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17"/>
  </p:notesMasterIdLst>
  <p:handoutMasterIdLst>
    <p:handoutMasterId r:id="rId18"/>
  </p:handoutMasterIdLst>
  <p:sldIdLst>
    <p:sldId id="3154" r:id="rId2"/>
    <p:sldId id="3155" r:id="rId3"/>
    <p:sldId id="3158" r:id="rId4"/>
    <p:sldId id="3170" r:id="rId5"/>
    <p:sldId id="3171" r:id="rId6"/>
    <p:sldId id="3166" r:id="rId7"/>
    <p:sldId id="3173" r:id="rId8"/>
    <p:sldId id="3175" r:id="rId9"/>
    <p:sldId id="3174" r:id="rId10"/>
    <p:sldId id="3176" r:id="rId11"/>
    <p:sldId id="3178" r:id="rId12"/>
    <p:sldId id="3177" r:id="rId13"/>
    <p:sldId id="3143" r:id="rId14"/>
    <p:sldId id="3132" r:id="rId15"/>
    <p:sldId id="3169" r:id="rId16"/>
  </p:sldIdLst>
  <p:sldSz cx="12858750" cy="7232650"/>
  <p:notesSz cx="6858000" cy="9144000"/>
  <p:custDataLst>
    <p:tags r:id="rId1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E000A"/>
    <a:srgbClr val="DCF8F5"/>
    <a:srgbClr val="1C254D"/>
    <a:srgbClr val="000000"/>
    <a:srgbClr val="003E60"/>
    <a:srgbClr val="F3C5BE"/>
    <a:srgbClr val="60AEA9"/>
    <a:srgbClr val="00B369"/>
    <a:srgbClr val="1A8CE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71" d="100"/>
          <a:sy n="71" d="100"/>
        </p:scale>
        <p:origin x="84" y="84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2017/12/14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7F348-3565-4B4A-8E0C-5F84B1CB54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7044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0300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02260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35220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90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07110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101211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937937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12825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56140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21485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5984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394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27F348-3565-4B4A-8E0C-5F84B1CB54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945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出自【趣你的PPT】(微信:qunideppt)：最优质的PPT资源库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76657"/>
            <a:ext cx="12858750" cy="7309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ransition spd="slow" advTm="2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2017/12/14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</p:sldLayoutIdLst>
  <p:transition spd="slow" advTm="2000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8" y="-76659"/>
            <a:ext cx="3896550" cy="401440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532831" y="2608213"/>
            <a:ext cx="100387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dirty="0" smtClean="0"/>
              <a:t>有理数的乘法（第一课时）</a:t>
            </a:r>
            <a:endParaRPr lang="zh-CN" altLang="en-US" sz="6600" dirty="0"/>
          </a:p>
        </p:txBody>
      </p:sp>
      <p:sp>
        <p:nvSpPr>
          <p:cNvPr id="4" name="文本框 3"/>
          <p:cNvSpPr txBox="1"/>
          <p:nvPr/>
        </p:nvSpPr>
        <p:spPr>
          <a:xfrm>
            <a:off x="7179087" y="4768453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说课人：数学组  刘瑞玲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2856009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8" y="-76659"/>
            <a:ext cx="3896550" cy="4014401"/>
          </a:xfrm>
          <a:prstGeom prst="rect">
            <a:avLst/>
          </a:prstGeom>
        </p:spPr>
      </p:pic>
      <p:cxnSp>
        <p:nvCxnSpPr>
          <p:cNvPr id="17" name="直接连接符 16"/>
          <p:cNvCxnSpPr/>
          <p:nvPr/>
        </p:nvCxnSpPr>
        <p:spPr>
          <a:xfrm>
            <a:off x="3553956" y="448"/>
            <a:ext cx="0" cy="723175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lowchart: Decision 78"/>
          <p:cNvSpPr/>
          <p:nvPr/>
        </p:nvSpPr>
        <p:spPr>
          <a:xfrm>
            <a:off x="2595126" y="2300166"/>
            <a:ext cx="1933641" cy="1933641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lowchart: Decision 79"/>
          <p:cNvSpPr/>
          <p:nvPr/>
        </p:nvSpPr>
        <p:spPr>
          <a:xfrm>
            <a:off x="2595126" y="2595819"/>
            <a:ext cx="1933641" cy="1933641"/>
          </a:xfrm>
          <a:prstGeom prst="flowChartDecision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93"/>
          <p:cNvSpPr txBox="1"/>
          <p:nvPr/>
        </p:nvSpPr>
        <p:spPr>
          <a:xfrm>
            <a:off x="2919282" y="3177069"/>
            <a:ext cx="1194411" cy="6981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937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846733" y="952029"/>
            <a:ext cx="6671988" cy="5400601"/>
            <a:chOff x="4846733" y="952029"/>
            <a:chExt cx="6671988" cy="5400601"/>
          </a:xfrm>
        </p:grpSpPr>
        <p:sp>
          <p:nvSpPr>
            <p:cNvPr id="21" name="TextBox 5"/>
            <p:cNvSpPr txBox="1"/>
            <p:nvPr/>
          </p:nvSpPr>
          <p:spPr>
            <a:xfrm>
              <a:off x="6717407" y="1189122"/>
              <a:ext cx="4801314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教学分析</a:t>
              </a:r>
              <a:endParaRPr lang="en-US" altLang="zh-CN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教材分析、学情分析、教学目标、教学重难点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TextBox 39"/>
            <p:cNvSpPr txBox="1"/>
            <p:nvPr/>
          </p:nvSpPr>
          <p:spPr>
            <a:xfrm>
              <a:off x="6799067" y="2549950"/>
              <a:ext cx="233910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教法与教材处理</a:t>
              </a:r>
              <a:endPara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教学方法、学法引导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43"/>
            <p:cNvSpPr txBox="1"/>
            <p:nvPr/>
          </p:nvSpPr>
          <p:spPr>
            <a:xfrm>
              <a:off x="6833878" y="3979218"/>
              <a:ext cx="2031325" cy="1046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教学过程</a:t>
              </a:r>
              <a:endParaRPr lang="en-US" altLang="zh-CN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endPara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具体教学展开过程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TextBox 47"/>
            <p:cNvSpPr txBox="1"/>
            <p:nvPr/>
          </p:nvSpPr>
          <p:spPr>
            <a:xfrm>
              <a:off x="6833878" y="5179173"/>
              <a:ext cx="1620957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教学设想</a:t>
              </a:r>
              <a:endParaRPr lang="en-US" altLang="zh-CN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教学设计意图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6833878" y="2216753"/>
              <a:ext cx="413200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6833878" y="3564883"/>
              <a:ext cx="413200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6833878" y="4979834"/>
              <a:ext cx="413200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6833878" y="6256391"/>
              <a:ext cx="413200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/>
            <p:cNvGrpSpPr/>
            <p:nvPr/>
          </p:nvGrpSpPr>
          <p:grpSpPr>
            <a:xfrm>
              <a:off x="4846733" y="952029"/>
              <a:ext cx="1320649" cy="1329689"/>
              <a:chOff x="4231809" y="1009798"/>
              <a:chExt cx="570731" cy="657995"/>
            </a:xfrm>
          </p:grpSpPr>
          <p:grpSp>
            <p:nvGrpSpPr>
              <p:cNvPr id="45" name="组合 44"/>
              <p:cNvGrpSpPr/>
              <p:nvPr/>
            </p:nvGrpSpPr>
            <p:grpSpPr>
              <a:xfrm>
                <a:off x="4231809" y="1009798"/>
                <a:ext cx="570731" cy="657995"/>
                <a:chOff x="4067944" y="489262"/>
                <a:chExt cx="1375279" cy="1585559"/>
              </a:xfrm>
            </p:grpSpPr>
            <p:sp>
              <p:nvSpPr>
                <p:cNvPr id="47" name="Flowchart: Decision 78"/>
                <p:cNvSpPr/>
                <p:nvPr/>
              </p:nvSpPr>
              <p:spPr>
                <a:xfrm>
                  <a:off x="4067944" y="489262"/>
                  <a:ext cx="1375279" cy="1375279"/>
                </a:xfrm>
                <a:prstGeom prst="flowChartDecision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48" name="Flowchart: Decision 79"/>
                <p:cNvSpPr/>
                <p:nvPr/>
              </p:nvSpPr>
              <p:spPr>
                <a:xfrm>
                  <a:off x="4067944" y="699542"/>
                  <a:ext cx="1375279" cy="1375279"/>
                </a:xfrm>
                <a:prstGeom prst="flowChartDecision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solidFill>
                      <a:schemeClr val="accent1"/>
                    </a:solidFill>
                  </a:endParaRPr>
                </a:p>
              </p:txBody>
            </p:sp>
          </p:grpSp>
          <p:sp>
            <p:nvSpPr>
              <p:cNvPr id="46" name="TextBox 12"/>
              <p:cNvSpPr txBox="1"/>
              <p:nvPr/>
            </p:nvSpPr>
            <p:spPr>
              <a:xfrm>
                <a:off x="4396256" y="1244365"/>
                <a:ext cx="391240" cy="3734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12" b="1" dirty="0">
                    <a:solidFill>
                      <a:schemeClr val="accent1"/>
                    </a:solidFill>
                  </a:rPr>
                  <a:t>01</a:t>
                </a:r>
                <a:endParaRPr lang="zh-CN" altLang="en-US" sz="2812" b="1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4846733" y="2331437"/>
              <a:ext cx="1320649" cy="1329689"/>
              <a:chOff x="4231809" y="1692397"/>
              <a:chExt cx="570731" cy="657995"/>
            </a:xfrm>
          </p:grpSpPr>
          <p:grpSp>
            <p:nvGrpSpPr>
              <p:cNvPr id="50" name="组合 49"/>
              <p:cNvGrpSpPr/>
              <p:nvPr/>
            </p:nvGrpSpPr>
            <p:grpSpPr>
              <a:xfrm>
                <a:off x="4231809" y="1692397"/>
                <a:ext cx="570731" cy="657995"/>
                <a:chOff x="4067944" y="489262"/>
                <a:chExt cx="1375279" cy="1585559"/>
              </a:xfrm>
            </p:grpSpPr>
            <p:sp>
              <p:nvSpPr>
                <p:cNvPr id="52" name="Flowchart: Decision 78"/>
                <p:cNvSpPr/>
                <p:nvPr/>
              </p:nvSpPr>
              <p:spPr>
                <a:xfrm>
                  <a:off x="4067944" y="489262"/>
                  <a:ext cx="1375279" cy="1375279"/>
                </a:xfrm>
                <a:prstGeom prst="flowChartDecision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53" name="Flowchart: Decision 79"/>
                <p:cNvSpPr/>
                <p:nvPr/>
              </p:nvSpPr>
              <p:spPr>
                <a:xfrm>
                  <a:off x="4067944" y="699542"/>
                  <a:ext cx="1375279" cy="1375279"/>
                </a:xfrm>
                <a:prstGeom prst="flowChartDecision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accent1"/>
                    </a:solidFill>
                  </a:endParaRPr>
                </a:p>
              </p:txBody>
            </p:sp>
          </p:grpSp>
          <p:sp>
            <p:nvSpPr>
              <p:cNvPr id="51" name="TextBox 61"/>
              <p:cNvSpPr txBox="1"/>
              <p:nvPr/>
            </p:nvSpPr>
            <p:spPr>
              <a:xfrm>
                <a:off x="4396256" y="1946568"/>
                <a:ext cx="391240" cy="3734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12" b="1" dirty="0">
                    <a:solidFill>
                      <a:schemeClr val="accent1"/>
                    </a:solidFill>
                  </a:rPr>
                  <a:t>02</a:t>
                </a:r>
                <a:endParaRPr lang="zh-CN" altLang="en-US" sz="2812" b="1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4846733" y="3693260"/>
              <a:ext cx="1320649" cy="1329689"/>
              <a:chOff x="4231809" y="2366292"/>
              <a:chExt cx="570731" cy="657995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231809" y="2366292"/>
                <a:ext cx="570731" cy="657995"/>
                <a:chOff x="4067944" y="489262"/>
                <a:chExt cx="1375279" cy="1585559"/>
              </a:xfrm>
            </p:grpSpPr>
            <p:sp>
              <p:nvSpPr>
                <p:cNvPr id="57" name="Flowchart: Decision 78"/>
                <p:cNvSpPr/>
                <p:nvPr/>
              </p:nvSpPr>
              <p:spPr>
                <a:xfrm>
                  <a:off x="4067944" y="489262"/>
                  <a:ext cx="1375279" cy="1375279"/>
                </a:xfrm>
                <a:prstGeom prst="flowChartDecision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58" name="Flowchart: Decision 79"/>
                <p:cNvSpPr/>
                <p:nvPr/>
              </p:nvSpPr>
              <p:spPr>
                <a:xfrm>
                  <a:off x="4067944" y="699542"/>
                  <a:ext cx="1375279" cy="1375279"/>
                </a:xfrm>
                <a:prstGeom prst="flowChartDecision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accent1"/>
                    </a:solidFill>
                  </a:endParaRPr>
                </a:p>
              </p:txBody>
            </p:sp>
          </p:grpSp>
          <p:sp>
            <p:nvSpPr>
              <p:cNvPr id="56" name="TextBox 63"/>
              <p:cNvSpPr txBox="1"/>
              <p:nvPr/>
            </p:nvSpPr>
            <p:spPr>
              <a:xfrm>
                <a:off x="4410150" y="2633989"/>
                <a:ext cx="391240" cy="3734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12" b="1" dirty="0">
                    <a:solidFill>
                      <a:schemeClr val="accent1"/>
                    </a:solidFill>
                  </a:rPr>
                  <a:t>03</a:t>
                </a:r>
                <a:endParaRPr lang="zh-CN" altLang="en-US" sz="2812" b="1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4846733" y="5022942"/>
              <a:ext cx="1320649" cy="1329688"/>
              <a:chOff x="4231809" y="3024287"/>
              <a:chExt cx="570731" cy="657995"/>
            </a:xfrm>
          </p:grpSpPr>
          <p:grpSp>
            <p:nvGrpSpPr>
              <p:cNvPr id="60" name="组合 59"/>
              <p:cNvGrpSpPr/>
              <p:nvPr/>
            </p:nvGrpSpPr>
            <p:grpSpPr>
              <a:xfrm>
                <a:off x="4231809" y="3024287"/>
                <a:ext cx="570731" cy="657995"/>
                <a:chOff x="4067944" y="489262"/>
                <a:chExt cx="1375279" cy="1585559"/>
              </a:xfrm>
            </p:grpSpPr>
            <p:sp>
              <p:nvSpPr>
                <p:cNvPr id="62" name="Flowchart: Decision 78"/>
                <p:cNvSpPr/>
                <p:nvPr/>
              </p:nvSpPr>
              <p:spPr>
                <a:xfrm>
                  <a:off x="4067944" y="489262"/>
                  <a:ext cx="1375279" cy="1375279"/>
                </a:xfrm>
                <a:prstGeom prst="flowChartDecision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63" name="Flowchart: Decision 79"/>
                <p:cNvSpPr/>
                <p:nvPr/>
              </p:nvSpPr>
              <p:spPr>
                <a:xfrm>
                  <a:off x="4067944" y="699542"/>
                  <a:ext cx="1375279" cy="1375279"/>
                </a:xfrm>
                <a:prstGeom prst="flowChartDecision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accent1"/>
                    </a:solidFill>
                  </a:endParaRPr>
                </a:p>
              </p:txBody>
            </p:sp>
          </p:grpSp>
          <p:sp>
            <p:nvSpPr>
              <p:cNvPr id="61" name="TextBox 64"/>
              <p:cNvSpPr txBox="1"/>
              <p:nvPr/>
            </p:nvSpPr>
            <p:spPr>
              <a:xfrm>
                <a:off x="4396256" y="3261247"/>
                <a:ext cx="391240" cy="3734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12" b="1" dirty="0">
                    <a:solidFill>
                      <a:schemeClr val="accent1"/>
                    </a:solidFill>
                  </a:rPr>
                  <a:t>04</a:t>
                </a:r>
                <a:endParaRPr lang="zh-CN" altLang="en-US" sz="2812" b="1" dirty="0">
                  <a:solidFill>
                    <a:schemeClr val="accent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93630412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decel="58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5 -0.47408 C -0.47187 -0.46574 -0.46892 -0.45957 -0.46562 -0.45185 C -0.46094 -0.44136 -0.45937 -0.43334 -0.45312 -0.42593 C -0.45191 -0.41914 -0.44444 -0.40618 -0.44062 -0.40371 C -0.43455 -0.3929 -0.42604 -0.37963 -0.41771 -0.37593 C -0.41146 -0.3676 -0.40451 -0.36389 -0.39687 -0.36111 C -0.37916 -0.34537 -0.3526 -0.34167 -0.33333 -0.34074 C -0.27552 -0.33889 -0.21736 -0.33827 -0.15937 -0.33704 C -0.14479 -0.33334 -0.12986 -0.33056 -0.11562 -0.32408 C -0.11111 -0.31883 -0.10521 -0.31605 -0.1 -0.31297 C -0.09479 -0.30371 -0.08958 -0.29445 -0.08437 -0.28519 C -0.0809 -0.27902 -0.07969 -0.27099 -0.07604 -0.26482 C -0.07587 -0.26235 -0.07587 -0.25957 -0.075 -0.25741 C -0.07413 -0.2534 -0.07083 -0.2463 -0.07083 -0.2463 C -0.06979 -0.23889 -0.06996 -0.23827 -0.06771 -0.23148 C -0.06666 -0.22778 -0.06354 -0.22037 -0.06354 -0.22037 C -0.06215 -0.21081 -0.05937 -0.20093 -0.05625 -0.1926 C -0.05434 -0.18766 -0.05017 -0.17778 -0.05017 -0.17778 C -0.04635 -0.15895 -0.03941 -0.14136 -0.03541 -0.12223 C -0.0316 -0.10432 -0.02847 -0.08488 -0.025 -0.06667 C -0.02413 -0.06235 -0.02205 -0.05957 -0.02083 -0.05556 C -0.01788 -0.04506 -0.01406 -0.03581 -0.01041 -0.02593 C -0.00746 -0.01729 -0.00503 -0.00895 5.55556E-7 -2.46914E-7 " pathEditMode="relative" ptsTypes="ffffffffffffffffffffffA">
                                      <p:cBhvr>
                                        <p:cTn id="15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3612 L -3.05556E-6 -4.19753E-6 " pathEditMode="relative" rAng="0" ptsTypes="AA">
                                      <p:cBhvr>
                                        <p:cTn id="2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2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19" grpId="2" animBg="1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85364" y="448"/>
            <a:ext cx="0" cy="723175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Flowchart: Decision 78"/>
          <p:cNvSpPr/>
          <p:nvPr/>
        </p:nvSpPr>
        <p:spPr>
          <a:xfrm>
            <a:off x="526534" y="2300166"/>
            <a:ext cx="1933641" cy="1933641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Flowchart: Decision 79"/>
          <p:cNvSpPr/>
          <p:nvPr/>
        </p:nvSpPr>
        <p:spPr>
          <a:xfrm>
            <a:off x="526534" y="2595819"/>
            <a:ext cx="1933641" cy="1933641"/>
          </a:xfrm>
          <a:prstGeom prst="flowChartDecision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/>
          <p:cNvSpPr txBox="1"/>
          <p:nvPr/>
        </p:nvSpPr>
        <p:spPr>
          <a:xfrm>
            <a:off x="956798" y="3056542"/>
            <a:ext cx="1075803" cy="9578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624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5624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721027" y="199159"/>
            <a:ext cx="249299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5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教学分析</a:t>
            </a:r>
            <a:endParaRPr lang="zh-CN" altLang="en-US" sz="45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8" y="-76658"/>
            <a:ext cx="2729675" cy="2812234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2756967" y="1093444"/>
            <a:ext cx="9226540" cy="1861045"/>
            <a:chOff x="1984600" y="3764650"/>
            <a:chExt cx="9226540" cy="1861045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1984600" y="3764650"/>
              <a:ext cx="2064132" cy="186104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8573" tIns="64286" rIns="128573" bIns="6428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46"/>
            <p:cNvSpPr txBox="1"/>
            <p:nvPr/>
          </p:nvSpPr>
          <p:spPr>
            <a:xfrm>
              <a:off x="2284697" y="4251973"/>
              <a:ext cx="1462664" cy="8863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400" dirty="0" smtClean="0"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教材地位和作用</a:t>
              </a:r>
              <a:endParaRPr lang="zh-CN" altLang="en-US" sz="2400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4359370" y="3764650"/>
              <a:ext cx="2064132" cy="186104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8573" tIns="64286" rIns="128573" bIns="6428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46"/>
            <p:cNvSpPr txBox="1"/>
            <p:nvPr/>
          </p:nvSpPr>
          <p:spPr>
            <a:xfrm>
              <a:off x="4655751" y="4436638"/>
              <a:ext cx="1608080" cy="5170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800" dirty="0" smtClean="0"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学情分析</a:t>
              </a:r>
              <a:endParaRPr lang="zh-CN" altLang="en-US" sz="2800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6746839" y="3764650"/>
              <a:ext cx="2064132" cy="186104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8573" tIns="64286" rIns="128573" bIns="6428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46"/>
            <p:cNvSpPr txBox="1"/>
            <p:nvPr/>
          </p:nvSpPr>
          <p:spPr>
            <a:xfrm>
              <a:off x="7034873" y="4436637"/>
              <a:ext cx="1488064" cy="51706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800" dirty="0" smtClean="0"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教学目标</a:t>
              </a:r>
              <a:endParaRPr lang="zh-CN" altLang="en-US" sz="2800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>
              <a:off x="9147008" y="3764650"/>
              <a:ext cx="2064132" cy="186104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4"/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128573" tIns="64286" rIns="128573" bIns="64286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46"/>
            <p:cNvSpPr txBox="1"/>
            <p:nvPr/>
          </p:nvSpPr>
          <p:spPr>
            <a:xfrm>
              <a:off x="9451799" y="4251973"/>
              <a:ext cx="1454549" cy="103412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2800" dirty="0" smtClean="0"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教学重点与难点</a:t>
              </a:r>
              <a:endParaRPr lang="zh-CN" altLang="en-US" sz="2800" dirty="0"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" name="上箭头标注 1"/>
          <p:cNvSpPr/>
          <p:nvPr/>
        </p:nvSpPr>
        <p:spPr>
          <a:xfrm>
            <a:off x="2380297" y="2954487"/>
            <a:ext cx="2792303" cy="4190228"/>
          </a:xfrm>
          <a:prstGeom prst="upArrow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+mn-ea"/>
              </a:rPr>
              <a:t>有理数乘法</a:t>
            </a:r>
            <a:r>
              <a:rPr lang="zh-CN" altLang="en-US" sz="2000" dirty="0" smtClean="0">
                <a:solidFill>
                  <a:schemeClr val="tx1"/>
                </a:solidFill>
                <a:latin typeface="+mn-ea"/>
              </a:rPr>
              <a:t>  </a:t>
            </a:r>
            <a:r>
              <a:rPr lang="zh-CN" altLang="en-US" sz="2000" dirty="0" smtClean="0">
                <a:solidFill>
                  <a:srgbClr val="FF0000"/>
                </a:solidFill>
                <a:latin typeface="+mn-ea"/>
              </a:rPr>
              <a:t>是</a:t>
            </a:r>
            <a:r>
              <a:rPr lang="zh-CN" altLang="en-US" sz="2000" dirty="0" smtClean="0">
                <a:solidFill>
                  <a:schemeClr val="tx1"/>
                </a:solidFill>
                <a:latin typeface="+mn-ea"/>
              </a:rPr>
              <a:t>有理数加减混合运算的自然延伸；</a:t>
            </a:r>
            <a:r>
              <a:rPr lang="zh-CN" altLang="en-US" sz="2000" dirty="0" smtClean="0">
                <a:solidFill>
                  <a:srgbClr val="FF0000"/>
                </a:solidFill>
                <a:latin typeface="+mn-ea"/>
              </a:rPr>
              <a:t>也是</a:t>
            </a:r>
            <a:r>
              <a:rPr lang="zh-CN" altLang="en-US" sz="2000" dirty="0" smtClean="0">
                <a:solidFill>
                  <a:schemeClr val="tx1"/>
                </a:solidFill>
                <a:latin typeface="+mn-ea"/>
              </a:rPr>
              <a:t>后续有理数除法、乘方的基础；</a:t>
            </a:r>
            <a:r>
              <a:rPr lang="zh-CN" altLang="en-US" sz="2000" dirty="0" smtClean="0">
                <a:solidFill>
                  <a:srgbClr val="FF0000"/>
                </a:solidFill>
                <a:latin typeface="+mn-ea"/>
              </a:rPr>
              <a:t>同时也为</a:t>
            </a:r>
            <a:r>
              <a:rPr lang="zh-CN" altLang="en-US" sz="2000" dirty="0" smtClean="0">
                <a:solidFill>
                  <a:schemeClr val="tx1"/>
                </a:solidFill>
                <a:latin typeface="+mn-ea"/>
              </a:rPr>
              <a:t>今后代数式运算、方程、函数的学习做好了必要的知识储备</a:t>
            </a:r>
            <a:r>
              <a:rPr lang="en-US" altLang="zh-CN" sz="2000" dirty="0" smtClean="0">
                <a:solidFill>
                  <a:schemeClr val="tx1"/>
                </a:solidFill>
                <a:latin typeface="+mn-ea"/>
              </a:rPr>
              <a:t>.</a:t>
            </a:r>
            <a:endParaRPr lang="zh-CN" altLang="en-US" sz="2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6" name="上箭头标注 25"/>
          <p:cNvSpPr/>
          <p:nvPr/>
        </p:nvSpPr>
        <p:spPr>
          <a:xfrm>
            <a:off x="6558254" y="2954487"/>
            <a:ext cx="4220301" cy="4406254"/>
          </a:xfrm>
          <a:prstGeom prst="upArrow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+mn-ea"/>
              </a:rPr>
              <a:t>知识与技能目标</a:t>
            </a:r>
            <a:r>
              <a:rPr lang="zh-CN" altLang="en-US" sz="2000" b="1" dirty="0" smtClean="0">
                <a:solidFill>
                  <a:srgbClr val="FF0000"/>
                </a:solidFill>
                <a:latin typeface="+mn-ea"/>
              </a:rPr>
              <a:t>：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</a:rPr>
              <a:t>理解</a:t>
            </a:r>
            <a:r>
              <a:rPr lang="zh-CN" altLang="en-US" sz="2000" b="1" dirty="0" smtClean="0">
                <a:solidFill>
                  <a:schemeClr val="tx1"/>
                </a:solidFill>
                <a:latin typeface="+mn-ea"/>
              </a:rPr>
              <a:t>有理数</a:t>
            </a:r>
            <a:r>
              <a:rPr lang="zh-CN" altLang="en-US" sz="2000" b="1" dirty="0" smtClean="0">
                <a:solidFill>
                  <a:schemeClr val="tx1"/>
                </a:solidFill>
                <a:latin typeface="+mn-ea"/>
              </a:rPr>
              <a:t>乘法法则，会运用法则解决实际问题</a:t>
            </a:r>
            <a:r>
              <a:rPr lang="en-US" altLang="zh-CN" sz="20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+mn-ea"/>
              </a:rPr>
              <a:t>过程与方法：</a:t>
            </a:r>
            <a:r>
              <a:rPr lang="zh-CN" altLang="en-US" sz="2000" b="1" dirty="0" smtClean="0">
                <a:solidFill>
                  <a:schemeClr val="tx1"/>
                </a:solidFill>
                <a:latin typeface="+mn-ea"/>
              </a:rPr>
              <a:t>在探究中培养学生观察、归纳的能力，同时让学生领会类比、特殊到一般的数学思想</a:t>
            </a:r>
            <a:r>
              <a:rPr lang="en-US" altLang="zh-CN" sz="20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+mn-ea"/>
              </a:rPr>
              <a:t>情感态度价值观：</a:t>
            </a:r>
            <a:r>
              <a:rPr lang="zh-CN" altLang="en-US" sz="2000" b="1" dirty="0" smtClean="0">
                <a:solidFill>
                  <a:schemeClr val="tx1"/>
                </a:solidFill>
                <a:latin typeface="+mn-ea"/>
              </a:rPr>
              <a:t>体会数学的应用价值，增强学生与他人沟通合作的意识</a:t>
            </a:r>
            <a:r>
              <a:rPr lang="en-US" altLang="zh-CN" sz="2000" b="1" dirty="0" smtClean="0">
                <a:solidFill>
                  <a:schemeClr val="tx1"/>
                </a:solidFill>
                <a:latin typeface="+mn-ea"/>
              </a:rPr>
              <a:t>.</a:t>
            </a:r>
            <a:endParaRPr lang="zh-CN" altLang="en-US" sz="2000" dirty="0">
              <a:solidFill>
                <a:schemeClr val="tx1"/>
              </a:solidFill>
              <a:latin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709295" y="4056442"/>
            <a:ext cx="6143174" cy="1972861"/>
            <a:chOff x="6009189" y="3053034"/>
            <a:chExt cx="6143174" cy="1972861"/>
          </a:xfrm>
        </p:grpSpPr>
        <p:grpSp>
          <p:nvGrpSpPr>
            <p:cNvPr id="8" name="组合 7"/>
            <p:cNvGrpSpPr/>
            <p:nvPr/>
          </p:nvGrpSpPr>
          <p:grpSpPr>
            <a:xfrm>
              <a:off x="6009189" y="3441719"/>
              <a:ext cx="6048672" cy="1584176"/>
              <a:chOff x="6501383" y="3760341"/>
              <a:chExt cx="6048672" cy="1584176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501383" y="3760341"/>
                <a:ext cx="6048672" cy="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>
                <a:off x="6501383" y="5344517"/>
                <a:ext cx="6048672" cy="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直接连接符 30"/>
              <p:cNvCxnSpPr/>
              <p:nvPr/>
            </p:nvCxnSpPr>
            <p:spPr>
              <a:xfrm>
                <a:off x="6501383" y="4548454"/>
                <a:ext cx="6048672" cy="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" name="文本框 2"/>
            <p:cNvSpPr txBox="1"/>
            <p:nvPr/>
          </p:nvSpPr>
          <p:spPr>
            <a:xfrm>
              <a:off x="6061893" y="3053034"/>
              <a:ext cx="46805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重点：理解有理数乘法法则</a:t>
              </a:r>
              <a:endParaRPr lang="zh-CN" altLang="en-US" sz="2400" dirty="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009189" y="3808632"/>
              <a:ext cx="614317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/>
                <a:t>难点</a:t>
              </a:r>
              <a:r>
                <a:rPr lang="zh-CN" altLang="en-US" sz="2400" dirty="0" smtClean="0"/>
                <a:t>：负负为正的真正</a:t>
              </a:r>
              <a:r>
                <a:rPr lang="zh-CN" altLang="en-US" sz="2400" dirty="0" smtClean="0"/>
                <a:t>内涵的理解以及倒数</a:t>
              </a:r>
              <a:endParaRPr lang="en-US" altLang="zh-CN" sz="2400" dirty="0" smtClean="0"/>
            </a:p>
            <a:p>
              <a:endParaRPr lang="en-US" altLang="zh-CN" sz="2400" dirty="0"/>
            </a:p>
            <a:p>
              <a:r>
                <a:rPr lang="zh-CN" altLang="en-US" sz="2400" dirty="0" smtClean="0"/>
                <a:t>的</a:t>
              </a:r>
              <a:r>
                <a:rPr lang="zh-CN" altLang="en-US" sz="2400" dirty="0" smtClean="0"/>
                <a:t>扩充</a:t>
              </a:r>
              <a:endParaRPr lang="zh-CN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94438773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" grpId="0" animBg="1"/>
      <p:bldP spid="26" grpId="0" animBg="1"/>
      <p:bldP spid="2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532831" y="448"/>
            <a:ext cx="0" cy="723175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Flowchart: Decision 78"/>
          <p:cNvSpPr/>
          <p:nvPr/>
        </p:nvSpPr>
        <p:spPr>
          <a:xfrm>
            <a:off x="574001" y="2300166"/>
            <a:ext cx="1933641" cy="1933641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Flowchart: Decision 79"/>
          <p:cNvSpPr/>
          <p:nvPr/>
        </p:nvSpPr>
        <p:spPr>
          <a:xfrm>
            <a:off x="574001" y="2595819"/>
            <a:ext cx="1933641" cy="1933641"/>
          </a:xfrm>
          <a:prstGeom prst="flowChartDecision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/>
          <p:cNvSpPr txBox="1"/>
          <p:nvPr/>
        </p:nvSpPr>
        <p:spPr>
          <a:xfrm>
            <a:off x="1004265" y="3056542"/>
            <a:ext cx="1072730" cy="957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624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5624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061398" y="231949"/>
            <a:ext cx="422423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5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教法与教材处理</a:t>
            </a:r>
            <a:endParaRPr lang="zh-CN" altLang="en-US" sz="45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Group 4"/>
          <p:cNvGrpSpPr/>
          <p:nvPr/>
        </p:nvGrpSpPr>
        <p:grpSpPr>
          <a:xfrm>
            <a:off x="9957767" y="4764495"/>
            <a:ext cx="2762008" cy="2496581"/>
            <a:chOff x="3471863" y="2343150"/>
            <a:chExt cx="2197101" cy="1985963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111"/>
          <p:cNvGrpSpPr/>
          <p:nvPr/>
        </p:nvGrpSpPr>
        <p:grpSpPr>
          <a:xfrm>
            <a:off x="2503692" y="1485977"/>
            <a:ext cx="659525" cy="640643"/>
            <a:chOff x="630683" y="4190009"/>
            <a:chExt cx="469021" cy="455593"/>
          </a:xfrm>
        </p:grpSpPr>
        <p:sp>
          <p:nvSpPr>
            <p:cNvPr id="38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20"/>
          <p:cNvGrpSpPr/>
          <p:nvPr/>
        </p:nvGrpSpPr>
        <p:grpSpPr>
          <a:xfrm>
            <a:off x="2491662" y="3842723"/>
            <a:ext cx="659525" cy="640643"/>
            <a:chOff x="3428938" y="4190009"/>
            <a:chExt cx="469021" cy="455593"/>
          </a:xfrm>
        </p:grpSpPr>
        <p:sp>
          <p:nvSpPr>
            <p:cNvPr id="42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359786" y="1485977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教学方法 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师生合作    探究教学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296316" y="3893341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学法引导 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自主探索    研讨归纳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208011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decel="58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1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3612 L -3.05556E-6 -4.19753E-6 " pathEditMode="relative" rAng="0" ptsTypes="AA">
                                      <p:cBhvr>
                                        <p:cTn id="18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2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3" grpId="0" animBg="1"/>
      <p:bldP spid="63" grpId="1" animBg="1"/>
      <p:bldP spid="94" grpId="0"/>
      <p:bldP spid="39" grpId="0"/>
      <p:bldP spid="2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直接连接符 40"/>
          <p:cNvCxnSpPr/>
          <p:nvPr/>
        </p:nvCxnSpPr>
        <p:spPr>
          <a:xfrm>
            <a:off x="1532831" y="448"/>
            <a:ext cx="0" cy="723175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324919" y="644638"/>
            <a:ext cx="9577064" cy="6587567"/>
            <a:chOff x="2324919" y="644638"/>
            <a:chExt cx="9577064" cy="6587567"/>
          </a:xfrm>
        </p:grpSpPr>
        <p:sp>
          <p:nvSpPr>
            <p:cNvPr id="5" name="Round Same Side Corner Rectangle 4"/>
            <p:cNvSpPr/>
            <p:nvPr/>
          </p:nvSpPr>
          <p:spPr>
            <a:xfrm>
              <a:off x="2324919" y="644638"/>
              <a:ext cx="721414" cy="658756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2324922" y="1384385"/>
              <a:ext cx="5086322" cy="654641"/>
              <a:chOff x="5128064" y="2256183"/>
              <a:chExt cx="3273083" cy="515155"/>
            </a:xfrm>
          </p:grpSpPr>
          <p:sp>
            <p:nvSpPr>
              <p:cNvPr id="4" name="Pentagon 3"/>
              <p:cNvSpPr/>
              <p:nvPr/>
            </p:nvSpPr>
            <p:spPr>
              <a:xfrm>
                <a:off x="5128064" y="2256184"/>
                <a:ext cx="3273083" cy="515154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800" b="1" dirty="0" smtClean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一、创设情境     </a:t>
                </a:r>
                <a:endParaRPr lang="en-GB" sz="2800" b="1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5128064" y="2256183"/>
                <a:ext cx="464234" cy="51515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2324922" y="2450474"/>
              <a:ext cx="5086322" cy="654641"/>
              <a:chOff x="5128064" y="3095119"/>
              <a:chExt cx="3273083" cy="515155"/>
            </a:xfrm>
          </p:grpSpPr>
          <p:sp>
            <p:nvSpPr>
              <p:cNvPr id="6" name="Pentagon 5"/>
              <p:cNvSpPr/>
              <p:nvPr/>
            </p:nvSpPr>
            <p:spPr>
              <a:xfrm>
                <a:off x="5128064" y="3095119"/>
                <a:ext cx="3273083" cy="515154"/>
              </a:xfrm>
              <a:prstGeom prst="homePlat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800" b="1" dirty="0" smtClean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二、合作探究</a:t>
                </a:r>
                <a:endParaRPr lang="en-GB" sz="2800" b="1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5128064" y="3095119"/>
                <a:ext cx="464234" cy="515155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2324922" y="3516560"/>
              <a:ext cx="5086322" cy="654641"/>
              <a:chOff x="5128064" y="3934054"/>
              <a:chExt cx="3273083" cy="515155"/>
            </a:xfrm>
          </p:grpSpPr>
          <p:sp>
            <p:nvSpPr>
              <p:cNvPr id="7" name="Pentagon 6"/>
              <p:cNvSpPr/>
              <p:nvPr/>
            </p:nvSpPr>
            <p:spPr>
              <a:xfrm>
                <a:off x="5128064" y="3934054"/>
                <a:ext cx="3273083" cy="515154"/>
              </a:xfrm>
              <a:prstGeom prst="homePlat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800" b="1" dirty="0" smtClean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三、例题讲解</a:t>
                </a:r>
                <a:endParaRPr lang="en-GB" sz="2800" b="1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5128064" y="3934054"/>
                <a:ext cx="464234" cy="515155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2324920" y="4582648"/>
              <a:ext cx="5086324" cy="654642"/>
              <a:chOff x="5128064" y="4772988"/>
              <a:chExt cx="3273084" cy="515156"/>
            </a:xfrm>
          </p:grpSpPr>
          <p:sp>
            <p:nvSpPr>
              <p:cNvPr id="8" name="Pentagon 7"/>
              <p:cNvSpPr/>
              <p:nvPr/>
            </p:nvSpPr>
            <p:spPr>
              <a:xfrm>
                <a:off x="5128065" y="4772990"/>
                <a:ext cx="3273083" cy="515154"/>
              </a:xfrm>
              <a:prstGeom prst="homePlat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800" b="1" dirty="0" smtClean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四、巩固练习</a:t>
                </a:r>
                <a:endParaRPr lang="en-GB" sz="2800" b="1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5128064" y="4772988"/>
                <a:ext cx="464234" cy="515155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7440148" y="1063821"/>
              <a:ext cx="3679371" cy="1049778"/>
              <a:chOff x="8224310" y="1920850"/>
              <a:chExt cx="3198055" cy="82609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8224310" y="1920850"/>
                <a:ext cx="1863687" cy="4806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引发认知冲突</a:t>
                </a:r>
                <a:endParaRPr lang="en-GB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8224310" y="2365765"/>
                <a:ext cx="3198055" cy="3811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好奇心是最好的老师</a:t>
                </a:r>
                <a:endParaRPr lang="en-GB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7594670" y="2287610"/>
              <a:ext cx="4307313" cy="958094"/>
              <a:chOff x="8415129" y="2044951"/>
              <a:chExt cx="3743855" cy="753948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8415131" y="2044951"/>
                <a:ext cx="1863688" cy="4806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归纳运算法则</a:t>
                </a:r>
                <a:endParaRPr lang="en-GB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8415129" y="2417718"/>
                <a:ext cx="3743855" cy="3811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观察、归纳，体验知识的发生、发展</a:t>
                </a:r>
                <a:endParaRPr lang="en-GB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7617033" y="4398157"/>
              <a:ext cx="3706281" cy="1023622"/>
              <a:chOff x="8476710" y="2039086"/>
              <a:chExt cx="3221445" cy="805515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8476710" y="2039086"/>
                <a:ext cx="1863686" cy="4806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灵活知识运用</a:t>
                </a:r>
                <a:endParaRPr lang="en-GB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8500100" y="2463419"/>
                <a:ext cx="3198055" cy="3811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学以致用，知识内化</a:t>
                </a:r>
                <a:endParaRPr lang="en-GB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594670" y="3369489"/>
              <a:ext cx="3701732" cy="1009040"/>
              <a:chOff x="8448308" y="2031733"/>
              <a:chExt cx="3217493" cy="794038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8448308" y="2031733"/>
                <a:ext cx="1863687" cy="4806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规范解题格式</a:t>
                </a:r>
                <a:endParaRPr lang="en-GB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8467746" y="2444590"/>
                <a:ext cx="3198055" cy="3811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形成数学思维，使用数学语言</a:t>
                </a:r>
                <a:endParaRPr lang="en-GB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6" name="Group 35"/>
            <p:cNvGrpSpPr/>
            <p:nvPr/>
          </p:nvGrpSpPr>
          <p:grpSpPr>
            <a:xfrm>
              <a:off x="2324919" y="5649715"/>
              <a:ext cx="5086322" cy="654641"/>
              <a:chOff x="5128064" y="3934054"/>
              <a:chExt cx="3273083" cy="515155"/>
            </a:xfrm>
          </p:grpSpPr>
          <p:sp>
            <p:nvSpPr>
              <p:cNvPr id="47" name="Pentagon 6"/>
              <p:cNvSpPr/>
              <p:nvPr/>
            </p:nvSpPr>
            <p:spPr>
              <a:xfrm>
                <a:off x="5128064" y="3934054"/>
                <a:ext cx="3273083" cy="515154"/>
              </a:xfrm>
              <a:prstGeom prst="homePlat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800" b="1" dirty="0" smtClean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五、课堂小结</a:t>
                </a:r>
                <a:endParaRPr lang="en-GB" sz="2800" b="1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Rectangle 10"/>
              <p:cNvSpPr/>
              <p:nvPr/>
            </p:nvSpPr>
            <p:spPr>
              <a:xfrm>
                <a:off x="5128064" y="3934054"/>
                <a:ext cx="464234" cy="515155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4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18"/>
            <p:cNvGrpSpPr/>
            <p:nvPr/>
          </p:nvGrpSpPr>
          <p:grpSpPr>
            <a:xfrm>
              <a:off x="7640908" y="5465224"/>
              <a:ext cx="3706281" cy="1023621"/>
              <a:chOff x="8476710" y="2039086"/>
              <a:chExt cx="3221445" cy="805514"/>
            </a:xfrm>
          </p:grpSpPr>
          <p:sp>
            <p:nvSpPr>
              <p:cNvPr id="50" name="TextBox 19"/>
              <p:cNvSpPr txBox="1"/>
              <p:nvPr/>
            </p:nvSpPr>
            <p:spPr>
              <a:xfrm>
                <a:off x="8476710" y="2039086"/>
                <a:ext cx="1863686" cy="4463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系统知识体系</a:t>
                </a:r>
                <a:endParaRPr lang="en-GB" sz="2400" b="1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ectangle 20"/>
              <p:cNvSpPr/>
              <p:nvPr/>
            </p:nvSpPr>
            <p:spPr>
              <a:xfrm>
                <a:off x="8500100" y="2463419"/>
                <a:ext cx="3198055" cy="3811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形成思维导图，知识系统化</a:t>
                </a:r>
                <a:endParaRPr lang="en-GB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2" name="Flowchart: Decision 78"/>
          <p:cNvSpPr/>
          <p:nvPr/>
        </p:nvSpPr>
        <p:spPr>
          <a:xfrm>
            <a:off x="574001" y="2300166"/>
            <a:ext cx="1933641" cy="1933641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Flowchart: Decision 79"/>
          <p:cNvSpPr/>
          <p:nvPr/>
        </p:nvSpPr>
        <p:spPr>
          <a:xfrm>
            <a:off x="574001" y="2595819"/>
            <a:ext cx="1933641" cy="1933641"/>
          </a:xfrm>
          <a:prstGeom prst="flowChartDecision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93"/>
          <p:cNvSpPr txBox="1"/>
          <p:nvPr/>
        </p:nvSpPr>
        <p:spPr>
          <a:xfrm>
            <a:off x="1004265" y="3056542"/>
            <a:ext cx="1072730" cy="957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624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5624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38"/>
          <p:cNvSpPr txBox="1"/>
          <p:nvPr/>
        </p:nvSpPr>
        <p:spPr>
          <a:xfrm>
            <a:off x="2076995" y="252223"/>
            <a:ext cx="249299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5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教学过程</a:t>
            </a:r>
            <a:endParaRPr lang="zh-CN" altLang="en-US" sz="45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9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43663" t="25882"/>
          <a:stretch>
            <a:fillRect/>
          </a:stretch>
        </p:blipFill>
        <p:spPr>
          <a:xfrm rot="10800000">
            <a:off x="10593572" y="4529459"/>
            <a:ext cx="2265178" cy="270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187047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decel="58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5 -0.47408 C -0.47187 -0.46574 -0.46892 -0.45957 -0.46562 -0.45185 C -0.46094 -0.44136 -0.45937 -0.43334 -0.45312 -0.42593 C -0.45191 -0.41914 -0.44444 -0.40618 -0.44062 -0.40371 C -0.43455 -0.3929 -0.42604 -0.37963 -0.41771 -0.37593 C -0.41146 -0.3676 -0.40451 -0.36389 -0.39687 -0.36111 C -0.37916 -0.34537 -0.3526 -0.34167 -0.33333 -0.34074 C -0.27552 -0.33889 -0.21736 -0.33827 -0.15937 -0.33704 C -0.14479 -0.33334 -0.12986 -0.33056 -0.11562 -0.32408 C -0.11111 -0.31883 -0.10521 -0.31605 -0.1 -0.31297 C -0.09479 -0.30371 -0.08958 -0.29445 -0.08437 -0.28519 C -0.0809 -0.27902 -0.07969 -0.27099 -0.07604 -0.26482 C -0.07587 -0.26235 -0.07587 -0.25957 -0.075 -0.25741 C -0.07413 -0.2534 -0.07083 -0.2463 -0.07083 -0.2463 C -0.06979 -0.23889 -0.06996 -0.23827 -0.06771 -0.23148 C -0.06666 -0.22778 -0.06354 -0.22037 -0.06354 -0.22037 C -0.06215 -0.21081 -0.05937 -0.20093 -0.05625 -0.1926 C -0.05434 -0.18766 -0.05017 -0.17778 -0.05017 -0.17778 C -0.04635 -0.15895 -0.03941 -0.14136 -0.03541 -0.12223 C -0.0316 -0.10432 -0.02847 -0.08488 -0.025 -0.06667 C -0.02413 -0.06235 -0.02205 -0.05957 -0.02083 -0.05556 C -0.01788 -0.04506 -0.01406 -0.03581 -0.01041 -0.02593 C -0.00746 -0.01729 -0.00503 -0.00895 5.55556E-7 -2.46914E-7 " pathEditMode="relative" ptsTypes="ffffffffffffffffffffffA">
                                      <p:cBhvr>
                                        <p:cTn id="11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0"/>
                            </p:stCondLst>
                            <p:childTnLst>
                              <p:par>
                                <p:cTn id="2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3612 L -3.05556E-6 -4.19753E-6 " pathEditMode="relative" rAng="0" ptsTypes="AA">
                                      <p:cBhvr>
                                        <p:cTn id="2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2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3" grpId="0" animBg="1"/>
      <p:bldP spid="43" grpId="1" animBg="1"/>
      <p:bldP spid="43" grpId="2" animBg="1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7" y="-76657"/>
            <a:ext cx="2315496" cy="2385528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2907705" y="159941"/>
            <a:ext cx="5264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42851" indent="-642851">
              <a:buFont typeface="Wingdings" pitchFamily="2" charset="2"/>
              <a:buChar char="Ø"/>
            </a:pPr>
            <a:r>
              <a:rPr lang="zh-CN" altLang="en-US" sz="28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一、创设情境    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引发认知冲突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43663" t="25882"/>
          <a:stretch>
            <a:fillRect/>
          </a:stretch>
        </p:blipFill>
        <p:spPr>
          <a:xfrm rot="10800000">
            <a:off x="9482312" y="3203319"/>
            <a:ext cx="3376438" cy="4029331"/>
          </a:xfrm>
          <a:prstGeom prst="rect">
            <a:avLst/>
          </a:prstGeom>
        </p:spPr>
      </p:pic>
      <p:grpSp>
        <p:nvGrpSpPr>
          <p:cNvPr id="16" name="Group 4"/>
          <p:cNvGrpSpPr/>
          <p:nvPr/>
        </p:nvGrpSpPr>
        <p:grpSpPr>
          <a:xfrm>
            <a:off x="1100783" y="1960141"/>
            <a:ext cx="1641453" cy="1144629"/>
            <a:chOff x="3471863" y="2343150"/>
            <a:chExt cx="2197101" cy="1985963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907705" y="1240061"/>
            <a:ext cx="900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登山队的困惑</a:t>
            </a:r>
            <a:endParaRPr lang="zh-CN" altLang="en-US" sz="2800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67269" y="2113856"/>
            <a:ext cx="9505056" cy="1113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  <a:ea typeface="+mn-ea"/>
              </a:rPr>
              <a:t>用正负数表示气温的变化量，上升为正，下降为负</a:t>
            </a:r>
            <a:r>
              <a:rPr lang="en-US" altLang="zh-CN" sz="2400" b="1" dirty="0" smtClean="0">
                <a:latin typeface="+mn-ea"/>
                <a:ea typeface="+mn-ea"/>
              </a:rPr>
              <a:t>.</a:t>
            </a:r>
            <a:r>
              <a:rPr lang="zh-CN" altLang="en-US" sz="2400" b="1" dirty="0" smtClean="0">
                <a:latin typeface="+mn-ea"/>
                <a:ea typeface="+mn-ea"/>
              </a:rPr>
              <a:t>登山队攀登一座山峰，每登高</a:t>
            </a:r>
            <a:r>
              <a:rPr lang="en-US" altLang="zh-CN" sz="2400" b="1" dirty="0" smtClean="0">
                <a:latin typeface="+mn-ea"/>
                <a:ea typeface="+mn-ea"/>
              </a:rPr>
              <a:t>1km</a:t>
            </a:r>
            <a:r>
              <a:rPr lang="zh-CN" altLang="en-US" sz="2400" b="1" dirty="0" smtClean="0">
                <a:latin typeface="+mn-ea"/>
                <a:ea typeface="+mn-ea"/>
              </a:rPr>
              <a:t>气温的变化为</a:t>
            </a:r>
            <a:r>
              <a:rPr lang="en-US" altLang="zh-CN" sz="2400" b="1" dirty="0" smtClean="0">
                <a:latin typeface="+mn-ea"/>
                <a:ea typeface="+mn-ea"/>
              </a:rPr>
              <a:t>-6</a:t>
            </a:r>
            <a:r>
              <a:rPr lang="zh-CN" altLang="en-US" sz="2400" b="1" dirty="0" smtClean="0">
                <a:latin typeface="+mn-ea"/>
                <a:ea typeface="+mn-ea"/>
              </a:rPr>
              <a:t>℃，攀登</a:t>
            </a:r>
            <a:r>
              <a:rPr lang="en-US" altLang="zh-CN" sz="2400" b="1" dirty="0" smtClean="0">
                <a:latin typeface="+mn-ea"/>
                <a:ea typeface="+mn-ea"/>
              </a:rPr>
              <a:t>3km</a:t>
            </a:r>
            <a:r>
              <a:rPr lang="zh-CN" altLang="en-US" sz="2400" b="1" dirty="0" smtClean="0">
                <a:latin typeface="+mn-ea"/>
                <a:ea typeface="+mn-ea"/>
              </a:rPr>
              <a:t>后，气温有什么变化？</a:t>
            </a:r>
            <a:endParaRPr lang="zh-CN" altLang="en-US" sz="24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86836822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7" y="-76657"/>
            <a:ext cx="1731972" cy="1784355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2907705" y="159941"/>
            <a:ext cx="5264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42851" indent="-642851">
              <a:buFont typeface="Wingdings" pitchFamily="2" charset="2"/>
              <a:buChar char="Ø"/>
            </a:pPr>
            <a:r>
              <a:rPr lang="zh-CN" altLang="en-US" sz="28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二、合作探究    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归纳运算规律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43663" t="25882"/>
          <a:stretch>
            <a:fillRect/>
          </a:stretch>
        </p:blipFill>
        <p:spPr>
          <a:xfrm rot="10800000">
            <a:off x="10609194" y="4548103"/>
            <a:ext cx="2249556" cy="268454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07643" y="892117"/>
            <a:ext cx="72661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  <a:ea typeface="+mn-ea"/>
              </a:rPr>
              <a:t>用正负数表示上、下山路程：上山为正，下山为负</a:t>
            </a:r>
            <a:r>
              <a:rPr lang="en-US" altLang="zh-CN" sz="2400" b="1" dirty="0" smtClean="0">
                <a:latin typeface="+mn-ea"/>
                <a:ea typeface="+mn-ea"/>
              </a:rPr>
              <a:t>.</a:t>
            </a:r>
            <a:r>
              <a:rPr lang="zh-CN" altLang="en-US" sz="2400" b="1" dirty="0" smtClean="0">
                <a:latin typeface="+mn-ea"/>
                <a:ea typeface="+mn-ea"/>
              </a:rPr>
              <a:t>登山队攀登一座山峰，每登高</a:t>
            </a:r>
            <a:r>
              <a:rPr lang="en-US" altLang="zh-CN" sz="2400" b="1" dirty="0" smtClean="0">
                <a:latin typeface="+mn-ea"/>
                <a:ea typeface="+mn-ea"/>
              </a:rPr>
              <a:t>1km</a:t>
            </a:r>
            <a:r>
              <a:rPr lang="zh-CN" altLang="en-US" sz="2400" b="1" dirty="0" smtClean="0">
                <a:latin typeface="+mn-ea"/>
                <a:ea typeface="+mn-ea"/>
              </a:rPr>
              <a:t>气温的变化为</a:t>
            </a:r>
            <a:r>
              <a:rPr lang="en-US" altLang="zh-CN" sz="2400" b="1" dirty="0" smtClean="0">
                <a:latin typeface="+mn-ea"/>
                <a:ea typeface="+mn-ea"/>
              </a:rPr>
              <a:t>-6</a:t>
            </a:r>
            <a:r>
              <a:rPr lang="zh-CN" altLang="en-US" sz="2400" b="1" dirty="0" smtClean="0">
                <a:latin typeface="+mn-ea"/>
                <a:ea typeface="+mn-ea"/>
              </a:rPr>
              <a:t>℃① 攀登</a:t>
            </a:r>
            <a:r>
              <a:rPr lang="en-US" altLang="zh-CN" sz="2400" b="1" dirty="0" smtClean="0">
                <a:latin typeface="+mn-ea"/>
                <a:ea typeface="+mn-ea"/>
              </a:rPr>
              <a:t>3km</a:t>
            </a:r>
            <a:r>
              <a:rPr lang="zh-CN" altLang="en-US" sz="2400" b="1" dirty="0" smtClean="0">
                <a:latin typeface="+mn-ea"/>
                <a:ea typeface="+mn-ea"/>
              </a:rPr>
              <a:t>后，气温有什么变化？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  <a:ea typeface="+mn-ea"/>
              </a:rPr>
              <a:t>② 若下山</a:t>
            </a:r>
            <a:r>
              <a:rPr lang="en-US" altLang="zh-CN" sz="2400" b="1" dirty="0" smtClean="0">
                <a:latin typeface="+mn-ea"/>
                <a:ea typeface="+mn-ea"/>
              </a:rPr>
              <a:t>3km</a:t>
            </a:r>
            <a:r>
              <a:rPr lang="zh-CN" altLang="en-US" sz="2400" b="1" dirty="0" smtClean="0">
                <a:latin typeface="+mn-ea"/>
                <a:ea typeface="+mn-ea"/>
              </a:rPr>
              <a:t>时，气温有什么变化？</a:t>
            </a:r>
            <a:endParaRPr lang="zh-CN" altLang="en-US" sz="2400" b="1" dirty="0">
              <a:latin typeface="+mn-ea"/>
              <a:ea typeface="+mn-ea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379899" y="421551"/>
            <a:ext cx="1780157" cy="6651158"/>
            <a:chOff x="1570345" y="519981"/>
            <a:chExt cx="1518219" cy="6549490"/>
          </a:xfrm>
        </p:grpSpPr>
        <p:grpSp>
          <p:nvGrpSpPr>
            <p:cNvPr id="37" name="组合 28"/>
            <p:cNvGrpSpPr>
              <a:grpSpLocks/>
            </p:cNvGrpSpPr>
            <p:nvPr/>
          </p:nvGrpSpPr>
          <p:grpSpPr bwMode="auto">
            <a:xfrm>
              <a:off x="1604839" y="519981"/>
              <a:ext cx="144016" cy="6549490"/>
              <a:chOff x="3656150" y="2030967"/>
              <a:chExt cx="1289891" cy="2833096"/>
            </a:xfrm>
          </p:grpSpPr>
          <p:sp>
            <p:nvSpPr>
              <p:cNvPr id="38" name="任意多边形 37"/>
              <p:cNvSpPr/>
              <p:nvPr/>
            </p:nvSpPr>
            <p:spPr bwMode="auto">
              <a:xfrm>
                <a:off x="3656150" y="2030967"/>
                <a:ext cx="1289891" cy="2833096"/>
              </a:xfrm>
              <a:custGeom>
                <a:avLst/>
                <a:gdLst>
                  <a:gd name="connsiteX0" fmla="*/ 1145560 w 1685607"/>
                  <a:gd name="connsiteY0" fmla="*/ 0 h 3702114"/>
                  <a:gd name="connsiteX1" fmla="*/ 1424766 w 1685607"/>
                  <a:gd name="connsiteY1" fmla="*/ 0 h 3702114"/>
                  <a:gd name="connsiteX2" fmla="*/ 1424766 w 1685607"/>
                  <a:gd name="connsiteY2" fmla="*/ 22924 h 3702114"/>
                  <a:gd name="connsiteX3" fmla="*/ 1461809 w 1685607"/>
                  <a:gd name="connsiteY3" fmla="*/ 22924 h 3702114"/>
                  <a:gd name="connsiteX4" fmla="*/ 1685607 w 1685607"/>
                  <a:gd name="connsiteY4" fmla="*/ 246722 h 3702114"/>
                  <a:gd name="connsiteX5" fmla="*/ 1685607 w 1685607"/>
                  <a:gd name="connsiteY5" fmla="*/ 3478316 h 3702114"/>
                  <a:gd name="connsiteX6" fmla="*/ 1461809 w 1685607"/>
                  <a:gd name="connsiteY6" fmla="*/ 3702114 h 3702114"/>
                  <a:gd name="connsiteX7" fmla="*/ 223798 w 1685607"/>
                  <a:gd name="connsiteY7" fmla="*/ 3702114 h 3702114"/>
                  <a:gd name="connsiteX8" fmla="*/ 0 w 1685607"/>
                  <a:gd name="connsiteY8" fmla="*/ 3478316 h 3702114"/>
                  <a:gd name="connsiteX9" fmla="*/ 0 w 1685607"/>
                  <a:gd name="connsiteY9" fmla="*/ 246722 h 3702114"/>
                  <a:gd name="connsiteX10" fmla="*/ 223798 w 1685607"/>
                  <a:gd name="connsiteY10" fmla="*/ 22924 h 3702114"/>
                  <a:gd name="connsiteX11" fmla="*/ 1145560 w 1685607"/>
                  <a:gd name="connsiteY11" fmla="*/ 22924 h 3702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685607" h="3702114">
                    <a:moveTo>
                      <a:pt x="1145560" y="0"/>
                    </a:moveTo>
                    <a:lnTo>
                      <a:pt x="1424766" y="0"/>
                    </a:lnTo>
                    <a:lnTo>
                      <a:pt x="1424766" y="22924"/>
                    </a:lnTo>
                    <a:lnTo>
                      <a:pt x="1461809" y="22924"/>
                    </a:lnTo>
                    <a:cubicBezTo>
                      <a:pt x="1585409" y="22924"/>
                      <a:pt x="1685607" y="123122"/>
                      <a:pt x="1685607" y="246722"/>
                    </a:cubicBezTo>
                    <a:lnTo>
                      <a:pt x="1685607" y="3478316"/>
                    </a:lnTo>
                    <a:cubicBezTo>
                      <a:pt x="1685607" y="3601916"/>
                      <a:pt x="1585409" y="3702114"/>
                      <a:pt x="1461809" y="3702114"/>
                    </a:cubicBezTo>
                    <a:lnTo>
                      <a:pt x="223798" y="3702114"/>
                    </a:lnTo>
                    <a:cubicBezTo>
                      <a:pt x="100198" y="3702114"/>
                      <a:pt x="0" y="3601916"/>
                      <a:pt x="0" y="3478316"/>
                    </a:cubicBezTo>
                    <a:lnTo>
                      <a:pt x="0" y="246722"/>
                    </a:lnTo>
                    <a:cubicBezTo>
                      <a:pt x="0" y="123122"/>
                      <a:pt x="100198" y="22924"/>
                      <a:pt x="223798" y="22924"/>
                    </a:cubicBezTo>
                    <a:lnTo>
                      <a:pt x="1145560" y="22924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8"/>
              </a:p>
            </p:txBody>
          </p:sp>
          <p:sp>
            <p:nvSpPr>
              <p:cNvPr id="39" name="矩形 38"/>
              <p:cNvSpPr/>
              <p:nvPr/>
            </p:nvSpPr>
            <p:spPr bwMode="auto">
              <a:xfrm>
                <a:off x="3656150" y="2410526"/>
                <a:ext cx="1289891" cy="2021951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898" dirty="0"/>
                  <a:t> </a:t>
                </a:r>
                <a:endParaRPr lang="zh-CN" altLang="en-US" sz="1898" dirty="0"/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>
              <a:off x="1596031" y="3794726"/>
              <a:ext cx="14401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1602615" y="1528093"/>
              <a:ext cx="14401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1604839" y="2104157"/>
              <a:ext cx="14401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1596031" y="2646443"/>
              <a:ext cx="14401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1587670" y="3203319"/>
              <a:ext cx="14401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1579309" y="5560541"/>
              <a:ext cx="14401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1570345" y="4984477"/>
              <a:ext cx="14401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1596031" y="4404326"/>
              <a:ext cx="144016" cy="0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1783349" y="3610060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0</a:t>
              </a:r>
              <a:endParaRPr lang="zh-CN" altLang="en-US" dirty="0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864428" y="4219660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6</a:t>
              </a:r>
              <a:endParaRPr lang="zh-CN" altLang="en-US" dirty="0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864428" y="4848653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12</a:t>
              </a:r>
              <a:endParaRPr lang="zh-CN" altLang="en-US" dirty="0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864428" y="1375827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-24</a:t>
              </a:r>
              <a:endParaRPr lang="zh-CN" altLang="en-US" dirty="0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864428" y="1949715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-18</a:t>
              </a:r>
              <a:endParaRPr lang="zh-CN" altLang="en-US" dirty="0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786427" y="2487833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-12</a:t>
              </a:r>
              <a:endParaRPr lang="zh-CN" altLang="en-US" dirty="0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783349" y="3055556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-6</a:t>
              </a:r>
              <a:endParaRPr lang="zh-CN" altLang="en-US" dirty="0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864428" y="5393390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18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876822" y="3092821"/>
            <a:ext cx="6524411" cy="1668129"/>
            <a:chOff x="2876822" y="3092821"/>
            <a:chExt cx="6524411" cy="1668129"/>
          </a:xfrm>
        </p:grpSpPr>
        <p:sp>
          <p:nvSpPr>
            <p:cNvPr id="7" name="圆角矩形 6"/>
            <p:cNvSpPr/>
            <p:nvPr/>
          </p:nvSpPr>
          <p:spPr>
            <a:xfrm>
              <a:off x="2876822" y="3092821"/>
              <a:ext cx="6524411" cy="1668129"/>
            </a:xfrm>
            <a:prstGeom prst="roundRect">
              <a:avLst/>
            </a:prstGeom>
            <a:solidFill>
              <a:srgbClr val="DCF8F5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文本框 7"/>
                <p:cNvSpPr txBox="1"/>
                <p:nvPr/>
              </p:nvSpPr>
              <p:spPr>
                <a:xfrm>
                  <a:off x="3169643" y="3347774"/>
                  <a:ext cx="3352829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400" b="1" dirty="0" smtClean="0">
                      <a:solidFill>
                        <a:srgbClr val="FF0000"/>
                      </a:solidFill>
                      <a:ea typeface="+mn-ea"/>
                    </a:rPr>
                    <a:t>①</a:t>
                  </a:r>
                  <a14:m>
                    <m:oMath xmlns:m="http://schemas.openxmlformats.org/officeDocument/2006/math">
                      <m:d>
                        <m:dPr>
                          <m:begChr m:val="（"/>
                          <m:endChr m:val="）"/>
                          <m:ctrlPr>
                            <a:rPr lang="zh-CN" altLang="en-U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+mn-ea"/>
                            </a:rPr>
                          </m:ctrlPr>
                        </m:dPr>
                        <m:e>
                          <m:r>
                            <a:rPr lang="en-US" altLang="zh-CN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+mn-ea"/>
                            </a:rPr>
                            <m:t>−</m:t>
                          </m:r>
                          <m:r>
                            <a:rPr lang="en-US" altLang="zh-CN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+mn-ea"/>
                            </a:rPr>
                            <m:t>𝟔</m:t>
                          </m:r>
                        </m:e>
                      </m:d>
                      <m:r>
                        <a:rPr lang="en-US" altLang="zh-CN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+mn-ea"/>
                        </a:rPr>
                        <m:t>×</m:t>
                      </m:r>
                      <m:r>
                        <a:rPr lang="en-US" altLang="zh-CN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+mn-ea"/>
                        </a:rPr>
                        <m:t>𝟑</m:t>
                      </m:r>
                      <m:r>
                        <a:rPr lang="en-US" altLang="zh-CN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+mn-ea"/>
                        </a:rPr>
                        <m:t>=−</m:t>
                      </m:r>
                      <m:r>
                        <a:rPr lang="en-US" altLang="zh-CN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+mn-ea"/>
                        </a:rPr>
                        <m:t>𝟏𝟖</m:t>
                      </m:r>
                    </m:oMath>
                  </a14:m>
                  <a:endParaRPr lang="en-US" altLang="zh-CN" sz="2400" b="1" dirty="0" smtClean="0">
                    <a:solidFill>
                      <a:srgbClr val="FF0000"/>
                    </a:solidFill>
                    <a:latin typeface="+mn-ea"/>
                    <a:ea typeface="+mn-ea"/>
                  </a:endParaRPr>
                </a:p>
                <a:p>
                  <a:endParaRPr lang="en-US" altLang="zh-CN" sz="2400" b="1" dirty="0">
                    <a:solidFill>
                      <a:srgbClr val="FF0000"/>
                    </a:solidFill>
                    <a:latin typeface="+mn-ea"/>
                    <a:ea typeface="+mn-ea"/>
                  </a:endParaRPr>
                </a:p>
                <a:p>
                  <a:r>
                    <a:rPr lang="zh-CN" altLang="en-US" sz="2400" b="1" dirty="0" smtClean="0">
                      <a:solidFill>
                        <a:srgbClr val="FF0000"/>
                      </a:solidFill>
                      <a:latin typeface="+mn-ea"/>
                      <a:ea typeface="+mn-ea"/>
                    </a:rPr>
                    <a:t>②</a:t>
                  </a:r>
                  <a:r>
                    <a:rPr lang="en-US" altLang="zh-CN" sz="2400" b="1" dirty="0">
                      <a:solidFill>
                        <a:srgbClr val="FF0000"/>
                      </a:solidFill>
                      <a:latin typeface="+mn-ea"/>
                      <a:ea typeface="+mn-ea"/>
                    </a:rPr>
                    <a:t>(</a:t>
                  </a:r>
                  <a:r>
                    <a:rPr lang="en-US" altLang="zh-CN" sz="2400" b="1" dirty="0" smtClean="0">
                      <a:solidFill>
                        <a:srgbClr val="FF0000"/>
                      </a:solidFill>
                      <a:latin typeface="+mn-ea"/>
                      <a:ea typeface="+mn-ea"/>
                    </a:rPr>
                    <a:t>-6)</a:t>
                  </a:r>
                  <a14:m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zh-CN" altLang="en-US" sz="2400" b="1" dirty="0" smtClean="0">
                      <a:solidFill>
                        <a:srgbClr val="FF0000"/>
                      </a:solidFill>
                      <a:latin typeface="+mn-ea"/>
                      <a:ea typeface="+mn-ea"/>
                    </a:rPr>
                    <a:t>（</a:t>
                  </a:r>
                  <a:r>
                    <a:rPr lang="en-US" altLang="zh-CN" sz="2400" b="1" dirty="0" smtClean="0">
                      <a:solidFill>
                        <a:srgbClr val="FF0000"/>
                      </a:solidFill>
                      <a:latin typeface="+mn-ea"/>
                      <a:ea typeface="+mn-ea"/>
                    </a:rPr>
                    <a:t>-3</a:t>
                  </a:r>
                  <a:r>
                    <a:rPr lang="zh-CN" altLang="en-US" sz="2400" b="1" dirty="0" smtClean="0">
                      <a:solidFill>
                        <a:srgbClr val="FF0000"/>
                      </a:solidFill>
                      <a:latin typeface="+mn-ea"/>
                      <a:ea typeface="+mn-ea"/>
                    </a:rPr>
                    <a:t>）</a:t>
                  </a:r>
                  <a:r>
                    <a:rPr lang="en-US" altLang="zh-CN" sz="2400" b="1" dirty="0" smtClean="0">
                      <a:solidFill>
                        <a:srgbClr val="FF0000"/>
                      </a:solidFill>
                      <a:latin typeface="+mn-ea"/>
                      <a:ea typeface="+mn-ea"/>
                    </a:rPr>
                    <a:t>=18</a:t>
                  </a:r>
                  <a:endParaRPr lang="zh-CN" altLang="en-US" sz="2400" b="1" dirty="0">
                    <a:solidFill>
                      <a:srgbClr val="FF0000"/>
                    </a:solidFill>
                    <a:latin typeface="+mn-ea"/>
                    <a:ea typeface="+mn-ea"/>
                  </a:endParaRPr>
                </a:p>
              </p:txBody>
            </p:sp>
          </mc:Choice>
          <mc:Fallback xmlns="">
            <p:sp>
              <p:nvSpPr>
                <p:cNvPr id="8" name="文本框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69643" y="3347774"/>
                  <a:ext cx="3352829" cy="1200329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l="-2909" t="-5584" b="-9137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6063950" y="3610646"/>
                <a:ext cx="2941831" cy="58477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3200" b="1" dirty="0" smtClean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+mn-ea"/>
                    <a:ea typeface="+mn-ea"/>
                  </a:rPr>
                  <a:t>已知：</a:t>
                </a:r>
                <a:r>
                  <a:rPr lang="en-US" altLang="zh-CN" sz="3200" b="1" dirty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+mn-ea"/>
                    <a:ea typeface="+mn-ea"/>
                  </a:rPr>
                  <a:t>3</a:t>
                </a:r>
                <a:r>
                  <a:rPr lang="en-US" altLang="zh-CN" sz="3200" b="1" dirty="0">
                    <a:solidFill>
                      <a:srgbClr val="FF0000"/>
                    </a:solidFill>
                    <a:latin typeface="+mn-ea"/>
                    <a:ea typeface="+mn-ea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+mn-ea"/>
                      </a:rPr>
                      <m:t>×</m:t>
                    </m:r>
                  </m:oMath>
                </a14:m>
                <a:r>
                  <a:rPr lang="en-US" altLang="zh-CN" sz="3200" b="1" cap="none" spc="0" dirty="0" smtClean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+mn-ea"/>
                    <a:ea typeface="+mn-ea"/>
                  </a:rPr>
                  <a:t>6=18</a:t>
                </a:r>
                <a:endParaRPr lang="zh-CN" altLang="en-US" sz="3200" b="1" cap="none" spc="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3950" y="3610646"/>
                <a:ext cx="2941831" cy="584775"/>
              </a:xfrm>
              <a:prstGeom prst="rect">
                <a:avLst/>
              </a:prstGeom>
              <a:blipFill rotWithShape="0">
                <a:blip r:embed="rId6"/>
                <a:stretch>
                  <a:fillRect l="-5809" t="-18750" r="-6432" b="-354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下箭头 10"/>
          <p:cNvSpPr/>
          <p:nvPr/>
        </p:nvSpPr>
        <p:spPr>
          <a:xfrm>
            <a:off x="5831174" y="4587354"/>
            <a:ext cx="357724" cy="444327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3088564" y="5020610"/>
            <a:ext cx="4420931" cy="1941043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800" dirty="0" smtClean="0">
                <a:solidFill>
                  <a:schemeClr val="tx1"/>
                </a:solidFill>
                <a:latin typeface="+mn-ea"/>
              </a:rPr>
              <a:t>正正相乘，结果为正；</a:t>
            </a:r>
            <a:endParaRPr lang="en-US" altLang="zh-CN" sz="2800" dirty="0" smtClean="0">
              <a:solidFill>
                <a:schemeClr val="tx1"/>
              </a:solidFill>
              <a:latin typeface="+mn-ea"/>
            </a:endParaRPr>
          </a:p>
          <a:p>
            <a:r>
              <a:rPr lang="zh-CN" altLang="en-US" sz="2800" dirty="0" smtClean="0">
                <a:solidFill>
                  <a:schemeClr val="tx1"/>
                </a:solidFill>
                <a:latin typeface="+mn-ea"/>
              </a:rPr>
              <a:t>正负相乘，结果为负；</a:t>
            </a:r>
            <a:endParaRPr lang="en-US" altLang="zh-CN" sz="2800" dirty="0" smtClean="0">
              <a:solidFill>
                <a:schemeClr val="tx1"/>
              </a:solidFill>
              <a:latin typeface="+mn-ea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+mn-ea"/>
              </a:rPr>
              <a:t>负</a:t>
            </a:r>
            <a:r>
              <a:rPr lang="zh-CN" altLang="en-US" sz="2800" dirty="0" smtClean="0">
                <a:solidFill>
                  <a:schemeClr val="tx1"/>
                </a:solidFill>
                <a:latin typeface="+mn-ea"/>
              </a:rPr>
              <a:t>负相乘，结果为正；</a:t>
            </a:r>
            <a:endParaRPr lang="en-US" altLang="zh-CN" sz="2800" dirty="0" smtClean="0">
              <a:solidFill>
                <a:schemeClr val="tx1"/>
              </a:solidFill>
              <a:latin typeface="+mn-ea"/>
            </a:endParaRPr>
          </a:p>
          <a:p>
            <a:r>
              <a:rPr lang="zh-CN" altLang="en-US" sz="2800" dirty="0" smtClean="0">
                <a:solidFill>
                  <a:schemeClr val="tx1"/>
                </a:solidFill>
                <a:latin typeface="+mn-ea"/>
              </a:rPr>
              <a:t>绝对值为两数绝对值的积</a:t>
            </a:r>
            <a:r>
              <a:rPr lang="en-US" altLang="zh-CN" sz="2800" dirty="0" smtClean="0">
                <a:solidFill>
                  <a:schemeClr val="tx1"/>
                </a:solidFill>
                <a:latin typeface="+mn-ea"/>
              </a:rPr>
              <a:t>.</a:t>
            </a:r>
            <a:endParaRPr lang="zh-CN" altLang="en-US" sz="2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右箭头 12"/>
          <p:cNvSpPr/>
          <p:nvPr/>
        </p:nvSpPr>
        <p:spPr>
          <a:xfrm>
            <a:off x="7509495" y="5632549"/>
            <a:ext cx="662472" cy="43919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8181554" y="5070224"/>
            <a:ext cx="32285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两数相乘，同号为正，异号为负，并把绝对值相乘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03650388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3" grpId="0"/>
      <p:bldP spid="9" grpId="0"/>
      <p:bldP spid="11" grpId="0" animBg="1"/>
      <p:bldP spid="12" grpId="0" animBg="1"/>
      <p:bldP spid="13" grpId="0" animBg="1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7" y="-76657"/>
            <a:ext cx="1811246" cy="1866027"/>
          </a:xfrm>
          <a:prstGeom prst="rect">
            <a:avLst/>
          </a:prstGeom>
        </p:spPr>
      </p:pic>
      <p:pic>
        <p:nvPicPr>
          <p:cNvPr id="15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43663" t="25882"/>
          <a:stretch>
            <a:fillRect/>
          </a:stretch>
        </p:blipFill>
        <p:spPr>
          <a:xfrm rot="10800000">
            <a:off x="10009416" y="3832348"/>
            <a:ext cx="2849333" cy="3400301"/>
          </a:xfrm>
          <a:prstGeom prst="rect">
            <a:avLst/>
          </a:prstGeom>
        </p:spPr>
      </p:pic>
      <p:grpSp>
        <p:nvGrpSpPr>
          <p:cNvPr id="16" name="Group 4"/>
          <p:cNvGrpSpPr/>
          <p:nvPr/>
        </p:nvGrpSpPr>
        <p:grpSpPr>
          <a:xfrm>
            <a:off x="884759" y="1217055"/>
            <a:ext cx="1641453" cy="1144629"/>
            <a:chOff x="3471863" y="2343150"/>
            <a:chExt cx="2197101" cy="1985963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52"/>
          <p:cNvSpPr txBox="1"/>
          <p:nvPr/>
        </p:nvSpPr>
        <p:spPr>
          <a:xfrm>
            <a:off x="2907705" y="159941"/>
            <a:ext cx="5264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42851" indent="-642851">
              <a:buFont typeface="Wingdings" pitchFamily="2" charset="2"/>
              <a:buChar char="Ø"/>
            </a:pPr>
            <a:r>
              <a:rPr lang="zh-CN" altLang="en-US" sz="28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二、合作探究    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归纳运算规律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85671" y="1033290"/>
            <a:ext cx="6748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你能通过另外一种方法验证运算法则吗？</a:t>
            </a:r>
            <a:endParaRPr lang="zh-CN" altLang="en-US" sz="28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2740983" y="1760064"/>
            <a:ext cx="652635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atin typeface="+mn-ea"/>
                <a:ea typeface="+mn-ea"/>
              </a:rPr>
              <a:t>3×3=9</a:t>
            </a:r>
          </a:p>
          <a:p>
            <a:r>
              <a:rPr lang="en-US" altLang="zh-CN" sz="2400" b="1" dirty="0" smtClean="0">
                <a:latin typeface="+mn-ea"/>
                <a:ea typeface="+mn-ea"/>
              </a:rPr>
              <a:t>3×2=6</a:t>
            </a:r>
          </a:p>
          <a:p>
            <a:r>
              <a:rPr lang="en-US" altLang="zh-CN" sz="2400" b="1" dirty="0" smtClean="0">
                <a:latin typeface="+mn-ea"/>
                <a:ea typeface="+mn-ea"/>
              </a:rPr>
              <a:t>3×1=3</a:t>
            </a:r>
          </a:p>
          <a:p>
            <a:r>
              <a:rPr lang="en-US" altLang="zh-CN" sz="2400" b="1" dirty="0" smtClean="0">
                <a:latin typeface="+mn-ea"/>
                <a:ea typeface="+mn-ea"/>
              </a:rPr>
              <a:t>3×0=0</a:t>
            </a:r>
          </a:p>
          <a:p>
            <a:r>
              <a:rPr lang="en-US" altLang="zh-CN" sz="2400" b="1" dirty="0" smtClean="0">
                <a:latin typeface="+mn-ea"/>
                <a:ea typeface="+mn-ea"/>
              </a:rPr>
              <a:t>3×</a:t>
            </a:r>
            <a:r>
              <a:rPr lang="zh-CN" altLang="en-US" sz="2400" b="1" dirty="0" smtClean="0">
                <a:latin typeface="+mn-ea"/>
                <a:ea typeface="+mn-ea"/>
              </a:rPr>
              <a:t>（</a:t>
            </a:r>
            <a:r>
              <a:rPr lang="en-US" altLang="zh-CN" sz="2400" b="1" dirty="0" smtClean="0">
                <a:latin typeface="+mn-ea"/>
                <a:ea typeface="+mn-ea"/>
              </a:rPr>
              <a:t>-1</a:t>
            </a:r>
            <a:r>
              <a:rPr lang="zh-CN" altLang="en-US" sz="2400" b="1" dirty="0" smtClean="0">
                <a:latin typeface="+mn-ea"/>
                <a:ea typeface="+mn-ea"/>
              </a:rPr>
              <a:t>）</a:t>
            </a:r>
            <a:r>
              <a:rPr lang="en-US" altLang="zh-CN" sz="2400" b="1" dirty="0" smtClean="0">
                <a:latin typeface="+mn-ea"/>
                <a:ea typeface="+mn-ea"/>
              </a:rPr>
              <a:t>=</a:t>
            </a:r>
            <a:r>
              <a:rPr lang="zh-CN" altLang="en-US" sz="2400" b="1" dirty="0" smtClean="0">
                <a:latin typeface="+mn-ea"/>
                <a:ea typeface="+mn-ea"/>
              </a:rPr>
              <a:t>？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r>
              <a:rPr lang="en-US" altLang="zh-CN" sz="2400" b="1" dirty="0" smtClean="0">
                <a:latin typeface="+mn-ea"/>
                <a:ea typeface="+mn-ea"/>
              </a:rPr>
              <a:t>3×</a:t>
            </a:r>
            <a:r>
              <a:rPr lang="zh-CN" altLang="en-US" sz="2400" b="1" dirty="0" smtClean="0">
                <a:latin typeface="+mn-ea"/>
                <a:ea typeface="+mn-ea"/>
              </a:rPr>
              <a:t>（</a:t>
            </a:r>
            <a:r>
              <a:rPr lang="en-US" altLang="zh-CN" sz="2400" b="1" dirty="0" smtClean="0">
                <a:latin typeface="+mn-ea"/>
                <a:ea typeface="+mn-ea"/>
              </a:rPr>
              <a:t>-2</a:t>
            </a:r>
            <a:r>
              <a:rPr lang="zh-CN" altLang="en-US" sz="2400" b="1" dirty="0" smtClean="0">
                <a:latin typeface="+mn-ea"/>
                <a:ea typeface="+mn-ea"/>
              </a:rPr>
              <a:t>）</a:t>
            </a:r>
            <a:r>
              <a:rPr lang="en-US" altLang="zh-CN" sz="2400" b="1" dirty="0" smtClean="0">
                <a:latin typeface="+mn-ea"/>
                <a:ea typeface="+mn-ea"/>
              </a:rPr>
              <a:t>=</a:t>
            </a:r>
            <a:r>
              <a:rPr lang="zh-CN" altLang="en-US" sz="2400" b="1" dirty="0" smtClean="0">
                <a:latin typeface="+mn-ea"/>
                <a:ea typeface="+mn-ea"/>
              </a:rPr>
              <a:t>？</a:t>
            </a:r>
            <a:endParaRPr lang="zh-CN" altLang="en-US" sz="2400" b="1" dirty="0">
              <a:latin typeface="+mn-ea"/>
              <a:ea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629965" y="4010332"/>
            <a:ext cx="6748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负负得正如何验证呢？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629964" y="4568640"/>
            <a:ext cx="6748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与任意数的乘积是多少呢？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文本框 39"/>
              <p:cNvSpPr txBox="1"/>
              <p:nvPr/>
            </p:nvSpPr>
            <p:spPr>
              <a:xfrm>
                <a:off x="2548162" y="5147215"/>
                <a:ext cx="6748393" cy="1792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 smtClean="0"/>
                  <a:t>（</a:t>
                </a:r>
                <a:r>
                  <a:rPr lang="en-US" altLang="zh-CN" sz="2800" b="1" dirty="0" smtClean="0"/>
                  <a:t>-1</a:t>
                </a:r>
                <a:r>
                  <a:rPr lang="zh-CN" altLang="en-US" sz="2800" b="1" dirty="0" smtClean="0"/>
                  <a:t>）</a:t>
                </a:r>
                <a:r>
                  <a:rPr lang="en-US" altLang="zh-CN" sz="2800" b="1" dirty="0" smtClean="0"/>
                  <a:t>×</a:t>
                </a:r>
                <a:r>
                  <a:rPr lang="zh-CN" altLang="en-US" sz="2800" b="1" dirty="0" smtClean="0"/>
                  <a:t>（</a:t>
                </a:r>
                <a:r>
                  <a:rPr lang="en-US" altLang="zh-CN" sz="2800" b="1" dirty="0" smtClean="0"/>
                  <a:t>-1</a:t>
                </a:r>
                <a:r>
                  <a:rPr lang="zh-CN" altLang="en-US" sz="2800" b="1" dirty="0" smtClean="0"/>
                  <a:t>）</a:t>
                </a:r>
                <a:r>
                  <a:rPr lang="en-US" altLang="zh-CN" sz="2800" b="1" dirty="0" smtClean="0"/>
                  <a:t>=1</a:t>
                </a:r>
              </a:p>
              <a:p>
                <a:r>
                  <a:rPr lang="en-US" altLang="zh-CN" sz="2800" b="1" dirty="0"/>
                  <a:t> </a:t>
                </a:r>
                <a:r>
                  <a:rPr lang="en-US" altLang="zh-CN" sz="2800" b="1" dirty="0" smtClean="0"/>
                  <a:t>  3×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sz="2800" b="1" dirty="0" smtClean="0"/>
                  <a:t>=1</a:t>
                </a:r>
              </a:p>
              <a:p>
                <a:r>
                  <a:rPr lang="zh-CN" altLang="en-US" sz="2800" b="1" dirty="0" smtClean="0"/>
                  <a:t>（</a:t>
                </a:r>
                <a:r>
                  <a:rPr lang="en-US" altLang="zh-CN" sz="2800" b="1" dirty="0" smtClean="0"/>
                  <a:t>-3</a:t>
                </a:r>
                <a:r>
                  <a:rPr lang="zh-CN" altLang="en-US" sz="2800" b="1" dirty="0" smtClean="0"/>
                  <a:t>）</a:t>
                </a:r>
                <a:r>
                  <a:rPr lang="en-US" altLang="zh-CN" sz="2800" b="1" dirty="0" smtClean="0"/>
                  <a:t>×</a:t>
                </a:r>
                <a:r>
                  <a:rPr lang="zh-CN" altLang="en-US" sz="2800" b="1" dirty="0" smtClean="0"/>
                  <a:t>（</a:t>
                </a:r>
                <a:r>
                  <a:rPr lang="en-US" altLang="zh-CN" sz="2800" b="1" dirty="0" smtClean="0"/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zh-CN" altLang="en-US" sz="2800" b="1" dirty="0" smtClean="0"/>
                  <a:t>）</a:t>
                </a:r>
                <a:r>
                  <a:rPr lang="en-US" altLang="zh-CN" sz="2800" b="1" dirty="0" smtClean="0"/>
                  <a:t>=1</a:t>
                </a:r>
                <a:endParaRPr lang="zh-CN" altLang="en-US" sz="2800" b="1" dirty="0"/>
              </a:p>
            </p:txBody>
          </p:sp>
        </mc:Choice>
        <mc:Fallback xmlns="">
          <p:sp>
            <p:nvSpPr>
              <p:cNvPr id="40" name="文本框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8162" y="5147215"/>
                <a:ext cx="6748393" cy="1792991"/>
              </a:xfrm>
              <a:prstGeom prst="rect">
                <a:avLst/>
              </a:prstGeom>
              <a:blipFill rotWithShape="0">
                <a:blip r:embed="rId4"/>
                <a:stretch>
                  <a:fillRect l="-1807" t="-4762" b="-27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右箭头 5"/>
          <p:cNvSpPr/>
          <p:nvPr/>
        </p:nvSpPr>
        <p:spPr>
          <a:xfrm>
            <a:off x="5565279" y="5920581"/>
            <a:ext cx="360040" cy="21602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944048" y="5705523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乘积为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的两个数互为倒数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</a:rPr>
              <a:t>.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6429375" y="4132243"/>
            <a:ext cx="792088" cy="279397"/>
          </a:xfrm>
          <a:prstGeom prst="rightArrow">
            <a:avLst/>
          </a:prstGeom>
          <a:solidFill>
            <a:srgbClr val="FF0000"/>
          </a:solidFill>
          <a:ln>
            <a:solidFill>
              <a:srgbClr val="EE00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7221463" y="3184277"/>
            <a:ext cx="5160058" cy="182651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0000"/>
                </a:solidFill>
              </a:rPr>
              <a:t>小组活动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400" b="1" dirty="0">
                <a:solidFill>
                  <a:schemeClr val="tx1"/>
                </a:solidFill>
                <a:latin typeface="+mn-ea"/>
              </a:rPr>
              <a:t>本</a:t>
            </a:r>
            <a:r>
              <a:rPr lang="zh-CN" altLang="en-US" sz="2400" b="1" dirty="0" smtClean="0">
                <a:solidFill>
                  <a:schemeClr val="tx1"/>
                </a:solidFill>
                <a:latin typeface="+mn-ea"/>
              </a:rPr>
              <a:t>环节由前后四人一组，学生分组探讨负负为正的原因，从而进一步加深学生对于这一知识的理解</a:t>
            </a:r>
            <a:r>
              <a:rPr lang="en-US" altLang="zh-CN" sz="2400" b="1" dirty="0" smtClean="0">
                <a:solidFill>
                  <a:schemeClr val="tx1"/>
                </a:solidFill>
                <a:latin typeface="+mn-ea"/>
              </a:rPr>
              <a:t>.</a:t>
            </a:r>
            <a:endParaRPr lang="zh-CN" altLang="en-US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22958825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" grpId="0"/>
      <p:bldP spid="5" grpId="0"/>
      <p:bldP spid="38" grpId="0"/>
      <p:bldP spid="39" grpId="0"/>
      <p:bldP spid="40" grpId="0"/>
      <p:bldP spid="6" grpId="0" animBg="1"/>
      <p:bldP spid="7" grpId="0"/>
      <p:bldP spid="3" grpId="0" animBg="1"/>
      <p:bldP spid="8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7" y="-76657"/>
            <a:ext cx="2315496" cy="2385528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2907705" y="159941"/>
            <a:ext cx="5264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42851" indent="-642851">
              <a:buFont typeface="Wingdings" pitchFamily="2" charset="2"/>
              <a:buChar char="Ø"/>
            </a:pPr>
            <a:r>
              <a:rPr lang="zh-CN" altLang="en-US" sz="2800" b="1" dirty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三</a:t>
            </a:r>
            <a:r>
              <a:rPr lang="zh-CN" altLang="en-US" sz="28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、例题精讲    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规范解题格式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43663" t="25882"/>
          <a:stretch>
            <a:fillRect/>
          </a:stretch>
        </p:blipFill>
        <p:spPr>
          <a:xfrm rot="10800000">
            <a:off x="9482312" y="3203319"/>
            <a:ext cx="3376438" cy="402933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532831" y="824838"/>
            <a:ext cx="89881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+mn-ea"/>
                <a:ea typeface="+mn-ea"/>
              </a:rPr>
              <a:t>例</a:t>
            </a:r>
            <a:r>
              <a:rPr lang="en-US" altLang="zh-CN" sz="2400" b="1" dirty="0" smtClean="0">
                <a:latin typeface="+mn-ea"/>
                <a:ea typeface="+mn-ea"/>
              </a:rPr>
              <a:t>1  </a:t>
            </a:r>
            <a:r>
              <a:rPr lang="zh-CN" altLang="en-US" sz="2400" b="1" dirty="0" smtClean="0">
                <a:latin typeface="+mn-ea"/>
                <a:ea typeface="+mn-ea"/>
              </a:rPr>
              <a:t>用正负数表示气温的变化量，上升为正，下降为负</a:t>
            </a:r>
            <a:r>
              <a:rPr lang="en-US" altLang="zh-CN" sz="2400" b="1" dirty="0" smtClean="0">
                <a:latin typeface="+mn-ea"/>
                <a:ea typeface="+mn-ea"/>
              </a:rPr>
              <a:t>.</a:t>
            </a:r>
            <a:r>
              <a:rPr lang="zh-CN" altLang="en-US" sz="2400" b="1" dirty="0" smtClean="0">
                <a:latin typeface="+mn-ea"/>
                <a:ea typeface="+mn-ea"/>
              </a:rPr>
              <a:t>登山队攀登一座山峰，每登高</a:t>
            </a:r>
            <a:r>
              <a:rPr lang="en-US" altLang="zh-CN" sz="2400" b="1" dirty="0" smtClean="0">
                <a:latin typeface="+mn-ea"/>
                <a:ea typeface="+mn-ea"/>
              </a:rPr>
              <a:t>1km</a:t>
            </a:r>
            <a:r>
              <a:rPr lang="zh-CN" altLang="en-US" sz="2400" b="1" dirty="0" smtClean="0">
                <a:latin typeface="+mn-ea"/>
                <a:ea typeface="+mn-ea"/>
              </a:rPr>
              <a:t>气温的变化为</a:t>
            </a:r>
            <a:r>
              <a:rPr lang="en-US" altLang="zh-CN" sz="2400" b="1" dirty="0" smtClean="0">
                <a:latin typeface="+mn-ea"/>
                <a:ea typeface="+mn-ea"/>
              </a:rPr>
              <a:t>-6</a:t>
            </a:r>
            <a:r>
              <a:rPr lang="zh-CN" altLang="en-US" sz="2400" b="1" dirty="0" smtClean="0">
                <a:latin typeface="+mn-ea"/>
                <a:ea typeface="+mn-ea"/>
              </a:rPr>
              <a:t>℃，攀登</a:t>
            </a:r>
            <a:r>
              <a:rPr lang="en-US" altLang="zh-CN" sz="2400" b="1" dirty="0" smtClean="0">
                <a:latin typeface="+mn-ea"/>
                <a:ea typeface="+mn-ea"/>
              </a:rPr>
              <a:t>3km</a:t>
            </a:r>
            <a:r>
              <a:rPr lang="zh-CN" altLang="en-US" sz="2400" b="1" dirty="0" smtClean="0">
                <a:latin typeface="+mn-ea"/>
                <a:ea typeface="+mn-ea"/>
              </a:rPr>
              <a:t>后，气温有什么变化？</a:t>
            </a:r>
            <a:endParaRPr lang="zh-CN" altLang="en-US" sz="2400" b="1" dirty="0"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89015" y="2597146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  <a:ea typeface="+mn-ea"/>
              </a:rPr>
              <a:t>解</a:t>
            </a:r>
            <a:r>
              <a:rPr lang="zh-CN" altLang="en-US" sz="2800" b="1" dirty="0" smtClean="0">
                <a:latin typeface="+mn-ea"/>
                <a:ea typeface="+mn-ea"/>
                <a:sym typeface="Wingdings" panose="05000000000000000000" pitchFamily="2" charset="2"/>
              </a:rPr>
              <a:t>：</a:t>
            </a:r>
            <a:r>
              <a:rPr lang="zh-CN" altLang="en-US" sz="2800" b="1" dirty="0"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lang="zh-CN" altLang="en-US" sz="2800" b="1" dirty="0" smtClean="0">
                <a:latin typeface="+mn-ea"/>
                <a:ea typeface="+mn-ea"/>
                <a:sym typeface="Wingdings" panose="05000000000000000000" pitchFamily="2" charset="2"/>
              </a:rPr>
              <a:t>（</a:t>
            </a:r>
            <a:r>
              <a:rPr lang="en-US" altLang="zh-CN" sz="2800" b="1" dirty="0" smtClean="0">
                <a:latin typeface="+mn-ea"/>
                <a:ea typeface="+mn-ea"/>
                <a:sym typeface="Wingdings" panose="05000000000000000000" pitchFamily="2" charset="2"/>
              </a:rPr>
              <a:t>-6</a:t>
            </a:r>
            <a:r>
              <a:rPr lang="zh-CN" altLang="en-US" sz="2800" b="1" dirty="0" smtClean="0">
                <a:latin typeface="+mn-ea"/>
                <a:ea typeface="+mn-ea"/>
                <a:sym typeface="Wingdings" panose="05000000000000000000" pitchFamily="2" charset="2"/>
              </a:rPr>
              <a:t>）</a:t>
            </a:r>
            <a:r>
              <a:rPr lang="en-US" altLang="zh-CN" sz="2800" b="1" dirty="0" smtClean="0">
                <a:latin typeface="+mn-ea"/>
                <a:ea typeface="+mn-ea"/>
                <a:sym typeface="Wingdings" panose="05000000000000000000" pitchFamily="2" charset="2"/>
              </a:rPr>
              <a:t>×3=-18</a:t>
            </a:r>
          </a:p>
          <a:p>
            <a:r>
              <a:rPr lang="zh-CN" altLang="en-US" sz="2800" b="1" dirty="0" smtClean="0">
                <a:latin typeface="+mn-ea"/>
                <a:ea typeface="+mn-ea"/>
                <a:sym typeface="Wingdings" panose="05000000000000000000" pitchFamily="2" charset="2"/>
              </a:rPr>
              <a:t>答：气温下降</a:t>
            </a:r>
            <a:r>
              <a:rPr lang="en-US" altLang="zh-CN" sz="2800" b="1" dirty="0" smtClean="0">
                <a:latin typeface="+mn-ea"/>
                <a:ea typeface="+mn-ea"/>
                <a:sym typeface="Wingdings" panose="05000000000000000000" pitchFamily="2" charset="2"/>
              </a:rPr>
              <a:t>18</a:t>
            </a:r>
            <a:r>
              <a:rPr lang="zh-CN" altLang="en-US" sz="2800" b="1" dirty="0" smtClean="0">
                <a:latin typeface="+mn-ea"/>
                <a:ea typeface="+mn-ea"/>
                <a:sym typeface="Wingdings" panose="05000000000000000000" pitchFamily="2" charset="2"/>
              </a:rPr>
              <a:t>℃</a:t>
            </a:r>
            <a:r>
              <a:rPr lang="en-US" altLang="zh-CN" sz="2800" b="1" dirty="0" smtClean="0">
                <a:latin typeface="+mn-ea"/>
                <a:ea typeface="+mn-ea"/>
                <a:sym typeface="Wingdings" panose="05000000000000000000" pitchFamily="2" charset="2"/>
              </a:rPr>
              <a:t>.</a:t>
            </a:r>
            <a:endParaRPr lang="zh-CN" altLang="en-US" sz="2800" b="1" dirty="0">
              <a:latin typeface="+mn-ea"/>
              <a:ea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文本框 36"/>
              <p:cNvSpPr txBox="1"/>
              <p:nvPr/>
            </p:nvSpPr>
            <p:spPr>
              <a:xfrm>
                <a:off x="1521936" y="3480659"/>
                <a:ext cx="8988189" cy="14094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dirty="0" smtClean="0">
                    <a:latin typeface="+mn-ea"/>
                    <a:ea typeface="+mn-ea"/>
                  </a:rPr>
                  <a:t>例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2  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1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-3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×9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；        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2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8×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-1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）；</a:t>
                </a:r>
                <a:endParaRPr lang="en-US" altLang="zh-CN" sz="2400" b="1" dirty="0" smtClean="0">
                  <a:latin typeface="+mn-ea"/>
                  <a:ea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b="1" dirty="0">
                    <a:latin typeface="+mn-ea"/>
                    <a:ea typeface="+mn-ea"/>
                  </a:rPr>
                  <a:t> 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    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3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en-US" sz="24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×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-2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）；</a:t>
                </a:r>
                <a:endParaRPr lang="zh-CN" altLang="en-US" sz="2400" b="1" dirty="0"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37" name="文本框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1936" y="3480659"/>
                <a:ext cx="8988189" cy="1409488"/>
              </a:xfrm>
              <a:prstGeom prst="rect">
                <a:avLst/>
              </a:prstGeom>
              <a:blipFill rotWithShape="0">
                <a:blip r:embed="rId4"/>
                <a:stretch>
                  <a:fillRect l="-108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文本框 37"/>
              <p:cNvSpPr txBox="1"/>
              <p:nvPr/>
            </p:nvSpPr>
            <p:spPr>
              <a:xfrm>
                <a:off x="1685700" y="4837535"/>
                <a:ext cx="7632848" cy="1574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 smtClean="0">
                    <a:latin typeface="+mn-ea"/>
                    <a:ea typeface="+mn-ea"/>
                  </a:rPr>
                  <a:t>解</a:t>
                </a:r>
                <a:r>
                  <a:rPr lang="zh-CN" altLang="en-US" sz="2800" b="1" dirty="0" smtClean="0">
                    <a:latin typeface="+mn-ea"/>
                    <a:ea typeface="+mn-ea"/>
                    <a:sym typeface="Wingdings" panose="05000000000000000000" pitchFamily="2" charset="2"/>
                  </a:rPr>
                  <a:t>： （</a:t>
                </a:r>
                <a:r>
                  <a:rPr lang="en-US" altLang="zh-CN" sz="2800" b="1" dirty="0" smtClean="0">
                    <a:latin typeface="+mn-ea"/>
                    <a:ea typeface="+mn-ea"/>
                    <a:sym typeface="Wingdings" panose="05000000000000000000" pitchFamily="2" charset="2"/>
                  </a:rPr>
                  <a:t>1</a:t>
                </a:r>
                <a:r>
                  <a:rPr lang="zh-CN" altLang="en-US" sz="2800" b="1" dirty="0" smtClean="0">
                    <a:latin typeface="+mn-ea"/>
                    <a:ea typeface="+mn-ea"/>
                    <a:sym typeface="Wingdings" panose="05000000000000000000" pitchFamily="2" charset="2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 </a:t>
                </a:r>
                <a:r>
                  <a:rPr lang="zh-CN" altLang="en-US" sz="2800" b="1" dirty="0" smtClean="0">
                    <a:latin typeface="+mn-ea"/>
                  </a:rPr>
                  <a:t>（</a:t>
                </a:r>
                <a:r>
                  <a:rPr lang="en-US" altLang="zh-CN" sz="2800" b="1" dirty="0" smtClean="0">
                    <a:latin typeface="+mn-ea"/>
                  </a:rPr>
                  <a:t>-3</a:t>
                </a:r>
                <a:r>
                  <a:rPr lang="zh-CN" altLang="en-US" sz="2800" b="1" dirty="0" smtClean="0">
                    <a:latin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</a:rPr>
                  <a:t>×9=-</a:t>
                </a:r>
                <a:r>
                  <a:rPr lang="zh-CN" altLang="en-US" sz="2800" b="1" dirty="0" smtClean="0">
                    <a:latin typeface="+mn-ea"/>
                  </a:rPr>
                  <a:t>（</a:t>
                </a:r>
                <a:r>
                  <a:rPr lang="en-US" altLang="zh-CN" sz="2800" b="1" dirty="0" smtClean="0">
                    <a:latin typeface="+mn-ea"/>
                  </a:rPr>
                  <a:t>3×9</a:t>
                </a:r>
                <a:r>
                  <a:rPr lang="zh-CN" altLang="en-US" sz="2800" b="1" dirty="0" smtClean="0">
                    <a:latin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</a:rPr>
                  <a:t>=-27</a:t>
                </a:r>
                <a:r>
                  <a:rPr lang="zh-CN" altLang="en-US" sz="2800" b="1" dirty="0" smtClean="0">
                    <a:latin typeface="+mn-ea"/>
                  </a:rPr>
                  <a:t>；</a:t>
                </a:r>
                <a:endParaRPr lang="en-US" altLang="zh-CN" sz="2800" b="1" dirty="0" smtClean="0">
                  <a:latin typeface="+mn-ea"/>
                </a:endParaRPr>
              </a:p>
              <a:p>
                <a:r>
                  <a:rPr lang="en-US" altLang="zh-CN" sz="2800" b="1" dirty="0">
                    <a:latin typeface="+mn-ea"/>
                    <a:ea typeface="+mn-ea"/>
                  </a:rPr>
                  <a:t> 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    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2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 </a:t>
                </a:r>
                <a:r>
                  <a:rPr lang="en-US" altLang="zh-CN" sz="2800" b="1" dirty="0" smtClean="0">
                    <a:latin typeface="+mn-ea"/>
                  </a:rPr>
                  <a:t> 8</a:t>
                </a:r>
                <a:r>
                  <a:rPr lang="en-US" altLang="zh-CN" sz="2800" b="1" dirty="0">
                    <a:latin typeface="+mn-ea"/>
                  </a:rPr>
                  <a:t>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-1</a:t>
                </a:r>
                <a:r>
                  <a:rPr lang="zh-CN" altLang="en-US" sz="2800" b="1" dirty="0" smtClean="0">
                    <a:latin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</a:rPr>
                  <a:t>=-(8×1)=-8</a:t>
                </a:r>
                <a:r>
                  <a:rPr lang="zh-CN" altLang="en-US" sz="2800" b="1" dirty="0" smtClean="0">
                    <a:latin typeface="+mn-ea"/>
                  </a:rPr>
                  <a:t>；</a:t>
                </a:r>
                <a:endParaRPr lang="en-US" altLang="zh-CN" sz="2800" b="1" dirty="0" smtClean="0">
                  <a:latin typeface="+mn-ea"/>
                </a:endParaRPr>
              </a:p>
              <a:p>
                <a:r>
                  <a:rPr lang="en-US" altLang="zh-CN" sz="2800" b="1" dirty="0">
                    <a:latin typeface="+mn-ea"/>
                    <a:ea typeface="+mn-ea"/>
                  </a:rPr>
                  <a:t> 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    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3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）</a:t>
                </a:r>
                <a:r>
                  <a:rPr lang="zh-CN" altLang="en-US" sz="2800" b="1" dirty="0">
                    <a:latin typeface="+mn-ea"/>
                  </a:rPr>
                  <a:t> </a:t>
                </a:r>
                <a:r>
                  <a:rPr lang="zh-CN" altLang="en-US" sz="2800" b="1" dirty="0" smtClean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-2</a:t>
                </a:r>
                <a:r>
                  <a:rPr lang="zh-CN" altLang="en-US" sz="2800" b="1" dirty="0" smtClean="0">
                    <a:latin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2800" b="1" dirty="0" smtClean="0">
                    <a:latin typeface="+mn-ea"/>
                  </a:rPr>
                  <a:t>×2=1.</a:t>
                </a:r>
                <a:endParaRPr lang="zh-CN" altLang="en-US" sz="2800" b="1" dirty="0"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38" name="文本框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700" y="4837535"/>
                <a:ext cx="7632848" cy="1574405"/>
              </a:xfrm>
              <a:prstGeom prst="rect">
                <a:avLst/>
              </a:prstGeom>
              <a:blipFill rotWithShape="0">
                <a:blip r:embed="rId5"/>
                <a:stretch>
                  <a:fillRect l="-1677" t="-4264" b="-23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右箭头 4"/>
          <p:cNvSpPr/>
          <p:nvPr/>
        </p:nvSpPr>
        <p:spPr>
          <a:xfrm>
            <a:off x="7781257" y="5524897"/>
            <a:ext cx="464587" cy="21260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013551" y="4902464"/>
            <a:ext cx="76328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解：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）原式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=-27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）原式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=-8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）原式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=1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99194232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3" grpId="0"/>
      <p:bldP spid="4" grpId="0"/>
      <p:bldP spid="37" grpId="0"/>
      <p:bldP spid="38" grpId="0"/>
      <p:bldP spid="5" grpId="0" animBg="1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7" y="-76657"/>
            <a:ext cx="2315496" cy="2385528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2907705" y="159941"/>
            <a:ext cx="5264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42851" indent="-642851">
              <a:buFont typeface="Wingdings" pitchFamily="2" charset="2"/>
              <a:buChar char="Ø"/>
            </a:pPr>
            <a:r>
              <a:rPr lang="zh-CN" altLang="en-US" sz="2800" b="1" dirty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四</a:t>
            </a:r>
            <a:r>
              <a:rPr lang="zh-CN" altLang="en-US" sz="28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、巩固练习    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灵活知识运用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43663" t="25882"/>
          <a:stretch>
            <a:fillRect/>
          </a:stretch>
        </p:blipFill>
        <p:spPr>
          <a:xfrm rot="10800000">
            <a:off x="10793838" y="4768452"/>
            <a:ext cx="2064911" cy="246419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1748855" y="808013"/>
                <a:ext cx="10441160" cy="13681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latin typeface="+mn-ea"/>
                    <a:ea typeface="+mn-ea"/>
                  </a:rPr>
                  <a:t>1.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比一比：</a:t>
                </a:r>
                <a:endParaRPr lang="en-US" altLang="zh-CN" sz="2400" b="1" dirty="0" smtClean="0">
                  <a:latin typeface="+mn-ea"/>
                  <a:ea typeface="+mn-ea"/>
                </a:endParaRPr>
              </a:p>
              <a:p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1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6×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-9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）；     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2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-4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×6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；   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3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-6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×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-2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）；</a:t>
                </a:r>
                <a:endParaRPr lang="en-US" altLang="zh-CN" sz="2400" b="1" dirty="0" smtClean="0">
                  <a:latin typeface="+mn-ea"/>
                  <a:ea typeface="+mn-ea"/>
                </a:endParaRPr>
              </a:p>
              <a:p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4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>
                            <a:latin typeface="Cambria Math" panose="02040503050406030204" pitchFamily="18" charset="0"/>
                            <a:ea typeface="+mn-ea"/>
                          </a:rPr>
                          <m:t>𝟗</m:t>
                        </m:r>
                      </m:num>
                      <m:den>
                        <m:r>
                          <a:rPr lang="en-US" altLang="zh-CN" sz="2400" b="1" i="1">
                            <a:latin typeface="Cambria Math" panose="02040503050406030204" pitchFamily="18" charset="0"/>
                            <a:ea typeface="+mn-ea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en-US" sz="24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×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𝟓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𝟏𝟐</m:t>
                        </m:r>
                      </m:den>
                    </m:f>
                  </m:oMath>
                </a14:m>
                <a:r>
                  <a:rPr lang="zh-CN" altLang="en-US" sz="2400" b="1" dirty="0" smtClean="0">
                    <a:latin typeface="+mn-ea"/>
                    <a:ea typeface="+mn-ea"/>
                  </a:rPr>
                  <a:t>） 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5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）（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-6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×0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；</a:t>
                </a:r>
                <a:endParaRPr lang="zh-CN" altLang="en-US" sz="2400" b="1" dirty="0"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8855" y="808013"/>
                <a:ext cx="10441160" cy="1368195"/>
              </a:xfrm>
              <a:prstGeom prst="rect">
                <a:avLst/>
              </a:prstGeom>
              <a:blipFill rotWithShape="0">
                <a:blip r:embed="rId4"/>
                <a:stretch>
                  <a:fillRect l="-934" t="-3571" b="-178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文本框 36"/>
              <p:cNvSpPr txBox="1"/>
              <p:nvPr/>
            </p:nvSpPr>
            <p:spPr>
              <a:xfrm>
                <a:off x="1731445" y="2322319"/>
                <a:ext cx="10441160" cy="1084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latin typeface="+mn-ea"/>
                    <a:ea typeface="+mn-ea"/>
                  </a:rPr>
                  <a:t>2.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求下列各数的倒数：</a:t>
                </a:r>
                <a:endParaRPr lang="en-US" altLang="zh-CN" sz="2400" b="1" dirty="0" smtClean="0">
                  <a:latin typeface="+mn-ea"/>
                  <a:ea typeface="+mn-ea"/>
                </a:endParaRPr>
              </a:p>
              <a:p>
                <a:r>
                  <a:rPr lang="en-US" altLang="zh-CN" sz="2800" b="1" dirty="0" smtClean="0">
                    <a:latin typeface="+mn-ea"/>
                    <a:ea typeface="+mn-ea"/>
                  </a:rPr>
                  <a:t> 1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，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-2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  <a:ea typeface="+mn-ea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  <a:ea typeface="+mn-ea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en-US" sz="2800" b="1" dirty="0" smtClean="0">
                    <a:latin typeface="+mn-ea"/>
                    <a:ea typeface="+mn-ea"/>
                  </a:rPr>
                  <a:t> ，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+mn-ea"/>
                          </a:rPr>
                          <m:t>𝟑</m:t>
                        </m:r>
                      </m:den>
                    </m:f>
                  </m:oMath>
                </a14:m>
                <a:r>
                  <a:rPr lang="zh-CN" altLang="en-US" sz="2800" b="1" dirty="0" smtClean="0">
                    <a:latin typeface="+mn-ea"/>
                    <a:ea typeface="+mn-ea"/>
                  </a:rPr>
                  <a:t> ，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-5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+mn-ea"/>
                          </a:rPr>
                          <m:t>𝟐</m:t>
                        </m:r>
                      </m:num>
                      <m:den>
                        <m:r>
                          <a:rPr lang="en-US" altLang="zh-CN" sz="2800" b="1" i="1" smtClean="0">
                            <a:latin typeface="Cambria Math" panose="02040503050406030204" pitchFamily="18" charset="0"/>
                            <a:ea typeface="+mn-ea"/>
                          </a:rPr>
                          <m:t>𝟑</m:t>
                        </m:r>
                      </m:den>
                    </m:f>
                  </m:oMath>
                </a14:m>
                <a:endParaRPr lang="zh-CN" altLang="en-US" sz="2800" b="1" dirty="0"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37" name="文本框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1445" y="2322319"/>
                <a:ext cx="10441160" cy="1084015"/>
              </a:xfrm>
              <a:prstGeom prst="rect">
                <a:avLst/>
              </a:prstGeom>
              <a:blipFill rotWithShape="0">
                <a:blip r:embed="rId5"/>
                <a:stretch>
                  <a:fillRect l="-876" t="-4494" b="-33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文本框 37"/>
              <p:cNvSpPr txBox="1"/>
              <p:nvPr/>
            </p:nvSpPr>
            <p:spPr>
              <a:xfrm>
                <a:off x="1748855" y="3671545"/>
                <a:ext cx="10441160" cy="42370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 smtClean="0">
                    <a:latin typeface="+mn-ea"/>
                    <a:ea typeface="+mn-ea"/>
                  </a:rPr>
                  <a:t>3.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拓展提高：</a:t>
                </a:r>
                <a:endParaRPr lang="en-US" altLang="zh-CN" sz="2400" b="1" dirty="0" smtClean="0">
                  <a:latin typeface="+mn-ea"/>
                  <a:ea typeface="+mn-ea"/>
                </a:endParaRPr>
              </a:p>
              <a:p>
                <a:r>
                  <a:rPr lang="en-US" altLang="zh-CN" sz="2800" b="1" dirty="0" smtClean="0">
                    <a:latin typeface="+mn-ea"/>
                    <a:ea typeface="+mn-ea"/>
                  </a:rPr>
                  <a:t> 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-2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×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-5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×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en-US" sz="28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×4×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（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-7</a:t>
                </a:r>
                <a:r>
                  <a:rPr lang="zh-CN" altLang="en-US" sz="2800" b="1" dirty="0" smtClean="0">
                    <a:latin typeface="+mn-ea"/>
                    <a:ea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  <a:ea typeface="+mn-ea"/>
                  </a:rPr>
                  <a:t>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 smtClean="0"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endParaRPr lang="en-US" altLang="zh-CN" sz="2800" b="1" dirty="0" smtClean="0">
                  <a:latin typeface="+mn-ea"/>
                </a:endParaRPr>
              </a:p>
              <a:p>
                <a:r>
                  <a:rPr lang="en-US" altLang="zh-CN" sz="2800" b="1" dirty="0" smtClean="0">
                    <a:latin typeface="+mn-ea"/>
                  </a:rPr>
                  <a:t>  2×3×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×4×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-7</a:t>
                </a:r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endParaRPr lang="en-US" altLang="zh-CN" sz="2800" b="1" dirty="0" smtClean="0">
                  <a:latin typeface="+mn-ea"/>
                </a:endParaRPr>
              </a:p>
              <a:p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-2</a:t>
                </a:r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-5</a:t>
                </a:r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×4×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-7</a:t>
                </a:r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</a:rPr>
                  <a:t>×</a:t>
                </a:r>
                <a:r>
                  <a:rPr lang="zh-CN" altLang="en-US" sz="2800" b="1" dirty="0" smtClean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zh-CN" altLang="en-US" sz="2800" b="1" dirty="0" smtClean="0">
                    <a:latin typeface="+mn-ea"/>
                  </a:rPr>
                  <a:t>）</a:t>
                </a:r>
                <a:endParaRPr lang="en-US" altLang="zh-CN" sz="2800" b="1" dirty="0" smtClean="0">
                  <a:latin typeface="+mn-ea"/>
                </a:endParaRPr>
              </a:p>
              <a:p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-2</a:t>
                </a:r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-5</a:t>
                </a:r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×4×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-7</a:t>
                </a:r>
                <a:r>
                  <a:rPr lang="zh-CN" altLang="en-US" sz="2800" b="1" dirty="0">
                    <a:latin typeface="+mn-ea"/>
                  </a:rPr>
                  <a:t>）</a:t>
                </a:r>
                <a:r>
                  <a:rPr lang="en-US" altLang="zh-CN" sz="2800" b="1" dirty="0">
                    <a:latin typeface="+mn-ea"/>
                  </a:rPr>
                  <a:t>×</a:t>
                </a:r>
                <a:r>
                  <a:rPr lang="zh-CN" altLang="en-US" sz="2800" b="1" dirty="0">
                    <a:latin typeface="+mn-ea"/>
                  </a:rPr>
                  <a:t>（</a:t>
                </a:r>
                <a:r>
                  <a:rPr lang="en-US" altLang="zh-CN" sz="2800" b="1" dirty="0"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altLang="zh-CN" sz="2800" b="1" i="1"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zh-CN" altLang="en-US" sz="2800" b="1" dirty="0" smtClean="0">
                    <a:latin typeface="+mn-ea"/>
                  </a:rPr>
                  <a:t>）</a:t>
                </a:r>
                <a:r>
                  <a:rPr lang="en-US" altLang="zh-CN" sz="2800" b="1" dirty="0" smtClean="0">
                    <a:latin typeface="+mn-ea"/>
                  </a:rPr>
                  <a:t>×0</a:t>
                </a:r>
                <a:endParaRPr lang="en-US" altLang="zh-CN" sz="2800" b="1" dirty="0">
                  <a:latin typeface="+mn-ea"/>
                </a:endParaRPr>
              </a:p>
              <a:p>
                <a:endParaRPr lang="zh-CN" altLang="en-US" sz="2800" b="1" dirty="0">
                  <a:latin typeface="+mn-ea"/>
                </a:endParaRPr>
              </a:p>
              <a:p>
                <a:endParaRPr lang="zh-CN" altLang="en-US" sz="2800" b="1" dirty="0">
                  <a:latin typeface="+mn-ea"/>
                </a:endParaRPr>
              </a:p>
              <a:p>
                <a:endParaRPr lang="zh-CN" altLang="en-US" sz="2800" b="1" dirty="0"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38" name="文本框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8855" y="3671545"/>
                <a:ext cx="10441160" cy="4237057"/>
              </a:xfrm>
              <a:prstGeom prst="rect">
                <a:avLst/>
              </a:prstGeom>
              <a:blipFill rotWithShape="0">
                <a:blip r:embed="rId6"/>
                <a:stretch>
                  <a:fillRect l="-1226" t="-11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1380339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2"/>
          <a:srcRect l="25034" t="14854"/>
          <a:stretch>
            <a:fillRect/>
          </a:stretch>
        </p:blipFill>
        <p:spPr>
          <a:xfrm>
            <a:off x="-8647" y="-76657"/>
            <a:ext cx="2315496" cy="2385528"/>
          </a:xfrm>
          <a:prstGeom prst="rect">
            <a:avLst/>
          </a:prstGeom>
        </p:spPr>
      </p:pic>
      <p:pic>
        <p:nvPicPr>
          <p:cNvPr id="3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2"/>
          <a:srcRect l="43663" t="25882"/>
          <a:stretch>
            <a:fillRect/>
          </a:stretch>
        </p:blipFill>
        <p:spPr>
          <a:xfrm rot="10800000">
            <a:off x="10793838" y="4768452"/>
            <a:ext cx="2064911" cy="2464197"/>
          </a:xfrm>
          <a:prstGeom prst="rect">
            <a:avLst/>
          </a:prstGeom>
        </p:spPr>
      </p:pic>
      <p:sp>
        <p:nvSpPr>
          <p:cNvPr id="4" name="TextBox 52"/>
          <p:cNvSpPr txBox="1"/>
          <p:nvPr/>
        </p:nvSpPr>
        <p:spPr>
          <a:xfrm>
            <a:off x="2907705" y="159941"/>
            <a:ext cx="5264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42851" indent="-642851">
              <a:buFont typeface="Wingdings" pitchFamily="2" charset="2"/>
              <a:buChar char="Ø"/>
            </a:pPr>
            <a:r>
              <a:rPr lang="zh-CN" altLang="en-US" sz="2800" b="1" dirty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五</a:t>
            </a:r>
            <a:r>
              <a:rPr lang="zh-CN" altLang="en-US" sz="2800" b="1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、课堂小结    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系统知识体系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13125" y="1888133"/>
            <a:ext cx="105131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+mn-ea"/>
                <a:ea typeface="+mn-ea"/>
              </a:rPr>
              <a:t>（</a:t>
            </a:r>
            <a:r>
              <a:rPr lang="en-US" altLang="zh-CN" sz="2400" b="1" dirty="0" smtClean="0">
                <a:latin typeface="+mn-ea"/>
                <a:ea typeface="+mn-ea"/>
              </a:rPr>
              <a:t>1</a:t>
            </a:r>
            <a:r>
              <a:rPr lang="zh-CN" altLang="en-US" sz="2400" b="1" dirty="0" smtClean="0">
                <a:latin typeface="+mn-ea"/>
                <a:ea typeface="+mn-ea"/>
              </a:rPr>
              <a:t>）有理数的乘法法则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r>
              <a:rPr lang="zh-CN" altLang="en-US" sz="2400" dirty="0">
                <a:latin typeface="+mn-ea"/>
                <a:ea typeface="+mn-ea"/>
              </a:rPr>
              <a:t>两</a:t>
            </a:r>
            <a:r>
              <a:rPr lang="zh-CN" altLang="en-US" sz="2400" dirty="0" smtClean="0">
                <a:latin typeface="+mn-ea"/>
                <a:ea typeface="+mn-ea"/>
              </a:rPr>
              <a:t>数相乘，同号为正，异号为负，再把绝对值相乘；</a:t>
            </a:r>
            <a:endParaRPr lang="en-US" altLang="zh-CN" sz="2400" dirty="0" smtClean="0">
              <a:latin typeface="+mn-ea"/>
              <a:ea typeface="+mn-ea"/>
            </a:endParaRPr>
          </a:p>
          <a:p>
            <a:r>
              <a:rPr lang="zh-CN" altLang="en-US" sz="2400" dirty="0" smtClean="0">
                <a:latin typeface="+mn-ea"/>
                <a:ea typeface="+mn-ea"/>
              </a:rPr>
              <a:t>多数相乘，负数个数为奇数时，结果为负；负数各位为偶数时，结果为正</a:t>
            </a:r>
            <a:r>
              <a:rPr lang="en-US" altLang="zh-CN" sz="2400" dirty="0" smtClean="0">
                <a:latin typeface="+mn-ea"/>
                <a:ea typeface="+mn-ea"/>
              </a:rPr>
              <a:t>;</a:t>
            </a:r>
          </a:p>
          <a:p>
            <a:r>
              <a:rPr lang="zh-CN" altLang="en-US" sz="2400" dirty="0" smtClean="0">
                <a:latin typeface="+mn-ea"/>
                <a:ea typeface="+mn-ea"/>
              </a:rPr>
              <a:t>任何数与零相乘，结果均为零</a:t>
            </a:r>
            <a:r>
              <a:rPr lang="en-US" altLang="zh-CN" sz="2400" dirty="0" smtClean="0">
                <a:latin typeface="+mn-ea"/>
                <a:ea typeface="+mn-ea"/>
              </a:rPr>
              <a:t>.</a:t>
            </a:r>
          </a:p>
          <a:p>
            <a:r>
              <a:rPr lang="zh-CN" altLang="en-US" sz="2400" b="1" dirty="0" smtClean="0">
                <a:latin typeface="+mn-ea"/>
                <a:ea typeface="+mn-ea"/>
              </a:rPr>
              <a:t>（</a:t>
            </a:r>
            <a:r>
              <a:rPr lang="en-US" altLang="zh-CN" sz="2400" b="1" dirty="0" smtClean="0">
                <a:latin typeface="+mn-ea"/>
                <a:ea typeface="+mn-ea"/>
              </a:rPr>
              <a:t>2</a:t>
            </a:r>
            <a:r>
              <a:rPr lang="zh-CN" altLang="en-US" sz="2400" b="1" dirty="0" smtClean="0">
                <a:latin typeface="+mn-ea"/>
                <a:ea typeface="+mn-ea"/>
              </a:rPr>
              <a:t>）倒数定义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r>
              <a:rPr lang="zh-CN" altLang="en-US" sz="2400" dirty="0" smtClean="0">
                <a:latin typeface="+mn-ea"/>
                <a:ea typeface="+mn-ea"/>
              </a:rPr>
              <a:t>乘积为</a:t>
            </a:r>
            <a:r>
              <a:rPr lang="en-US" altLang="zh-CN" sz="2400" dirty="0" smtClean="0">
                <a:latin typeface="+mn-ea"/>
                <a:ea typeface="+mn-ea"/>
              </a:rPr>
              <a:t>1</a:t>
            </a:r>
            <a:r>
              <a:rPr lang="zh-CN" altLang="en-US" sz="2400" dirty="0" smtClean="0">
                <a:latin typeface="+mn-ea"/>
                <a:ea typeface="+mn-ea"/>
              </a:rPr>
              <a:t>的两个数互为倒数</a:t>
            </a:r>
            <a:r>
              <a:rPr lang="en-US" altLang="zh-CN" sz="2400" dirty="0" smtClean="0">
                <a:latin typeface="+mn-ea"/>
                <a:ea typeface="+mn-ea"/>
              </a:rPr>
              <a:t>.</a:t>
            </a:r>
          </a:p>
          <a:p>
            <a:r>
              <a:rPr lang="zh-CN" altLang="en-US" sz="2400" b="1" dirty="0" smtClean="0">
                <a:latin typeface="+mn-ea"/>
                <a:ea typeface="+mn-ea"/>
              </a:rPr>
              <a:t>（</a:t>
            </a:r>
            <a:r>
              <a:rPr lang="en-US" altLang="zh-CN" sz="2400" b="1" dirty="0" smtClean="0">
                <a:latin typeface="+mn-ea"/>
                <a:ea typeface="+mn-ea"/>
              </a:rPr>
              <a:t>3</a:t>
            </a:r>
            <a:r>
              <a:rPr lang="zh-CN" altLang="en-US" sz="2400" b="1" dirty="0" smtClean="0">
                <a:latin typeface="+mn-ea"/>
                <a:ea typeface="+mn-ea"/>
              </a:rPr>
              <a:t>）思想方法</a:t>
            </a:r>
            <a:endParaRPr lang="en-US" altLang="zh-CN" sz="2400" b="1" dirty="0" smtClean="0">
              <a:latin typeface="+mn-ea"/>
              <a:ea typeface="+mn-ea"/>
            </a:endParaRPr>
          </a:p>
          <a:p>
            <a:r>
              <a:rPr lang="zh-CN" altLang="en-US" sz="2400" dirty="0" smtClean="0">
                <a:latin typeface="+mn-ea"/>
                <a:ea typeface="+mn-ea"/>
              </a:rPr>
              <a:t>类比、归纳的思想方法以及从特殊到一般的思想方法</a:t>
            </a:r>
            <a:endParaRPr lang="zh-CN" altLang="en-US" sz="2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27440367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11824" y="-62600"/>
            <a:ext cx="2315496" cy="2385528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2907705" y="159941"/>
            <a:ext cx="2064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42851" indent="-642851">
              <a:buFont typeface="Wingdings" pitchFamily="2" charset="2"/>
              <a:buChar char="Ø"/>
            </a:pP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作业设计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43663" t="25882"/>
          <a:stretch>
            <a:fillRect/>
          </a:stretch>
        </p:blipFill>
        <p:spPr>
          <a:xfrm rot="10800000">
            <a:off x="9482312" y="3203319"/>
            <a:ext cx="3376438" cy="4029331"/>
          </a:xfrm>
          <a:prstGeom prst="rect">
            <a:avLst/>
          </a:prstGeom>
        </p:spPr>
      </p:pic>
      <p:grpSp>
        <p:nvGrpSpPr>
          <p:cNvPr id="16" name="Group 4"/>
          <p:cNvGrpSpPr/>
          <p:nvPr/>
        </p:nvGrpSpPr>
        <p:grpSpPr>
          <a:xfrm>
            <a:off x="1169572" y="1526110"/>
            <a:ext cx="1641453" cy="1144629"/>
            <a:chOff x="3471863" y="2343150"/>
            <a:chExt cx="2197101" cy="1985963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3081628" y="879894"/>
                <a:ext cx="9505056" cy="3383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dirty="0" smtClean="0">
                    <a:latin typeface="+mn-ea"/>
                    <a:ea typeface="+mn-ea"/>
                  </a:rPr>
                  <a:t>必做：百分闯关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《</a:t>
                </a:r>
                <a:r>
                  <a:rPr lang="zh-CN" altLang="en-US" sz="2400" b="1" dirty="0" smtClean="0">
                    <a:latin typeface="+mn-ea"/>
                    <a:ea typeface="+mn-ea"/>
                  </a:rPr>
                  <a:t>有理数乘法</a:t>
                </a:r>
                <a:r>
                  <a:rPr lang="en-US" altLang="zh-CN" sz="2400" b="1" dirty="0" smtClean="0">
                    <a:latin typeface="+mn-ea"/>
                    <a:ea typeface="+mn-ea"/>
                  </a:rPr>
                  <a:t>》</a:t>
                </a:r>
              </a:p>
              <a:p>
                <a:pPr>
                  <a:lnSpc>
                    <a:spcPct val="150000"/>
                  </a:lnSpc>
                </a:pPr>
                <a:endParaRPr lang="en-US" altLang="zh-CN" sz="2400" b="1" dirty="0" smtClean="0">
                  <a:latin typeface="+mn-ea"/>
                  <a:ea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b="1" dirty="0" smtClean="0">
                    <a:latin typeface="+mn-ea"/>
                    <a:ea typeface="+mn-ea"/>
                  </a:rPr>
                  <a:t>选做：</a:t>
                </a:r>
                <a:endParaRPr lang="en-US" altLang="zh-CN" sz="2400" b="1" dirty="0" smtClean="0">
                  <a:latin typeface="+mn-ea"/>
                  <a:ea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b="1" dirty="0" smtClean="0">
                    <a:ea typeface="+mn-ea"/>
                  </a:rPr>
                  <a:t>已知</a:t>
                </a:r>
                <a14:m>
                  <m:oMath xmlns:m="http://schemas.openxmlformats.org/officeDocument/2006/math">
                    <m:r>
                      <a:rPr lang="zh-CN" altLang="en-US" sz="2400" b="1" i="1" smtClean="0">
                        <a:latin typeface="Cambria Math" panose="02040503050406030204" pitchFamily="18" charset="0"/>
                        <a:ea typeface="+mn-ea"/>
                      </a:rPr>
                      <m:t>：</m:t>
                    </m:r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×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𝟑</m:t>
                        </m:r>
                      </m:den>
                    </m:f>
                    <m:r>
                      <a:rPr lang="en-US" altLang="zh-CN" sz="2400" b="1" i="1" smtClean="0">
                        <a:latin typeface="Cambria Math" panose="02040503050406030204" pitchFamily="18" charset="0"/>
                        <a:ea typeface="+mn-ea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𝟐</m:t>
                        </m:r>
                      </m:den>
                    </m:f>
                    <m:d>
                      <m:dPr>
                        <m:begChr m:val="（"/>
                        <m:endChr m:val="）"/>
                        <m:ctrlPr>
                          <a:rPr lang="zh-CN" altLang="en-US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dPr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−</m:t>
                        </m:r>
                        <m:f>
                          <m:fPr>
                            <m:ctrlP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fPr>
                          <m:num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  <m:t>𝟑</m:t>
                            </m:r>
                          </m:den>
                        </m:f>
                      </m:e>
                    </m:d>
                    <m:r>
                      <a:rPr lang="zh-CN" altLang="en-US" sz="2400" b="1" i="1" smtClean="0">
                        <a:latin typeface="Cambria Math" panose="02040503050406030204" pitchFamily="18" charset="0"/>
                        <a:ea typeface="+mn-ea"/>
                      </a:rPr>
                      <m:t>，</m:t>
                    </m:r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𝟑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en-US" altLang="zh-CN" sz="2400" b="1" i="1" smtClean="0">
                        <a:latin typeface="Cambria Math" panose="02040503050406030204" pitchFamily="18" charset="0"/>
                        <a:ea typeface="+mn-ea"/>
                      </a:rPr>
                      <m:t>=</m:t>
                    </m:r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𝟐</m:t>
                        </m:r>
                      </m:den>
                    </m:f>
                    <m:d>
                      <m:dPr>
                        <m:begChr m:val="（"/>
                        <m:endChr m:val="）"/>
                        <m:ctrlPr>
                          <a:rPr lang="zh-CN" altLang="en-US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fPr>
                          <m:num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  <m:t>𝟑</m:t>
                            </m:r>
                          </m:den>
                        </m:f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−</m:t>
                        </m:r>
                        <m:f>
                          <m:fPr>
                            <m:ctrlP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fPr>
                          <m:num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  <m:t>𝟏</m:t>
                            </m:r>
                          </m:num>
                          <m:den>
                            <m:r>
                              <a:rPr lang="en-US" altLang="zh-CN" sz="2400" b="1" i="1" smtClean="0">
                                <a:latin typeface="Cambria Math" panose="02040503050406030204" pitchFamily="18" charset="0"/>
                                <a:ea typeface="+mn-ea"/>
                              </a:rPr>
                              <m:t>𝟓</m:t>
                            </m:r>
                          </m:den>
                        </m:f>
                      </m:e>
                    </m:d>
                  </m:oMath>
                </a14:m>
                <a:endParaRPr lang="en-US" altLang="zh-CN" sz="2400" b="1" dirty="0" smtClean="0">
                  <a:latin typeface="+mn-ea"/>
                  <a:ea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b="1" dirty="0" smtClean="0">
                    <a:latin typeface="+mn-ea"/>
                    <a:ea typeface="+mn-ea"/>
                  </a:rPr>
                  <a:t>求：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den>
                    </m:f>
                    <m:r>
                      <a:rPr lang="en-US" altLang="zh-CN" sz="2400" b="1" i="1" smtClean="0">
                        <a:latin typeface="Cambria Math" panose="02040503050406030204" pitchFamily="18" charset="0"/>
                        <a:ea typeface="+mn-ea"/>
                      </a:rPr>
                      <m:t>+</m:t>
                    </m:r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𝟑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</m:den>
                    </m:f>
                    <m:r>
                      <a:rPr lang="en-US" altLang="zh-CN" sz="2400" b="1" i="1" smtClean="0">
                        <a:latin typeface="Cambria Math" panose="02040503050406030204" pitchFamily="18" charset="0"/>
                        <a:ea typeface="+mn-ea"/>
                      </a:rPr>
                      <m:t>+</m:t>
                    </m:r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𝟓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en-US" altLang="zh-CN" sz="2400" b="1" i="1" smtClean="0">
                        <a:latin typeface="Cambria Math" panose="02040503050406030204" pitchFamily="18" charset="0"/>
                        <a:ea typeface="+mn-ea"/>
                      </a:rPr>
                      <m:t>+…+</m:t>
                    </m:r>
                    <m:f>
                      <m:f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</m:ctrlPr>
                      </m:fPr>
                      <m:num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𝟏</m:t>
                        </m:r>
                      </m:num>
                      <m:den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+mn-ea"/>
                          </a:rPr>
                          <m:t>𝟐𝟎𝟏𝟕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en-US" altLang="zh-CN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𝟐𝟎𝟏𝟗</m:t>
                        </m:r>
                      </m:den>
                    </m:f>
                  </m:oMath>
                </a14:m>
                <a:r>
                  <a:rPr lang="en-US" altLang="zh-CN" sz="2400" b="1" dirty="0" smtClean="0">
                    <a:latin typeface="+mn-ea"/>
                    <a:ea typeface="+mn-ea"/>
                  </a:rPr>
                  <a:t>.</a:t>
                </a:r>
                <a:endParaRPr lang="zh-CN" altLang="en-US" sz="2400" b="1" dirty="0">
                  <a:latin typeface="+mn-ea"/>
                  <a:ea typeface="+mn-ea"/>
                </a:endParaRPr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1628" y="879894"/>
                <a:ext cx="9505056" cy="3383747"/>
              </a:xfrm>
              <a:prstGeom prst="rect">
                <a:avLst/>
              </a:prstGeom>
              <a:blipFill rotWithShape="0">
                <a:blip r:embed="rId4"/>
                <a:stretch>
                  <a:fillRect l="-10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803887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6"/>
          <p:cNvGrpSpPr>
            <a:grpSpLocks/>
          </p:cNvGrpSpPr>
          <p:nvPr/>
        </p:nvGrpSpPr>
        <p:grpSpPr bwMode="auto">
          <a:xfrm>
            <a:off x="0" y="-17858"/>
            <a:ext cx="4773191" cy="7250508"/>
            <a:chOff x="694895" y="-12700"/>
            <a:chExt cx="4833397" cy="5156200"/>
          </a:xfrm>
        </p:grpSpPr>
        <p:sp>
          <p:nvSpPr>
            <p:cNvPr id="50" name="任意多边形 49"/>
            <p:cNvSpPr/>
            <p:nvPr/>
          </p:nvSpPr>
          <p:spPr>
            <a:xfrm>
              <a:off x="1049747" y="-12700"/>
              <a:ext cx="4478545" cy="5156200"/>
            </a:xfrm>
            <a:custGeom>
              <a:avLst/>
              <a:gdLst>
                <a:gd name="connsiteX0" fmla="*/ 0 w 3810000"/>
                <a:gd name="connsiteY0" fmla="*/ 0 h 5181600"/>
                <a:gd name="connsiteX1" fmla="*/ 1079500 w 3810000"/>
                <a:gd name="connsiteY1" fmla="*/ 5181600 h 5181600"/>
                <a:gd name="connsiteX2" fmla="*/ 3810000 w 3810000"/>
                <a:gd name="connsiteY2" fmla="*/ 5181600 h 5181600"/>
                <a:gd name="connsiteX3" fmla="*/ 2514600 w 3810000"/>
                <a:gd name="connsiteY3" fmla="*/ 12700 h 5181600"/>
                <a:gd name="connsiteX4" fmla="*/ 0 w 3810000"/>
                <a:gd name="connsiteY4" fmla="*/ 0 h 518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00" h="5181600">
                  <a:moveTo>
                    <a:pt x="0" y="0"/>
                  </a:moveTo>
                  <a:lnTo>
                    <a:pt x="1079500" y="5181600"/>
                  </a:lnTo>
                  <a:lnTo>
                    <a:pt x="3810000" y="5181600"/>
                  </a:lnTo>
                  <a:lnTo>
                    <a:pt x="2514600" y="12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694895" y="-12700"/>
              <a:ext cx="4478545" cy="5156200"/>
            </a:xfrm>
            <a:custGeom>
              <a:avLst/>
              <a:gdLst>
                <a:gd name="connsiteX0" fmla="*/ 0 w 3810000"/>
                <a:gd name="connsiteY0" fmla="*/ 0 h 5181600"/>
                <a:gd name="connsiteX1" fmla="*/ 1079500 w 3810000"/>
                <a:gd name="connsiteY1" fmla="*/ 5181600 h 5181600"/>
                <a:gd name="connsiteX2" fmla="*/ 3810000 w 3810000"/>
                <a:gd name="connsiteY2" fmla="*/ 5181600 h 5181600"/>
                <a:gd name="connsiteX3" fmla="*/ 2514600 w 3810000"/>
                <a:gd name="connsiteY3" fmla="*/ 12700 h 5181600"/>
                <a:gd name="connsiteX4" fmla="*/ 0 w 3810000"/>
                <a:gd name="connsiteY4" fmla="*/ 0 h 518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10000" h="5181600">
                  <a:moveTo>
                    <a:pt x="0" y="0"/>
                  </a:moveTo>
                  <a:lnTo>
                    <a:pt x="1079500" y="5181600"/>
                  </a:lnTo>
                  <a:lnTo>
                    <a:pt x="3810000" y="5181600"/>
                  </a:lnTo>
                  <a:lnTo>
                    <a:pt x="2514600" y="12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269135" y="697166"/>
            <a:ext cx="91972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  <a:ea typeface="+mn-ea"/>
              </a:rPr>
              <a:t>            </a:t>
            </a:r>
            <a:r>
              <a:rPr lang="zh-CN" altLang="en-US" sz="2800" b="1" dirty="0" smtClean="0">
                <a:latin typeface="+mn-ea"/>
                <a:ea typeface="+mn-ea"/>
              </a:rPr>
              <a:t>有理数的乘法（第一课时）</a:t>
            </a:r>
          </a:p>
          <a:p>
            <a:pPr algn="ctr"/>
            <a:endParaRPr lang="zh-CN" altLang="en-US" sz="2400" dirty="0"/>
          </a:p>
        </p:txBody>
      </p:sp>
      <p:grpSp>
        <p:nvGrpSpPr>
          <p:cNvPr id="8" name="组合 7"/>
          <p:cNvGrpSpPr/>
          <p:nvPr/>
        </p:nvGrpSpPr>
        <p:grpSpPr>
          <a:xfrm>
            <a:off x="4597788" y="1787598"/>
            <a:ext cx="7622584" cy="4770438"/>
            <a:chOff x="212833" y="2464197"/>
            <a:chExt cx="4147425" cy="3251751"/>
          </a:xfrm>
        </p:grpSpPr>
        <p:pic>
          <p:nvPicPr>
            <p:cNvPr id="28681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833" y="2464197"/>
              <a:ext cx="4147425" cy="3251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矩形 4"/>
            <p:cNvSpPr/>
            <p:nvPr/>
          </p:nvSpPr>
          <p:spPr>
            <a:xfrm>
              <a:off x="350432" y="2680221"/>
              <a:ext cx="3774687" cy="194421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4921018" y="2233825"/>
            <a:ext cx="96490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有理数乘法法则</a:t>
            </a:r>
            <a:r>
              <a:rPr lang="en-US" altLang="zh-CN" sz="2400" b="1" dirty="0">
                <a:solidFill>
                  <a:schemeClr val="bg1"/>
                </a:solidFill>
                <a:latin typeface="+mn-ea"/>
                <a:ea typeface="+mn-ea"/>
              </a:rPr>
              <a:t>:</a:t>
            </a:r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    例题：       小结：</a:t>
            </a:r>
            <a:endParaRPr lang="en-US" altLang="zh-CN" sz="2400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endParaRPr lang="en-US" altLang="zh-CN" sz="2400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同号为正，异号为               ①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ea typeface="+mn-ea"/>
              </a:rPr>
              <a:t>乘法</a:t>
            </a:r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法则</a:t>
            </a:r>
            <a:endParaRPr lang="en-US" altLang="zh-CN" sz="2400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负，再把绝对值相乘             ②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  <a:ea typeface="+mn-ea"/>
              </a:rPr>
              <a:t>倒数</a:t>
            </a:r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概念</a:t>
            </a:r>
            <a:endParaRPr lang="en-US" altLang="zh-CN" sz="2400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任何数与</a:t>
            </a:r>
            <a:r>
              <a:rPr lang="en-US" altLang="zh-CN" sz="2400" b="1" dirty="0" smtClean="0">
                <a:solidFill>
                  <a:schemeClr val="bg1"/>
                </a:solidFill>
                <a:latin typeface="+mn-ea"/>
                <a:ea typeface="+mn-ea"/>
              </a:rPr>
              <a:t>0</a:t>
            </a:r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相乘，都</a:t>
            </a:r>
            <a:endParaRPr lang="en-US" altLang="zh-CN" sz="2400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r>
              <a:rPr lang="zh-CN" altLang="en-US" sz="2400" b="1" dirty="0" smtClean="0">
                <a:solidFill>
                  <a:schemeClr val="bg1"/>
                </a:solidFill>
                <a:latin typeface="+mn-ea"/>
                <a:ea typeface="+mn-ea"/>
              </a:rPr>
              <a:t>得</a:t>
            </a:r>
            <a:r>
              <a:rPr lang="en-US" altLang="zh-CN" sz="2400" b="1" dirty="0" smtClean="0">
                <a:solidFill>
                  <a:schemeClr val="bg1"/>
                </a:solidFill>
                <a:latin typeface="+mn-ea"/>
                <a:ea typeface="+mn-ea"/>
              </a:rPr>
              <a:t>0.</a:t>
            </a:r>
            <a:endParaRPr lang="en-US" altLang="zh-CN" sz="2400" b="1" dirty="0">
              <a:solidFill>
                <a:schemeClr val="bg1"/>
              </a:solidFill>
              <a:latin typeface="+mn-ea"/>
              <a:ea typeface="+mn-ea"/>
            </a:endParaRPr>
          </a:p>
          <a:p>
            <a:endParaRPr lang="zh-CN" altLang="en-US" sz="24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TextBox 38"/>
          <p:cNvSpPr txBox="1"/>
          <p:nvPr/>
        </p:nvSpPr>
        <p:spPr>
          <a:xfrm>
            <a:off x="3877128" y="181295"/>
            <a:ext cx="249299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5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板书设计</a:t>
            </a:r>
          </a:p>
        </p:txBody>
      </p:sp>
    </p:spTree>
    <p:extLst>
      <p:ext uri="{BB962C8B-B14F-4D97-AF65-F5344CB8AC3E}">
        <p14:creationId xmlns:p14="http://schemas.microsoft.com/office/powerpoint/2010/main" val="1496172259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248860" y="927045"/>
            <a:ext cx="9797139" cy="5313196"/>
            <a:chOff x="740743" y="772249"/>
            <a:chExt cx="11305256" cy="5469308"/>
          </a:xfrm>
        </p:grpSpPr>
        <p:grpSp>
          <p:nvGrpSpPr>
            <p:cNvPr id="4" name="Group 3"/>
            <p:cNvGrpSpPr/>
            <p:nvPr/>
          </p:nvGrpSpPr>
          <p:grpSpPr>
            <a:xfrm>
              <a:off x="740743" y="797968"/>
              <a:ext cx="11305256" cy="5015136"/>
              <a:chOff x="1100786" y="1551735"/>
              <a:chExt cx="10052640" cy="4399344"/>
            </a:xfrm>
          </p:grpSpPr>
          <p:sp>
            <p:nvSpPr>
              <p:cNvPr id="22" name="Freeform 21"/>
              <p:cNvSpPr/>
              <p:nvPr/>
            </p:nvSpPr>
            <p:spPr>
              <a:xfrm rot="19805282">
                <a:off x="1456384" y="1551735"/>
                <a:ext cx="9350488" cy="4399344"/>
              </a:xfrm>
              <a:custGeom>
                <a:avLst/>
                <a:gdLst>
                  <a:gd name="connsiteX0" fmla="*/ 9210674 w 9350488"/>
                  <a:gd name="connsiteY0" fmla="*/ 3819266 h 4399344"/>
                  <a:gd name="connsiteX1" fmla="*/ 9350488 w 9350488"/>
                  <a:gd name="connsiteY1" fmla="*/ 4082226 h 4399344"/>
                  <a:gd name="connsiteX2" fmla="*/ 9033370 w 9350488"/>
                  <a:gd name="connsiteY2" fmla="*/ 4399344 h 4399344"/>
                  <a:gd name="connsiteX3" fmla="*/ 6852320 w 9350488"/>
                  <a:gd name="connsiteY3" fmla="*/ 4399344 h 4399344"/>
                  <a:gd name="connsiteX4" fmla="*/ 6844759 w 9350488"/>
                  <a:gd name="connsiteY4" fmla="*/ 4398581 h 4399344"/>
                  <a:gd name="connsiteX5" fmla="*/ 6831730 w 9350488"/>
                  <a:gd name="connsiteY5" fmla="*/ 4398964 h 4399344"/>
                  <a:gd name="connsiteX6" fmla="*/ 6805150 w 9350488"/>
                  <a:gd name="connsiteY6" fmla="*/ 4394589 h 4399344"/>
                  <a:gd name="connsiteX7" fmla="*/ 6788410 w 9350488"/>
                  <a:gd name="connsiteY7" fmla="*/ 4392901 h 4399344"/>
                  <a:gd name="connsiteX8" fmla="*/ 6781081 w 9350488"/>
                  <a:gd name="connsiteY8" fmla="*/ 4390626 h 4399344"/>
                  <a:gd name="connsiteX9" fmla="*/ 6771692 w 9350488"/>
                  <a:gd name="connsiteY9" fmla="*/ 4389080 h 4399344"/>
                  <a:gd name="connsiteX10" fmla="*/ 6748678 w 9350488"/>
                  <a:gd name="connsiteY10" fmla="*/ 4380567 h 4399344"/>
                  <a:gd name="connsiteX11" fmla="*/ 6728884 w 9350488"/>
                  <a:gd name="connsiteY11" fmla="*/ 4374423 h 4399344"/>
                  <a:gd name="connsiteX12" fmla="*/ 6722076 w 9350488"/>
                  <a:gd name="connsiteY12" fmla="*/ 4370728 h 4399344"/>
                  <a:gd name="connsiteX13" fmla="*/ 6714626 w 9350488"/>
                  <a:gd name="connsiteY13" fmla="*/ 4367972 h 4399344"/>
                  <a:gd name="connsiteX14" fmla="*/ 6695104 w 9350488"/>
                  <a:gd name="connsiteY14" fmla="*/ 4356088 h 4399344"/>
                  <a:gd name="connsiteX15" fmla="*/ 6675017 w 9350488"/>
                  <a:gd name="connsiteY15" fmla="*/ 4345185 h 4399344"/>
                  <a:gd name="connsiteX16" fmla="*/ 6668890 w 9350488"/>
                  <a:gd name="connsiteY16" fmla="*/ 4340130 h 4399344"/>
                  <a:gd name="connsiteX17" fmla="*/ 6662274 w 9350488"/>
                  <a:gd name="connsiteY17" fmla="*/ 4336102 h 4399344"/>
                  <a:gd name="connsiteX18" fmla="*/ 6647012 w 9350488"/>
                  <a:gd name="connsiteY18" fmla="*/ 4322079 h 4399344"/>
                  <a:gd name="connsiteX19" fmla="*/ 6628085 w 9350488"/>
                  <a:gd name="connsiteY19" fmla="*/ 4306462 h 4399344"/>
                  <a:gd name="connsiteX20" fmla="*/ 6622029 w 9350488"/>
                  <a:gd name="connsiteY20" fmla="*/ 4299122 h 4399344"/>
                  <a:gd name="connsiteX21" fmla="*/ 6616378 w 9350488"/>
                  <a:gd name="connsiteY21" fmla="*/ 4293931 h 4399344"/>
                  <a:gd name="connsiteX22" fmla="*/ 6606505 w 9350488"/>
                  <a:gd name="connsiteY22" fmla="*/ 4280307 h 4399344"/>
                  <a:gd name="connsiteX23" fmla="*/ 6589361 w 9350488"/>
                  <a:gd name="connsiteY23" fmla="*/ 4259529 h 4399344"/>
                  <a:gd name="connsiteX24" fmla="*/ 6583143 w 9350488"/>
                  <a:gd name="connsiteY24" fmla="*/ 4248073 h 4399344"/>
                  <a:gd name="connsiteX25" fmla="*/ 6578683 w 9350488"/>
                  <a:gd name="connsiteY25" fmla="*/ 4241920 h 4399344"/>
                  <a:gd name="connsiteX26" fmla="*/ 5577164 w 9350488"/>
                  <a:gd name="connsiteY26" fmla="*/ 2519482 h 4399344"/>
                  <a:gd name="connsiteX27" fmla="*/ 3584720 w 9350488"/>
                  <a:gd name="connsiteY27" fmla="*/ 2519482 h 4399344"/>
                  <a:gd name="connsiteX28" fmla="*/ 3577151 w 9350488"/>
                  <a:gd name="connsiteY28" fmla="*/ 2518719 h 4399344"/>
                  <a:gd name="connsiteX29" fmla="*/ 3564128 w 9350488"/>
                  <a:gd name="connsiteY29" fmla="*/ 2519102 h 4399344"/>
                  <a:gd name="connsiteX30" fmla="*/ 3537559 w 9350488"/>
                  <a:gd name="connsiteY30" fmla="*/ 2514728 h 4399344"/>
                  <a:gd name="connsiteX31" fmla="*/ 3520810 w 9350488"/>
                  <a:gd name="connsiteY31" fmla="*/ 2513039 h 4399344"/>
                  <a:gd name="connsiteX32" fmla="*/ 3513476 w 9350488"/>
                  <a:gd name="connsiteY32" fmla="*/ 2510763 h 4399344"/>
                  <a:gd name="connsiteX33" fmla="*/ 3504091 w 9350488"/>
                  <a:gd name="connsiteY33" fmla="*/ 2509217 h 4399344"/>
                  <a:gd name="connsiteX34" fmla="*/ 3481082 w 9350488"/>
                  <a:gd name="connsiteY34" fmla="*/ 2500707 h 4399344"/>
                  <a:gd name="connsiteX35" fmla="*/ 3461284 w 9350488"/>
                  <a:gd name="connsiteY35" fmla="*/ 2494561 h 4399344"/>
                  <a:gd name="connsiteX36" fmla="*/ 3454474 w 9350488"/>
                  <a:gd name="connsiteY36" fmla="*/ 2490865 h 4399344"/>
                  <a:gd name="connsiteX37" fmla="*/ 3447024 w 9350488"/>
                  <a:gd name="connsiteY37" fmla="*/ 2488109 h 4399344"/>
                  <a:gd name="connsiteX38" fmla="*/ 3427503 w 9350488"/>
                  <a:gd name="connsiteY38" fmla="*/ 2476226 h 4399344"/>
                  <a:gd name="connsiteX39" fmla="*/ 3407416 w 9350488"/>
                  <a:gd name="connsiteY39" fmla="*/ 2465323 h 4399344"/>
                  <a:gd name="connsiteX40" fmla="*/ 3401290 w 9350488"/>
                  <a:gd name="connsiteY40" fmla="*/ 2460268 h 4399344"/>
                  <a:gd name="connsiteX41" fmla="*/ 3394672 w 9350488"/>
                  <a:gd name="connsiteY41" fmla="*/ 2456239 h 4399344"/>
                  <a:gd name="connsiteX42" fmla="*/ 3379407 w 9350488"/>
                  <a:gd name="connsiteY42" fmla="*/ 2442213 h 4399344"/>
                  <a:gd name="connsiteX43" fmla="*/ 3360484 w 9350488"/>
                  <a:gd name="connsiteY43" fmla="*/ 2426600 h 4399344"/>
                  <a:gd name="connsiteX44" fmla="*/ 3354430 w 9350488"/>
                  <a:gd name="connsiteY44" fmla="*/ 2419263 h 4399344"/>
                  <a:gd name="connsiteX45" fmla="*/ 3348776 w 9350488"/>
                  <a:gd name="connsiteY45" fmla="*/ 2414068 h 4399344"/>
                  <a:gd name="connsiteX46" fmla="*/ 3338897 w 9350488"/>
                  <a:gd name="connsiteY46" fmla="*/ 2400437 h 4399344"/>
                  <a:gd name="connsiteX47" fmla="*/ 3321761 w 9350488"/>
                  <a:gd name="connsiteY47" fmla="*/ 2379667 h 4399344"/>
                  <a:gd name="connsiteX48" fmla="*/ 3315545 w 9350488"/>
                  <a:gd name="connsiteY48" fmla="*/ 2368216 h 4399344"/>
                  <a:gd name="connsiteX49" fmla="*/ 3311081 w 9350488"/>
                  <a:gd name="connsiteY49" fmla="*/ 2362057 h 4399344"/>
                  <a:gd name="connsiteX50" fmla="*/ 2309562 w 9350488"/>
                  <a:gd name="connsiteY50" fmla="*/ 639619 h 4399344"/>
                  <a:gd name="connsiteX51" fmla="*/ 317118 w 9350488"/>
                  <a:gd name="connsiteY51" fmla="*/ 639619 h 4399344"/>
                  <a:gd name="connsiteX52" fmla="*/ 1 w 9350488"/>
                  <a:gd name="connsiteY52" fmla="*/ 322501 h 4399344"/>
                  <a:gd name="connsiteX53" fmla="*/ 317119 w 9350488"/>
                  <a:gd name="connsiteY53" fmla="*/ 5383 h 4399344"/>
                  <a:gd name="connsiteX54" fmla="*/ 2436279 w 9350488"/>
                  <a:gd name="connsiteY54" fmla="*/ 5383 h 4399344"/>
                  <a:gd name="connsiteX55" fmla="*/ 2448735 w 9350488"/>
                  <a:gd name="connsiteY55" fmla="*/ 2523 h 4399344"/>
                  <a:gd name="connsiteX56" fmla="*/ 2627103 w 9350488"/>
                  <a:gd name="connsiteY56" fmla="*/ 31715 h 4399344"/>
                  <a:gd name="connsiteX57" fmla="*/ 2650943 w 9350488"/>
                  <a:gd name="connsiteY57" fmla="*/ 46228 h 4399344"/>
                  <a:gd name="connsiteX58" fmla="*/ 2675472 w 9350488"/>
                  <a:gd name="connsiteY58" fmla="*/ 59542 h 4399344"/>
                  <a:gd name="connsiteX59" fmla="*/ 2790366 w 9350488"/>
                  <a:gd name="connsiteY59" fmla="*/ 199065 h 4399344"/>
                  <a:gd name="connsiteX60" fmla="*/ 2794154 w 9350488"/>
                  <a:gd name="connsiteY60" fmla="*/ 211270 h 4399344"/>
                  <a:gd name="connsiteX61" fmla="*/ 3767495 w 9350488"/>
                  <a:gd name="connsiteY61" fmla="*/ 1885246 h 4399344"/>
                  <a:gd name="connsiteX62" fmla="*/ 5703881 w 9350488"/>
                  <a:gd name="connsiteY62" fmla="*/ 1885246 h 4399344"/>
                  <a:gd name="connsiteX63" fmla="*/ 5716337 w 9350488"/>
                  <a:gd name="connsiteY63" fmla="*/ 1882386 h 4399344"/>
                  <a:gd name="connsiteX64" fmla="*/ 5894704 w 9350488"/>
                  <a:gd name="connsiteY64" fmla="*/ 1911577 h 4399344"/>
                  <a:gd name="connsiteX65" fmla="*/ 5930433 w 9350488"/>
                  <a:gd name="connsiteY65" fmla="*/ 1933328 h 4399344"/>
                  <a:gd name="connsiteX66" fmla="*/ 5943074 w 9350488"/>
                  <a:gd name="connsiteY66" fmla="*/ 1939405 h 4399344"/>
                  <a:gd name="connsiteX67" fmla="*/ 6044613 w 9350488"/>
                  <a:gd name="connsiteY67" fmla="*/ 2051207 h 4399344"/>
                  <a:gd name="connsiteX68" fmla="*/ 6057322 w 9350488"/>
                  <a:gd name="connsiteY68" fmla="*/ 2083506 h 4399344"/>
                  <a:gd name="connsiteX69" fmla="*/ 7035096 w 9350488"/>
                  <a:gd name="connsiteY69" fmla="*/ 3765107 h 4399344"/>
                  <a:gd name="connsiteX70" fmla="*/ 9033370 w 9350488"/>
                  <a:gd name="connsiteY70" fmla="*/ 3765107 h 4399344"/>
                  <a:gd name="connsiteX71" fmla="*/ 9210674 w 9350488"/>
                  <a:gd name="connsiteY71" fmla="*/ 3819266 h 4399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9350488" h="4399344">
                    <a:moveTo>
                      <a:pt x="9210674" y="3819266"/>
                    </a:moveTo>
                    <a:cubicBezTo>
                      <a:pt x="9295028" y="3876255"/>
                      <a:pt x="9350488" y="3972763"/>
                      <a:pt x="9350488" y="4082226"/>
                    </a:cubicBezTo>
                    <a:cubicBezTo>
                      <a:pt x="9350488" y="4257365"/>
                      <a:pt x="9208509" y="4399344"/>
                      <a:pt x="9033370" y="4399344"/>
                    </a:cubicBezTo>
                    <a:lnTo>
                      <a:pt x="6852320" y="4399344"/>
                    </a:lnTo>
                    <a:lnTo>
                      <a:pt x="6844759" y="4398581"/>
                    </a:lnTo>
                    <a:lnTo>
                      <a:pt x="6831730" y="4398964"/>
                    </a:lnTo>
                    <a:lnTo>
                      <a:pt x="6805150" y="4394589"/>
                    </a:lnTo>
                    <a:lnTo>
                      <a:pt x="6788410" y="4392901"/>
                    </a:lnTo>
                    <a:lnTo>
                      <a:pt x="6781081" y="4390626"/>
                    </a:lnTo>
                    <a:lnTo>
                      <a:pt x="6771692" y="4389080"/>
                    </a:lnTo>
                    <a:lnTo>
                      <a:pt x="6748678" y="4380567"/>
                    </a:lnTo>
                    <a:lnTo>
                      <a:pt x="6728884" y="4374423"/>
                    </a:lnTo>
                    <a:lnTo>
                      <a:pt x="6722076" y="4370728"/>
                    </a:lnTo>
                    <a:lnTo>
                      <a:pt x="6714626" y="4367972"/>
                    </a:lnTo>
                    <a:lnTo>
                      <a:pt x="6695104" y="4356088"/>
                    </a:lnTo>
                    <a:lnTo>
                      <a:pt x="6675017" y="4345185"/>
                    </a:lnTo>
                    <a:lnTo>
                      <a:pt x="6668890" y="4340130"/>
                    </a:lnTo>
                    <a:lnTo>
                      <a:pt x="6662274" y="4336102"/>
                    </a:lnTo>
                    <a:lnTo>
                      <a:pt x="6647012" y="4322079"/>
                    </a:lnTo>
                    <a:lnTo>
                      <a:pt x="6628085" y="4306462"/>
                    </a:lnTo>
                    <a:lnTo>
                      <a:pt x="6622029" y="4299122"/>
                    </a:lnTo>
                    <a:lnTo>
                      <a:pt x="6616378" y="4293931"/>
                    </a:lnTo>
                    <a:lnTo>
                      <a:pt x="6606505" y="4280307"/>
                    </a:lnTo>
                    <a:lnTo>
                      <a:pt x="6589361" y="4259529"/>
                    </a:lnTo>
                    <a:lnTo>
                      <a:pt x="6583143" y="4248073"/>
                    </a:lnTo>
                    <a:lnTo>
                      <a:pt x="6578683" y="4241920"/>
                    </a:lnTo>
                    <a:lnTo>
                      <a:pt x="5577164" y="2519482"/>
                    </a:lnTo>
                    <a:lnTo>
                      <a:pt x="3584720" y="2519482"/>
                    </a:lnTo>
                    <a:lnTo>
                      <a:pt x="3577151" y="2518719"/>
                    </a:lnTo>
                    <a:lnTo>
                      <a:pt x="3564128" y="2519102"/>
                    </a:lnTo>
                    <a:lnTo>
                      <a:pt x="3537559" y="2514728"/>
                    </a:lnTo>
                    <a:lnTo>
                      <a:pt x="3520810" y="2513039"/>
                    </a:lnTo>
                    <a:lnTo>
                      <a:pt x="3513476" y="2510763"/>
                    </a:lnTo>
                    <a:lnTo>
                      <a:pt x="3504091" y="2509217"/>
                    </a:lnTo>
                    <a:lnTo>
                      <a:pt x="3481082" y="2500707"/>
                    </a:lnTo>
                    <a:lnTo>
                      <a:pt x="3461284" y="2494561"/>
                    </a:lnTo>
                    <a:lnTo>
                      <a:pt x="3454474" y="2490865"/>
                    </a:lnTo>
                    <a:lnTo>
                      <a:pt x="3447024" y="2488109"/>
                    </a:lnTo>
                    <a:lnTo>
                      <a:pt x="3427503" y="2476226"/>
                    </a:lnTo>
                    <a:lnTo>
                      <a:pt x="3407416" y="2465323"/>
                    </a:lnTo>
                    <a:lnTo>
                      <a:pt x="3401290" y="2460268"/>
                    </a:lnTo>
                    <a:lnTo>
                      <a:pt x="3394672" y="2456239"/>
                    </a:lnTo>
                    <a:lnTo>
                      <a:pt x="3379407" y="2442213"/>
                    </a:lnTo>
                    <a:lnTo>
                      <a:pt x="3360484" y="2426600"/>
                    </a:lnTo>
                    <a:lnTo>
                      <a:pt x="3354430" y="2419263"/>
                    </a:lnTo>
                    <a:lnTo>
                      <a:pt x="3348776" y="2414068"/>
                    </a:lnTo>
                    <a:lnTo>
                      <a:pt x="3338897" y="2400437"/>
                    </a:lnTo>
                    <a:lnTo>
                      <a:pt x="3321761" y="2379667"/>
                    </a:lnTo>
                    <a:lnTo>
                      <a:pt x="3315545" y="2368216"/>
                    </a:lnTo>
                    <a:lnTo>
                      <a:pt x="3311081" y="2362057"/>
                    </a:lnTo>
                    <a:lnTo>
                      <a:pt x="2309562" y="639619"/>
                    </a:lnTo>
                    <a:lnTo>
                      <a:pt x="317118" y="639619"/>
                    </a:lnTo>
                    <a:cubicBezTo>
                      <a:pt x="141979" y="639619"/>
                      <a:pt x="0" y="497640"/>
                      <a:pt x="1" y="322501"/>
                    </a:cubicBezTo>
                    <a:cubicBezTo>
                      <a:pt x="0" y="147362"/>
                      <a:pt x="141979" y="5383"/>
                      <a:pt x="317119" y="5383"/>
                    </a:cubicBezTo>
                    <a:lnTo>
                      <a:pt x="2436279" y="5383"/>
                    </a:lnTo>
                    <a:lnTo>
                      <a:pt x="2448735" y="2523"/>
                    </a:lnTo>
                    <a:cubicBezTo>
                      <a:pt x="2510031" y="-5274"/>
                      <a:pt x="2572102" y="5149"/>
                      <a:pt x="2627103" y="31715"/>
                    </a:cubicBezTo>
                    <a:lnTo>
                      <a:pt x="2650943" y="46228"/>
                    </a:lnTo>
                    <a:lnTo>
                      <a:pt x="2675472" y="59542"/>
                    </a:lnTo>
                    <a:cubicBezTo>
                      <a:pt x="2726084" y="93735"/>
                      <a:pt x="2766295" y="142156"/>
                      <a:pt x="2790366" y="199065"/>
                    </a:cubicBezTo>
                    <a:lnTo>
                      <a:pt x="2794154" y="211270"/>
                    </a:lnTo>
                    <a:lnTo>
                      <a:pt x="3767495" y="1885246"/>
                    </a:lnTo>
                    <a:lnTo>
                      <a:pt x="5703881" y="1885246"/>
                    </a:lnTo>
                    <a:lnTo>
                      <a:pt x="5716337" y="1882386"/>
                    </a:lnTo>
                    <a:cubicBezTo>
                      <a:pt x="5777633" y="1874589"/>
                      <a:pt x="5839704" y="1885011"/>
                      <a:pt x="5894704" y="1911577"/>
                    </a:cubicBezTo>
                    <a:lnTo>
                      <a:pt x="5930433" y="1933328"/>
                    </a:lnTo>
                    <a:lnTo>
                      <a:pt x="5943074" y="1939405"/>
                    </a:lnTo>
                    <a:cubicBezTo>
                      <a:pt x="5985251" y="1967899"/>
                      <a:pt x="6020204" y="2006273"/>
                      <a:pt x="6044613" y="2051207"/>
                    </a:cubicBezTo>
                    <a:lnTo>
                      <a:pt x="6057322" y="2083506"/>
                    </a:lnTo>
                    <a:lnTo>
                      <a:pt x="7035096" y="3765107"/>
                    </a:lnTo>
                    <a:lnTo>
                      <a:pt x="9033370" y="3765107"/>
                    </a:lnTo>
                    <a:cubicBezTo>
                      <a:pt x="9099047" y="3765107"/>
                      <a:pt x="9160061" y="3785073"/>
                      <a:pt x="9210674" y="381926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ounded Rectangle 4"/>
              <p:cNvSpPr/>
              <p:nvPr/>
            </p:nvSpPr>
            <p:spPr>
              <a:xfrm rot="19805282">
                <a:off x="1100786" y="3962064"/>
                <a:ext cx="634909" cy="634236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ed Rectangle 17"/>
              <p:cNvSpPr/>
              <p:nvPr/>
            </p:nvSpPr>
            <p:spPr>
              <a:xfrm rot="19805282">
                <a:off x="2976655" y="2907046"/>
                <a:ext cx="634909" cy="634236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ed Rectangle 18"/>
              <p:cNvSpPr/>
              <p:nvPr/>
            </p:nvSpPr>
            <p:spPr>
              <a:xfrm rot="19805282">
                <a:off x="4856481" y="3966200"/>
                <a:ext cx="634909" cy="634236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ounded Rectangle 19"/>
              <p:cNvSpPr/>
              <p:nvPr/>
            </p:nvSpPr>
            <p:spPr>
              <a:xfrm rot="19805282">
                <a:off x="6750373" y="2907049"/>
                <a:ext cx="634909" cy="634236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ounded Rectangle 20"/>
              <p:cNvSpPr/>
              <p:nvPr/>
            </p:nvSpPr>
            <p:spPr>
              <a:xfrm rot="19805282">
                <a:off x="10518517" y="2907047"/>
                <a:ext cx="634909" cy="634236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ed Rectangle 22"/>
              <p:cNvSpPr/>
              <p:nvPr/>
            </p:nvSpPr>
            <p:spPr>
              <a:xfrm rot="19805282">
                <a:off x="8614859" y="3962065"/>
                <a:ext cx="634909" cy="634236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 noEditPoints="1"/>
              </p:cNvSpPr>
              <p:nvPr/>
            </p:nvSpPr>
            <p:spPr bwMode="auto">
              <a:xfrm>
                <a:off x="3100417" y="3031426"/>
                <a:ext cx="387383" cy="385476"/>
              </a:xfrm>
              <a:custGeom>
                <a:avLst/>
                <a:gdLst>
                  <a:gd name="T0" fmla="*/ 6 w 94"/>
                  <a:gd name="T1" fmla="*/ 28 h 94"/>
                  <a:gd name="T2" fmla="*/ 32 w 94"/>
                  <a:gd name="T3" fmla="*/ 4 h 94"/>
                  <a:gd name="T4" fmla="*/ 67 w 94"/>
                  <a:gd name="T5" fmla="*/ 6 h 94"/>
                  <a:gd name="T6" fmla="*/ 90 w 94"/>
                  <a:gd name="T7" fmla="*/ 32 h 94"/>
                  <a:gd name="T8" fmla="*/ 88 w 94"/>
                  <a:gd name="T9" fmla="*/ 67 h 94"/>
                  <a:gd name="T10" fmla="*/ 88 w 94"/>
                  <a:gd name="T11" fmla="*/ 67 h 94"/>
                  <a:gd name="T12" fmla="*/ 62 w 94"/>
                  <a:gd name="T13" fmla="*/ 90 h 94"/>
                  <a:gd name="T14" fmla="*/ 27 w 94"/>
                  <a:gd name="T15" fmla="*/ 89 h 94"/>
                  <a:gd name="T16" fmla="*/ 27 w 94"/>
                  <a:gd name="T17" fmla="*/ 89 h 94"/>
                  <a:gd name="T18" fmla="*/ 4 w 94"/>
                  <a:gd name="T19" fmla="*/ 62 h 94"/>
                  <a:gd name="T20" fmla="*/ 6 w 94"/>
                  <a:gd name="T21" fmla="*/ 28 h 94"/>
                  <a:gd name="T22" fmla="*/ 6 w 94"/>
                  <a:gd name="T23" fmla="*/ 28 h 94"/>
                  <a:gd name="T24" fmla="*/ 20 w 94"/>
                  <a:gd name="T25" fmla="*/ 27 h 94"/>
                  <a:gd name="T26" fmla="*/ 16 w 94"/>
                  <a:gd name="T27" fmla="*/ 32 h 94"/>
                  <a:gd name="T28" fmla="*/ 16 w 94"/>
                  <a:gd name="T29" fmla="*/ 32 h 94"/>
                  <a:gd name="T30" fmla="*/ 15 w 94"/>
                  <a:gd name="T31" fmla="*/ 35 h 94"/>
                  <a:gd name="T32" fmla="*/ 36 w 94"/>
                  <a:gd name="T33" fmla="*/ 37 h 94"/>
                  <a:gd name="T34" fmla="*/ 34 w 94"/>
                  <a:gd name="T35" fmla="*/ 40 h 94"/>
                  <a:gd name="T36" fmla="*/ 32 w 94"/>
                  <a:gd name="T37" fmla="*/ 45 h 94"/>
                  <a:gd name="T38" fmla="*/ 13 w 94"/>
                  <a:gd name="T39" fmla="*/ 53 h 94"/>
                  <a:gd name="T40" fmla="*/ 15 w 94"/>
                  <a:gd name="T41" fmla="*/ 59 h 94"/>
                  <a:gd name="T42" fmla="*/ 15 w 94"/>
                  <a:gd name="T43" fmla="*/ 59 h 94"/>
                  <a:gd name="T44" fmla="*/ 16 w 94"/>
                  <a:gd name="T45" fmla="*/ 60 h 94"/>
                  <a:gd name="T46" fmla="*/ 29 w 94"/>
                  <a:gd name="T47" fmla="*/ 54 h 94"/>
                  <a:gd name="T48" fmla="*/ 26 w 94"/>
                  <a:gd name="T49" fmla="*/ 74 h 94"/>
                  <a:gd name="T50" fmla="*/ 32 w 94"/>
                  <a:gd name="T51" fmla="*/ 78 h 94"/>
                  <a:gd name="T52" fmla="*/ 32 w 94"/>
                  <a:gd name="T53" fmla="*/ 78 h 94"/>
                  <a:gd name="T54" fmla="*/ 33 w 94"/>
                  <a:gd name="T55" fmla="*/ 79 h 94"/>
                  <a:gd name="T56" fmla="*/ 34 w 94"/>
                  <a:gd name="T57" fmla="*/ 78 h 94"/>
                  <a:gd name="T58" fmla="*/ 36 w 94"/>
                  <a:gd name="T59" fmla="*/ 55 h 94"/>
                  <a:gd name="T60" fmla="*/ 48 w 94"/>
                  <a:gd name="T61" fmla="*/ 67 h 94"/>
                  <a:gd name="T62" fmla="*/ 60 w 94"/>
                  <a:gd name="T63" fmla="*/ 79 h 94"/>
                  <a:gd name="T64" fmla="*/ 65 w 94"/>
                  <a:gd name="T65" fmla="*/ 77 h 94"/>
                  <a:gd name="T66" fmla="*/ 66 w 94"/>
                  <a:gd name="T67" fmla="*/ 74 h 94"/>
                  <a:gd name="T68" fmla="*/ 54 w 94"/>
                  <a:gd name="T69" fmla="*/ 62 h 94"/>
                  <a:gd name="T70" fmla="*/ 39 w 94"/>
                  <a:gd name="T71" fmla="*/ 48 h 94"/>
                  <a:gd name="T72" fmla="*/ 41 w 94"/>
                  <a:gd name="T73" fmla="*/ 43 h 94"/>
                  <a:gd name="T74" fmla="*/ 43 w 94"/>
                  <a:gd name="T75" fmla="*/ 39 h 94"/>
                  <a:gd name="T76" fmla="*/ 49 w 94"/>
                  <a:gd name="T77" fmla="*/ 42 h 94"/>
                  <a:gd name="T78" fmla="*/ 77 w 94"/>
                  <a:gd name="T79" fmla="*/ 64 h 94"/>
                  <a:gd name="T80" fmla="*/ 78 w 94"/>
                  <a:gd name="T81" fmla="*/ 62 h 94"/>
                  <a:gd name="T82" fmla="*/ 78 w 94"/>
                  <a:gd name="T83" fmla="*/ 62 h 94"/>
                  <a:gd name="T84" fmla="*/ 80 w 94"/>
                  <a:gd name="T85" fmla="*/ 56 h 94"/>
                  <a:gd name="T86" fmla="*/ 53 w 94"/>
                  <a:gd name="T87" fmla="*/ 35 h 94"/>
                  <a:gd name="T88" fmla="*/ 47 w 94"/>
                  <a:gd name="T89" fmla="*/ 32 h 94"/>
                  <a:gd name="T90" fmla="*/ 50 w 94"/>
                  <a:gd name="T91" fmla="*/ 28 h 94"/>
                  <a:gd name="T92" fmla="*/ 56 w 94"/>
                  <a:gd name="T93" fmla="*/ 30 h 94"/>
                  <a:gd name="T94" fmla="*/ 74 w 94"/>
                  <a:gd name="T95" fmla="*/ 28 h 94"/>
                  <a:gd name="T96" fmla="*/ 71 w 94"/>
                  <a:gd name="T97" fmla="*/ 23 h 94"/>
                  <a:gd name="T98" fmla="*/ 70 w 94"/>
                  <a:gd name="T99" fmla="*/ 22 h 94"/>
                  <a:gd name="T100" fmla="*/ 58 w 94"/>
                  <a:gd name="T101" fmla="*/ 23 h 94"/>
                  <a:gd name="T102" fmla="*/ 55 w 94"/>
                  <a:gd name="T103" fmla="*/ 22 h 94"/>
                  <a:gd name="T104" fmla="*/ 62 w 94"/>
                  <a:gd name="T105" fmla="*/ 16 h 94"/>
                  <a:gd name="T106" fmla="*/ 53 w 94"/>
                  <a:gd name="T107" fmla="*/ 14 h 94"/>
                  <a:gd name="T108" fmla="*/ 49 w 94"/>
                  <a:gd name="T109" fmla="*/ 18 h 94"/>
                  <a:gd name="T110" fmla="*/ 43 w 94"/>
                  <a:gd name="T111" fmla="*/ 13 h 94"/>
                  <a:gd name="T112" fmla="*/ 37 w 94"/>
                  <a:gd name="T113" fmla="*/ 15 h 94"/>
                  <a:gd name="T114" fmla="*/ 35 w 94"/>
                  <a:gd name="T115" fmla="*/ 16 h 94"/>
                  <a:gd name="T116" fmla="*/ 44 w 94"/>
                  <a:gd name="T117" fmla="*/ 24 h 94"/>
                  <a:gd name="T118" fmla="*/ 40 w 94"/>
                  <a:gd name="T119" fmla="*/ 30 h 94"/>
                  <a:gd name="T120" fmla="*/ 20 w 94"/>
                  <a:gd name="T121" fmla="*/ 2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4" h="94">
                    <a:moveTo>
                      <a:pt x="6" y="28"/>
                    </a:moveTo>
                    <a:cubicBezTo>
                      <a:pt x="11" y="16"/>
                      <a:pt x="21" y="8"/>
                      <a:pt x="32" y="4"/>
                    </a:cubicBezTo>
                    <a:cubicBezTo>
                      <a:pt x="43" y="0"/>
                      <a:pt x="56" y="1"/>
                      <a:pt x="67" y="6"/>
                    </a:cubicBezTo>
                    <a:cubicBezTo>
                      <a:pt x="78" y="12"/>
                      <a:pt x="86" y="21"/>
                      <a:pt x="90" y="32"/>
                    </a:cubicBezTo>
                    <a:cubicBezTo>
                      <a:pt x="94" y="43"/>
                      <a:pt x="94" y="56"/>
                      <a:pt x="88" y="67"/>
                    </a:cubicBezTo>
                    <a:cubicBezTo>
                      <a:pt x="88" y="67"/>
                      <a:pt x="88" y="67"/>
                      <a:pt x="88" y="67"/>
                    </a:cubicBezTo>
                    <a:cubicBezTo>
                      <a:pt x="83" y="78"/>
                      <a:pt x="73" y="87"/>
                      <a:pt x="62" y="90"/>
                    </a:cubicBezTo>
                    <a:cubicBezTo>
                      <a:pt x="51" y="94"/>
                      <a:pt x="39" y="94"/>
                      <a:pt x="27" y="89"/>
                    </a:cubicBezTo>
                    <a:cubicBezTo>
                      <a:pt x="27" y="89"/>
                      <a:pt x="27" y="89"/>
                      <a:pt x="27" y="89"/>
                    </a:cubicBezTo>
                    <a:cubicBezTo>
                      <a:pt x="16" y="83"/>
                      <a:pt x="8" y="73"/>
                      <a:pt x="4" y="62"/>
                    </a:cubicBezTo>
                    <a:cubicBezTo>
                      <a:pt x="0" y="51"/>
                      <a:pt x="1" y="39"/>
                      <a:pt x="6" y="28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20" y="27"/>
                    </a:moveTo>
                    <a:cubicBezTo>
                      <a:pt x="18" y="29"/>
                      <a:pt x="17" y="30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5" y="34"/>
                      <a:pt x="15" y="35"/>
                    </a:cubicBezTo>
                    <a:cubicBezTo>
                      <a:pt x="21" y="34"/>
                      <a:pt x="28" y="34"/>
                      <a:pt x="36" y="37"/>
                    </a:cubicBezTo>
                    <a:cubicBezTo>
                      <a:pt x="35" y="38"/>
                      <a:pt x="35" y="39"/>
                      <a:pt x="34" y="40"/>
                    </a:cubicBezTo>
                    <a:cubicBezTo>
                      <a:pt x="33" y="42"/>
                      <a:pt x="32" y="43"/>
                      <a:pt x="32" y="45"/>
                    </a:cubicBezTo>
                    <a:cubicBezTo>
                      <a:pt x="26" y="45"/>
                      <a:pt x="20" y="47"/>
                      <a:pt x="13" y="53"/>
                    </a:cubicBezTo>
                    <a:cubicBezTo>
                      <a:pt x="14" y="55"/>
                      <a:pt x="14" y="57"/>
                      <a:pt x="15" y="59"/>
                    </a:cubicBezTo>
                    <a:cubicBezTo>
                      <a:pt x="15" y="59"/>
                      <a:pt x="15" y="59"/>
                      <a:pt x="15" y="59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21" y="56"/>
                      <a:pt x="25" y="54"/>
                      <a:pt x="29" y="54"/>
                    </a:cubicBezTo>
                    <a:cubicBezTo>
                      <a:pt x="27" y="61"/>
                      <a:pt x="26" y="68"/>
                      <a:pt x="26" y="74"/>
                    </a:cubicBezTo>
                    <a:cubicBezTo>
                      <a:pt x="28" y="76"/>
                      <a:pt x="30" y="77"/>
                      <a:pt x="32" y="78"/>
                    </a:cubicBezTo>
                    <a:cubicBezTo>
                      <a:pt x="32" y="78"/>
                      <a:pt x="32" y="78"/>
                      <a:pt x="32" y="78"/>
                    </a:cubicBezTo>
                    <a:cubicBezTo>
                      <a:pt x="33" y="78"/>
                      <a:pt x="33" y="78"/>
                      <a:pt x="33" y="79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3" y="72"/>
                      <a:pt x="34" y="64"/>
                      <a:pt x="36" y="55"/>
                    </a:cubicBezTo>
                    <a:cubicBezTo>
                      <a:pt x="41" y="58"/>
                      <a:pt x="44" y="62"/>
                      <a:pt x="48" y="67"/>
                    </a:cubicBezTo>
                    <a:cubicBezTo>
                      <a:pt x="52" y="71"/>
                      <a:pt x="56" y="76"/>
                      <a:pt x="60" y="79"/>
                    </a:cubicBezTo>
                    <a:cubicBezTo>
                      <a:pt x="62" y="78"/>
                      <a:pt x="63" y="78"/>
                      <a:pt x="65" y="77"/>
                    </a:cubicBezTo>
                    <a:cubicBezTo>
                      <a:pt x="66" y="74"/>
                      <a:pt x="66" y="74"/>
                      <a:pt x="66" y="74"/>
                    </a:cubicBezTo>
                    <a:cubicBezTo>
                      <a:pt x="62" y="71"/>
                      <a:pt x="58" y="67"/>
                      <a:pt x="54" y="62"/>
                    </a:cubicBezTo>
                    <a:cubicBezTo>
                      <a:pt x="49" y="56"/>
                      <a:pt x="44" y="51"/>
                      <a:pt x="39" y="48"/>
                    </a:cubicBezTo>
                    <a:cubicBezTo>
                      <a:pt x="40" y="46"/>
                      <a:pt x="40" y="45"/>
                      <a:pt x="41" y="43"/>
                    </a:cubicBezTo>
                    <a:cubicBezTo>
                      <a:pt x="42" y="42"/>
                      <a:pt x="42" y="40"/>
                      <a:pt x="43" y="39"/>
                    </a:cubicBezTo>
                    <a:cubicBezTo>
                      <a:pt x="45" y="40"/>
                      <a:pt x="47" y="41"/>
                      <a:pt x="49" y="42"/>
                    </a:cubicBezTo>
                    <a:cubicBezTo>
                      <a:pt x="61" y="47"/>
                      <a:pt x="71" y="55"/>
                      <a:pt x="77" y="64"/>
                    </a:cubicBezTo>
                    <a:cubicBezTo>
                      <a:pt x="77" y="63"/>
                      <a:pt x="78" y="63"/>
                      <a:pt x="78" y="62"/>
                    </a:cubicBezTo>
                    <a:cubicBezTo>
                      <a:pt x="78" y="62"/>
                      <a:pt x="78" y="62"/>
                      <a:pt x="78" y="62"/>
                    </a:cubicBezTo>
                    <a:cubicBezTo>
                      <a:pt x="79" y="60"/>
                      <a:pt x="80" y="58"/>
                      <a:pt x="80" y="56"/>
                    </a:cubicBezTo>
                    <a:cubicBezTo>
                      <a:pt x="74" y="47"/>
                      <a:pt x="63" y="40"/>
                      <a:pt x="53" y="35"/>
                    </a:cubicBezTo>
                    <a:cubicBezTo>
                      <a:pt x="51" y="34"/>
                      <a:pt x="49" y="33"/>
                      <a:pt x="47" y="32"/>
                    </a:cubicBezTo>
                    <a:cubicBezTo>
                      <a:pt x="48" y="31"/>
                      <a:pt x="49" y="29"/>
                      <a:pt x="50" y="28"/>
                    </a:cubicBezTo>
                    <a:cubicBezTo>
                      <a:pt x="52" y="29"/>
                      <a:pt x="54" y="30"/>
                      <a:pt x="56" y="30"/>
                    </a:cubicBezTo>
                    <a:cubicBezTo>
                      <a:pt x="66" y="32"/>
                      <a:pt x="73" y="28"/>
                      <a:pt x="74" y="28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2"/>
                      <a:pt x="70" y="22"/>
                      <a:pt x="70" y="22"/>
                    </a:cubicBezTo>
                    <a:cubicBezTo>
                      <a:pt x="68" y="22"/>
                      <a:pt x="63" y="24"/>
                      <a:pt x="58" y="23"/>
                    </a:cubicBezTo>
                    <a:cubicBezTo>
                      <a:pt x="57" y="23"/>
                      <a:pt x="56" y="22"/>
                      <a:pt x="55" y="22"/>
                    </a:cubicBezTo>
                    <a:cubicBezTo>
                      <a:pt x="57" y="20"/>
                      <a:pt x="60" y="18"/>
                      <a:pt x="62" y="16"/>
                    </a:cubicBezTo>
                    <a:cubicBezTo>
                      <a:pt x="59" y="15"/>
                      <a:pt x="56" y="14"/>
                      <a:pt x="53" y="14"/>
                    </a:cubicBezTo>
                    <a:cubicBezTo>
                      <a:pt x="52" y="15"/>
                      <a:pt x="50" y="16"/>
                      <a:pt x="49" y="18"/>
                    </a:cubicBezTo>
                    <a:cubicBezTo>
                      <a:pt x="47" y="16"/>
                      <a:pt x="45" y="15"/>
                      <a:pt x="43" y="13"/>
                    </a:cubicBezTo>
                    <a:cubicBezTo>
                      <a:pt x="41" y="14"/>
                      <a:pt x="39" y="14"/>
                      <a:pt x="37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5" y="16"/>
                      <a:pt x="39" y="20"/>
                      <a:pt x="44" y="24"/>
                    </a:cubicBezTo>
                    <a:cubicBezTo>
                      <a:pt x="42" y="26"/>
                      <a:pt x="41" y="28"/>
                      <a:pt x="40" y="30"/>
                    </a:cubicBezTo>
                    <a:cubicBezTo>
                      <a:pt x="33" y="28"/>
                      <a:pt x="26" y="27"/>
                      <a:pt x="20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zh-CN" altLang="en-US" sz="949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>
                <a:spLocks noEditPoints="1"/>
              </p:cNvSpPr>
              <p:nvPr/>
            </p:nvSpPr>
            <p:spPr bwMode="auto">
              <a:xfrm>
                <a:off x="6878905" y="3031426"/>
                <a:ext cx="377843" cy="362576"/>
              </a:xfrm>
              <a:custGeom>
                <a:avLst/>
                <a:gdLst>
                  <a:gd name="T0" fmla="*/ 80 w 198"/>
                  <a:gd name="T1" fmla="*/ 39 h 190"/>
                  <a:gd name="T2" fmla="*/ 32 w 198"/>
                  <a:gd name="T3" fmla="*/ 39 h 190"/>
                  <a:gd name="T4" fmla="*/ 24 w 198"/>
                  <a:gd name="T5" fmla="*/ 52 h 190"/>
                  <a:gd name="T6" fmla="*/ 32 w 198"/>
                  <a:gd name="T7" fmla="*/ 65 h 190"/>
                  <a:gd name="T8" fmla="*/ 80 w 198"/>
                  <a:gd name="T9" fmla="*/ 65 h 190"/>
                  <a:gd name="T10" fmla="*/ 80 w 198"/>
                  <a:gd name="T11" fmla="*/ 39 h 190"/>
                  <a:gd name="T12" fmla="*/ 80 w 198"/>
                  <a:gd name="T13" fmla="*/ 39 h 190"/>
                  <a:gd name="T14" fmla="*/ 114 w 198"/>
                  <a:gd name="T15" fmla="*/ 65 h 190"/>
                  <a:gd name="T16" fmla="*/ 170 w 198"/>
                  <a:gd name="T17" fmla="*/ 65 h 190"/>
                  <a:gd name="T18" fmla="*/ 177 w 198"/>
                  <a:gd name="T19" fmla="*/ 65 h 190"/>
                  <a:gd name="T20" fmla="*/ 179 w 198"/>
                  <a:gd name="T21" fmla="*/ 69 h 190"/>
                  <a:gd name="T22" fmla="*/ 194 w 198"/>
                  <a:gd name="T23" fmla="*/ 93 h 190"/>
                  <a:gd name="T24" fmla="*/ 198 w 198"/>
                  <a:gd name="T25" fmla="*/ 99 h 190"/>
                  <a:gd name="T26" fmla="*/ 194 w 198"/>
                  <a:gd name="T27" fmla="*/ 103 h 190"/>
                  <a:gd name="T28" fmla="*/ 179 w 198"/>
                  <a:gd name="T29" fmla="*/ 127 h 190"/>
                  <a:gd name="T30" fmla="*/ 177 w 198"/>
                  <a:gd name="T31" fmla="*/ 134 h 190"/>
                  <a:gd name="T32" fmla="*/ 170 w 198"/>
                  <a:gd name="T33" fmla="*/ 134 h 190"/>
                  <a:gd name="T34" fmla="*/ 114 w 198"/>
                  <a:gd name="T35" fmla="*/ 134 h 190"/>
                  <a:gd name="T36" fmla="*/ 114 w 198"/>
                  <a:gd name="T37" fmla="*/ 164 h 190"/>
                  <a:gd name="T38" fmla="*/ 164 w 198"/>
                  <a:gd name="T39" fmla="*/ 164 h 190"/>
                  <a:gd name="T40" fmla="*/ 164 w 198"/>
                  <a:gd name="T41" fmla="*/ 190 h 190"/>
                  <a:gd name="T42" fmla="*/ 37 w 198"/>
                  <a:gd name="T43" fmla="*/ 190 h 190"/>
                  <a:gd name="T44" fmla="*/ 37 w 198"/>
                  <a:gd name="T45" fmla="*/ 164 h 190"/>
                  <a:gd name="T46" fmla="*/ 82 w 198"/>
                  <a:gd name="T47" fmla="*/ 164 h 190"/>
                  <a:gd name="T48" fmla="*/ 82 w 198"/>
                  <a:gd name="T49" fmla="*/ 86 h 190"/>
                  <a:gd name="T50" fmla="*/ 26 w 198"/>
                  <a:gd name="T51" fmla="*/ 86 h 190"/>
                  <a:gd name="T52" fmla="*/ 19 w 198"/>
                  <a:gd name="T53" fmla="*/ 86 h 190"/>
                  <a:gd name="T54" fmla="*/ 17 w 198"/>
                  <a:gd name="T55" fmla="*/ 80 h 190"/>
                  <a:gd name="T56" fmla="*/ 2 w 198"/>
                  <a:gd name="T57" fmla="*/ 56 h 190"/>
                  <a:gd name="T58" fmla="*/ 0 w 198"/>
                  <a:gd name="T59" fmla="*/ 52 h 190"/>
                  <a:gd name="T60" fmla="*/ 2 w 198"/>
                  <a:gd name="T61" fmla="*/ 45 h 190"/>
                  <a:gd name="T62" fmla="*/ 17 w 198"/>
                  <a:gd name="T63" fmla="*/ 21 h 190"/>
                  <a:gd name="T64" fmla="*/ 19 w 198"/>
                  <a:gd name="T65" fmla="*/ 17 h 190"/>
                  <a:gd name="T66" fmla="*/ 26 w 198"/>
                  <a:gd name="T67" fmla="*/ 17 h 190"/>
                  <a:gd name="T68" fmla="*/ 82 w 198"/>
                  <a:gd name="T69" fmla="*/ 17 h 190"/>
                  <a:gd name="T70" fmla="*/ 82 w 198"/>
                  <a:gd name="T71" fmla="*/ 13 h 190"/>
                  <a:gd name="T72" fmla="*/ 99 w 198"/>
                  <a:gd name="T73" fmla="*/ 0 h 190"/>
                  <a:gd name="T74" fmla="*/ 114 w 198"/>
                  <a:gd name="T75" fmla="*/ 13 h 190"/>
                  <a:gd name="T76" fmla="*/ 114 w 198"/>
                  <a:gd name="T77" fmla="*/ 65 h 190"/>
                  <a:gd name="T78" fmla="*/ 114 w 198"/>
                  <a:gd name="T79" fmla="*/ 65 h 190"/>
                  <a:gd name="T80" fmla="*/ 166 w 198"/>
                  <a:gd name="T81" fmla="*/ 84 h 190"/>
                  <a:gd name="T82" fmla="*/ 116 w 198"/>
                  <a:gd name="T83" fmla="*/ 84 h 190"/>
                  <a:gd name="T84" fmla="*/ 116 w 198"/>
                  <a:gd name="T85" fmla="*/ 112 h 190"/>
                  <a:gd name="T86" fmla="*/ 166 w 198"/>
                  <a:gd name="T87" fmla="*/ 112 h 190"/>
                  <a:gd name="T88" fmla="*/ 175 w 198"/>
                  <a:gd name="T89" fmla="*/ 99 h 190"/>
                  <a:gd name="T90" fmla="*/ 166 w 198"/>
                  <a:gd name="T91" fmla="*/ 84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8" h="190">
                    <a:moveTo>
                      <a:pt x="80" y="39"/>
                    </a:moveTo>
                    <a:lnTo>
                      <a:pt x="32" y="39"/>
                    </a:lnTo>
                    <a:lnTo>
                      <a:pt x="24" y="52"/>
                    </a:lnTo>
                    <a:lnTo>
                      <a:pt x="32" y="65"/>
                    </a:lnTo>
                    <a:lnTo>
                      <a:pt x="80" y="65"/>
                    </a:lnTo>
                    <a:lnTo>
                      <a:pt x="80" y="39"/>
                    </a:lnTo>
                    <a:lnTo>
                      <a:pt x="80" y="39"/>
                    </a:lnTo>
                    <a:close/>
                    <a:moveTo>
                      <a:pt x="114" y="65"/>
                    </a:moveTo>
                    <a:lnTo>
                      <a:pt x="170" y="65"/>
                    </a:lnTo>
                    <a:lnTo>
                      <a:pt x="177" y="65"/>
                    </a:lnTo>
                    <a:lnTo>
                      <a:pt x="179" y="69"/>
                    </a:lnTo>
                    <a:lnTo>
                      <a:pt x="194" y="93"/>
                    </a:lnTo>
                    <a:lnTo>
                      <a:pt x="198" y="99"/>
                    </a:lnTo>
                    <a:lnTo>
                      <a:pt x="194" y="103"/>
                    </a:lnTo>
                    <a:lnTo>
                      <a:pt x="179" y="127"/>
                    </a:lnTo>
                    <a:lnTo>
                      <a:pt x="177" y="134"/>
                    </a:lnTo>
                    <a:lnTo>
                      <a:pt x="170" y="134"/>
                    </a:lnTo>
                    <a:lnTo>
                      <a:pt x="114" y="134"/>
                    </a:lnTo>
                    <a:lnTo>
                      <a:pt x="114" y="164"/>
                    </a:lnTo>
                    <a:lnTo>
                      <a:pt x="164" y="164"/>
                    </a:lnTo>
                    <a:lnTo>
                      <a:pt x="164" y="190"/>
                    </a:lnTo>
                    <a:lnTo>
                      <a:pt x="37" y="190"/>
                    </a:lnTo>
                    <a:lnTo>
                      <a:pt x="37" y="164"/>
                    </a:lnTo>
                    <a:lnTo>
                      <a:pt x="82" y="164"/>
                    </a:lnTo>
                    <a:lnTo>
                      <a:pt x="82" y="86"/>
                    </a:lnTo>
                    <a:lnTo>
                      <a:pt x="26" y="86"/>
                    </a:lnTo>
                    <a:lnTo>
                      <a:pt x="19" y="86"/>
                    </a:lnTo>
                    <a:lnTo>
                      <a:pt x="17" y="80"/>
                    </a:lnTo>
                    <a:lnTo>
                      <a:pt x="2" y="56"/>
                    </a:lnTo>
                    <a:lnTo>
                      <a:pt x="0" y="52"/>
                    </a:lnTo>
                    <a:lnTo>
                      <a:pt x="2" y="45"/>
                    </a:lnTo>
                    <a:lnTo>
                      <a:pt x="17" y="21"/>
                    </a:lnTo>
                    <a:lnTo>
                      <a:pt x="19" y="17"/>
                    </a:lnTo>
                    <a:lnTo>
                      <a:pt x="26" y="17"/>
                    </a:lnTo>
                    <a:lnTo>
                      <a:pt x="82" y="17"/>
                    </a:lnTo>
                    <a:lnTo>
                      <a:pt x="82" y="13"/>
                    </a:lnTo>
                    <a:lnTo>
                      <a:pt x="99" y="0"/>
                    </a:lnTo>
                    <a:lnTo>
                      <a:pt x="114" y="13"/>
                    </a:lnTo>
                    <a:lnTo>
                      <a:pt x="114" y="65"/>
                    </a:lnTo>
                    <a:lnTo>
                      <a:pt x="114" y="65"/>
                    </a:lnTo>
                    <a:close/>
                    <a:moveTo>
                      <a:pt x="166" y="84"/>
                    </a:moveTo>
                    <a:lnTo>
                      <a:pt x="116" y="84"/>
                    </a:lnTo>
                    <a:lnTo>
                      <a:pt x="116" y="112"/>
                    </a:lnTo>
                    <a:lnTo>
                      <a:pt x="166" y="112"/>
                    </a:lnTo>
                    <a:lnTo>
                      <a:pt x="175" y="99"/>
                    </a:lnTo>
                    <a:lnTo>
                      <a:pt x="166" y="8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zh-CN" altLang="en-US" sz="949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 noEditPoints="1"/>
              </p:cNvSpPr>
              <p:nvPr/>
            </p:nvSpPr>
            <p:spPr bwMode="auto">
              <a:xfrm>
                <a:off x="5005051" y="4114114"/>
                <a:ext cx="337768" cy="330136"/>
              </a:xfrm>
              <a:custGeom>
                <a:avLst/>
                <a:gdLst>
                  <a:gd name="T0" fmla="*/ 74 w 82"/>
                  <a:gd name="T1" fmla="*/ 6 h 80"/>
                  <a:gd name="T2" fmla="*/ 67 w 82"/>
                  <a:gd name="T3" fmla="*/ 27 h 80"/>
                  <a:gd name="T4" fmla="*/ 65 w 82"/>
                  <a:gd name="T5" fmla="*/ 30 h 80"/>
                  <a:gd name="T6" fmla="*/ 75 w 82"/>
                  <a:gd name="T7" fmla="*/ 71 h 80"/>
                  <a:gd name="T8" fmla="*/ 66 w 82"/>
                  <a:gd name="T9" fmla="*/ 80 h 80"/>
                  <a:gd name="T10" fmla="*/ 44 w 82"/>
                  <a:gd name="T11" fmla="*/ 50 h 80"/>
                  <a:gd name="T12" fmla="*/ 36 w 82"/>
                  <a:gd name="T13" fmla="*/ 57 h 80"/>
                  <a:gd name="T14" fmla="*/ 39 w 82"/>
                  <a:gd name="T15" fmla="*/ 70 h 80"/>
                  <a:gd name="T16" fmla="*/ 34 w 82"/>
                  <a:gd name="T17" fmla="*/ 75 h 80"/>
                  <a:gd name="T18" fmla="*/ 26 w 82"/>
                  <a:gd name="T19" fmla="*/ 61 h 80"/>
                  <a:gd name="T20" fmla="*/ 21 w 82"/>
                  <a:gd name="T21" fmla="*/ 67 h 80"/>
                  <a:gd name="T22" fmla="*/ 16 w 82"/>
                  <a:gd name="T23" fmla="*/ 62 h 80"/>
                  <a:gd name="T24" fmla="*/ 21 w 82"/>
                  <a:gd name="T25" fmla="*/ 57 h 80"/>
                  <a:gd name="T26" fmla="*/ 7 w 82"/>
                  <a:gd name="T27" fmla="*/ 50 h 80"/>
                  <a:gd name="T28" fmla="*/ 12 w 82"/>
                  <a:gd name="T29" fmla="*/ 44 h 80"/>
                  <a:gd name="T30" fmla="*/ 25 w 82"/>
                  <a:gd name="T31" fmla="*/ 47 h 80"/>
                  <a:gd name="T32" fmla="*/ 32 w 82"/>
                  <a:gd name="T33" fmla="*/ 39 h 80"/>
                  <a:gd name="T34" fmla="*/ 0 w 82"/>
                  <a:gd name="T35" fmla="*/ 18 h 80"/>
                  <a:gd name="T36" fmla="*/ 9 w 82"/>
                  <a:gd name="T37" fmla="*/ 8 h 80"/>
                  <a:gd name="T38" fmla="*/ 51 w 82"/>
                  <a:gd name="T39" fmla="*/ 16 h 80"/>
                  <a:gd name="T40" fmla="*/ 53 w 82"/>
                  <a:gd name="T41" fmla="*/ 13 h 80"/>
                  <a:gd name="T42" fmla="*/ 74 w 82"/>
                  <a:gd name="T43" fmla="*/ 6 h 80"/>
                  <a:gd name="T44" fmla="*/ 82 w 82"/>
                  <a:gd name="T45" fmla="*/ 50 h 80"/>
                  <a:gd name="T46" fmla="*/ 74 w 82"/>
                  <a:gd name="T47" fmla="*/ 42 h 80"/>
                  <a:gd name="T48" fmla="*/ 72 w 82"/>
                  <a:gd name="T49" fmla="*/ 44 h 80"/>
                  <a:gd name="T50" fmla="*/ 76 w 82"/>
                  <a:gd name="T51" fmla="*/ 57 h 80"/>
                  <a:gd name="T52" fmla="*/ 82 w 82"/>
                  <a:gd name="T53" fmla="*/ 50 h 80"/>
                  <a:gd name="T54" fmla="*/ 29 w 82"/>
                  <a:gd name="T55" fmla="*/ 0 h 80"/>
                  <a:gd name="T56" fmla="*/ 23 w 82"/>
                  <a:gd name="T57" fmla="*/ 7 h 80"/>
                  <a:gd name="T58" fmla="*/ 36 w 82"/>
                  <a:gd name="T59" fmla="*/ 10 h 80"/>
                  <a:gd name="T60" fmla="*/ 37 w 82"/>
                  <a:gd name="T61" fmla="*/ 8 h 80"/>
                  <a:gd name="T62" fmla="*/ 29 w 82"/>
                  <a:gd name="T63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2" h="80">
                    <a:moveTo>
                      <a:pt x="74" y="6"/>
                    </a:moveTo>
                    <a:cubicBezTo>
                      <a:pt x="76" y="15"/>
                      <a:pt x="74" y="21"/>
                      <a:pt x="67" y="27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75" y="71"/>
                      <a:pt x="75" y="71"/>
                      <a:pt x="75" y="71"/>
                    </a:cubicBezTo>
                    <a:cubicBezTo>
                      <a:pt x="66" y="80"/>
                      <a:pt x="66" y="80"/>
                      <a:pt x="66" y="80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36" y="57"/>
                      <a:pt x="36" y="57"/>
                      <a:pt x="36" y="57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1" y="67"/>
                      <a:pt x="21" y="67"/>
                      <a:pt x="21" y="67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60" y="5"/>
                      <a:pt x="67" y="4"/>
                      <a:pt x="74" y="6"/>
                    </a:cubicBezTo>
                    <a:close/>
                    <a:moveTo>
                      <a:pt x="82" y="50"/>
                    </a:moveTo>
                    <a:cubicBezTo>
                      <a:pt x="74" y="42"/>
                      <a:pt x="74" y="42"/>
                      <a:pt x="74" y="42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82" y="50"/>
                      <a:pt x="82" y="50"/>
                      <a:pt x="82" y="50"/>
                    </a:cubicBezTo>
                    <a:close/>
                    <a:moveTo>
                      <a:pt x="29" y="0"/>
                    </a:moveTo>
                    <a:cubicBezTo>
                      <a:pt x="23" y="7"/>
                      <a:pt x="23" y="7"/>
                      <a:pt x="23" y="7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7" y="8"/>
                      <a:pt x="37" y="8"/>
                      <a:pt x="37" y="8"/>
                    </a:cubicBez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zh-CN" altLang="en-US" sz="949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>
                <a:spLocks noEditPoints="1"/>
              </p:cNvSpPr>
              <p:nvPr/>
            </p:nvSpPr>
            <p:spPr bwMode="auto">
              <a:xfrm>
                <a:off x="8773924" y="4087398"/>
                <a:ext cx="316777" cy="383568"/>
              </a:xfrm>
              <a:custGeom>
                <a:avLst/>
                <a:gdLst>
                  <a:gd name="T0" fmla="*/ 0 w 77"/>
                  <a:gd name="T1" fmla="*/ 85 h 93"/>
                  <a:gd name="T2" fmla="*/ 30 w 77"/>
                  <a:gd name="T3" fmla="*/ 20 h 93"/>
                  <a:gd name="T4" fmla="*/ 38 w 77"/>
                  <a:gd name="T5" fmla="*/ 26 h 93"/>
                  <a:gd name="T6" fmla="*/ 39 w 77"/>
                  <a:gd name="T7" fmla="*/ 27 h 93"/>
                  <a:gd name="T8" fmla="*/ 39 w 77"/>
                  <a:gd name="T9" fmla="*/ 27 h 93"/>
                  <a:gd name="T10" fmla="*/ 40 w 77"/>
                  <a:gd name="T11" fmla="*/ 27 h 93"/>
                  <a:gd name="T12" fmla="*/ 40 w 77"/>
                  <a:gd name="T13" fmla="*/ 28 h 93"/>
                  <a:gd name="T14" fmla="*/ 40 w 77"/>
                  <a:gd name="T15" fmla="*/ 28 h 93"/>
                  <a:gd name="T16" fmla="*/ 41 w 77"/>
                  <a:gd name="T17" fmla="*/ 28 h 93"/>
                  <a:gd name="T18" fmla="*/ 41 w 77"/>
                  <a:gd name="T19" fmla="*/ 29 h 93"/>
                  <a:gd name="T20" fmla="*/ 42 w 77"/>
                  <a:gd name="T21" fmla="*/ 29 h 93"/>
                  <a:gd name="T22" fmla="*/ 42 w 77"/>
                  <a:gd name="T23" fmla="*/ 29 h 93"/>
                  <a:gd name="T24" fmla="*/ 43 w 77"/>
                  <a:gd name="T25" fmla="*/ 29 h 93"/>
                  <a:gd name="T26" fmla="*/ 43 w 77"/>
                  <a:gd name="T27" fmla="*/ 30 h 93"/>
                  <a:gd name="T28" fmla="*/ 43 w 77"/>
                  <a:gd name="T29" fmla="*/ 30 h 93"/>
                  <a:gd name="T30" fmla="*/ 48 w 77"/>
                  <a:gd name="T31" fmla="*/ 33 h 93"/>
                  <a:gd name="T32" fmla="*/ 48 w 77"/>
                  <a:gd name="T33" fmla="*/ 33 h 93"/>
                  <a:gd name="T34" fmla="*/ 49 w 77"/>
                  <a:gd name="T35" fmla="*/ 34 h 93"/>
                  <a:gd name="T36" fmla="*/ 49 w 77"/>
                  <a:gd name="T37" fmla="*/ 34 h 93"/>
                  <a:gd name="T38" fmla="*/ 50 w 77"/>
                  <a:gd name="T39" fmla="*/ 34 h 93"/>
                  <a:gd name="T40" fmla="*/ 50 w 77"/>
                  <a:gd name="T41" fmla="*/ 35 h 93"/>
                  <a:gd name="T42" fmla="*/ 50 w 77"/>
                  <a:gd name="T43" fmla="*/ 35 h 93"/>
                  <a:gd name="T44" fmla="*/ 51 w 77"/>
                  <a:gd name="T45" fmla="*/ 35 h 93"/>
                  <a:gd name="T46" fmla="*/ 51 w 77"/>
                  <a:gd name="T47" fmla="*/ 36 h 93"/>
                  <a:gd name="T48" fmla="*/ 52 w 77"/>
                  <a:gd name="T49" fmla="*/ 36 h 93"/>
                  <a:gd name="T50" fmla="*/ 52 w 77"/>
                  <a:gd name="T51" fmla="*/ 36 h 93"/>
                  <a:gd name="T52" fmla="*/ 53 w 77"/>
                  <a:gd name="T53" fmla="*/ 37 h 93"/>
                  <a:gd name="T54" fmla="*/ 53 w 77"/>
                  <a:gd name="T55" fmla="*/ 37 h 93"/>
                  <a:gd name="T56" fmla="*/ 48 w 77"/>
                  <a:gd name="T57" fmla="*/ 79 h 93"/>
                  <a:gd name="T58" fmla="*/ 7 w 77"/>
                  <a:gd name="T59" fmla="*/ 91 h 93"/>
                  <a:gd name="T60" fmla="*/ 35 w 77"/>
                  <a:gd name="T61" fmla="*/ 64 h 93"/>
                  <a:gd name="T62" fmla="*/ 19 w 77"/>
                  <a:gd name="T63" fmla="*/ 53 h 93"/>
                  <a:gd name="T64" fmla="*/ 3 w 77"/>
                  <a:gd name="T65" fmla="*/ 88 h 93"/>
                  <a:gd name="T66" fmla="*/ 73 w 77"/>
                  <a:gd name="T67" fmla="*/ 93 h 93"/>
                  <a:gd name="T68" fmla="*/ 54 w 77"/>
                  <a:gd name="T69" fmla="*/ 83 h 93"/>
                  <a:gd name="T70" fmla="*/ 69 w 77"/>
                  <a:gd name="T71" fmla="*/ 42 h 93"/>
                  <a:gd name="T72" fmla="*/ 34 w 77"/>
                  <a:gd name="T73" fmla="*/ 0 h 93"/>
                  <a:gd name="T74" fmla="*/ 69 w 77"/>
                  <a:gd name="T75" fmla="*/ 4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7" h="93">
                    <a:moveTo>
                      <a:pt x="3" y="88"/>
                    </a:moveTo>
                    <a:cubicBezTo>
                      <a:pt x="2" y="87"/>
                      <a:pt x="1" y="86"/>
                      <a:pt x="0" y="85"/>
                    </a:cubicBezTo>
                    <a:cubicBezTo>
                      <a:pt x="0" y="72"/>
                      <a:pt x="0" y="58"/>
                      <a:pt x="0" y="45"/>
                    </a:cubicBezTo>
                    <a:cubicBezTo>
                      <a:pt x="12" y="40"/>
                      <a:pt x="21" y="32"/>
                      <a:pt x="30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53" y="55"/>
                      <a:pt x="49" y="67"/>
                      <a:pt x="48" y="79"/>
                    </a:cubicBezTo>
                    <a:cubicBezTo>
                      <a:pt x="36" y="84"/>
                      <a:pt x="23" y="88"/>
                      <a:pt x="11" y="93"/>
                    </a:cubicBezTo>
                    <a:cubicBezTo>
                      <a:pt x="9" y="92"/>
                      <a:pt x="8" y="91"/>
                      <a:pt x="7" y="9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7" y="69"/>
                      <a:pt x="32" y="68"/>
                      <a:pt x="35" y="64"/>
                    </a:cubicBezTo>
                    <a:cubicBezTo>
                      <a:pt x="38" y="60"/>
                      <a:pt x="37" y="54"/>
                      <a:pt x="32" y="51"/>
                    </a:cubicBezTo>
                    <a:cubicBezTo>
                      <a:pt x="28" y="47"/>
                      <a:pt x="22" y="49"/>
                      <a:pt x="19" y="53"/>
                    </a:cubicBezTo>
                    <a:cubicBezTo>
                      <a:pt x="16" y="57"/>
                      <a:pt x="16" y="62"/>
                      <a:pt x="19" y="65"/>
                    </a:cubicBezTo>
                    <a:cubicBezTo>
                      <a:pt x="3" y="88"/>
                      <a:pt x="3" y="88"/>
                      <a:pt x="3" y="88"/>
                    </a:cubicBezTo>
                    <a:close/>
                    <a:moveTo>
                      <a:pt x="27" y="93"/>
                    </a:moveTo>
                    <a:cubicBezTo>
                      <a:pt x="73" y="93"/>
                      <a:pt x="73" y="93"/>
                      <a:pt x="73" y="9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27" y="93"/>
                      <a:pt x="27" y="93"/>
                      <a:pt x="27" y="93"/>
                    </a:cubicBezTo>
                    <a:close/>
                    <a:moveTo>
                      <a:pt x="69" y="42"/>
                    </a:moveTo>
                    <a:cubicBezTo>
                      <a:pt x="77" y="31"/>
                      <a:pt x="77" y="31"/>
                      <a:pt x="77" y="3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6" y="12"/>
                      <a:pt x="26" y="12"/>
                      <a:pt x="26" y="12"/>
                    </a:cubicBezTo>
                    <a:lnTo>
                      <a:pt x="69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zh-CN" altLang="en-US" sz="949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38" name="Straight Arrow Connector 37"/>
            <p:cNvCxnSpPr/>
            <p:nvPr/>
          </p:nvCxnSpPr>
          <p:spPr>
            <a:xfrm>
              <a:off x="3189015" y="3107893"/>
              <a:ext cx="0" cy="1095465"/>
            </a:xfrm>
            <a:prstGeom prst="straightConnector1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>
              <a:off x="7451310" y="3305536"/>
              <a:ext cx="0" cy="1095465"/>
            </a:xfrm>
            <a:prstGeom prst="straightConnector1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9569759" y="2210677"/>
              <a:ext cx="0" cy="1095465"/>
            </a:xfrm>
            <a:prstGeom prst="straightConnector1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V="1">
              <a:off x="5328738" y="2580365"/>
              <a:ext cx="6946" cy="821366"/>
            </a:xfrm>
            <a:prstGeom prst="straightConnector1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Group 5"/>
            <p:cNvGrpSpPr/>
            <p:nvPr/>
          </p:nvGrpSpPr>
          <p:grpSpPr>
            <a:xfrm>
              <a:off x="1369863" y="4160586"/>
              <a:ext cx="3508594" cy="2080971"/>
              <a:chOff x="1929542" y="4908274"/>
              <a:chExt cx="2729132" cy="1284197"/>
            </a:xfrm>
          </p:grpSpPr>
          <p:sp>
            <p:nvSpPr>
              <p:cNvPr id="44" name="TextBox 43"/>
              <p:cNvSpPr txBox="1"/>
              <p:nvPr/>
            </p:nvSpPr>
            <p:spPr>
              <a:xfrm>
                <a:off x="2504082" y="4908274"/>
                <a:ext cx="1580051" cy="3304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教学重、难点</a:t>
                </a:r>
                <a:endParaRPr lang="en-GB" sz="2400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1929542" y="5195350"/>
                <a:ext cx="2729132" cy="9971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000" dirty="0" smtClean="0">
                    <a:latin typeface="黑体" panose="02010609060101010101" pitchFamily="49" charset="-122"/>
                    <a:ea typeface="黑体" panose="02010609060101010101" pitchFamily="49" charset="-122"/>
                    <a:cs typeface="+mn-ea"/>
                    <a:sym typeface="Arial" panose="020B0604020202020204" pitchFamily="34" charset="0"/>
                  </a:rPr>
                  <a:t>通过实际例子，利用温度计让学生直观感知；另外，通过学生举例验证，得出结论的正确性</a:t>
                </a:r>
                <a:endParaRPr lang="en-GB" altLang="zh-CN" sz="2000" dirty="0">
                  <a:latin typeface="黑体" panose="02010609060101010101" pitchFamily="49" charset="-122"/>
                  <a:ea typeface="黑体" panose="02010609060101010101" pitchFamily="49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6098195" y="4651405"/>
              <a:ext cx="2706230" cy="1506883"/>
              <a:chOff x="5703259" y="4932005"/>
              <a:chExt cx="2729132" cy="1321853"/>
            </a:xfrm>
          </p:grpSpPr>
          <p:sp>
            <p:nvSpPr>
              <p:cNvPr id="48" name="TextBox 47"/>
              <p:cNvSpPr txBox="1"/>
              <p:nvPr/>
            </p:nvSpPr>
            <p:spPr>
              <a:xfrm>
                <a:off x="6353949" y="4932005"/>
                <a:ext cx="1427753" cy="4362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课堂练习</a:t>
                </a:r>
                <a:endParaRPr lang="en-GB" sz="2400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5703259" y="5309923"/>
                <a:ext cx="2729132" cy="9439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 smtClean="0">
                    <a:latin typeface="黑体" panose="02010609060101010101" pitchFamily="49" charset="-122"/>
                    <a:ea typeface="黑体" panose="02010609060101010101" pitchFamily="49" charset="-122"/>
                    <a:cs typeface="+mn-ea"/>
                    <a:sym typeface="Arial" panose="020B0604020202020204" pitchFamily="34" charset="0"/>
                  </a:rPr>
                  <a:t>有效针对本节重点知识，由简到难，符合学生认知规律</a:t>
                </a:r>
                <a:endParaRPr lang="en-GB" altLang="zh-CN" dirty="0">
                  <a:latin typeface="黑体" panose="02010609060101010101" pitchFamily="49" charset="-122"/>
                  <a:ea typeface="黑体" panose="02010609060101010101" pitchFamily="49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4024420" y="772249"/>
              <a:ext cx="3426889" cy="1974022"/>
              <a:chOff x="4046279" y="1531381"/>
              <a:chExt cx="2253615" cy="1687525"/>
            </a:xfrm>
          </p:grpSpPr>
          <p:sp>
            <p:nvSpPr>
              <p:cNvPr id="50" name="TextBox 49"/>
              <p:cNvSpPr txBox="1"/>
              <p:nvPr/>
            </p:nvSpPr>
            <p:spPr>
              <a:xfrm>
                <a:off x="4438382" y="1531381"/>
                <a:ext cx="1171494" cy="4362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教学活动</a:t>
                </a:r>
                <a:endParaRPr lang="en-GB" sz="2400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4046279" y="1967633"/>
                <a:ext cx="2253615" cy="12512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 smtClean="0">
                    <a:latin typeface="黑体" panose="02010609060101010101" pitchFamily="49" charset="-122"/>
                    <a:ea typeface="黑体" panose="02010609060101010101" pitchFamily="49" charset="-122"/>
                    <a:cs typeface="+mn-ea"/>
                    <a:sym typeface="Arial" panose="020B0604020202020204" pitchFamily="34" charset="0"/>
                  </a:rPr>
                  <a:t>小组讨论，加强学生的合作、交流能力；同时，通过探究、类比，让学生体会知识的发生、形成过程</a:t>
                </a:r>
                <a:endParaRPr lang="en-GB" altLang="zh-CN" dirty="0">
                  <a:latin typeface="黑体" panose="02010609060101010101" pitchFamily="49" charset="-122"/>
                  <a:ea typeface="黑体" panose="02010609060101010101" pitchFamily="49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8230072" y="1072117"/>
              <a:ext cx="3649742" cy="969186"/>
              <a:chOff x="7780247" y="1392487"/>
              <a:chExt cx="3020014" cy="850185"/>
            </a:xfrm>
          </p:grpSpPr>
          <p:sp>
            <p:nvSpPr>
              <p:cNvPr id="52" name="TextBox 51"/>
              <p:cNvSpPr txBox="1"/>
              <p:nvPr/>
            </p:nvSpPr>
            <p:spPr>
              <a:xfrm>
                <a:off x="8261672" y="1392487"/>
                <a:ext cx="1341277" cy="5345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2800" dirty="0" smtClean="0">
                    <a:solidFill>
                      <a:srgbClr val="FF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作业设计</a:t>
                </a:r>
                <a:endParaRPr lang="en-GB" sz="2800" dirty="0">
                  <a:solidFill>
                    <a:srgbClr val="FF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7780247" y="1899037"/>
                <a:ext cx="3020014" cy="3436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 smtClean="0">
                    <a:latin typeface="黑体" panose="02010609060101010101" pitchFamily="49" charset="-122"/>
                    <a:ea typeface="黑体" panose="02010609060101010101" pitchFamily="49" charset="-122"/>
                    <a:cs typeface="+mn-ea"/>
                    <a:sym typeface="Arial" panose="020B0604020202020204" pitchFamily="34" charset="0"/>
                  </a:rPr>
                  <a:t>分层作业，正视个体差异</a:t>
                </a:r>
                <a:endParaRPr lang="en-GB" altLang="zh-CN" dirty="0">
                  <a:latin typeface="黑体" panose="02010609060101010101" pitchFamily="49" charset="-122"/>
                  <a:ea typeface="黑体" panose="02010609060101010101" pitchFamily="49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pic>
        <p:nvPicPr>
          <p:cNvPr id="33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7" y="-76657"/>
            <a:ext cx="2257507" cy="2325785"/>
          </a:xfrm>
          <a:prstGeom prst="rect">
            <a:avLst/>
          </a:prstGeom>
        </p:spPr>
      </p:pic>
      <p:cxnSp>
        <p:nvCxnSpPr>
          <p:cNvPr id="34" name="直接连接符 33"/>
          <p:cNvCxnSpPr/>
          <p:nvPr/>
        </p:nvCxnSpPr>
        <p:spPr>
          <a:xfrm>
            <a:off x="1532831" y="448"/>
            <a:ext cx="0" cy="723175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lowchart: Decision 78"/>
          <p:cNvSpPr/>
          <p:nvPr/>
        </p:nvSpPr>
        <p:spPr>
          <a:xfrm>
            <a:off x="574001" y="2300166"/>
            <a:ext cx="1933641" cy="1933641"/>
          </a:xfrm>
          <a:prstGeom prst="flowChartDecision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Decision 79"/>
          <p:cNvSpPr/>
          <p:nvPr/>
        </p:nvSpPr>
        <p:spPr>
          <a:xfrm>
            <a:off x="574001" y="2595819"/>
            <a:ext cx="1933641" cy="1933641"/>
          </a:xfrm>
          <a:prstGeom prst="flowChartDecision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93"/>
          <p:cNvSpPr txBox="1"/>
          <p:nvPr/>
        </p:nvSpPr>
        <p:spPr>
          <a:xfrm>
            <a:off x="1004265" y="3056542"/>
            <a:ext cx="1072730" cy="9578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624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5624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061398" y="231949"/>
            <a:ext cx="249299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5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教学设想</a:t>
            </a:r>
            <a:endParaRPr lang="zh-CN" altLang="en-US" sz="45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808628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25034" t="14854"/>
          <a:stretch>
            <a:fillRect/>
          </a:stretch>
        </p:blipFill>
        <p:spPr>
          <a:xfrm>
            <a:off x="-8648" y="-76659"/>
            <a:ext cx="3896550" cy="4014401"/>
          </a:xfrm>
          <a:prstGeom prst="rect">
            <a:avLst/>
          </a:prstGeom>
        </p:spPr>
      </p:pic>
      <p:pic>
        <p:nvPicPr>
          <p:cNvPr id="19" name="出自【趣你的PPT】(微信:qunideppt)：最优质的PPT资源库"/>
          <p:cNvPicPr>
            <a:picLocks noChangeAspect="1"/>
          </p:cNvPicPr>
          <p:nvPr/>
        </p:nvPicPr>
        <p:blipFill rotWithShape="1">
          <a:blip r:embed="rId3"/>
          <a:srcRect l="43663" t="25882"/>
          <a:stretch>
            <a:fillRect/>
          </a:stretch>
        </p:blipFill>
        <p:spPr>
          <a:xfrm rot="10800000">
            <a:off x="9482312" y="3203319"/>
            <a:ext cx="3376438" cy="4029331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748855" y="2392189"/>
            <a:ext cx="8864583" cy="1300340"/>
          </a:xfrm>
          <a:prstGeom prst="rect">
            <a:avLst/>
          </a:prstGeom>
        </p:spPr>
        <p:txBody>
          <a:bodyPr wrap="square" lIns="68564" tIns="34282" rIns="68564" bIns="34282">
            <a:spAutoFit/>
          </a:bodyPr>
          <a:lstStyle/>
          <a:p>
            <a:pPr algn="ctr"/>
            <a:r>
              <a:rPr lang="zh-CN" altLang="en-US" sz="8000" dirty="0" smtClean="0">
                <a:solidFill>
                  <a:schemeClr val="accent2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感谢各位老师聆听</a:t>
            </a:r>
            <a:endParaRPr lang="en-US" altLang="zh-CN" sz="8000" dirty="0">
              <a:solidFill>
                <a:schemeClr val="accent2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10716"/>
      </p:ext>
    </p:extLst>
  </p:cSld>
  <p:clrMapOvr>
    <a:masterClrMapping/>
  </p:clrMapOvr>
  <p:transition spd="slow" advTm="2000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2" fill="hold" grpId="0" nodeType="click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C72823F6-CE51-47DB-A1E6-AE81F1AD934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4024.pptx"/>
</p:tagLst>
</file>

<file path=ppt/theme/theme1.xml><?xml version="1.0" encoding="utf-8"?>
<a:theme xmlns:a="http://schemas.openxmlformats.org/drawingml/2006/main" name="1_自定义设计方案">
  <a:themeElements>
    <a:clrScheme name="自定义 88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09D90"/>
      </a:accent1>
      <a:accent2>
        <a:srgbClr val="7F7F7F"/>
      </a:accent2>
      <a:accent3>
        <a:srgbClr val="209D90"/>
      </a:accent3>
      <a:accent4>
        <a:srgbClr val="7F7F7F"/>
      </a:accent4>
      <a:accent5>
        <a:srgbClr val="209D90"/>
      </a:accent5>
      <a:accent6>
        <a:srgbClr val="7F7F7F"/>
      </a:accent6>
      <a:hlink>
        <a:srgbClr val="209D90"/>
      </a:hlink>
      <a:folHlink>
        <a:srgbClr val="7F7F7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1089</Words>
  <Application>Microsoft Office PowerPoint</Application>
  <PresentationFormat>自定义</PresentationFormat>
  <Paragraphs>166</Paragraphs>
  <Slides>15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方正正准黑简体</vt:lpstr>
      <vt:lpstr>黑体</vt:lpstr>
      <vt:lpstr>华文琥珀</vt:lpstr>
      <vt:lpstr>宋体</vt:lpstr>
      <vt:lpstr>微软雅黑</vt:lpstr>
      <vt:lpstr>Arial</vt:lpstr>
      <vt:lpstr>Calibri</vt:lpstr>
      <vt:lpstr>Calibri Light</vt:lpstr>
      <vt:lpstr>Cambria Math</vt:lpstr>
      <vt:lpstr>Wingdings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4024.pptx</dc:title>
  <dc:creator/>
  <cp:lastModifiedBy/>
  <cp:revision>1</cp:revision>
  <dcterms:created xsi:type="dcterms:W3CDTF">2017-03-23T18:57:00Z</dcterms:created>
  <dcterms:modified xsi:type="dcterms:W3CDTF">2017-12-14T12:50:05Z</dcterms:modified>
</cp:coreProperties>
</file>