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825" r:id="rId2"/>
    <p:sldId id="936" r:id="rId3"/>
    <p:sldId id="919" r:id="rId4"/>
    <p:sldId id="968" r:id="rId5"/>
    <p:sldId id="937" r:id="rId6"/>
    <p:sldId id="917" r:id="rId7"/>
    <p:sldId id="938" r:id="rId8"/>
    <p:sldId id="945" r:id="rId9"/>
    <p:sldId id="966" r:id="rId10"/>
    <p:sldId id="932" r:id="rId11"/>
    <p:sldId id="943" r:id="rId12"/>
    <p:sldId id="939" r:id="rId13"/>
    <p:sldId id="941" r:id="rId14"/>
    <p:sldId id="965" r:id="rId15"/>
    <p:sldId id="957" r:id="rId16"/>
    <p:sldId id="958" r:id="rId17"/>
    <p:sldId id="959" r:id="rId18"/>
    <p:sldId id="961" r:id="rId19"/>
  </p:sldIdLst>
  <p:sldSz cx="11522075" cy="7200900"/>
  <p:notesSz cx="6858000" cy="9144000"/>
  <p:defaultTextStyle>
    <a:defPPr>
      <a:defRPr lang="zh-CN"/>
    </a:defPPr>
    <a:lvl1pPr marL="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467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69975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4645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3995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7462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0929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44595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79265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13">
          <p15:clr>
            <a:srgbClr val="A4A3A4"/>
          </p15:clr>
        </p15:guide>
        <p15:guide id="2" pos="35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7">
          <p15:clr>
            <a:srgbClr val="A4A3A4"/>
          </p15:clr>
        </p15:guide>
        <p15:guide id="2" pos="211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29E3"/>
    <a:srgbClr val="660033"/>
    <a:srgbClr val="800000"/>
    <a:srgbClr val="990000"/>
    <a:srgbClr val="993300"/>
    <a:srgbClr val="FFFFFF"/>
    <a:srgbClr val="FFFFCC"/>
    <a:srgbClr val="663300"/>
    <a:srgbClr val="333300"/>
    <a:srgbClr val="7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529" autoAdjust="0"/>
    <p:restoredTop sz="99879" autoAdjust="0"/>
  </p:normalViewPr>
  <p:slideViewPr>
    <p:cSldViewPr>
      <p:cViewPr varScale="1">
        <p:scale>
          <a:sx n="62" d="100"/>
          <a:sy n="62" d="100"/>
        </p:scale>
        <p:origin x="566" y="48"/>
      </p:cViewPr>
      <p:guideLst>
        <p:guide orient="horz" pos="2313"/>
        <p:guide pos="35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776"/>
    </p:cViewPr>
  </p:sorterViewPr>
  <p:notesViewPr>
    <p:cSldViewPr>
      <p:cViewPr varScale="1">
        <p:scale>
          <a:sx n="53" d="100"/>
          <a:sy n="53" d="100"/>
        </p:scale>
        <p:origin x="-2904" y="-102"/>
      </p:cViewPr>
      <p:guideLst>
        <p:guide orient="horz" pos="2937"/>
        <p:guide pos="211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C03DA-8B7D-447E-9C29-3A60D78EE7F9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24613-4AE4-47A1-995F-688A24B349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467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9975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4645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995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462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929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44595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9265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481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r>
              <a:rPr lang="en-US" altLang="zh-CN" dirty="0"/>
              <a:t>  </a:t>
            </a:r>
          </a:p>
        </p:txBody>
      </p:sp>
      <p:sp>
        <p:nvSpPr>
          <p:cNvPr id="348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  <a:t>9</a:t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236947"/>
            <a:ext cx="9793764" cy="15435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4080510"/>
            <a:ext cx="8065453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4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4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9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4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9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627245"/>
            <a:ext cx="9793764" cy="1430179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3052049"/>
            <a:ext cx="9793764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46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997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46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399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746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092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445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792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26132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355326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11869"/>
            <a:ext cx="5090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975" indent="0">
              <a:buNone/>
              <a:defRPr sz="2100" b="1"/>
            </a:lvl3pPr>
            <a:lvl4pPr marL="1604645" indent="0">
              <a:buNone/>
              <a:defRPr sz="1900" b="1"/>
            </a:lvl4pPr>
            <a:lvl5pPr marL="2139950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290" indent="0">
              <a:buNone/>
              <a:defRPr sz="1900" b="1"/>
            </a:lvl7pPr>
            <a:lvl8pPr marL="3744595" indent="0">
              <a:buNone/>
              <a:defRPr sz="1900" b="1"/>
            </a:lvl8pPr>
            <a:lvl9pPr marL="4279265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283619"/>
            <a:ext cx="5090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611869"/>
            <a:ext cx="5092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975" indent="0">
              <a:buNone/>
              <a:defRPr sz="2100" b="1"/>
            </a:lvl3pPr>
            <a:lvl4pPr marL="1604645" indent="0">
              <a:buNone/>
              <a:defRPr sz="1900" b="1"/>
            </a:lvl4pPr>
            <a:lvl5pPr marL="2139950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290" indent="0">
              <a:buNone/>
              <a:defRPr sz="1900" b="1"/>
            </a:lvl7pPr>
            <a:lvl8pPr marL="3744595" indent="0">
              <a:buNone/>
              <a:defRPr sz="1900" b="1"/>
            </a:lvl8pPr>
            <a:lvl9pPr marL="4279265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283619"/>
            <a:ext cx="5092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86702"/>
            <a:ext cx="3790683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86703"/>
            <a:ext cx="6441160" cy="6145769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506856"/>
            <a:ext cx="3790683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975" indent="0">
              <a:buNone/>
              <a:defRPr sz="1200"/>
            </a:lvl3pPr>
            <a:lvl4pPr marL="1604645" indent="0">
              <a:buNone/>
              <a:defRPr sz="1100"/>
            </a:lvl4pPr>
            <a:lvl5pPr marL="2139950" indent="0">
              <a:buNone/>
              <a:defRPr sz="1100"/>
            </a:lvl5pPr>
            <a:lvl6pPr marL="2674620" indent="0">
              <a:buNone/>
              <a:defRPr sz="1100"/>
            </a:lvl6pPr>
            <a:lvl7pPr marL="3209290" indent="0">
              <a:buNone/>
              <a:defRPr sz="1100"/>
            </a:lvl7pPr>
            <a:lvl8pPr marL="3744595" indent="0">
              <a:buNone/>
              <a:defRPr sz="1100"/>
            </a:lvl8pPr>
            <a:lvl9pPr marL="4279265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5040630"/>
            <a:ext cx="6913245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643414"/>
            <a:ext cx="6913245" cy="4320540"/>
          </a:xfrm>
        </p:spPr>
        <p:txBody>
          <a:bodyPr/>
          <a:lstStyle>
            <a:lvl1pPr marL="0" indent="0">
              <a:buNone/>
              <a:defRPr sz="3700"/>
            </a:lvl1pPr>
            <a:lvl2pPr marL="534670" indent="0">
              <a:buNone/>
              <a:defRPr sz="3300"/>
            </a:lvl2pPr>
            <a:lvl3pPr marL="1069975" indent="0">
              <a:buNone/>
              <a:defRPr sz="2800"/>
            </a:lvl3pPr>
            <a:lvl4pPr marL="1604645" indent="0">
              <a:buNone/>
              <a:defRPr sz="2300"/>
            </a:lvl4pPr>
            <a:lvl5pPr marL="2139950" indent="0">
              <a:buNone/>
              <a:defRPr sz="2300"/>
            </a:lvl5pPr>
            <a:lvl6pPr marL="2674620" indent="0">
              <a:buNone/>
              <a:defRPr sz="2300"/>
            </a:lvl6pPr>
            <a:lvl7pPr marL="3209290" indent="0">
              <a:buNone/>
              <a:defRPr sz="2300"/>
            </a:lvl7pPr>
            <a:lvl8pPr marL="3744595" indent="0">
              <a:buNone/>
              <a:defRPr sz="2300"/>
            </a:lvl8pPr>
            <a:lvl9pPr marL="4279265" indent="0">
              <a:buNone/>
              <a:defRPr sz="23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635705"/>
            <a:ext cx="6913245" cy="845105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975" indent="0">
              <a:buNone/>
              <a:defRPr sz="1200"/>
            </a:lvl3pPr>
            <a:lvl4pPr marL="1604645" indent="0">
              <a:buNone/>
              <a:defRPr sz="1100"/>
            </a:lvl4pPr>
            <a:lvl5pPr marL="2139950" indent="0">
              <a:buNone/>
              <a:defRPr sz="1100"/>
            </a:lvl5pPr>
            <a:lvl6pPr marL="2674620" indent="0">
              <a:buNone/>
              <a:defRPr sz="1100"/>
            </a:lvl6pPr>
            <a:lvl7pPr marL="3209290" indent="0">
              <a:buNone/>
              <a:defRPr sz="1100"/>
            </a:lvl7pPr>
            <a:lvl8pPr marL="3744595" indent="0">
              <a:buNone/>
              <a:defRPr sz="1100"/>
            </a:lvl8pPr>
            <a:lvl9pPr marL="4279265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25896" y="303372"/>
            <a:ext cx="3266589" cy="6450806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26131" y="303372"/>
            <a:ext cx="9607730" cy="6450806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800" b="12241"/>
          <a:stretch>
            <a:fillRect/>
          </a:stretch>
        </p:blipFill>
        <p:spPr bwMode="auto">
          <a:xfrm rot="10800000">
            <a:off x="-3" y="-4"/>
            <a:ext cx="2224402" cy="178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60"/>
            </a:lvl1pPr>
          </a:lstStyle>
          <a:p>
            <a:fld id="{9EFD9D74-47D9-4702-A33C-335B63B48DBF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6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60"/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1220791" y="838200"/>
            <a:ext cx="9509142" cy="5571170"/>
          </a:xfrm>
        </p:spPr>
        <p:txBody>
          <a:bodyPr>
            <a:normAutofit/>
          </a:bodyPr>
          <a:lstStyle>
            <a:lvl1pPr>
              <a:defRPr sz="2520"/>
            </a:lvl1pPr>
            <a:lvl2pPr>
              <a:defRPr sz="2100"/>
            </a:lvl2pPr>
            <a:lvl3pPr>
              <a:defRPr sz="1890"/>
            </a:lvl3pPr>
            <a:lvl4pPr>
              <a:defRPr sz="1890"/>
            </a:lvl4pPr>
            <a:lvl5pPr>
              <a:defRPr sz="189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  <a:prstGeom prst="rect">
            <a:avLst/>
          </a:prstGeom>
        </p:spPr>
        <p:txBody>
          <a:bodyPr vert="horz" lIns="106985" tIns="53492" rIns="106985" bIns="53492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80211"/>
            <a:ext cx="10369868" cy="4752261"/>
          </a:xfrm>
          <a:prstGeom prst="rect">
            <a:avLst/>
          </a:prstGeom>
        </p:spPr>
        <p:txBody>
          <a:bodyPr vert="horz" lIns="106985" tIns="53492" rIns="106985" bIns="53492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674168"/>
            <a:ext cx="2688484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937AB-5291-48FC-9075-9F29944D13C7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674168"/>
            <a:ext cx="3648657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674168"/>
            <a:ext cx="2688484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1069975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1320" indent="-401320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9315" indent="-334645" algn="l" defTabSz="1069975" rtl="0" eaLnBrk="1" latinLnBrk="0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731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198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7285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1955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726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93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660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67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97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64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95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62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29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459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926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3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&#20803;&#26397;&#30340;&#32479;&#27835;&#21046;&#24230;.avi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5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3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slide" Target="slide1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slide" Target="slide15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10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3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10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3.jpe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8117-110P91HS743.jpg"/>
          <p:cNvPicPr>
            <a:picLocks noChangeAspect="1"/>
          </p:cNvPicPr>
          <p:nvPr/>
        </p:nvPicPr>
        <p:blipFill>
          <a:blip r:embed="rId3"/>
          <a:srcRect b="3449"/>
          <a:stretch>
            <a:fillRect/>
          </a:stretch>
        </p:blipFill>
        <p:spPr>
          <a:xfrm>
            <a:off x="0" y="0"/>
            <a:ext cx="11522075" cy="7200900"/>
          </a:xfrm>
          <a:prstGeom prst="rect">
            <a:avLst/>
          </a:prstGeom>
        </p:spPr>
      </p:pic>
      <p:pic>
        <p:nvPicPr>
          <p:cNvPr id="78" name="图片 77" descr="bizhensizhixiaoguobeijingsucai_5730857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2362" t="26511" r="2362" b="21566"/>
          <a:stretch>
            <a:fillRect/>
          </a:stretch>
        </p:blipFill>
        <p:spPr>
          <a:xfrm>
            <a:off x="1260443" y="4457706"/>
            <a:ext cx="8643998" cy="714380"/>
          </a:xfrm>
          <a:prstGeom prst="rect">
            <a:avLst/>
          </a:prstGeom>
        </p:spPr>
      </p:pic>
      <p:pic>
        <p:nvPicPr>
          <p:cNvPr id="74" name="图片 73" descr="1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721" y="2028814"/>
            <a:ext cx="11144328" cy="2000264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 bwMode="auto">
          <a:xfrm flipV="1">
            <a:off x="-25440" y="-17169"/>
            <a:ext cx="11547516" cy="45719"/>
          </a:xfrm>
          <a:prstGeom prst="rect">
            <a:avLst/>
          </a:prstGeom>
          <a:solidFill>
            <a:srgbClr val="A8500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260443" y="4575169"/>
            <a:ext cx="9429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第二单元   辽宋夏金元时期：民族关系发展和社会变化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524940" y="5243524"/>
            <a:ext cx="4164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  <p:pic>
        <p:nvPicPr>
          <p:cNvPr id="91" name="图片 9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D0D0D0"/>
              </a:clrFrom>
              <a:clrTo>
                <a:srgbClr val="D0D0D0">
                  <a:alpha val="0"/>
                </a:srgbClr>
              </a:clrTo>
            </a:clrChange>
          </a:blip>
          <a:srcRect l="15613" t="27271" r="8056" b="27273"/>
          <a:stretch>
            <a:fillRect/>
          </a:stretch>
        </p:blipFill>
        <p:spPr>
          <a:xfrm>
            <a:off x="474625" y="242864"/>
            <a:ext cx="3786214" cy="73061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4" name="TextBox 53"/>
          <p:cNvSpPr txBox="1"/>
          <p:nvPr/>
        </p:nvSpPr>
        <p:spPr>
          <a:xfrm>
            <a:off x="617501" y="314302"/>
            <a:ext cx="3643338" cy="578882"/>
          </a:xfrm>
          <a:prstGeom prst="roundRect">
            <a:avLst/>
          </a:prstGeom>
          <a:noFill/>
          <a:effectLst>
            <a:glow rad="101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人教版</a:t>
            </a:r>
            <a:r>
              <a:rPr lang="en-US" altLang="zh-CN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﹒</a:t>
            </a:r>
            <a:r>
              <a:rPr lang="zh-CN" altLang="en-US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七年级下册</a:t>
            </a:r>
          </a:p>
        </p:txBody>
      </p:sp>
      <p:pic>
        <p:nvPicPr>
          <p:cNvPr id="21" name="图片 20" descr="20100126114740855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0311" y="2100252"/>
            <a:ext cx="2767974" cy="1857388"/>
          </a:xfrm>
          <a:prstGeom prst="rect">
            <a:avLst/>
          </a:prstGeom>
          <a:ln w="28575">
            <a:solidFill>
              <a:srgbClr val="800000"/>
            </a:solidFill>
          </a:ln>
        </p:spPr>
      </p:pic>
      <p:pic>
        <p:nvPicPr>
          <p:cNvPr id="22" name="图片 21" descr="17504_780469_38702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117831" y="2100252"/>
            <a:ext cx="2628379" cy="1857388"/>
          </a:xfrm>
          <a:prstGeom prst="rect">
            <a:avLst/>
          </a:prstGeom>
          <a:ln w="28575">
            <a:solidFill>
              <a:srgbClr val="800000"/>
            </a:solidFill>
          </a:ln>
        </p:spPr>
      </p:pic>
      <p:pic>
        <p:nvPicPr>
          <p:cNvPr id="23" name="图片 22" descr="20125222024444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832475" y="2100252"/>
            <a:ext cx="2781208" cy="1857388"/>
          </a:xfrm>
          <a:prstGeom prst="rect">
            <a:avLst/>
          </a:prstGeom>
          <a:ln w="28575">
            <a:solidFill>
              <a:srgbClr val="800000"/>
            </a:solidFill>
          </a:ln>
        </p:spPr>
      </p:pic>
      <p:pic>
        <p:nvPicPr>
          <p:cNvPr id="25" name="图片 24" descr="D6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689995" y="2100251"/>
            <a:ext cx="2500330" cy="1875247"/>
          </a:xfrm>
          <a:prstGeom prst="rect">
            <a:avLst/>
          </a:prstGeom>
          <a:ln w="28575">
            <a:solidFill>
              <a:srgbClr val="800000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辽宋夏金元时期</a:t>
            </a:r>
          </a:p>
        </p:txBody>
      </p:sp>
      <p:pic>
        <p:nvPicPr>
          <p:cNvPr id="18" name="图片 17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2546326" cy="785817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-96879" y="742930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元朝的疆域</a:t>
            </a:r>
          </a:p>
        </p:txBody>
      </p:sp>
      <p:sp>
        <p:nvSpPr>
          <p:cNvPr id="22" name="矩形 21"/>
          <p:cNvSpPr/>
          <p:nvPr/>
        </p:nvSpPr>
        <p:spPr>
          <a:xfrm>
            <a:off x="2571767" y="814368"/>
            <a:ext cx="890431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元朝是我国历史上</a:t>
            </a:r>
            <a:r>
              <a:rPr lang="zh-CN" altLang="en-US" sz="24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第一个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由</a:t>
            </a:r>
            <a:r>
              <a:rPr lang="zh-CN" altLang="en-US" sz="24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少数民族贵族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为主建立的</a:t>
            </a:r>
            <a:r>
              <a:rPr lang="zh-CN" altLang="en-US" sz="24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全国性的统一封建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王朝。</a:t>
            </a:r>
          </a:p>
        </p:txBody>
      </p:sp>
      <p:sp>
        <p:nvSpPr>
          <p:cNvPr id="26" name="文本框 6"/>
          <p:cNvSpPr txBox="1"/>
          <p:nvPr/>
        </p:nvSpPr>
        <p:spPr>
          <a:xfrm>
            <a:off x="3832211" y="1714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  <p:pic>
        <p:nvPicPr>
          <p:cNvPr id="23" name="Picture 2" descr="疆域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46525" y="1814500"/>
            <a:ext cx="6337300" cy="4438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TextBox 23"/>
          <p:cNvSpPr txBox="1"/>
          <p:nvPr/>
        </p:nvSpPr>
        <p:spPr>
          <a:xfrm>
            <a:off x="7332673" y="1814500"/>
            <a:ext cx="1357322" cy="4597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阴山以北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189797" y="5600714"/>
            <a:ext cx="1357322" cy="4597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南海诸岛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404375" y="2171690"/>
            <a:ext cx="500066" cy="1123444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库页岛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475285" y="2243128"/>
            <a:ext cx="500066" cy="1425178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新疆、中亚</a:t>
            </a:r>
          </a:p>
        </p:txBody>
      </p:sp>
      <p:sp>
        <p:nvSpPr>
          <p:cNvPr id="36" name="Text Box 11"/>
          <p:cNvSpPr txBox="1">
            <a:spLocks noChangeArrowheads="1"/>
          </p:cNvSpPr>
          <p:nvPr/>
        </p:nvSpPr>
        <p:spPr bwMode="auto">
          <a:xfrm>
            <a:off x="6118227" y="6529408"/>
            <a:ext cx="20081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>
                <a:solidFill>
                  <a:srgbClr val="0033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元朝疆域图</a:t>
            </a:r>
          </a:p>
        </p:txBody>
      </p:sp>
      <p:pic>
        <p:nvPicPr>
          <p:cNvPr id="27" name="图片 26" descr="u=1718220868,1187443413&amp;fm=23&amp;gp=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b="23499"/>
          <a:stretch>
            <a:fillRect/>
          </a:stretch>
        </p:blipFill>
        <p:spPr>
          <a:xfrm>
            <a:off x="546063" y="4266995"/>
            <a:ext cx="2714644" cy="2639901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331749" y="2457442"/>
            <a:ext cx="3500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北逾</a:t>
            </a:r>
            <a:r>
              <a:rPr lang="zh-CN" altLang="en-US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阴山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，西极</a:t>
            </a:r>
            <a:r>
              <a:rPr lang="zh-CN" altLang="en-US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流沙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en-US" altLang="zh-CN" sz="24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东尽</a:t>
            </a:r>
            <a:r>
              <a:rPr lang="zh-CN" altLang="en-US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辽左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，南越</a:t>
            </a:r>
            <a:r>
              <a:rPr lang="zh-CN" altLang="en-US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海表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4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—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宋濂《元史》</a:t>
            </a:r>
            <a:endParaRPr lang="zh-CN" altLang="en-US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 animBg="1"/>
      <p:bldP spid="31" grpId="0" animBg="1"/>
      <p:bldP spid="32" grpId="0" animBg="1"/>
      <p:bldP spid="33" grpId="0" animBg="1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辽宋夏金元时期</a:t>
            </a:r>
          </a:p>
        </p:txBody>
      </p:sp>
      <p:sp>
        <p:nvSpPr>
          <p:cNvPr id="26" name="文本框 6"/>
          <p:cNvSpPr txBox="1"/>
          <p:nvPr/>
        </p:nvSpPr>
        <p:spPr>
          <a:xfrm>
            <a:off x="3832211" y="1714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31749" y="1957376"/>
            <a:ext cx="5286412" cy="1328023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元有天下，其疆域之袤，海漕之富，兵力物力之雄廓，过于</a:t>
            </a:r>
            <a:r>
              <a:rPr lang="zh-CN" altLang="en-US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汉唐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——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魏源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拟进呈元史新编序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2" name="Picture 2" descr="疆域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1749" y="3327324"/>
            <a:ext cx="5286412" cy="3702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图片 38" descr="bizhensizhixiaoguobeijingsucai_5730857.jpg"/>
          <p:cNvPicPr>
            <a:picLocks noChangeAspect="1"/>
          </p:cNvPicPr>
          <p:nvPr/>
        </p:nvPicPr>
        <p:blipFill>
          <a:blip r:embed="rId5"/>
          <a:srcRect t="27747" b="22802"/>
          <a:stretch>
            <a:fillRect/>
          </a:stretch>
        </p:blipFill>
        <p:spPr>
          <a:xfrm>
            <a:off x="0" y="1000132"/>
            <a:ext cx="11522075" cy="957244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331749" y="1281397"/>
            <a:ext cx="9501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与汉唐时期的疆域相比，元朝的疆域有什么拓展？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41" name="图片 40" descr="267867-13122F5333833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246" b="13293"/>
          <a:stretch>
            <a:fillRect/>
          </a:stretch>
        </p:blipFill>
        <p:spPr>
          <a:xfrm>
            <a:off x="9615955" y="742930"/>
            <a:ext cx="1906120" cy="1285884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260311" y="1957376"/>
            <a:ext cx="5357850" cy="1328023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今天的</a:t>
            </a:r>
            <a:r>
              <a:rPr lang="zh-CN" altLang="en-US" sz="24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新疆、西藏、云南，东北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广大地区，</a:t>
            </a:r>
            <a:r>
              <a:rPr lang="zh-CN" altLang="en-US" sz="24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台湾及南海诸岛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，都在元朝统治范围内。</a:t>
            </a:r>
          </a:p>
        </p:txBody>
      </p:sp>
      <p:sp>
        <p:nvSpPr>
          <p:cNvPr id="28" name="矩形 27"/>
          <p:cNvSpPr/>
          <p:nvPr/>
        </p:nvSpPr>
        <p:spPr>
          <a:xfrm>
            <a:off x="1141095" y="3284855"/>
            <a:ext cx="2691130" cy="95313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元朝的</a:t>
            </a:r>
            <a:r>
              <a:rPr lang="zh-CN" altLang="en-US" sz="2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版图</a:t>
            </a:r>
            <a:r>
              <a:rPr lang="zh-CN" altLang="en-US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是我国</a:t>
            </a:r>
            <a:r>
              <a:rPr lang="zh-CN" altLang="en-US" sz="2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历史</a:t>
            </a:r>
            <a:r>
              <a:rPr lang="zh-CN" altLang="en-US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上最大的</a:t>
            </a:r>
          </a:p>
        </p:txBody>
      </p:sp>
      <p:sp>
        <p:nvSpPr>
          <p:cNvPr id="27" name="椭圆 26"/>
          <p:cNvSpPr>
            <a:spLocks noChangeArrowheads="1"/>
          </p:cNvSpPr>
          <p:nvPr/>
        </p:nvSpPr>
        <p:spPr bwMode="auto">
          <a:xfrm rot="1566834">
            <a:off x="1945021" y="5427214"/>
            <a:ext cx="1096962" cy="62776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r>
              <a:rPr lang="zh-CN" altLang="en-US" b="1">
                <a:ea typeface="宋体" panose="02010600030101010101" pitchFamily="2" charset="-122"/>
              </a:rPr>
              <a:t>西藏</a:t>
            </a:r>
          </a:p>
        </p:txBody>
      </p:sp>
      <p:sp>
        <p:nvSpPr>
          <p:cNvPr id="29" name="椭圆 28"/>
          <p:cNvSpPr>
            <a:spLocks noChangeArrowheads="1"/>
          </p:cNvSpPr>
          <p:nvPr/>
        </p:nvSpPr>
        <p:spPr bwMode="auto">
          <a:xfrm rot="18606833">
            <a:off x="1443560" y="4676200"/>
            <a:ext cx="1022350" cy="5302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r>
              <a:rPr lang="zh-CN" altLang="en-US" sz="2000">
                <a:ea typeface="宋体" panose="02010600030101010101" pitchFamily="2" charset="-122"/>
              </a:rPr>
              <a:t>新疆</a:t>
            </a:r>
          </a:p>
        </p:txBody>
      </p:sp>
      <p:sp>
        <p:nvSpPr>
          <p:cNvPr id="30" name="椭圆 29"/>
          <p:cNvSpPr>
            <a:spLocks noChangeArrowheads="1"/>
          </p:cNvSpPr>
          <p:nvPr/>
        </p:nvSpPr>
        <p:spPr bwMode="auto">
          <a:xfrm rot="1566834">
            <a:off x="2716037" y="6057857"/>
            <a:ext cx="1211426" cy="702156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r>
              <a:rPr lang="zh-CN" altLang="en-US" b="1">
                <a:ea typeface="宋体" panose="02010600030101010101" pitchFamily="2" charset="-122"/>
              </a:rPr>
              <a:t>云南</a:t>
            </a:r>
          </a:p>
        </p:txBody>
      </p:sp>
      <p:sp>
        <p:nvSpPr>
          <p:cNvPr id="33" name="椭圆 32"/>
          <p:cNvSpPr>
            <a:spLocks noChangeArrowheads="1"/>
          </p:cNvSpPr>
          <p:nvPr/>
        </p:nvSpPr>
        <p:spPr bwMode="auto">
          <a:xfrm rot="3666833">
            <a:off x="3797155" y="4225932"/>
            <a:ext cx="838746" cy="61753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r>
              <a:rPr lang="zh-CN" altLang="en-US" sz="2000" b="1" dirty="0">
                <a:ea typeface="宋体" panose="02010600030101010101" pitchFamily="2" charset="-122"/>
              </a:rPr>
              <a:t>东北</a:t>
            </a:r>
          </a:p>
        </p:txBody>
      </p:sp>
      <p:sp>
        <p:nvSpPr>
          <p:cNvPr id="34" name="椭圆 33"/>
          <p:cNvSpPr>
            <a:spLocks noChangeArrowheads="1"/>
          </p:cNvSpPr>
          <p:nvPr/>
        </p:nvSpPr>
        <p:spPr bwMode="auto">
          <a:xfrm rot="18126833">
            <a:off x="3817847" y="5959423"/>
            <a:ext cx="1159372" cy="48101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r>
              <a:rPr lang="zh-CN" altLang="en-US" b="1">
                <a:ea typeface="宋体" panose="02010600030101010101" pitchFamily="2" charset="-122"/>
              </a:rPr>
              <a:t>台湾</a:t>
            </a:r>
          </a:p>
        </p:txBody>
      </p:sp>
      <p:pic>
        <p:nvPicPr>
          <p:cNvPr id="35" name="Picture 4" descr="唐前期边疆各族形势"/>
          <p:cNvPicPr>
            <a:picLocks noChangeAspect="1" noChangeArrowheads="1"/>
          </p:cNvPicPr>
          <p:nvPr/>
        </p:nvPicPr>
        <p:blipFill>
          <a:blip r:embed="rId7" cstate="print"/>
          <a:srcRect l="1378" t="201" r="2113" b="1840"/>
          <a:stretch>
            <a:fillRect/>
          </a:stretch>
        </p:blipFill>
        <p:spPr bwMode="auto">
          <a:xfrm>
            <a:off x="6532245" y="4559300"/>
            <a:ext cx="414845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5" descr="7"/>
          <p:cNvPicPr>
            <a:picLocks noGrp="1" noChangeAspect="1" noChangeArrowheads="1"/>
          </p:cNvPicPr>
          <p:nvPr/>
        </p:nvPicPr>
        <p:blipFill>
          <a:blip r:embed="rId8">
            <a:lum bright="-12000" contrast="54000"/>
          </a:blip>
          <a:srcRect/>
          <a:stretch>
            <a:fillRect/>
          </a:stretch>
        </p:blipFill>
        <p:spPr bwMode="auto">
          <a:xfrm>
            <a:off x="6403975" y="1957070"/>
            <a:ext cx="4373245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/>
          <p:nvPr/>
        </p:nvSpPr>
        <p:spPr>
          <a:xfrm>
            <a:off x="6496050" y="3322955"/>
            <a:ext cx="2400300" cy="4140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b="1"/>
              <a:t>600</a:t>
            </a:r>
            <a:r>
              <a:rPr lang="zh-CN" altLang="en-US" b="1"/>
              <a:t>多万平方公里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658610" y="6615430"/>
            <a:ext cx="2531745" cy="4140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b="1"/>
              <a:t>1200</a:t>
            </a:r>
            <a:r>
              <a:rPr lang="zh-CN" altLang="en-US" b="1"/>
              <a:t>多万平方公里</a:t>
            </a:r>
          </a:p>
        </p:txBody>
      </p:sp>
      <p:sp>
        <p:nvSpPr>
          <p:cNvPr id="6" name="文本框 1"/>
          <p:cNvSpPr txBox="1">
            <a:spLocks noChangeArrowheads="1"/>
          </p:cNvSpPr>
          <p:nvPr/>
        </p:nvSpPr>
        <p:spPr bwMode="auto">
          <a:xfrm>
            <a:off x="2768600" y="5059045"/>
            <a:ext cx="2796540" cy="39878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共</a:t>
            </a:r>
            <a:r>
              <a:rPr lang="en-US" altLang="zh-CN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1300</a:t>
            </a:r>
            <a:r>
              <a:rPr lang="zh-CN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多万平方公里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2" grpId="0" bldLvl="0" animBg="1"/>
      <p:bldP spid="28" grpId="0" bldLvl="0" animBg="1"/>
      <p:bldP spid="27" grpId="0" animBg="1"/>
      <p:bldP spid="29" grpId="0" animBg="1"/>
      <p:bldP spid="30" grpId="0" animBg="1"/>
      <p:bldP spid="33" grpId="0" animBg="1"/>
      <p:bldP spid="34" grpId="0" animBg="1"/>
      <p:bldP spid="4" grpId="0" animBg="1"/>
      <p:bldP spid="5" grpId="0" animBg="1"/>
      <p:bldP spid="6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辽宋夏金元时期</a:t>
            </a:r>
          </a:p>
        </p:txBody>
      </p:sp>
      <p:pic>
        <p:nvPicPr>
          <p:cNvPr id="23" name="图片 22" descr="240421-1305300J91240-lp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96879" y="731500"/>
            <a:ext cx="3571900" cy="1725942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831815" y="1242996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知识拓展</a:t>
            </a:r>
          </a:p>
        </p:txBody>
      </p:sp>
      <p:grpSp>
        <p:nvGrpSpPr>
          <p:cNvPr id="26" name="组合 25"/>
          <p:cNvGrpSpPr/>
          <p:nvPr/>
        </p:nvGrpSpPr>
        <p:grpSpPr bwMode="auto">
          <a:xfrm>
            <a:off x="161925" y="3935753"/>
            <a:ext cx="5473700" cy="3030537"/>
            <a:chOff x="2011" y="1711"/>
            <a:chExt cx="3360" cy="2202"/>
          </a:xfrm>
        </p:grpSpPr>
        <p:sp>
          <p:nvSpPr>
            <p:cNvPr id="27" name="文本框 58373"/>
            <p:cNvSpPr txBox="1">
              <a:spLocks noChangeArrowheads="1"/>
            </p:cNvSpPr>
            <p:nvPr/>
          </p:nvSpPr>
          <p:spPr bwMode="auto">
            <a:xfrm>
              <a:off x="3594" y="2685"/>
              <a:ext cx="331" cy="377"/>
            </a:xfrm>
            <a:prstGeom prst="rect">
              <a:avLst/>
            </a:prstGeom>
            <a:noFill/>
            <a:ln w="12700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800" b="1">
                  <a:latin typeface="Wingdings" panose="05000000000000000000" pitchFamily="2" charset="2"/>
                  <a:ea typeface="微软雅黑" panose="020B0503020204020204" pitchFamily="34" charset="-122"/>
                </a:rPr>
                <a:t>回</a:t>
              </a:r>
            </a:p>
          </p:txBody>
        </p:sp>
        <p:sp>
          <p:nvSpPr>
            <p:cNvPr id="28" name="文本框 58374"/>
            <p:cNvSpPr txBox="1">
              <a:spLocks noChangeArrowheads="1"/>
            </p:cNvSpPr>
            <p:nvPr/>
          </p:nvSpPr>
          <p:spPr bwMode="auto">
            <a:xfrm>
              <a:off x="3380" y="1711"/>
              <a:ext cx="935" cy="377"/>
            </a:xfrm>
            <a:prstGeom prst="rect">
              <a:avLst/>
            </a:prstGeom>
            <a:noFill/>
            <a:ln w="12700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800" b="1">
                  <a:latin typeface="Wingdings" panose="05000000000000000000" pitchFamily="2" charset="2"/>
                  <a:ea typeface="微软雅黑" panose="020B0503020204020204" pitchFamily="34" charset="-122"/>
                </a:rPr>
                <a:t>波斯人</a:t>
              </a:r>
            </a:p>
          </p:txBody>
        </p:sp>
        <p:sp>
          <p:nvSpPr>
            <p:cNvPr id="29" name="文本框 58375"/>
            <p:cNvSpPr txBox="1">
              <a:spLocks noChangeArrowheads="1"/>
            </p:cNvSpPr>
            <p:nvPr/>
          </p:nvSpPr>
          <p:spPr bwMode="auto">
            <a:xfrm>
              <a:off x="2011" y="2478"/>
              <a:ext cx="1056" cy="377"/>
            </a:xfrm>
            <a:prstGeom prst="rect">
              <a:avLst/>
            </a:prstGeom>
            <a:noFill/>
            <a:ln w="12700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800" b="1">
                  <a:latin typeface="Wingdings" panose="05000000000000000000" pitchFamily="2" charset="2"/>
                  <a:ea typeface="微软雅黑" panose="020B0503020204020204" pitchFamily="34" charset="-122"/>
                </a:rPr>
                <a:t>阿拉伯人</a:t>
              </a:r>
            </a:p>
          </p:txBody>
        </p:sp>
        <p:sp>
          <p:nvSpPr>
            <p:cNvPr id="30" name="文本框 58376"/>
            <p:cNvSpPr txBox="1">
              <a:spLocks noChangeArrowheads="1"/>
            </p:cNvSpPr>
            <p:nvPr/>
          </p:nvSpPr>
          <p:spPr bwMode="auto">
            <a:xfrm>
              <a:off x="4651" y="2478"/>
              <a:ext cx="720" cy="377"/>
            </a:xfrm>
            <a:prstGeom prst="rect">
              <a:avLst/>
            </a:prstGeom>
            <a:noFill/>
            <a:ln w="12700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800" b="1">
                  <a:latin typeface="Wingdings" panose="05000000000000000000" pitchFamily="2" charset="2"/>
                  <a:ea typeface="微软雅黑" panose="020B0503020204020204" pitchFamily="34" charset="-122"/>
                </a:rPr>
                <a:t>汉人</a:t>
              </a:r>
            </a:p>
          </p:txBody>
        </p:sp>
        <p:sp>
          <p:nvSpPr>
            <p:cNvPr id="31" name="文本框 58377"/>
            <p:cNvSpPr txBox="1">
              <a:spLocks noChangeArrowheads="1"/>
            </p:cNvSpPr>
            <p:nvPr/>
          </p:nvSpPr>
          <p:spPr bwMode="auto">
            <a:xfrm>
              <a:off x="3956" y="3535"/>
              <a:ext cx="1127" cy="378"/>
            </a:xfrm>
            <a:prstGeom prst="rect">
              <a:avLst/>
            </a:prstGeom>
            <a:noFill/>
            <a:ln w="12700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800" b="1">
                  <a:latin typeface="Wingdings" panose="05000000000000000000" pitchFamily="2" charset="2"/>
                  <a:ea typeface="微软雅黑" panose="020B0503020204020204" pitchFamily="34" charset="-122"/>
                </a:rPr>
                <a:t>畏兀儿</a:t>
              </a:r>
            </a:p>
          </p:txBody>
        </p:sp>
        <p:grpSp>
          <p:nvGrpSpPr>
            <p:cNvPr id="32" name="组合 58378"/>
            <p:cNvGrpSpPr/>
            <p:nvPr/>
          </p:nvGrpSpPr>
          <p:grpSpPr bwMode="auto">
            <a:xfrm>
              <a:off x="2971" y="2115"/>
              <a:ext cx="1468" cy="1660"/>
              <a:chOff x="2160" y="1796"/>
              <a:chExt cx="1468" cy="1660"/>
            </a:xfrm>
          </p:grpSpPr>
          <p:sp>
            <p:nvSpPr>
              <p:cNvPr id="34" name="直接连接符 58379"/>
              <p:cNvSpPr>
                <a:spLocks noChangeShapeType="1"/>
              </p:cNvSpPr>
              <p:nvPr/>
            </p:nvSpPr>
            <p:spPr bwMode="auto">
              <a:xfrm rot="21491862" flipH="1">
                <a:off x="2416" y="1824"/>
                <a:ext cx="512" cy="1372"/>
              </a:xfrm>
              <a:prstGeom prst="line">
                <a:avLst/>
              </a:prstGeom>
              <a:noFill/>
              <a:ln w="31750" cap="sq">
                <a:solidFill>
                  <a:srgbClr val="009999"/>
                </a:solidFill>
                <a:miter lim="800000"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直接连接符 58380"/>
              <p:cNvSpPr>
                <a:spLocks noChangeShapeType="1"/>
              </p:cNvSpPr>
              <p:nvPr/>
            </p:nvSpPr>
            <p:spPr bwMode="auto">
              <a:xfrm rot="8238810" flipH="1">
                <a:off x="2944" y="1796"/>
                <a:ext cx="512" cy="1372"/>
              </a:xfrm>
              <a:prstGeom prst="line">
                <a:avLst/>
              </a:prstGeom>
              <a:noFill/>
              <a:ln w="31750" cap="sq">
                <a:solidFill>
                  <a:srgbClr val="009999"/>
                </a:solidFill>
                <a:miter lim="800000"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直接连接符 58381"/>
              <p:cNvSpPr>
                <a:spLocks noChangeShapeType="1"/>
              </p:cNvSpPr>
              <p:nvPr/>
            </p:nvSpPr>
            <p:spPr bwMode="auto">
              <a:xfrm rot="2022891" flipH="1">
                <a:off x="2800" y="2084"/>
                <a:ext cx="512" cy="1372"/>
              </a:xfrm>
              <a:prstGeom prst="line">
                <a:avLst/>
              </a:prstGeom>
              <a:noFill/>
              <a:ln w="31750" cap="sq">
                <a:solidFill>
                  <a:srgbClr val="009999"/>
                </a:solidFill>
                <a:miter lim="800000"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直接连接符 58382"/>
              <p:cNvSpPr>
                <a:spLocks noChangeShapeType="1"/>
              </p:cNvSpPr>
              <p:nvPr/>
            </p:nvSpPr>
            <p:spPr bwMode="auto">
              <a:xfrm rot="6210109" flipH="1">
                <a:off x="2590" y="2066"/>
                <a:ext cx="512" cy="1372"/>
              </a:xfrm>
              <a:prstGeom prst="line">
                <a:avLst/>
              </a:prstGeom>
              <a:noFill/>
              <a:ln w="31750" cap="sq">
                <a:solidFill>
                  <a:srgbClr val="009999"/>
                </a:solidFill>
                <a:miter lim="800000"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直接连接符 58383"/>
              <p:cNvSpPr>
                <a:spLocks noChangeShapeType="1"/>
              </p:cNvSpPr>
              <p:nvPr/>
            </p:nvSpPr>
            <p:spPr bwMode="auto">
              <a:xfrm rot="4148947" flipH="1">
                <a:off x="2678" y="1642"/>
                <a:ext cx="528" cy="1372"/>
              </a:xfrm>
              <a:prstGeom prst="line">
                <a:avLst/>
              </a:prstGeom>
              <a:noFill/>
              <a:ln w="31750" cap="sq">
                <a:solidFill>
                  <a:srgbClr val="009999"/>
                </a:solidFill>
                <a:miter lim="800000"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3" name="文本框 58384"/>
            <p:cNvSpPr txBox="1">
              <a:spLocks noChangeArrowheads="1"/>
            </p:cNvSpPr>
            <p:nvPr/>
          </p:nvSpPr>
          <p:spPr bwMode="auto">
            <a:xfrm>
              <a:off x="2717" y="3502"/>
              <a:ext cx="768" cy="37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2800" b="1">
                  <a:latin typeface="新宋体" panose="02010609030101010101" pitchFamily="49" charset="-122"/>
                  <a:ea typeface="微软雅黑" panose="020B0503020204020204" pitchFamily="34" charset="-122"/>
                </a:rPr>
                <a:t>蒙古人</a:t>
              </a:r>
            </a:p>
          </p:txBody>
        </p:sp>
      </p:grpSp>
      <p:pic>
        <p:nvPicPr>
          <p:cNvPr id="39" name="Picture 19" descr="u=2500448597,2785097304&amp;fm=23&amp;gp=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77560" y="4174490"/>
            <a:ext cx="4669155" cy="2791460"/>
          </a:xfrm>
          <a:prstGeom prst="rect">
            <a:avLst/>
          </a:prstGeom>
          <a:noFill/>
        </p:spPr>
      </p:pic>
      <p:sp>
        <p:nvSpPr>
          <p:cNvPr id="40" name="矩形 39"/>
          <p:cNvSpPr/>
          <p:nvPr/>
        </p:nvSpPr>
        <p:spPr>
          <a:xfrm>
            <a:off x="3230880" y="1827530"/>
            <a:ext cx="8021955" cy="2061210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zh-CN" altLang="en-US" sz="3600" b="1" dirty="0">
                <a:solidFill>
                  <a:srgbClr val="8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回族的形成</a:t>
            </a:r>
          </a:p>
          <a:p>
            <a:pPr lvl="0"/>
            <a:r>
              <a:rPr lang="zh-CN" altLang="en-US" sz="3600" dirty="0">
                <a:solidFill>
                  <a:srgbClr val="008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唐朝以来，定居中国的波斯人、阿拉伯人同汉、蒙、畏兀儿等族杂居相处</a:t>
            </a:r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互通婚姻，逐渐融合。到元朝时期形成一个新的民族</a:t>
            </a:r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——</a:t>
            </a: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回族。</a:t>
            </a:r>
          </a:p>
        </p:txBody>
      </p:sp>
      <p:pic>
        <p:nvPicPr>
          <p:cNvPr id="41" name="图片 40" descr="图片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7637780" y="521335"/>
            <a:ext cx="3615055" cy="1643380"/>
          </a:xfrm>
          <a:prstGeom prst="rect">
            <a:avLst/>
          </a:prstGeom>
        </p:spPr>
      </p:pic>
      <p:sp>
        <p:nvSpPr>
          <p:cNvPr id="42" name="矩形 41"/>
          <p:cNvSpPr/>
          <p:nvPr/>
        </p:nvSpPr>
        <p:spPr>
          <a:xfrm>
            <a:off x="8122285" y="1058545"/>
            <a:ext cx="306324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民族大融合加快</a:t>
            </a:r>
          </a:p>
        </p:txBody>
      </p:sp>
      <p:sp>
        <p:nvSpPr>
          <p:cNvPr id="43" name="文本框 6"/>
          <p:cNvSpPr txBox="1"/>
          <p:nvPr/>
        </p:nvSpPr>
        <p:spPr>
          <a:xfrm>
            <a:off x="3832211" y="1714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bldLvl="0" animBg="1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i_1_2964986689x2493046132_21.jpg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1947" y="1814500"/>
            <a:ext cx="7641690" cy="4762526"/>
          </a:xfrm>
          <a:prstGeom prst="rect">
            <a:avLst/>
          </a:prstGeom>
        </p:spPr>
      </p:pic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辽宋夏金元时期</a:t>
            </a:r>
          </a:p>
        </p:txBody>
      </p:sp>
      <p:sp>
        <p:nvSpPr>
          <p:cNvPr id="26" name="文本框 6"/>
          <p:cNvSpPr txBox="1"/>
          <p:nvPr/>
        </p:nvSpPr>
        <p:spPr>
          <a:xfrm>
            <a:off x="3832211" y="1714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  <p:pic>
        <p:nvPicPr>
          <p:cNvPr id="23" name="图片 3" descr="th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2343" y="2447121"/>
            <a:ext cx="1500198" cy="1510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 Box 11"/>
          <p:cNvSpPr txBox="1">
            <a:spLocks noChangeArrowheads="1"/>
          </p:cNvSpPr>
          <p:nvPr/>
        </p:nvSpPr>
        <p:spPr bwMode="auto">
          <a:xfrm>
            <a:off x="5046657" y="3429002"/>
            <a:ext cx="129063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忽必烈</a:t>
            </a:r>
          </a:p>
        </p:txBody>
      </p:sp>
      <p:sp>
        <p:nvSpPr>
          <p:cNvPr id="24" name="云形标注 1"/>
          <p:cNvSpPr>
            <a:spLocks noChangeArrowheads="1"/>
          </p:cNvSpPr>
          <p:nvPr/>
        </p:nvSpPr>
        <p:spPr bwMode="auto">
          <a:xfrm>
            <a:off x="7146971" y="957244"/>
            <a:ext cx="4186230" cy="1916113"/>
          </a:xfrm>
          <a:prstGeom prst="cloudCallout">
            <a:avLst>
              <a:gd name="adj1" fmla="val -71789"/>
              <a:gd name="adj2" fmla="val 46808"/>
            </a:avLst>
          </a:prstGeom>
          <a:solidFill>
            <a:schemeClr val="bg1"/>
          </a:solidFill>
          <a:ln w="25400" algn="ctr">
            <a:solidFill>
              <a:srgbClr val="89A4A7"/>
            </a:solidFill>
            <a:round/>
          </a:ln>
        </p:spPr>
        <p:txBody>
          <a:bodyPr anchor="ctr"/>
          <a:lstStyle/>
          <a:p>
            <a:pPr algn="ctr" eaLnBrk="1" hangingPunct="1"/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幸福的烦恼啊！</a:t>
            </a:r>
          </a:p>
          <a:p>
            <a:pPr algn="ctr" eaLnBrk="1" hangingPunct="1"/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这么辽阔的疆域，</a:t>
            </a:r>
          </a:p>
          <a:p>
            <a:pPr algn="ctr" eaLnBrk="1" hangingPunct="1"/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该如何治理呢？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辽宋夏金元时期</a:t>
            </a:r>
          </a:p>
        </p:txBody>
      </p:sp>
      <p:pic>
        <p:nvPicPr>
          <p:cNvPr id="18" name="图片 17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1546194" cy="785817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-96879" y="742930"/>
            <a:ext cx="30003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在中央</a:t>
            </a:r>
          </a:p>
        </p:txBody>
      </p:sp>
      <p:sp>
        <p:nvSpPr>
          <p:cNvPr id="22" name="矩形 21"/>
          <p:cNvSpPr/>
          <p:nvPr/>
        </p:nvSpPr>
        <p:spPr>
          <a:xfrm>
            <a:off x="1575088" y="705148"/>
            <a:ext cx="9644130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元朝建立后，忽必烈在汉族知识分子的帮助下，参照中原历代王朝的统治方式，逐步确立了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君主专制的中央集权制度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endParaRPr lang="zh-CN" altLang="en-US" sz="2800" b="1" u="sng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331881" y="1743062"/>
            <a:ext cx="10001320" cy="1200329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由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中书省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掌管全国的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行政事务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，下设吏、户、礼、兵、刑、工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六部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，分管各项政务；设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枢密院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负责全国的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军事事务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，调度全国的军队；设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御史台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负责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监察事务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88873" y="1814500"/>
            <a:ext cx="1071570" cy="578882"/>
          </a:xfrm>
          <a:prstGeom prst="roundRect">
            <a:avLst/>
          </a:prstGeom>
          <a:solidFill>
            <a:srgbClr val="0529E3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</a:t>
            </a:r>
          </a:p>
        </p:txBody>
      </p:sp>
      <p:sp>
        <p:nvSpPr>
          <p:cNvPr id="26" name="矩形 2"/>
          <p:cNvSpPr>
            <a:spLocks noChangeAspect="1" noChangeArrowheads="1" noTextEdit="1"/>
          </p:cNvSpPr>
          <p:nvPr/>
        </p:nvSpPr>
        <p:spPr bwMode="auto">
          <a:xfrm>
            <a:off x="3047978" y="3263895"/>
            <a:ext cx="5894387" cy="2082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 bwMode="auto">
          <a:xfrm>
            <a:off x="3572586" y="3719213"/>
            <a:ext cx="5060218" cy="794642"/>
            <a:chOff x="4211" y="3196"/>
            <a:chExt cx="6420" cy="1045"/>
          </a:xfrm>
        </p:grpSpPr>
        <p:cxnSp>
          <p:nvCxnSpPr>
            <p:cNvPr id="28" name="_s81928"/>
            <p:cNvCxnSpPr>
              <a:cxnSpLocks noChangeShapeType="1"/>
              <a:stCxn id="34" idx="0"/>
              <a:endCxn id="31" idx="2"/>
            </p:cNvCxnSpPr>
            <p:nvPr/>
          </p:nvCxnSpPr>
          <p:spPr bwMode="auto">
            <a:xfrm rot="16200000" flipV="1">
              <a:off x="8434" y="2043"/>
              <a:ext cx="1044" cy="3350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29" name="_s81929"/>
            <p:cNvCxnSpPr>
              <a:cxnSpLocks noChangeShapeType="1"/>
              <a:stCxn id="33" idx="0"/>
              <a:endCxn id="31" idx="2"/>
            </p:cNvCxnSpPr>
            <p:nvPr/>
          </p:nvCxnSpPr>
          <p:spPr bwMode="auto">
            <a:xfrm rot="16200000" flipV="1">
              <a:off x="6760" y="3717"/>
              <a:ext cx="1044" cy="3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</a:ln>
          </p:spPr>
        </p:cxnSp>
        <p:cxnSp>
          <p:nvCxnSpPr>
            <p:cNvPr id="30" name="_s81930"/>
            <p:cNvCxnSpPr>
              <a:cxnSpLocks noChangeShapeType="1"/>
              <a:stCxn id="32" idx="0"/>
              <a:endCxn id="31" idx="2"/>
            </p:cNvCxnSpPr>
            <p:nvPr/>
          </p:nvCxnSpPr>
          <p:spPr bwMode="auto">
            <a:xfrm rot="5400000" flipH="1" flipV="1">
              <a:off x="5224" y="2184"/>
              <a:ext cx="1044" cy="3069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</p:grpSp>
      <p:sp>
        <p:nvSpPr>
          <p:cNvPr id="31" name="_s81931"/>
          <p:cNvSpPr>
            <a:spLocks noChangeArrowheads="1"/>
          </p:cNvSpPr>
          <p:nvPr/>
        </p:nvSpPr>
        <p:spPr bwMode="auto">
          <a:xfrm>
            <a:off x="5434843" y="2886070"/>
            <a:ext cx="1114450" cy="833438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round/>
          </a:ln>
        </p:spPr>
        <p:txBody>
          <a:bodyPr wrap="none" lIns="0" tIns="0" rIns="0" bIns="0" anchor="ctr"/>
          <a:lstStyle/>
          <a:p>
            <a:pPr algn="ctr" eaLnBrk="1" hangingPunct="1"/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皇帝</a:t>
            </a:r>
          </a:p>
        </p:txBody>
      </p:sp>
      <p:sp>
        <p:nvSpPr>
          <p:cNvPr id="32" name="_s81932"/>
          <p:cNvSpPr>
            <a:spLocks noChangeArrowheads="1"/>
          </p:cNvSpPr>
          <p:nvPr/>
        </p:nvSpPr>
        <p:spPr bwMode="auto">
          <a:xfrm>
            <a:off x="2689203" y="4513258"/>
            <a:ext cx="1768475" cy="833437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 wrap="none" lIns="0" tIns="0" rIns="0" bIns="0" anchor="ctr"/>
          <a:lstStyle/>
          <a:p>
            <a:pPr algn="ctr"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（军事）</a:t>
            </a:r>
          </a:p>
        </p:txBody>
      </p:sp>
      <p:sp>
        <p:nvSpPr>
          <p:cNvPr id="33" name="_s81933"/>
          <p:cNvSpPr>
            <a:spLocks noChangeArrowheads="1"/>
          </p:cNvSpPr>
          <p:nvPr/>
        </p:nvSpPr>
        <p:spPr bwMode="auto">
          <a:xfrm>
            <a:off x="5110140" y="4513258"/>
            <a:ext cx="1768475" cy="833437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 wrap="none" lIns="0" tIns="0" rIns="0" bIns="0" anchor="ctr"/>
          <a:lstStyle/>
          <a:p>
            <a:pPr algn="ctr"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（行政）</a:t>
            </a:r>
          </a:p>
        </p:txBody>
      </p:sp>
      <p:sp>
        <p:nvSpPr>
          <p:cNvPr id="34" name="_s81934"/>
          <p:cNvSpPr>
            <a:spLocks noChangeArrowheads="1"/>
          </p:cNvSpPr>
          <p:nvPr/>
        </p:nvSpPr>
        <p:spPr bwMode="auto">
          <a:xfrm>
            <a:off x="7748565" y="4513258"/>
            <a:ext cx="1768475" cy="833437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 wrap="none" lIns="0" tIns="0" rIns="0" bIns="0" anchor="ctr"/>
          <a:lstStyle/>
          <a:p>
            <a:pPr algn="ctr"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（监察）</a:t>
            </a:r>
          </a:p>
        </p:txBody>
      </p:sp>
      <p:grpSp>
        <p:nvGrpSpPr>
          <p:cNvPr id="35" name="组合 34"/>
          <p:cNvGrpSpPr/>
          <p:nvPr/>
        </p:nvGrpSpPr>
        <p:grpSpPr bwMode="auto">
          <a:xfrm>
            <a:off x="4067153" y="5333995"/>
            <a:ext cx="4043362" cy="1676400"/>
            <a:chOff x="1728" y="2544"/>
            <a:chExt cx="2208" cy="1152"/>
          </a:xfrm>
        </p:grpSpPr>
        <p:sp>
          <p:nvSpPr>
            <p:cNvPr id="36" name="矩形 11"/>
            <p:cNvSpPr>
              <a:spLocks noChangeArrowheads="1"/>
            </p:cNvSpPr>
            <p:nvPr/>
          </p:nvSpPr>
          <p:spPr bwMode="auto">
            <a:xfrm>
              <a:off x="1728" y="3072"/>
              <a:ext cx="288" cy="6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 eaLnBrk="1" hangingPunct="1"/>
              <a:r>
                <a:rPr lang="zh-CN" altLang="en-US" sz="2800" b="1" dirty="0">
                  <a:solidFill>
                    <a:srgbClr val="008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 </a:t>
              </a:r>
            </a:p>
            <a:p>
              <a:pPr algn="ctr" eaLnBrk="1" hangingPunct="1"/>
              <a:r>
                <a:rPr lang="zh-CN" altLang="en-US" sz="2800" b="1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部</a:t>
              </a:r>
            </a:p>
          </p:txBody>
        </p:sp>
        <p:sp>
          <p:nvSpPr>
            <p:cNvPr id="37" name="矩形 12"/>
            <p:cNvSpPr>
              <a:spLocks noChangeArrowheads="1"/>
            </p:cNvSpPr>
            <p:nvPr/>
          </p:nvSpPr>
          <p:spPr bwMode="auto">
            <a:xfrm>
              <a:off x="2064" y="3072"/>
              <a:ext cx="336" cy="6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 eaLnBrk="1" hangingPunct="1"/>
              <a:r>
                <a:rPr lang="zh-CN" altLang="en-US" sz="2800" b="1" dirty="0">
                  <a:solidFill>
                    <a:srgbClr val="008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 </a:t>
              </a:r>
            </a:p>
            <a:p>
              <a:pPr algn="ctr" eaLnBrk="1" hangingPunct="1"/>
              <a:r>
                <a:rPr lang="zh-CN" altLang="en-US" sz="2800" b="1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部</a:t>
              </a:r>
            </a:p>
          </p:txBody>
        </p:sp>
        <p:sp>
          <p:nvSpPr>
            <p:cNvPr id="38" name="矩形 13"/>
            <p:cNvSpPr>
              <a:spLocks noChangeArrowheads="1"/>
            </p:cNvSpPr>
            <p:nvPr/>
          </p:nvSpPr>
          <p:spPr bwMode="auto">
            <a:xfrm>
              <a:off x="2448" y="3072"/>
              <a:ext cx="336" cy="6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 eaLnBrk="1" hangingPunct="1"/>
              <a:r>
                <a:rPr lang="zh-CN" altLang="en-US" sz="2800" b="1" dirty="0">
                  <a:solidFill>
                    <a:srgbClr val="008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 </a:t>
              </a:r>
            </a:p>
            <a:p>
              <a:pPr algn="ctr" eaLnBrk="1" hangingPunct="1"/>
              <a:r>
                <a:rPr lang="zh-CN" altLang="en-US" sz="2800" b="1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部</a:t>
              </a:r>
            </a:p>
          </p:txBody>
        </p:sp>
        <p:sp>
          <p:nvSpPr>
            <p:cNvPr id="39" name="矩形 14"/>
            <p:cNvSpPr>
              <a:spLocks noChangeArrowheads="1"/>
            </p:cNvSpPr>
            <p:nvPr/>
          </p:nvSpPr>
          <p:spPr bwMode="auto">
            <a:xfrm>
              <a:off x="2832" y="3072"/>
              <a:ext cx="336" cy="6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 eaLnBrk="1" hangingPunct="1"/>
              <a:r>
                <a:rPr lang="zh-CN" altLang="en-US" sz="2800" b="1" dirty="0">
                  <a:solidFill>
                    <a:srgbClr val="008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  </a:t>
              </a:r>
            </a:p>
            <a:p>
              <a:pPr algn="ctr" eaLnBrk="1" hangingPunct="1"/>
              <a:r>
                <a:rPr lang="zh-CN" altLang="en-US" sz="2800" b="1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部</a:t>
              </a:r>
            </a:p>
          </p:txBody>
        </p:sp>
        <p:sp>
          <p:nvSpPr>
            <p:cNvPr id="40" name="矩形 15"/>
            <p:cNvSpPr>
              <a:spLocks noChangeArrowheads="1"/>
            </p:cNvSpPr>
            <p:nvPr/>
          </p:nvSpPr>
          <p:spPr bwMode="auto">
            <a:xfrm>
              <a:off x="3216" y="3072"/>
              <a:ext cx="336" cy="6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 eaLnBrk="1" hangingPunct="1"/>
              <a:r>
                <a:rPr lang="zh-CN" altLang="en-US" sz="2800" b="1" dirty="0">
                  <a:solidFill>
                    <a:srgbClr val="008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 </a:t>
              </a:r>
            </a:p>
            <a:p>
              <a:pPr algn="ctr" eaLnBrk="1" hangingPunct="1"/>
              <a:r>
                <a:rPr lang="zh-CN" altLang="en-US" sz="2800" b="1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部</a:t>
              </a:r>
            </a:p>
          </p:txBody>
        </p:sp>
        <p:sp>
          <p:nvSpPr>
            <p:cNvPr id="41" name="矩形 16"/>
            <p:cNvSpPr>
              <a:spLocks noChangeArrowheads="1"/>
            </p:cNvSpPr>
            <p:nvPr/>
          </p:nvSpPr>
          <p:spPr bwMode="auto">
            <a:xfrm>
              <a:off x="3600" y="3072"/>
              <a:ext cx="336" cy="6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 eaLnBrk="1" hangingPunct="1"/>
              <a:r>
                <a:rPr lang="zh-CN" altLang="en-US" sz="2800" b="1" dirty="0">
                  <a:solidFill>
                    <a:srgbClr val="008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 </a:t>
              </a:r>
            </a:p>
            <a:p>
              <a:pPr algn="ctr" eaLnBrk="1" hangingPunct="1"/>
              <a:r>
                <a:rPr lang="zh-CN" altLang="en-US" sz="2800" b="1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部</a:t>
              </a:r>
            </a:p>
          </p:txBody>
        </p:sp>
        <p:sp>
          <p:nvSpPr>
            <p:cNvPr id="42" name="直接连接符 17"/>
            <p:cNvSpPr>
              <a:spLocks noChangeShapeType="1"/>
            </p:cNvSpPr>
            <p:nvPr/>
          </p:nvSpPr>
          <p:spPr bwMode="auto">
            <a:xfrm>
              <a:off x="3744" y="2880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直接连接符 18"/>
            <p:cNvSpPr>
              <a:spLocks noChangeShapeType="1"/>
            </p:cNvSpPr>
            <p:nvPr/>
          </p:nvSpPr>
          <p:spPr bwMode="auto">
            <a:xfrm>
              <a:off x="3360" y="2880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直接连接符 19"/>
            <p:cNvSpPr>
              <a:spLocks noChangeShapeType="1"/>
            </p:cNvSpPr>
            <p:nvPr/>
          </p:nvSpPr>
          <p:spPr bwMode="auto">
            <a:xfrm>
              <a:off x="3024" y="2880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直接连接符 20"/>
            <p:cNvSpPr>
              <a:spLocks noChangeShapeType="1"/>
            </p:cNvSpPr>
            <p:nvPr/>
          </p:nvSpPr>
          <p:spPr bwMode="auto">
            <a:xfrm>
              <a:off x="2640" y="2880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直接连接符 21"/>
            <p:cNvSpPr>
              <a:spLocks noChangeShapeType="1"/>
            </p:cNvSpPr>
            <p:nvPr/>
          </p:nvSpPr>
          <p:spPr bwMode="auto">
            <a:xfrm>
              <a:off x="2208" y="2880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直接连接符 22"/>
            <p:cNvSpPr>
              <a:spLocks noChangeShapeType="1"/>
            </p:cNvSpPr>
            <p:nvPr/>
          </p:nvSpPr>
          <p:spPr bwMode="auto">
            <a:xfrm>
              <a:off x="1824" y="2880"/>
              <a:ext cx="1937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直接连接符 23"/>
            <p:cNvSpPr>
              <a:spLocks noChangeShapeType="1"/>
            </p:cNvSpPr>
            <p:nvPr/>
          </p:nvSpPr>
          <p:spPr bwMode="auto">
            <a:xfrm>
              <a:off x="2784" y="2544"/>
              <a:ext cx="0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直接连接符 24"/>
            <p:cNvSpPr>
              <a:spLocks noChangeShapeType="1"/>
            </p:cNvSpPr>
            <p:nvPr/>
          </p:nvSpPr>
          <p:spPr bwMode="auto">
            <a:xfrm>
              <a:off x="1824" y="2880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2903517" y="445770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枢密院</a:t>
            </a:r>
          </a:p>
        </p:txBody>
      </p:sp>
      <p:sp>
        <p:nvSpPr>
          <p:cNvPr id="62" name="矩形 61"/>
          <p:cNvSpPr/>
          <p:nvPr/>
        </p:nvSpPr>
        <p:spPr>
          <a:xfrm>
            <a:off x="5332409" y="445770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中书省</a:t>
            </a:r>
          </a:p>
        </p:txBody>
      </p:sp>
      <p:sp>
        <p:nvSpPr>
          <p:cNvPr id="63" name="矩形 62"/>
          <p:cNvSpPr/>
          <p:nvPr/>
        </p:nvSpPr>
        <p:spPr>
          <a:xfrm>
            <a:off x="7999615" y="445770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御史台</a:t>
            </a:r>
          </a:p>
        </p:txBody>
      </p:sp>
      <p:sp>
        <p:nvSpPr>
          <p:cNvPr id="64" name="矩形 63"/>
          <p:cNvSpPr/>
          <p:nvPr/>
        </p:nvSpPr>
        <p:spPr>
          <a:xfrm>
            <a:off x="4074290" y="607762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吏</a:t>
            </a:r>
          </a:p>
        </p:txBody>
      </p:sp>
      <p:sp>
        <p:nvSpPr>
          <p:cNvPr id="65" name="矩形 64"/>
          <p:cNvSpPr/>
          <p:nvPr/>
        </p:nvSpPr>
        <p:spPr>
          <a:xfrm>
            <a:off x="4760905" y="607762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户</a:t>
            </a:r>
          </a:p>
        </p:txBody>
      </p:sp>
      <p:sp>
        <p:nvSpPr>
          <p:cNvPr id="66" name="矩形 65"/>
          <p:cNvSpPr/>
          <p:nvPr/>
        </p:nvSpPr>
        <p:spPr>
          <a:xfrm>
            <a:off x="5431612" y="607762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礼</a:t>
            </a:r>
          </a:p>
        </p:txBody>
      </p:sp>
      <p:sp>
        <p:nvSpPr>
          <p:cNvPr id="67" name="矩形 66"/>
          <p:cNvSpPr/>
          <p:nvPr/>
        </p:nvSpPr>
        <p:spPr>
          <a:xfrm>
            <a:off x="6118227" y="607762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兵</a:t>
            </a:r>
          </a:p>
        </p:txBody>
      </p:sp>
      <p:sp>
        <p:nvSpPr>
          <p:cNvPr id="68" name="矩形 67"/>
          <p:cNvSpPr/>
          <p:nvPr/>
        </p:nvSpPr>
        <p:spPr>
          <a:xfrm>
            <a:off x="6860372" y="607762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刑</a:t>
            </a:r>
          </a:p>
        </p:txBody>
      </p:sp>
      <p:sp>
        <p:nvSpPr>
          <p:cNvPr id="69" name="矩形 68"/>
          <p:cNvSpPr/>
          <p:nvPr/>
        </p:nvSpPr>
        <p:spPr>
          <a:xfrm>
            <a:off x="7546987" y="607762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工</a:t>
            </a:r>
          </a:p>
        </p:txBody>
      </p:sp>
      <p:pic>
        <p:nvPicPr>
          <p:cNvPr id="70" name="图片 3" descr="th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0905" y="2886070"/>
            <a:ext cx="928694" cy="935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圆角矩形标注 70"/>
          <p:cNvSpPr/>
          <p:nvPr/>
        </p:nvSpPr>
        <p:spPr>
          <a:xfrm>
            <a:off x="7832739" y="2814632"/>
            <a:ext cx="3286148" cy="1214446"/>
          </a:xfrm>
          <a:prstGeom prst="wedgeRoundRectCallout">
            <a:avLst>
              <a:gd name="adj1" fmla="val -85446"/>
              <a:gd name="adj2" fmla="val 110994"/>
              <a:gd name="adj3" fmla="val 16667"/>
            </a:avLst>
          </a:prstGeom>
          <a:solidFill>
            <a:srgbClr val="0529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元朝中书省相当于今天的中央人民政府（即国务院），管理全国行政事务</a:t>
            </a:r>
          </a:p>
        </p:txBody>
      </p:sp>
      <p:sp>
        <p:nvSpPr>
          <p:cNvPr id="72" name="文本框 6"/>
          <p:cNvSpPr txBox="1"/>
          <p:nvPr/>
        </p:nvSpPr>
        <p:spPr>
          <a:xfrm>
            <a:off x="3832211" y="1714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 bldLvl="0" animBg="1"/>
      <p:bldP spid="25" grpId="0" bldLvl="0" animBg="1"/>
      <p:bldP spid="26" grpId="0"/>
      <p:bldP spid="31" grpId="0" animBg="1"/>
      <p:bldP spid="32" grpId="0" animBg="1"/>
      <p:bldP spid="33" grpId="0" animBg="1"/>
      <p:bldP spid="34" grpId="0" animBg="1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1" grpId="0" bldLvl="0" animBg="1"/>
      <p:bldP spid="71" grpId="1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辽宋夏金元时期</a:t>
            </a:r>
          </a:p>
        </p:txBody>
      </p:sp>
      <p:pic>
        <p:nvPicPr>
          <p:cNvPr id="21" name="图片 20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1617632" cy="785817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-96879" y="742930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在地方</a:t>
            </a:r>
          </a:p>
        </p:txBody>
      </p:sp>
      <p:sp>
        <p:nvSpPr>
          <p:cNvPr id="65" name="矩形 64"/>
          <p:cNvSpPr/>
          <p:nvPr/>
        </p:nvSpPr>
        <p:spPr>
          <a:xfrm>
            <a:off x="1760220" y="814070"/>
            <a:ext cx="593534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建立行省制度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（重大的制度创新）</a:t>
            </a:r>
          </a:p>
        </p:txBody>
      </p:sp>
      <p:pic>
        <p:nvPicPr>
          <p:cNvPr id="75" name="图片 74" descr="1a7a66bbe0b6e0c7dec4618ec608bc4a.jpg"/>
          <p:cNvPicPr>
            <a:picLocks noChangeAspect="1"/>
          </p:cNvPicPr>
          <p:nvPr/>
        </p:nvPicPr>
        <p:blipFill>
          <a:blip r:embed="rId5"/>
          <a:srcRect r="3691"/>
          <a:stretch>
            <a:fillRect/>
          </a:stretch>
        </p:blipFill>
        <p:spPr>
          <a:xfrm>
            <a:off x="260310" y="1814500"/>
            <a:ext cx="6572297" cy="471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6" name="Picture 3" descr="元朝降雨a 副本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5441" y="1919350"/>
            <a:ext cx="6189665" cy="4542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" name="矩形 76"/>
          <p:cNvSpPr/>
          <p:nvPr/>
        </p:nvSpPr>
        <p:spPr>
          <a:xfrm>
            <a:off x="7046921" y="1885938"/>
            <a:ext cx="42148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400" b="1" dirty="0">
                <a:latin typeface="华文行楷" panose="02010800040101010101" pitchFamily="2" charset="-122"/>
                <a:ea typeface="华文行楷" panose="02010800040101010101" pitchFamily="2" charset="-122"/>
                <a:cs typeface="Times New Roman" panose="02020603050405020304" pitchFamily="18" charset="0"/>
              </a:rPr>
              <a:t>在当时，大都及其周围地区（山东、山西和河北）由中书省直接管辖。</a:t>
            </a:r>
          </a:p>
        </p:txBody>
      </p:sp>
      <p:sp>
        <p:nvSpPr>
          <p:cNvPr id="78" name="圆角矩形 2"/>
          <p:cNvSpPr>
            <a:spLocks noChangeArrowheads="1"/>
          </p:cNvSpPr>
          <p:nvPr/>
        </p:nvSpPr>
        <p:spPr bwMode="auto">
          <a:xfrm>
            <a:off x="7694645" y="2243128"/>
            <a:ext cx="2736850" cy="431800"/>
          </a:xfrm>
          <a:prstGeom prst="roundRect">
            <a:avLst>
              <a:gd name="adj" fmla="val 16667"/>
            </a:avLst>
          </a:prstGeom>
          <a:noFill/>
          <a:ln w="25400">
            <a:solidFill>
              <a:srgbClr val="FF0000"/>
            </a:solidFill>
            <a:round/>
          </a:ln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0000"/>
              </a:solidFill>
              <a:ea typeface="微软雅黑" panose="020B0503020204020204" pitchFamily="34" charset="-122"/>
            </a:endParaRPr>
          </a:p>
        </p:txBody>
      </p:sp>
      <p:sp>
        <p:nvSpPr>
          <p:cNvPr id="80" name="圆角矩形标注 79"/>
          <p:cNvSpPr/>
          <p:nvPr/>
        </p:nvSpPr>
        <p:spPr>
          <a:xfrm>
            <a:off x="10118755" y="2886070"/>
            <a:ext cx="928694" cy="500066"/>
          </a:xfrm>
          <a:prstGeom prst="wedgeRoundRectCallout">
            <a:avLst>
              <a:gd name="adj1" fmla="val -115956"/>
              <a:gd name="adj2" fmla="val -86264"/>
              <a:gd name="adj3" fmla="val 16667"/>
            </a:avLst>
          </a:prstGeom>
          <a:solidFill>
            <a:srgbClr val="8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腹里</a:t>
            </a:r>
          </a:p>
        </p:txBody>
      </p:sp>
      <p:sp>
        <p:nvSpPr>
          <p:cNvPr id="81" name="椭圆 80"/>
          <p:cNvSpPr/>
          <p:nvPr/>
        </p:nvSpPr>
        <p:spPr>
          <a:xfrm>
            <a:off x="2474889" y="2535235"/>
            <a:ext cx="2449513" cy="431800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2" name="椭圆 81"/>
          <p:cNvSpPr/>
          <p:nvPr/>
        </p:nvSpPr>
        <p:spPr>
          <a:xfrm>
            <a:off x="5189533" y="1957376"/>
            <a:ext cx="577850" cy="1585912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4" name="椭圆 83"/>
          <p:cNvSpPr/>
          <p:nvPr/>
        </p:nvSpPr>
        <p:spPr>
          <a:xfrm>
            <a:off x="3046393" y="3671888"/>
            <a:ext cx="1201738" cy="431800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5" name="椭圆 84"/>
          <p:cNvSpPr/>
          <p:nvPr/>
        </p:nvSpPr>
        <p:spPr>
          <a:xfrm rot="1168714">
            <a:off x="3760773" y="4457706"/>
            <a:ext cx="457200" cy="1082675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4175102" y="5232397"/>
            <a:ext cx="484187" cy="722313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7" name="椭圆 86"/>
          <p:cNvSpPr/>
          <p:nvPr/>
        </p:nvSpPr>
        <p:spPr>
          <a:xfrm rot="20958125">
            <a:off x="4387120" y="4552086"/>
            <a:ext cx="1057275" cy="431800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5046657" y="4814896"/>
            <a:ext cx="392113" cy="914400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4689467" y="5029210"/>
            <a:ext cx="390525" cy="958850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4046525" y="3814764"/>
            <a:ext cx="390525" cy="958850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2903517" y="5457838"/>
            <a:ext cx="1087438" cy="552450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118359" y="3161656"/>
            <a:ext cx="4214842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其他地区，除了吐蕃、畏兀儿地区之外，设置了岭北、辽阳、河南、陕西、四川、甘肃、云南、江浙、江西、湖广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个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行省，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由中书省派官员到各地方行省执政。</a:t>
            </a:r>
            <a:endParaRPr lang="zh-CN" altLang="en-US" sz="2400" b="1" dirty="0">
              <a:latin typeface="华文新魏" panose="02010800040101010101" pitchFamily="2" charset="-122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118359" y="5555535"/>
            <a:ext cx="421484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400" b="1" dirty="0">
                <a:latin typeface="华文行楷" panose="02010800040101010101" pitchFamily="2" charset="-122"/>
                <a:ea typeface="华文行楷" panose="02010800040101010101" pitchFamily="2" charset="-122"/>
                <a:cs typeface="Times New Roman" panose="02020603050405020304" pitchFamily="18" charset="0"/>
              </a:rPr>
              <a:t>在行省之下，继承前代的制度，设置</a:t>
            </a:r>
            <a:r>
              <a:rPr lang="zh-CN" altLang="en-US" sz="2400" b="1" u="sng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Times New Roman" panose="02020603050405020304" pitchFamily="18" charset="0"/>
              </a:rPr>
              <a:t>路、府、州、县</a:t>
            </a:r>
            <a:r>
              <a:rPr lang="zh-CN" altLang="en-US" sz="2400" b="1" dirty="0">
                <a:latin typeface="华文行楷" panose="02010800040101010101" pitchFamily="2" charset="-122"/>
                <a:ea typeface="华文行楷" panose="0201080004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046921" y="1171558"/>
            <a:ext cx="1071570" cy="578882"/>
          </a:xfrm>
          <a:prstGeom prst="roundRect">
            <a:avLst/>
          </a:prstGeom>
          <a:solidFill>
            <a:srgbClr val="0529E3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</a:t>
            </a:r>
          </a:p>
        </p:txBody>
      </p:sp>
      <p:sp>
        <p:nvSpPr>
          <p:cNvPr id="40" name="圆角矩形标注 39"/>
          <p:cNvSpPr/>
          <p:nvPr/>
        </p:nvSpPr>
        <p:spPr>
          <a:xfrm>
            <a:off x="403187" y="5457838"/>
            <a:ext cx="5786478" cy="1643074"/>
          </a:xfrm>
          <a:prstGeom prst="wedgeRoundRectCallout">
            <a:avLst>
              <a:gd name="adj1" fmla="val 78534"/>
              <a:gd name="adj2" fmla="val -82477"/>
              <a:gd name="adj3" fmla="val 16667"/>
            </a:avLst>
          </a:prstGeom>
          <a:solidFill>
            <a:schemeClr val="accent2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元朝在中央设中书省作为全国最高行政机构，中书省的省臣被派往地方执政，称为</a:t>
            </a:r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行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中书</a:t>
            </a:r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省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事。行省成为</a:t>
            </a:r>
            <a:r>
              <a:rPr lang="zh-CN" altLang="en-US" b="1" u="sng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常设的地方行政机构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，其辖区逐渐稳定下来，进而成为地方行政区划的名称。</a:t>
            </a:r>
          </a:p>
        </p:txBody>
      </p:sp>
      <p:sp>
        <p:nvSpPr>
          <p:cNvPr id="41" name="文本框 6"/>
          <p:cNvSpPr txBox="1"/>
          <p:nvPr/>
        </p:nvSpPr>
        <p:spPr>
          <a:xfrm>
            <a:off x="3832211" y="1714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7" grpId="0"/>
      <p:bldP spid="78" grpId="0" animBg="1"/>
      <p:bldP spid="78" grpId="1" animBg="1"/>
      <p:bldP spid="80" grpId="0" animBg="1"/>
      <p:bldP spid="80" grpId="1" animBg="1"/>
      <p:bldP spid="81" grpId="0" animBg="1"/>
      <p:bldP spid="82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36" grpId="0"/>
      <p:bldP spid="38" grpId="0"/>
      <p:bldP spid="39" grpId="0" bldLvl="0" animBg="1"/>
      <p:bldP spid="40" grpId="0" bldLvl="0" animBg="1"/>
      <p:bldP spid="40" grpId="1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辽宋夏金元时期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17501" y="2171690"/>
            <a:ext cx="9858444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材料一：各行省的</a:t>
            </a:r>
            <a:r>
              <a:rPr lang="zh-CN" altLang="en-US" sz="24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重大民政事务，必须呈报中书省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；军政要务则需呈报枢密院。没有中书省、枢密院转发的诏旨，行省官员既不能更改赋税，也不得调动军队。</a:t>
            </a:r>
            <a:endParaRPr lang="en-US" altLang="zh-CN" sz="2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                                   ——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白钢主编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中国政治制度史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（下）</a:t>
            </a:r>
            <a:endParaRPr lang="en-US" altLang="zh-CN" sz="2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41" name="图片 40" descr="240421-1305300J91240-lp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71492"/>
            <a:ext cx="3571900" cy="1725942"/>
          </a:xfrm>
          <a:prstGeom prst="rect">
            <a:avLst/>
          </a:prstGeom>
        </p:spPr>
      </p:pic>
      <p:sp>
        <p:nvSpPr>
          <p:cNvPr id="43" name="矩形 42"/>
          <p:cNvSpPr/>
          <p:nvPr/>
        </p:nvSpPr>
        <p:spPr>
          <a:xfrm>
            <a:off x="928694" y="1182988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论从史出</a:t>
            </a:r>
          </a:p>
        </p:txBody>
      </p:sp>
      <p:sp>
        <p:nvSpPr>
          <p:cNvPr id="24" name="矩形 23"/>
          <p:cNvSpPr/>
          <p:nvPr/>
        </p:nvSpPr>
        <p:spPr>
          <a:xfrm>
            <a:off x="474625" y="4529144"/>
            <a:ext cx="9929882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材料三：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其总政务者曰中书省……在外者，则有行省，有行台……其牧民者，则曰路，曰府，曰州，曰县。官有常职，位有常员……</a:t>
            </a:r>
            <a:r>
              <a:rPr lang="zh-CN" altLang="en-US" sz="24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于是一代之制始备，百年之间，子孙有所凭藉矣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。                                      </a:t>
            </a:r>
          </a:p>
          <a:p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                                                                                             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—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宋濂《元史》</a:t>
            </a:r>
          </a:p>
        </p:txBody>
      </p:sp>
      <p:sp>
        <p:nvSpPr>
          <p:cNvPr id="25" name="矩形 24"/>
          <p:cNvSpPr/>
          <p:nvPr/>
        </p:nvSpPr>
        <p:spPr>
          <a:xfrm>
            <a:off x="1189005" y="3671888"/>
            <a:ext cx="9001188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材料二：行省官员一定时期内还要</a:t>
            </a:r>
            <a:r>
              <a:rPr lang="zh-CN" altLang="en-US" sz="24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去觐见皇帝，尽述职之责</a:t>
            </a:r>
            <a:r>
              <a:rPr lang="zh-CN" altLang="en-US" sz="24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en-US" altLang="zh-CN" sz="2400" b="1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/>
            <a:r>
              <a:rPr lang="en-US" altLang="zh-CN" sz="24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                         ——</a:t>
            </a:r>
            <a:r>
              <a:rPr lang="zh-CN" altLang="en-US" sz="24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白钢主编</a:t>
            </a:r>
            <a:r>
              <a:rPr lang="en-US" altLang="zh-CN" sz="24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4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中国政治制度史</a:t>
            </a:r>
            <a:r>
              <a:rPr lang="en-US" altLang="zh-CN" sz="24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24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（下）</a:t>
            </a:r>
          </a:p>
        </p:txBody>
      </p:sp>
      <p:pic>
        <p:nvPicPr>
          <p:cNvPr id="26" name="图片 25" descr="bizhensizhixiaoguobeijingsucai_5730857.jpg"/>
          <p:cNvPicPr>
            <a:picLocks noChangeAspect="1"/>
          </p:cNvPicPr>
          <p:nvPr/>
        </p:nvPicPr>
        <p:blipFill>
          <a:blip r:embed="rId5"/>
          <a:srcRect t="27747" b="22802"/>
          <a:stretch>
            <a:fillRect/>
          </a:stretch>
        </p:blipFill>
        <p:spPr>
          <a:xfrm>
            <a:off x="3934131" y="996730"/>
            <a:ext cx="7332674" cy="9572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4475154" y="1347022"/>
            <a:ext cx="5715039" cy="5372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阅读教材，概括行省制度的意义？</a:t>
            </a:r>
          </a:p>
        </p:txBody>
      </p:sp>
      <p:pic>
        <p:nvPicPr>
          <p:cNvPr id="28" name="图片 27" descr="267867-13122F5333833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246" b="13293"/>
          <a:stretch>
            <a:fillRect/>
          </a:stretch>
        </p:blipFill>
        <p:spPr>
          <a:xfrm>
            <a:off x="9615955" y="885806"/>
            <a:ext cx="1906120" cy="128588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831947" y="5886466"/>
            <a:ext cx="7358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巩固统治， 加强中央集权。</a:t>
            </a:r>
            <a:endParaRPr lang="en-US" altLang="zh-CN" sz="2800" b="1" noProof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765309" y="6457970"/>
            <a:ext cx="75676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noProof="1">
                <a:solidFill>
                  <a:srgbClr val="C00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行省是我国省制的开端</a:t>
            </a:r>
            <a:r>
              <a:rPr lang="en-US" altLang="zh-CN" sz="2800" b="1" noProof="1">
                <a:solidFill>
                  <a:srgbClr val="C00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,</a:t>
            </a:r>
            <a:r>
              <a:rPr lang="zh-CN" altLang="en-US" sz="2800" b="1" noProof="1">
                <a:solidFill>
                  <a:srgbClr val="C00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对后世影响深远。</a:t>
            </a:r>
            <a:endParaRPr lang="zh-CN" altLang="en-US" sz="2800" b="1" dirty="0">
              <a:solidFill>
                <a:srgbClr val="C0000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圆角矩形标注 30"/>
          <p:cNvSpPr/>
          <p:nvPr/>
        </p:nvSpPr>
        <p:spPr>
          <a:xfrm>
            <a:off x="688939" y="2886070"/>
            <a:ext cx="6215106" cy="1214446"/>
          </a:xfrm>
          <a:prstGeom prst="wedgeRoundRectCallout">
            <a:avLst>
              <a:gd name="adj1" fmla="val 45904"/>
              <a:gd name="adj2" fmla="val 255460"/>
              <a:gd name="adj3" fmla="val 16667"/>
            </a:avLst>
          </a:prstGeom>
          <a:solidFill>
            <a:srgbClr val="660033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联系现实：你知道中国今天的行政区划么？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117567" y="3314698"/>
            <a:ext cx="53578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目前，全国共划分为</a:t>
            </a:r>
            <a:r>
              <a:rPr lang="en-US" altLang="zh-CN" sz="20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23</a:t>
            </a:r>
            <a:r>
              <a:rPr lang="zh-CN" altLang="en-US" sz="20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个省（包括台湾省）、</a:t>
            </a:r>
            <a:r>
              <a:rPr lang="en-US" altLang="zh-CN" sz="20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0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个自治区、</a:t>
            </a:r>
            <a:r>
              <a:rPr lang="en-US" altLang="zh-CN" sz="20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0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个直辖市、</a:t>
            </a:r>
            <a:r>
              <a:rPr lang="en-US" altLang="zh-CN" sz="20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个特别行政区。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11" y="1714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20041291431552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7200" y="1137476"/>
            <a:ext cx="8483060" cy="586073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" name="组合 3"/>
          <p:cNvGrpSpPr/>
          <p:nvPr/>
        </p:nvGrpSpPr>
        <p:grpSpPr>
          <a:xfrm>
            <a:off x="1817545" y="1268825"/>
            <a:ext cx="7120890" cy="5440680"/>
            <a:chOff x="850" y="978"/>
            <a:chExt cx="10680" cy="8160"/>
          </a:xfrm>
        </p:grpSpPr>
        <p:pic>
          <p:nvPicPr>
            <p:cNvPr id="33795" name="图片 71683" descr="元朝降雨2 副本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0" y="977"/>
              <a:ext cx="10680" cy="816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" name="椭圆 2"/>
            <p:cNvSpPr/>
            <p:nvPr/>
          </p:nvSpPr>
          <p:spPr>
            <a:xfrm>
              <a:off x="6746" y="6308"/>
              <a:ext cx="454" cy="340"/>
            </a:xfrm>
            <a:prstGeom prst="ellipse">
              <a:avLst/>
            </a:prstGeom>
            <a:solidFill>
              <a:srgbClr val="D9E3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2205" strike="noStrike" noProof="1"/>
            </a:p>
          </p:txBody>
        </p:sp>
      </p:grpSp>
      <p:sp>
        <p:nvSpPr>
          <p:cNvPr id="5" name="任意多边形 4"/>
          <p:cNvSpPr/>
          <p:nvPr/>
        </p:nvSpPr>
        <p:spPr>
          <a:xfrm>
            <a:off x="7996317" y="5489020"/>
            <a:ext cx="335042" cy="526733"/>
          </a:xfrm>
          <a:custGeom>
            <a:avLst/>
            <a:gdLst>
              <a:gd name="connsiteX0" fmla="*/ 110358 w 189186"/>
              <a:gd name="connsiteY0" fmla="*/ 427123 h 460819"/>
              <a:gd name="connsiteX1" fmla="*/ 157655 w 189186"/>
              <a:gd name="connsiteY1" fmla="*/ 143343 h 460819"/>
              <a:gd name="connsiteX2" fmla="*/ 189186 w 189186"/>
              <a:gd name="connsiteY2" fmla="*/ 96047 h 460819"/>
              <a:gd name="connsiteX3" fmla="*/ 173421 w 189186"/>
              <a:gd name="connsiteY3" fmla="*/ 32985 h 460819"/>
              <a:gd name="connsiteX4" fmla="*/ 63062 w 189186"/>
              <a:gd name="connsiteY4" fmla="*/ 32985 h 460819"/>
              <a:gd name="connsiteX5" fmla="*/ 31531 w 189186"/>
              <a:gd name="connsiteY5" fmla="*/ 127578 h 460819"/>
              <a:gd name="connsiteX6" fmla="*/ 0 w 189186"/>
              <a:gd name="connsiteY6" fmla="*/ 237937 h 460819"/>
              <a:gd name="connsiteX7" fmla="*/ 31531 w 189186"/>
              <a:gd name="connsiteY7" fmla="*/ 348295 h 460819"/>
              <a:gd name="connsiteX8" fmla="*/ 78827 w 189186"/>
              <a:gd name="connsiteY8" fmla="*/ 395592 h 460819"/>
              <a:gd name="connsiteX9" fmla="*/ 110358 w 189186"/>
              <a:gd name="connsiteY9" fmla="*/ 427123 h 460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186" h="460819">
                <a:moveTo>
                  <a:pt x="110358" y="427123"/>
                </a:moveTo>
                <a:cubicBezTo>
                  <a:pt x="114864" y="373047"/>
                  <a:pt x="113477" y="209610"/>
                  <a:pt x="157655" y="143343"/>
                </a:cubicBezTo>
                <a:lnTo>
                  <a:pt x="189186" y="96047"/>
                </a:lnTo>
                <a:cubicBezTo>
                  <a:pt x="183931" y="75026"/>
                  <a:pt x="186957" y="49905"/>
                  <a:pt x="173421" y="32985"/>
                </a:cubicBezTo>
                <a:cubicBezTo>
                  <a:pt x="147033" y="0"/>
                  <a:pt x="88183" y="26705"/>
                  <a:pt x="63062" y="32985"/>
                </a:cubicBezTo>
                <a:cubicBezTo>
                  <a:pt x="52552" y="64516"/>
                  <a:pt x="39592" y="95334"/>
                  <a:pt x="31531" y="127578"/>
                </a:cubicBezTo>
                <a:cubicBezTo>
                  <a:pt x="11734" y="206762"/>
                  <a:pt x="22617" y="170084"/>
                  <a:pt x="0" y="237937"/>
                </a:cubicBezTo>
                <a:cubicBezTo>
                  <a:pt x="2103" y="246351"/>
                  <a:pt x="22482" y="334721"/>
                  <a:pt x="31531" y="348295"/>
                </a:cubicBezTo>
                <a:cubicBezTo>
                  <a:pt x="43898" y="366846"/>
                  <a:pt x="64554" y="378464"/>
                  <a:pt x="78827" y="395592"/>
                </a:cubicBezTo>
                <a:cubicBezTo>
                  <a:pt x="133182" y="460819"/>
                  <a:pt x="83298" y="429358"/>
                  <a:pt x="110358" y="427123"/>
                </a:cubicBezTo>
                <a:close/>
              </a:path>
            </a:pathLst>
          </a:custGeom>
          <a:solidFill>
            <a:srgbClr val="D9E32C"/>
          </a:solidFill>
          <a:ln>
            <a:solidFill>
              <a:srgbClr val="D9E3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8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琉球</a:t>
            </a:r>
          </a:p>
        </p:txBody>
      </p:sp>
      <p:sp>
        <p:nvSpPr>
          <p:cNvPr id="33798" name="文本框 101383"/>
          <p:cNvSpPr txBox="1"/>
          <p:nvPr/>
        </p:nvSpPr>
        <p:spPr>
          <a:xfrm>
            <a:off x="1817370" y="156845"/>
            <a:ext cx="3931285" cy="542925"/>
          </a:xfrm>
          <a:prstGeom prst="rect">
            <a:avLst/>
          </a:prstGeom>
          <a:noFill/>
          <a:ln w="38100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294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zh-CN" sz="294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、元朝对边疆的管辖</a:t>
            </a:r>
          </a:p>
        </p:txBody>
      </p:sp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7131209" y="3945494"/>
            <a:ext cx="2598659" cy="993458"/>
          </a:xfrm>
          <a:prstGeom prst="wedgeRoundRectCallout">
            <a:avLst>
              <a:gd name="adj1" fmla="val -11518"/>
              <a:gd name="adj2" fmla="val 10023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52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设置</a:t>
            </a:r>
            <a:r>
              <a:rPr kumimoji="0" lang="zh-CN" altLang="en-US" sz="252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澎湖巡检司</a:t>
            </a:r>
            <a:r>
              <a:rPr kumimoji="0" lang="zh-CN" altLang="en-US" sz="252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管辖</a:t>
            </a:r>
            <a:r>
              <a:rPr kumimoji="0" lang="zh-CN" altLang="en-US" sz="252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澎湖</a:t>
            </a:r>
            <a:r>
              <a:rPr kumimoji="0" lang="zh-CN" altLang="en-US" sz="252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和</a:t>
            </a:r>
            <a:r>
              <a:rPr kumimoji="0" lang="zh-CN" altLang="en-US" sz="252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琉球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1727200" y="5702935"/>
            <a:ext cx="4206240" cy="1173766"/>
          </a:xfrm>
          <a:prstGeom prst="wedgeRoundRectCallout">
            <a:avLst>
              <a:gd name="adj1" fmla="val 21289"/>
              <a:gd name="adj2" fmla="val -9633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52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中央：宣政院</a:t>
            </a:r>
            <a:r>
              <a:rPr kumimoji="1" lang="zh-CN" altLang="en-US" sz="252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管辖</a:t>
            </a:r>
            <a:r>
              <a:rPr kumimoji="1" lang="zh-CN" altLang="en-US" sz="252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西藏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52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地方：宣慰使司都元帅府</a:t>
            </a:r>
            <a:endParaRPr kumimoji="1" lang="zh-CN" altLang="en-US" sz="252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" name="AutoShape 10"/>
          <p:cNvSpPr>
            <a:spLocks noChangeArrowheads="1"/>
          </p:cNvSpPr>
          <p:nvPr/>
        </p:nvSpPr>
        <p:spPr bwMode="auto">
          <a:xfrm>
            <a:off x="3606165" y="2242185"/>
            <a:ext cx="2947035" cy="716915"/>
          </a:xfrm>
          <a:prstGeom prst="wedgeRoundRectCallout">
            <a:avLst>
              <a:gd name="adj1" fmla="val -11518"/>
              <a:gd name="adj2" fmla="val 10023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52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设置</a:t>
            </a:r>
            <a:r>
              <a:rPr kumimoji="0" lang="zh-CN" altLang="en-US" sz="252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北庭都元帅府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794459" y="987791"/>
            <a:ext cx="3932158" cy="86550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lvl="0" indent="0" algn="ctr"/>
            <a:r>
              <a:rPr lang="zh-CN" altLang="en-US" sz="2520" b="1" dirty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hlinkClick r:id="rId6" action="ppaction://hlinksldjump"/>
              </a:rPr>
              <a:t>管理西域的军政事务</a:t>
            </a:r>
          </a:p>
          <a:p>
            <a:pPr lvl="0" indent="0" algn="ctr"/>
            <a:r>
              <a:rPr lang="zh-CN" altLang="en-US" sz="2520" b="1" dirty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hlinkClick r:id="rId6" action="ppaction://hlinksldjump"/>
              </a:rPr>
              <a:t>加强了对西域的管辖</a:t>
            </a:r>
          </a:p>
        </p:txBody>
      </p:sp>
      <p:sp>
        <p:nvSpPr>
          <p:cNvPr id="229" name=" 229">
            <a:hlinkClick r:id="rId7" action="ppaction://hlinksldjump"/>
          </p:cNvPr>
          <p:cNvSpPr/>
          <p:nvPr/>
        </p:nvSpPr>
        <p:spPr>
          <a:xfrm>
            <a:off x="9125458" y="156686"/>
            <a:ext cx="604742" cy="831437"/>
          </a:xfrm>
          <a:custGeom>
            <a:avLst/>
            <a:gdLst>
              <a:gd name="connsiteX0" fmla="*/ 1491342 w 1491342"/>
              <a:gd name="connsiteY0" fmla="*/ 0 h 2231572"/>
              <a:gd name="connsiteX1" fmla="*/ 32657 w 1491342"/>
              <a:gd name="connsiteY1" fmla="*/ 1143000 h 2231572"/>
              <a:gd name="connsiteX2" fmla="*/ 685800 w 1491342"/>
              <a:gd name="connsiteY2" fmla="*/ 1284515 h 2231572"/>
              <a:gd name="connsiteX3" fmla="*/ 0 w 1491342"/>
              <a:gd name="connsiteY3" fmla="*/ 2231572 h 2231572"/>
              <a:gd name="connsiteX4" fmla="*/ 1404257 w 1491342"/>
              <a:gd name="connsiteY4" fmla="*/ 1143000 h 2231572"/>
              <a:gd name="connsiteX5" fmla="*/ 794657 w 1491342"/>
              <a:gd name="connsiteY5" fmla="*/ 990600 h 2231572"/>
              <a:gd name="connsiteX6" fmla="*/ 1491342 w 1491342"/>
              <a:gd name="connsiteY6" fmla="*/ 0 h 2231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91342" h="2231572">
                <a:moveTo>
                  <a:pt x="1491342" y="0"/>
                </a:moveTo>
                <a:lnTo>
                  <a:pt x="32657" y="1143000"/>
                </a:lnTo>
                <a:lnTo>
                  <a:pt x="685800" y="1284515"/>
                </a:lnTo>
                <a:lnTo>
                  <a:pt x="0" y="2231572"/>
                </a:lnTo>
                <a:lnTo>
                  <a:pt x="1404257" y="1143000"/>
                </a:lnTo>
                <a:lnTo>
                  <a:pt x="794657" y="990600"/>
                </a:lnTo>
                <a:lnTo>
                  <a:pt x="1491342" y="0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205">
              <a:solidFill>
                <a:srgbClr val="FFFFFF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bldLvl="0" animBg="1"/>
      <p:bldP spid="6" grpId="0" bldLvl="0" animBg="1"/>
      <p:bldP spid="7" grpId="0" bldLvl="0" animBg="1"/>
      <p:bldP spid="2" grpId="0" bldLvl="0" animBg="1"/>
      <p:bldP spid="1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4" descr="weizh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91" y="4386268"/>
            <a:ext cx="3268018" cy="2484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辽宋夏金元时期</a:t>
            </a:r>
          </a:p>
        </p:txBody>
      </p:sp>
      <p:pic>
        <p:nvPicPr>
          <p:cNvPr id="33" name="图片 32" descr="Redocn_2010042915214815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2832078" cy="785817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-96879" y="742930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对台湾的管辖</a:t>
            </a:r>
          </a:p>
        </p:txBody>
      </p:sp>
      <p:sp>
        <p:nvSpPr>
          <p:cNvPr id="35" name="矩形 34"/>
          <p:cNvSpPr/>
          <p:nvPr/>
        </p:nvSpPr>
        <p:spPr>
          <a:xfrm>
            <a:off x="8074081" y="1844710"/>
            <a:ext cx="3259120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澎湖巡检司</a:t>
            </a: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1281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年设置，隶属于元朝江浙行省泉州府。</a:t>
            </a:r>
          </a:p>
        </p:txBody>
      </p:sp>
      <p:pic>
        <p:nvPicPr>
          <p:cNvPr id="38" name="Picture 2" descr="200412914315521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6509" y="1750583"/>
            <a:ext cx="7572428" cy="5231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9" name="任意多边形 38"/>
          <p:cNvSpPr/>
          <p:nvPr/>
        </p:nvSpPr>
        <p:spPr>
          <a:xfrm>
            <a:off x="5959462" y="5599130"/>
            <a:ext cx="319087" cy="501650"/>
          </a:xfrm>
          <a:custGeom>
            <a:avLst/>
            <a:gdLst>
              <a:gd name="connsiteX0" fmla="*/ 110358 w 189186"/>
              <a:gd name="connsiteY0" fmla="*/ 427123 h 460819"/>
              <a:gd name="connsiteX1" fmla="*/ 157655 w 189186"/>
              <a:gd name="connsiteY1" fmla="*/ 143343 h 460819"/>
              <a:gd name="connsiteX2" fmla="*/ 189186 w 189186"/>
              <a:gd name="connsiteY2" fmla="*/ 96047 h 460819"/>
              <a:gd name="connsiteX3" fmla="*/ 173421 w 189186"/>
              <a:gd name="connsiteY3" fmla="*/ 32985 h 460819"/>
              <a:gd name="connsiteX4" fmla="*/ 63062 w 189186"/>
              <a:gd name="connsiteY4" fmla="*/ 32985 h 460819"/>
              <a:gd name="connsiteX5" fmla="*/ 31531 w 189186"/>
              <a:gd name="connsiteY5" fmla="*/ 127578 h 460819"/>
              <a:gd name="connsiteX6" fmla="*/ 0 w 189186"/>
              <a:gd name="connsiteY6" fmla="*/ 237937 h 460819"/>
              <a:gd name="connsiteX7" fmla="*/ 31531 w 189186"/>
              <a:gd name="connsiteY7" fmla="*/ 348295 h 460819"/>
              <a:gd name="connsiteX8" fmla="*/ 78827 w 189186"/>
              <a:gd name="connsiteY8" fmla="*/ 395592 h 460819"/>
              <a:gd name="connsiteX9" fmla="*/ 110358 w 189186"/>
              <a:gd name="connsiteY9" fmla="*/ 427123 h 460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186" h="460819">
                <a:moveTo>
                  <a:pt x="110358" y="427123"/>
                </a:moveTo>
                <a:cubicBezTo>
                  <a:pt x="114864" y="373047"/>
                  <a:pt x="113477" y="209610"/>
                  <a:pt x="157655" y="143343"/>
                </a:cubicBezTo>
                <a:lnTo>
                  <a:pt x="189186" y="96047"/>
                </a:lnTo>
                <a:cubicBezTo>
                  <a:pt x="183931" y="75026"/>
                  <a:pt x="186957" y="49905"/>
                  <a:pt x="173421" y="32985"/>
                </a:cubicBezTo>
                <a:cubicBezTo>
                  <a:pt x="147033" y="0"/>
                  <a:pt x="88183" y="26705"/>
                  <a:pt x="63062" y="32985"/>
                </a:cubicBezTo>
                <a:cubicBezTo>
                  <a:pt x="52552" y="64516"/>
                  <a:pt x="39592" y="95334"/>
                  <a:pt x="31531" y="127578"/>
                </a:cubicBezTo>
                <a:cubicBezTo>
                  <a:pt x="11734" y="206762"/>
                  <a:pt x="22617" y="170084"/>
                  <a:pt x="0" y="237937"/>
                </a:cubicBezTo>
                <a:cubicBezTo>
                  <a:pt x="2103" y="246351"/>
                  <a:pt x="22482" y="334721"/>
                  <a:pt x="31531" y="348295"/>
                </a:cubicBezTo>
                <a:cubicBezTo>
                  <a:pt x="43898" y="366846"/>
                  <a:pt x="64554" y="378464"/>
                  <a:pt x="78827" y="395592"/>
                </a:cubicBezTo>
                <a:cubicBezTo>
                  <a:pt x="133182" y="460819"/>
                  <a:pt x="83298" y="429358"/>
                  <a:pt x="110358" y="427123"/>
                </a:cubicBezTo>
                <a:close/>
              </a:path>
            </a:pathLst>
          </a:custGeom>
          <a:solidFill>
            <a:srgbClr val="D9E32C"/>
          </a:solidFill>
          <a:ln>
            <a:solidFill>
              <a:srgbClr val="D9E3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600" b="1">
                <a:solidFill>
                  <a:srgbClr val="FF0000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琉球</a:t>
            </a:r>
          </a:p>
        </p:txBody>
      </p:sp>
      <p:sp>
        <p:nvSpPr>
          <p:cNvPr id="40" name="AutoShape 10"/>
          <p:cNvSpPr>
            <a:spLocks noChangeArrowheads="1"/>
          </p:cNvSpPr>
          <p:nvPr/>
        </p:nvSpPr>
        <p:spPr bwMode="auto">
          <a:xfrm>
            <a:off x="8118491" y="3671888"/>
            <a:ext cx="2786082" cy="1435117"/>
          </a:xfrm>
          <a:prstGeom prst="wedgeRoundRectCallout">
            <a:avLst>
              <a:gd name="adj1" fmla="val 4202"/>
              <a:gd name="adj2" fmla="val -85512"/>
              <a:gd name="adj3" fmla="val 16667"/>
            </a:avLst>
          </a:prstGeom>
          <a:solidFill>
            <a:schemeClr val="bg2">
              <a:lumMod val="25000"/>
            </a:schemeClr>
          </a:solidFill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历史上中央王朝首次在台湾地区正式建立行政机构</a:t>
            </a:r>
            <a:endParaRPr lang="zh-CN" alt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2549525" y="855345"/>
            <a:ext cx="9001125" cy="521970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元朝在澎湖岛设置了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澎湖巡检司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，负责管辖</a:t>
            </a:r>
            <a:r>
              <a:rPr lang="zh-CN" altLang="en-US" sz="2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澎湖和琉球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760377" y="2314566"/>
            <a:ext cx="6143668" cy="1736646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材料：（澎湖）岛分三十有六，巨细相间</a:t>
            </a:r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……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地隶泉州晋江县，至元间，立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（澎湖）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巡检司。</a:t>
            </a:r>
            <a:endParaRPr lang="en-US" altLang="zh-CN" sz="24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——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</a:t>
            </a:r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《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夷岛志略</a:t>
            </a:r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》</a:t>
            </a:r>
            <a:endParaRPr lang="zh-CN" altLang="en-US" sz="24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" name="圆角矩形标注 25"/>
          <p:cNvSpPr/>
          <p:nvPr/>
        </p:nvSpPr>
        <p:spPr>
          <a:xfrm>
            <a:off x="974691" y="3600450"/>
            <a:ext cx="7072362" cy="1532334"/>
          </a:xfrm>
          <a:prstGeom prst="wedgeRoundRectCallout">
            <a:avLst>
              <a:gd name="adj1" fmla="val 23433"/>
              <a:gd name="adj2" fmla="val 72615"/>
              <a:gd name="adj3" fmla="val 16667"/>
            </a:avLst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宝岛台湾，位于祖国东南沿海的大陆架上，隔台湾海峡与福建省相望，面积约</a:t>
            </a:r>
            <a:r>
              <a:rPr 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36000</a:t>
            </a:r>
            <a:r>
              <a:rPr lang="zh-CN" alt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平方公里，是我国最大的岛屿。美丽、富饶。从战略角度讲，作为中国第一大岛，台湾扼守着中国的东南门户。台湾是中国</a:t>
            </a:r>
            <a:r>
              <a:rPr 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世纪的生命线。</a:t>
            </a:r>
          </a:p>
        </p:txBody>
      </p:sp>
      <p:sp>
        <p:nvSpPr>
          <p:cNvPr id="27" name="文本框 6"/>
          <p:cNvSpPr txBox="1"/>
          <p:nvPr/>
        </p:nvSpPr>
        <p:spPr>
          <a:xfrm>
            <a:off x="3832211" y="1714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9" grpId="0" animBg="1"/>
      <p:bldP spid="40" grpId="0" bldLvl="0" animBg="1"/>
      <p:bldP spid="42" grpId="0" bldLvl="0" animBg="1"/>
      <p:bldP spid="24" grpId="0" animBg="1"/>
      <p:bldP spid="26" grpId="0" animBg="1"/>
      <p:bldP spid="2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辽宋夏金元时期</a:t>
            </a:r>
          </a:p>
        </p:txBody>
      </p:sp>
      <p:pic>
        <p:nvPicPr>
          <p:cNvPr id="33" name="图片 32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2832078" cy="785817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-96879" y="742930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对台湾的管辖</a:t>
            </a:r>
          </a:p>
        </p:txBody>
      </p:sp>
      <p:pic>
        <p:nvPicPr>
          <p:cNvPr id="25" name="Picture 2" descr="DT071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EEFDF6"/>
              </a:clrFrom>
              <a:clrTo>
                <a:srgbClr val="EEFDF6">
                  <a:alpha val="0"/>
                </a:srgbClr>
              </a:clrTo>
            </a:clrChange>
          </a:blip>
          <a:srcRect l="37260" t="15" r="954" b="2626"/>
          <a:stretch>
            <a:fillRect/>
          </a:stretch>
        </p:blipFill>
        <p:spPr bwMode="auto">
          <a:xfrm>
            <a:off x="1186540" y="1777981"/>
            <a:ext cx="2502795" cy="26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1117567" y="4529144"/>
            <a:ext cx="2770187" cy="23069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三国时期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，吴国孙权派将军卫温率船队到达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夷洲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，这是大陆人民到达台湾的第一次明确记录。</a:t>
            </a:r>
          </a:p>
        </p:txBody>
      </p:sp>
      <p:sp>
        <p:nvSpPr>
          <p:cNvPr id="27" name="椭圆 26"/>
          <p:cNvSpPr/>
          <p:nvPr/>
        </p:nvSpPr>
        <p:spPr>
          <a:xfrm>
            <a:off x="3170268" y="3457574"/>
            <a:ext cx="388938" cy="442913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FFFFFF"/>
              </a:solidFill>
              <a:latin typeface="黑体" panose="02010609060101010101" pitchFamily="49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8" name="文本框 1"/>
          <p:cNvSpPr txBox="1">
            <a:spLocks noChangeArrowheads="1"/>
          </p:cNvSpPr>
          <p:nvPr/>
        </p:nvSpPr>
        <p:spPr bwMode="auto">
          <a:xfrm>
            <a:off x="3046443" y="933435"/>
            <a:ext cx="5572125" cy="5238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温故知新：大陆与台湾交往的史实</a:t>
            </a:r>
          </a:p>
        </p:txBody>
      </p:sp>
      <p:pic>
        <p:nvPicPr>
          <p:cNvPr id="29" name="图片 28" descr="W02010082544744846899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67160" y="1807660"/>
            <a:ext cx="3179761" cy="259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椭圆 29"/>
          <p:cNvSpPr/>
          <p:nvPr/>
        </p:nvSpPr>
        <p:spPr>
          <a:xfrm>
            <a:off x="6554794" y="3671888"/>
            <a:ext cx="277813" cy="407988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FFFFFF"/>
              </a:solidFill>
              <a:latin typeface="黑体" panose="02010609060101010101" pitchFamily="49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4214779" y="4600582"/>
            <a:ext cx="2540000" cy="19380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隋朝时期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，台湾称作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流求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，隋炀帝三次派人前去流求 ，加强与流求的联系。</a:t>
            </a:r>
          </a:p>
        </p:txBody>
      </p:sp>
      <p:pic>
        <p:nvPicPr>
          <p:cNvPr id="32" name="Picture 2" descr="http://blogfile.ifeng.com/uploadfiles/blog_attachment/1312/18/9290118_13869818044525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39032" y="1743062"/>
            <a:ext cx="3594103" cy="2721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椭圆 35"/>
          <p:cNvSpPr/>
          <p:nvPr/>
        </p:nvSpPr>
        <p:spPr>
          <a:xfrm>
            <a:off x="9923493" y="3713143"/>
            <a:ext cx="266700" cy="282575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FFFFFF"/>
              </a:solidFill>
              <a:latin typeface="黑体" panose="02010609060101010101" pitchFamily="49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7" name="矩形 9"/>
          <p:cNvSpPr>
            <a:spLocks noChangeArrowheads="1"/>
          </p:cNvSpPr>
          <p:nvPr/>
        </p:nvSpPr>
        <p:spPr bwMode="auto">
          <a:xfrm>
            <a:off x="7381842" y="4600582"/>
            <a:ext cx="2700337" cy="12003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元朝时期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，台湾称作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琉球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，设置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澎湖巡检司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管辖。</a:t>
            </a:r>
          </a:p>
        </p:txBody>
      </p:sp>
      <p:sp>
        <p:nvSpPr>
          <p:cNvPr id="35" name="文本框 6"/>
          <p:cNvSpPr txBox="1"/>
          <p:nvPr/>
        </p:nvSpPr>
        <p:spPr>
          <a:xfrm>
            <a:off x="3832211" y="1714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bldLvl="0" animBg="1"/>
      <p:bldP spid="30" grpId="0" bldLvl="0" animBg="1"/>
      <p:bldP spid="31" grpId="0"/>
      <p:bldP spid="36" grpId="0" bldLvl="0" animBg="1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20041291431552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1749" y="1885939"/>
            <a:ext cx="7444592" cy="5143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辽宋夏金元时期</a:t>
            </a:r>
          </a:p>
        </p:txBody>
      </p:sp>
      <p:pic>
        <p:nvPicPr>
          <p:cNvPr id="21" name="图片 20" descr="Redocn_2010042915214815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2832078" cy="785817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-96879" y="742930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对西藏的管辖</a:t>
            </a:r>
          </a:p>
        </p:txBody>
      </p:sp>
      <p:grpSp>
        <p:nvGrpSpPr>
          <p:cNvPr id="23" name="组合 22"/>
          <p:cNvGrpSpPr/>
          <p:nvPr/>
        </p:nvGrpSpPr>
        <p:grpSpPr bwMode="auto">
          <a:xfrm>
            <a:off x="546100" y="2314879"/>
            <a:ext cx="5760720" cy="4401820"/>
            <a:chOff x="1710" y="1991"/>
            <a:chExt cx="9072" cy="6932"/>
          </a:xfrm>
        </p:grpSpPr>
        <p:pic>
          <p:nvPicPr>
            <p:cNvPr id="24" name="图片 71683" descr="元朝降雨2 副本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10" y="1991"/>
              <a:ext cx="9072" cy="693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5" name="椭圆 24"/>
            <p:cNvSpPr/>
            <p:nvPr/>
          </p:nvSpPr>
          <p:spPr>
            <a:xfrm>
              <a:off x="6745" y="6308"/>
              <a:ext cx="455" cy="340"/>
            </a:xfrm>
            <a:prstGeom prst="ellipse">
              <a:avLst/>
            </a:prstGeom>
            <a:solidFill>
              <a:srgbClr val="D9E3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 noProof="1"/>
            </a:p>
          </p:txBody>
        </p:sp>
      </p:grpSp>
      <p:sp>
        <p:nvSpPr>
          <p:cNvPr id="27" name="矩形 26"/>
          <p:cNvSpPr/>
          <p:nvPr/>
        </p:nvSpPr>
        <p:spPr>
          <a:xfrm>
            <a:off x="2694641" y="855643"/>
            <a:ext cx="8832872" cy="829945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元朝建立后，对西藏地区行使行政管理权，将这一地区划为一个单独的行政区，由</a:t>
            </a:r>
            <a:r>
              <a:rPr lang="zh-CN" altLang="en-US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宣政院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直接统辖，掌管西藏的军民各项事务。</a:t>
            </a:r>
          </a:p>
        </p:txBody>
      </p:sp>
      <p:sp>
        <p:nvSpPr>
          <p:cNvPr id="29" name="AutoShape 10"/>
          <p:cNvSpPr>
            <a:spLocks noChangeArrowheads="1"/>
          </p:cNvSpPr>
          <p:nvPr/>
        </p:nvSpPr>
        <p:spPr bwMode="auto">
          <a:xfrm>
            <a:off x="4903781" y="3736969"/>
            <a:ext cx="3357586" cy="1435117"/>
          </a:xfrm>
          <a:prstGeom prst="wedgeRoundRectCallout">
            <a:avLst>
              <a:gd name="adj1" fmla="val -87513"/>
              <a:gd name="adj2" fmla="val 48400"/>
              <a:gd name="adj3" fmla="val 16667"/>
            </a:avLst>
          </a:prstGeom>
          <a:solidFill>
            <a:schemeClr val="bg2">
              <a:lumMod val="25000"/>
            </a:schemeClr>
          </a:solidFill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algn="ctr"/>
            <a:r>
              <a:rPr lang="zh-CN" altLang="en-U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西藏正式成为中央直接管辖下的一个地方行政区域</a:t>
            </a:r>
            <a:endParaRPr lang="zh-CN" alt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pic>
        <p:nvPicPr>
          <p:cNvPr id="30" name="图片 29" descr="QQ截图20170502193149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47119" y="3314698"/>
            <a:ext cx="2518599" cy="2109783"/>
          </a:xfrm>
          <a:prstGeom prst="rect">
            <a:avLst/>
          </a:prstGeom>
        </p:spPr>
      </p:pic>
      <p:sp>
        <p:nvSpPr>
          <p:cNvPr id="31" name="矩形 30"/>
          <p:cNvSpPr/>
          <p:nvPr/>
        </p:nvSpPr>
        <p:spPr>
          <a:xfrm>
            <a:off x="9261499" y="5600714"/>
            <a:ext cx="12170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宣政院印</a:t>
            </a:r>
            <a:endParaRPr lang="zh-CN" altLang="en-US" dirty="0"/>
          </a:p>
        </p:txBody>
      </p:sp>
      <p:pic>
        <p:nvPicPr>
          <p:cNvPr id="32" name="图片 31" descr="01100000000000144728261035275_s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2805" y="1885938"/>
            <a:ext cx="1339696" cy="1373188"/>
          </a:xfrm>
          <a:prstGeom prst="rect">
            <a:avLst/>
          </a:prstGeom>
        </p:spPr>
      </p:pic>
      <p:sp>
        <p:nvSpPr>
          <p:cNvPr id="28" name="圆角矩形标注 27"/>
          <p:cNvSpPr/>
          <p:nvPr/>
        </p:nvSpPr>
        <p:spPr>
          <a:xfrm>
            <a:off x="474625" y="2028814"/>
            <a:ext cx="8286808" cy="1889879"/>
          </a:xfrm>
          <a:prstGeom prst="wedgeRoundRectCallout">
            <a:avLst>
              <a:gd name="adj1" fmla="val -19711"/>
              <a:gd name="adj2" fmla="val 104324"/>
              <a:gd name="adj3" fmla="val 16667"/>
            </a:avLst>
          </a:prstGeom>
          <a:solidFill>
            <a:schemeClr val="bg2">
              <a:lumMod val="2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西藏是中国西南边陲的重要门户，全区面积</a:t>
            </a:r>
            <a:r>
              <a:rPr lang="en-US" altLang="zh-CN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120.223</a:t>
            </a:r>
            <a:r>
              <a:rPr lang="zh-CN" alt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万平方公里，约占全国总面积的</a:t>
            </a:r>
            <a:r>
              <a:rPr lang="en-US" altLang="zh-CN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1/8</a:t>
            </a:r>
            <a:r>
              <a:rPr lang="zh-CN" alt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，在全国各省、市、自治区中仅次于新疆。平均海拔在</a:t>
            </a:r>
            <a:r>
              <a:rPr lang="en-US" altLang="zh-CN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4000</a:t>
            </a:r>
            <a:r>
              <a:rPr lang="zh-CN" alt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米以上，素有“世界屋脊”之称。藏以其雄伟壮观、神奇瑰丽的自然风光闻名。它地域辽阔，地貌壮观、资源丰富。自古以来，这片土地上的人们创造了丰富灿烂的民族文化。</a:t>
            </a:r>
          </a:p>
        </p:txBody>
      </p:sp>
      <p:sp>
        <p:nvSpPr>
          <p:cNvPr id="33" name="文本框 6"/>
          <p:cNvSpPr txBox="1"/>
          <p:nvPr/>
        </p:nvSpPr>
        <p:spPr>
          <a:xfrm>
            <a:off x="3832211" y="1714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ldLvl="0" animBg="1"/>
      <p:bldP spid="29" grpId="0" bldLvl="0" animBg="1"/>
      <p:bldP spid="31" grpId="0"/>
      <p:bldP spid="28" grpId="0" animBg="1"/>
      <p:bldP spid="2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38078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辽宋夏金元时期</a:t>
            </a:r>
          </a:p>
        </p:txBody>
      </p:sp>
      <p:pic>
        <p:nvPicPr>
          <p:cNvPr id="21" name="图片 20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2832078" cy="785817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-96879" y="742930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对西藏的管辖</a:t>
            </a:r>
          </a:p>
        </p:txBody>
      </p:sp>
      <p:pic>
        <p:nvPicPr>
          <p:cNvPr id="24" name="Picture 4" descr="W02010082544738706268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22417" y="2105049"/>
            <a:ext cx="4287837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图片 4" descr="W02010082544772159370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13454" y="2105049"/>
            <a:ext cx="4162425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椭圆 25"/>
          <p:cNvSpPr>
            <a:spLocks noChangeArrowheads="1"/>
          </p:cNvSpPr>
          <p:nvPr/>
        </p:nvSpPr>
        <p:spPr bwMode="auto">
          <a:xfrm rot="180460">
            <a:off x="2208242" y="3419499"/>
            <a:ext cx="1158875" cy="444500"/>
          </a:xfrm>
          <a:prstGeom prst="ellipse">
            <a:avLst/>
          </a:prstGeom>
          <a:noFill/>
          <a:ln w="28575" algn="ctr">
            <a:solidFill>
              <a:srgbClr val="C00000"/>
            </a:solidFill>
            <a:round/>
          </a:ln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黑体" panose="02010609060101010101" pitchFamily="49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7" name="椭圆 26"/>
          <p:cNvSpPr>
            <a:spLocks noChangeArrowheads="1"/>
          </p:cNvSpPr>
          <p:nvPr/>
        </p:nvSpPr>
        <p:spPr bwMode="auto">
          <a:xfrm rot="180460">
            <a:off x="6594504" y="3681437"/>
            <a:ext cx="1158875" cy="444500"/>
          </a:xfrm>
          <a:prstGeom prst="ellipse">
            <a:avLst/>
          </a:prstGeom>
          <a:noFill/>
          <a:ln w="28575" algn="ctr">
            <a:solidFill>
              <a:srgbClr val="C00000"/>
            </a:solidFill>
            <a:round/>
          </a:ln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黑体" panose="02010609060101010101" pitchFamily="49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1689071" y="5100648"/>
            <a:ext cx="3421063" cy="15696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唐朝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时期，西藏称为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吐蕃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文成公主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金城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公主入藏，汉藏两族关系友好密切。</a:t>
            </a: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6086446" y="5116523"/>
            <a:ext cx="373380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元朝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时期，通过设置</a:t>
            </a:r>
            <a:r>
              <a:rPr lang="zh-CN" altLang="en-US" sz="2400" b="1" dirty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宣政院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管辖西藏，西藏正式归属中央政府的管辖。</a:t>
            </a:r>
          </a:p>
        </p:txBody>
      </p:sp>
      <p:sp>
        <p:nvSpPr>
          <p:cNvPr id="30" name="文本框 1"/>
          <p:cNvSpPr txBox="1">
            <a:spLocks noChangeArrowheads="1"/>
          </p:cNvSpPr>
          <p:nvPr/>
        </p:nvSpPr>
        <p:spPr bwMode="auto">
          <a:xfrm>
            <a:off x="3046393" y="1100120"/>
            <a:ext cx="5211684" cy="52322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温故知新：汉藏两族交往的史实</a:t>
            </a:r>
          </a:p>
        </p:txBody>
      </p:sp>
      <p:sp>
        <p:nvSpPr>
          <p:cNvPr id="31" name="文本框 6"/>
          <p:cNvSpPr txBox="1"/>
          <p:nvPr/>
        </p:nvSpPr>
        <p:spPr>
          <a:xfrm>
            <a:off x="3832211" y="1714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ldLvl="0" animBg="1"/>
      <p:bldP spid="27" grpId="0" bldLvl="0" animBg="1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图片 70" descr="U6706P28T3D3412666F326DT20110909171000.jp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6644" y="1754206"/>
            <a:ext cx="9895053" cy="556102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辽宋夏金元时期</a:t>
            </a:r>
          </a:p>
        </p:txBody>
      </p:sp>
      <p:sp>
        <p:nvSpPr>
          <p:cNvPr id="25" name="文本框 6"/>
          <p:cNvSpPr txBox="1"/>
          <p:nvPr/>
        </p:nvSpPr>
        <p:spPr>
          <a:xfrm>
            <a:off x="3832211" y="1714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11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元朝的统治</a:t>
            </a: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395288" y="2886070"/>
            <a:ext cx="7705725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331749" y="2314566"/>
            <a:ext cx="1857388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1"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提示：</a:t>
            </a:r>
          </a:p>
        </p:txBody>
      </p:sp>
      <p:pic>
        <p:nvPicPr>
          <p:cNvPr id="29" name="图片 28" descr="bizhensizhixiaoguobeijingsucai_5730857.jpg"/>
          <p:cNvPicPr>
            <a:picLocks noChangeAspect="1"/>
          </p:cNvPicPr>
          <p:nvPr/>
        </p:nvPicPr>
        <p:blipFill>
          <a:blip r:embed="rId5"/>
          <a:srcRect t="27747" b="22802"/>
          <a:stretch>
            <a:fillRect/>
          </a:stretch>
        </p:blipFill>
        <p:spPr>
          <a:xfrm>
            <a:off x="0" y="1000132"/>
            <a:ext cx="11522075" cy="957244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331749" y="1242996"/>
            <a:ext cx="9501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元朝在我国历史上的贡献是什么？</a:t>
            </a:r>
          </a:p>
        </p:txBody>
      </p:sp>
      <p:pic>
        <p:nvPicPr>
          <p:cNvPr id="31" name="图片 30" descr="267867-13122F5333833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246" b="13293"/>
          <a:stretch>
            <a:fillRect/>
          </a:stretch>
        </p:blipFill>
        <p:spPr>
          <a:xfrm>
            <a:off x="9615955" y="742930"/>
            <a:ext cx="1906120" cy="1285884"/>
          </a:xfrm>
          <a:prstGeom prst="rect">
            <a:avLst/>
          </a:prstGeom>
        </p:spPr>
      </p:pic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419251" y="2928956"/>
            <a:ext cx="812800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１、结束了分裂局面，统一全国，符合人民的愿望。</a:t>
            </a:r>
          </a:p>
        </p:txBody>
      </p:sp>
      <p:sp>
        <p:nvSpPr>
          <p:cNvPr id="33" name="Text Box 4"/>
          <p:cNvSpPr txBox="1">
            <a:spLocks noChangeArrowheads="1"/>
          </p:cNvSpPr>
          <p:nvPr/>
        </p:nvSpPr>
        <p:spPr bwMode="auto">
          <a:xfrm>
            <a:off x="1265555" y="3596005"/>
            <a:ext cx="974661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  2</a:t>
            </a:r>
            <a:r>
              <a: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、创立行省制度，是中国省制的开端，对后世影响深远。</a:t>
            </a:r>
          </a:p>
        </p:txBody>
      </p:sp>
      <p:sp>
        <p:nvSpPr>
          <p:cNvPr id="34" name="Text Box 6"/>
          <p:cNvSpPr txBox="1">
            <a:spLocks noChangeArrowheads="1"/>
          </p:cNvSpPr>
          <p:nvPr/>
        </p:nvSpPr>
        <p:spPr bwMode="auto">
          <a:xfrm>
            <a:off x="1409728" y="4244989"/>
            <a:ext cx="8107362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 3</a:t>
            </a:r>
            <a:r>
              <a: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、加强了对西藏和台湾的管辖。</a:t>
            </a:r>
          </a:p>
        </p:txBody>
      </p:sp>
      <p:sp>
        <p:nvSpPr>
          <p:cNvPr id="35" name="文本框 1"/>
          <p:cNvSpPr txBox="1">
            <a:spLocks noChangeArrowheads="1"/>
          </p:cNvSpPr>
          <p:nvPr/>
        </p:nvSpPr>
        <p:spPr bwMode="auto">
          <a:xfrm>
            <a:off x="1409728" y="4892689"/>
            <a:ext cx="713105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4、促进了民族的大融合。</a:t>
            </a:r>
            <a:endParaRPr lang="zh-CN" altLang="en-US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6" name="文本框 1"/>
          <p:cNvSpPr txBox="1">
            <a:spLocks noChangeArrowheads="1"/>
          </p:cNvSpPr>
          <p:nvPr/>
        </p:nvSpPr>
        <p:spPr bwMode="auto">
          <a:xfrm>
            <a:off x="1409728" y="5468951"/>
            <a:ext cx="8351837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 5</a:t>
            </a:r>
            <a:r>
              <a: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、元朝的统一，初步奠定了中国疆域的规模。</a:t>
            </a:r>
            <a:endParaRPr lang="zh-CN" altLang="en-US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546195" y="2314566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政治格局</a:t>
            </a:r>
            <a:endParaRPr lang="zh-CN" altLang="en-US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546459" y="2314566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制度创新</a:t>
            </a:r>
            <a:endParaRPr lang="zh-CN" altLang="en-US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475285" y="2314566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边疆管理</a:t>
            </a:r>
            <a:endParaRPr lang="zh-CN" altLang="en-US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404111" y="2314566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民族交融</a:t>
            </a:r>
            <a:endParaRPr lang="zh-CN" altLang="en-US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618029" y="6321588"/>
            <a:ext cx="6904046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柏青" pitchFamily="2" charset="-122"/>
                <a:ea typeface="迷你简柏青" pitchFamily="2" charset="-122"/>
                <a:cs typeface="Times New Roman" panose="02020603050405020304" pitchFamily="18" charset="0"/>
              </a:rPr>
              <a:t>传十一帝，历时九十八年</a:t>
            </a:r>
            <a:endParaRPr lang="zh-CN" alt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迷你简柏青" pitchFamily="2" charset="-122"/>
              <a:ea typeface="迷你简柏青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2" grpId="0"/>
      <p:bldP spid="33" grpId="0"/>
      <p:bldP spid="34" grpId="0"/>
      <p:bldP spid="35" grpId="0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562305" y="1200150"/>
            <a:ext cx="1897380" cy="60769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36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元朝疆域</a:t>
            </a:r>
          </a:p>
        </p:txBody>
      </p:sp>
      <p:sp>
        <p:nvSpPr>
          <p:cNvPr id="6" name="矩形 5"/>
          <p:cNvSpPr/>
          <p:nvPr/>
        </p:nvSpPr>
        <p:spPr>
          <a:xfrm>
            <a:off x="2562305" y="2625329"/>
            <a:ext cx="1897380" cy="60769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36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行省制度</a:t>
            </a:r>
          </a:p>
        </p:txBody>
      </p:sp>
      <p:sp>
        <p:nvSpPr>
          <p:cNvPr id="8" name="左大括号 7"/>
          <p:cNvSpPr/>
          <p:nvPr/>
        </p:nvSpPr>
        <p:spPr>
          <a:xfrm>
            <a:off x="2010569" y="1350169"/>
            <a:ext cx="675085" cy="3225404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9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705" name="TextBox 6"/>
          <p:cNvSpPr txBox="1"/>
          <p:nvPr/>
        </p:nvSpPr>
        <p:spPr>
          <a:xfrm>
            <a:off x="1260475" y="1800225"/>
            <a:ext cx="450056" cy="26752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36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元朝的统治</a:t>
            </a:r>
          </a:p>
        </p:txBody>
      </p:sp>
      <p:sp>
        <p:nvSpPr>
          <p:cNvPr id="11" name="左大括号 10"/>
          <p:cNvSpPr/>
          <p:nvPr/>
        </p:nvSpPr>
        <p:spPr>
          <a:xfrm>
            <a:off x="4560888" y="2175272"/>
            <a:ext cx="300038" cy="1500188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9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4860925" y="2025254"/>
            <a:ext cx="4725591" cy="4781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52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中央：</a:t>
            </a:r>
          </a:p>
        </p:txBody>
      </p:sp>
      <p:sp>
        <p:nvSpPr>
          <p:cNvPr id="13" name="TextBox 14"/>
          <p:cNvSpPr txBox="1"/>
          <p:nvPr/>
        </p:nvSpPr>
        <p:spPr>
          <a:xfrm>
            <a:off x="4860925" y="3225404"/>
            <a:ext cx="4500563" cy="81851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52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地方：</a:t>
            </a:r>
          </a:p>
          <a:p>
            <a:endParaRPr lang="zh-CN" altLang="en-US" sz="2205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左大括号 13"/>
          <p:cNvSpPr/>
          <p:nvPr/>
        </p:nvSpPr>
        <p:spPr>
          <a:xfrm>
            <a:off x="5347335" y="3972560"/>
            <a:ext cx="445770" cy="2331085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9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TextBox 17"/>
          <p:cNvSpPr txBox="1"/>
          <p:nvPr/>
        </p:nvSpPr>
        <p:spPr>
          <a:xfrm>
            <a:off x="5792470" y="3709353"/>
            <a:ext cx="3900488" cy="8655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52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澎湖和琉球：</a:t>
            </a:r>
          </a:p>
          <a:p>
            <a:r>
              <a:rPr lang="zh-CN" altLang="en-US" sz="252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（台湾）</a:t>
            </a:r>
          </a:p>
        </p:txBody>
      </p:sp>
      <p:sp>
        <p:nvSpPr>
          <p:cNvPr id="16" name="TextBox 18"/>
          <p:cNvSpPr txBox="1"/>
          <p:nvPr/>
        </p:nvSpPr>
        <p:spPr>
          <a:xfrm>
            <a:off x="5988130" y="4898866"/>
            <a:ext cx="2400300" cy="4781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52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西藏：</a:t>
            </a:r>
          </a:p>
        </p:txBody>
      </p:sp>
      <p:sp>
        <p:nvSpPr>
          <p:cNvPr id="33810" name="Rectangle 18"/>
          <p:cNvSpPr/>
          <p:nvPr/>
        </p:nvSpPr>
        <p:spPr>
          <a:xfrm>
            <a:off x="8377714" y="3787855"/>
            <a:ext cx="1783080" cy="4781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52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澎湖巡检司</a:t>
            </a:r>
          </a:p>
        </p:txBody>
      </p:sp>
      <p:sp>
        <p:nvSpPr>
          <p:cNvPr id="33811" name="Rectangle 19"/>
          <p:cNvSpPr/>
          <p:nvPr/>
        </p:nvSpPr>
        <p:spPr>
          <a:xfrm>
            <a:off x="7055724" y="4898866"/>
            <a:ext cx="1143000" cy="4781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52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宣政院</a:t>
            </a:r>
          </a:p>
        </p:txBody>
      </p:sp>
      <p:sp>
        <p:nvSpPr>
          <p:cNvPr id="33812" name="Rectangle 20"/>
          <p:cNvSpPr/>
          <p:nvPr/>
        </p:nvSpPr>
        <p:spPr>
          <a:xfrm>
            <a:off x="5912724" y="2028587"/>
            <a:ext cx="1143000" cy="4781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52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中书省</a:t>
            </a:r>
          </a:p>
        </p:txBody>
      </p:sp>
      <p:sp>
        <p:nvSpPr>
          <p:cNvPr id="33813" name="Rectangle 21"/>
          <p:cNvSpPr/>
          <p:nvPr/>
        </p:nvSpPr>
        <p:spPr>
          <a:xfrm>
            <a:off x="5987733" y="3222070"/>
            <a:ext cx="3444240" cy="4781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52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行省    路、府、州、县</a:t>
            </a:r>
          </a:p>
        </p:txBody>
      </p:sp>
      <p:sp>
        <p:nvSpPr>
          <p:cNvPr id="21" name="矩形 20"/>
          <p:cNvSpPr/>
          <p:nvPr/>
        </p:nvSpPr>
        <p:spPr>
          <a:xfrm>
            <a:off x="7121208" y="2011919"/>
            <a:ext cx="2571989" cy="4781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52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枢密院、御史台</a:t>
            </a:r>
          </a:p>
        </p:txBody>
      </p:sp>
      <p:sp>
        <p:nvSpPr>
          <p:cNvPr id="39" name="圆角矩形 38">
            <a:hlinkClick r:id="rId2" action="ppaction://hlinksldjump"/>
          </p:cNvPr>
          <p:cNvSpPr/>
          <p:nvPr/>
        </p:nvSpPr>
        <p:spPr>
          <a:xfrm>
            <a:off x="2562225" y="3972560"/>
            <a:ext cx="2640330" cy="1278255"/>
          </a:xfrm>
          <a:prstGeom prst="roundRect">
            <a:avLst/>
          </a:prstGeom>
          <a:solidFill>
            <a:schemeClr val="bg1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36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元朝对边疆地区的管辖</a:t>
            </a:r>
          </a:p>
        </p:txBody>
      </p:sp>
      <p:sp>
        <p:nvSpPr>
          <p:cNvPr id="9" name="矩形 8"/>
          <p:cNvSpPr/>
          <p:nvPr/>
        </p:nvSpPr>
        <p:spPr>
          <a:xfrm>
            <a:off x="4860846" y="1200150"/>
            <a:ext cx="3063240" cy="4781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52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中国历史上版图最大</a:t>
            </a:r>
          </a:p>
        </p:txBody>
      </p:sp>
      <p:sp>
        <p:nvSpPr>
          <p:cNvPr id="69636" name="文本框 99"/>
          <p:cNvSpPr txBox="1"/>
          <p:nvPr/>
        </p:nvSpPr>
        <p:spPr>
          <a:xfrm>
            <a:off x="33894" y="217805"/>
            <a:ext cx="2528649" cy="6724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780" b="1" dirty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课堂小结</a:t>
            </a:r>
            <a:endParaRPr lang="en-US" altLang="zh-CN" sz="3780" b="1" dirty="0">
              <a:solidFill>
                <a:srgbClr val="FF0000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911215" y="6060440"/>
            <a:ext cx="3063240" cy="4781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zh-CN" altLang="en-US" sz="252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西域：北庭都元帅府 </a:t>
            </a:r>
            <a:endParaRPr lang="zh-CN" altLang="en-US" sz="252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9705" grpId="0"/>
      <p:bldP spid="11" grpId="0" bldLvl="0" animBg="1"/>
      <p:bldP spid="12" grpId="0"/>
      <p:bldP spid="13" grpId="0"/>
      <p:bldP spid="14" grpId="0" bldLvl="0" animBg="1"/>
      <p:bldP spid="15" grpId="0"/>
      <p:bldP spid="16" grpId="0"/>
      <p:bldP spid="33810" grpId="0"/>
      <p:bldP spid="33811" grpId="0"/>
      <p:bldP spid="33812" grpId="0"/>
      <p:bldP spid="33813" grpId="0"/>
      <p:bldP spid="21" grpId="0"/>
      <p:bldP spid="39" grpId="0" bldLvl="0" animBg="1"/>
      <p:bldP spid="9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矩形 1"/>
          <p:cNvSpPr/>
          <p:nvPr/>
        </p:nvSpPr>
        <p:spPr>
          <a:xfrm>
            <a:off x="1485504" y="523399"/>
            <a:ext cx="8551069" cy="31921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336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1.</a:t>
            </a:r>
            <a:r>
              <a:rPr lang="zh-CN" altLang="zh-CN" sz="336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孙瑞华同学在网上搜集了中国历代王朝疆域图，通过对比他发现我国历史疆域最大的王朝是（</a:t>
            </a:r>
            <a:r>
              <a:rPr lang="en-US" altLang="zh-CN" sz="336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</a:t>
            </a:r>
            <a:r>
              <a:rPr lang="en-US" altLang="zh-CN" sz="336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  </a:t>
            </a:r>
            <a:r>
              <a:rPr lang="zh-CN" altLang="zh-CN" sz="336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）</a:t>
            </a:r>
            <a:endParaRPr lang="zh-CN" altLang="zh-CN" sz="3360" b="1" dirty="0">
              <a:latin typeface="Arial" panose="020B060402020202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36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A.</a:t>
            </a:r>
            <a:r>
              <a:rPr lang="zh-CN" altLang="zh-CN" sz="336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秦朝</a:t>
            </a:r>
            <a:r>
              <a:rPr lang="en-US" altLang="zh-CN" sz="336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  B.</a:t>
            </a:r>
            <a:r>
              <a:rPr lang="zh-CN" altLang="zh-CN" sz="336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西汉</a:t>
            </a:r>
            <a:r>
              <a:rPr lang="en-US" altLang="zh-CN" sz="336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   C.</a:t>
            </a:r>
            <a:r>
              <a:rPr lang="zh-CN" altLang="zh-CN" sz="336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唐朝</a:t>
            </a:r>
            <a:r>
              <a:rPr lang="en-US" altLang="zh-CN" sz="336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   D.</a:t>
            </a:r>
            <a:r>
              <a:rPr lang="zh-CN" altLang="zh-CN" sz="336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元朝</a:t>
            </a:r>
            <a:endParaRPr lang="zh-CN" altLang="zh-CN" sz="3360" b="1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014369" y="4731941"/>
            <a:ext cx="1286828" cy="6724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780" b="1" i="0" u="none" strike="noStrike" kern="1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</a:t>
            </a:r>
            <a:endParaRPr kumimoji="0" lang="zh-CN" altLang="en-US" sz="378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10401" y="2296081"/>
            <a:ext cx="529590" cy="6724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780" b="1" dirty="0">
                <a:solidFill>
                  <a:srgbClr val="FF33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D</a:t>
            </a:r>
          </a:p>
        </p:txBody>
      </p:sp>
      <p:sp>
        <p:nvSpPr>
          <p:cNvPr id="69636" name="文本框 99"/>
          <p:cNvSpPr txBox="1"/>
          <p:nvPr/>
        </p:nvSpPr>
        <p:spPr>
          <a:xfrm>
            <a:off x="4485879" y="0"/>
            <a:ext cx="2528649" cy="6724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780" b="1" dirty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课堂练习</a:t>
            </a:r>
          </a:p>
        </p:txBody>
      </p:sp>
      <p:sp>
        <p:nvSpPr>
          <p:cNvPr id="71683" name="矩形 3"/>
          <p:cNvSpPr/>
          <p:nvPr/>
        </p:nvSpPr>
        <p:spPr>
          <a:xfrm>
            <a:off x="1346835" y="3993515"/>
            <a:ext cx="8805545" cy="28047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2.“</a:t>
            </a:r>
            <a:r>
              <a:rPr lang="zh-CN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都省握天下之机，十省分天下之治</a:t>
            </a:r>
            <a:r>
              <a:rPr lang="en-US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“</a:t>
            </a:r>
            <a:r>
              <a:rPr lang="zh-CN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，这反映出元朝在行政区划方面的重大创新是（</a:t>
            </a:r>
            <a:r>
              <a:rPr lang="en-US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</a:t>
            </a:r>
            <a:r>
              <a:rPr lang="zh-CN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）</a:t>
            </a:r>
            <a:endParaRPr lang="zh-CN" altLang="zh-CN" sz="294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A.</a:t>
            </a:r>
            <a:r>
              <a:rPr lang="zh-CN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实行分封制</a:t>
            </a:r>
            <a:r>
              <a:rPr lang="en-US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                B.</a:t>
            </a:r>
            <a:r>
              <a:rPr lang="zh-CN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实行郡县制</a:t>
            </a:r>
            <a:endParaRPr lang="zh-CN" altLang="zh-CN" sz="294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C.</a:t>
            </a:r>
            <a:r>
              <a:rPr lang="zh-CN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创立科举制</a:t>
            </a:r>
            <a:r>
              <a:rPr lang="en-US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                D.</a:t>
            </a:r>
            <a:r>
              <a:rPr lang="zh-CN" altLang="zh-CN" sz="294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实行行省制度</a:t>
            </a:r>
            <a:endParaRPr lang="zh-CN" altLang="zh-CN" sz="294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矩形 1"/>
          <p:cNvSpPr/>
          <p:nvPr/>
        </p:nvSpPr>
        <p:spPr>
          <a:xfrm>
            <a:off x="1410494" y="150019"/>
            <a:ext cx="8851106" cy="6635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3.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元朝时上承天子，下总百司，掌管全国的行政事务的中枢机构是（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）</a:t>
            </a:r>
          </a:p>
          <a:p>
            <a:pPr algn="just">
              <a:lnSpc>
                <a:spcPct val="150000"/>
              </a:lnSpc>
            </a:pP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A.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行中书省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B.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中书省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</a:t>
            </a:r>
          </a:p>
          <a:p>
            <a:pPr algn="just">
              <a:lnSpc>
                <a:spcPct val="150000"/>
              </a:lnSpc>
            </a:pP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C.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御史大夫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D.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尚书省</a:t>
            </a:r>
          </a:p>
          <a:p>
            <a:pPr algn="just">
              <a:lnSpc>
                <a:spcPct val="150000"/>
              </a:lnSpc>
            </a:pP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4.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元朝时，把黄河以北，太行山以东及以西的这片地区叫做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“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腹里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”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，由朝廷的中书省直接管理，这片地区包括（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）</a:t>
            </a:r>
          </a:p>
          <a:p>
            <a:pPr algn="just">
              <a:lnSpc>
                <a:spcPct val="150000"/>
              </a:lnSpc>
            </a:pP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①山东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②山西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③河北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④河南</a:t>
            </a:r>
          </a:p>
          <a:p>
            <a:pPr algn="just">
              <a:lnSpc>
                <a:spcPct val="150000"/>
              </a:lnSpc>
            </a:pP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A.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①②③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B.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①②④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C.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②③④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D.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①②③④</a:t>
            </a:r>
          </a:p>
        </p:txBody>
      </p:sp>
      <p:sp>
        <p:nvSpPr>
          <p:cNvPr id="3" name="矩形 2"/>
          <p:cNvSpPr/>
          <p:nvPr/>
        </p:nvSpPr>
        <p:spPr>
          <a:xfrm>
            <a:off x="4260850" y="4500563"/>
            <a:ext cx="1115140" cy="6724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780" b="1" i="0" u="none" strike="noStrike" kern="1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endParaRPr kumimoji="0" lang="zh-CN" altLang="en-US" sz="378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160963" y="1050131"/>
            <a:ext cx="502920" cy="6724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780" b="1" dirty="0">
                <a:solidFill>
                  <a:srgbClr val="FF33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矩形 1"/>
          <p:cNvSpPr/>
          <p:nvPr/>
        </p:nvSpPr>
        <p:spPr>
          <a:xfrm>
            <a:off x="1485504" y="560070"/>
            <a:ext cx="8626078" cy="6635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5.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台湾岛南北纵长约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395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千米，东西宽度最大约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145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千米，是我国第一大岛，中央政府首次在这里正式建立的行政机构是（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</a:t>
            </a:r>
            <a:r>
              <a:rPr lang="en-US" altLang="zh-CN" sz="315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  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）</a:t>
            </a:r>
            <a:endParaRPr lang="zh-CN" altLang="zh-CN" sz="315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A.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澎湖巡检司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B.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枢密院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</a:t>
            </a:r>
          </a:p>
          <a:p>
            <a:pPr algn="just">
              <a:lnSpc>
                <a:spcPct val="150000"/>
              </a:lnSpc>
            </a:pP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C.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御史台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        D.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西域都护</a:t>
            </a:r>
            <a:endParaRPr lang="zh-CN" altLang="zh-CN" sz="315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6.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西藏自古以来就是中国的领土。它正式成为中央直接管辖下的地方行政区域是在（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</a:t>
            </a:r>
            <a:r>
              <a:rPr lang="en-US" altLang="zh-CN" sz="315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  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）</a:t>
            </a:r>
            <a:endParaRPr lang="zh-CN" altLang="zh-CN" sz="315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A.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西汉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     B.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唐朝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   C.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北宋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   D.</a:t>
            </a:r>
            <a:r>
              <a:rPr lang="zh-CN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元朝</a:t>
            </a:r>
            <a:r>
              <a:rPr lang="en-US" altLang="zh-CN" sz="315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 </a:t>
            </a:r>
            <a:endParaRPr lang="zh-CN" altLang="zh-CN" sz="315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15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 </a:t>
            </a:r>
            <a:endParaRPr lang="zh-CN" altLang="zh-CN" sz="315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861300" y="5025629"/>
            <a:ext cx="965121" cy="6076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360" b="1" i="0" u="none" strike="noStrike" kern="1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</a:t>
            </a:r>
            <a:endParaRPr kumimoji="0" lang="zh-CN" altLang="en-US" sz="336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436122" y="2250281"/>
            <a:ext cx="490855" cy="60769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360" b="1" dirty="0">
                <a:solidFill>
                  <a:srgbClr val="FF33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basetag"/>
  <p:tag name="KSO_WM_TEMPLATE_INDEX" val="20164653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1965</Words>
  <Application>Microsoft Office PowerPoint</Application>
  <PresentationFormat>自定义</PresentationFormat>
  <Paragraphs>251</Paragraphs>
  <Slides>18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2" baseType="lpstr">
      <vt:lpstr>黑体</vt:lpstr>
      <vt:lpstr>华文彩云</vt:lpstr>
      <vt:lpstr>华文行楷</vt:lpstr>
      <vt:lpstr>华文隶书</vt:lpstr>
      <vt:lpstr>华文新魏</vt:lpstr>
      <vt:lpstr>迷你简柏青</vt:lpstr>
      <vt:lpstr>宋体</vt:lpstr>
      <vt:lpstr>微软雅黑</vt:lpstr>
      <vt:lpstr>新宋体</vt:lpstr>
      <vt:lpstr>Arial</vt:lpstr>
      <vt:lpstr>Calibri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Sky123.Org</dc:creator>
  <cp:lastModifiedBy>Administrator</cp:lastModifiedBy>
  <cp:revision>1618</cp:revision>
  <dcterms:created xsi:type="dcterms:W3CDTF">2015-10-28T12:59:00Z</dcterms:created>
  <dcterms:modified xsi:type="dcterms:W3CDTF">2020-04-22T11:57:37Z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2052-11.3.0.8513</vt:lpwstr>
  </property>
</Properties>
</file>