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90" r:id="rId8"/>
    <p:sldId id="291" r:id="rId9"/>
    <p:sldId id="292" r:id="rId10"/>
    <p:sldId id="280" r:id="rId11"/>
    <p:sldId id="293" r:id="rId12"/>
    <p:sldId id="262" r:id="rId13"/>
    <p:sldId id="263" r:id="rId14"/>
    <p:sldId id="264" r:id="rId15"/>
    <p:sldId id="265" r:id="rId16"/>
    <p:sldId id="268" r:id="rId17"/>
    <p:sldId id="269" r:id="rId18"/>
    <p:sldId id="267" r:id="rId19"/>
    <p:sldId id="270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7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33" autoAdjust="0"/>
    <p:restoredTop sz="94640" autoAdjust="0"/>
  </p:normalViewPr>
  <p:slideViewPr>
    <p:cSldViewPr>
      <p:cViewPr varScale="1">
        <p:scale>
          <a:sx n="102" d="100"/>
          <a:sy n="102" d="100"/>
        </p:scale>
        <p:origin x="1056" y="168"/>
      </p:cViewPr>
      <p:guideLst>
        <p:guide orient="horz" pos="2160"/>
        <p:guide pos="387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8635BCBC-FF6D-27CA-B9CF-5F1A93C3794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82DA4A68-C1E2-F9F3-5C42-8DD6EE8709DD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buFontTx/>
              <a:buNone/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B1B93A4F-BC1B-1DDF-C683-5452B61ECC8F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1F0EA7A7-17B6-9218-CDAE-14B26F4FF8AF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102" name="Rectangle 6">
            <a:extLst>
              <a:ext uri="{FF2B5EF4-FFF2-40B4-BE49-F238E27FC236}">
                <a16:creationId xmlns:a16="http://schemas.microsoft.com/office/drawing/2014/main" id="{F700CF54-13C0-831F-4AEA-13C209AFCF1B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buFontTx/>
              <a:buNone/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103" name="Rectangle 7">
            <a:extLst>
              <a:ext uri="{FF2B5EF4-FFF2-40B4-BE49-F238E27FC236}">
                <a16:creationId xmlns:a16="http://schemas.microsoft.com/office/drawing/2014/main" id="{008672B6-0CC2-A11B-553A-BD36BCD8B8C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F8C30EC-6D9A-B942-BC5B-0EE05997DD5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7">
            <a:extLst>
              <a:ext uri="{FF2B5EF4-FFF2-40B4-BE49-F238E27FC236}">
                <a16:creationId xmlns:a16="http://schemas.microsoft.com/office/drawing/2014/main" id="{C9169907-BAA8-45EA-2222-DE48B971D09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8E5B543D-0108-C044-9411-95879E67D7F6}" type="slidenum">
              <a:rPr lang="en-US" altLang="zh-CN"/>
              <a:pPr/>
              <a:t>1</a:t>
            </a:fld>
            <a:endParaRPr lang="en-US" altLang="zh-CN"/>
          </a:p>
        </p:txBody>
      </p:sp>
      <p:sp>
        <p:nvSpPr>
          <p:cNvPr id="4098" name="Rectangle 2">
            <a:extLst>
              <a:ext uri="{FF2B5EF4-FFF2-40B4-BE49-F238E27FC236}">
                <a16:creationId xmlns:a16="http://schemas.microsoft.com/office/drawing/2014/main" id="{ADCBDED6-6740-67DF-2BCC-76C5F0CE9B5A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949FC772-CA58-FA69-A028-3FC0D6B746E6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>
                <a:latin typeface="Arial" panose="020B0604020202020204" pitchFamily="34" charset="0"/>
              </a:rPr>
              <a:t>www.czsx.com.cn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7">
            <a:extLst>
              <a:ext uri="{FF2B5EF4-FFF2-40B4-BE49-F238E27FC236}">
                <a16:creationId xmlns:a16="http://schemas.microsoft.com/office/drawing/2014/main" id="{552B0F28-3D01-897D-79EF-E5658961A43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C93F2817-5B82-F44C-943C-29C2FC4F7499}" type="slidenum">
              <a:rPr lang="en-US" altLang="zh-CN"/>
              <a:pPr/>
              <a:t>2</a:t>
            </a:fld>
            <a:endParaRPr lang="en-US" altLang="zh-CN"/>
          </a:p>
        </p:txBody>
      </p:sp>
      <p:sp>
        <p:nvSpPr>
          <p:cNvPr id="6146" name="Rectangle 2">
            <a:extLst>
              <a:ext uri="{FF2B5EF4-FFF2-40B4-BE49-F238E27FC236}">
                <a16:creationId xmlns:a16="http://schemas.microsoft.com/office/drawing/2014/main" id="{C6D301EF-3BEB-05C9-4141-B244FE3FAE1A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2D162A3C-A67C-CB88-92BA-E65AA5B76D5A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>
                <a:latin typeface="Arial" panose="020B0604020202020204" pitchFamily="34" charset="0"/>
              </a:rPr>
              <a:t>www.czsx.com.cn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7">
            <a:extLst>
              <a:ext uri="{FF2B5EF4-FFF2-40B4-BE49-F238E27FC236}">
                <a16:creationId xmlns:a16="http://schemas.microsoft.com/office/drawing/2014/main" id="{C26D61BF-1CF7-F03D-3C9B-1AEEF7D7ABD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800F2811-68B4-8B49-8009-0BFEB853E516}" type="slidenum">
              <a:rPr lang="en-US" altLang="zh-CN"/>
              <a:pPr/>
              <a:t>3</a:t>
            </a:fld>
            <a:endParaRPr lang="en-US" altLang="zh-CN"/>
          </a:p>
        </p:txBody>
      </p:sp>
      <p:sp>
        <p:nvSpPr>
          <p:cNvPr id="8194" name="Rectangle 2">
            <a:extLst>
              <a:ext uri="{FF2B5EF4-FFF2-40B4-BE49-F238E27FC236}">
                <a16:creationId xmlns:a16="http://schemas.microsoft.com/office/drawing/2014/main" id="{322688F4-E718-7788-47EE-32BA44186506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739A36C1-C08D-71A2-3498-E9D92B9735F5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>
                <a:latin typeface="Arial" panose="020B0604020202020204" pitchFamily="34" charset="0"/>
              </a:rPr>
              <a:t>www.czsx.com.cn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7">
            <a:extLst>
              <a:ext uri="{FF2B5EF4-FFF2-40B4-BE49-F238E27FC236}">
                <a16:creationId xmlns:a16="http://schemas.microsoft.com/office/drawing/2014/main" id="{C69BEFFA-77A0-CDAD-A6D4-BC05CAA9C26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CE19DFC0-4817-884A-AC7C-265FB5110055}" type="slidenum">
              <a:rPr lang="en-US" altLang="zh-CN"/>
              <a:pPr/>
              <a:t>4</a:t>
            </a:fld>
            <a:endParaRPr lang="en-US" altLang="zh-CN"/>
          </a:p>
        </p:txBody>
      </p:sp>
      <p:sp>
        <p:nvSpPr>
          <p:cNvPr id="10242" name="Rectangle 2">
            <a:extLst>
              <a:ext uri="{FF2B5EF4-FFF2-40B4-BE49-F238E27FC236}">
                <a16:creationId xmlns:a16="http://schemas.microsoft.com/office/drawing/2014/main" id="{429C371F-655E-1255-DBB4-7AAAEE54F065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47EF0205-A2E8-AD0C-B424-04D525285F9C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>
                <a:latin typeface="Arial" panose="020B0604020202020204" pitchFamily="34" charset="0"/>
              </a:rPr>
              <a:t>www.czsx.com.cn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7">
            <a:extLst>
              <a:ext uri="{FF2B5EF4-FFF2-40B4-BE49-F238E27FC236}">
                <a16:creationId xmlns:a16="http://schemas.microsoft.com/office/drawing/2014/main" id="{94CD7CFA-F667-C89B-AF32-54F68427A58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DE70CE07-EB94-0549-8567-25856D71DEE4}" type="slidenum">
              <a:rPr lang="en-US" altLang="zh-CN"/>
              <a:pPr/>
              <a:t>5</a:t>
            </a:fld>
            <a:endParaRPr lang="en-US" altLang="zh-CN"/>
          </a:p>
        </p:txBody>
      </p:sp>
      <p:sp>
        <p:nvSpPr>
          <p:cNvPr id="12290" name="Rectangle 2">
            <a:extLst>
              <a:ext uri="{FF2B5EF4-FFF2-40B4-BE49-F238E27FC236}">
                <a16:creationId xmlns:a16="http://schemas.microsoft.com/office/drawing/2014/main" id="{F2CE109D-B5E4-26C1-7BF2-AF9A491BC420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8F9C151B-54C4-2313-F5B0-B98838EE3428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>
                <a:latin typeface="Arial" panose="020B0604020202020204" pitchFamily="34" charset="0"/>
              </a:rPr>
              <a:t>www.czsx.com.cn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7">
            <a:extLst>
              <a:ext uri="{FF2B5EF4-FFF2-40B4-BE49-F238E27FC236}">
                <a16:creationId xmlns:a16="http://schemas.microsoft.com/office/drawing/2014/main" id="{7390E488-AB8A-050A-D964-0091278D56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8DCB4466-C4CE-904C-A56B-AA5A1E599F68}" type="slidenum">
              <a:rPr lang="en-US" altLang="zh-CN"/>
              <a:pPr/>
              <a:t>6</a:t>
            </a:fld>
            <a:endParaRPr lang="en-US" altLang="zh-CN"/>
          </a:p>
        </p:txBody>
      </p:sp>
      <p:sp>
        <p:nvSpPr>
          <p:cNvPr id="14338" name="Rectangle 2">
            <a:extLst>
              <a:ext uri="{FF2B5EF4-FFF2-40B4-BE49-F238E27FC236}">
                <a16:creationId xmlns:a16="http://schemas.microsoft.com/office/drawing/2014/main" id="{C9EB9E53-CBAB-2890-B5B3-EC91F1361E81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CE57FB13-B501-6533-3315-B5733BC38678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>
                <a:latin typeface="Arial" panose="020B0604020202020204" pitchFamily="34" charset="0"/>
              </a:rPr>
              <a:t>www.czsx.com.cn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7">
            <a:extLst>
              <a:ext uri="{FF2B5EF4-FFF2-40B4-BE49-F238E27FC236}">
                <a16:creationId xmlns:a16="http://schemas.microsoft.com/office/drawing/2014/main" id="{D76DC396-6585-5C11-9D59-A9E1EAAFB43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545E10B-D3D2-CC4C-9AB9-8E54222D26BE}" type="slidenum">
              <a:rPr lang="en-US" altLang="zh-CN"/>
              <a:pPr/>
              <a:t>7</a:t>
            </a:fld>
            <a:endParaRPr lang="en-US" altLang="zh-CN"/>
          </a:p>
        </p:txBody>
      </p:sp>
      <p:sp>
        <p:nvSpPr>
          <p:cNvPr id="16386" name="Rectangle 2">
            <a:extLst>
              <a:ext uri="{FF2B5EF4-FFF2-40B4-BE49-F238E27FC236}">
                <a16:creationId xmlns:a16="http://schemas.microsoft.com/office/drawing/2014/main" id="{7D4AE6E4-47A8-1A45-74F6-A3082176C4BD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00E912AC-32CF-ADD6-A1A6-ABDBB88157FB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>
                <a:latin typeface="Arial" panose="020B0604020202020204" pitchFamily="34" charset="0"/>
              </a:rPr>
              <a:t>www.czsx.com.cn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7">
            <a:extLst>
              <a:ext uri="{FF2B5EF4-FFF2-40B4-BE49-F238E27FC236}">
                <a16:creationId xmlns:a16="http://schemas.microsoft.com/office/drawing/2014/main" id="{B516D43E-A57D-F8CB-BCDC-2E4B053B8D8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FD8DE20-F817-7040-8CFC-A03B6EF6FBE6}" type="slidenum">
              <a:rPr lang="en-US" altLang="zh-CN"/>
              <a:pPr/>
              <a:t>8</a:t>
            </a:fld>
            <a:endParaRPr lang="en-US" altLang="zh-CN"/>
          </a:p>
        </p:txBody>
      </p:sp>
      <p:sp>
        <p:nvSpPr>
          <p:cNvPr id="18434" name="Rectangle 2">
            <a:extLst>
              <a:ext uri="{FF2B5EF4-FFF2-40B4-BE49-F238E27FC236}">
                <a16:creationId xmlns:a16="http://schemas.microsoft.com/office/drawing/2014/main" id="{385F9EA9-F5C8-F11B-6AAE-E01EAB2E4D15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3EC09DE4-D52C-677F-EB6B-3E7BC6A9D32F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>
                <a:latin typeface="Arial" panose="020B0604020202020204" pitchFamily="34" charset="0"/>
              </a:rPr>
              <a:t>www.czsx.com.cn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7">
            <a:extLst>
              <a:ext uri="{FF2B5EF4-FFF2-40B4-BE49-F238E27FC236}">
                <a16:creationId xmlns:a16="http://schemas.microsoft.com/office/drawing/2014/main" id="{667A819E-A558-C11D-8680-5D8F3FBE5E7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CFD231A1-64D2-6A4B-ADAE-B4F97D610F60}" type="slidenum">
              <a:rPr lang="en-US" altLang="zh-CN"/>
              <a:pPr/>
              <a:t>9</a:t>
            </a:fld>
            <a:endParaRPr lang="en-US" altLang="zh-CN"/>
          </a:p>
        </p:txBody>
      </p:sp>
      <p:sp>
        <p:nvSpPr>
          <p:cNvPr id="32770" name="Rectangle 2">
            <a:extLst>
              <a:ext uri="{FF2B5EF4-FFF2-40B4-BE49-F238E27FC236}">
                <a16:creationId xmlns:a16="http://schemas.microsoft.com/office/drawing/2014/main" id="{CBE34CB6-6F28-8BAE-2523-F49EF8458921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A2E819A9-9F26-AAD7-09D8-3532AA2A5405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>
                <a:latin typeface="Arial" panose="020B0604020202020204" pitchFamily="34" charset="0"/>
              </a:rPr>
              <a:t>www.czsx.com.cn</a:t>
            </a:r>
          </a:p>
        </p:txBody>
      </p:sp>
    </p:spTree>
    <p:extLst>
      <p:ext uri="{BB962C8B-B14F-4D97-AF65-F5344CB8AC3E}">
        <p14:creationId xmlns:p14="http://schemas.microsoft.com/office/powerpoint/2010/main" val="38447604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7">
            <a:extLst>
              <a:ext uri="{FF2B5EF4-FFF2-40B4-BE49-F238E27FC236}">
                <a16:creationId xmlns:a16="http://schemas.microsoft.com/office/drawing/2014/main" id="{CDDD010B-EF44-AAA1-4118-BB1F934E83A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131ED5C5-FE55-E248-A640-9FE539BB29AC}" type="slidenum">
              <a:rPr lang="en-US" altLang="zh-CN"/>
              <a:pPr/>
              <a:t>10</a:t>
            </a:fld>
            <a:endParaRPr lang="en-US" altLang="zh-CN"/>
          </a:p>
        </p:txBody>
      </p:sp>
      <p:sp>
        <p:nvSpPr>
          <p:cNvPr id="38914" name="Rectangle 2">
            <a:extLst>
              <a:ext uri="{FF2B5EF4-FFF2-40B4-BE49-F238E27FC236}">
                <a16:creationId xmlns:a16="http://schemas.microsoft.com/office/drawing/2014/main" id="{2C8010A9-22CF-0F7F-3128-FCE3852B40F3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id="{7873390A-2E05-82F6-C6DA-9A69441737B2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>
                <a:latin typeface="Arial" panose="020B0604020202020204" pitchFamily="34" charset="0"/>
              </a:rPr>
              <a:t>www.czsx.com.cn</a:t>
            </a:r>
          </a:p>
        </p:txBody>
      </p:sp>
    </p:spTree>
    <p:extLst>
      <p:ext uri="{BB962C8B-B14F-4D97-AF65-F5344CB8AC3E}">
        <p14:creationId xmlns:p14="http://schemas.microsoft.com/office/powerpoint/2010/main" val="6154037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7">
            <a:extLst>
              <a:ext uri="{FF2B5EF4-FFF2-40B4-BE49-F238E27FC236}">
                <a16:creationId xmlns:a16="http://schemas.microsoft.com/office/drawing/2014/main" id="{5C51DF83-A605-B7A0-29BF-70FDE3CB7D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89F5405A-D365-234A-B872-05B326C472C8}" type="slidenum">
              <a:rPr lang="en-US" altLang="zh-CN"/>
              <a:pPr/>
              <a:t>12</a:t>
            </a:fld>
            <a:endParaRPr lang="en-US" altLang="zh-CN"/>
          </a:p>
        </p:txBody>
      </p:sp>
      <p:sp>
        <p:nvSpPr>
          <p:cNvPr id="20482" name="Rectangle 2">
            <a:extLst>
              <a:ext uri="{FF2B5EF4-FFF2-40B4-BE49-F238E27FC236}">
                <a16:creationId xmlns:a16="http://schemas.microsoft.com/office/drawing/2014/main" id="{A2B5ECCA-C560-2A58-4B56-2FE5C3BFCBE8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B39A6FF3-F3E9-FEB9-DA09-80DF8F27C338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>
                <a:latin typeface="Arial" panose="020B0604020202020204" pitchFamily="34" charset="0"/>
              </a:rPr>
              <a:t>www.czsx.com.cn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7">
            <a:extLst>
              <a:ext uri="{FF2B5EF4-FFF2-40B4-BE49-F238E27FC236}">
                <a16:creationId xmlns:a16="http://schemas.microsoft.com/office/drawing/2014/main" id="{E9D05DF3-52BB-DB36-B460-B5890F4D346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AB46181-DC0B-B641-B758-AFCEDD7D5E4C}" type="slidenum">
              <a:rPr lang="en-US" altLang="zh-CN"/>
              <a:pPr/>
              <a:t>13</a:t>
            </a:fld>
            <a:endParaRPr lang="en-US" altLang="zh-CN"/>
          </a:p>
        </p:txBody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9CF8E0BF-B38D-3A8A-E966-8C37E6AB168E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BA327134-3D5E-8352-E946-5B334B1F94D4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>
                <a:latin typeface="Arial" panose="020B0604020202020204" pitchFamily="34" charset="0"/>
              </a:rPr>
              <a:t>www.czsx.com.cn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7">
            <a:extLst>
              <a:ext uri="{FF2B5EF4-FFF2-40B4-BE49-F238E27FC236}">
                <a16:creationId xmlns:a16="http://schemas.microsoft.com/office/drawing/2014/main" id="{7FBEAEAB-E9B6-B24E-155D-5623A34738E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D188BFAD-A91B-0F43-BAC1-B6D6C8F7D568}" type="slidenum">
              <a:rPr lang="en-US" altLang="zh-CN"/>
              <a:pPr/>
              <a:t>14</a:t>
            </a:fld>
            <a:endParaRPr lang="en-US" altLang="zh-CN"/>
          </a:p>
        </p:txBody>
      </p:sp>
      <p:sp>
        <p:nvSpPr>
          <p:cNvPr id="24578" name="Rectangle 2">
            <a:extLst>
              <a:ext uri="{FF2B5EF4-FFF2-40B4-BE49-F238E27FC236}">
                <a16:creationId xmlns:a16="http://schemas.microsoft.com/office/drawing/2014/main" id="{50328FB5-17B6-A629-FF72-93FFBE9F6E01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A64CA4F5-1F67-0AEA-572A-F6D04A6340D7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>
                <a:latin typeface="Arial" panose="020B0604020202020204" pitchFamily="34" charset="0"/>
              </a:rPr>
              <a:t>www.czsx.com.cn</a:t>
            </a: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7">
            <a:extLst>
              <a:ext uri="{FF2B5EF4-FFF2-40B4-BE49-F238E27FC236}">
                <a16:creationId xmlns:a16="http://schemas.microsoft.com/office/drawing/2014/main" id="{4830F586-9138-E0E4-CF13-1650E060370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AE287BFC-5606-0842-9E2A-10A3E34DB9E6}" type="slidenum">
              <a:rPr lang="en-US" altLang="zh-CN"/>
              <a:pPr/>
              <a:t>15</a:t>
            </a:fld>
            <a:endParaRPr lang="en-US" altLang="zh-CN"/>
          </a:p>
        </p:txBody>
      </p:sp>
      <p:sp>
        <p:nvSpPr>
          <p:cNvPr id="26626" name="Rectangle 2">
            <a:extLst>
              <a:ext uri="{FF2B5EF4-FFF2-40B4-BE49-F238E27FC236}">
                <a16:creationId xmlns:a16="http://schemas.microsoft.com/office/drawing/2014/main" id="{912B2809-A552-85A8-2806-E3B27490424C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E612AB39-452E-EE08-59F0-38739CACA03B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>
                <a:latin typeface="Arial" panose="020B0604020202020204" pitchFamily="34" charset="0"/>
              </a:rPr>
              <a:t>www.czsx.com.cn</a:t>
            </a: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7">
            <a:extLst>
              <a:ext uri="{FF2B5EF4-FFF2-40B4-BE49-F238E27FC236}">
                <a16:creationId xmlns:a16="http://schemas.microsoft.com/office/drawing/2014/main" id="{104E1D55-3D05-E267-A221-88BC2F6F5E8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B04757EC-0915-0B4C-9EC4-9703D69B2948}" type="slidenum">
              <a:rPr lang="en-US" altLang="zh-CN"/>
              <a:pPr/>
              <a:t>16</a:t>
            </a:fld>
            <a:endParaRPr lang="en-US" altLang="zh-CN"/>
          </a:p>
        </p:txBody>
      </p:sp>
      <p:sp>
        <p:nvSpPr>
          <p:cNvPr id="28674" name="Rectangle 2">
            <a:extLst>
              <a:ext uri="{FF2B5EF4-FFF2-40B4-BE49-F238E27FC236}">
                <a16:creationId xmlns:a16="http://schemas.microsoft.com/office/drawing/2014/main" id="{D4094339-CEF1-9A3E-4AF7-1D8534BA65F3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64658BE3-AC51-5C4A-0901-245630D05A72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>
                <a:latin typeface="Arial" panose="020B0604020202020204" pitchFamily="34" charset="0"/>
              </a:rPr>
              <a:t>www.czsx.com.cn</a:t>
            </a: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7">
            <a:extLst>
              <a:ext uri="{FF2B5EF4-FFF2-40B4-BE49-F238E27FC236}">
                <a16:creationId xmlns:a16="http://schemas.microsoft.com/office/drawing/2014/main" id="{5EC250C5-8833-5788-9DFD-5FA04F17567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B84A70D0-02CF-3441-9A70-2C35222F06AD}" type="slidenum">
              <a:rPr lang="en-US" altLang="zh-CN"/>
              <a:pPr/>
              <a:t>17</a:t>
            </a:fld>
            <a:endParaRPr lang="en-US" altLang="zh-CN"/>
          </a:p>
        </p:txBody>
      </p:sp>
      <p:sp>
        <p:nvSpPr>
          <p:cNvPr id="30722" name="Rectangle 2">
            <a:extLst>
              <a:ext uri="{FF2B5EF4-FFF2-40B4-BE49-F238E27FC236}">
                <a16:creationId xmlns:a16="http://schemas.microsoft.com/office/drawing/2014/main" id="{3415935A-92A0-8581-FB64-244BCDB828F3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DAD0009D-D217-9E0D-7C9E-8D4415D444F9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>
                <a:latin typeface="Arial" panose="020B0604020202020204" pitchFamily="34" charset="0"/>
              </a:rPr>
              <a:t>www.czsx.com.cn</a:t>
            </a: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7">
            <a:extLst>
              <a:ext uri="{FF2B5EF4-FFF2-40B4-BE49-F238E27FC236}">
                <a16:creationId xmlns:a16="http://schemas.microsoft.com/office/drawing/2014/main" id="{16C7474D-3D75-956F-EE70-C4388264943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38FE8D20-440C-884D-814B-E3D40A96B561}" type="slidenum">
              <a:rPr lang="en-US" altLang="zh-CN"/>
              <a:pPr/>
              <a:t>18</a:t>
            </a:fld>
            <a:endParaRPr lang="en-US" altLang="zh-CN"/>
          </a:p>
        </p:txBody>
      </p:sp>
      <p:sp>
        <p:nvSpPr>
          <p:cNvPr id="34818" name="Rectangle 2">
            <a:extLst>
              <a:ext uri="{FF2B5EF4-FFF2-40B4-BE49-F238E27FC236}">
                <a16:creationId xmlns:a16="http://schemas.microsoft.com/office/drawing/2014/main" id="{BABDA141-E800-C0AD-3671-CD709075AC2C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77EE917F-05A4-6632-74B2-B57878BC73D6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>
                <a:latin typeface="Arial" panose="020B0604020202020204" pitchFamily="34" charset="0"/>
              </a:rPr>
              <a:t>www.czsx.com.cn</a:t>
            </a: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7">
            <a:extLst>
              <a:ext uri="{FF2B5EF4-FFF2-40B4-BE49-F238E27FC236}">
                <a16:creationId xmlns:a16="http://schemas.microsoft.com/office/drawing/2014/main" id="{1E19FDAD-B212-CF03-2AB6-66916F27C06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34FB30AA-C295-0D40-8A06-0977633225C9}" type="slidenum">
              <a:rPr lang="en-US" altLang="zh-CN"/>
              <a:pPr/>
              <a:t>19</a:t>
            </a:fld>
            <a:endParaRPr lang="en-US" altLang="zh-CN"/>
          </a:p>
        </p:txBody>
      </p:sp>
      <p:sp>
        <p:nvSpPr>
          <p:cNvPr id="36866" name="Rectangle 2">
            <a:extLst>
              <a:ext uri="{FF2B5EF4-FFF2-40B4-BE49-F238E27FC236}">
                <a16:creationId xmlns:a16="http://schemas.microsoft.com/office/drawing/2014/main" id="{EBAEF25C-74FD-9E41-6566-ED4141457949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E06C074F-64FA-D5AD-060C-96C4729FB0FC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zh-CN">
                <a:latin typeface="Arial" panose="020B0604020202020204" pitchFamily="34" charset="0"/>
              </a:rPr>
              <a:t>www.czsx.com.cn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A5FAB-0B4C-8B48-A6A5-D65F5FB319DF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07246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C68C3-64DB-F245-80D1-85CB65ACCFF3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664109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9C422-5AB5-C24E-BDFE-56523CC0D7DC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04662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346C5-3FB2-DD41-9C52-7EAF1A4A3DAC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609581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B5D48-DCBB-2D4C-84A1-ECB2CAB04E81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198998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DCDB0-6A55-0443-A360-F3DE8709ADA6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04951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EF5C8-C2DB-B643-A492-C00E7940D30E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0305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FA3F8-43A5-F14A-B432-4A2060D5ECE6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67938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0D4F7-8043-A24F-8CB7-27B8703F03A5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1751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4F0B1-7482-8A49-A61A-4264BF5E11BB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912734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C4C59-312C-9940-8F6A-31E5D50CE48E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62452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0C4C59-312C-9940-8F6A-31E5D50CE48E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76865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13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9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0" Type="http://schemas.openxmlformats.org/officeDocument/2006/relationships/image" Target="../media/image8.emf"/><Relationship Id="rId4" Type="http://schemas.openxmlformats.org/officeDocument/2006/relationships/image" Target="../media/image5.e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10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oleObject" Target="../embeddings/oleObject7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3" Type="http://schemas.openxmlformats.org/officeDocument/2006/relationships/image" Target="../media/image3.png"/><Relationship Id="rId7" Type="http://schemas.openxmlformats.org/officeDocument/2006/relationships/image" Target="../media/image13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9.bin"/><Relationship Id="rId11" Type="http://schemas.openxmlformats.org/officeDocument/2006/relationships/image" Target="../media/image15.emf"/><Relationship Id="rId5" Type="http://schemas.openxmlformats.org/officeDocument/2006/relationships/image" Target="../media/image12.emf"/><Relationship Id="rId10" Type="http://schemas.openxmlformats.org/officeDocument/2006/relationships/oleObject" Target="../embeddings/oleObject11.bin"/><Relationship Id="rId4" Type="http://schemas.openxmlformats.org/officeDocument/2006/relationships/oleObject" Target="../embeddings/oleObject8.bin"/><Relationship Id="rId9" Type="http://schemas.openxmlformats.org/officeDocument/2006/relationships/image" Target="../media/image14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7" Type="http://schemas.openxmlformats.org/officeDocument/2006/relationships/oleObject" Target="../embeddings/oleObject13.bin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emf"/><Relationship Id="rId3" Type="http://schemas.openxmlformats.org/officeDocument/2006/relationships/oleObject" Target="../embeddings/oleObject14.bin"/><Relationship Id="rId7" Type="http://schemas.openxmlformats.org/officeDocument/2006/relationships/oleObject" Target="../embeddings/oleObject16.bin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emf"/><Relationship Id="rId5" Type="http://schemas.openxmlformats.org/officeDocument/2006/relationships/oleObject" Target="../embeddings/oleObject15.bin"/><Relationship Id="rId10" Type="http://schemas.openxmlformats.org/officeDocument/2006/relationships/image" Target="../media/image22.emf"/><Relationship Id="rId4" Type="http://schemas.openxmlformats.org/officeDocument/2006/relationships/image" Target="../media/image19.emf"/><Relationship Id="rId9" Type="http://schemas.openxmlformats.org/officeDocument/2006/relationships/oleObject" Target="../embeddings/oleObject17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emf"/><Relationship Id="rId3" Type="http://schemas.openxmlformats.org/officeDocument/2006/relationships/oleObject" Target="../embeddings/oleObject19.bin"/><Relationship Id="rId7" Type="http://schemas.openxmlformats.org/officeDocument/2006/relationships/oleObject" Target="../embeddings/oleObject21.bin"/><Relationship Id="rId12" Type="http://schemas.openxmlformats.org/officeDocument/2006/relationships/image" Target="../media/image9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11" Type="http://schemas.openxmlformats.org/officeDocument/2006/relationships/oleObject" Target="../embeddings/oleObject23.bin"/><Relationship Id="rId5" Type="http://schemas.openxmlformats.org/officeDocument/2006/relationships/oleObject" Target="../embeddings/oleObject20.bin"/><Relationship Id="rId10" Type="http://schemas.openxmlformats.org/officeDocument/2006/relationships/image" Target="../media/image8.emf"/><Relationship Id="rId4" Type="http://schemas.openxmlformats.org/officeDocument/2006/relationships/image" Target="../media/image24.emf"/><Relationship Id="rId9" Type="http://schemas.openxmlformats.org/officeDocument/2006/relationships/oleObject" Target="../embeddings/oleObject22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emf"/><Relationship Id="rId4" Type="http://schemas.openxmlformats.org/officeDocument/2006/relationships/oleObject" Target="../embeddings/oleObject24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emf"/><Relationship Id="rId4" Type="http://schemas.openxmlformats.org/officeDocument/2006/relationships/oleObject" Target="../embeddings/oleObject25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emf"/><Relationship Id="rId3" Type="http://schemas.openxmlformats.org/officeDocument/2006/relationships/audio" Target="../media/audio1.wav"/><Relationship Id="rId7" Type="http://schemas.openxmlformats.org/officeDocument/2006/relationships/oleObject" Target="../embeddings/oleObject26.bin"/><Relationship Id="rId12" Type="http://schemas.openxmlformats.org/officeDocument/2006/relationships/image" Target="../media/image33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gif"/><Relationship Id="rId11" Type="http://schemas.openxmlformats.org/officeDocument/2006/relationships/oleObject" Target="../embeddings/oleObject28.bin"/><Relationship Id="rId5" Type="http://schemas.openxmlformats.org/officeDocument/2006/relationships/image" Target="../media/image29.gif"/><Relationship Id="rId10" Type="http://schemas.openxmlformats.org/officeDocument/2006/relationships/image" Target="../media/image32.emf"/><Relationship Id="rId4" Type="http://schemas.openxmlformats.org/officeDocument/2006/relationships/audio" Target="../media/audio2.wav"/><Relationship Id="rId9" Type="http://schemas.openxmlformats.org/officeDocument/2006/relationships/oleObject" Target="../embeddings/oleObject27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ext Box 4">
            <a:extLst>
              <a:ext uri="{FF2B5EF4-FFF2-40B4-BE49-F238E27FC236}">
                <a16:creationId xmlns:a16="http://schemas.microsoft.com/office/drawing/2014/main" id="{35AAE9D9-C076-0956-773B-E66AE1CEE5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1451" y="2265364"/>
            <a:ext cx="744537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6000" b="1">
                <a:solidFill>
                  <a:srgbClr val="CC00FF"/>
                </a:solidFill>
                <a:ea typeface="隶书" pitchFamily="49" charset="-122"/>
              </a:rPr>
              <a:t>相似三角形的判定</a:t>
            </a:r>
            <a:r>
              <a:rPr lang="en-US" altLang="zh-CN" sz="6000" b="1">
                <a:solidFill>
                  <a:srgbClr val="CC00FF"/>
                </a:solidFill>
                <a:ea typeface="隶书" pitchFamily="49" charset="-122"/>
              </a:rPr>
              <a:t>(2)</a:t>
            </a:r>
          </a:p>
        </p:txBody>
      </p:sp>
      <p:pic>
        <p:nvPicPr>
          <p:cNvPr id="3074" name="Picture 5" descr="tp75">
            <a:extLst>
              <a:ext uri="{FF2B5EF4-FFF2-40B4-BE49-F238E27FC236}">
                <a16:creationId xmlns:a16="http://schemas.microsoft.com/office/drawing/2014/main" id="{5C6249F3-E85C-C500-68E7-20513DC39B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113" y="765176"/>
            <a:ext cx="5472112" cy="150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6" descr="bg48">
            <a:extLst>
              <a:ext uri="{FF2B5EF4-FFF2-40B4-BE49-F238E27FC236}">
                <a16:creationId xmlns:a16="http://schemas.microsoft.com/office/drawing/2014/main" id="{10CC5D37-D144-CF94-6899-116764D371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5346700"/>
            <a:ext cx="2051050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32" descr="top">
            <a:extLst>
              <a:ext uri="{FF2B5EF4-FFF2-40B4-BE49-F238E27FC236}">
                <a16:creationId xmlns:a16="http://schemas.microsoft.com/office/drawing/2014/main" id="{8C4FB649-7743-E7C3-BCE1-0B767607E5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0"/>
            <a:ext cx="8101013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4">
            <a:extLst>
              <a:ext uri="{FF2B5EF4-FFF2-40B4-BE49-F238E27FC236}">
                <a16:creationId xmlns:a16="http://schemas.microsoft.com/office/drawing/2014/main" id="{3FF41947-4643-78A4-DE63-0DDA0BE8AE0E}"/>
              </a:ext>
            </a:extLst>
          </p:cNvPr>
          <p:cNvGrpSpPr>
            <a:grpSpLocks/>
          </p:cNvGrpSpPr>
          <p:nvPr/>
        </p:nvGrpSpPr>
        <p:grpSpPr bwMode="auto">
          <a:xfrm>
            <a:off x="1919289" y="2657475"/>
            <a:ext cx="3084513" cy="2720976"/>
            <a:chOff x="397" y="948"/>
            <a:chExt cx="1943" cy="1714"/>
          </a:xfrm>
        </p:grpSpPr>
        <p:sp>
          <p:nvSpPr>
            <p:cNvPr id="5123" name="Line 5">
              <a:extLst>
                <a:ext uri="{FF2B5EF4-FFF2-40B4-BE49-F238E27FC236}">
                  <a16:creationId xmlns:a16="http://schemas.microsoft.com/office/drawing/2014/main" id="{63112EE2-D2D2-9B36-9CA9-558570521FB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56" y="2514"/>
              <a:ext cx="1626" cy="3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4" name="Text Box 6">
              <a:extLst>
                <a:ext uri="{FF2B5EF4-FFF2-40B4-BE49-F238E27FC236}">
                  <a16:creationId xmlns:a16="http://schemas.microsoft.com/office/drawing/2014/main" id="{906B2475-F6BF-3AAC-31B2-FB0FC1B973D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3" y="2054"/>
              <a:ext cx="140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400" b="1">
                  <a:solidFill>
                    <a:srgbClr val="000000"/>
                  </a:solidFill>
                </a:rPr>
                <a:t>D</a:t>
              </a:r>
            </a:p>
          </p:txBody>
        </p:sp>
        <p:sp>
          <p:nvSpPr>
            <p:cNvPr id="5125" name="Line 7">
              <a:extLst>
                <a:ext uri="{FF2B5EF4-FFF2-40B4-BE49-F238E27FC236}">
                  <a16:creationId xmlns:a16="http://schemas.microsoft.com/office/drawing/2014/main" id="{5E404182-CAFF-F791-D3C1-484D0EBBA9D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93" y="1114"/>
              <a:ext cx="868" cy="1094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6" name="Line 8">
              <a:extLst>
                <a:ext uri="{FF2B5EF4-FFF2-40B4-BE49-F238E27FC236}">
                  <a16:creationId xmlns:a16="http://schemas.microsoft.com/office/drawing/2014/main" id="{E9DB8A95-41ED-CDC3-A4F0-84799102EBB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93" y="2208"/>
              <a:ext cx="1271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7" name="Line 9">
              <a:extLst>
                <a:ext uri="{FF2B5EF4-FFF2-40B4-BE49-F238E27FC236}">
                  <a16:creationId xmlns:a16="http://schemas.microsoft.com/office/drawing/2014/main" id="{6D134ABD-3B47-F80C-A8F1-57B637B33CA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58" y="1114"/>
              <a:ext cx="401" cy="1092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8" name="Text Box 10">
              <a:extLst>
                <a:ext uri="{FF2B5EF4-FFF2-40B4-BE49-F238E27FC236}">
                  <a16:creationId xmlns:a16="http://schemas.microsoft.com/office/drawing/2014/main" id="{C808DE9F-215E-3E60-52E2-2B1B5B97BE7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7" y="2427"/>
              <a:ext cx="140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400" b="1">
                  <a:solidFill>
                    <a:srgbClr val="000000"/>
                  </a:solidFill>
                </a:rPr>
                <a:t>B</a:t>
              </a:r>
            </a:p>
          </p:txBody>
        </p:sp>
        <p:sp>
          <p:nvSpPr>
            <p:cNvPr id="5129" name="Text Box 11">
              <a:extLst>
                <a:ext uri="{FF2B5EF4-FFF2-40B4-BE49-F238E27FC236}">
                  <a16:creationId xmlns:a16="http://schemas.microsoft.com/office/drawing/2014/main" id="{8BD59969-8B5B-B5E6-CD6B-1E9F706EC02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00" y="948"/>
              <a:ext cx="140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400" b="1">
                  <a:solidFill>
                    <a:srgbClr val="000000"/>
                  </a:solidFill>
                </a:rPr>
                <a:t>A</a:t>
              </a:r>
            </a:p>
          </p:txBody>
        </p:sp>
        <p:sp>
          <p:nvSpPr>
            <p:cNvPr id="5130" name="Text Box 12">
              <a:extLst>
                <a:ext uri="{FF2B5EF4-FFF2-40B4-BE49-F238E27FC236}">
                  <a16:creationId xmlns:a16="http://schemas.microsoft.com/office/drawing/2014/main" id="{9AF448C5-5FB6-DD8B-A56D-A8D45AA1391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00" y="2429"/>
              <a:ext cx="140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400" b="1">
                  <a:solidFill>
                    <a:srgbClr val="000000"/>
                  </a:solidFill>
                </a:rPr>
                <a:t>C</a:t>
              </a:r>
            </a:p>
          </p:txBody>
        </p:sp>
        <p:sp>
          <p:nvSpPr>
            <p:cNvPr id="5131" name="Text Box 13">
              <a:extLst>
                <a:ext uri="{FF2B5EF4-FFF2-40B4-BE49-F238E27FC236}">
                  <a16:creationId xmlns:a16="http://schemas.microsoft.com/office/drawing/2014/main" id="{ABCC6DDC-E340-F15E-BA3D-4B45EE8C458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97" y="2067"/>
              <a:ext cx="129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400" b="1">
                  <a:solidFill>
                    <a:srgbClr val="000000"/>
                  </a:solidFill>
                </a:rPr>
                <a:t>E</a:t>
              </a:r>
              <a:endParaRPr lang="en-US" altLang="zh-CN" sz="2400" b="1" baseline="30000">
                <a:solidFill>
                  <a:srgbClr val="000000"/>
                </a:solidFill>
              </a:endParaRPr>
            </a:p>
          </p:txBody>
        </p:sp>
        <p:sp>
          <p:nvSpPr>
            <p:cNvPr id="5132" name="Line 14">
              <a:extLst>
                <a:ext uri="{FF2B5EF4-FFF2-40B4-BE49-F238E27FC236}">
                  <a16:creationId xmlns:a16="http://schemas.microsoft.com/office/drawing/2014/main" id="{7A1DD2B0-2965-E0CA-950C-9EECD531CC6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46" y="2208"/>
              <a:ext cx="248" cy="309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33" name="Line 15">
              <a:extLst>
                <a:ext uri="{FF2B5EF4-FFF2-40B4-BE49-F238E27FC236}">
                  <a16:creationId xmlns:a16="http://schemas.microsoft.com/office/drawing/2014/main" id="{21B06708-3122-A15E-6218-D3930AB9FB3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58" y="2200"/>
              <a:ext cx="121" cy="319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" name="Group 16">
            <a:extLst>
              <a:ext uri="{FF2B5EF4-FFF2-40B4-BE49-F238E27FC236}">
                <a16:creationId xmlns:a16="http://schemas.microsoft.com/office/drawing/2014/main" id="{CEA5B505-74DF-F4C0-A01A-C5C8D1B4CB16}"/>
              </a:ext>
            </a:extLst>
          </p:cNvPr>
          <p:cNvGrpSpPr>
            <a:grpSpLocks/>
          </p:cNvGrpSpPr>
          <p:nvPr/>
        </p:nvGrpSpPr>
        <p:grpSpPr bwMode="auto">
          <a:xfrm>
            <a:off x="6700839" y="2843213"/>
            <a:ext cx="2484438" cy="2677268"/>
            <a:chOff x="3137" y="1115"/>
            <a:chExt cx="1565" cy="2050"/>
          </a:xfrm>
        </p:grpSpPr>
        <p:sp>
          <p:nvSpPr>
            <p:cNvPr id="5135" name="Line 17">
              <a:extLst>
                <a:ext uri="{FF2B5EF4-FFF2-40B4-BE49-F238E27FC236}">
                  <a16:creationId xmlns:a16="http://schemas.microsoft.com/office/drawing/2014/main" id="{7335FC41-8359-2424-92FD-7783F3A7B23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88" y="1662"/>
              <a:ext cx="868" cy="1361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36" name="Line 18">
              <a:extLst>
                <a:ext uri="{FF2B5EF4-FFF2-40B4-BE49-F238E27FC236}">
                  <a16:creationId xmlns:a16="http://schemas.microsoft.com/office/drawing/2014/main" id="{41432A89-0BDA-ACCB-1B9D-6052AF93233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88" y="3023"/>
              <a:ext cx="1271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37" name="Line 19">
              <a:extLst>
                <a:ext uri="{FF2B5EF4-FFF2-40B4-BE49-F238E27FC236}">
                  <a16:creationId xmlns:a16="http://schemas.microsoft.com/office/drawing/2014/main" id="{E9F6BDEA-3CC8-34ED-307D-0C738021431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53" y="1662"/>
              <a:ext cx="401" cy="1358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38" name="Line 20">
              <a:extLst>
                <a:ext uri="{FF2B5EF4-FFF2-40B4-BE49-F238E27FC236}">
                  <a16:creationId xmlns:a16="http://schemas.microsoft.com/office/drawing/2014/main" id="{9F4FDD12-8708-5780-C74E-31B5C13387A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29" y="1271"/>
              <a:ext cx="369" cy="4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39" name="Text Box 21">
              <a:extLst>
                <a:ext uri="{FF2B5EF4-FFF2-40B4-BE49-F238E27FC236}">
                  <a16:creationId xmlns:a16="http://schemas.microsoft.com/office/drawing/2014/main" id="{EBB94952-EEE8-BBBB-F503-CB43C58C89A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58" y="1115"/>
              <a:ext cx="140" cy="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400" b="1">
                  <a:solidFill>
                    <a:srgbClr val="000000"/>
                  </a:solidFill>
                </a:rPr>
                <a:t>D</a:t>
              </a:r>
            </a:p>
          </p:txBody>
        </p:sp>
        <p:sp>
          <p:nvSpPr>
            <p:cNvPr id="5140" name="Text Box 22">
              <a:extLst>
                <a:ext uri="{FF2B5EF4-FFF2-40B4-BE49-F238E27FC236}">
                  <a16:creationId xmlns:a16="http://schemas.microsoft.com/office/drawing/2014/main" id="{49AD35FF-8995-B519-A510-81CEC45FD1C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37" y="2882"/>
              <a:ext cx="140" cy="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400" b="1">
                  <a:solidFill>
                    <a:srgbClr val="000000"/>
                  </a:solidFill>
                </a:rPr>
                <a:t>B</a:t>
              </a:r>
            </a:p>
          </p:txBody>
        </p:sp>
        <p:sp>
          <p:nvSpPr>
            <p:cNvPr id="5141" name="Text Box 23">
              <a:extLst>
                <a:ext uri="{FF2B5EF4-FFF2-40B4-BE49-F238E27FC236}">
                  <a16:creationId xmlns:a16="http://schemas.microsoft.com/office/drawing/2014/main" id="{95A15DFF-1C8D-39EE-C008-076EF445E65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78" y="1502"/>
              <a:ext cx="140" cy="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400" b="1">
                  <a:solidFill>
                    <a:srgbClr val="000000"/>
                  </a:solidFill>
                </a:rPr>
                <a:t>A</a:t>
              </a:r>
            </a:p>
          </p:txBody>
        </p:sp>
        <p:sp>
          <p:nvSpPr>
            <p:cNvPr id="5142" name="Text Box 24">
              <a:extLst>
                <a:ext uri="{FF2B5EF4-FFF2-40B4-BE49-F238E27FC236}">
                  <a16:creationId xmlns:a16="http://schemas.microsoft.com/office/drawing/2014/main" id="{6CDD4C95-F3FF-D770-847C-A7C94F88A9A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62" y="2877"/>
              <a:ext cx="140" cy="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400" b="1">
                  <a:solidFill>
                    <a:srgbClr val="000000"/>
                  </a:solidFill>
                </a:rPr>
                <a:t>C</a:t>
              </a:r>
            </a:p>
          </p:txBody>
        </p:sp>
        <p:sp>
          <p:nvSpPr>
            <p:cNvPr id="5143" name="Text Box 25">
              <a:extLst>
                <a:ext uri="{FF2B5EF4-FFF2-40B4-BE49-F238E27FC236}">
                  <a16:creationId xmlns:a16="http://schemas.microsoft.com/office/drawing/2014/main" id="{1BF36E35-C3DB-BBBF-E5C0-7AFFDDBB4E4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81" y="1115"/>
              <a:ext cx="129" cy="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400" b="1">
                  <a:solidFill>
                    <a:srgbClr val="000000"/>
                  </a:solidFill>
                </a:rPr>
                <a:t>E</a:t>
              </a:r>
              <a:endParaRPr lang="en-US" altLang="zh-CN" sz="2400" b="1" baseline="30000">
                <a:solidFill>
                  <a:srgbClr val="000000"/>
                </a:solidFill>
              </a:endParaRPr>
            </a:p>
          </p:txBody>
        </p:sp>
        <p:sp>
          <p:nvSpPr>
            <p:cNvPr id="5144" name="Line 26">
              <a:extLst>
                <a:ext uri="{FF2B5EF4-FFF2-40B4-BE49-F238E27FC236}">
                  <a16:creationId xmlns:a16="http://schemas.microsoft.com/office/drawing/2014/main" id="{E630EFBE-5BFE-76B1-9937-EA0391FA9D1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58" y="1273"/>
              <a:ext cx="248" cy="385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45" name="Line 27">
              <a:extLst>
                <a:ext uri="{FF2B5EF4-FFF2-40B4-BE49-F238E27FC236}">
                  <a16:creationId xmlns:a16="http://schemas.microsoft.com/office/drawing/2014/main" id="{6316124C-722B-25C8-9BAC-D2F742BDFDB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31" y="1270"/>
              <a:ext cx="121" cy="388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100" name="Text Box 28">
            <a:extLst>
              <a:ext uri="{FF2B5EF4-FFF2-40B4-BE49-F238E27FC236}">
                <a16:creationId xmlns:a16="http://schemas.microsoft.com/office/drawing/2014/main" id="{1FF9F8B2-BC57-CA14-6B1A-646D7BF3FE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3113" y="3162301"/>
            <a:ext cx="4005262" cy="120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130000"/>
              </a:lnSpc>
            </a:pPr>
            <a:r>
              <a:rPr lang="en-US" altLang="zh-CN" sz="2800" b="1" dirty="0"/>
              <a:t>∵DE</a:t>
            </a:r>
            <a:r>
              <a:rPr lang="en-US" altLang="zh-CN" sz="2800" b="1" i="1" dirty="0"/>
              <a:t>∥</a:t>
            </a:r>
            <a:r>
              <a:rPr lang="en-US" altLang="zh-CN" sz="2800" b="1" dirty="0"/>
              <a:t>BC</a:t>
            </a:r>
          </a:p>
          <a:p>
            <a:pPr eaLnBrk="0" hangingPunct="0">
              <a:lnSpc>
                <a:spcPct val="130000"/>
              </a:lnSpc>
            </a:pPr>
            <a:r>
              <a:rPr lang="en-US" altLang="zh-CN" sz="2800" b="1" dirty="0"/>
              <a:t>∴△ADE∽△ABC</a:t>
            </a:r>
          </a:p>
        </p:txBody>
      </p:sp>
      <p:sp>
        <p:nvSpPr>
          <p:cNvPr id="5147" name="Text Box 29">
            <a:extLst>
              <a:ext uri="{FF2B5EF4-FFF2-40B4-BE49-F238E27FC236}">
                <a16:creationId xmlns:a16="http://schemas.microsoft.com/office/drawing/2014/main" id="{043666DB-7FE9-A568-F459-7C112D2B3C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1" y="908051"/>
            <a:ext cx="81057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2800" b="1"/>
              <a:t>1</a:t>
            </a:r>
            <a:r>
              <a:rPr lang="zh-CN" altLang="en-US" sz="2800" b="1"/>
              <a:t>、相似三角形的判定方法：</a:t>
            </a:r>
          </a:p>
        </p:txBody>
      </p:sp>
      <p:sp>
        <p:nvSpPr>
          <p:cNvPr id="5148" name="WordArt 31">
            <a:extLst>
              <a:ext uri="{FF2B5EF4-FFF2-40B4-BE49-F238E27FC236}">
                <a16:creationId xmlns:a16="http://schemas.microsoft.com/office/drawing/2014/main" id="{394B4E8D-83F8-23F8-1AD2-249DC5D1238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800600" y="188913"/>
            <a:ext cx="1866900" cy="4762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i="1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宋体" panose="02010600030101010101" pitchFamily="2" charset="-122"/>
              </a:rPr>
              <a:t>回顾思考</a:t>
            </a:r>
          </a:p>
        </p:txBody>
      </p:sp>
      <p:sp>
        <p:nvSpPr>
          <p:cNvPr id="3106" name="Text Box 34">
            <a:extLst>
              <a:ext uri="{FF2B5EF4-FFF2-40B4-BE49-F238E27FC236}">
                <a16:creationId xmlns:a16="http://schemas.microsoft.com/office/drawing/2014/main" id="{31BACD09-54D3-C385-2FBE-F724AAC7AA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0" y="1973263"/>
            <a:ext cx="89281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latin typeface="Tahoma" panose="020B0604030504040204" pitchFamily="34" charset="0"/>
              </a:rPr>
              <a:t>（</a:t>
            </a:r>
            <a:r>
              <a:rPr lang="en-US" altLang="zh-CN" sz="2800" b="1">
                <a:latin typeface="Tahoma" panose="020B0604030504040204" pitchFamily="34" charset="0"/>
              </a:rPr>
              <a:t>2</a:t>
            </a:r>
            <a:r>
              <a:rPr lang="zh-CN" altLang="en-US" sz="2800" b="1">
                <a:latin typeface="Tahoma" panose="020B0604030504040204" pitchFamily="34" charset="0"/>
              </a:rPr>
              <a:t>）相似三角形的判定的预备定理：</a:t>
            </a:r>
            <a:r>
              <a:rPr lang="zh-CN" altLang="en-US" sz="2800" b="1"/>
              <a:t>由</a:t>
            </a:r>
            <a:r>
              <a:rPr lang="zh-CN" altLang="en-US" sz="2800" b="1">
                <a:solidFill>
                  <a:srgbClr val="CC00FF"/>
                </a:solidFill>
              </a:rPr>
              <a:t>平行</a:t>
            </a:r>
            <a:r>
              <a:rPr lang="zh-CN" altLang="en-US" sz="2800" b="1"/>
              <a:t>得</a:t>
            </a:r>
            <a:r>
              <a:rPr lang="zh-CN" altLang="en-US" sz="2800" b="1">
                <a:solidFill>
                  <a:srgbClr val="CC00FF"/>
                </a:solidFill>
              </a:rPr>
              <a:t>相似</a:t>
            </a:r>
            <a:r>
              <a:rPr lang="zh-CN" altLang="en-US" sz="2800" b="1"/>
              <a:t>。</a:t>
            </a:r>
          </a:p>
        </p:txBody>
      </p:sp>
      <p:sp>
        <p:nvSpPr>
          <p:cNvPr id="3107" name="Text Box 35">
            <a:extLst>
              <a:ext uri="{FF2B5EF4-FFF2-40B4-BE49-F238E27FC236}">
                <a16:creationId xmlns:a16="http://schemas.microsoft.com/office/drawing/2014/main" id="{256757E2-3457-01C3-A346-8CD2352369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95438" y="5264150"/>
            <a:ext cx="8604250" cy="111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120000"/>
              </a:lnSpc>
            </a:pPr>
            <a:r>
              <a:rPr lang="en-US" altLang="zh-CN" sz="2800" b="1">
                <a:solidFill>
                  <a:srgbClr val="CC00FF"/>
                </a:solidFill>
              </a:rPr>
              <a:t>       </a:t>
            </a:r>
            <a:r>
              <a:rPr lang="zh-CN" altLang="en-US" sz="2800" b="1">
                <a:solidFill>
                  <a:srgbClr val="CC00FF"/>
                </a:solidFill>
              </a:rPr>
              <a:t>平行于三角形一边的直线与其他两边相交</a:t>
            </a:r>
            <a:r>
              <a:rPr lang="en-US" altLang="zh-CN" sz="2800" b="1">
                <a:solidFill>
                  <a:srgbClr val="CC00FF"/>
                </a:solidFill>
              </a:rPr>
              <a:t>(</a:t>
            </a:r>
            <a:r>
              <a:rPr lang="zh-CN" altLang="en-US" sz="2800" b="1">
                <a:solidFill>
                  <a:srgbClr val="CC00FF"/>
                </a:solidFill>
              </a:rPr>
              <a:t>或两边的延长线相交</a:t>
            </a:r>
            <a:r>
              <a:rPr lang="en-US" altLang="zh-CN" sz="2800" b="1">
                <a:solidFill>
                  <a:srgbClr val="CC00FF"/>
                </a:solidFill>
              </a:rPr>
              <a:t>)</a:t>
            </a:r>
            <a:r>
              <a:rPr lang="zh-CN" altLang="en-US" sz="2800" b="1">
                <a:solidFill>
                  <a:srgbClr val="CC00FF"/>
                </a:solidFill>
              </a:rPr>
              <a:t>，所构成的三角形与原三角形相似。</a:t>
            </a:r>
          </a:p>
        </p:txBody>
      </p:sp>
      <p:sp>
        <p:nvSpPr>
          <p:cNvPr id="3108" name="Text Box 36">
            <a:extLst>
              <a:ext uri="{FF2B5EF4-FFF2-40B4-BE49-F238E27FC236}">
                <a16:creationId xmlns:a16="http://schemas.microsoft.com/office/drawing/2014/main" id="{E32CAD5D-1936-B21A-BE59-09E25CDCEC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0" y="1484313"/>
            <a:ext cx="89281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latin typeface="Tahoma" panose="020B0604030504040204" pitchFamily="34" charset="0"/>
              </a:rPr>
              <a:t>（</a:t>
            </a:r>
            <a:r>
              <a:rPr lang="en-US" altLang="zh-CN" sz="2800" b="1">
                <a:latin typeface="Tahoma" panose="020B0604030504040204" pitchFamily="34" charset="0"/>
              </a:rPr>
              <a:t>1</a:t>
            </a:r>
            <a:r>
              <a:rPr lang="zh-CN" altLang="en-US" sz="2800" b="1">
                <a:latin typeface="Tahoma" panose="020B0604030504040204" pitchFamily="34" charset="0"/>
              </a:rPr>
              <a:t>）定义</a:t>
            </a:r>
            <a:endParaRPr lang="zh-CN" altLang="en-US" sz="28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3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3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3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1000"/>
                                        <p:tgtEl>
                                          <p:spTgt spid="3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3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00" grpId="0"/>
      <p:bldP spid="3106" grpId="0"/>
      <p:bldP spid="3107" grpId="0" build="p"/>
      <p:bldP spid="310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69" name="Group 4">
            <a:extLst>
              <a:ext uri="{FF2B5EF4-FFF2-40B4-BE49-F238E27FC236}">
                <a16:creationId xmlns:a16="http://schemas.microsoft.com/office/drawing/2014/main" id="{4BAF874B-89A1-C003-8840-D158B7808A0F}"/>
              </a:ext>
            </a:extLst>
          </p:cNvPr>
          <p:cNvGrpSpPr>
            <a:grpSpLocks/>
          </p:cNvGrpSpPr>
          <p:nvPr/>
        </p:nvGrpSpPr>
        <p:grpSpPr bwMode="auto">
          <a:xfrm>
            <a:off x="1636713" y="260350"/>
            <a:ext cx="4279900" cy="935038"/>
            <a:chOff x="521" y="482"/>
            <a:chExt cx="2224" cy="589"/>
          </a:xfrm>
        </p:grpSpPr>
        <p:sp>
          <p:nvSpPr>
            <p:cNvPr id="7170" name="AutoShape 5">
              <a:extLst>
                <a:ext uri="{FF2B5EF4-FFF2-40B4-BE49-F238E27FC236}">
                  <a16:creationId xmlns:a16="http://schemas.microsoft.com/office/drawing/2014/main" id="{E4730DFF-1CBF-D0CE-4187-6370C7C8D7C8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4200000">
              <a:off x="1503" y="222"/>
              <a:ext cx="119" cy="636"/>
            </a:xfrm>
            <a:prstGeom prst="curvedLeftArrow">
              <a:avLst>
                <a:gd name="adj1" fmla="val 106891"/>
                <a:gd name="adj2" fmla="val 213782"/>
                <a:gd name="adj3" fmla="val 33324"/>
              </a:avLst>
            </a:prstGeom>
            <a:solidFill>
              <a:srgbClr val="A3FBCD"/>
            </a:solidFill>
            <a:ln w="9525">
              <a:solidFill>
                <a:srgbClr val="33CC33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171" name="AutoShape 6">
              <a:extLst>
                <a:ext uri="{FF2B5EF4-FFF2-40B4-BE49-F238E27FC236}">
                  <a16:creationId xmlns:a16="http://schemas.microsoft.com/office/drawing/2014/main" id="{559BFC41-F8D1-258E-6F49-EB2BB77EF7E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4800000">
              <a:off x="1224" y="277"/>
              <a:ext cx="136" cy="726"/>
            </a:xfrm>
            <a:prstGeom prst="curvedLeftArrow">
              <a:avLst>
                <a:gd name="adj1" fmla="val 106765"/>
                <a:gd name="adj2" fmla="val 213529"/>
                <a:gd name="adj3" fmla="val 33324"/>
              </a:avLst>
            </a:prstGeom>
            <a:solidFill>
              <a:srgbClr val="A3FBCD"/>
            </a:solidFill>
            <a:ln w="9525">
              <a:solidFill>
                <a:srgbClr val="33CC33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" name="Freeform 7">
              <a:extLst>
                <a:ext uri="{FF2B5EF4-FFF2-40B4-BE49-F238E27FC236}">
                  <a16:creationId xmlns:a16="http://schemas.microsoft.com/office/drawing/2014/main" id="{369CA9A5-97E2-5E68-F19B-D7FF6BAA4EC4}"/>
                </a:ext>
              </a:extLst>
            </p:cNvPr>
            <p:cNvSpPr/>
            <p:nvPr/>
          </p:nvSpPr>
          <p:spPr bwMode="auto">
            <a:xfrm>
              <a:off x="703" y="799"/>
              <a:ext cx="2042" cy="272"/>
            </a:xfrm>
            <a:custGeom>
              <a:avLst/>
              <a:gdLst/>
              <a:ahLst/>
              <a:cxnLst>
                <a:cxn ang="0">
                  <a:pos x="0" y="181"/>
                </a:cxn>
                <a:cxn ang="0">
                  <a:pos x="1088" y="408"/>
                </a:cxn>
                <a:cxn ang="0">
                  <a:pos x="1814" y="136"/>
                </a:cxn>
                <a:cxn ang="0">
                  <a:pos x="771" y="0"/>
                </a:cxn>
                <a:cxn ang="0">
                  <a:pos x="0" y="181"/>
                </a:cxn>
              </a:cxnLst>
              <a:rect l="0" t="0" r="r" b="b"/>
              <a:pathLst>
                <a:path w="1814" h="408">
                  <a:moveTo>
                    <a:pt x="0" y="181"/>
                  </a:moveTo>
                  <a:lnTo>
                    <a:pt x="1088" y="408"/>
                  </a:lnTo>
                  <a:lnTo>
                    <a:pt x="1814" y="136"/>
                  </a:lnTo>
                  <a:lnTo>
                    <a:pt x="771" y="0"/>
                  </a:lnTo>
                  <a:lnTo>
                    <a:pt x="0" y="181"/>
                  </a:lnTo>
                  <a:close/>
                </a:path>
              </a:pathLst>
            </a:custGeom>
            <a:solidFill>
              <a:srgbClr val="FFCC66"/>
            </a:solidFill>
            <a:ln w="9525">
              <a:noFill/>
              <a:rou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>
                <a:buFontTx/>
                <a:buNone/>
                <a:defRPr/>
              </a:pPr>
              <a:endParaRPr lang="zh-CN" altLang="en-US">
                <a:latin typeface="Arial" charset="0"/>
              </a:endParaRPr>
            </a:p>
          </p:txBody>
        </p:sp>
        <p:sp>
          <p:nvSpPr>
            <p:cNvPr id="7173" name="AutoShape 8">
              <a:extLst>
                <a:ext uri="{FF2B5EF4-FFF2-40B4-BE49-F238E27FC236}">
                  <a16:creationId xmlns:a16="http://schemas.microsoft.com/office/drawing/2014/main" id="{DB6AC135-C4E9-F91F-17E8-B177E182A3D4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4711677">
              <a:off x="882" y="298"/>
              <a:ext cx="227" cy="953"/>
            </a:xfrm>
            <a:prstGeom prst="curvedLeftArrow">
              <a:avLst>
                <a:gd name="adj1" fmla="val 83965"/>
                <a:gd name="adj2" fmla="val 167930"/>
                <a:gd name="adj3" fmla="val 33324"/>
              </a:avLst>
            </a:prstGeom>
            <a:solidFill>
              <a:srgbClr val="A3FBCD"/>
            </a:solidFill>
            <a:ln w="9525">
              <a:solidFill>
                <a:schemeClr val="folHlink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174" name="Text Box 9">
              <a:extLst>
                <a:ext uri="{FF2B5EF4-FFF2-40B4-BE49-F238E27FC236}">
                  <a16:creationId xmlns:a16="http://schemas.microsoft.com/office/drawing/2014/main" id="{6A1A9515-6BBD-4613-F16E-CDBD0B9DAFB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55" y="572"/>
              <a:ext cx="772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4000" b="1">
                  <a:solidFill>
                    <a:srgbClr val="FF3300"/>
                  </a:solidFill>
                  <a:latin typeface="隶书" pitchFamily="49" charset="-122"/>
                  <a:ea typeface="隶书" pitchFamily="49" charset="-122"/>
                </a:rPr>
                <a:t>探究</a:t>
              </a:r>
            </a:p>
          </p:txBody>
        </p:sp>
      </p:grpSp>
      <p:pic>
        <p:nvPicPr>
          <p:cNvPr id="7175" name="Picture 10" descr="20041222121647668621">
            <a:extLst>
              <a:ext uri="{FF2B5EF4-FFF2-40B4-BE49-F238E27FC236}">
                <a16:creationId xmlns:a16="http://schemas.microsoft.com/office/drawing/2014/main" id="{1FD2AA6C-3F5F-D88E-1BD2-99A2ED1F70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0188" y="5445125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6" name="Text Box 11">
            <a:extLst>
              <a:ext uri="{FF2B5EF4-FFF2-40B4-BE49-F238E27FC236}">
                <a16:creationId xmlns:a16="http://schemas.microsoft.com/office/drawing/2014/main" id="{34E9DA47-B014-B9AC-25B9-7EADBD1C06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268414"/>
            <a:ext cx="9144000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3200" b="1"/>
              <a:t>       </a:t>
            </a:r>
            <a:r>
              <a:rPr lang="zh-CN" altLang="en-US" sz="3200" b="1"/>
              <a:t>在一张方格纸上任意画一个三角形</a:t>
            </a:r>
            <a:r>
              <a:rPr lang="en-US" altLang="zh-CN" sz="3200" b="1"/>
              <a:t>,</a:t>
            </a:r>
            <a:r>
              <a:rPr lang="zh-CN" altLang="en-US" sz="3200" b="1"/>
              <a:t>再画一个三角形</a:t>
            </a:r>
            <a:r>
              <a:rPr lang="en-US" altLang="zh-CN" sz="3200" b="1"/>
              <a:t>,</a:t>
            </a:r>
            <a:r>
              <a:rPr lang="zh-CN" altLang="en-US" sz="3200" b="1"/>
              <a:t>使它的各边长都是原来三角形各边长的</a:t>
            </a:r>
            <a:r>
              <a:rPr lang="en-US" altLang="zh-CN" sz="3200" b="1"/>
              <a:t>k</a:t>
            </a:r>
            <a:r>
              <a:rPr lang="zh-CN" altLang="en-US" sz="3200" b="1"/>
              <a:t>倍</a:t>
            </a:r>
            <a:r>
              <a:rPr lang="en-US" altLang="zh-CN" sz="3200" b="1"/>
              <a:t>,</a:t>
            </a:r>
            <a:r>
              <a:rPr lang="zh-CN" altLang="en-US" sz="3200" b="1"/>
              <a:t>度量过这两个三角形的对应角</a:t>
            </a:r>
            <a:r>
              <a:rPr lang="en-US" altLang="zh-CN" sz="3200" b="1"/>
              <a:t>,</a:t>
            </a:r>
            <a:r>
              <a:rPr lang="zh-CN" altLang="en-US" sz="3200" b="1"/>
              <a:t>它们相等吗</a:t>
            </a:r>
            <a:r>
              <a:rPr lang="en-US" altLang="zh-CN" sz="3200" b="1"/>
              <a:t>?</a:t>
            </a:r>
            <a:r>
              <a:rPr lang="zh-CN" altLang="en-US" sz="3200" b="1"/>
              <a:t>这两个三角形相似吗</a:t>
            </a:r>
            <a:r>
              <a:rPr lang="en-US" altLang="zh-CN" sz="3200" b="1"/>
              <a:t>?</a:t>
            </a:r>
          </a:p>
        </p:txBody>
      </p:sp>
      <p:grpSp>
        <p:nvGrpSpPr>
          <p:cNvPr id="7177" name="Group 23">
            <a:extLst>
              <a:ext uri="{FF2B5EF4-FFF2-40B4-BE49-F238E27FC236}">
                <a16:creationId xmlns:a16="http://schemas.microsoft.com/office/drawing/2014/main" id="{B65F5F09-496B-19F3-3CEB-6BF45D5B61D1}"/>
              </a:ext>
            </a:extLst>
          </p:cNvPr>
          <p:cNvGrpSpPr>
            <a:grpSpLocks/>
          </p:cNvGrpSpPr>
          <p:nvPr/>
        </p:nvGrpSpPr>
        <p:grpSpPr bwMode="auto">
          <a:xfrm>
            <a:off x="2927351" y="3529013"/>
            <a:ext cx="2468563" cy="2074862"/>
            <a:chOff x="884" y="2223"/>
            <a:chExt cx="1555" cy="1307"/>
          </a:xfrm>
        </p:grpSpPr>
        <p:sp>
          <p:nvSpPr>
            <p:cNvPr id="7178" name="AutoShape 12">
              <a:extLst>
                <a:ext uri="{FF2B5EF4-FFF2-40B4-BE49-F238E27FC236}">
                  <a16:creationId xmlns:a16="http://schemas.microsoft.com/office/drawing/2014/main" id="{DBF0DE38-99BD-9A21-03A8-8A0FC9380B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6" y="2478"/>
              <a:ext cx="817" cy="771"/>
            </a:xfrm>
            <a:prstGeom prst="triangle">
              <a:avLst>
                <a:gd name="adj" fmla="val 75329"/>
              </a:avLst>
            </a:prstGeom>
            <a:solidFill>
              <a:srgbClr val="FF99CC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179" name="Text Box 14">
              <a:extLst>
                <a:ext uri="{FF2B5EF4-FFF2-40B4-BE49-F238E27FC236}">
                  <a16:creationId xmlns:a16="http://schemas.microsoft.com/office/drawing/2014/main" id="{40F65F8F-C211-5CDC-042D-35EC5B63BE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52" y="2223"/>
              <a:ext cx="87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/>
                <a:t>A</a:t>
              </a:r>
            </a:p>
          </p:txBody>
        </p:sp>
        <p:sp>
          <p:nvSpPr>
            <p:cNvPr id="7180" name="Text Box 15">
              <a:extLst>
                <a:ext uri="{FF2B5EF4-FFF2-40B4-BE49-F238E27FC236}">
                  <a16:creationId xmlns:a16="http://schemas.microsoft.com/office/drawing/2014/main" id="{C06AA516-413B-F4B8-7D80-47BF40274A8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84" y="3203"/>
              <a:ext cx="739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/>
                <a:t>B</a:t>
              </a:r>
            </a:p>
          </p:txBody>
        </p:sp>
        <p:sp>
          <p:nvSpPr>
            <p:cNvPr id="7181" name="Text Box 16">
              <a:extLst>
                <a:ext uri="{FF2B5EF4-FFF2-40B4-BE49-F238E27FC236}">
                  <a16:creationId xmlns:a16="http://schemas.microsoft.com/office/drawing/2014/main" id="{86185852-BDA2-C97C-9515-8A91678AD47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46" y="3194"/>
              <a:ext cx="693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/>
                <a:t>C</a:t>
              </a:r>
            </a:p>
          </p:txBody>
        </p:sp>
      </p:grpSp>
      <p:grpSp>
        <p:nvGrpSpPr>
          <p:cNvPr id="7182" name="Group 24">
            <a:extLst>
              <a:ext uri="{FF2B5EF4-FFF2-40B4-BE49-F238E27FC236}">
                <a16:creationId xmlns:a16="http://schemas.microsoft.com/office/drawing/2014/main" id="{C419BC81-20F8-C1BD-B5D3-D87A27106F86}"/>
              </a:ext>
            </a:extLst>
          </p:cNvPr>
          <p:cNvGrpSpPr>
            <a:grpSpLocks/>
          </p:cNvGrpSpPr>
          <p:nvPr/>
        </p:nvGrpSpPr>
        <p:grpSpPr bwMode="auto">
          <a:xfrm>
            <a:off x="5624513" y="2797175"/>
            <a:ext cx="3371850" cy="3016250"/>
            <a:chOff x="2583" y="1762"/>
            <a:chExt cx="2124" cy="1900"/>
          </a:xfrm>
        </p:grpSpPr>
        <p:sp>
          <p:nvSpPr>
            <p:cNvPr id="7183" name="AutoShape 13">
              <a:extLst>
                <a:ext uri="{FF2B5EF4-FFF2-40B4-BE49-F238E27FC236}">
                  <a16:creationId xmlns:a16="http://schemas.microsoft.com/office/drawing/2014/main" id="{29D98AB5-1DAC-8DF4-8F9F-9DF48BADB9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4" y="2024"/>
              <a:ext cx="1451" cy="1361"/>
            </a:xfrm>
            <a:prstGeom prst="triangle">
              <a:avLst>
                <a:gd name="adj" fmla="val 75329"/>
              </a:avLst>
            </a:prstGeom>
            <a:solidFill>
              <a:srgbClr val="00FF00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184" name="Text Box 17">
              <a:extLst>
                <a:ext uri="{FF2B5EF4-FFF2-40B4-BE49-F238E27FC236}">
                  <a16:creationId xmlns:a16="http://schemas.microsoft.com/office/drawing/2014/main" id="{49ADA38F-B350-BC83-CD45-5DDCF2C5376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84" y="1762"/>
              <a:ext cx="87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/>
                <a:t>A’</a:t>
              </a:r>
            </a:p>
          </p:txBody>
        </p:sp>
        <p:sp>
          <p:nvSpPr>
            <p:cNvPr id="7185" name="Text Box 18">
              <a:extLst>
                <a:ext uri="{FF2B5EF4-FFF2-40B4-BE49-F238E27FC236}">
                  <a16:creationId xmlns:a16="http://schemas.microsoft.com/office/drawing/2014/main" id="{DC5EE2CE-63B1-E19C-8DA9-7348C53A970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83" y="3335"/>
              <a:ext cx="739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/>
                <a:t>B’</a:t>
              </a:r>
            </a:p>
          </p:txBody>
        </p:sp>
        <p:sp>
          <p:nvSpPr>
            <p:cNvPr id="7186" name="Text Box 19">
              <a:extLst>
                <a:ext uri="{FF2B5EF4-FFF2-40B4-BE49-F238E27FC236}">
                  <a16:creationId xmlns:a16="http://schemas.microsoft.com/office/drawing/2014/main" id="{78264FE0-4C97-4A63-32AC-64C0FEAEEEC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14" y="3335"/>
              <a:ext cx="693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/>
                <a:t>C’</a:t>
              </a:r>
            </a:p>
          </p:txBody>
        </p:sp>
      </p:grpSp>
      <p:sp>
        <p:nvSpPr>
          <p:cNvPr id="7187" name="Text Box 22">
            <a:extLst>
              <a:ext uri="{FF2B5EF4-FFF2-40B4-BE49-F238E27FC236}">
                <a16:creationId xmlns:a16="http://schemas.microsoft.com/office/drawing/2014/main" id="{81BC42B5-14E0-4F37-1064-B8CE078E2E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4114" y="5734051"/>
            <a:ext cx="700563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b="1"/>
              <a:t>可以发现</a:t>
            </a:r>
            <a:r>
              <a:rPr lang="en-US" altLang="zh-CN" sz="2800" b="1"/>
              <a:t>,</a:t>
            </a:r>
            <a:r>
              <a:rPr lang="zh-CN" altLang="en-US" sz="2800" b="1"/>
              <a:t>这两个三角形是相似的</a:t>
            </a:r>
            <a:r>
              <a:rPr lang="en-US" altLang="zh-CN" sz="2800" b="1"/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30" name="Text Box 14">
            <a:extLst>
              <a:ext uri="{FF2B5EF4-FFF2-40B4-BE49-F238E27FC236}">
                <a16:creationId xmlns:a16="http://schemas.microsoft.com/office/drawing/2014/main" id="{4C67BC55-AD43-678D-2100-7CF308F6AA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5" y="1"/>
            <a:ext cx="53482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b="1"/>
              <a:t>如图</a:t>
            </a:r>
            <a:r>
              <a:rPr lang="en-US" altLang="zh-CN" sz="2800" b="1"/>
              <a:t>,</a:t>
            </a:r>
            <a:r>
              <a:rPr lang="zh-CN" altLang="en-US" sz="2800" b="1"/>
              <a:t>在△</a:t>
            </a:r>
            <a:r>
              <a:rPr lang="en-US" altLang="zh-CN" sz="2800" b="1"/>
              <a:t>ABC</a:t>
            </a:r>
            <a:r>
              <a:rPr lang="zh-CN" altLang="en-US" sz="2800" b="1"/>
              <a:t>和△</a:t>
            </a:r>
            <a:r>
              <a:rPr lang="en-US" altLang="zh-CN" sz="2800" b="1"/>
              <a:t>A’B’C’</a:t>
            </a:r>
            <a:r>
              <a:rPr lang="zh-CN" altLang="en-US" sz="2800" b="1"/>
              <a:t>中</a:t>
            </a:r>
            <a:r>
              <a:rPr lang="en-US" altLang="zh-CN" sz="2800" b="1"/>
              <a:t>,</a:t>
            </a:r>
          </a:p>
        </p:txBody>
      </p:sp>
      <p:graphicFrame>
        <p:nvGraphicFramePr>
          <p:cNvPr id="9231" name="Object 15">
            <a:extLst>
              <a:ext uri="{FF2B5EF4-FFF2-40B4-BE49-F238E27FC236}">
                <a16:creationId xmlns:a16="http://schemas.microsoft.com/office/drawing/2014/main" id="{0E58787D-F42F-F895-BB3A-4B5D0653EE53}"/>
              </a:ext>
            </a:extLst>
          </p:cNvPr>
          <p:cNvGraphicFramePr>
            <a:graphicFrameLocks/>
          </p:cNvGraphicFramePr>
          <p:nvPr/>
        </p:nvGraphicFramePr>
        <p:xfrm>
          <a:off x="2063750" y="476250"/>
          <a:ext cx="2808288" cy="86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41541700" imgH="12877800" progId="Equation.3">
                  <p:embed/>
                </p:oleObj>
              </mc:Choice>
              <mc:Fallback>
                <p:oleObj r:id="rId3" imgW="41541700" imgH="12877800" progId="Equation.3">
                  <p:embed/>
                  <p:pic>
                    <p:nvPicPr>
                      <p:cNvPr id="0" name="Object 1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63750" y="476250"/>
                        <a:ext cx="2808288" cy="869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32" name="Text Box 16">
            <a:extLst>
              <a:ext uri="{FF2B5EF4-FFF2-40B4-BE49-F238E27FC236}">
                <a16:creationId xmlns:a16="http://schemas.microsoft.com/office/drawing/2014/main" id="{79F78143-56AB-FC0F-F936-28A113815E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1" y="1341438"/>
            <a:ext cx="66595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b="1"/>
              <a:t>求证</a:t>
            </a:r>
            <a:r>
              <a:rPr lang="en-US" altLang="zh-CN" sz="2800" b="1"/>
              <a:t>:△ABC∽△A’B’C’</a:t>
            </a:r>
          </a:p>
        </p:txBody>
      </p:sp>
      <p:grpSp>
        <p:nvGrpSpPr>
          <p:cNvPr id="9220" name="Group 22">
            <a:extLst>
              <a:ext uri="{FF2B5EF4-FFF2-40B4-BE49-F238E27FC236}">
                <a16:creationId xmlns:a16="http://schemas.microsoft.com/office/drawing/2014/main" id="{11BA3E3D-1EFF-21B1-1172-A177C255A0E2}"/>
              </a:ext>
            </a:extLst>
          </p:cNvPr>
          <p:cNvGrpSpPr>
            <a:grpSpLocks/>
          </p:cNvGrpSpPr>
          <p:nvPr/>
        </p:nvGrpSpPr>
        <p:grpSpPr bwMode="auto">
          <a:xfrm>
            <a:off x="7896225" y="188913"/>
            <a:ext cx="3371850" cy="3016250"/>
            <a:chOff x="2583" y="1762"/>
            <a:chExt cx="2124" cy="1900"/>
          </a:xfrm>
        </p:grpSpPr>
        <p:sp>
          <p:nvSpPr>
            <p:cNvPr id="9221" name="AutoShape 23">
              <a:extLst>
                <a:ext uri="{FF2B5EF4-FFF2-40B4-BE49-F238E27FC236}">
                  <a16:creationId xmlns:a16="http://schemas.microsoft.com/office/drawing/2014/main" id="{2D724B46-859A-D4A6-195A-9D549C05E6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4" y="2024"/>
              <a:ext cx="1451" cy="1361"/>
            </a:xfrm>
            <a:prstGeom prst="triangle">
              <a:avLst>
                <a:gd name="adj" fmla="val 75329"/>
              </a:avLst>
            </a:prstGeom>
            <a:solidFill>
              <a:srgbClr val="00FF00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222" name="Text Box 24">
              <a:extLst>
                <a:ext uri="{FF2B5EF4-FFF2-40B4-BE49-F238E27FC236}">
                  <a16:creationId xmlns:a16="http://schemas.microsoft.com/office/drawing/2014/main" id="{999E4627-2166-4A60-5823-F96E6146607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84" y="1762"/>
              <a:ext cx="87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>
                  <a:solidFill>
                    <a:srgbClr val="0000FF"/>
                  </a:solidFill>
                </a:rPr>
                <a:t>A’</a:t>
              </a:r>
            </a:p>
          </p:txBody>
        </p:sp>
        <p:sp>
          <p:nvSpPr>
            <p:cNvPr id="9223" name="Text Box 25">
              <a:extLst>
                <a:ext uri="{FF2B5EF4-FFF2-40B4-BE49-F238E27FC236}">
                  <a16:creationId xmlns:a16="http://schemas.microsoft.com/office/drawing/2014/main" id="{17C974A1-0DF3-94C5-2CB3-40480C1F645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83" y="3335"/>
              <a:ext cx="739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>
                  <a:solidFill>
                    <a:srgbClr val="0000FF"/>
                  </a:solidFill>
                </a:rPr>
                <a:t>B’</a:t>
              </a:r>
            </a:p>
          </p:txBody>
        </p:sp>
        <p:sp>
          <p:nvSpPr>
            <p:cNvPr id="9224" name="Text Box 26">
              <a:extLst>
                <a:ext uri="{FF2B5EF4-FFF2-40B4-BE49-F238E27FC236}">
                  <a16:creationId xmlns:a16="http://schemas.microsoft.com/office/drawing/2014/main" id="{599E68FE-0E97-0E0D-23B1-90A8B6EF2EF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14" y="3335"/>
              <a:ext cx="693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>
                  <a:solidFill>
                    <a:srgbClr val="0000FF"/>
                  </a:solidFill>
                </a:rPr>
                <a:t>C’</a:t>
              </a:r>
            </a:p>
          </p:txBody>
        </p:sp>
      </p:grpSp>
      <p:grpSp>
        <p:nvGrpSpPr>
          <p:cNvPr id="9225" name="Group 17">
            <a:extLst>
              <a:ext uri="{FF2B5EF4-FFF2-40B4-BE49-F238E27FC236}">
                <a16:creationId xmlns:a16="http://schemas.microsoft.com/office/drawing/2014/main" id="{AE3FCAE5-2D8F-FBEC-AA94-40642BD45238}"/>
              </a:ext>
            </a:extLst>
          </p:cNvPr>
          <p:cNvGrpSpPr>
            <a:grpSpLocks/>
          </p:cNvGrpSpPr>
          <p:nvPr/>
        </p:nvGrpSpPr>
        <p:grpSpPr bwMode="auto">
          <a:xfrm>
            <a:off x="6600826" y="188913"/>
            <a:ext cx="2468563" cy="2074862"/>
            <a:chOff x="884" y="2223"/>
            <a:chExt cx="1555" cy="1307"/>
          </a:xfrm>
        </p:grpSpPr>
        <p:sp>
          <p:nvSpPr>
            <p:cNvPr id="9226" name="AutoShape 18">
              <a:extLst>
                <a:ext uri="{FF2B5EF4-FFF2-40B4-BE49-F238E27FC236}">
                  <a16:creationId xmlns:a16="http://schemas.microsoft.com/office/drawing/2014/main" id="{BED4D251-B886-0E48-ABFB-B0DF2A1702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6" y="2478"/>
              <a:ext cx="817" cy="771"/>
            </a:xfrm>
            <a:prstGeom prst="triangle">
              <a:avLst>
                <a:gd name="adj" fmla="val 75329"/>
              </a:avLst>
            </a:prstGeom>
            <a:solidFill>
              <a:srgbClr val="FF99CC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227" name="Text Box 19">
              <a:extLst>
                <a:ext uri="{FF2B5EF4-FFF2-40B4-BE49-F238E27FC236}">
                  <a16:creationId xmlns:a16="http://schemas.microsoft.com/office/drawing/2014/main" id="{8ED3A802-401A-5FFE-4274-53068687D9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52" y="2223"/>
              <a:ext cx="87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>
                  <a:solidFill>
                    <a:srgbClr val="0000FF"/>
                  </a:solidFill>
                </a:rPr>
                <a:t>A</a:t>
              </a:r>
            </a:p>
          </p:txBody>
        </p:sp>
        <p:sp>
          <p:nvSpPr>
            <p:cNvPr id="9228" name="Text Box 20">
              <a:extLst>
                <a:ext uri="{FF2B5EF4-FFF2-40B4-BE49-F238E27FC236}">
                  <a16:creationId xmlns:a16="http://schemas.microsoft.com/office/drawing/2014/main" id="{2D9C000C-739F-D1A2-A796-662116B236A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84" y="3203"/>
              <a:ext cx="739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>
                  <a:solidFill>
                    <a:srgbClr val="0000FF"/>
                  </a:solidFill>
                </a:rPr>
                <a:t>B</a:t>
              </a:r>
            </a:p>
          </p:txBody>
        </p:sp>
        <p:sp>
          <p:nvSpPr>
            <p:cNvPr id="9229" name="Text Box 21">
              <a:extLst>
                <a:ext uri="{FF2B5EF4-FFF2-40B4-BE49-F238E27FC236}">
                  <a16:creationId xmlns:a16="http://schemas.microsoft.com/office/drawing/2014/main" id="{B551E879-C755-D5C8-8760-D64D916207E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46" y="3194"/>
              <a:ext cx="693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>
                  <a:solidFill>
                    <a:srgbClr val="0000FF"/>
                  </a:solidFill>
                </a:rPr>
                <a:t>C</a:t>
              </a:r>
            </a:p>
          </p:txBody>
        </p:sp>
      </p:grpSp>
      <p:sp>
        <p:nvSpPr>
          <p:cNvPr id="9243" name="Line 27">
            <a:extLst>
              <a:ext uri="{FF2B5EF4-FFF2-40B4-BE49-F238E27FC236}">
                <a16:creationId xmlns:a16="http://schemas.microsoft.com/office/drawing/2014/main" id="{A5BC840A-815D-E650-FDE3-A00E84396E11}"/>
              </a:ext>
            </a:extLst>
          </p:cNvPr>
          <p:cNvSpPr>
            <a:spLocks noChangeShapeType="1"/>
          </p:cNvSpPr>
          <p:nvPr/>
        </p:nvSpPr>
        <p:spPr bwMode="auto">
          <a:xfrm>
            <a:off x="8904288" y="1828800"/>
            <a:ext cx="1295400" cy="0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44" name="Text Box 28">
            <a:extLst>
              <a:ext uri="{FF2B5EF4-FFF2-40B4-BE49-F238E27FC236}">
                <a16:creationId xmlns:a16="http://schemas.microsoft.com/office/drawing/2014/main" id="{FD2AB60E-630C-E1D5-538D-0F6EAA498B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97025" y="1844675"/>
            <a:ext cx="4859338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证明</a:t>
            </a:r>
            <a:r>
              <a:rPr lang="en-US" altLang="zh-CN" sz="2800" b="1" dirty="0">
                <a:solidFill>
                  <a:srgbClr val="FF0000"/>
                </a:solidFill>
              </a:rPr>
              <a:t>:</a:t>
            </a:r>
            <a:r>
              <a:rPr lang="zh-CN" altLang="en-US" sz="2800" b="1" dirty="0">
                <a:solidFill>
                  <a:srgbClr val="FF0000"/>
                </a:solidFill>
              </a:rPr>
              <a:t>在线段</a:t>
            </a:r>
            <a:r>
              <a:rPr lang="en-US" altLang="zh-CN" sz="2800" b="1" dirty="0">
                <a:solidFill>
                  <a:srgbClr val="FF0000"/>
                </a:solidFill>
              </a:rPr>
              <a:t>A’B’(</a:t>
            </a:r>
            <a:r>
              <a:rPr lang="zh-CN" altLang="en-US" sz="2800" b="1" dirty="0">
                <a:solidFill>
                  <a:srgbClr val="FF0000"/>
                </a:solidFill>
              </a:rPr>
              <a:t>或它的延长线</a:t>
            </a:r>
            <a:r>
              <a:rPr lang="en-US" altLang="zh-CN" sz="2800" b="1" dirty="0">
                <a:solidFill>
                  <a:srgbClr val="FF0000"/>
                </a:solidFill>
              </a:rPr>
              <a:t>)</a:t>
            </a:r>
            <a:r>
              <a:rPr lang="zh-CN" altLang="en-US" sz="2800" b="1" dirty="0">
                <a:solidFill>
                  <a:srgbClr val="FF0000"/>
                </a:solidFill>
              </a:rPr>
              <a:t>上截取</a:t>
            </a:r>
            <a:r>
              <a:rPr lang="en-US" altLang="zh-CN" sz="2800" b="1" dirty="0">
                <a:solidFill>
                  <a:srgbClr val="FF0000"/>
                </a:solidFill>
              </a:rPr>
              <a:t>A’D=AB,</a:t>
            </a:r>
            <a:r>
              <a:rPr lang="zh-CN" altLang="en-US" sz="2800" b="1" dirty="0">
                <a:solidFill>
                  <a:srgbClr val="FF0000"/>
                </a:solidFill>
              </a:rPr>
              <a:t>过点</a:t>
            </a:r>
            <a:r>
              <a:rPr lang="en-US" altLang="zh-CN" sz="2800" b="1" dirty="0">
                <a:solidFill>
                  <a:srgbClr val="FF0000"/>
                </a:solidFill>
              </a:rPr>
              <a:t>D</a:t>
            </a:r>
            <a:r>
              <a:rPr lang="zh-CN" altLang="en-US" sz="2800" b="1" dirty="0">
                <a:solidFill>
                  <a:srgbClr val="FF0000"/>
                </a:solidFill>
              </a:rPr>
              <a:t>作</a:t>
            </a:r>
            <a:r>
              <a:rPr lang="en-US" altLang="zh-CN" sz="2800" b="1" dirty="0">
                <a:solidFill>
                  <a:srgbClr val="FF0000"/>
                </a:solidFill>
              </a:rPr>
              <a:t>DE//B’C’,</a:t>
            </a:r>
            <a:r>
              <a:rPr lang="zh-CN" altLang="en-US" sz="2800" b="1" dirty="0">
                <a:solidFill>
                  <a:srgbClr val="FF0000"/>
                </a:solidFill>
              </a:rPr>
              <a:t>交</a:t>
            </a:r>
            <a:r>
              <a:rPr lang="en-US" altLang="zh-CN" sz="2800" b="1" dirty="0">
                <a:solidFill>
                  <a:srgbClr val="FF0000"/>
                </a:solidFill>
              </a:rPr>
              <a:t>A’C’</a:t>
            </a:r>
            <a:r>
              <a:rPr lang="zh-CN" altLang="en-US" sz="2800" b="1" dirty="0">
                <a:solidFill>
                  <a:srgbClr val="FF0000"/>
                </a:solidFill>
              </a:rPr>
              <a:t>于点</a:t>
            </a:r>
            <a:r>
              <a:rPr lang="en-US" altLang="zh-CN" sz="2800" b="1" dirty="0">
                <a:solidFill>
                  <a:srgbClr val="FF0000"/>
                </a:solidFill>
              </a:rPr>
              <a:t>E,</a:t>
            </a:r>
          </a:p>
        </p:txBody>
      </p:sp>
      <p:sp>
        <p:nvSpPr>
          <p:cNvPr id="9245" name="Text Box 29">
            <a:extLst>
              <a:ext uri="{FF2B5EF4-FFF2-40B4-BE49-F238E27FC236}">
                <a16:creationId xmlns:a16="http://schemas.microsoft.com/office/drawing/2014/main" id="{477AC8E0-6093-CFC9-657B-C8F084B9B7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51850" y="1504951"/>
            <a:ext cx="110013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00FF"/>
                </a:solidFill>
              </a:rPr>
              <a:t>D</a:t>
            </a:r>
          </a:p>
        </p:txBody>
      </p:sp>
      <p:sp>
        <p:nvSpPr>
          <p:cNvPr id="9246" name="Text Box 30">
            <a:extLst>
              <a:ext uri="{FF2B5EF4-FFF2-40B4-BE49-F238E27FC236}">
                <a16:creationId xmlns:a16="http://schemas.microsoft.com/office/drawing/2014/main" id="{9528330D-B959-9517-2CED-3C51D521C8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80639" y="1576388"/>
            <a:ext cx="131603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00FF"/>
                </a:solidFill>
              </a:rPr>
              <a:t>E</a:t>
            </a:r>
          </a:p>
        </p:txBody>
      </p:sp>
      <p:sp>
        <p:nvSpPr>
          <p:cNvPr id="9248" name="Text Box 32">
            <a:extLst>
              <a:ext uri="{FF2B5EF4-FFF2-40B4-BE49-F238E27FC236}">
                <a16:creationId xmlns:a16="http://schemas.microsoft.com/office/drawing/2014/main" id="{3783F15E-9B7D-78EC-2456-E407EEBAB2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1" y="3141663"/>
            <a:ext cx="66595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 dirty="0"/>
              <a:t>∴△A’DE∽△A’B’C’</a:t>
            </a:r>
          </a:p>
        </p:txBody>
      </p:sp>
      <p:graphicFrame>
        <p:nvGraphicFramePr>
          <p:cNvPr id="9249" name="Object 33">
            <a:extLst>
              <a:ext uri="{FF2B5EF4-FFF2-40B4-BE49-F238E27FC236}">
                <a16:creationId xmlns:a16="http://schemas.microsoft.com/office/drawing/2014/main" id="{4195DA0F-5F28-9F4F-257B-7CC532CA9C3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21463389"/>
              </p:ext>
            </p:extLst>
          </p:nvPr>
        </p:nvGraphicFramePr>
        <p:xfrm>
          <a:off x="1585259" y="3730627"/>
          <a:ext cx="3105150" cy="86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5" imgW="45935900" imgH="12877800" progId="Equation.3">
                  <p:embed/>
                </p:oleObj>
              </mc:Choice>
              <mc:Fallback>
                <p:oleObj r:id="rId5" imgW="45935900" imgH="12877800" progId="Equation.3">
                  <p:embed/>
                  <p:pic>
                    <p:nvPicPr>
                      <p:cNvPr id="0" name="Object 3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5259" y="3730627"/>
                        <a:ext cx="3105150" cy="869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50" name="Text Box 34">
            <a:extLst>
              <a:ext uri="{FF2B5EF4-FFF2-40B4-BE49-F238E27FC236}">
                <a16:creationId xmlns:a16="http://schemas.microsoft.com/office/drawing/2014/main" id="{88DA610E-1A56-5BC7-05A8-6B53B8E03F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799" y="4650136"/>
            <a:ext cx="43926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b="1" dirty="0"/>
              <a:t>又</a:t>
            </a:r>
          </a:p>
        </p:txBody>
      </p:sp>
      <p:graphicFrame>
        <p:nvGraphicFramePr>
          <p:cNvPr id="9251" name="Object 35">
            <a:extLst>
              <a:ext uri="{FF2B5EF4-FFF2-40B4-BE49-F238E27FC236}">
                <a16:creationId xmlns:a16="http://schemas.microsoft.com/office/drawing/2014/main" id="{88F23130-37E1-B977-BE59-21B2FFE7C27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38509415"/>
              </p:ext>
            </p:extLst>
          </p:nvPr>
        </p:nvGraphicFramePr>
        <p:xfrm>
          <a:off x="1774825" y="4582765"/>
          <a:ext cx="4410075" cy="86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7" imgW="65239900" imgH="12877800" progId="Equation.3">
                  <p:embed/>
                </p:oleObj>
              </mc:Choice>
              <mc:Fallback>
                <p:oleObj r:id="rId7" imgW="65239900" imgH="12877800" progId="Equation.3">
                  <p:embed/>
                  <p:pic>
                    <p:nvPicPr>
                      <p:cNvPr id="0" name="Object 35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4825" y="4582765"/>
                        <a:ext cx="4410075" cy="869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52" name="Object 36">
            <a:extLst>
              <a:ext uri="{FF2B5EF4-FFF2-40B4-BE49-F238E27FC236}">
                <a16:creationId xmlns:a16="http://schemas.microsoft.com/office/drawing/2014/main" id="{F27A029F-B1F0-80A6-4EE3-F283BD4A246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87557320"/>
              </p:ext>
            </p:extLst>
          </p:nvPr>
        </p:nvGraphicFramePr>
        <p:xfrm>
          <a:off x="1535735" y="5481204"/>
          <a:ext cx="2078037" cy="86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9" imgW="30721300" imgH="12877800" progId="Equation.3">
                  <p:embed/>
                </p:oleObj>
              </mc:Choice>
              <mc:Fallback>
                <p:oleObj r:id="rId9" imgW="30721300" imgH="12877800" progId="Equation.3">
                  <p:embed/>
                  <p:pic>
                    <p:nvPicPr>
                      <p:cNvPr id="0" name="Object 36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35735" y="5481204"/>
                        <a:ext cx="2078037" cy="869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53" name="Object 37">
            <a:extLst>
              <a:ext uri="{FF2B5EF4-FFF2-40B4-BE49-F238E27FC236}">
                <a16:creationId xmlns:a16="http://schemas.microsoft.com/office/drawing/2014/main" id="{FC7335EC-AB88-44BE-6450-0066978F537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5789836"/>
              </p:ext>
            </p:extLst>
          </p:nvPr>
        </p:nvGraphicFramePr>
        <p:xfrm>
          <a:off x="1524001" y="6411546"/>
          <a:ext cx="1801812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11" imgW="26619200" imgH="5270500" progId="Equation.3">
                  <p:embed/>
                </p:oleObj>
              </mc:Choice>
              <mc:Fallback>
                <p:oleObj r:id="rId11" imgW="26619200" imgH="5270500" progId="Equation.3">
                  <p:embed/>
                  <p:pic>
                    <p:nvPicPr>
                      <p:cNvPr id="0" name="Object 37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1" y="6411546"/>
                        <a:ext cx="1801812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40" name="Line 38">
            <a:extLst>
              <a:ext uri="{FF2B5EF4-FFF2-40B4-BE49-F238E27FC236}">
                <a16:creationId xmlns:a16="http://schemas.microsoft.com/office/drawing/2014/main" id="{D89FC3E0-0220-0C5B-EB86-BBA1732A7856}"/>
              </a:ext>
            </a:extLst>
          </p:cNvPr>
          <p:cNvSpPr>
            <a:spLocks noChangeShapeType="1"/>
          </p:cNvSpPr>
          <p:nvPr/>
        </p:nvSpPr>
        <p:spPr bwMode="auto">
          <a:xfrm>
            <a:off x="6600825" y="0"/>
            <a:ext cx="0" cy="6858000"/>
          </a:xfrm>
          <a:prstGeom prst="line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55" name="Text Box 39">
            <a:extLst>
              <a:ext uri="{FF2B5EF4-FFF2-40B4-BE49-F238E27FC236}">
                <a16:creationId xmlns:a16="http://schemas.microsoft.com/office/drawing/2014/main" id="{9D75FAF2-2DFA-E7D2-0859-360C626E83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8163" y="3357563"/>
            <a:ext cx="268446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b="1"/>
              <a:t>同理</a:t>
            </a:r>
          </a:p>
        </p:txBody>
      </p:sp>
      <p:sp>
        <p:nvSpPr>
          <p:cNvPr id="9256" name="Text Box 40">
            <a:extLst>
              <a:ext uri="{FF2B5EF4-FFF2-40B4-BE49-F238E27FC236}">
                <a16:creationId xmlns:a16="http://schemas.microsoft.com/office/drawing/2014/main" id="{EEE5E91E-6A3F-79EF-C12B-6BA72FBF8D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16726" y="4005263"/>
            <a:ext cx="66595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/>
              <a:t>∴△A’DE≌△ABC</a:t>
            </a:r>
          </a:p>
        </p:txBody>
      </p:sp>
      <p:graphicFrame>
        <p:nvGraphicFramePr>
          <p:cNvPr id="9257" name="Object 41">
            <a:extLst>
              <a:ext uri="{FF2B5EF4-FFF2-40B4-BE49-F238E27FC236}">
                <a16:creationId xmlns:a16="http://schemas.microsoft.com/office/drawing/2014/main" id="{7251B706-2455-7795-97D5-DE5DC45841BA}"/>
              </a:ext>
            </a:extLst>
          </p:cNvPr>
          <p:cNvGraphicFramePr>
            <a:graphicFrameLocks/>
          </p:cNvGraphicFramePr>
          <p:nvPr/>
        </p:nvGraphicFramePr>
        <p:xfrm>
          <a:off x="8040689" y="3429000"/>
          <a:ext cx="1425575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13" imgW="21069300" imgH="5270500" progId="Equation.3">
                  <p:embed/>
                </p:oleObj>
              </mc:Choice>
              <mc:Fallback>
                <p:oleObj r:id="rId13" imgW="21069300" imgH="5270500" progId="Equation.3">
                  <p:embed/>
                  <p:pic>
                    <p:nvPicPr>
                      <p:cNvPr id="0" name="Object 41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40689" y="3429000"/>
                        <a:ext cx="1425575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59" name="Text Box 43">
            <a:extLst>
              <a:ext uri="{FF2B5EF4-FFF2-40B4-BE49-F238E27FC236}">
                <a16:creationId xmlns:a16="http://schemas.microsoft.com/office/drawing/2014/main" id="{5576FA0A-8A45-BD19-8176-2DA97942F6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16726" y="4797426"/>
            <a:ext cx="66595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/>
              <a:t>∴△ABC∽△A’B’C’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92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92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92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92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92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92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9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9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9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9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1" dur="80"/>
                                        <p:tgtEl>
                                          <p:spTgt spid="92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2" dur="80"/>
                                        <p:tgtEl>
                                          <p:spTgt spid="92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80"/>
                                        <p:tgtEl>
                                          <p:spTgt spid="92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92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92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4" dur="2000"/>
                                        <p:tgtEl>
                                          <p:spTgt spid="9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2000"/>
                                        <p:tgtEl>
                                          <p:spTgt spid="9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0" grpId="0"/>
      <p:bldP spid="9232" grpId="0"/>
      <p:bldP spid="9244" grpId="0"/>
      <p:bldP spid="9245" grpId="0"/>
      <p:bldP spid="9246" grpId="0"/>
      <p:bldP spid="9248" grpId="0"/>
      <p:bldP spid="9250" grpId="0"/>
      <p:bldP spid="9255" grpId="0"/>
      <p:bldP spid="9256" grpId="0"/>
      <p:bldP spid="925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>
            <a:extLst>
              <a:ext uri="{FF2B5EF4-FFF2-40B4-BE49-F238E27FC236}">
                <a16:creationId xmlns:a16="http://schemas.microsoft.com/office/drawing/2014/main" id="{4776B66D-5EE4-EA39-3D3F-F57FF4A53C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836614"/>
            <a:ext cx="9448800" cy="10683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判定定理</a:t>
            </a:r>
            <a:r>
              <a:rPr lang="en-US" altLang="zh-CN" sz="3600" b="1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1</a:t>
            </a:r>
            <a:r>
              <a:rPr lang="zh-CN" altLang="en-US" sz="3600" b="1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：</a:t>
            </a:r>
            <a:r>
              <a:rPr lang="zh-CN" altLang="en-US" sz="2800" b="1">
                <a:latin typeface="Times New Roman" panose="02020603050405020304" pitchFamily="18" charset="0"/>
              </a:rPr>
              <a:t>如果两个三角形的</a:t>
            </a:r>
            <a:r>
              <a:rPr lang="zh-CN" altLang="en-US" sz="2800" b="1">
                <a:solidFill>
                  <a:srgbClr val="EC0818"/>
                </a:solidFill>
                <a:latin typeface="Times New Roman" panose="02020603050405020304" pitchFamily="18" charset="0"/>
              </a:rPr>
              <a:t>三组对应边的比</a:t>
            </a:r>
            <a:r>
              <a:rPr lang="zh-CN" altLang="en-US" sz="2800" b="1">
                <a:solidFill>
                  <a:srgbClr val="262ED6"/>
                </a:solidFill>
                <a:latin typeface="Times New Roman" panose="02020603050405020304" pitchFamily="18" charset="0"/>
              </a:rPr>
              <a:t>相等</a:t>
            </a:r>
            <a:r>
              <a:rPr lang="zh-CN" altLang="en-US" sz="2800" b="1">
                <a:latin typeface="Times New Roman" panose="02020603050405020304" pitchFamily="18" charset="0"/>
              </a:rPr>
              <a:t>，那么这两个三角形</a:t>
            </a:r>
            <a:r>
              <a:rPr lang="zh-CN" altLang="en-US" sz="2800" b="1">
                <a:solidFill>
                  <a:srgbClr val="262ED6"/>
                </a:solidFill>
                <a:latin typeface="Times New Roman" panose="02020603050405020304" pitchFamily="18" charset="0"/>
              </a:rPr>
              <a:t>相似</a:t>
            </a:r>
            <a:r>
              <a:rPr lang="zh-CN" altLang="en-US" sz="2800" b="1">
                <a:latin typeface="Times New Roman" panose="02020603050405020304" pitchFamily="18" charset="0"/>
              </a:rPr>
              <a:t>。</a:t>
            </a:r>
          </a:p>
        </p:txBody>
      </p:sp>
      <p:pic>
        <p:nvPicPr>
          <p:cNvPr id="11266" name="Picture 5" descr="top">
            <a:extLst>
              <a:ext uri="{FF2B5EF4-FFF2-40B4-BE49-F238E27FC236}">
                <a16:creationId xmlns:a16="http://schemas.microsoft.com/office/drawing/2014/main" id="{CDF41F6E-55A5-7D2B-D8CC-E5FC2D4879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0"/>
            <a:ext cx="8101013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WordArt 6">
            <a:extLst>
              <a:ext uri="{FF2B5EF4-FFF2-40B4-BE49-F238E27FC236}">
                <a16:creationId xmlns:a16="http://schemas.microsoft.com/office/drawing/2014/main" id="{56E9C290-980E-540F-14F4-9ED38C11970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800600" y="26988"/>
            <a:ext cx="1511300" cy="665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宋体" panose="02010600030101010101" pitchFamily="2" charset="-122"/>
              </a:rPr>
              <a:t>结    论</a:t>
            </a:r>
          </a:p>
        </p:txBody>
      </p:sp>
      <p:sp>
        <p:nvSpPr>
          <p:cNvPr id="11271" name="Text Box 7">
            <a:extLst>
              <a:ext uri="{FF2B5EF4-FFF2-40B4-BE49-F238E27FC236}">
                <a16:creationId xmlns:a16="http://schemas.microsoft.com/office/drawing/2014/main" id="{23473E36-AB7B-CAA6-7B04-5F47BD300B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2750" y="1844676"/>
            <a:ext cx="898525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66"/>
                </a:solidFill>
              </a:rPr>
              <a:t>可以简单说成：</a:t>
            </a:r>
            <a:r>
              <a:rPr lang="zh-CN" altLang="en-US" sz="2800" b="1">
                <a:solidFill>
                  <a:srgbClr val="A806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三边</a:t>
            </a:r>
            <a:r>
              <a:rPr lang="zh-CN" altLang="en-US" sz="2800" b="1"/>
              <a:t>对应</a:t>
            </a:r>
            <a:r>
              <a:rPr lang="zh-CN" altLang="en-US" sz="2800" b="1">
                <a:solidFill>
                  <a:srgbClr val="3A34B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成比例</a:t>
            </a:r>
            <a:r>
              <a:rPr lang="zh-CN" altLang="en-US" sz="2800" b="1">
                <a:solidFill>
                  <a:srgbClr val="A806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，两三角形</a:t>
            </a:r>
            <a:r>
              <a:rPr lang="zh-CN" altLang="en-US" sz="2800" b="1">
                <a:solidFill>
                  <a:srgbClr val="3A34B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相似</a:t>
            </a:r>
            <a:r>
              <a:rPr lang="zh-CN" altLang="en-US" sz="2800" b="1">
                <a:solidFill>
                  <a:srgbClr val="A806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。</a:t>
            </a:r>
            <a:endParaRPr lang="zh-CN" altLang="en-US" sz="2800" b="1"/>
          </a:p>
        </p:txBody>
      </p:sp>
      <p:grpSp>
        <p:nvGrpSpPr>
          <p:cNvPr id="11269" name="Group 8">
            <a:extLst>
              <a:ext uri="{FF2B5EF4-FFF2-40B4-BE49-F238E27FC236}">
                <a16:creationId xmlns:a16="http://schemas.microsoft.com/office/drawing/2014/main" id="{76C7FDEA-B781-6BD0-3696-D79AE286BA29}"/>
              </a:ext>
            </a:extLst>
          </p:cNvPr>
          <p:cNvGrpSpPr>
            <a:grpSpLocks/>
          </p:cNvGrpSpPr>
          <p:nvPr/>
        </p:nvGrpSpPr>
        <p:grpSpPr bwMode="auto">
          <a:xfrm>
            <a:off x="2208213" y="2708276"/>
            <a:ext cx="2468562" cy="2074863"/>
            <a:chOff x="884" y="2223"/>
            <a:chExt cx="1555" cy="1307"/>
          </a:xfrm>
        </p:grpSpPr>
        <p:sp>
          <p:nvSpPr>
            <p:cNvPr id="11270" name="AutoShape 9">
              <a:extLst>
                <a:ext uri="{FF2B5EF4-FFF2-40B4-BE49-F238E27FC236}">
                  <a16:creationId xmlns:a16="http://schemas.microsoft.com/office/drawing/2014/main" id="{A98C2395-4FCC-A09A-562D-C75DD78270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6" y="2478"/>
              <a:ext cx="817" cy="771"/>
            </a:xfrm>
            <a:prstGeom prst="triangle">
              <a:avLst>
                <a:gd name="adj" fmla="val 75329"/>
              </a:avLst>
            </a:prstGeom>
            <a:solidFill>
              <a:srgbClr val="FF99CC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" name="Text Box 10">
              <a:extLst>
                <a:ext uri="{FF2B5EF4-FFF2-40B4-BE49-F238E27FC236}">
                  <a16:creationId xmlns:a16="http://schemas.microsoft.com/office/drawing/2014/main" id="{4658B8D7-56C3-C414-47C3-9D1880CE19E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52" y="2223"/>
              <a:ext cx="87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/>
                <a:t>A</a:t>
              </a:r>
            </a:p>
          </p:txBody>
        </p:sp>
        <p:sp>
          <p:nvSpPr>
            <p:cNvPr id="11272" name="Text Box 11">
              <a:extLst>
                <a:ext uri="{FF2B5EF4-FFF2-40B4-BE49-F238E27FC236}">
                  <a16:creationId xmlns:a16="http://schemas.microsoft.com/office/drawing/2014/main" id="{F276C6E4-16CE-6F82-E47C-502004DF558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84" y="3203"/>
              <a:ext cx="739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/>
                <a:t>B</a:t>
              </a:r>
            </a:p>
          </p:txBody>
        </p:sp>
        <p:sp>
          <p:nvSpPr>
            <p:cNvPr id="11273" name="Text Box 12">
              <a:extLst>
                <a:ext uri="{FF2B5EF4-FFF2-40B4-BE49-F238E27FC236}">
                  <a16:creationId xmlns:a16="http://schemas.microsoft.com/office/drawing/2014/main" id="{D49A35DB-9E0E-219C-DB3E-521E5066101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46" y="3194"/>
              <a:ext cx="693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/>
                <a:t>C</a:t>
              </a:r>
            </a:p>
          </p:txBody>
        </p:sp>
      </p:grpSp>
      <p:grpSp>
        <p:nvGrpSpPr>
          <p:cNvPr id="11274" name="Group 13">
            <a:extLst>
              <a:ext uri="{FF2B5EF4-FFF2-40B4-BE49-F238E27FC236}">
                <a16:creationId xmlns:a16="http://schemas.microsoft.com/office/drawing/2014/main" id="{8BAE53DD-166D-FCA5-D2E9-623282998316}"/>
              </a:ext>
            </a:extLst>
          </p:cNvPr>
          <p:cNvGrpSpPr>
            <a:grpSpLocks/>
          </p:cNvGrpSpPr>
          <p:nvPr/>
        </p:nvGrpSpPr>
        <p:grpSpPr bwMode="auto">
          <a:xfrm>
            <a:off x="5951538" y="2420938"/>
            <a:ext cx="3371850" cy="3016250"/>
            <a:chOff x="2583" y="1762"/>
            <a:chExt cx="2124" cy="1900"/>
          </a:xfrm>
        </p:grpSpPr>
        <p:sp>
          <p:nvSpPr>
            <p:cNvPr id="11275" name="AutoShape 14">
              <a:extLst>
                <a:ext uri="{FF2B5EF4-FFF2-40B4-BE49-F238E27FC236}">
                  <a16:creationId xmlns:a16="http://schemas.microsoft.com/office/drawing/2014/main" id="{74DBC0C0-9711-D7E8-792D-B09D86B06F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4" y="2024"/>
              <a:ext cx="1451" cy="1361"/>
            </a:xfrm>
            <a:prstGeom prst="triangle">
              <a:avLst>
                <a:gd name="adj" fmla="val 75329"/>
              </a:avLst>
            </a:prstGeom>
            <a:solidFill>
              <a:srgbClr val="00FF00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276" name="Text Box 15">
              <a:extLst>
                <a:ext uri="{FF2B5EF4-FFF2-40B4-BE49-F238E27FC236}">
                  <a16:creationId xmlns:a16="http://schemas.microsoft.com/office/drawing/2014/main" id="{7BB5906F-EAAA-7A0F-A32E-A7214F4A9B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84" y="1762"/>
              <a:ext cx="87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/>
                <a:t>A’</a:t>
              </a:r>
            </a:p>
          </p:txBody>
        </p:sp>
        <p:sp>
          <p:nvSpPr>
            <p:cNvPr id="11277" name="Text Box 16">
              <a:extLst>
                <a:ext uri="{FF2B5EF4-FFF2-40B4-BE49-F238E27FC236}">
                  <a16:creationId xmlns:a16="http://schemas.microsoft.com/office/drawing/2014/main" id="{6192CF5B-6D98-BE43-46D2-C590E686AD1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83" y="3335"/>
              <a:ext cx="739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/>
                <a:t>B’</a:t>
              </a:r>
            </a:p>
          </p:txBody>
        </p:sp>
        <p:sp>
          <p:nvSpPr>
            <p:cNvPr id="11278" name="Text Box 17">
              <a:extLst>
                <a:ext uri="{FF2B5EF4-FFF2-40B4-BE49-F238E27FC236}">
                  <a16:creationId xmlns:a16="http://schemas.microsoft.com/office/drawing/2014/main" id="{39967114-153E-D73C-AFEF-8A81ED30A93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14" y="3335"/>
              <a:ext cx="693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/>
                <a:t>C’</a:t>
              </a:r>
            </a:p>
          </p:txBody>
        </p:sp>
      </p:grpSp>
      <p:sp>
        <p:nvSpPr>
          <p:cNvPr id="11282" name="Text Box 18">
            <a:extLst>
              <a:ext uri="{FF2B5EF4-FFF2-40B4-BE49-F238E27FC236}">
                <a16:creationId xmlns:a16="http://schemas.microsoft.com/office/drawing/2014/main" id="{3B7253A3-2F44-8733-9861-34D94BA553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4868863"/>
            <a:ext cx="53482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b="1"/>
              <a:t>在△</a:t>
            </a:r>
            <a:r>
              <a:rPr lang="en-US" altLang="zh-CN" sz="2800" b="1"/>
              <a:t>ABC</a:t>
            </a:r>
            <a:r>
              <a:rPr lang="zh-CN" altLang="en-US" sz="2800" b="1"/>
              <a:t>和△</a:t>
            </a:r>
            <a:r>
              <a:rPr lang="en-US" altLang="zh-CN" sz="2800" b="1"/>
              <a:t>A’B’C’</a:t>
            </a:r>
            <a:r>
              <a:rPr lang="zh-CN" altLang="en-US" sz="2800" b="1"/>
              <a:t>中</a:t>
            </a:r>
            <a:r>
              <a:rPr lang="en-US" altLang="zh-CN" sz="2800" b="1"/>
              <a:t>,</a:t>
            </a:r>
          </a:p>
        </p:txBody>
      </p:sp>
      <p:graphicFrame>
        <p:nvGraphicFramePr>
          <p:cNvPr id="11283" name="Object 19">
            <a:extLst>
              <a:ext uri="{FF2B5EF4-FFF2-40B4-BE49-F238E27FC236}">
                <a16:creationId xmlns:a16="http://schemas.microsoft.com/office/drawing/2014/main" id="{7CC73376-3B3A-E4B4-A239-F5978C547AF1}"/>
              </a:ext>
            </a:extLst>
          </p:cNvPr>
          <p:cNvGraphicFramePr>
            <a:graphicFrameLocks/>
          </p:cNvGraphicFramePr>
          <p:nvPr/>
        </p:nvGraphicFramePr>
        <p:xfrm>
          <a:off x="1524000" y="5373688"/>
          <a:ext cx="3105150" cy="86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4" imgW="45935900" imgH="12877800" progId="Equation.3">
                  <p:embed/>
                </p:oleObj>
              </mc:Choice>
              <mc:Fallback>
                <p:oleObj r:id="rId4" imgW="45935900" imgH="12877800" progId="Equation.3">
                  <p:embed/>
                  <p:pic>
                    <p:nvPicPr>
                      <p:cNvPr id="0" name="Object 19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5373688"/>
                        <a:ext cx="3105150" cy="869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84" name="Text Box 20">
            <a:extLst>
              <a:ext uri="{FF2B5EF4-FFF2-40B4-BE49-F238E27FC236}">
                <a16:creationId xmlns:a16="http://schemas.microsoft.com/office/drawing/2014/main" id="{7DDC4A19-99FD-80A5-951B-30DB7C2D1B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1" y="6365876"/>
            <a:ext cx="66595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/>
              <a:t>∴△ABC∽△A’B’C’</a:t>
            </a:r>
          </a:p>
        </p:txBody>
      </p:sp>
      <p:sp>
        <p:nvSpPr>
          <p:cNvPr id="11285" name="Text Box 21">
            <a:extLst>
              <a:ext uri="{FF2B5EF4-FFF2-40B4-BE49-F238E27FC236}">
                <a16:creationId xmlns:a16="http://schemas.microsoft.com/office/drawing/2014/main" id="{11F80BB0-3D52-062B-91CA-BDFC0B2E0B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0" y="6338888"/>
            <a:ext cx="8985250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A806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</a:t>
            </a:r>
            <a:r>
              <a:rPr lang="zh-CN" altLang="en-US" sz="2800" b="1">
                <a:solidFill>
                  <a:srgbClr val="A806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三边</a:t>
            </a:r>
            <a:r>
              <a:rPr lang="zh-CN" altLang="en-US" sz="2800" b="1"/>
              <a:t>对应</a:t>
            </a:r>
            <a:r>
              <a:rPr lang="zh-CN" altLang="en-US" sz="2800" b="1">
                <a:solidFill>
                  <a:srgbClr val="3A34B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成比例</a:t>
            </a:r>
            <a:r>
              <a:rPr lang="zh-CN" altLang="en-US" sz="2800" b="1">
                <a:solidFill>
                  <a:srgbClr val="A806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，两三角形</a:t>
            </a:r>
            <a:r>
              <a:rPr lang="zh-CN" altLang="en-US" sz="2800" b="1">
                <a:solidFill>
                  <a:srgbClr val="3A34B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相似</a:t>
            </a:r>
            <a:r>
              <a:rPr lang="zh-CN" altLang="en-US" sz="2800" b="1">
                <a:solidFill>
                  <a:srgbClr val="A806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。</a:t>
            </a:r>
            <a:r>
              <a:rPr lang="en-US" altLang="zh-CN" sz="2800" b="1">
                <a:solidFill>
                  <a:srgbClr val="A806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  <a:endParaRPr lang="en-US" altLang="zh-CN" sz="28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1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71" grpId="0"/>
      <p:bldP spid="11282" grpId="0"/>
      <p:bldP spid="11284" grpId="0"/>
      <p:bldP spid="1128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4" descr="top">
            <a:extLst>
              <a:ext uri="{FF2B5EF4-FFF2-40B4-BE49-F238E27FC236}">
                <a16:creationId xmlns:a16="http://schemas.microsoft.com/office/drawing/2014/main" id="{F1628B24-7F4C-C874-735D-71663252BF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0"/>
            <a:ext cx="8101013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4" name="WordArt 5">
            <a:extLst>
              <a:ext uri="{FF2B5EF4-FFF2-40B4-BE49-F238E27FC236}">
                <a16:creationId xmlns:a16="http://schemas.microsoft.com/office/drawing/2014/main" id="{C8B0DAB1-C2A3-3ABC-60B7-39277C83210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727576" y="63501"/>
            <a:ext cx="2016125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i="1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宋体" panose="02010600030101010101" pitchFamily="2" charset="-122"/>
              </a:rPr>
              <a:t>例 题 讲 解</a:t>
            </a:r>
          </a:p>
        </p:txBody>
      </p:sp>
      <p:sp>
        <p:nvSpPr>
          <p:cNvPr id="13315" name="Text Box 6">
            <a:extLst>
              <a:ext uri="{FF2B5EF4-FFF2-40B4-BE49-F238E27FC236}">
                <a16:creationId xmlns:a16="http://schemas.microsoft.com/office/drawing/2014/main" id="{D2F730E5-5B2E-2A80-518F-6E06DC0B23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1" y="908050"/>
            <a:ext cx="9236075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b="1"/>
              <a:t>例</a:t>
            </a:r>
            <a:r>
              <a:rPr lang="en-US" altLang="zh-CN" sz="2800" b="1"/>
              <a:t>1:</a:t>
            </a:r>
            <a:r>
              <a:rPr lang="zh-CN" altLang="en-US" sz="2800" b="1"/>
              <a:t>如图</a:t>
            </a:r>
            <a:r>
              <a:rPr lang="en-US" altLang="zh-CN" sz="2800" b="1"/>
              <a:t>,D,E,F</a:t>
            </a:r>
            <a:r>
              <a:rPr lang="zh-CN" altLang="en-US" sz="2800" b="1"/>
              <a:t>分别是△</a:t>
            </a:r>
            <a:r>
              <a:rPr lang="en-US" altLang="zh-CN" sz="2800" b="1"/>
              <a:t>ABC</a:t>
            </a:r>
            <a:r>
              <a:rPr lang="zh-CN" altLang="en-US" sz="2800" b="1"/>
              <a:t>三边的中点</a:t>
            </a:r>
            <a:r>
              <a:rPr lang="en-US" altLang="zh-CN" sz="2800" b="1"/>
              <a:t>,</a:t>
            </a:r>
          </a:p>
          <a:p>
            <a:r>
              <a:rPr lang="zh-CN" altLang="en-US" sz="2800" b="1"/>
              <a:t>求证</a:t>
            </a:r>
            <a:r>
              <a:rPr lang="en-US" altLang="zh-CN" sz="2800" b="1"/>
              <a:t>:△EFD∽△ABC</a:t>
            </a:r>
          </a:p>
        </p:txBody>
      </p:sp>
      <p:grpSp>
        <p:nvGrpSpPr>
          <p:cNvPr id="13316" name="Group 18">
            <a:extLst>
              <a:ext uri="{FF2B5EF4-FFF2-40B4-BE49-F238E27FC236}">
                <a16:creationId xmlns:a16="http://schemas.microsoft.com/office/drawing/2014/main" id="{8FAC9E8B-9D4A-D0AD-71C9-4D17595C9D57}"/>
              </a:ext>
            </a:extLst>
          </p:cNvPr>
          <p:cNvGrpSpPr>
            <a:grpSpLocks/>
          </p:cNvGrpSpPr>
          <p:nvPr/>
        </p:nvGrpSpPr>
        <p:grpSpPr bwMode="auto">
          <a:xfrm>
            <a:off x="7083426" y="1484313"/>
            <a:ext cx="3857625" cy="2717800"/>
            <a:chOff x="3502" y="935"/>
            <a:chExt cx="2430" cy="1712"/>
          </a:xfrm>
        </p:grpSpPr>
        <p:sp>
          <p:nvSpPr>
            <p:cNvPr id="13317" name="AutoShape 7">
              <a:extLst>
                <a:ext uri="{FF2B5EF4-FFF2-40B4-BE49-F238E27FC236}">
                  <a16:creationId xmlns:a16="http://schemas.microsoft.com/office/drawing/2014/main" id="{F6AE0470-3B76-526C-67B2-8DD2DC5AEA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6" y="1162"/>
              <a:ext cx="1950" cy="1225"/>
            </a:xfrm>
            <a:prstGeom prst="triangle">
              <a:avLst>
                <a:gd name="adj" fmla="val 69694"/>
              </a:avLst>
            </a:prstGeom>
            <a:solidFill>
              <a:srgbClr val="00FF00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zh-CN"/>
            </a:p>
          </p:txBody>
        </p:sp>
        <p:sp>
          <p:nvSpPr>
            <p:cNvPr id="13318" name="Line 8">
              <a:extLst>
                <a:ext uri="{FF2B5EF4-FFF2-40B4-BE49-F238E27FC236}">
                  <a16:creationId xmlns:a16="http://schemas.microsoft.com/office/drawing/2014/main" id="{CD64E4E5-3348-98EF-88BC-74EEB23177D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296" y="1762"/>
              <a:ext cx="953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19" name="Line 9">
              <a:extLst>
                <a:ext uri="{FF2B5EF4-FFF2-40B4-BE49-F238E27FC236}">
                  <a16:creationId xmlns:a16="http://schemas.microsoft.com/office/drawing/2014/main" id="{5C282AE0-490D-DE53-21B3-652303D92F6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614" y="1752"/>
              <a:ext cx="635" cy="635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20" name="Line 10">
              <a:extLst>
                <a:ext uri="{FF2B5EF4-FFF2-40B4-BE49-F238E27FC236}">
                  <a16:creationId xmlns:a16="http://schemas.microsoft.com/office/drawing/2014/main" id="{03A0EE25-1AF1-AFA7-9CCF-0493B150784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296" y="1752"/>
              <a:ext cx="318" cy="635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21" name="Text Box 11">
              <a:extLst>
                <a:ext uri="{FF2B5EF4-FFF2-40B4-BE49-F238E27FC236}">
                  <a16:creationId xmlns:a16="http://schemas.microsoft.com/office/drawing/2014/main" id="{16F5A16D-9CB8-ED42-EA08-9B6B2AB93BD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30" y="935"/>
              <a:ext cx="73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400" b="1"/>
                <a:t>A</a:t>
              </a:r>
            </a:p>
          </p:txBody>
        </p:sp>
        <p:sp>
          <p:nvSpPr>
            <p:cNvPr id="13322" name="Text Box 12">
              <a:extLst>
                <a:ext uri="{FF2B5EF4-FFF2-40B4-BE49-F238E27FC236}">
                  <a16:creationId xmlns:a16="http://schemas.microsoft.com/office/drawing/2014/main" id="{BB0DB2CE-327E-A0DA-C32C-782FC71D134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02" y="2359"/>
              <a:ext cx="92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400" b="1"/>
                <a:t>B</a:t>
              </a:r>
            </a:p>
          </p:txBody>
        </p:sp>
        <p:sp>
          <p:nvSpPr>
            <p:cNvPr id="13323" name="Text Box 13">
              <a:extLst>
                <a:ext uri="{FF2B5EF4-FFF2-40B4-BE49-F238E27FC236}">
                  <a16:creationId xmlns:a16="http://schemas.microsoft.com/office/drawing/2014/main" id="{A1C79697-012F-58D3-3B78-A3D3D6D39A5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31" y="2341"/>
              <a:ext cx="44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400" b="1"/>
                <a:t>C</a:t>
              </a:r>
            </a:p>
          </p:txBody>
        </p:sp>
        <p:sp>
          <p:nvSpPr>
            <p:cNvPr id="13324" name="Text Box 14">
              <a:extLst>
                <a:ext uri="{FF2B5EF4-FFF2-40B4-BE49-F238E27FC236}">
                  <a16:creationId xmlns:a16="http://schemas.microsoft.com/office/drawing/2014/main" id="{861BEE6A-E573-A93F-4A5B-434A85EA861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59" y="1570"/>
              <a:ext cx="86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400" b="1"/>
                <a:t>D</a:t>
              </a:r>
            </a:p>
          </p:txBody>
        </p:sp>
        <p:sp>
          <p:nvSpPr>
            <p:cNvPr id="13325" name="Text Box 16">
              <a:extLst>
                <a:ext uri="{FF2B5EF4-FFF2-40B4-BE49-F238E27FC236}">
                  <a16:creationId xmlns:a16="http://schemas.microsoft.com/office/drawing/2014/main" id="{59176FB4-4DE0-CF53-EFF8-0E121917F24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39" y="1611"/>
              <a:ext cx="69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400" b="1"/>
                <a:t>F</a:t>
              </a:r>
            </a:p>
          </p:txBody>
        </p:sp>
        <p:sp>
          <p:nvSpPr>
            <p:cNvPr id="13326" name="Text Box 17">
              <a:extLst>
                <a:ext uri="{FF2B5EF4-FFF2-40B4-BE49-F238E27FC236}">
                  <a16:creationId xmlns:a16="http://schemas.microsoft.com/office/drawing/2014/main" id="{3D800958-6618-1655-5187-444151CB9E9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00" y="2341"/>
              <a:ext cx="78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400" b="1"/>
                <a:t>E</a:t>
              </a:r>
            </a:p>
          </p:txBody>
        </p:sp>
      </p:grpSp>
      <p:sp>
        <p:nvSpPr>
          <p:cNvPr id="12307" name="Text Box 19">
            <a:extLst>
              <a:ext uri="{FF2B5EF4-FFF2-40B4-BE49-F238E27FC236}">
                <a16:creationId xmlns:a16="http://schemas.microsoft.com/office/drawing/2014/main" id="{FE9FACFD-4EA0-3981-256F-ACCD0F44AA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3414" y="1967609"/>
            <a:ext cx="648017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b="1" dirty="0"/>
              <a:t>证明</a:t>
            </a:r>
            <a:r>
              <a:rPr lang="en-US" altLang="zh-CN" sz="2800" b="1" dirty="0"/>
              <a:t>:∵D</a:t>
            </a:r>
            <a:r>
              <a:rPr lang="zh-CN" altLang="en-US" sz="2800" b="1" dirty="0"/>
              <a:t>是</a:t>
            </a:r>
            <a:r>
              <a:rPr lang="en-US" altLang="zh-CN" sz="2800" b="1" dirty="0"/>
              <a:t>AB</a:t>
            </a:r>
            <a:r>
              <a:rPr lang="zh-CN" altLang="en-US" sz="2800" b="1" dirty="0"/>
              <a:t>的中点</a:t>
            </a:r>
            <a:r>
              <a:rPr lang="en-US" altLang="zh-CN" sz="2800" b="1" dirty="0"/>
              <a:t>,F</a:t>
            </a:r>
            <a:r>
              <a:rPr lang="zh-CN" altLang="en-US" sz="2800" b="1" dirty="0"/>
              <a:t>是</a:t>
            </a:r>
            <a:r>
              <a:rPr lang="en-US" altLang="zh-CN" sz="2800" b="1" dirty="0"/>
              <a:t>AC</a:t>
            </a:r>
            <a:r>
              <a:rPr lang="zh-CN" altLang="en-US" sz="2800" b="1" dirty="0"/>
              <a:t>的中点</a:t>
            </a:r>
            <a:r>
              <a:rPr lang="en-US" altLang="zh-CN" sz="2800" b="1" dirty="0"/>
              <a:t>,</a:t>
            </a:r>
          </a:p>
        </p:txBody>
      </p:sp>
      <p:sp>
        <p:nvSpPr>
          <p:cNvPr id="12308" name="Text Box 20">
            <a:extLst>
              <a:ext uri="{FF2B5EF4-FFF2-40B4-BE49-F238E27FC236}">
                <a16:creationId xmlns:a16="http://schemas.microsoft.com/office/drawing/2014/main" id="{6DFDAE3F-B118-4AFB-A003-EFCD24E7CC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1" y="2420938"/>
            <a:ext cx="41957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/>
              <a:t>∴BC=2DF</a:t>
            </a:r>
          </a:p>
        </p:txBody>
      </p:sp>
      <p:graphicFrame>
        <p:nvGraphicFramePr>
          <p:cNvPr id="12309" name="Object 21">
            <a:extLst>
              <a:ext uri="{FF2B5EF4-FFF2-40B4-BE49-F238E27FC236}">
                <a16:creationId xmlns:a16="http://schemas.microsoft.com/office/drawing/2014/main" id="{7149D084-1779-39F7-BDE8-A29940E74512}"/>
              </a:ext>
            </a:extLst>
          </p:cNvPr>
          <p:cNvGraphicFramePr>
            <a:graphicFrameLocks/>
          </p:cNvGraphicFramePr>
          <p:nvPr/>
        </p:nvGraphicFramePr>
        <p:xfrm>
          <a:off x="1639888" y="2924175"/>
          <a:ext cx="1503362" cy="86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4" imgW="22237700" imgH="12877800" progId="Equation.3">
                  <p:embed/>
                </p:oleObj>
              </mc:Choice>
              <mc:Fallback>
                <p:oleObj r:id="rId4" imgW="22237700" imgH="12877800" progId="Equation.3">
                  <p:embed/>
                  <p:pic>
                    <p:nvPicPr>
                      <p:cNvPr id="0" name="Object 21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9888" y="2924175"/>
                        <a:ext cx="1503362" cy="869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310" name="Text Box 22">
            <a:extLst>
              <a:ext uri="{FF2B5EF4-FFF2-40B4-BE49-F238E27FC236}">
                <a16:creationId xmlns:a16="http://schemas.microsoft.com/office/drawing/2014/main" id="{1150761E-C6D3-F0CF-0849-00948AC50B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388" y="3789363"/>
            <a:ext cx="268446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b="1"/>
              <a:t>同理</a:t>
            </a:r>
          </a:p>
        </p:txBody>
      </p:sp>
      <p:graphicFrame>
        <p:nvGraphicFramePr>
          <p:cNvPr id="12311" name="Object 23">
            <a:extLst>
              <a:ext uri="{FF2B5EF4-FFF2-40B4-BE49-F238E27FC236}">
                <a16:creationId xmlns:a16="http://schemas.microsoft.com/office/drawing/2014/main" id="{A042A0DA-5B47-A5D4-55E4-2D54ABF3769E}"/>
              </a:ext>
            </a:extLst>
          </p:cNvPr>
          <p:cNvGraphicFramePr>
            <a:graphicFrameLocks/>
          </p:cNvGraphicFramePr>
          <p:nvPr/>
        </p:nvGraphicFramePr>
        <p:xfrm>
          <a:off x="2640014" y="3860800"/>
          <a:ext cx="1304925" cy="86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6" imgW="19304000" imgH="12877800" progId="Equation.3">
                  <p:embed/>
                </p:oleObj>
              </mc:Choice>
              <mc:Fallback>
                <p:oleObj r:id="rId6" imgW="19304000" imgH="12877800" progId="Equation.3">
                  <p:embed/>
                  <p:pic>
                    <p:nvPicPr>
                      <p:cNvPr id="0" name="Object 23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0014" y="3860800"/>
                        <a:ext cx="1304925" cy="869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12" name="Object 24">
            <a:extLst>
              <a:ext uri="{FF2B5EF4-FFF2-40B4-BE49-F238E27FC236}">
                <a16:creationId xmlns:a16="http://schemas.microsoft.com/office/drawing/2014/main" id="{17EA1855-7FFE-9CDD-F3B2-1236EDDFA08B}"/>
              </a:ext>
            </a:extLst>
          </p:cNvPr>
          <p:cNvGraphicFramePr>
            <a:graphicFrameLocks/>
          </p:cNvGraphicFramePr>
          <p:nvPr/>
        </p:nvGraphicFramePr>
        <p:xfrm>
          <a:off x="4151314" y="3860801"/>
          <a:ext cx="1285875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8" imgW="19011900" imgH="12585700" progId="Equation.3">
                  <p:embed/>
                </p:oleObj>
              </mc:Choice>
              <mc:Fallback>
                <p:oleObj r:id="rId8" imgW="19011900" imgH="12585700" progId="Equation.3">
                  <p:embed/>
                  <p:pic>
                    <p:nvPicPr>
                      <p:cNvPr id="0" name="Object 24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51314" y="3860801"/>
                        <a:ext cx="1285875" cy="849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13" name="Object 25">
            <a:extLst>
              <a:ext uri="{FF2B5EF4-FFF2-40B4-BE49-F238E27FC236}">
                <a16:creationId xmlns:a16="http://schemas.microsoft.com/office/drawing/2014/main" id="{7A4EB653-FDDC-A316-F2AB-F8E7A4384658}"/>
              </a:ext>
            </a:extLst>
          </p:cNvPr>
          <p:cNvGraphicFramePr>
            <a:graphicFrameLocks/>
          </p:cNvGraphicFramePr>
          <p:nvPr/>
        </p:nvGraphicFramePr>
        <p:xfrm>
          <a:off x="1857376" y="4868863"/>
          <a:ext cx="2689225" cy="86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10" imgW="39789100" imgH="12877800" progId="Equation.3">
                  <p:embed/>
                </p:oleObj>
              </mc:Choice>
              <mc:Fallback>
                <p:oleObj r:id="rId10" imgW="39789100" imgH="12877800" progId="Equation.3">
                  <p:embed/>
                  <p:pic>
                    <p:nvPicPr>
                      <p:cNvPr id="0" name="Object 25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57376" y="4868863"/>
                        <a:ext cx="2689225" cy="869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314" name="Text Box 26">
            <a:extLst>
              <a:ext uri="{FF2B5EF4-FFF2-40B4-BE49-F238E27FC236}">
                <a16:creationId xmlns:a16="http://schemas.microsoft.com/office/drawing/2014/main" id="{213FF54A-3AC3-0F78-2167-00ABEF6BC6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1" y="5949951"/>
            <a:ext cx="92360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/>
              <a:t>∴△EFD∽△ABC</a:t>
            </a:r>
          </a:p>
        </p:txBody>
      </p:sp>
      <p:sp>
        <p:nvSpPr>
          <p:cNvPr id="12315" name="Text Box 27">
            <a:extLst>
              <a:ext uri="{FF2B5EF4-FFF2-40B4-BE49-F238E27FC236}">
                <a16:creationId xmlns:a16="http://schemas.microsoft.com/office/drawing/2014/main" id="{99DD9CC7-2A0C-D335-8A55-805AFA9A26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6138" y="5949951"/>
            <a:ext cx="898525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A806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</a:t>
            </a:r>
            <a:r>
              <a:rPr lang="zh-CN" altLang="en-US" sz="2800" b="1">
                <a:solidFill>
                  <a:srgbClr val="A806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三边</a:t>
            </a:r>
            <a:r>
              <a:rPr lang="zh-CN" altLang="en-US" sz="2800" b="1"/>
              <a:t>对应</a:t>
            </a:r>
            <a:r>
              <a:rPr lang="zh-CN" altLang="en-US" sz="2800" b="1">
                <a:solidFill>
                  <a:srgbClr val="3A34B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成比例</a:t>
            </a:r>
            <a:r>
              <a:rPr lang="zh-CN" altLang="en-US" sz="2800" b="1">
                <a:solidFill>
                  <a:srgbClr val="A806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，两三角形</a:t>
            </a:r>
            <a:r>
              <a:rPr lang="zh-CN" altLang="en-US" sz="2800" b="1">
                <a:solidFill>
                  <a:srgbClr val="3A34B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相似</a:t>
            </a:r>
            <a:r>
              <a:rPr lang="zh-CN" altLang="en-US" sz="2800" b="1">
                <a:solidFill>
                  <a:srgbClr val="A806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。</a:t>
            </a:r>
            <a:r>
              <a:rPr lang="en-US" altLang="zh-CN" sz="2800" b="1">
                <a:solidFill>
                  <a:srgbClr val="A806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  <a:endParaRPr lang="en-US" altLang="zh-CN" sz="28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123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123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3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3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3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3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1" dur="80"/>
                                        <p:tgtEl>
                                          <p:spTgt spid="123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2" dur="80"/>
                                        <p:tgtEl>
                                          <p:spTgt spid="123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80"/>
                                        <p:tgtEl>
                                          <p:spTgt spid="123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8" dur="80"/>
                                        <p:tgtEl>
                                          <p:spTgt spid="123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9" dur="80"/>
                                        <p:tgtEl>
                                          <p:spTgt spid="123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80"/>
                                        <p:tgtEl>
                                          <p:spTgt spid="123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7" grpId="0"/>
      <p:bldP spid="12308" grpId="0"/>
      <p:bldP spid="12310" grpId="0"/>
      <p:bldP spid="12314" grpId="0"/>
      <p:bldP spid="123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2">
            <a:extLst>
              <a:ext uri="{FF2B5EF4-FFF2-40B4-BE49-F238E27FC236}">
                <a16:creationId xmlns:a16="http://schemas.microsoft.com/office/drawing/2014/main" id="{E9C81D5D-1E7C-E3BC-3720-81948E5F03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8464" y="74613"/>
            <a:ext cx="34194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4400" b="1">
                <a:solidFill>
                  <a:srgbClr val="CC00FF"/>
                </a:solidFill>
                <a:latin typeface="Tahoma" panose="020B0604030504040204" pitchFamily="34" charset="0"/>
                <a:ea typeface="楷体_GB2312" pitchFamily="49" charset="-122"/>
              </a:rPr>
              <a:t>练习：</a:t>
            </a:r>
          </a:p>
        </p:txBody>
      </p:sp>
      <p:sp>
        <p:nvSpPr>
          <p:cNvPr id="53251" name="Text Box 3">
            <a:extLst>
              <a:ext uri="{FF2B5EF4-FFF2-40B4-BE49-F238E27FC236}">
                <a16:creationId xmlns:a16="http://schemas.microsoft.com/office/drawing/2014/main" id="{CED6CF87-F8D5-4B51-EF5C-0B16DBFFD7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0" y="1557338"/>
            <a:ext cx="12954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宋体" panose="02010600030101010101" pitchFamily="2" charset="-122"/>
              </a:rPr>
              <a:t>证明：</a:t>
            </a:r>
          </a:p>
        </p:txBody>
      </p:sp>
      <p:sp>
        <p:nvSpPr>
          <p:cNvPr id="53252" name="Rectangle 4">
            <a:extLst>
              <a:ext uri="{FF2B5EF4-FFF2-40B4-BE49-F238E27FC236}">
                <a16:creationId xmlns:a16="http://schemas.microsoft.com/office/drawing/2014/main" id="{6644741F-FFBE-E755-6F7E-A36CC39603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7139" y="5734051"/>
            <a:ext cx="41751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</a:pP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</a:rPr>
              <a:t>即 ∠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</a:rPr>
              <a:t>BAD=∠CAE</a:t>
            </a:r>
          </a:p>
        </p:txBody>
      </p:sp>
      <p:grpSp>
        <p:nvGrpSpPr>
          <p:cNvPr id="2" name="Group 5">
            <a:extLst>
              <a:ext uri="{FF2B5EF4-FFF2-40B4-BE49-F238E27FC236}">
                <a16:creationId xmlns:a16="http://schemas.microsoft.com/office/drawing/2014/main" id="{FB0A718D-A787-7D54-DB2C-96A336300567}"/>
              </a:ext>
            </a:extLst>
          </p:cNvPr>
          <p:cNvGrpSpPr>
            <a:grpSpLocks/>
          </p:cNvGrpSpPr>
          <p:nvPr/>
        </p:nvGrpSpPr>
        <p:grpSpPr bwMode="auto">
          <a:xfrm>
            <a:off x="2711450" y="2276476"/>
            <a:ext cx="2952750" cy="792163"/>
            <a:chOff x="1020" y="1797"/>
            <a:chExt cx="1814" cy="480"/>
          </a:xfrm>
        </p:grpSpPr>
        <p:sp>
          <p:nvSpPr>
            <p:cNvPr id="15365" name="Text Box 6">
              <a:extLst>
                <a:ext uri="{FF2B5EF4-FFF2-40B4-BE49-F238E27FC236}">
                  <a16:creationId xmlns:a16="http://schemas.microsoft.com/office/drawing/2014/main" id="{36F04344-B5D8-63F5-57D4-C1789235EF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20" y="1888"/>
              <a:ext cx="590" cy="3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/>
                <a:t>∵</a:t>
              </a:r>
            </a:p>
          </p:txBody>
        </p:sp>
        <p:graphicFrame>
          <p:nvGraphicFramePr>
            <p:cNvPr id="15366" name="Object 7">
              <a:extLst>
                <a:ext uri="{FF2B5EF4-FFF2-40B4-BE49-F238E27FC236}">
                  <a16:creationId xmlns:a16="http://schemas.microsoft.com/office/drawing/2014/main" id="{DDDBC606-AD38-A62A-46B4-8045F735D076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1292" y="1797"/>
            <a:ext cx="1542" cy="4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3" imgW="25158700" imgH="9359900" progId="Equation.3">
                    <p:embed/>
                  </p:oleObj>
                </mc:Choice>
                <mc:Fallback>
                  <p:oleObj r:id="rId3" imgW="25158700" imgH="9359900" progId="Equation.3">
                    <p:embed/>
                    <p:pic>
                      <p:nvPicPr>
                        <p:cNvPr id="0" name="Object 7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92" y="1797"/>
                          <a:ext cx="1542" cy="48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3256" name="Text Box 8">
            <a:extLst>
              <a:ext uri="{FF2B5EF4-FFF2-40B4-BE49-F238E27FC236}">
                <a16:creationId xmlns:a16="http://schemas.microsoft.com/office/drawing/2014/main" id="{696FCDCB-252B-B847-6AE6-2D93E9153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1450" y="3357563"/>
            <a:ext cx="31686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</a:rPr>
              <a:t>∴△ABC∽△ADE</a:t>
            </a:r>
            <a:endParaRPr lang="en-US" altLang="zh-CN" sz="2800">
              <a:latin typeface="宋体" panose="02010600030101010101" pitchFamily="2" charset="-122"/>
            </a:endParaRPr>
          </a:p>
        </p:txBody>
      </p:sp>
      <p:sp>
        <p:nvSpPr>
          <p:cNvPr id="53257" name="Rectangle 9">
            <a:extLst>
              <a:ext uri="{FF2B5EF4-FFF2-40B4-BE49-F238E27FC236}">
                <a16:creationId xmlns:a16="http://schemas.microsoft.com/office/drawing/2014/main" id="{03C17004-8EDF-C266-6C91-70748B7DBA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8276" y="4205288"/>
            <a:ext cx="29559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</a:rPr>
              <a:t>∴∠BAC=∠DAE</a:t>
            </a:r>
          </a:p>
        </p:txBody>
      </p:sp>
      <p:sp>
        <p:nvSpPr>
          <p:cNvPr id="53258" name="Rectangle 10">
            <a:extLst>
              <a:ext uri="{FF2B5EF4-FFF2-40B4-BE49-F238E27FC236}">
                <a16:creationId xmlns:a16="http://schemas.microsoft.com/office/drawing/2014/main" id="{1D1B8267-7793-FD2D-1CA6-CE352C8B60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8275" y="5013326"/>
            <a:ext cx="54038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</a:rPr>
              <a:t>∴∠BAC-∠DAC =∠DAE-∠DAC </a:t>
            </a:r>
          </a:p>
        </p:txBody>
      </p:sp>
      <p:grpSp>
        <p:nvGrpSpPr>
          <p:cNvPr id="15370" name="Group 11">
            <a:extLst>
              <a:ext uri="{FF2B5EF4-FFF2-40B4-BE49-F238E27FC236}">
                <a16:creationId xmlns:a16="http://schemas.microsoft.com/office/drawing/2014/main" id="{13624A94-6FC7-2F8A-D1C0-38F19238568A}"/>
              </a:ext>
            </a:extLst>
          </p:cNvPr>
          <p:cNvGrpSpPr>
            <a:grpSpLocks/>
          </p:cNvGrpSpPr>
          <p:nvPr/>
        </p:nvGrpSpPr>
        <p:grpSpPr bwMode="auto">
          <a:xfrm>
            <a:off x="1524000" y="5516564"/>
            <a:ext cx="9144000" cy="1341437"/>
            <a:chOff x="0" y="3475"/>
            <a:chExt cx="5760" cy="845"/>
          </a:xfrm>
        </p:grpSpPr>
        <p:pic>
          <p:nvPicPr>
            <p:cNvPr id="15371" name="Picture 12" descr="b238">
              <a:extLst>
                <a:ext uri="{FF2B5EF4-FFF2-40B4-BE49-F238E27FC236}">
                  <a16:creationId xmlns:a16="http://schemas.microsoft.com/office/drawing/2014/main" id="{CC79FA78-61A3-02A0-C6EB-306EAD5E79C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24" y="3475"/>
              <a:ext cx="836" cy="8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2" name="Picture 13">
              <a:extLst>
                <a:ext uri="{FF2B5EF4-FFF2-40B4-BE49-F238E27FC236}">
                  <a16:creationId xmlns:a16="http://schemas.microsoft.com/office/drawing/2014/main" id="{A0771805-0A45-CC32-DA1E-C79CC80523B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987"/>
              <a:ext cx="5012" cy="3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373" name="Group 14">
            <a:extLst>
              <a:ext uri="{FF2B5EF4-FFF2-40B4-BE49-F238E27FC236}">
                <a16:creationId xmlns:a16="http://schemas.microsoft.com/office/drawing/2014/main" id="{EFC9869A-17B2-C518-0C5D-BA3AB83C3EF2}"/>
              </a:ext>
            </a:extLst>
          </p:cNvPr>
          <p:cNvGrpSpPr>
            <a:grpSpLocks/>
          </p:cNvGrpSpPr>
          <p:nvPr/>
        </p:nvGrpSpPr>
        <p:grpSpPr bwMode="auto">
          <a:xfrm>
            <a:off x="1919288" y="620714"/>
            <a:ext cx="8426450" cy="3379787"/>
            <a:chOff x="249" y="572"/>
            <a:chExt cx="5308" cy="2129"/>
          </a:xfrm>
        </p:grpSpPr>
        <p:grpSp>
          <p:nvGrpSpPr>
            <p:cNvPr id="15374" name="Group 15">
              <a:extLst>
                <a:ext uri="{FF2B5EF4-FFF2-40B4-BE49-F238E27FC236}">
                  <a16:creationId xmlns:a16="http://schemas.microsoft.com/office/drawing/2014/main" id="{DB657A5F-6056-3A29-62FA-B30BBC4B468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9" y="572"/>
              <a:ext cx="5308" cy="2129"/>
              <a:chOff x="249" y="572"/>
              <a:chExt cx="5308" cy="2129"/>
            </a:xfrm>
          </p:grpSpPr>
          <p:grpSp>
            <p:nvGrpSpPr>
              <p:cNvPr id="15375" name="Group 16">
                <a:extLst>
                  <a:ext uri="{FF2B5EF4-FFF2-40B4-BE49-F238E27FC236}">
                    <a16:creationId xmlns:a16="http://schemas.microsoft.com/office/drawing/2014/main" id="{FF5EFC5A-B96A-7E11-A8DD-633312970D5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49" y="572"/>
                <a:ext cx="4945" cy="480"/>
                <a:chOff x="340" y="482"/>
                <a:chExt cx="4945" cy="480"/>
              </a:xfrm>
            </p:grpSpPr>
            <p:sp>
              <p:nvSpPr>
                <p:cNvPr id="15376" name="Rectangle 17">
                  <a:extLst>
                    <a:ext uri="{FF2B5EF4-FFF2-40B4-BE49-F238E27FC236}">
                      <a16:creationId xmlns:a16="http://schemas.microsoft.com/office/drawing/2014/main" id="{395CC15B-F413-C9B0-5414-1FB3E2CB385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40" y="518"/>
                  <a:ext cx="4945" cy="3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20000"/>
                    </a:spcBef>
                    <a:buClr>
                      <a:schemeClr val="hlink"/>
                    </a:buClr>
                  </a:pPr>
                  <a:r>
                    <a:rPr lang="en-US" altLang="zh-CN" sz="2800" b="1">
                      <a:solidFill>
                        <a:srgbClr val="000000"/>
                      </a:solidFill>
                      <a:latin typeface="宋体" panose="02010600030101010101" pitchFamily="2" charset="-122"/>
                    </a:rPr>
                    <a:t>    </a:t>
                  </a:r>
                  <a:r>
                    <a:rPr lang="zh-CN" altLang="en-US" sz="2800" b="1">
                      <a:solidFill>
                        <a:srgbClr val="000000"/>
                      </a:solidFill>
                      <a:latin typeface="宋体" panose="02010600030101010101" pitchFamily="2" charset="-122"/>
                    </a:rPr>
                    <a:t>如图             </a:t>
                  </a:r>
                  <a:r>
                    <a:rPr lang="en-US" altLang="zh-CN" sz="2800" b="1">
                      <a:solidFill>
                        <a:srgbClr val="000000"/>
                      </a:solidFill>
                      <a:latin typeface="宋体" panose="02010600030101010101" pitchFamily="2" charset="-122"/>
                    </a:rPr>
                    <a:t>,</a:t>
                  </a:r>
                  <a:r>
                    <a:rPr lang="zh-CN" altLang="en-US" sz="2800" b="1">
                      <a:solidFill>
                        <a:srgbClr val="000000"/>
                      </a:solidFill>
                      <a:latin typeface="宋体" panose="02010600030101010101" pitchFamily="2" charset="-122"/>
                    </a:rPr>
                    <a:t>求证：∠</a:t>
                  </a:r>
                  <a:r>
                    <a:rPr lang="en-US" altLang="zh-CN" sz="2800" b="1">
                      <a:solidFill>
                        <a:srgbClr val="000000"/>
                      </a:solidFill>
                      <a:latin typeface="宋体" panose="02010600030101010101" pitchFamily="2" charset="-122"/>
                    </a:rPr>
                    <a:t>BAD=∠CAE</a:t>
                  </a:r>
                  <a:r>
                    <a:rPr lang="zh-CN" altLang="en-US" sz="2800" b="1">
                      <a:solidFill>
                        <a:srgbClr val="000000"/>
                      </a:solidFill>
                      <a:latin typeface="宋体" panose="02010600030101010101" pitchFamily="2" charset="-122"/>
                    </a:rPr>
                    <a:t>。</a:t>
                  </a:r>
                </a:p>
              </p:txBody>
            </p:sp>
            <p:graphicFrame>
              <p:nvGraphicFramePr>
                <p:cNvPr id="15377" name="Object 18">
                  <a:extLst>
                    <a:ext uri="{FF2B5EF4-FFF2-40B4-BE49-F238E27FC236}">
                      <a16:creationId xmlns:a16="http://schemas.microsoft.com/office/drawing/2014/main" id="{7AE7736A-F461-25CE-A346-C14054FE70F4}"/>
                    </a:ext>
                  </a:extLst>
                </p:cNvPr>
                <p:cNvGraphicFramePr>
                  <a:graphicFrameLocks/>
                </p:cNvGraphicFramePr>
                <p:nvPr/>
              </p:nvGraphicFramePr>
              <p:xfrm>
                <a:off x="1292" y="482"/>
                <a:ext cx="1542" cy="480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r:id="rId7" imgW="25158700" imgH="9359900" progId="Equation.3">
                        <p:embed/>
                      </p:oleObj>
                    </mc:Choice>
                    <mc:Fallback>
                      <p:oleObj r:id="rId7" imgW="25158700" imgH="9359900" progId="Equation.3">
                        <p:embed/>
                        <p:pic>
                          <p:nvPicPr>
                            <p:cNvPr id="0" name="Object 18"/>
                            <p:cNvPicPr>
                              <a:picLocks noChangeArrowheads="1"/>
                            </p:cNvPicPr>
                            <p:nvPr/>
                          </p:nvPicPr>
                          <p:blipFill>
                            <a:blip r:embed="rId4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1292" y="482"/>
                              <a:ext cx="1542" cy="480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38100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grpSp>
            <p:nvGrpSpPr>
              <p:cNvPr id="15378" name="Group 19">
                <a:extLst>
                  <a:ext uri="{FF2B5EF4-FFF2-40B4-BE49-F238E27FC236}">
                    <a16:creationId xmlns:a16="http://schemas.microsoft.com/office/drawing/2014/main" id="{6A14C921-DDA6-BC6A-C4F6-07B1E60D2B3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152" y="890"/>
                <a:ext cx="2405" cy="1811"/>
                <a:chOff x="3197" y="757"/>
                <a:chExt cx="2405" cy="1811"/>
              </a:xfrm>
            </p:grpSpPr>
            <p:sp>
              <p:nvSpPr>
                <p:cNvPr id="15379" name="Line 20">
                  <a:extLst>
                    <a:ext uri="{FF2B5EF4-FFF2-40B4-BE49-F238E27FC236}">
                      <a16:creationId xmlns:a16="http://schemas.microsoft.com/office/drawing/2014/main" id="{B5FFA8E8-DE11-83E2-C58B-2CA261809066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424" y="2387"/>
                  <a:ext cx="1860" cy="0"/>
                </a:xfrm>
                <a:prstGeom prst="line">
                  <a:avLst/>
                </a:prstGeom>
                <a:noFill/>
                <a:ln w="412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380" name="Line 21">
                  <a:extLst>
                    <a:ext uri="{FF2B5EF4-FFF2-40B4-BE49-F238E27FC236}">
                      <a16:creationId xmlns:a16="http://schemas.microsoft.com/office/drawing/2014/main" id="{324632D3-F043-360A-BD47-C4E46E7EDA71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3414" y="1072"/>
                  <a:ext cx="1315" cy="1315"/>
                </a:xfrm>
                <a:prstGeom prst="line">
                  <a:avLst/>
                </a:prstGeom>
                <a:noFill/>
                <a:ln w="412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381" name="Line 22">
                  <a:extLst>
                    <a:ext uri="{FF2B5EF4-FFF2-40B4-BE49-F238E27FC236}">
                      <a16:creationId xmlns:a16="http://schemas.microsoft.com/office/drawing/2014/main" id="{54F55A18-0484-7BFA-2C8D-DC786A5D659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4743" y="1071"/>
                  <a:ext cx="541" cy="1316"/>
                </a:xfrm>
                <a:prstGeom prst="line">
                  <a:avLst/>
                </a:prstGeom>
                <a:noFill/>
                <a:ln w="412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382" name="Line 23">
                  <a:extLst>
                    <a:ext uri="{FF2B5EF4-FFF2-40B4-BE49-F238E27FC236}">
                      <a16:creationId xmlns:a16="http://schemas.microsoft.com/office/drawing/2014/main" id="{E1CC8AC9-DBD3-F36A-2920-691F9CA38549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3424" y="1389"/>
                  <a:ext cx="1724" cy="998"/>
                </a:xfrm>
                <a:prstGeom prst="line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4127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383" name="Line 24">
                  <a:extLst>
                    <a:ext uri="{FF2B5EF4-FFF2-40B4-BE49-F238E27FC236}">
                      <a16:creationId xmlns:a16="http://schemas.microsoft.com/office/drawing/2014/main" id="{6839AC20-FBE6-8583-B0B6-B503F079B859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4468" y="1085"/>
                  <a:ext cx="272" cy="681"/>
                </a:xfrm>
                <a:prstGeom prst="line">
                  <a:avLst/>
                </a:prstGeom>
                <a:noFill/>
                <a:ln w="412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384" name="Line 25">
                  <a:extLst>
                    <a:ext uri="{FF2B5EF4-FFF2-40B4-BE49-F238E27FC236}">
                      <a16:creationId xmlns:a16="http://schemas.microsoft.com/office/drawing/2014/main" id="{DFA79A7A-BF12-BF66-5FDA-E1A3BD2967D6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4754" y="1071"/>
                  <a:ext cx="363" cy="318"/>
                </a:xfrm>
                <a:prstGeom prst="line">
                  <a:avLst/>
                </a:prstGeom>
                <a:noFill/>
                <a:ln w="412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385" name="Text Box 26">
                  <a:extLst>
                    <a:ext uri="{FF2B5EF4-FFF2-40B4-BE49-F238E27FC236}">
                      <a16:creationId xmlns:a16="http://schemas.microsoft.com/office/drawing/2014/main" id="{E7D02A9F-80C6-B895-79B8-E42342F4CDD4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611" y="757"/>
                  <a:ext cx="318" cy="3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800" b="1">
                      <a:latin typeface="宋体" panose="02010600030101010101" pitchFamily="2" charset="-122"/>
                    </a:rPr>
                    <a:t>A</a:t>
                  </a:r>
                </a:p>
              </p:txBody>
            </p:sp>
            <p:sp>
              <p:nvSpPr>
                <p:cNvPr id="15386" name="Text Box 27">
                  <a:extLst>
                    <a:ext uri="{FF2B5EF4-FFF2-40B4-BE49-F238E27FC236}">
                      <a16:creationId xmlns:a16="http://schemas.microsoft.com/office/drawing/2014/main" id="{57FBA4ED-CEE8-B68C-B03F-61BBC4767634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3197" y="2241"/>
                  <a:ext cx="318" cy="3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800" b="1">
                      <a:latin typeface="宋体" panose="02010600030101010101" pitchFamily="2" charset="-122"/>
                    </a:rPr>
                    <a:t>B</a:t>
                  </a:r>
                </a:p>
              </p:txBody>
            </p:sp>
            <p:sp>
              <p:nvSpPr>
                <p:cNvPr id="15387" name="Text Box 28">
                  <a:extLst>
                    <a:ext uri="{FF2B5EF4-FFF2-40B4-BE49-F238E27FC236}">
                      <a16:creationId xmlns:a16="http://schemas.microsoft.com/office/drawing/2014/main" id="{1DD1E54F-1476-EE37-A462-9819DE0F221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5284" y="2216"/>
                  <a:ext cx="318" cy="3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800" b="1">
                      <a:latin typeface="宋体" panose="02010600030101010101" pitchFamily="2" charset="-122"/>
                    </a:rPr>
                    <a:t>C</a:t>
                  </a:r>
                </a:p>
              </p:txBody>
            </p:sp>
            <p:sp>
              <p:nvSpPr>
                <p:cNvPr id="15388" name="Text Box 29">
                  <a:extLst>
                    <a:ext uri="{FF2B5EF4-FFF2-40B4-BE49-F238E27FC236}">
                      <a16:creationId xmlns:a16="http://schemas.microsoft.com/office/drawing/2014/main" id="{27F07F90-A774-B197-CAD5-EDFC78F4E838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377" y="1742"/>
                  <a:ext cx="318" cy="3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800" b="1">
                      <a:latin typeface="宋体" panose="02010600030101010101" pitchFamily="2" charset="-122"/>
                    </a:rPr>
                    <a:t>D</a:t>
                  </a:r>
                </a:p>
              </p:txBody>
            </p:sp>
            <p:sp>
              <p:nvSpPr>
                <p:cNvPr id="15389" name="Text Box 30">
                  <a:extLst>
                    <a:ext uri="{FF2B5EF4-FFF2-40B4-BE49-F238E27FC236}">
                      <a16:creationId xmlns:a16="http://schemas.microsoft.com/office/drawing/2014/main" id="{FA1AA35E-FD82-8401-F6AE-03E65161076F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5147" y="1243"/>
                  <a:ext cx="318" cy="3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800" b="1">
                      <a:latin typeface="宋体" panose="02010600030101010101" pitchFamily="2" charset="-122"/>
                    </a:rPr>
                    <a:t>E</a:t>
                  </a:r>
                </a:p>
              </p:txBody>
            </p:sp>
          </p:grpSp>
        </p:grpSp>
        <p:sp>
          <p:nvSpPr>
            <p:cNvPr id="15390" name="Line 31">
              <a:extLst>
                <a:ext uri="{FF2B5EF4-FFF2-40B4-BE49-F238E27FC236}">
                  <a16:creationId xmlns:a16="http://schemas.microsoft.com/office/drawing/2014/main" id="{25DA4355-1749-BA55-5B75-4D8B225DD8D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422" y="1525"/>
              <a:ext cx="635" cy="363"/>
            </a:xfrm>
            <a:prstGeom prst="line">
              <a:avLst/>
            </a:prstGeom>
            <a:noFill/>
            <a:ln w="412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53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53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3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/>
      <p:bldP spid="53252" grpId="0"/>
      <p:bldP spid="53256" grpId="0"/>
      <p:bldP spid="53257" grpId="0"/>
      <p:bldP spid="5325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2">
            <a:extLst>
              <a:ext uri="{FF2B5EF4-FFF2-40B4-BE49-F238E27FC236}">
                <a16:creationId xmlns:a16="http://schemas.microsoft.com/office/drawing/2014/main" id="{260A6F2D-E462-85C9-1438-88069506FD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1" y="0"/>
            <a:ext cx="34194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4400" b="1">
                <a:solidFill>
                  <a:srgbClr val="CC00FF"/>
                </a:solidFill>
                <a:latin typeface="Tahoma" panose="020B0604030504040204" pitchFamily="34" charset="0"/>
                <a:ea typeface="楷体_GB2312" pitchFamily="49" charset="-122"/>
              </a:rPr>
              <a:t>牛刀小试：</a:t>
            </a:r>
          </a:p>
        </p:txBody>
      </p:sp>
      <p:sp>
        <p:nvSpPr>
          <p:cNvPr id="17410" name="Text Box 3">
            <a:extLst>
              <a:ext uri="{FF2B5EF4-FFF2-40B4-BE49-F238E27FC236}">
                <a16:creationId xmlns:a16="http://schemas.microsoft.com/office/drawing/2014/main" id="{F2DEF9BC-B118-158B-31E2-903FEE6AC3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0726" y="836613"/>
            <a:ext cx="8208963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/>
              <a:t>       </a:t>
            </a:r>
            <a:r>
              <a:rPr lang="zh-CN" altLang="en-US" sz="2800" b="1"/>
              <a:t>根据下列条件判断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</a:rPr>
              <a:t>△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</a:rPr>
              <a:t>ABC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</a:rPr>
              <a:t>与以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</a:rPr>
              <a:t>D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</a:rPr>
              <a:t>E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</a:rPr>
              <a:t>F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</a:rPr>
              <a:t>为顶点的两个三角形是否相似。</a:t>
            </a:r>
          </a:p>
        </p:txBody>
      </p:sp>
      <p:sp>
        <p:nvSpPr>
          <p:cNvPr id="17411" name="Text Box 4">
            <a:extLst>
              <a:ext uri="{FF2B5EF4-FFF2-40B4-BE49-F238E27FC236}">
                <a16:creationId xmlns:a16="http://schemas.microsoft.com/office/drawing/2014/main" id="{0A5C7E3B-C650-FF26-A030-730AC8A77B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288" y="1916113"/>
            <a:ext cx="4178300" cy="116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宋体" panose="02010600030101010101" pitchFamily="2" charset="-122"/>
              </a:rPr>
              <a:t>(1)AB=3</a:t>
            </a:r>
            <a:r>
              <a:rPr lang="zh-CN" altLang="en-US" sz="2800" b="1">
                <a:latin typeface="宋体" panose="02010600030101010101" pitchFamily="2" charset="-122"/>
              </a:rPr>
              <a:t>，</a:t>
            </a:r>
            <a:r>
              <a:rPr lang="en-US" altLang="zh-CN" sz="2800" b="1">
                <a:latin typeface="宋体" panose="02010600030101010101" pitchFamily="2" charset="-122"/>
              </a:rPr>
              <a:t>BC=4</a:t>
            </a:r>
            <a:r>
              <a:rPr lang="zh-CN" altLang="en-US" sz="2800" b="1">
                <a:latin typeface="宋体" panose="02010600030101010101" pitchFamily="2" charset="-122"/>
              </a:rPr>
              <a:t>，</a:t>
            </a:r>
            <a:r>
              <a:rPr lang="en-US" altLang="zh-CN" sz="2800" b="1">
                <a:latin typeface="宋体" panose="02010600030101010101" pitchFamily="2" charset="-122"/>
              </a:rPr>
              <a:t>AC=6</a:t>
            </a:r>
            <a:r>
              <a:rPr lang="zh-CN" altLang="en-US" sz="2800" b="1">
                <a:latin typeface="宋体" panose="02010600030101010101" pitchFamily="2" charset="-122"/>
              </a:rPr>
              <a:t>；</a:t>
            </a:r>
          </a:p>
          <a:p>
            <a:pPr>
              <a:spcBef>
                <a:spcPct val="50000"/>
              </a:spcBef>
            </a:pPr>
            <a:r>
              <a:rPr lang="zh-CN" altLang="en-US" sz="2800" b="1">
                <a:latin typeface="宋体" panose="02010600030101010101" pitchFamily="2" charset="-122"/>
              </a:rPr>
              <a:t>   </a:t>
            </a:r>
            <a:r>
              <a:rPr lang="en-US" altLang="zh-CN" sz="2800" b="1">
                <a:latin typeface="宋体" panose="02010600030101010101" pitchFamily="2" charset="-122"/>
              </a:rPr>
              <a:t>DE=6</a:t>
            </a:r>
            <a:r>
              <a:rPr lang="zh-CN" altLang="en-US" sz="2800" b="1">
                <a:latin typeface="宋体" panose="02010600030101010101" pitchFamily="2" charset="-122"/>
              </a:rPr>
              <a:t>，</a:t>
            </a:r>
            <a:r>
              <a:rPr lang="en-US" altLang="zh-CN" sz="2800" b="1">
                <a:latin typeface="宋体" panose="02010600030101010101" pitchFamily="2" charset="-122"/>
              </a:rPr>
              <a:t>EF=8</a:t>
            </a:r>
            <a:r>
              <a:rPr lang="zh-CN" altLang="en-US" sz="2800" b="1">
                <a:latin typeface="宋体" panose="02010600030101010101" pitchFamily="2" charset="-122"/>
              </a:rPr>
              <a:t>，</a:t>
            </a:r>
            <a:r>
              <a:rPr lang="en-US" altLang="zh-CN" sz="2800" b="1">
                <a:latin typeface="宋体" panose="02010600030101010101" pitchFamily="2" charset="-122"/>
              </a:rPr>
              <a:t>DF=12</a:t>
            </a:r>
          </a:p>
        </p:txBody>
      </p:sp>
      <p:sp>
        <p:nvSpPr>
          <p:cNvPr id="17412" name="Text Box 5">
            <a:extLst>
              <a:ext uri="{FF2B5EF4-FFF2-40B4-BE49-F238E27FC236}">
                <a16:creationId xmlns:a16="http://schemas.microsoft.com/office/drawing/2014/main" id="{2E73F39D-823A-77DB-2D05-68C2001783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6" y="5229226"/>
            <a:ext cx="8353425" cy="116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>
                <a:latin typeface="宋体" panose="02010600030101010101" pitchFamily="2" charset="-122"/>
              </a:rPr>
              <a:t>(</a:t>
            </a:r>
            <a:r>
              <a:rPr lang="en-US" altLang="en-US" sz="2800" b="1">
                <a:latin typeface="宋体" panose="02010600030101010101" pitchFamily="2" charset="-122"/>
              </a:rPr>
              <a:t>3)AB=12cm，BC=15cm，AC</a:t>
            </a:r>
            <a:r>
              <a:rPr lang="en-US" altLang="en-US" sz="2400" b="1">
                <a:latin typeface="宋体" panose="02010600030101010101" pitchFamily="2" charset="-122"/>
              </a:rPr>
              <a:t>＝24cm</a:t>
            </a:r>
          </a:p>
          <a:p>
            <a:pPr>
              <a:spcBef>
                <a:spcPct val="50000"/>
              </a:spcBef>
            </a:pPr>
            <a:r>
              <a:rPr lang="en-US" altLang="zh-CN" sz="2800" b="1">
                <a:latin typeface="宋体" panose="02010600030101010101" pitchFamily="2" charset="-122"/>
              </a:rPr>
              <a:t>A’B</a:t>
            </a:r>
            <a:r>
              <a:rPr lang="en-US" altLang="en-US" sz="2800" b="1">
                <a:latin typeface="宋体" panose="02010600030101010101" pitchFamily="2" charset="-122"/>
              </a:rPr>
              <a:t>’＝16cm，B’C’＝20cm，A’C’＝30cm</a:t>
            </a:r>
          </a:p>
        </p:txBody>
      </p:sp>
      <p:sp>
        <p:nvSpPr>
          <p:cNvPr id="17413" name="Text Box 6">
            <a:extLst>
              <a:ext uri="{FF2B5EF4-FFF2-40B4-BE49-F238E27FC236}">
                <a16:creationId xmlns:a16="http://schemas.microsoft.com/office/drawing/2014/main" id="{3CB1BFD8-21A4-3ED1-A210-C5BF885806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289" y="3213101"/>
            <a:ext cx="41052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宋体" panose="02010600030101010101" pitchFamily="2" charset="-122"/>
              </a:rPr>
              <a:t>(2)AB=3</a:t>
            </a:r>
            <a:r>
              <a:rPr lang="zh-CN" altLang="en-US" sz="2800" b="1">
                <a:latin typeface="宋体" panose="02010600030101010101" pitchFamily="2" charset="-122"/>
              </a:rPr>
              <a:t>，</a:t>
            </a:r>
            <a:r>
              <a:rPr lang="en-US" altLang="zh-CN" sz="2800" b="1">
                <a:latin typeface="宋体" panose="02010600030101010101" pitchFamily="2" charset="-122"/>
              </a:rPr>
              <a:t>BC=4</a:t>
            </a:r>
            <a:r>
              <a:rPr lang="zh-CN" altLang="en-US" sz="2800" b="1">
                <a:latin typeface="宋体" panose="02010600030101010101" pitchFamily="2" charset="-122"/>
              </a:rPr>
              <a:t>，</a:t>
            </a:r>
            <a:r>
              <a:rPr lang="en-US" altLang="zh-CN" sz="2800" b="1">
                <a:latin typeface="宋体" panose="02010600030101010101" pitchFamily="2" charset="-122"/>
              </a:rPr>
              <a:t>AC=6</a:t>
            </a:r>
            <a:r>
              <a:rPr lang="zh-CN" altLang="en-US" sz="2800" b="1">
                <a:latin typeface="宋体" panose="02010600030101010101" pitchFamily="2" charset="-122"/>
              </a:rPr>
              <a:t>；</a:t>
            </a:r>
          </a:p>
        </p:txBody>
      </p:sp>
      <p:sp>
        <p:nvSpPr>
          <p:cNvPr id="54279" name="Text Box 7">
            <a:extLst>
              <a:ext uri="{FF2B5EF4-FFF2-40B4-BE49-F238E27FC236}">
                <a16:creationId xmlns:a16="http://schemas.microsoft.com/office/drawing/2014/main" id="{432DA352-BA5C-A817-D91E-F430F8B74A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64200" y="2205038"/>
            <a:ext cx="31686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△ABC∽△DEF</a:t>
            </a:r>
          </a:p>
        </p:txBody>
      </p:sp>
      <p:sp>
        <p:nvSpPr>
          <p:cNvPr id="54280" name="Text Box 8">
            <a:extLst>
              <a:ext uri="{FF2B5EF4-FFF2-40B4-BE49-F238E27FC236}">
                <a16:creationId xmlns:a16="http://schemas.microsoft.com/office/drawing/2014/main" id="{026E43CD-18DE-71AF-8D95-1CAFFD38B3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81626" y="4357688"/>
            <a:ext cx="15843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△ABC∽</a:t>
            </a:r>
            <a:endParaRPr lang="en-US" altLang="zh-CN" sz="2800" b="1">
              <a:solidFill>
                <a:srgbClr val="FF0066"/>
              </a:solidFill>
              <a:latin typeface="宋体" panose="02010600030101010101" pitchFamily="2" charset="-122"/>
            </a:endParaRPr>
          </a:p>
        </p:txBody>
      </p:sp>
      <p:sp>
        <p:nvSpPr>
          <p:cNvPr id="54281" name="Text Box 9">
            <a:extLst>
              <a:ext uri="{FF2B5EF4-FFF2-40B4-BE49-F238E27FC236}">
                <a16:creationId xmlns:a16="http://schemas.microsoft.com/office/drawing/2014/main" id="{046ADDA7-3234-970B-DE0D-64F3BB6FB5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01051" y="5229226"/>
            <a:ext cx="20161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</a:rPr>
              <a:t>不  相  似</a:t>
            </a:r>
          </a:p>
        </p:txBody>
      </p:sp>
      <p:sp>
        <p:nvSpPr>
          <p:cNvPr id="54285" name="Rectangle 13">
            <a:extLst>
              <a:ext uri="{FF2B5EF4-FFF2-40B4-BE49-F238E27FC236}">
                <a16:creationId xmlns:a16="http://schemas.microsoft.com/office/drawing/2014/main" id="{2879395D-9F0E-853F-A87F-2FE52F5EBB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38938" y="4286251"/>
            <a:ext cx="10795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66"/>
                </a:solidFill>
                <a:latin typeface="宋体" panose="02010600030101010101" pitchFamily="2" charset="-122"/>
              </a:rPr>
              <a:t>△EDF</a:t>
            </a:r>
          </a:p>
        </p:txBody>
      </p:sp>
      <p:sp>
        <p:nvSpPr>
          <p:cNvPr id="54286" name="Text Box 14">
            <a:extLst>
              <a:ext uri="{FF2B5EF4-FFF2-40B4-BE49-F238E27FC236}">
                <a16:creationId xmlns:a16="http://schemas.microsoft.com/office/drawing/2014/main" id="{14BDDC61-50E6-FFD8-1171-D7A330034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5563" y="3857625"/>
            <a:ext cx="358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DE=6</a:t>
            </a:r>
            <a:r>
              <a:rPr lang="zh-CN" altLang="en-US" sz="2400" b="1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，</a:t>
            </a:r>
            <a:r>
              <a:rPr lang="en-US" altLang="zh-CN" sz="2400" b="1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EF=12</a:t>
            </a:r>
            <a:r>
              <a:rPr lang="zh-CN" altLang="en-US" sz="2400" b="1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，</a:t>
            </a:r>
            <a:r>
              <a:rPr lang="en-US" altLang="zh-CN" sz="2400" b="1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DF=8</a:t>
            </a:r>
          </a:p>
        </p:txBody>
      </p:sp>
      <p:grpSp>
        <p:nvGrpSpPr>
          <p:cNvPr id="17419" name="Group 16">
            <a:extLst>
              <a:ext uri="{FF2B5EF4-FFF2-40B4-BE49-F238E27FC236}">
                <a16:creationId xmlns:a16="http://schemas.microsoft.com/office/drawing/2014/main" id="{5FFACFA2-6B99-3A3C-32ED-7BCEC3715759}"/>
              </a:ext>
            </a:extLst>
          </p:cNvPr>
          <p:cNvGrpSpPr>
            <a:grpSpLocks/>
          </p:cNvGrpSpPr>
          <p:nvPr/>
        </p:nvGrpSpPr>
        <p:grpSpPr bwMode="auto">
          <a:xfrm>
            <a:off x="7967663" y="1700213"/>
            <a:ext cx="2767012" cy="3194050"/>
            <a:chOff x="4059" y="1071"/>
            <a:chExt cx="1743" cy="2012"/>
          </a:xfrm>
        </p:grpSpPr>
        <p:grpSp>
          <p:nvGrpSpPr>
            <p:cNvPr id="17420" name="Group 17">
              <a:extLst>
                <a:ext uri="{FF2B5EF4-FFF2-40B4-BE49-F238E27FC236}">
                  <a16:creationId xmlns:a16="http://schemas.microsoft.com/office/drawing/2014/main" id="{22237267-7D0A-7B57-3920-295C96DD842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241" y="1071"/>
              <a:ext cx="1179" cy="787"/>
              <a:chOff x="4241" y="1071"/>
              <a:chExt cx="1179" cy="787"/>
            </a:xfrm>
          </p:grpSpPr>
          <p:grpSp>
            <p:nvGrpSpPr>
              <p:cNvPr id="17421" name="Group 18">
                <a:extLst>
                  <a:ext uri="{FF2B5EF4-FFF2-40B4-BE49-F238E27FC236}">
                    <a16:creationId xmlns:a16="http://schemas.microsoft.com/office/drawing/2014/main" id="{6B36BE66-56F1-1F43-D2C1-3E4C6CFFAC7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422" y="1344"/>
                <a:ext cx="726" cy="362"/>
                <a:chOff x="4604" y="1253"/>
                <a:chExt cx="544" cy="453"/>
              </a:xfrm>
            </p:grpSpPr>
            <p:sp>
              <p:nvSpPr>
                <p:cNvPr id="17422" name="Line 19">
                  <a:extLst>
                    <a:ext uri="{FF2B5EF4-FFF2-40B4-BE49-F238E27FC236}">
                      <a16:creationId xmlns:a16="http://schemas.microsoft.com/office/drawing/2014/main" id="{0AC40C52-8EE9-00D7-0ADA-3A24A062D892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4604" y="1706"/>
                  <a:ext cx="544" cy="0"/>
                </a:xfrm>
                <a:prstGeom prst="line">
                  <a:avLst/>
                </a:prstGeom>
                <a:noFill/>
                <a:ln w="41275">
                  <a:solidFill>
                    <a:srgbClr val="00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7423" name="Line 20">
                  <a:extLst>
                    <a:ext uri="{FF2B5EF4-FFF2-40B4-BE49-F238E27FC236}">
                      <a16:creationId xmlns:a16="http://schemas.microsoft.com/office/drawing/2014/main" id="{F754FD40-1F3D-E449-9CBC-EBFAF8513E1D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4604" y="1253"/>
                  <a:ext cx="317" cy="453"/>
                </a:xfrm>
                <a:prstGeom prst="line">
                  <a:avLst/>
                </a:prstGeom>
                <a:noFill/>
                <a:ln w="41275">
                  <a:solidFill>
                    <a:srgbClr val="00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7424" name="Line 21">
                  <a:extLst>
                    <a:ext uri="{FF2B5EF4-FFF2-40B4-BE49-F238E27FC236}">
                      <a16:creationId xmlns:a16="http://schemas.microsoft.com/office/drawing/2014/main" id="{1303371D-66C4-DB1E-3B41-88D47F241EA9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4921" y="1253"/>
                  <a:ext cx="227" cy="453"/>
                </a:xfrm>
                <a:prstGeom prst="line">
                  <a:avLst/>
                </a:prstGeom>
                <a:noFill/>
                <a:ln w="41275">
                  <a:solidFill>
                    <a:srgbClr val="00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7425" name="Text Box 22">
                <a:extLst>
                  <a:ext uri="{FF2B5EF4-FFF2-40B4-BE49-F238E27FC236}">
                    <a16:creationId xmlns:a16="http://schemas.microsoft.com/office/drawing/2014/main" id="{539402CA-EB2F-1CD6-1EB3-DF904A9F4C5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103" y="1570"/>
                <a:ext cx="317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412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solidFill>
                      <a:srgbClr val="FF0066"/>
                    </a:solidFill>
                    <a:latin typeface="宋体" panose="02010600030101010101" pitchFamily="2" charset="-122"/>
                  </a:rPr>
                  <a:t>A</a:t>
                </a:r>
              </a:p>
            </p:txBody>
          </p:sp>
          <p:sp>
            <p:nvSpPr>
              <p:cNvPr id="17426" name="Text Box 23">
                <a:extLst>
                  <a:ext uri="{FF2B5EF4-FFF2-40B4-BE49-F238E27FC236}">
                    <a16:creationId xmlns:a16="http://schemas.microsoft.com/office/drawing/2014/main" id="{5FD6FE5B-ED22-EA31-51FF-61D4D2B20EC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740" y="1071"/>
                <a:ext cx="317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412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solidFill>
                      <a:srgbClr val="FF0066"/>
                    </a:solidFill>
                    <a:latin typeface="宋体" panose="02010600030101010101" pitchFamily="2" charset="-122"/>
                  </a:rPr>
                  <a:t>B</a:t>
                </a:r>
              </a:p>
            </p:txBody>
          </p:sp>
          <p:sp>
            <p:nvSpPr>
              <p:cNvPr id="17427" name="Text Box 24">
                <a:extLst>
                  <a:ext uri="{FF2B5EF4-FFF2-40B4-BE49-F238E27FC236}">
                    <a16:creationId xmlns:a16="http://schemas.microsoft.com/office/drawing/2014/main" id="{B6353231-CAB3-A18B-EDAF-60CD3EE4B2A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241" y="1570"/>
                <a:ext cx="317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412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solidFill>
                      <a:srgbClr val="FF0066"/>
                    </a:solidFill>
                    <a:latin typeface="宋体" panose="02010600030101010101" pitchFamily="2" charset="-122"/>
                  </a:rPr>
                  <a:t>C</a:t>
                </a:r>
              </a:p>
            </p:txBody>
          </p:sp>
        </p:grpSp>
        <p:grpSp>
          <p:nvGrpSpPr>
            <p:cNvPr id="17428" name="Group 25">
              <a:extLst>
                <a:ext uri="{FF2B5EF4-FFF2-40B4-BE49-F238E27FC236}">
                  <a16:creationId xmlns:a16="http://schemas.microsoft.com/office/drawing/2014/main" id="{512C7A2F-0141-8970-478C-A983C8790EA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059" y="1842"/>
              <a:ext cx="1743" cy="1180"/>
              <a:chOff x="4059" y="1842"/>
              <a:chExt cx="1743" cy="1180"/>
            </a:xfrm>
          </p:grpSpPr>
          <p:grpSp>
            <p:nvGrpSpPr>
              <p:cNvPr id="17429" name="Group 26">
                <a:extLst>
                  <a:ext uri="{FF2B5EF4-FFF2-40B4-BE49-F238E27FC236}">
                    <a16:creationId xmlns:a16="http://schemas.microsoft.com/office/drawing/2014/main" id="{11B5A0D6-BAD0-CE06-EE76-3EC49B54544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241" y="2114"/>
                <a:ext cx="1270" cy="726"/>
                <a:chOff x="4604" y="1253"/>
                <a:chExt cx="544" cy="453"/>
              </a:xfrm>
            </p:grpSpPr>
            <p:sp>
              <p:nvSpPr>
                <p:cNvPr id="17430" name="Line 27">
                  <a:extLst>
                    <a:ext uri="{FF2B5EF4-FFF2-40B4-BE49-F238E27FC236}">
                      <a16:creationId xmlns:a16="http://schemas.microsoft.com/office/drawing/2014/main" id="{6BE1C855-FF47-865B-9E53-B5C02A5AE7F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4604" y="1706"/>
                  <a:ext cx="544" cy="0"/>
                </a:xfrm>
                <a:prstGeom prst="line">
                  <a:avLst/>
                </a:prstGeom>
                <a:noFill/>
                <a:ln w="41275">
                  <a:solidFill>
                    <a:srgbClr val="00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7431" name="Line 28">
                  <a:extLst>
                    <a:ext uri="{FF2B5EF4-FFF2-40B4-BE49-F238E27FC236}">
                      <a16:creationId xmlns:a16="http://schemas.microsoft.com/office/drawing/2014/main" id="{FE3722C8-8167-E0A4-3382-E206AC4C93B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4604" y="1253"/>
                  <a:ext cx="317" cy="453"/>
                </a:xfrm>
                <a:prstGeom prst="line">
                  <a:avLst/>
                </a:prstGeom>
                <a:noFill/>
                <a:ln w="41275">
                  <a:solidFill>
                    <a:srgbClr val="00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7432" name="Line 29">
                  <a:extLst>
                    <a:ext uri="{FF2B5EF4-FFF2-40B4-BE49-F238E27FC236}">
                      <a16:creationId xmlns:a16="http://schemas.microsoft.com/office/drawing/2014/main" id="{03FC10DC-87B2-E6D7-C6D7-60A88329E6DB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4921" y="1253"/>
                  <a:ext cx="227" cy="453"/>
                </a:xfrm>
                <a:prstGeom prst="line">
                  <a:avLst/>
                </a:prstGeom>
                <a:noFill/>
                <a:ln w="41275">
                  <a:solidFill>
                    <a:srgbClr val="00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7433" name="Text Box 30">
                <a:extLst>
                  <a:ext uri="{FF2B5EF4-FFF2-40B4-BE49-F238E27FC236}">
                    <a16:creationId xmlns:a16="http://schemas.microsoft.com/office/drawing/2014/main" id="{A73A59BE-E6B9-1810-8B38-8F94C645D0B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85" y="2734"/>
                <a:ext cx="317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solidFill>
                      <a:srgbClr val="FF0066"/>
                    </a:solidFill>
                    <a:latin typeface="宋体" panose="02010600030101010101" pitchFamily="2" charset="-122"/>
                  </a:rPr>
                  <a:t>E</a:t>
                </a:r>
              </a:p>
            </p:txBody>
          </p:sp>
          <p:sp>
            <p:nvSpPr>
              <p:cNvPr id="17434" name="Text Box 31">
                <a:extLst>
                  <a:ext uri="{FF2B5EF4-FFF2-40B4-BE49-F238E27FC236}">
                    <a16:creationId xmlns:a16="http://schemas.microsoft.com/office/drawing/2014/main" id="{067D89D1-14E1-2C94-0B1F-1DE2C8FF588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922" y="1842"/>
                <a:ext cx="317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solidFill>
                      <a:srgbClr val="FF0066"/>
                    </a:solidFill>
                    <a:latin typeface="宋体" panose="02010600030101010101" pitchFamily="2" charset="-122"/>
                  </a:rPr>
                  <a:t>D</a:t>
                </a:r>
              </a:p>
            </p:txBody>
          </p:sp>
          <p:sp>
            <p:nvSpPr>
              <p:cNvPr id="17435" name="Text Box 32">
                <a:extLst>
                  <a:ext uri="{FF2B5EF4-FFF2-40B4-BE49-F238E27FC236}">
                    <a16:creationId xmlns:a16="http://schemas.microsoft.com/office/drawing/2014/main" id="{BD3C636E-6D57-4A49-71FC-7125F92773C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059" y="2659"/>
                <a:ext cx="317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solidFill>
                      <a:srgbClr val="FF0066"/>
                    </a:solidFill>
                    <a:latin typeface="宋体" panose="02010600030101010101" pitchFamily="2" charset="-122"/>
                  </a:rPr>
                  <a:t>F</a:t>
                </a:r>
              </a:p>
            </p:txBody>
          </p:sp>
        </p:grpSp>
        <p:sp>
          <p:nvSpPr>
            <p:cNvPr id="17436" name="Text Box 33">
              <a:extLst>
                <a:ext uri="{FF2B5EF4-FFF2-40B4-BE49-F238E27FC236}">
                  <a16:creationId xmlns:a16="http://schemas.microsoft.com/office/drawing/2014/main" id="{2F8EC97B-CEBA-911B-A3FC-38D4663BC33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67" y="1298"/>
              <a:ext cx="27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zh-CN" altLang="zh-CN" sz="2400" b="1">
                <a:latin typeface="宋体" panose="02010600030101010101" pitchFamily="2" charset="-122"/>
              </a:endParaRPr>
            </a:p>
          </p:txBody>
        </p:sp>
        <p:sp>
          <p:nvSpPr>
            <p:cNvPr id="17437" name="Text Box 34">
              <a:extLst>
                <a:ext uri="{FF2B5EF4-FFF2-40B4-BE49-F238E27FC236}">
                  <a16:creationId xmlns:a16="http://schemas.microsoft.com/office/drawing/2014/main" id="{E7EF7970-0971-6EEC-F1FF-F8B0909A774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77" y="1328"/>
              <a:ext cx="27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zh-CN" altLang="zh-CN" sz="2400" b="1">
                <a:latin typeface="宋体" panose="02010600030101010101" pitchFamily="2" charset="-122"/>
              </a:endParaRPr>
            </a:p>
          </p:txBody>
        </p:sp>
        <p:sp>
          <p:nvSpPr>
            <p:cNvPr id="17438" name="Text Box 35">
              <a:extLst>
                <a:ext uri="{FF2B5EF4-FFF2-40B4-BE49-F238E27FC236}">
                  <a16:creationId xmlns:a16="http://schemas.microsoft.com/office/drawing/2014/main" id="{34DFBDAD-EC42-B52D-60CC-1064334FFAD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94" y="1661"/>
              <a:ext cx="27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zh-CN" altLang="zh-CN" sz="2400" b="1">
                <a:latin typeface="宋体" panose="02010600030101010101" pitchFamily="2" charset="-122"/>
              </a:endParaRPr>
            </a:p>
          </p:txBody>
        </p:sp>
        <p:sp>
          <p:nvSpPr>
            <p:cNvPr id="17439" name="Text Box 36">
              <a:extLst>
                <a:ext uri="{FF2B5EF4-FFF2-40B4-BE49-F238E27FC236}">
                  <a16:creationId xmlns:a16="http://schemas.microsoft.com/office/drawing/2014/main" id="{063B2BD4-CAA5-BA9F-B42A-7FF08ECA9D5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39" y="2251"/>
              <a:ext cx="27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zh-CN" altLang="zh-CN" sz="2400" b="1">
                <a:latin typeface="宋体" panose="02010600030101010101" pitchFamily="2" charset="-122"/>
              </a:endParaRPr>
            </a:p>
          </p:txBody>
        </p:sp>
        <p:sp>
          <p:nvSpPr>
            <p:cNvPr id="17440" name="Text Box 37">
              <a:extLst>
                <a:ext uri="{FF2B5EF4-FFF2-40B4-BE49-F238E27FC236}">
                  <a16:creationId xmlns:a16="http://schemas.microsoft.com/office/drawing/2014/main" id="{DA3B8C2E-C9E3-80DE-B0FE-26BF001880F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68" y="2251"/>
              <a:ext cx="27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zh-CN" altLang="zh-CN" sz="2400" b="1">
                <a:latin typeface="宋体" panose="02010600030101010101" pitchFamily="2" charset="-122"/>
              </a:endParaRPr>
            </a:p>
          </p:txBody>
        </p:sp>
        <p:sp>
          <p:nvSpPr>
            <p:cNvPr id="17441" name="Text Box 38">
              <a:extLst>
                <a:ext uri="{FF2B5EF4-FFF2-40B4-BE49-F238E27FC236}">
                  <a16:creationId xmlns:a16="http://schemas.microsoft.com/office/drawing/2014/main" id="{8A283B43-584A-D2FC-EA62-0812E324BF0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40" y="2795"/>
              <a:ext cx="45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zh-CN" altLang="zh-CN" sz="2400" b="1">
                <a:latin typeface="宋体" panose="0201060003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4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70" decel="100000"/>
                                        <p:tgtEl>
                                          <p:spTgt spid="542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770" decel="100000"/>
                                        <p:tgtEl>
                                          <p:spTgt spid="5428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428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4" dur="770" fill="hold"/>
                                        <p:tgtEl>
                                          <p:spTgt spid="54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4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6" dur="770" fill="hold"/>
                                        <p:tgtEl>
                                          <p:spTgt spid="54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4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54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9" grpId="0"/>
      <p:bldP spid="54280" grpId="0"/>
      <p:bldP spid="54281" grpId="0"/>
      <p:bldP spid="54285" grpId="0"/>
      <p:bldP spid="5428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 Box 2">
            <a:extLst>
              <a:ext uri="{FF2B5EF4-FFF2-40B4-BE49-F238E27FC236}">
                <a16:creationId xmlns:a16="http://schemas.microsoft.com/office/drawing/2014/main" id="{969ACAD0-ADFE-D5F4-06A9-D7F16F6650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951" y="260351"/>
            <a:ext cx="8964613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如图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在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6×6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的正方形方格中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,△ABC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与</a:t>
            </a:r>
            <a:r>
              <a:rPr lang="zh-CN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△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DEF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的顶点都在边长为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的小正方形的顶点上，</a:t>
            </a:r>
            <a:b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</a:b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(1)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填空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: BC=______,   AC=________</a:t>
            </a:r>
            <a:b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</a:b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                EF=______,   DF=_________.</a:t>
            </a:r>
          </a:p>
        </p:txBody>
      </p:sp>
      <p:grpSp>
        <p:nvGrpSpPr>
          <p:cNvPr id="31746" name="Group 3">
            <a:extLst>
              <a:ext uri="{FF2B5EF4-FFF2-40B4-BE49-F238E27FC236}">
                <a16:creationId xmlns:a16="http://schemas.microsoft.com/office/drawing/2014/main" id="{E3A63A37-2AC3-1630-168D-041F6E398C7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024564" y="2636839"/>
            <a:ext cx="4141787" cy="3889375"/>
            <a:chOff x="2971" y="1752"/>
            <a:chExt cx="2609" cy="2450"/>
          </a:xfrm>
        </p:grpSpPr>
        <p:sp>
          <p:nvSpPr>
            <p:cNvPr id="31747" name="AutoShape 4">
              <a:extLst>
                <a:ext uri="{FF2B5EF4-FFF2-40B4-BE49-F238E27FC236}">
                  <a16:creationId xmlns:a16="http://schemas.microsoft.com/office/drawing/2014/main" id="{A7BF851E-A027-7A50-CF47-710DED1CA57F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971" y="1752"/>
              <a:ext cx="2609" cy="2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48" name="Line 5">
              <a:extLst>
                <a:ext uri="{FF2B5EF4-FFF2-40B4-BE49-F238E27FC236}">
                  <a16:creationId xmlns:a16="http://schemas.microsoft.com/office/drawing/2014/main" id="{28B22F20-1A42-2CFE-0880-58CB2C1DAFB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54" y="2097"/>
              <a:ext cx="2016" cy="1"/>
            </a:xfrm>
            <a:prstGeom prst="line">
              <a:avLst/>
            </a:prstGeom>
            <a:noFill/>
            <a:ln w="14288">
              <a:solidFill>
                <a:srgbClr val="000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49" name="Line 6">
              <a:extLst>
                <a:ext uri="{FF2B5EF4-FFF2-40B4-BE49-F238E27FC236}">
                  <a16:creationId xmlns:a16="http://schemas.microsoft.com/office/drawing/2014/main" id="{0221DC87-9399-1ED9-9B96-2EF687E3DCD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262" y="2097"/>
              <a:ext cx="8" cy="1999"/>
            </a:xfrm>
            <a:prstGeom prst="line">
              <a:avLst/>
            </a:prstGeom>
            <a:noFill/>
            <a:ln w="14288">
              <a:solidFill>
                <a:srgbClr val="000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50" name="Line 7">
              <a:extLst>
                <a:ext uri="{FF2B5EF4-FFF2-40B4-BE49-F238E27FC236}">
                  <a16:creationId xmlns:a16="http://schemas.microsoft.com/office/drawing/2014/main" id="{33BA86CD-0FE6-93BC-6345-9AC4B214A62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45" y="2097"/>
              <a:ext cx="9" cy="1999"/>
            </a:xfrm>
            <a:prstGeom prst="line">
              <a:avLst/>
            </a:prstGeom>
            <a:noFill/>
            <a:ln w="14288">
              <a:solidFill>
                <a:srgbClr val="000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51" name="Line 8">
              <a:extLst>
                <a:ext uri="{FF2B5EF4-FFF2-40B4-BE49-F238E27FC236}">
                  <a16:creationId xmlns:a16="http://schemas.microsoft.com/office/drawing/2014/main" id="{0CFA9C73-FD44-FF83-7820-6B4407B97DD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45" y="4096"/>
              <a:ext cx="2017" cy="1"/>
            </a:xfrm>
            <a:prstGeom prst="line">
              <a:avLst/>
            </a:prstGeom>
            <a:noFill/>
            <a:ln w="14288">
              <a:solidFill>
                <a:srgbClr val="000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52" name="Line 9">
              <a:extLst>
                <a:ext uri="{FF2B5EF4-FFF2-40B4-BE49-F238E27FC236}">
                  <a16:creationId xmlns:a16="http://schemas.microsoft.com/office/drawing/2014/main" id="{AB833A04-9221-1821-2A02-BC9CA1F51C0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90" y="2097"/>
              <a:ext cx="1" cy="1999"/>
            </a:xfrm>
            <a:prstGeom prst="line">
              <a:avLst/>
            </a:prstGeom>
            <a:noFill/>
            <a:ln w="14288">
              <a:solidFill>
                <a:srgbClr val="000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53" name="Line 10">
              <a:extLst>
                <a:ext uri="{FF2B5EF4-FFF2-40B4-BE49-F238E27FC236}">
                  <a16:creationId xmlns:a16="http://schemas.microsoft.com/office/drawing/2014/main" id="{30220E7F-EC68-B1C2-ECB0-A0EF8A3AB55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08" y="2097"/>
              <a:ext cx="1" cy="1999"/>
            </a:xfrm>
            <a:prstGeom prst="line">
              <a:avLst/>
            </a:prstGeom>
            <a:noFill/>
            <a:ln w="14288">
              <a:solidFill>
                <a:srgbClr val="000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54" name="Line 11">
              <a:extLst>
                <a:ext uri="{FF2B5EF4-FFF2-40B4-BE49-F238E27FC236}">
                  <a16:creationId xmlns:a16="http://schemas.microsoft.com/office/drawing/2014/main" id="{920037CD-1090-BC1E-6A76-F0D61ABFF57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253" y="2097"/>
              <a:ext cx="1" cy="1990"/>
            </a:xfrm>
            <a:prstGeom prst="line">
              <a:avLst/>
            </a:prstGeom>
            <a:noFill/>
            <a:ln w="14288">
              <a:solidFill>
                <a:srgbClr val="000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55" name="Line 12">
              <a:extLst>
                <a:ext uri="{FF2B5EF4-FFF2-40B4-BE49-F238E27FC236}">
                  <a16:creationId xmlns:a16="http://schemas.microsoft.com/office/drawing/2014/main" id="{2E93BD05-2586-A3B6-CE07-CC05DD0E5AE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81" y="2097"/>
              <a:ext cx="1" cy="1990"/>
            </a:xfrm>
            <a:prstGeom prst="line">
              <a:avLst/>
            </a:prstGeom>
            <a:noFill/>
            <a:ln w="14288">
              <a:solidFill>
                <a:srgbClr val="000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56" name="Line 13">
              <a:extLst>
                <a:ext uri="{FF2B5EF4-FFF2-40B4-BE49-F238E27FC236}">
                  <a16:creationId xmlns:a16="http://schemas.microsoft.com/office/drawing/2014/main" id="{D95CD060-CFEC-1ED1-61B0-FFB00EB40FB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17" y="2097"/>
              <a:ext cx="1" cy="1990"/>
            </a:xfrm>
            <a:prstGeom prst="line">
              <a:avLst/>
            </a:prstGeom>
            <a:noFill/>
            <a:ln w="14288">
              <a:solidFill>
                <a:srgbClr val="000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57" name="Line 14">
              <a:extLst>
                <a:ext uri="{FF2B5EF4-FFF2-40B4-BE49-F238E27FC236}">
                  <a16:creationId xmlns:a16="http://schemas.microsoft.com/office/drawing/2014/main" id="{652BC11B-5158-3E9C-998A-1FF685CE09F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45" y="3769"/>
              <a:ext cx="2017" cy="1"/>
            </a:xfrm>
            <a:prstGeom prst="line">
              <a:avLst/>
            </a:prstGeom>
            <a:noFill/>
            <a:ln w="14288">
              <a:solidFill>
                <a:srgbClr val="000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58" name="Line 15">
              <a:extLst>
                <a:ext uri="{FF2B5EF4-FFF2-40B4-BE49-F238E27FC236}">
                  <a16:creationId xmlns:a16="http://schemas.microsoft.com/office/drawing/2014/main" id="{646DA5DE-0F2A-9C88-7735-6A4CDDA62B9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45" y="3441"/>
              <a:ext cx="2017" cy="1"/>
            </a:xfrm>
            <a:prstGeom prst="line">
              <a:avLst/>
            </a:prstGeom>
            <a:noFill/>
            <a:ln w="14288">
              <a:solidFill>
                <a:srgbClr val="000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59" name="Line 16">
              <a:extLst>
                <a:ext uri="{FF2B5EF4-FFF2-40B4-BE49-F238E27FC236}">
                  <a16:creationId xmlns:a16="http://schemas.microsoft.com/office/drawing/2014/main" id="{F6B2A594-F431-09E7-9581-BA18F49FDDD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45" y="3096"/>
              <a:ext cx="2025" cy="1"/>
            </a:xfrm>
            <a:prstGeom prst="line">
              <a:avLst/>
            </a:prstGeom>
            <a:noFill/>
            <a:ln w="14288">
              <a:solidFill>
                <a:srgbClr val="000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60" name="Line 17">
              <a:extLst>
                <a:ext uri="{FF2B5EF4-FFF2-40B4-BE49-F238E27FC236}">
                  <a16:creationId xmlns:a16="http://schemas.microsoft.com/office/drawing/2014/main" id="{2D5818E0-4143-15B6-DDE7-EA25C243F72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54" y="2769"/>
              <a:ext cx="2016" cy="1"/>
            </a:xfrm>
            <a:prstGeom prst="line">
              <a:avLst/>
            </a:prstGeom>
            <a:noFill/>
            <a:ln w="14288">
              <a:solidFill>
                <a:srgbClr val="000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61" name="Line 18">
              <a:extLst>
                <a:ext uri="{FF2B5EF4-FFF2-40B4-BE49-F238E27FC236}">
                  <a16:creationId xmlns:a16="http://schemas.microsoft.com/office/drawing/2014/main" id="{878119DB-02FE-0324-9DF8-1B6BC6F91F6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54" y="2433"/>
              <a:ext cx="2016" cy="1"/>
            </a:xfrm>
            <a:prstGeom prst="line">
              <a:avLst/>
            </a:prstGeom>
            <a:noFill/>
            <a:ln w="14288">
              <a:solidFill>
                <a:srgbClr val="000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62" name="Line 19">
              <a:extLst>
                <a:ext uri="{FF2B5EF4-FFF2-40B4-BE49-F238E27FC236}">
                  <a16:creationId xmlns:a16="http://schemas.microsoft.com/office/drawing/2014/main" id="{3FD2376D-45D0-F006-527D-237EF5B7BDF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90" y="2097"/>
              <a:ext cx="663" cy="1"/>
            </a:xfrm>
            <a:prstGeom prst="line">
              <a:avLst/>
            </a:prstGeom>
            <a:noFill/>
            <a:ln w="42863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63" name="Line 20">
              <a:extLst>
                <a:ext uri="{FF2B5EF4-FFF2-40B4-BE49-F238E27FC236}">
                  <a16:creationId xmlns:a16="http://schemas.microsoft.com/office/drawing/2014/main" id="{7B78D66F-C57A-EFE6-7BF8-F86E3832644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253" y="2097"/>
              <a:ext cx="328" cy="336"/>
            </a:xfrm>
            <a:prstGeom prst="line">
              <a:avLst/>
            </a:prstGeom>
            <a:noFill/>
            <a:ln w="42863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64" name="Line 21">
              <a:extLst>
                <a:ext uri="{FF2B5EF4-FFF2-40B4-BE49-F238E27FC236}">
                  <a16:creationId xmlns:a16="http://schemas.microsoft.com/office/drawing/2014/main" id="{475D6D10-0CF9-02EB-6068-194605D9D4E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90" y="2097"/>
              <a:ext cx="991" cy="336"/>
            </a:xfrm>
            <a:prstGeom prst="line">
              <a:avLst/>
            </a:prstGeom>
            <a:noFill/>
            <a:ln w="42863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65" name="Line 22">
              <a:extLst>
                <a:ext uri="{FF2B5EF4-FFF2-40B4-BE49-F238E27FC236}">
                  <a16:creationId xmlns:a16="http://schemas.microsoft.com/office/drawing/2014/main" id="{32888F5F-1786-B6F0-6E62-552F00E1666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45" y="3769"/>
              <a:ext cx="1336" cy="1"/>
            </a:xfrm>
            <a:prstGeom prst="line">
              <a:avLst/>
            </a:prstGeom>
            <a:noFill/>
            <a:ln w="42863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66" name="Line 23">
              <a:extLst>
                <a:ext uri="{FF2B5EF4-FFF2-40B4-BE49-F238E27FC236}">
                  <a16:creationId xmlns:a16="http://schemas.microsoft.com/office/drawing/2014/main" id="{EF946AAB-51FC-7889-8E4E-C4C755981E8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581" y="3096"/>
              <a:ext cx="689" cy="673"/>
            </a:xfrm>
            <a:prstGeom prst="line">
              <a:avLst/>
            </a:prstGeom>
            <a:noFill/>
            <a:ln w="42863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67" name="Line 24">
              <a:extLst>
                <a:ext uri="{FF2B5EF4-FFF2-40B4-BE49-F238E27FC236}">
                  <a16:creationId xmlns:a16="http://schemas.microsoft.com/office/drawing/2014/main" id="{F56947BC-1908-ACB8-04B0-BDE271CC57E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45" y="3096"/>
              <a:ext cx="2025" cy="673"/>
            </a:xfrm>
            <a:prstGeom prst="line">
              <a:avLst/>
            </a:prstGeom>
            <a:noFill/>
            <a:ln w="42863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68" name="Oval 25">
              <a:extLst>
                <a:ext uri="{FF2B5EF4-FFF2-40B4-BE49-F238E27FC236}">
                  <a16:creationId xmlns:a16="http://schemas.microsoft.com/office/drawing/2014/main" id="{584F3656-B649-544C-80C7-043C7F1C4D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63" y="3751"/>
              <a:ext cx="44" cy="44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69" name="Rectangle 26">
              <a:extLst>
                <a:ext uri="{FF2B5EF4-FFF2-40B4-BE49-F238E27FC236}">
                  <a16:creationId xmlns:a16="http://schemas.microsoft.com/office/drawing/2014/main" id="{FAE87957-45CC-7709-48E4-DE9E760945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07" y="3804"/>
              <a:ext cx="150" cy="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8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E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31770" name="Oval 27">
              <a:extLst>
                <a:ext uri="{FF2B5EF4-FFF2-40B4-BE49-F238E27FC236}">
                  <a16:creationId xmlns:a16="http://schemas.microsoft.com/office/drawing/2014/main" id="{7CCDE68A-88A4-0E6F-1378-A1B107D7ED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63" y="2415"/>
              <a:ext cx="44" cy="45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71" name="Rectangle 28">
              <a:extLst>
                <a:ext uri="{FF2B5EF4-FFF2-40B4-BE49-F238E27FC236}">
                  <a16:creationId xmlns:a16="http://schemas.microsoft.com/office/drawing/2014/main" id="{F0D359E7-308C-FB65-1722-B5C8629391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98" y="2451"/>
              <a:ext cx="162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8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C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31772" name="Oval 29">
              <a:extLst>
                <a:ext uri="{FF2B5EF4-FFF2-40B4-BE49-F238E27FC236}">
                  <a16:creationId xmlns:a16="http://schemas.microsoft.com/office/drawing/2014/main" id="{DA37D7CC-5B3A-A4AE-7259-A2EAAAB0EE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72" y="2079"/>
              <a:ext cx="45" cy="44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73" name="Rectangle 30">
              <a:extLst>
                <a:ext uri="{FF2B5EF4-FFF2-40B4-BE49-F238E27FC236}">
                  <a16:creationId xmlns:a16="http://schemas.microsoft.com/office/drawing/2014/main" id="{1EDCB964-CA4A-AAC7-A73D-26B1AEF27C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40" y="1858"/>
              <a:ext cx="162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8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A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31774" name="Oval 31">
              <a:extLst>
                <a:ext uri="{FF2B5EF4-FFF2-40B4-BE49-F238E27FC236}">
                  <a16:creationId xmlns:a16="http://schemas.microsoft.com/office/drawing/2014/main" id="{F909765F-259D-AB4F-6DD5-1F2AD06A02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36" y="2079"/>
              <a:ext cx="44" cy="44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75" name="Rectangle 32">
              <a:extLst>
                <a:ext uri="{FF2B5EF4-FFF2-40B4-BE49-F238E27FC236}">
                  <a16:creationId xmlns:a16="http://schemas.microsoft.com/office/drawing/2014/main" id="{41711333-9A77-E8B7-8679-07FCD3B51B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36" y="1840"/>
              <a:ext cx="150" cy="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8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B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31776" name="Oval 33">
              <a:extLst>
                <a:ext uri="{FF2B5EF4-FFF2-40B4-BE49-F238E27FC236}">
                  <a16:creationId xmlns:a16="http://schemas.microsoft.com/office/drawing/2014/main" id="{270A0892-2D55-8C5C-00DC-80A3DC0FEB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27" y="3751"/>
              <a:ext cx="45" cy="44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77" name="Rectangle 34">
              <a:extLst>
                <a:ext uri="{FF2B5EF4-FFF2-40B4-BE49-F238E27FC236}">
                  <a16:creationId xmlns:a16="http://schemas.microsoft.com/office/drawing/2014/main" id="{11467A5F-A95E-7A2F-D6E5-ED713A3E42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9" y="3733"/>
              <a:ext cx="162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8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D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31778" name="Oval 35">
              <a:extLst>
                <a:ext uri="{FF2B5EF4-FFF2-40B4-BE49-F238E27FC236}">
                  <a16:creationId xmlns:a16="http://schemas.microsoft.com/office/drawing/2014/main" id="{5156B2AA-C5AD-5963-0545-5880022498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53" y="3079"/>
              <a:ext cx="44" cy="44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79" name="Rectangle 36">
              <a:extLst>
                <a:ext uri="{FF2B5EF4-FFF2-40B4-BE49-F238E27FC236}">
                  <a16:creationId xmlns:a16="http://schemas.microsoft.com/office/drawing/2014/main" id="{91956D55-2E82-71F8-510F-E08CC1FE92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41" y="3052"/>
              <a:ext cx="138" cy="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8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F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</p:grpSp>
      <p:graphicFrame>
        <p:nvGraphicFramePr>
          <p:cNvPr id="56357" name="Object 37">
            <a:extLst>
              <a:ext uri="{FF2B5EF4-FFF2-40B4-BE49-F238E27FC236}">
                <a16:creationId xmlns:a16="http://schemas.microsoft.com/office/drawing/2014/main" id="{16FB9D2A-8A18-146B-710D-28C86DE78EAC}"/>
              </a:ext>
            </a:extLst>
          </p:cNvPr>
          <p:cNvGraphicFramePr>
            <a:graphicFrameLocks/>
          </p:cNvGraphicFramePr>
          <p:nvPr/>
        </p:nvGraphicFramePr>
        <p:xfrm>
          <a:off x="4224339" y="1484313"/>
          <a:ext cx="619125" cy="58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5270500" imgH="4978400" progId="Equation.3">
                  <p:embed/>
                </p:oleObj>
              </mc:Choice>
              <mc:Fallback>
                <p:oleObj r:id="rId3" imgW="5270500" imgH="4978400" progId="Equation.3">
                  <p:embed/>
                  <p:pic>
                    <p:nvPicPr>
                      <p:cNvPr id="56357" name="Object 37">
                        <a:extLst>
                          <a:ext uri="{FF2B5EF4-FFF2-40B4-BE49-F238E27FC236}">
                            <a16:creationId xmlns:a16="http://schemas.microsoft.com/office/drawing/2014/main" id="{16FB9D2A-8A18-146B-710D-28C86DE78EAC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4339" y="1484313"/>
                        <a:ext cx="619125" cy="584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358" name="Object 38">
            <a:extLst>
              <a:ext uri="{FF2B5EF4-FFF2-40B4-BE49-F238E27FC236}">
                <a16:creationId xmlns:a16="http://schemas.microsoft.com/office/drawing/2014/main" id="{97412B54-9112-DF43-DDCB-02623073B869}"/>
              </a:ext>
            </a:extLst>
          </p:cNvPr>
          <p:cNvGraphicFramePr>
            <a:graphicFrameLocks/>
          </p:cNvGraphicFramePr>
          <p:nvPr/>
        </p:nvGraphicFramePr>
        <p:xfrm>
          <a:off x="6672263" y="1412876"/>
          <a:ext cx="792162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5" imgW="6731000" imgH="5270500" progId="Equation.3">
                  <p:embed/>
                </p:oleObj>
              </mc:Choice>
              <mc:Fallback>
                <p:oleObj r:id="rId5" imgW="6731000" imgH="5270500" progId="Equation.3">
                  <p:embed/>
                  <p:pic>
                    <p:nvPicPr>
                      <p:cNvPr id="56358" name="Object 38">
                        <a:extLst>
                          <a:ext uri="{FF2B5EF4-FFF2-40B4-BE49-F238E27FC236}">
                            <a16:creationId xmlns:a16="http://schemas.microsoft.com/office/drawing/2014/main" id="{97412B54-9112-DF43-DDCB-02623073B869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72263" y="1412876"/>
                        <a:ext cx="792162" cy="619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82" name="Text Box 39">
            <a:extLst>
              <a:ext uri="{FF2B5EF4-FFF2-40B4-BE49-F238E27FC236}">
                <a16:creationId xmlns:a16="http://schemas.microsoft.com/office/drawing/2014/main" id="{F9F5581F-B786-5A5E-B226-23B6AD4A04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0364" y="2852739"/>
            <a:ext cx="4537075" cy="184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(2)△ABC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与</a:t>
            </a:r>
            <a:r>
              <a:rPr lang="zh-CN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△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DEF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相似吗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?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若相似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请给出证明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若不相似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请说明理由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.</a:t>
            </a:r>
          </a:p>
        </p:txBody>
      </p:sp>
      <p:graphicFrame>
        <p:nvGraphicFramePr>
          <p:cNvPr id="56360" name="Object 40">
            <a:extLst>
              <a:ext uri="{FF2B5EF4-FFF2-40B4-BE49-F238E27FC236}">
                <a16:creationId xmlns:a16="http://schemas.microsoft.com/office/drawing/2014/main" id="{FD4409DC-4571-06F0-BCFF-3CAD03310E06}"/>
              </a:ext>
            </a:extLst>
          </p:cNvPr>
          <p:cNvGraphicFramePr>
            <a:graphicFrameLocks/>
          </p:cNvGraphicFramePr>
          <p:nvPr/>
        </p:nvGraphicFramePr>
        <p:xfrm>
          <a:off x="4224338" y="2060575"/>
          <a:ext cx="825500" cy="58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7" imgW="7023100" imgH="4978400" progId="Equation.3">
                  <p:embed/>
                </p:oleObj>
              </mc:Choice>
              <mc:Fallback>
                <p:oleObj r:id="rId7" imgW="7023100" imgH="4978400" progId="Equation.3">
                  <p:embed/>
                  <p:pic>
                    <p:nvPicPr>
                      <p:cNvPr id="56360" name="Object 40">
                        <a:extLst>
                          <a:ext uri="{FF2B5EF4-FFF2-40B4-BE49-F238E27FC236}">
                            <a16:creationId xmlns:a16="http://schemas.microsoft.com/office/drawing/2014/main" id="{FD4409DC-4571-06F0-BCFF-3CAD03310E0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4338" y="2060575"/>
                        <a:ext cx="825500" cy="584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361" name="Object 41">
            <a:extLst>
              <a:ext uri="{FF2B5EF4-FFF2-40B4-BE49-F238E27FC236}">
                <a16:creationId xmlns:a16="http://schemas.microsoft.com/office/drawing/2014/main" id="{BE9132BB-038B-9898-A72A-9EAD4FFB164C}"/>
              </a:ext>
            </a:extLst>
          </p:cNvPr>
          <p:cNvGraphicFramePr>
            <a:graphicFrameLocks/>
          </p:cNvGraphicFramePr>
          <p:nvPr/>
        </p:nvGraphicFramePr>
        <p:xfrm>
          <a:off x="6672263" y="2060576"/>
          <a:ext cx="963612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9" imgW="8191500" imgH="5270500" progId="Equation.3">
                  <p:embed/>
                </p:oleObj>
              </mc:Choice>
              <mc:Fallback>
                <p:oleObj r:id="rId9" imgW="8191500" imgH="5270500" progId="Equation.3">
                  <p:embed/>
                  <p:pic>
                    <p:nvPicPr>
                      <p:cNvPr id="56361" name="Object 41">
                        <a:extLst>
                          <a:ext uri="{FF2B5EF4-FFF2-40B4-BE49-F238E27FC236}">
                            <a16:creationId xmlns:a16="http://schemas.microsoft.com/office/drawing/2014/main" id="{BE9132BB-038B-9898-A72A-9EAD4FFB164C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72263" y="2060576"/>
                        <a:ext cx="963612" cy="619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42495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6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6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6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6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>
            <a:extLst>
              <a:ext uri="{FF2B5EF4-FFF2-40B4-BE49-F238E27FC236}">
                <a16:creationId xmlns:a16="http://schemas.microsoft.com/office/drawing/2014/main" id="{24493C0D-7A72-239C-4D11-6B46C60D24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288" y="3429000"/>
            <a:ext cx="4572000" cy="216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ctr">
              <a:spcBef>
                <a:spcPct val="20000"/>
              </a:spcBef>
              <a:buFont typeface="Arial" panose="020B0604020202020204" pitchFamily="34" charset="0"/>
              <a:buAutoNum type="circleNumDbPlain"/>
            </a:pPr>
            <a:r>
              <a:rPr lang="en-US" altLang="zh-CN" sz="4000" b="1">
                <a:solidFill>
                  <a:srgbClr val="FF3300"/>
                </a:solidFill>
                <a:latin typeface="Times New Roman" panose="02020603050405020304" pitchFamily="18" charset="0"/>
              </a:rPr>
              <a:t>4:2=5:</a:t>
            </a:r>
            <a:r>
              <a:rPr lang="en-US" altLang="zh-CN" sz="4000" b="1" i="1">
                <a:solidFill>
                  <a:srgbClr val="FF3300"/>
                </a:solidFill>
                <a:latin typeface="Times New Roman" panose="02020603050405020304" pitchFamily="18" charset="0"/>
              </a:rPr>
              <a:t>x </a:t>
            </a:r>
            <a:r>
              <a:rPr lang="en-US" altLang="zh-CN" sz="4000" b="1">
                <a:solidFill>
                  <a:srgbClr val="FF3300"/>
                </a:solidFill>
                <a:latin typeface="Times New Roman" panose="02020603050405020304" pitchFamily="18" charset="0"/>
              </a:rPr>
              <a:t>=6:</a:t>
            </a:r>
            <a:r>
              <a:rPr lang="en-US" altLang="zh-CN" sz="4000" b="1" i="1">
                <a:solidFill>
                  <a:srgbClr val="FF3300"/>
                </a:solidFill>
                <a:latin typeface="Times New Roman" panose="02020603050405020304" pitchFamily="18" charset="0"/>
              </a:rPr>
              <a:t>y</a:t>
            </a:r>
          </a:p>
          <a:p>
            <a:pPr fontAlgn="ctr">
              <a:spcBef>
                <a:spcPct val="20000"/>
              </a:spcBef>
              <a:buFont typeface="Arial" panose="020B0604020202020204" pitchFamily="34" charset="0"/>
              <a:buAutoNum type="circleNumDbPlain"/>
            </a:pPr>
            <a:r>
              <a:rPr lang="en-US" altLang="zh-CN" sz="4000" b="1">
                <a:solidFill>
                  <a:srgbClr val="FF3300"/>
                </a:solidFill>
                <a:latin typeface="Times New Roman" panose="02020603050405020304" pitchFamily="18" charset="0"/>
              </a:rPr>
              <a:t>4:</a:t>
            </a:r>
            <a:r>
              <a:rPr lang="en-US" altLang="zh-CN" sz="4000" b="1" i="1">
                <a:solidFill>
                  <a:srgbClr val="FF33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4000" b="1">
                <a:solidFill>
                  <a:srgbClr val="FF3300"/>
                </a:solidFill>
                <a:latin typeface="Times New Roman" panose="02020603050405020304" pitchFamily="18" charset="0"/>
              </a:rPr>
              <a:t>=5:2 =6:</a:t>
            </a:r>
            <a:r>
              <a:rPr lang="en-US" altLang="zh-CN" sz="4000" b="1" i="1">
                <a:solidFill>
                  <a:srgbClr val="FF3300"/>
                </a:solidFill>
                <a:latin typeface="Times New Roman" panose="02020603050405020304" pitchFamily="18" charset="0"/>
              </a:rPr>
              <a:t>y</a:t>
            </a:r>
          </a:p>
          <a:p>
            <a:pPr fontAlgn="ctr">
              <a:spcBef>
                <a:spcPct val="20000"/>
              </a:spcBef>
              <a:buFont typeface="Arial" panose="020B0604020202020204" pitchFamily="34" charset="0"/>
              <a:buAutoNum type="circleNumDbPlain"/>
            </a:pPr>
            <a:r>
              <a:rPr lang="en-US" altLang="zh-CN" sz="4000" b="1">
                <a:solidFill>
                  <a:srgbClr val="FF3300"/>
                </a:solidFill>
                <a:latin typeface="Times New Roman" panose="02020603050405020304" pitchFamily="18" charset="0"/>
              </a:rPr>
              <a:t>4:</a:t>
            </a:r>
            <a:r>
              <a:rPr lang="en-US" altLang="zh-CN" sz="4000" b="1" i="1">
                <a:solidFill>
                  <a:srgbClr val="FF33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4000" b="1">
                <a:solidFill>
                  <a:srgbClr val="FF3300"/>
                </a:solidFill>
                <a:latin typeface="Times New Roman" panose="02020603050405020304" pitchFamily="18" charset="0"/>
              </a:rPr>
              <a:t>=5:</a:t>
            </a:r>
            <a:r>
              <a:rPr lang="en-US" altLang="zh-CN" sz="4000" b="1" i="1">
                <a:solidFill>
                  <a:srgbClr val="FF3300"/>
                </a:solidFill>
                <a:latin typeface="Times New Roman" panose="02020603050405020304" pitchFamily="18" charset="0"/>
              </a:rPr>
              <a:t>y </a:t>
            </a:r>
            <a:r>
              <a:rPr lang="en-US" altLang="zh-CN" sz="4000" b="1">
                <a:solidFill>
                  <a:srgbClr val="FF3300"/>
                </a:solidFill>
                <a:latin typeface="Times New Roman" panose="02020603050405020304" pitchFamily="18" charset="0"/>
              </a:rPr>
              <a:t>=6:2</a:t>
            </a:r>
          </a:p>
        </p:txBody>
      </p:sp>
      <p:sp>
        <p:nvSpPr>
          <p:cNvPr id="37890" name="Rectangle 3">
            <a:extLst>
              <a:ext uri="{FF2B5EF4-FFF2-40B4-BE49-F238E27FC236}">
                <a16:creationId xmlns:a16="http://schemas.microsoft.com/office/drawing/2014/main" id="{76170AB2-50FA-1B40-A022-55434C6EFC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765176"/>
            <a:ext cx="8496300" cy="253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5000"/>
              </a:lnSpc>
              <a:spcBef>
                <a:spcPct val="2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3.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要作两个形状相同的三角形框架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其中一个三角形的三边的长分别为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4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5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6,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另一个三角形框架的一边长为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2,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怎样选料可使这两个三角形相似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?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这个问题有其他答案吗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?</a:t>
            </a:r>
          </a:p>
        </p:txBody>
      </p:sp>
      <p:grpSp>
        <p:nvGrpSpPr>
          <p:cNvPr id="2" name="Group 4">
            <a:extLst>
              <a:ext uri="{FF2B5EF4-FFF2-40B4-BE49-F238E27FC236}">
                <a16:creationId xmlns:a16="http://schemas.microsoft.com/office/drawing/2014/main" id="{5A2A3CB4-ECF1-167F-678C-C87032F060A7}"/>
              </a:ext>
            </a:extLst>
          </p:cNvPr>
          <p:cNvGrpSpPr>
            <a:grpSpLocks/>
          </p:cNvGrpSpPr>
          <p:nvPr/>
        </p:nvGrpSpPr>
        <p:grpSpPr bwMode="auto">
          <a:xfrm>
            <a:off x="7008813" y="3163888"/>
            <a:ext cx="3048000" cy="1600200"/>
            <a:chOff x="2736" y="1584"/>
            <a:chExt cx="1584" cy="864"/>
          </a:xfrm>
        </p:grpSpPr>
        <p:sp>
          <p:nvSpPr>
            <p:cNvPr id="37892" name="Line 5">
              <a:extLst>
                <a:ext uri="{FF2B5EF4-FFF2-40B4-BE49-F238E27FC236}">
                  <a16:creationId xmlns:a16="http://schemas.microsoft.com/office/drawing/2014/main" id="{829C021E-59FF-6EF7-1361-542AD4AFB6E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36" y="2448"/>
              <a:ext cx="1584" cy="0"/>
            </a:xfrm>
            <a:prstGeom prst="line">
              <a:avLst/>
            </a:prstGeom>
            <a:noFill/>
            <a:ln w="38100">
              <a:solidFill>
                <a:srgbClr val="008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893" name="Line 6">
              <a:extLst>
                <a:ext uri="{FF2B5EF4-FFF2-40B4-BE49-F238E27FC236}">
                  <a16:creationId xmlns:a16="http://schemas.microsoft.com/office/drawing/2014/main" id="{DAAF1E99-6E11-EDEF-45D9-3B6B02FB35D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736" y="1584"/>
              <a:ext cx="720" cy="864"/>
            </a:xfrm>
            <a:prstGeom prst="line">
              <a:avLst/>
            </a:prstGeom>
            <a:noFill/>
            <a:ln w="38100">
              <a:solidFill>
                <a:srgbClr val="008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894" name="Line 7">
              <a:extLst>
                <a:ext uri="{FF2B5EF4-FFF2-40B4-BE49-F238E27FC236}">
                  <a16:creationId xmlns:a16="http://schemas.microsoft.com/office/drawing/2014/main" id="{487AFBD9-F701-C3FD-960D-E94BE337C6E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56" y="1584"/>
              <a:ext cx="864" cy="864"/>
            </a:xfrm>
            <a:prstGeom prst="line">
              <a:avLst/>
            </a:prstGeom>
            <a:noFill/>
            <a:ln w="38100">
              <a:solidFill>
                <a:srgbClr val="008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3016" name="Line 8">
            <a:extLst>
              <a:ext uri="{FF2B5EF4-FFF2-40B4-BE49-F238E27FC236}">
                <a16:creationId xmlns:a16="http://schemas.microsoft.com/office/drawing/2014/main" id="{8E20C780-8D76-86B1-81E8-BBEF2F7416E1}"/>
              </a:ext>
            </a:extLst>
          </p:cNvPr>
          <p:cNvSpPr>
            <a:spLocks noChangeShapeType="1"/>
          </p:cNvSpPr>
          <p:nvPr/>
        </p:nvSpPr>
        <p:spPr bwMode="auto">
          <a:xfrm>
            <a:off x="7391400" y="6021388"/>
            <a:ext cx="1295400" cy="0"/>
          </a:xfrm>
          <a:prstGeom prst="line">
            <a:avLst/>
          </a:prstGeom>
          <a:noFill/>
          <a:ln w="38100">
            <a:solidFill>
              <a:srgbClr val="FF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3017" name="Text Box 9">
            <a:extLst>
              <a:ext uri="{FF2B5EF4-FFF2-40B4-BE49-F238E27FC236}">
                <a16:creationId xmlns:a16="http://schemas.microsoft.com/office/drawing/2014/main" id="{7EBD2E25-52EF-1AAE-37BA-CF8120CFF4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6013" y="3392488"/>
            <a:ext cx="8382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</a:rPr>
              <a:t>4</a:t>
            </a:r>
          </a:p>
        </p:txBody>
      </p:sp>
      <p:sp>
        <p:nvSpPr>
          <p:cNvPr id="43018" name="Text Box 10">
            <a:extLst>
              <a:ext uri="{FF2B5EF4-FFF2-40B4-BE49-F238E27FC236}">
                <a16:creationId xmlns:a16="http://schemas.microsoft.com/office/drawing/2014/main" id="{BF635386-6575-F1CD-96B5-AF45FBAA04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6213" y="3468688"/>
            <a:ext cx="8382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</a:rPr>
              <a:t>5</a:t>
            </a:r>
          </a:p>
        </p:txBody>
      </p:sp>
      <p:sp>
        <p:nvSpPr>
          <p:cNvPr id="43019" name="Text Box 11">
            <a:extLst>
              <a:ext uri="{FF2B5EF4-FFF2-40B4-BE49-F238E27FC236}">
                <a16:creationId xmlns:a16="http://schemas.microsoft.com/office/drawing/2014/main" id="{30C88B1B-731F-25C1-771B-6DD861656C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40713" y="4710113"/>
            <a:ext cx="8382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</a:rPr>
              <a:t>6</a:t>
            </a:r>
          </a:p>
        </p:txBody>
      </p:sp>
      <p:sp>
        <p:nvSpPr>
          <p:cNvPr id="43020" name="Text Box 12">
            <a:extLst>
              <a:ext uri="{FF2B5EF4-FFF2-40B4-BE49-F238E27FC236}">
                <a16:creationId xmlns:a16="http://schemas.microsoft.com/office/drawing/2014/main" id="{9496379A-0115-AF4C-BC62-8674754051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24788" y="5516563"/>
            <a:ext cx="8382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</a:rPr>
              <a:t>2</a:t>
            </a:r>
          </a:p>
        </p:txBody>
      </p:sp>
      <p:sp>
        <p:nvSpPr>
          <p:cNvPr id="37900" name="Text Box 13">
            <a:extLst>
              <a:ext uri="{FF2B5EF4-FFF2-40B4-BE49-F238E27FC236}">
                <a16:creationId xmlns:a16="http://schemas.microsoft.com/office/drawing/2014/main" id="{69486818-6432-6E6C-F4F2-C34C33B63C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388" y="188914"/>
            <a:ext cx="1223962" cy="650875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</a:rPr>
              <a:t>思考 </a:t>
            </a:r>
          </a:p>
        </p:txBody>
      </p:sp>
    </p:spTree>
    <p:extLst>
      <p:ext uri="{BB962C8B-B14F-4D97-AF65-F5344CB8AC3E}">
        <p14:creationId xmlns:p14="http://schemas.microsoft.com/office/powerpoint/2010/main" val="55740778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3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3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43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/>
      <p:bldP spid="43017" grpId="0"/>
      <p:bldP spid="43018" grpId="0"/>
      <p:bldP spid="43019" grpId="0"/>
      <p:bldP spid="430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94132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7" name="Group 4">
            <a:extLst>
              <a:ext uri="{FF2B5EF4-FFF2-40B4-BE49-F238E27FC236}">
                <a16:creationId xmlns:a16="http://schemas.microsoft.com/office/drawing/2014/main" id="{1FB6BB44-14A0-4796-4484-F7C0DDC4588D}"/>
              </a:ext>
            </a:extLst>
          </p:cNvPr>
          <p:cNvGrpSpPr>
            <a:grpSpLocks/>
          </p:cNvGrpSpPr>
          <p:nvPr/>
        </p:nvGrpSpPr>
        <p:grpSpPr bwMode="auto">
          <a:xfrm>
            <a:off x="1631950" y="115889"/>
            <a:ext cx="4279900" cy="935037"/>
            <a:chOff x="521" y="482"/>
            <a:chExt cx="2224" cy="589"/>
          </a:xfrm>
        </p:grpSpPr>
        <p:sp>
          <p:nvSpPr>
            <p:cNvPr id="19458" name="AutoShape 5">
              <a:extLst>
                <a:ext uri="{FF2B5EF4-FFF2-40B4-BE49-F238E27FC236}">
                  <a16:creationId xmlns:a16="http://schemas.microsoft.com/office/drawing/2014/main" id="{BF74FF3E-52C9-0F3E-7AD6-49F94346A44F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4200000">
              <a:off x="1503" y="222"/>
              <a:ext cx="119" cy="636"/>
            </a:xfrm>
            <a:prstGeom prst="curvedLeftArrow">
              <a:avLst>
                <a:gd name="adj1" fmla="val 106891"/>
                <a:gd name="adj2" fmla="val 213782"/>
                <a:gd name="adj3" fmla="val 33324"/>
              </a:avLst>
            </a:prstGeom>
            <a:solidFill>
              <a:srgbClr val="A3FBCD"/>
            </a:solidFill>
            <a:ln w="9525">
              <a:solidFill>
                <a:srgbClr val="33CC33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59" name="AutoShape 6">
              <a:extLst>
                <a:ext uri="{FF2B5EF4-FFF2-40B4-BE49-F238E27FC236}">
                  <a16:creationId xmlns:a16="http://schemas.microsoft.com/office/drawing/2014/main" id="{1BE81586-95E8-9499-C13F-E8C5BB9A824F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4800000">
              <a:off x="1224" y="277"/>
              <a:ext cx="136" cy="726"/>
            </a:xfrm>
            <a:prstGeom prst="curvedLeftArrow">
              <a:avLst>
                <a:gd name="adj1" fmla="val 106765"/>
                <a:gd name="adj2" fmla="val 213529"/>
                <a:gd name="adj3" fmla="val 33324"/>
              </a:avLst>
            </a:prstGeom>
            <a:solidFill>
              <a:srgbClr val="A3FBCD"/>
            </a:solidFill>
            <a:ln w="9525">
              <a:solidFill>
                <a:srgbClr val="33CC33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5367" name="Freeform 7">
              <a:extLst>
                <a:ext uri="{FF2B5EF4-FFF2-40B4-BE49-F238E27FC236}">
                  <a16:creationId xmlns:a16="http://schemas.microsoft.com/office/drawing/2014/main" id="{9337306F-FF1F-706C-0696-FD8BF0C42ECD}"/>
                </a:ext>
              </a:extLst>
            </p:cNvPr>
            <p:cNvSpPr/>
            <p:nvPr/>
          </p:nvSpPr>
          <p:spPr bwMode="auto">
            <a:xfrm>
              <a:off x="703" y="799"/>
              <a:ext cx="2042" cy="272"/>
            </a:xfrm>
            <a:custGeom>
              <a:avLst/>
              <a:gdLst/>
              <a:ahLst/>
              <a:cxnLst>
                <a:cxn ang="0">
                  <a:pos x="0" y="181"/>
                </a:cxn>
                <a:cxn ang="0">
                  <a:pos x="1088" y="408"/>
                </a:cxn>
                <a:cxn ang="0">
                  <a:pos x="1814" y="136"/>
                </a:cxn>
                <a:cxn ang="0">
                  <a:pos x="771" y="0"/>
                </a:cxn>
                <a:cxn ang="0">
                  <a:pos x="0" y="181"/>
                </a:cxn>
              </a:cxnLst>
              <a:rect l="0" t="0" r="r" b="b"/>
              <a:pathLst>
                <a:path w="1814" h="408">
                  <a:moveTo>
                    <a:pt x="0" y="181"/>
                  </a:moveTo>
                  <a:lnTo>
                    <a:pt x="1088" y="408"/>
                  </a:lnTo>
                  <a:lnTo>
                    <a:pt x="1814" y="136"/>
                  </a:lnTo>
                  <a:lnTo>
                    <a:pt x="771" y="0"/>
                  </a:lnTo>
                  <a:lnTo>
                    <a:pt x="0" y="181"/>
                  </a:lnTo>
                  <a:close/>
                </a:path>
              </a:pathLst>
            </a:custGeom>
            <a:solidFill>
              <a:srgbClr val="FFCC66"/>
            </a:solidFill>
            <a:ln w="9525">
              <a:noFill/>
              <a:rou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>
                <a:buFontTx/>
                <a:buNone/>
                <a:defRPr/>
              </a:pPr>
              <a:endParaRPr lang="zh-CN" altLang="en-US">
                <a:latin typeface="Arial" charset="0"/>
              </a:endParaRPr>
            </a:p>
          </p:txBody>
        </p:sp>
        <p:sp>
          <p:nvSpPr>
            <p:cNvPr id="19461" name="AutoShape 8">
              <a:extLst>
                <a:ext uri="{FF2B5EF4-FFF2-40B4-BE49-F238E27FC236}">
                  <a16:creationId xmlns:a16="http://schemas.microsoft.com/office/drawing/2014/main" id="{CFE54910-97F0-0B13-D9E1-75377A45ACF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4711677">
              <a:off x="882" y="298"/>
              <a:ext cx="227" cy="953"/>
            </a:xfrm>
            <a:prstGeom prst="curvedLeftArrow">
              <a:avLst>
                <a:gd name="adj1" fmla="val 83965"/>
                <a:gd name="adj2" fmla="val 167930"/>
                <a:gd name="adj3" fmla="val 33324"/>
              </a:avLst>
            </a:prstGeom>
            <a:solidFill>
              <a:srgbClr val="A3FBCD"/>
            </a:solidFill>
            <a:ln w="9525">
              <a:solidFill>
                <a:schemeClr val="folHlink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62" name="Text Box 9">
              <a:extLst>
                <a:ext uri="{FF2B5EF4-FFF2-40B4-BE49-F238E27FC236}">
                  <a16:creationId xmlns:a16="http://schemas.microsoft.com/office/drawing/2014/main" id="{9CDC18C7-005B-76A7-A345-41A6CA74836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55" y="572"/>
              <a:ext cx="772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4000" b="1">
                  <a:solidFill>
                    <a:srgbClr val="FF3300"/>
                  </a:solidFill>
                  <a:latin typeface="隶书" pitchFamily="49" charset="-122"/>
                  <a:ea typeface="隶书" pitchFamily="49" charset="-122"/>
                </a:rPr>
                <a:t>探究</a:t>
              </a:r>
            </a:p>
          </p:txBody>
        </p:sp>
      </p:grpSp>
      <p:sp>
        <p:nvSpPr>
          <p:cNvPr id="19463" name="Text Box 10">
            <a:extLst>
              <a:ext uri="{FF2B5EF4-FFF2-40B4-BE49-F238E27FC236}">
                <a16:creationId xmlns:a16="http://schemas.microsoft.com/office/drawing/2014/main" id="{B868D952-7865-CCA9-E83C-FB1293124A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7126" y="981076"/>
            <a:ext cx="95408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/>
              <a:t>    </a:t>
            </a:r>
            <a:r>
              <a:rPr lang="zh-CN" altLang="en-US" sz="2800" b="1"/>
              <a:t>利用刻度尺和量角器画△</a:t>
            </a:r>
            <a:r>
              <a:rPr lang="en-US" altLang="zh-CN" sz="2800" b="1"/>
              <a:t>ABC</a:t>
            </a:r>
            <a:r>
              <a:rPr lang="zh-CN" altLang="en-US" sz="2800" b="1"/>
              <a:t>和△</a:t>
            </a:r>
            <a:r>
              <a:rPr lang="en-US" altLang="zh-CN" sz="2800" b="1"/>
              <a:t>A’B’C’,</a:t>
            </a:r>
            <a:r>
              <a:rPr lang="zh-CN" altLang="en-US" sz="2800" b="1"/>
              <a:t>使</a:t>
            </a:r>
            <a:r>
              <a:rPr lang="zh-CN" altLang="en-US" sz="2800" b="1">
                <a:solidFill>
                  <a:srgbClr val="0000FF"/>
                </a:solidFill>
              </a:rPr>
              <a:t>∠</a:t>
            </a:r>
            <a:r>
              <a:rPr lang="en-US" altLang="zh-CN" sz="2800" b="1">
                <a:solidFill>
                  <a:srgbClr val="0000FF"/>
                </a:solidFill>
              </a:rPr>
              <a:t>A=∠A’,</a:t>
            </a:r>
          </a:p>
        </p:txBody>
      </p:sp>
      <p:graphicFrame>
        <p:nvGraphicFramePr>
          <p:cNvPr id="19464" name="Object 11">
            <a:extLst>
              <a:ext uri="{FF2B5EF4-FFF2-40B4-BE49-F238E27FC236}">
                <a16:creationId xmlns:a16="http://schemas.microsoft.com/office/drawing/2014/main" id="{BE832289-DCAC-E3D3-8252-D67C2CC7A618}"/>
              </a:ext>
            </a:extLst>
          </p:cNvPr>
          <p:cNvGraphicFramePr>
            <a:graphicFrameLocks/>
          </p:cNvGraphicFramePr>
          <p:nvPr/>
        </p:nvGraphicFramePr>
        <p:xfrm>
          <a:off x="1663700" y="1412875"/>
          <a:ext cx="2413000" cy="86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35699700" imgH="12877800" progId="Equation.3">
                  <p:embed/>
                </p:oleObj>
              </mc:Choice>
              <mc:Fallback>
                <p:oleObj r:id="rId3" imgW="35699700" imgH="12877800" progId="Equation.3">
                  <p:embed/>
                  <p:pic>
                    <p:nvPicPr>
                      <p:cNvPr id="0" name="Object 11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63700" y="1412875"/>
                        <a:ext cx="2413000" cy="869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65" name="Text Box 12">
            <a:extLst>
              <a:ext uri="{FF2B5EF4-FFF2-40B4-BE49-F238E27FC236}">
                <a16:creationId xmlns:a16="http://schemas.microsoft.com/office/drawing/2014/main" id="{A6E96524-6613-9C71-F2C4-E26EA8AF9F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9075" y="1412876"/>
            <a:ext cx="9144000" cy="2610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/>
              <a:t>                         </a:t>
            </a:r>
            <a:r>
              <a:rPr lang="zh-CN" altLang="en-US" sz="2800" b="1" dirty="0"/>
              <a:t>       量出它们的第三组对应边</a:t>
            </a:r>
            <a:r>
              <a:rPr lang="en-US" altLang="zh-CN" sz="2800" b="1" dirty="0"/>
              <a:t>BC</a:t>
            </a:r>
            <a:r>
              <a:rPr lang="zh-CN" altLang="en-US" sz="2800" b="1" dirty="0"/>
              <a:t>和</a:t>
            </a:r>
            <a:r>
              <a:rPr lang="en-US" altLang="zh-CN" sz="2800" b="1" dirty="0"/>
              <a:t>B’C’</a:t>
            </a:r>
            <a:r>
              <a:rPr lang="zh-CN" altLang="en-US" sz="2800" b="1" dirty="0"/>
              <a:t>的长</a:t>
            </a:r>
            <a:r>
              <a:rPr lang="en-US" altLang="zh-CN" sz="2800" b="1" dirty="0"/>
              <a:t>,</a:t>
            </a:r>
            <a:r>
              <a:rPr lang="zh-CN" altLang="en-US" sz="2800" b="1" dirty="0"/>
              <a:t>它们的比等于</a:t>
            </a:r>
            <a:r>
              <a:rPr lang="en-US" altLang="zh-CN" sz="2800" b="1" dirty="0"/>
              <a:t>k</a:t>
            </a:r>
            <a:r>
              <a:rPr lang="zh-CN" altLang="en-US" sz="2800" b="1" dirty="0"/>
              <a:t>吗</a:t>
            </a:r>
            <a:r>
              <a:rPr lang="en-US" altLang="zh-CN" sz="2800" b="1" dirty="0"/>
              <a:t>?</a:t>
            </a:r>
            <a:r>
              <a:rPr lang="zh-CN" altLang="en-US" sz="2800" b="1" dirty="0"/>
              <a:t>另外两组对应角∠</a:t>
            </a:r>
            <a:r>
              <a:rPr lang="en-US" altLang="zh-CN" sz="2800" b="1" dirty="0"/>
              <a:t>B</a:t>
            </a:r>
            <a:r>
              <a:rPr lang="zh-CN" altLang="en-US" sz="2800" b="1" dirty="0"/>
              <a:t>与∠</a:t>
            </a:r>
            <a:r>
              <a:rPr lang="en-US" altLang="zh-CN" sz="2800" b="1" dirty="0"/>
              <a:t>B’, ∠C</a:t>
            </a:r>
            <a:r>
              <a:rPr lang="zh-CN" altLang="en-US" sz="2800" b="1" dirty="0"/>
              <a:t>与∠</a:t>
            </a:r>
            <a:r>
              <a:rPr lang="en-US" altLang="zh-CN" sz="2800" b="1" dirty="0"/>
              <a:t>C’</a:t>
            </a:r>
            <a:r>
              <a:rPr lang="zh-CN" altLang="en-US" sz="2800" b="1" dirty="0"/>
              <a:t>是否相等</a:t>
            </a:r>
            <a:r>
              <a:rPr lang="en-US" altLang="zh-CN" sz="2800" b="1" dirty="0"/>
              <a:t>?</a:t>
            </a:r>
          </a:p>
          <a:p>
            <a:pPr>
              <a:lnSpc>
                <a:spcPct val="150000"/>
              </a:lnSpc>
            </a:pPr>
            <a:endParaRPr lang="en-US" altLang="zh-CN" sz="2800" b="1" dirty="0"/>
          </a:p>
        </p:txBody>
      </p:sp>
      <p:sp>
        <p:nvSpPr>
          <p:cNvPr id="19466" name="Text Box 14">
            <a:extLst>
              <a:ext uri="{FF2B5EF4-FFF2-40B4-BE49-F238E27FC236}">
                <a16:creationId xmlns:a16="http://schemas.microsoft.com/office/drawing/2014/main" id="{4D2D9526-DBF0-0DEE-5E34-8722467923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8925" y="3414713"/>
            <a:ext cx="894873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b="1"/>
              <a:t>改变∠</a:t>
            </a:r>
            <a:r>
              <a:rPr lang="en-US" altLang="zh-CN" sz="2800" b="1"/>
              <a:t>A</a:t>
            </a:r>
            <a:r>
              <a:rPr lang="zh-CN" altLang="en-US" sz="2800" b="1"/>
              <a:t>或</a:t>
            </a:r>
            <a:r>
              <a:rPr lang="en-US" altLang="zh-CN" sz="2800" b="1"/>
              <a:t>k</a:t>
            </a:r>
            <a:r>
              <a:rPr lang="zh-CN" altLang="en-US" sz="2800" b="1"/>
              <a:t>值的大小</a:t>
            </a:r>
            <a:r>
              <a:rPr lang="en-US" altLang="zh-CN" sz="2800" b="1"/>
              <a:t>,</a:t>
            </a:r>
            <a:r>
              <a:rPr lang="zh-CN" altLang="en-US" sz="2800" b="1"/>
              <a:t>再试一试</a:t>
            </a:r>
            <a:r>
              <a:rPr lang="en-US" altLang="zh-CN" sz="2800" b="1"/>
              <a:t>,</a:t>
            </a:r>
            <a:r>
              <a:rPr lang="zh-CN" altLang="en-US" sz="2800" b="1"/>
              <a:t>是否有同样的结论</a:t>
            </a:r>
            <a:r>
              <a:rPr lang="en-US" altLang="zh-CN" sz="2800" b="1"/>
              <a:t>?</a:t>
            </a:r>
          </a:p>
        </p:txBody>
      </p:sp>
      <p:grpSp>
        <p:nvGrpSpPr>
          <p:cNvPr id="19467" name="Group 15">
            <a:extLst>
              <a:ext uri="{FF2B5EF4-FFF2-40B4-BE49-F238E27FC236}">
                <a16:creationId xmlns:a16="http://schemas.microsoft.com/office/drawing/2014/main" id="{A746C7FA-2439-4ECA-9F7E-322DDCC31B32}"/>
              </a:ext>
            </a:extLst>
          </p:cNvPr>
          <p:cNvGrpSpPr>
            <a:grpSpLocks/>
          </p:cNvGrpSpPr>
          <p:nvPr/>
        </p:nvGrpSpPr>
        <p:grpSpPr bwMode="auto">
          <a:xfrm>
            <a:off x="2208213" y="4149726"/>
            <a:ext cx="2468562" cy="2074863"/>
            <a:chOff x="884" y="2223"/>
            <a:chExt cx="1555" cy="1307"/>
          </a:xfrm>
        </p:grpSpPr>
        <p:sp>
          <p:nvSpPr>
            <p:cNvPr id="19468" name="AutoShape 16">
              <a:extLst>
                <a:ext uri="{FF2B5EF4-FFF2-40B4-BE49-F238E27FC236}">
                  <a16:creationId xmlns:a16="http://schemas.microsoft.com/office/drawing/2014/main" id="{03CE87D6-BFA2-FF10-F4C8-7BEAF8E6C5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6" y="2478"/>
              <a:ext cx="817" cy="771"/>
            </a:xfrm>
            <a:prstGeom prst="triangle">
              <a:avLst>
                <a:gd name="adj" fmla="val 75329"/>
              </a:avLst>
            </a:prstGeom>
            <a:solidFill>
              <a:srgbClr val="FF99CC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69" name="Text Box 17">
              <a:extLst>
                <a:ext uri="{FF2B5EF4-FFF2-40B4-BE49-F238E27FC236}">
                  <a16:creationId xmlns:a16="http://schemas.microsoft.com/office/drawing/2014/main" id="{FC8EE557-6E2E-D48B-F983-5395B7A926F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52" y="2223"/>
              <a:ext cx="87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/>
                <a:t>A</a:t>
              </a:r>
            </a:p>
          </p:txBody>
        </p:sp>
        <p:sp>
          <p:nvSpPr>
            <p:cNvPr id="19470" name="Text Box 18">
              <a:extLst>
                <a:ext uri="{FF2B5EF4-FFF2-40B4-BE49-F238E27FC236}">
                  <a16:creationId xmlns:a16="http://schemas.microsoft.com/office/drawing/2014/main" id="{FB8A1BDC-7385-929E-221F-DCEAD7C469A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84" y="3203"/>
              <a:ext cx="739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/>
                <a:t>B</a:t>
              </a:r>
            </a:p>
          </p:txBody>
        </p:sp>
        <p:sp>
          <p:nvSpPr>
            <p:cNvPr id="19471" name="Text Box 19">
              <a:extLst>
                <a:ext uri="{FF2B5EF4-FFF2-40B4-BE49-F238E27FC236}">
                  <a16:creationId xmlns:a16="http://schemas.microsoft.com/office/drawing/2014/main" id="{D911B2D8-4809-C0F4-60B7-D6CD43FFA35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46" y="3194"/>
              <a:ext cx="693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/>
                <a:t>C</a:t>
              </a:r>
            </a:p>
          </p:txBody>
        </p:sp>
      </p:grpSp>
      <p:grpSp>
        <p:nvGrpSpPr>
          <p:cNvPr id="19472" name="Group 20">
            <a:extLst>
              <a:ext uri="{FF2B5EF4-FFF2-40B4-BE49-F238E27FC236}">
                <a16:creationId xmlns:a16="http://schemas.microsoft.com/office/drawing/2014/main" id="{6E5F5DDD-7038-F8ED-A5C9-771EF589AB2E}"/>
              </a:ext>
            </a:extLst>
          </p:cNvPr>
          <p:cNvGrpSpPr>
            <a:grpSpLocks/>
          </p:cNvGrpSpPr>
          <p:nvPr/>
        </p:nvGrpSpPr>
        <p:grpSpPr bwMode="auto">
          <a:xfrm>
            <a:off x="6167438" y="3725863"/>
            <a:ext cx="3371850" cy="3016250"/>
            <a:chOff x="2583" y="1762"/>
            <a:chExt cx="2124" cy="1900"/>
          </a:xfrm>
        </p:grpSpPr>
        <p:sp>
          <p:nvSpPr>
            <p:cNvPr id="19473" name="AutoShape 21">
              <a:extLst>
                <a:ext uri="{FF2B5EF4-FFF2-40B4-BE49-F238E27FC236}">
                  <a16:creationId xmlns:a16="http://schemas.microsoft.com/office/drawing/2014/main" id="{287FF397-2804-C1FB-D8D3-BC1D290487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4" y="2024"/>
              <a:ext cx="1451" cy="1361"/>
            </a:xfrm>
            <a:prstGeom prst="triangle">
              <a:avLst>
                <a:gd name="adj" fmla="val 75329"/>
              </a:avLst>
            </a:prstGeom>
            <a:solidFill>
              <a:srgbClr val="00FF00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74" name="Text Box 22">
              <a:extLst>
                <a:ext uri="{FF2B5EF4-FFF2-40B4-BE49-F238E27FC236}">
                  <a16:creationId xmlns:a16="http://schemas.microsoft.com/office/drawing/2014/main" id="{BA88D2D4-D98E-8E04-E910-0448B2E6088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84" y="1762"/>
              <a:ext cx="87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/>
                <a:t>A’</a:t>
              </a:r>
            </a:p>
          </p:txBody>
        </p:sp>
        <p:sp>
          <p:nvSpPr>
            <p:cNvPr id="19475" name="Text Box 23">
              <a:extLst>
                <a:ext uri="{FF2B5EF4-FFF2-40B4-BE49-F238E27FC236}">
                  <a16:creationId xmlns:a16="http://schemas.microsoft.com/office/drawing/2014/main" id="{DFE49ACE-B934-47AD-EFC4-86D5194B4C0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83" y="3335"/>
              <a:ext cx="739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/>
                <a:t>B’</a:t>
              </a:r>
            </a:p>
          </p:txBody>
        </p:sp>
        <p:sp>
          <p:nvSpPr>
            <p:cNvPr id="19476" name="Text Box 24">
              <a:extLst>
                <a:ext uri="{FF2B5EF4-FFF2-40B4-BE49-F238E27FC236}">
                  <a16:creationId xmlns:a16="http://schemas.microsoft.com/office/drawing/2014/main" id="{9D0A0DE2-91D8-FE23-A252-3655C0E391C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14" y="3335"/>
              <a:ext cx="693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/>
                <a:t>C’</a:t>
              </a: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>
            <a:extLst>
              <a:ext uri="{FF2B5EF4-FFF2-40B4-BE49-F238E27FC236}">
                <a16:creationId xmlns:a16="http://schemas.microsoft.com/office/drawing/2014/main" id="{CD8C407D-5E66-C447-D6D5-0E57ACD489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5" y="1"/>
            <a:ext cx="53482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b="1"/>
              <a:t>如图</a:t>
            </a:r>
            <a:r>
              <a:rPr lang="en-US" altLang="zh-CN" sz="2800" b="1"/>
              <a:t>,</a:t>
            </a:r>
            <a:r>
              <a:rPr lang="zh-CN" altLang="en-US" sz="2800" b="1"/>
              <a:t>在△</a:t>
            </a:r>
            <a:r>
              <a:rPr lang="en-US" altLang="zh-CN" sz="2800" b="1"/>
              <a:t>ABC</a:t>
            </a:r>
            <a:r>
              <a:rPr lang="zh-CN" altLang="en-US" sz="2800" b="1"/>
              <a:t>和△</a:t>
            </a:r>
            <a:r>
              <a:rPr lang="en-US" altLang="zh-CN" sz="2800" b="1"/>
              <a:t>A’B’C’</a:t>
            </a:r>
            <a:r>
              <a:rPr lang="zh-CN" altLang="en-US" sz="2800" b="1"/>
              <a:t>中</a:t>
            </a:r>
            <a:r>
              <a:rPr lang="en-US" altLang="zh-CN" sz="2800" b="1"/>
              <a:t>,</a:t>
            </a:r>
          </a:p>
        </p:txBody>
      </p:sp>
      <p:graphicFrame>
        <p:nvGraphicFramePr>
          <p:cNvPr id="16387" name="Object 3">
            <a:extLst>
              <a:ext uri="{FF2B5EF4-FFF2-40B4-BE49-F238E27FC236}">
                <a16:creationId xmlns:a16="http://schemas.microsoft.com/office/drawing/2014/main" id="{62C85C40-7979-9BB0-C82C-FC57B0E74DE7}"/>
              </a:ext>
            </a:extLst>
          </p:cNvPr>
          <p:cNvGraphicFramePr>
            <a:graphicFrameLocks/>
          </p:cNvGraphicFramePr>
          <p:nvPr/>
        </p:nvGraphicFramePr>
        <p:xfrm>
          <a:off x="1524000" y="549275"/>
          <a:ext cx="1779588" cy="86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26327100" imgH="12877800" progId="Equation.3">
                  <p:embed/>
                </p:oleObj>
              </mc:Choice>
              <mc:Fallback>
                <p:oleObj r:id="rId3" imgW="26327100" imgH="12877800" progId="Equation.3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549275"/>
                        <a:ext cx="1779588" cy="869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8" name="Text Box 4">
            <a:extLst>
              <a:ext uri="{FF2B5EF4-FFF2-40B4-BE49-F238E27FC236}">
                <a16:creationId xmlns:a16="http://schemas.microsoft.com/office/drawing/2014/main" id="{D836E72B-4FBC-A0A3-0099-75694B6266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1" y="1341438"/>
            <a:ext cx="66595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b="1"/>
              <a:t>求证</a:t>
            </a:r>
            <a:r>
              <a:rPr lang="en-US" altLang="zh-CN" sz="2800" b="1"/>
              <a:t>:△ABC∽△A’B’C’</a:t>
            </a:r>
          </a:p>
        </p:txBody>
      </p:sp>
      <p:grpSp>
        <p:nvGrpSpPr>
          <p:cNvPr id="21508" name="Group 5">
            <a:extLst>
              <a:ext uri="{FF2B5EF4-FFF2-40B4-BE49-F238E27FC236}">
                <a16:creationId xmlns:a16="http://schemas.microsoft.com/office/drawing/2014/main" id="{F94DB204-4D9D-2712-C95B-7620B2764172}"/>
              </a:ext>
            </a:extLst>
          </p:cNvPr>
          <p:cNvGrpSpPr>
            <a:grpSpLocks/>
          </p:cNvGrpSpPr>
          <p:nvPr/>
        </p:nvGrpSpPr>
        <p:grpSpPr bwMode="auto">
          <a:xfrm>
            <a:off x="7896225" y="188913"/>
            <a:ext cx="3371850" cy="3016250"/>
            <a:chOff x="2583" y="1762"/>
            <a:chExt cx="2124" cy="1900"/>
          </a:xfrm>
        </p:grpSpPr>
        <p:sp>
          <p:nvSpPr>
            <p:cNvPr id="21509" name="AutoShape 6">
              <a:extLst>
                <a:ext uri="{FF2B5EF4-FFF2-40B4-BE49-F238E27FC236}">
                  <a16:creationId xmlns:a16="http://schemas.microsoft.com/office/drawing/2014/main" id="{0A8DD361-4905-242A-AE13-71744971EC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4" y="2024"/>
              <a:ext cx="1451" cy="1361"/>
            </a:xfrm>
            <a:prstGeom prst="triangle">
              <a:avLst>
                <a:gd name="adj" fmla="val 75329"/>
              </a:avLst>
            </a:prstGeom>
            <a:solidFill>
              <a:srgbClr val="00FF00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1510" name="Text Box 7">
              <a:extLst>
                <a:ext uri="{FF2B5EF4-FFF2-40B4-BE49-F238E27FC236}">
                  <a16:creationId xmlns:a16="http://schemas.microsoft.com/office/drawing/2014/main" id="{54CEA306-9E07-15BE-9A28-6BC6032DB09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84" y="1762"/>
              <a:ext cx="87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>
                  <a:solidFill>
                    <a:srgbClr val="0000FF"/>
                  </a:solidFill>
                </a:rPr>
                <a:t>A’</a:t>
              </a:r>
            </a:p>
          </p:txBody>
        </p:sp>
        <p:sp>
          <p:nvSpPr>
            <p:cNvPr id="21511" name="Text Box 8">
              <a:extLst>
                <a:ext uri="{FF2B5EF4-FFF2-40B4-BE49-F238E27FC236}">
                  <a16:creationId xmlns:a16="http://schemas.microsoft.com/office/drawing/2014/main" id="{C2E1EFD3-65A1-E1E2-CF4A-06049CF951F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83" y="3335"/>
              <a:ext cx="739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>
                  <a:solidFill>
                    <a:srgbClr val="0000FF"/>
                  </a:solidFill>
                </a:rPr>
                <a:t>B’</a:t>
              </a:r>
            </a:p>
          </p:txBody>
        </p:sp>
        <p:sp>
          <p:nvSpPr>
            <p:cNvPr id="21512" name="Text Box 9">
              <a:extLst>
                <a:ext uri="{FF2B5EF4-FFF2-40B4-BE49-F238E27FC236}">
                  <a16:creationId xmlns:a16="http://schemas.microsoft.com/office/drawing/2014/main" id="{9EE2552A-5AC8-0618-BF67-925E958F10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14" y="3335"/>
              <a:ext cx="693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>
                  <a:solidFill>
                    <a:srgbClr val="0000FF"/>
                  </a:solidFill>
                </a:rPr>
                <a:t>C’</a:t>
              </a:r>
            </a:p>
          </p:txBody>
        </p:sp>
      </p:grpSp>
      <p:grpSp>
        <p:nvGrpSpPr>
          <p:cNvPr id="21513" name="Group 10">
            <a:extLst>
              <a:ext uri="{FF2B5EF4-FFF2-40B4-BE49-F238E27FC236}">
                <a16:creationId xmlns:a16="http://schemas.microsoft.com/office/drawing/2014/main" id="{84F9C131-E03D-9F5C-4983-CA1FF0C6CE4C}"/>
              </a:ext>
            </a:extLst>
          </p:cNvPr>
          <p:cNvGrpSpPr>
            <a:grpSpLocks/>
          </p:cNvGrpSpPr>
          <p:nvPr/>
        </p:nvGrpSpPr>
        <p:grpSpPr bwMode="auto">
          <a:xfrm>
            <a:off x="6600826" y="188913"/>
            <a:ext cx="2468563" cy="2074862"/>
            <a:chOff x="884" y="2223"/>
            <a:chExt cx="1555" cy="1307"/>
          </a:xfrm>
        </p:grpSpPr>
        <p:sp>
          <p:nvSpPr>
            <p:cNvPr id="21514" name="AutoShape 11">
              <a:extLst>
                <a:ext uri="{FF2B5EF4-FFF2-40B4-BE49-F238E27FC236}">
                  <a16:creationId xmlns:a16="http://schemas.microsoft.com/office/drawing/2014/main" id="{F9228424-4D7E-E79A-6338-71E2AA55B6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6" y="2478"/>
              <a:ext cx="817" cy="771"/>
            </a:xfrm>
            <a:prstGeom prst="triangle">
              <a:avLst>
                <a:gd name="adj" fmla="val 75329"/>
              </a:avLst>
            </a:prstGeom>
            <a:solidFill>
              <a:srgbClr val="FF99CC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1515" name="Text Box 12">
              <a:extLst>
                <a:ext uri="{FF2B5EF4-FFF2-40B4-BE49-F238E27FC236}">
                  <a16:creationId xmlns:a16="http://schemas.microsoft.com/office/drawing/2014/main" id="{CA54D537-5943-6385-E66E-64C7A28AD7E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52" y="2223"/>
              <a:ext cx="87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>
                  <a:solidFill>
                    <a:srgbClr val="0000FF"/>
                  </a:solidFill>
                </a:rPr>
                <a:t>A</a:t>
              </a:r>
            </a:p>
          </p:txBody>
        </p:sp>
        <p:sp>
          <p:nvSpPr>
            <p:cNvPr id="21516" name="Text Box 13">
              <a:extLst>
                <a:ext uri="{FF2B5EF4-FFF2-40B4-BE49-F238E27FC236}">
                  <a16:creationId xmlns:a16="http://schemas.microsoft.com/office/drawing/2014/main" id="{754A089F-5EC3-5348-0951-DA4D7366F50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84" y="3203"/>
              <a:ext cx="739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>
                  <a:solidFill>
                    <a:srgbClr val="0000FF"/>
                  </a:solidFill>
                </a:rPr>
                <a:t>B</a:t>
              </a:r>
            </a:p>
          </p:txBody>
        </p:sp>
        <p:sp>
          <p:nvSpPr>
            <p:cNvPr id="21517" name="Text Box 14">
              <a:extLst>
                <a:ext uri="{FF2B5EF4-FFF2-40B4-BE49-F238E27FC236}">
                  <a16:creationId xmlns:a16="http://schemas.microsoft.com/office/drawing/2014/main" id="{35B67589-3A6E-4966-B0BE-F6C0BD915D0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46" y="3194"/>
              <a:ext cx="693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>
                  <a:solidFill>
                    <a:srgbClr val="0000FF"/>
                  </a:solidFill>
                </a:rPr>
                <a:t>C</a:t>
              </a:r>
            </a:p>
          </p:txBody>
        </p:sp>
      </p:grpSp>
      <p:sp>
        <p:nvSpPr>
          <p:cNvPr id="16399" name="Line 15">
            <a:extLst>
              <a:ext uri="{FF2B5EF4-FFF2-40B4-BE49-F238E27FC236}">
                <a16:creationId xmlns:a16="http://schemas.microsoft.com/office/drawing/2014/main" id="{C505FAEF-981F-369C-D2D2-DBEBCB0A73A6}"/>
              </a:ext>
            </a:extLst>
          </p:cNvPr>
          <p:cNvSpPr>
            <a:spLocks noChangeShapeType="1"/>
          </p:cNvSpPr>
          <p:nvPr/>
        </p:nvSpPr>
        <p:spPr bwMode="auto">
          <a:xfrm>
            <a:off x="8904288" y="1828800"/>
            <a:ext cx="1295400" cy="0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0" name="Text Box 16">
            <a:extLst>
              <a:ext uri="{FF2B5EF4-FFF2-40B4-BE49-F238E27FC236}">
                <a16:creationId xmlns:a16="http://schemas.microsoft.com/office/drawing/2014/main" id="{C12E2664-FF1F-BCB8-9F07-EFFCC83E86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97025" y="1844675"/>
            <a:ext cx="4859338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证明</a:t>
            </a:r>
            <a:r>
              <a:rPr lang="en-US" altLang="zh-CN" sz="2800" b="1" dirty="0">
                <a:solidFill>
                  <a:srgbClr val="FF0000"/>
                </a:solidFill>
              </a:rPr>
              <a:t>:</a:t>
            </a:r>
            <a:r>
              <a:rPr lang="zh-CN" altLang="en-US" sz="2800" b="1" dirty="0">
                <a:solidFill>
                  <a:srgbClr val="FF0000"/>
                </a:solidFill>
              </a:rPr>
              <a:t>在线段</a:t>
            </a:r>
            <a:r>
              <a:rPr lang="en-US" altLang="zh-CN" sz="2800" b="1" dirty="0">
                <a:solidFill>
                  <a:srgbClr val="FF0000"/>
                </a:solidFill>
              </a:rPr>
              <a:t>A’B’(</a:t>
            </a:r>
            <a:r>
              <a:rPr lang="zh-CN" altLang="en-US" sz="2800" b="1" dirty="0">
                <a:solidFill>
                  <a:srgbClr val="FF0000"/>
                </a:solidFill>
              </a:rPr>
              <a:t>或它的延长线</a:t>
            </a:r>
            <a:r>
              <a:rPr lang="en-US" altLang="zh-CN" sz="2800" b="1" dirty="0">
                <a:solidFill>
                  <a:srgbClr val="FF0000"/>
                </a:solidFill>
              </a:rPr>
              <a:t>)</a:t>
            </a:r>
            <a:r>
              <a:rPr lang="zh-CN" altLang="en-US" sz="2800" b="1" dirty="0">
                <a:solidFill>
                  <a:srgbClr val="FF0000"/>
                </a:solidFill>
              </a:rPr>
              <a:t>上截取</a:t>
            </a:r>
            <a:r>
              <a:rPr lang="en-US" altLang="zh-CN" sz="2800" b="1" dirty="0">
                <a:solidFill>
                  <a:srgbClr val="FF0000"/>
                </a:solidFill>
              </a:rPr>
              <a:t>A’D=AB,</a:t>
            </a:r>
            <a:r>
              <a:rPr lang="zh-CN" altLang="en-US" sz="2800" b="1" dirty="0">
                <a:solidFill>
                  <a:srgbClr val="FF0000"/>
                </a:solidFill>
              </a:rPr>
              <a:t>过点</a:t>
            </a:r>
            <a:r>
              <a:rPr lang="en-US" altLang="zh-CN" sz="2800" b="1" dirty="0">
                <a:solidFill>
                  <a:srgbClr val="FF0000"/>
                </a:solidFill>
              </a:rPr>
              <a:t>D</a:t>
            </a:r>
            <a:r>
              <a:rPr lang="zh-CN" altLang="en-US" sz="2800" b="1" dirty="0">
                <a:solidFill>
                  <a:srgbClr val="FF0000"/>
                </a:solidFill>
              </a:rPr>
              <a:t>作</a:t>
            </a:r>
            <a:r>
              <a:rPr lang="en-US" altLang="zh-CN" sz="2800" b="1" dirty="0">
                <a:solidFill>
                  <a:srgbClr val="FF0000"/>
                </a:solidFill>
              </a:rPr>
              <a:t>DE//B’C’,</a:t>
            </a:r>
            <a:r>
              <a:rPr lang="zh-CN" altLang="en-US" sz="2800" b="1" dirty="0">
                <a:solidFill>
                  <a:srgbClr val="FF0000"/>
                </a:solidFill>
              </a:rPr>
              <a:t>交</a:t>
            </a:r>
            <a:r>
              <a:rPr lang="en-US" altLang="zh-CN" sz="2800" b="1" dirty="0">
                <a:solidFill>
                  <a:srgbClr val="FF0000"/>
                </a:solidFill>
              </a:rPr>
              <a:t>A’C’</a:t>
            </a:r>
            <a:r>
              <a:rPr lang="zh-CN" altLang="en-US" sz="2800" b="1" dirty="0">
                <a:solidFill>
                  <a:srgbClr val="FF0000"/>
                </a:solidFill>
              </a:rPr>
              <a:t>于点</a:t>
            </a:r>
            <a:r>
              <a:rPr lang="en-US" altLang="zh-CN" sz="2800" b="1" dirty="0">
                <a:solidFill>
                  <a:srgbClr val="FF0000"/>
                </a:solidFill>
              </a:rPr>
              <a:t>E,</a:t>
            </a:r>
          </a:p>
        </p:txBody>
      </p:sp>
      <p:sp>
        <p:nvSpPr>
          <p:cNvPr id="16401" name="Text Box 17">
            <a:extLst>
              <a:ext uri="{FF2B5EF4-FFF2-40B4-BE49-F238E27FC236}">
                <a16:creationId xmlns:a16="http://schemas.microsoft.com/office/drawing/2014/main" id="{1D7894CC-FA4B-A26C-E040-CBFE20A8D6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51850" y="1504951"/>
            <a:ext cx="110013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00FF"/>
                </a:solidFill>
              </a:rPr>
              <a:t>D</a:t>
            </a:r>
          </a:p>
        </p:txBody>
      </p:sp>
      <p:sp>
        <p:nvSpPr>
          <p:cNvPr id="16402" name="Text Box 18">
            <a:extLst>
              <a:ext uri="{FF2B5EF4-FFF2-40B4-BE49-F238E27FC236}">
                <a16:creationId xmlns:a16="http://schemas.microsoft.com/office/drawing/2014/main" id="{3287DD0B-C5F6-75A7-8719-445E0A7A48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80639" y="1576388"/>
            <a:ext cx="131603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00FF"/>
                </a:solidFill>
              </a:rPr>
              <a:t>E</a:t>
            </a:r>
          </a:p>
        </p:txBody>
      </p:sp>
      <p:sp>
        <p:nvSpPr>
          <p:cNvPr id="16403" name="Text Box 19">
            <a:extLst>
              <a:ext uri="{FF2B5EF4-FFF2-40B4-BE49-F238E27FC236}">
                <a16:creationId xmlns:a16="http://schemas.microsoft.com/office/drawing/2014/main" id="{D76C2519-7F65-6207-F301-4527C13854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1" y="3141663"/>
            <a:ext cx="66595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/>
              <a:t>∴△A’DE∽△A’B’C’</a:t>
            </a:r>
          </a:p>
        </p:txBody>
      </p:sp>
      <p:graphicFrame>
        <p:nvGraphicFramePr>
          <p:cNvPr id="16404" name="Object 20">
            <a:extLst>
              <a:ext uri="{FF2B5EF4-FFF2-40B4-BE49-F238E27FC236}">
                <a16:creationId xmlns:a16="http://schemas.microsoft.com/office/drawing/2014/main" id="{8063B58F-701B-7304-D47A-FBE88FFA06C3}"/>
              </a:ext>
            </a:extLst>
          </p:cNvPr>
          <p:cNvGraphicFramePr>
            <a:graphicFrameLocks/>
          </p:cNvGraphicFramePr>
          <p:nvPr/>
        </p:nvGraphicFramePr>
        <p:xfrm>
          <a:off x="1703388" y="3716338"/>
          <a:ext cx="3105150" cy="86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5" imgW="45935900" imgH="12877800" progId="Equation.3">
                  <p:embed/>
                </p:oleObj>
              </mc:Choice>
              <mc:Fallback>
                <p:oleObj r:id="rId5" imgW="45935900" imgH="12877800" progId="Equation.3">
                  <p:embed/>
                  <p:pic>
                    <p:nvPicPr>
                      <p:cNvPr id="0" name="Object 20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03388" y="3716338"/>
                        <a:ext cx="3105150" cy="869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405" name="Text Box 21">
            <a:extLst>
              <a:ext uri="{FF2B5EF4-FFF2-40B4-BE49-F238E27FC236}">
                <a16:creationId xmlns:a16="http://schemas.microsoft.com/office/drawing/2014/main" id="{850B9DCD-9AC7-D3A6-DFA7-FB86EEF5D2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1" y="4581526"/>
            <a:ext cx="43926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b="1"/>
              <a:t>又</a:t>
            </a:r>
          </a:p>
        </p:txBody>
      </p:sp>
      <p:graphicFrame>
        <p:nvGraphicFramePr>
          <p:cNvPr id="16406" name="Object 22">
            <a:extLst>
              <a:ext uri="{FF2B5EF4-FFF2-40B4-BE49-F238E27FC236}">
                <a16:creationId xmlns:a16="http://schemas.microsoft.com/office/drawing/2014/main" id="{7D23D50B-8F76-9090-1255-EC202D7CA5F9}"/>
              </a:ext>
            </a:extLst>
          </p:cNvPr>
          <p:cNvGraphicFramePr>
            <a:graphicFrameLocks/>
          </p:cNvGraphicFramePr>
          <p:nvPr/>
        </p:nvGraphicFramePr>
        <p:xfrm>
          <a:off x="2208214" y="4652963"/>
          <a:ext cx="3381375" cy="86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7" imgW="50025300" imgH="12877800" progId="Equation.3">
                  <p:embed/>
                </p:oleObj>
              </mc:Choice>
              <mc:Fallback>
                <p:oleObj r:id="rId7" imgW="50025300" imgH="12877800" progId="Equation.3">
                  <p:embed/>
                  <p:pic>
                    <p:nvPicPr>
                      <p:cNvPr id="0" name="Object 22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8214" y="4652963"/>
                        <a:ext cx="3381375" cy="869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407" name="Object 23">
            <a:extLst>
              <a:ext uri="{FF2B5EF4-FFF2-40B4-BE49-F238E27FC236}">
                <a16:creationId xmlns:a16="http://schemas.microsoft.com/office/drawing/2014/main" id="{E8D056A2-3C58-3614-D51F-4040C629E9C5}"/>
              </a:ext>
            </a:extLst>
          </p:cNvPr>
          <p:cNvGraphicFramePr>
            <a:graphicFrameLocks/>
          </p:cNvGraphicFramePr>
          <p:nvPr/>
        </p:nvGraphicFramePr>
        <p:xfrm>
          <a:off x="1703389" y="5516563"/>
          <a:ext cx="2078037" cy="86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9" imgW="30721300" imgH="12877800" progId="Equation.3">
                  <p:embed/>
                </p:oleObj>
              </mc:Choice>
              <mc:Fallback>
                <p:oleObj r:id="rId9" imgW="30721300" imgH="12877800" progId="Equation.3">
                  <p:embed/>
                  <p:pic>
                    <p:nvPicPr>
                      <p:cNvPr id="0" name="Object 23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03389" y="5516563"/>
                        <a:ext cx="2078037" cy="869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408" name="Object 24">
            <a:extLst>
              <a:ext uri="{FF2B5EF4-FFF2-40B4-BE49-F238E27FC236}">
                <a16:creationId xmlns:a16="http://schemas.microsoft.com/office/drawing/2014/main" id="{18B70B0C-78D2-045F-6FBE-576C616AE97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78170340"/>
              </p:ext>
            </p:extLst>
          </p:nvPr>
        </p:nvGraphicFramePr>
        <p:xfrm>
          <a:off x="1703388" y="6446837"/>
          <a:ext cx="1801812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11" imgW="26619200" imgH="5270500" progId="Equation.3">
                  <p:embed/>
                </p:oleObj>
              </mc:Choice>
              <mc:Fallback>
                <p:oleObj r:id="rId11" imgW="26619200" imgH="5270500" progId="Equation.3">
                  <p:embed/>
                  <p:pic>
                    <p:nvPicPr>
                      <p:cNvPr id="0" name="Object 24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03388" y="6446837"/>
                        <a:ext cx="1801812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28" name="Line 25">
            <a:extLst>
              <a:ext uri="{FF2B5EF4-FFF2-40B4-BE49-F238E27FC236}">
                <a16:creationId xmlns:a16="http://schemas.microsoft.com/office/drawing/2014/main" id="{1BF8BAFF-685F-3751-792B-ACF191B4D9C2}"/>
              </a:ext>
            </a:extLst>
          </p:cNvPr>
          <p:cNvSpPr>
            <a:spLocks noChangeShapeType="1"/>
          </p:cNvSpPr>
          <p:nvPr/>
        </p:nvSpPr>
        <p:spPr bwMode="auto">
          <a:xfrm>
            <a:off x="6600825" y="0"/>
            <a:ext cx="0" cy="6858000"/>
          </a:xfrm>
          <a:prstGeom prst="line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10" name="Text Box 26">
            <a:extLst>
              <a:ext uri="{FF2B5EF4-FFF2-40B4-BE49-F238E27FC236}">
                <a16:creationId xmlns:a16="http://schemas.microsoft.com/office/drawing/2014/main" id="{8F38D1E9-2F58-6776-0BBE-0FC95EFAAE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8163" y="3357563"/>
            <a:ext cx="268446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/>
              <a:t>∵∠A=∠A’,</a:t>
            </a:r>
          </a:p>
        </p:txBody>
      </p:sp>
      <p:sp>
        <p:nvSpPr>
          <p:cNvPr id="16411" name="Text Box 27">
            <a:extLst>
              <a:ext uri="{FF2B5EF4-FFF2-40B4-BE49-F238E27FC236}">
                <a16:creationId xmlns:a16="http://schemas.microsoft.com/office/drawing/2014/main" id="{EA20769B-05A0-0187-9529-F9D9CD3A5C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16726" y="4005263"/>
            <a:ext cx="66595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/>
              <a:t>∴△A’DE≌△ABC</a:t>
            </a:r>
          </a:p>
        </p:txBody>
      </p:sp>
      <p:sp>
        <p:nvSpPr>
          <p:cNvPr id="16413" name="Text Box 29">
            <a:extLst>
              <a:ext uri="{FF2B5EF4-FFF2-40B4-BE49-F238E27FC236}">
                <a16:creationId xmlns:a16="http://schemas.microsoft.com/office/drawing/2014/main" id="{67DC1269-420B-535D-DFEE-2AEFC2D1D8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16726" y="4797426"/>
            <a:ext cx="66595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/>
              <a:t>∴△ABC∽△A’B’C’</a:t>
            </a:r>
          </a:p>
        </p:txBody>
      </p:sp>
      <p:sp>
        <p:nvSpPr>
          <p:cNvPr id="16414" name="Text Box 30">
            <a:extLst>
              <a:ext uri="{FF2B5EF4-FFF2-40B4-BE49-F238E27FC236}">
                <a16:creationId xmlns:a16="http://schemas.microsoft.com/office/drawing/2014/main" id="{1FAA617B-3E4F-818F-F898-4FF4BCF448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82976" y="765176"/>
            <a:ext cx="24685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/>
              <a:t>,∠A=∠A’,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16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64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64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5" dur="80"/>
                                        <p:tgtEl>
                                          <p:spTgt spid="164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6" dur="80"/>
                                        <p:tgtEl>
                                          <p:spTgt spid="164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80"/>
                                        <p:tgtEl>
                                          <p:spTgt spid="164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2000"/>
                                        <p:tgtEl>
                                          <p:spTgt spid="16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2000"/>
                                        <p:tgtEl>
                                          <p:spTgt spid="16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8" grpId="0"/>
      <p:bldP spid="16400" grpId="0"/>
      <p:bldP spid="16401" grpId="0"/>
      <p:bldP spid="16402" grpId="0"/>
      <p:bldP spid="16403" grpId="0"/>
      <p:bldP spid="16405" grpId="0"/>
      <p:bldP spid="16410" grpId="0"/>
      <p:bldP spid="16411" grpId="0"/>
      <p:bldP spid="16413" grpId="0"/>
      <p:bldP spid="164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7B7BCE26-FDFB-DA81-B8BF-7EA00AA494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836614"/>
            <a:ext cx="9448800" cy="10683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判定定理</a:t>
            </a:r>
            <a:r>
              <a:rPr lang="en-US" altLang="zh-CN" sz="3600" b="1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2</a:t>
            </a:r>
            <a:r>
              <a:rPr lang="zh-CN" altLang="en-US" sz="3600" b="1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：</a:t>
            </a:r>
            <a:r>
              <a:rPr lang="zh-CN" altLang="en-US" sz="2800" b="1">
                <a:latin typeface="Times New Roman" panose="02020603050405020304" pitchFamily="18" charset="0"/>
              </a:rPr>
              <a:t>如果两个三角形的</a:t>
            </a:r>
            <a:r>
              <a:rPr lang="zh-CN" altLang="en-US" sz="2800" b="1">
                <a:solidFill>
                  <a:srgbClr val="EC0818"/>
                </a:solidFill>
                <a:latin typeface="Times New Roman" panose="02020603050405020304" pitchFamily="18" charset="0"/>
              </a:rPr>
              <a:t>两组对应边的比</a:t>
            </a:r>
            <a:r>
              <a:rPr lang="zh-CN" altLang="en-US" sz="2800" b="1">
                <a:solidFill>
                  <a:srgbClr val="262ED6"/>
                </a:solidFill>
                <a:latin typeface="Times New Roman" panose="02020603050405020304" pitchFamily="18" charset="0"/>
              </a:rPr>
              <a:t>相等</a:t>
            </a:r>
            <a:r>
              <a:rPr lang="zh-CN" altLang="en-US" sz="2800" b="1">
                <a:latin typeface="Times New Roman" panose="02020603050405020304" pitchFamily="18" charset="0"/>
              </a:rPr>
              <a:t>，并且相应的夹角相等</a:t>
            </a:r>
            <a:r>
              <a:rPr lang="en-US" altLang="zh-CN" sz="2800" b="1">
                <a:latin typeface="Times New Roman" panose="02020603050405020304" pitchFamily="18" charset="0"/>
              </a:rPr>
              <a:t>,</a:t>
            </a:r>
            <a:r>
              <a:rPr lang="zh-CN" altLang="en-US" sz="2800" b="1">
                <a:latin typeface="Times New Roman" panose="02020603050405020304" pitchFamily="18" charset="0"/>
              </a:rPr>
              <a:t>那么这两个三角形</a:t>
            </a:r>
            <a:r>
              <a:rPr lang="zh-CN" altLang="en-US" sz="2800" b="1">
                <a:solidFill>
                  <a:srgbClr val="262ED6"/>
                </a:solidFill>
                <a:latin typeface="Times New Roman" panose="02020603050405020304" pitchFamily="18" charset="0"/>
              </a:rPr>
              <a:t>相似</a:t>
            </a:r>
            <a:r>
              <a:rPr lang="zh-CN" altLang="en-US" sz="2800" b="1">
                <a:latin typeface="Times New Roman" panose="02020603050405020304" pitchFamily="18" charset="0"/>
              </a:rPr>
              <a:t>。</a:t>
            </a:r>
          </a:p>
        </p:txBody>
      </p:sp>
      <p:pic>
        <p:nvPicPr>
          <p:cNvPr id="23554" name="Picture 3" descr="top">
            <a:extLst>
              <a:ext uri="{FF2B5EF4-FFF2-40B4-BE49-F238E27FC236}">
                <a16:creationId xmlns:a16="http://schemas.microsoft.com/office/drawing/2014/main" id="{CE9DC133-877C-D1CC-2007-849547C704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0"/>
            <a:ext cx="8101013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WordArt 4">
            <a:extLst>
              <a:ext uri="{FF2B5EF4-FFF2-40B4-BE49-F238E27FC236}">
                <a16:creationId xmlns:a16="http://schemas.microsoft.com/office/drawing/2014/main" id="{F1348A57-CEE8-9AFD-DB64-BD17BA2B340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800600" y="26988"/>
            <a:ext cx="1511300" cy="665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宋体" panose="02010600030101010101" pitchFamily="2" charset="-122"/>
              </a:rPr>
              <a:t>结    论</a:t>
            </a:r>
          </a:p>
        </p:txBody>
      </p:sp>
      <p:sp>
        <p:nvSpPr>
          <p:cNvPr id="18437" name="Text Box 5">
            <a:extLst>
              <a:ext uri="{FF2B5EF4-FFF2-40B4-BE49-F238E27FC236}">
                <a16:creationId xmlns:a16="http://schemas.microsoft.com/office/drawing/2014/main" id="{4A33676E-2EA6-0E65-814C-9355143BD0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2750" y="1844675"/>
            <a:ext cx="8985250" cy="9461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66"/>
                </a:solidFill>
              </a:rPr>
              <a:t>可以简单说成：</a:t>
            </a:r>
            <a:r>
              <a:rPr lang="zh-CN" altLang="en-US" sz="2800" b="1">
                <a:solidFill>
                  <a:srgbClr val="A806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两边</a:t>
            </a:r>
            <a:r>
              <a:rPr lang="zh-CN" altLang="en-US" sz="2800" b="1"/>
              <a:t>对应</a:t>
            </a:r>
            <a:r>
              <a:rPr lang="zh-CN" altLang="en-US" sz="2800" b="1">
                <a:solidFill>
                  <a:srgbClr val="3A34B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成比例</a:t>
            </a:r>
            <a:r>
              <a:rPr lang="zh-CN" altLang="en-US" sz="2800" b="1"/>
              <a:t>且</a:t>
            </a:r>
            <a:r>
              <a:rPr lang="zh-CN" altLang="en-US" sz="2800" b="1">
                <a:solidFill>
                  <a:srgbClr val="FF0000"/>
                </a:solidFill>
              </a:rPr>
              <a:t>夹角</a:t>
            </a:r>
            <a:r>
              <a:rPr lang="zh-CN" altLang="en-US" sz="2800" b="1"/>
              <a:t>相等</a:t>
            </a:r>
            <a:r>
              <a:rPr lang="zh-CN" altLang="en-US" sz="2800" b="1">
                <a:solidFill>
                  <a:srgbClr val="A806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，两三角形</a:t>
            </a:r>
            <a:r>
              <a:rPr lang="zh-CN" altLang="en-US" sz="2800" b="1">
                <a:solidFill>
                  <a:srgbClr val="3A34B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相似</a:t>
            </a:r>
            <a:r>
              <a:rPr lang="zh-CN" altLang="en-US" sz="2800" b="1">
                <a:solidFill>
                  <a:srgbClr val="A8061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。</a:t>
            </a:r>
          </a:p>
        </p:txBody>
      </p:sp>
      <p:grpSp>
        <p:nvGrpSpPr>
          <p:cNvPr id="23557" name="Group 6">
            <a:extLst>
              <a:ext uri="{FF2B5EF4-FFF2-40B4-BE49-F238E27FC236}">
                <a16:creationId xmlns:a16="http://schemas.microsoft.com/office/drawing/2014/main" id="{7B3309A6-EF46-A024-7939-9FDA922EC19C}"/>
              </a:ext>
            </a:extLst>
          </p:cNvPr>
          <p:cNvGrpSpPr>
            <a:grpSpLocks/>
          </p:cNvGrpSpPr>
          <p:nvPr/>
        </p:nvGrpSpPr>
        <p:grpSpPr bwMode="auto">
          <a:xfrm>
            <a:off x="2208213" y="2708276"/>
            <a:ext cx="2468562" cy="2074863"/>
            <a:chOff x="884" y="2223"/>
            <a:chExt cx="1555" cy="1307"/>
          </a:xfrm>
        </p:grpSpPr>
        <p:sp>
          <p:nvSpPr>
            <p:cNvPr id="23558" name="AutoShape 7">
              <a:extLst>
                <a:ext uri="{FF2B5EF4-FFF2-40B4-BE49-F238E27FC236}">
                  <a16:creationId xmlns:a16="http://schemas.microsoft.com/office/drawing/2014/main" id="{8F429DCF-7E27-79B8-DEAA-CA5E51AA80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6" y="2478"/>
              <a:ext cx="817" cy="771"/>
            </a:xfrm>
            <a:prstGeom prst="triangle">
              <a:avLst>
                <a:gd name="adj" fmla="val 75329"/>
              </a:avLst>
            </a:prstGeom>
            <a:solidFill>
              <a:srgbClr val="FF99CC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559" name="Text Box 8">
              <a:extLst>
                <a:ext uri="{FF2B5EF4-FFF2-40B4-BE49-F238E27FC236}">
                  <a16:creationId xmlns:a16="http://schemas.microsoft.com/office/drawing/2014/main" id="{906245B6-8B26-80A5-BC48-5427E0E8466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52" y="2223"/>
              <a:ext cx="87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/>
                <a:t>A</a:t>
              </a:r>
            </a:p>
          </p:txBody>
        </p:sp>
        <p:sp>
          <p:nvSpPr>
            <p:cNvPr id="23560" name="Text Box 9">
              <a:extLst>
                <a:ext uri="{FF2B5EF4-FFF2-40B4-BE49-F238E27FC236}">
                  <a16:creationId xmlns:a16="http://schemas.microsoft.com/office/drawing/2014/main" id="{8C75BF25-369A-5DF7-8721-4A4D2CA71B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84" y="3203"/>
              <a:ext cx="739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/>
                <a:t>B</a:t>
              </a:r>
            </a:p>
          </p:txBody>
        </p:sp>
        <p:sp>
          <p:nvSpPr>
            <p:cNvPr id="23561" name="Text Box 10">
              <a:extLst>
                <a:ext uri="{FF2B5EF4-FFF2-40B4-BE49-F238E27FC236}">
                  <a16:creationId xmlns:a16="http://schemas.microsoft.com/office/drawing/2014/main" id="{96C1A07C-EB6C-AADE-1563-96A63A1BABC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46" y="3194"/>
              <a:ext cx="693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/>
                <a:t>C</a:t>
              </a:r>
            </a:p>
          </p:txBody>
        </p:sp>
      </p:grpSp>
      <p:grpSp>
        <p:nvGrpSpPr>
          <p:cNvPr id="23562" name="Group 11">
            <a:extLst>
              <a:ext uri="{FF2B5EF4-FFF2-40B4-BE49-F238E27FC236}">
                <a16:creationId xmlns:a16="http://schemas.microsoft.com/office/drawing/2014/main" id="{FC446AC7-45CB-9D07-E964-4577273A86A1}"/>
              </a:ext>
            </a:extLst>
          </p:cNvPr>
          <p:cNvGrpSpPr>
            <a:grpSpLocks/>
          </p:cNvGrpSpPr>
          <p:nvPr/>
        </p:nvGrpSpPr>
        <p:grpSpPr bwMode="auto">
          <a:xfrm>
            <a:off x="5951538" y="2420938"/>
            <a:ext cx="3371850" cy="3016250"/>
            <a:chOff x="2583" y="1762"/>
            <a:chExt cx="2124" cy="1900"/>
          </a:xfrm>
        </p:grpSpPr>
        <p:sp>
          <p:nvSpPr>
            <p:cNvPr id="23563" name="AutoShape 12">
              <a:extLst>
                <a:ext uri="{FF2B5EF4-FFF2-40B4-BE49-F238E27FC236}">
                  <a16:creationId xmlns:a16="http://schemas.microsoft.com/office/drawing/2014/main" id="{1D452394-15E9-08B9-75BC-FE5ABED686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4" y="2024"/>
              <a:ext cx="1451" cy="1361"/>
            </a:xfrm>
            <a:prstGeom prst="triangle">
              <a:avLst>
                <a:gd name="adj" fmla="val 75329"/>
              </a:avLst>
            </a:prstGeom>
            <a:solidFill>
              <a:srgbClr val="00FF00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564" name="Text Box 13">
              <a:extLst>
                <a:ext uri="{FF2B5EF4-FFF2-40B4-BE49-F238E27FC236}">
                  <a16:creationId xmlns:a16="http://schemas.microsoft.com/office/drawing/2014/main" id="{37B9E14B-107F-392D-A8DC-EB3D1D6FA05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84" y="1762"/>
              <a:ext cx="87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/>
                <a:t>A’</a:t>
              </a:r>
            </a:p>
          </p:txBody>
        </p:sp>
        <p:sp>
          <p:nvSpPr>
            <p:cNvPr id="23565" name="Text Box 14">
              <a:extLst>
                <a:ext uri="{FF2B5EF4-FFF2-40B4-BE49-F238E27FC236}">
                  <a16:creationId xmlns:a16="http://schemas.microsoft.com/office/drawing/2014/main" id="{B3A37C81-4FF3-4FE1-E644-0F4728A830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83" y="3335"/>
              <a:ext cx="739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/>
                <a:t>B’</a:t>
              </a:r>
            </a:p>
          </p:txBody>
        </p:sp>
        <p:sp>
          <p:nvSpPr>
            <p:cNvPr id="23566" name="Text Box 15">
              <a:extLst>
                <a:ext uri="{FF2B5EF4-FFF2-40B4-BE49-F238E27FC236}">
                  <a16:creationId xmlns:a16="http://schemas.microsoft.com/office/drawing/2014/main" id="{B592C927-E52B-0199-3B05-7D9FA5B063C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14" y="3335"/>
              <a:ext cx="693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/>
                <a:t>C’</a:t>
              </a:r>
            </a:p>
          </p:txBody>
        </p:sp>
      </p:grpSp>
      <p:sp>
        <p:nvSpPr>
          <p:cNvPr id="18448" name="Text Box 16">
            <a:extLst>
              <a:ext uri="{FF2B5EF4-FFF2-40B4-BE49-F238E27FC236}">
                <a16:creationId xmlns:a16="http://schemas.microsoft.com/office/drawing/2014/main" id="{2FB4BDFA-0DA6-E205-8B22-9BF93E96EA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4868863"/>
            <a:ext cx="53482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b="1"/>
              <a:t>在△</a:t>
            </a:r>
            <a:r>
              <a:rPr lang="en-US" altLang="zh-CN" sz="2800" b="1"/>
              <a:t>ABC</a:t>
            </a:r>
            <a:r>
              <a:rPr lang="zh-CN" altLang="en-US" sz="2800" b="1"/>
              <a:t>和△</a:t>
            </a:r>
            <a:r>
              <a:rPr lang="en-US" altLang="zh-CN" sz="2800" b="1"/>
              <a:t>A’B’C’</a:t>
            </a:r>
            <a:r>
              <a:rPr lang="zh-CN" altLang="en-US" sz="2800" b="1"/>
              <a:t>中</a:t>
            </a:r>
            <a:r>
              <a:rPr lang="en-US" altLang="zh-CN" sz="2800" b="1"/>
              <a:t>,</a:t>
            </a:r>
          </a:p>
        </p:txBody>
      </p:sp>
      <p:graphicFrame>
        <p:nvGraphicFramePr>
          <p:cNvPr id="18449" name="Object 17">
            <a:extLst>
              <a:ext uri="{FF2B5EF4-FFF2-40B4-BE49-F238E27FC236}">
                <a16:creationId xmlns:a16="http://schemas.microsoft.com/office/drawing/2014/main" id="{AAC3B59D-88CB-3750-D4FD-FB79316DFA28}"/>
              </a:ext>
            </a:extLst>
          </p:cNvPr>
          <p:cNvGraphicFramePr>
            <a:graphicFrameLocks/>
          </p:cNvGraphicFramePr>
          <p:nvPr/>
        </p:nvGraphicFramePr>
        <p:xfrm>
          <a:off x="1720851" y="5373688"/>
          <a:ext cx="2709863" cy="86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4" imgW="40081200" imgH="12877800" progId="Equation.3">
                  <p:embed/>
                </p:oleObj>
              </mc:Choice>
              <mc:Fallback>
                <p:oleObj r:id="rId4" imgW="40081200" imgH="12877800" progId="Equation.3">
                  <p:embed/>
                  <p:pic>
                    <p:nvPicPr>
                      <p:cNvPr id="0" name="Object 17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20851" y="5373688"/>
                        <a:ext cx="2709863" cy="869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50" name="Text Box 18">
            <a:extLst>
              <a:ext uri="{FF2B5EF4-FFF2-40B4-BE49-F238E27FC236}">
                <a16:creationId xmlns:a16="http://schemas.microsoft.com/office/drawing/2014/main" id="{25AAB667-9A5A-7529-7537-3DDBD0FC5B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1" y="6237288"/>
            <a:ext cx="66595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/>
              <a:t>∴△ABC∽△A’B’C’</a:t>
            </a:r>
          </a:p>
        </p:txBody>
      </p:sp>
      <p:sp>
        <p:nvSpPr>
          <p:cNvPr id="18452" name="Text Box 20">
            <a:extLst>
              <a:ext uri="{FF2B5EF4-FFF2-40B4-BE49-F238E27FC236}">
                <a16:creationId xmlns:a16="http://schemas.microsoft.com/office/drawing/2014/main" id="{1B8B17FC-CC0D-2958-5FBF-E7A137ED12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6138" y="5589588"/>
            <a:ext cx="268446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/>
              <a:t>∠A=∠A’,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184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184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18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7" grpId="0"/>
      <p:bldP spid="18448" grpId="0"/>
      <p:bldP spid="18450" grpId="0"/>
      <p:bldP spid="1845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5" descr="038_1ZcdqPaRS7yo">
            <a:extLst>
              <a:ext uri="{FF2B5EF4-FFF2-40B4-BE49-F238E27FC236}">
                <a16:creationId xmlns:a16="http://schemas.microsoft.com/office/drawing/2014/main" id="{7FF1F2C7-E594-0FB1-CD33-2E076FFD89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863" y="161925"/>
            <a:ext cx="541020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2" name="WordArt 4">
            <a:extLst>
              <a:ext uri="{FF2B5EF4-FFF2-40B4-BE49-F238E27FC236}">
                <a16:creationId xmlns:a16="http://schemas.microsoft.com/office/drawing/2014/main" id="{42E5DDFB-16F5-1681-0D2E-77ED100D32B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800600" y="26988"/>
            <a:ext cx="1511300" cy="665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宋体" panose="02010600030101010101" pitchFamily="2" charset="-122"/>
              </a:rPr>
              <a:t>思     考</a:t>
            </a:r>
          </a:p>
        </p:txBody>
      </p:sp>
      <p:sp>
        <p:nvSpPr>
          <p:cNvPr id="25603" name="Text Box 6">
            <a:extLst>
              <a:ext uri="{FF2B5EF4-FFF2-40B4-BE49-F238E27FC236}">
                <a16:creationId xmlns:a16="http://schemas.microsoft.com/office/drawing/2014/main" id="{9283617D-64C4-A427-A84E-43830B378A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1" y="1196976"/>
            <a:ext cx="95408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/>
              <a:t>    </a:t>
            </a:r>
            <a:r>
              <a:rPr lang="zh-CN" altLang="en-US" sz="2800" b="1"/>
              <a:t>对于△</a:t>
            </a:r>
            <a:r>
              <a:rPr lang="en-US" altLang="zh-CN" sz="2800" b="1"/>
              <a:t>ABC</a:t>
            </a:r>
            <a:r>
              <a:rPr lang="zh-CN" altLang="en-US" sz="2800" b="1"/>
              <a:t>和△</a:t>
            </a:r>
            <a:r>
              <a:rPr lang="en-US" altLang="zh-CN" sz="2800" b="1"/>
              <a:t>A’B’C’,</a:t>
            </a:r>
            <a:r>
              <a:rPr lang="zh-CN" altLang="en-US" sz="2800" b="1"/>
              <a:t>如果</a:t>
            </a:r>
          </a:p>
          <a:p>
            <a:endParaRPr lang="zh-CN" altLang="en-US" sz="2800" b="1"/>
          </a:p>
          <a:p>
            <a:r>
              <a:rPr lang="zh-CN" altLang="en-US" sz="2800" b="1">
                <a:solidFill>
                  <a:srgbClr val="0000FF"/>
                </a:solidFill>
              </a:rPr>
              <a:t>∠</a:t>
            </a:r>
            <a:r>
              <a:rPr lang="en-US" altLang="zh-CN" sz="2800" b="1">
                <a:solidFill>
                  <a:srgbClr val="0000FF"/>
                </a:solidFill>
              </a:rPr>
              <a:t>B=∠B’,</a:t>
            </a:r>
            <a:r>
              <a:rPr lang="zh-CN" altLang="en-US" sz="2800" b="1"/>
              <a:t>这两个三角形一定相似吗</a:t>
            </a:r>
            <a:r>
              <a:rPr lang="en-US" altLang="zh-CN" sz="2800" b="1"/>
              <a:t>?</a:t>
            </a:r>
            <a:r>
              <a:rPr lang="zh-CN" altLang="en-US" sz="2800" b="1"/>
              <a:t>试着画画看</a:t>
            </a:r>
            <a:r>
              <a:rPr lang="en-US" altLang="zh-CN" sz="2800" b="1"/>
              <a:t>?</a:t>
            </a:r>
          </a:p>
          <a:p>
            <a:endParaRPr lang="en-US" altLang="zh-CN" sz="2800" b="1">
              <a:solidFill>
                <a:srgbClr val="0000FF"/>
              </a:solidFill>
            </a:endParaRPr>
          </a:p>
        </p:txBody>
      </p:sp>
      <p:graphicFrame>
        <p:nvGraphicFramePr>
          <p:cNvPr id="25604" name="Object 7">
            <a:extLst>
              <a:ext uri="{FF2B5EF4-FFF2-40B4-BE49-F238E27FC236}">
                <a16:creationId xmlns:a16="http://schemas.microsoft.com/office/drawing/2014/main" id="{1520A4F6-7DD8-A2B5-24AA-B6E7AF87FEB5}"/>
              </a:ext>
            </a:extLst>
          </p:cNvPr>
          <p:cNvGraphicFramePr>
            <a:graphicFrameLocks/>
          </p:cNvGraphicFramePr>
          <p:nvPr/>
        </p:nvGraphicFramePr>
        <p:xfrm>
          <a:off x="6672263" y="1052513"/>
          <a:ext cx="1898650" cy="86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4" imgW="28092400" imgH="12877800" progId="Equation.3">
                  <p:embed/>
                </p:oleObj>
              </mc:Choice>
              <mc:Fallback>
                <p:oleObj r:id="rId4" imgW="28092400" imgH="12877800" progId="Equation.3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72263" y="1052513"/>
                        <a:ext cx="1898650" cy="869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4">
            <a:extLst>
              <a:ext uri="{FF2B5EF4-FFF2-40B4-BE49-F238E27FC236}">
                <a16:creationId xmlns:a16="http://schemas.microsoft.com/office/drawing/2014/main" id="{D008020C-245F-BF6D-4F40-A09626B4FACE}"/>
              </a:ext>
            </a:extLst>
          </p:cNvPr>
          <p:cNvGrpSpPr>
            <a:grpSpLocks/>
          </p:cNvGrpSpPr>
          <p:nvPr/>
        </p:nvGrpSpPr>
        <p:grpSpPr bwMode="auto">
          <a:xfrm>
            <a:off x="2208213" y="2708276"/>
            <a:ext cx="2468562" cy="2074863"/>
            <a:chOff x="884" y="2223"/>
            <a:chExt cx="1555" cy="1307"/>
          </a:xfrm>
        </p:grpSpPr>
        <p:sp>
          <p:nvSpPr>
            <p:cNvPr id="25606" name="AutoShape 15">
              <a:extLst>
                <a:ext uri="{FF2B5EF4-FFF2-40B4-BE49-F238E27FC236}">
                  <a16:creationId xmlns:a16="http://schemas.microsoft.com/office/drawing/2014/main" id="{B98632DE-D795-2063-FA2A-FDF452B801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6" y="2478"/>
              <a:ext cx="817" cy="771"/>
            </a:xfrm>
            <a:prstGeom prst="triangle">
              <a:avLst>
                <a:gd name="adj" fmla="val 75329"/>
              </a:avLst>
            </a:prstGeom>
            <a:solidFill>
              <a:srgbClr val="FF99CC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5607" name="Text Box 16">
              <a:extLst>
                <a:ext uri="{FF2B5EF4-FFF2-40B4-BE49-F238E27FC236}">
                  <a16:creationId xmlns:a16="http://schemas.microsoft.com/office/drawing/2014/main" id="{383FDCE5-A97E-FA6D-574B-8A154220F4B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52" y="2223"/>
              <a:ext cx="87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/>
                <a:t>A</a:t>
              </a:r>
            </a:p>
          </p:txBody>
        </p:sp>
        <p:sp>
          <p:nvSpPr>
            <p:cNvPr id="25608" name="Text Box 17">
              <a:extLst>
                <a:ext uri="{FF2B5EF4-FFF2-40B4-BE49-F238E27FC236}">
                  <a16:creationId xmlns:a16="http://schemas.microsoft.com/office/drawing/2014/main" id="{4788BED9-6FD4-21C2-0014-6F5931DDFC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84" y="3203"/>
              <a:ext cx="739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/>
                <a:t>B</a:t>
              </a:r>
            </a:p>
          </p:txBody>
        </p:sp>
        <p:sp>
          <p:nvSpPr>
            <p:cNvPr id="25609" name="Text Box 18">
              <a:extLst>
                <a:ext uri="{FF2B5EF4-FFF2-40B4-BE49-F238E27FC236}">
                  <a16:creationId xmlns:a16="http://schemas.microsoft.com/office/drawing/2014/main" id="{4A1271FB-BC39-BD7D-4FF9-A1743E8B2E5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46" y="3194"/>
              <a:ext cx="693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/>
                <a:t>C</a:t>
              </a:r>
            </a:p>
          </p:txBody>
        </p:sp>
      </p:grpSp>
      <p:grpSp>
        <p:nvGrpSpPr>
          <p:cNvPr id="3" name="Group 19">
            <a:extLst>
              <a:ext uri="{FF2B5EF4-FFF2-40B4-BE49-F238E27FC236}">
                <a16:creationId xmlns:a16="http://schemas.microsoft.com/office/drawing/2014/main" id="{4536EFED-CA5F-6360-AC69-6380E82C8682}"/>
              </a:ext>
            </a:extLst>
          </p:cNvPr>
          <p:cNvGrpSpPr>
            <a:grpSpLocks/>
          </p:cNvGrpSpPr>
          <p:nvPr/>
        </p:nvGrpSpPr>
        <p:grpSpPr bwMode="auto">
          <a:xfrm>
            <a:off x="5951538" y="2420938"/>
            <a:ext cx="3371850" cy="3016250"/>
            <a:chOff x="2583" y="1762"/>
            <a:chExt cx="2124" cy="1900"/>
          </a:xfrm>
        </p:grpSpPr>
        <p:sp>
          <p:nvSpPr>
            <p:cNvPr id="25611" name="AutoShape 20">
              <a:extLst>
                <a:ext uri="{FF2B5EF4-FFF2-40B4-BE49-F238E27FC236}">
                  <a16:creationId xmlns:a16="http://schemas.microsoft.com/office/drawing/2014/main" id="{2F4E6B32-0C2F-E0D0-7671-C2E2896982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4" y="2024"/>
              <a:ext cx="1451" cy="1361"/>
            </a:xfrm>
            <a:prstGeom prst="triangle">
              <a:avLst>
                <a:gd name="adj" fmla="val 75329"/>
              </a:avLst>
            </a:prstGeom>
            <a:solidFill>
              <a:srgbClr val="00FF00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5612" name="Text Box 21">
              <a:extLst>
                <a:ext uri="{FF2B5EF4-FFF2-40B4-BE49-F238E27FC236}">
                  <a16:creationId xmlns:a16="http://schemas.microsoft.com/office/drawing/2014/main" id="{2215924D-3709-603A-8866-6CD74197B4A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84" y="1762"/>
              <a:ext cx="87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/>
                <a:t>A’</a:t>
              </a:r>
            </a:p>
          </p:txBody>
        </p:sp>
        <p:sp>
          <p:nvSpPr>
            <p:cNvPr id="25613" name="Text Box 22">
              <a:extLst>
                <a:ext uri="{FF2B5EF4-FFF2-40B4-BE49-F238E27FC236}">
                  <a16:creationId xmlns:a16="http://schemas.microsoft.com/office/drawing/2014/main" id="{8AEFF173-6440-319C-71C7-E0DADD9601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83" y="3335"/>
              <a:ext cx="739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/>
                <a:t>B’</a:t>
              </a:r>
            </a:p>
          </p:txBody>
        </p:sp>
        <p:sp>
          <p:nvSpPr>
            <p:cNvPr id="25614" name="Text Box 23">
              <a:extLst>
                <a:ext uri="{FF2B5EF4-FFF2-40B4-BE49-F238E27FC236}">
                  <a16:creationId xmlns:a16="http://schemas.microsoft.com/office/drawing/2014/main" id="{669D986F-4DE1-063C-C58A-E4CED5C9CCA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14" y="3335"/>
              <a:ext cx="693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/>
                <a:t>C’</a:t>
              </a:r>
            </a:p>
          </p:txBody>
        </p:sp>
      </p:grpSp>
      <p:sp>
        <p:nvSpPr>
          <p:cNvPr id="20504" name="Line 24">
            <a:extLst>
              <a:ext uri="{FF2B5EF4-FFF2-40B4-BE49-F238E27FC236}">
                <a16:creationId xmlns:a16="http://schemas.microsoft.com/office/drawing/2014/main" id="{09309EFE-C1A7-A438-33A6-ADE536550A63}"/>
              </a:ext>
            </a:extLst>
          </p:cNvPr>
          <p:cNvSpPr>
            <a:spLocks noChangeShapeType="1"/>
          </p:cNvSpPr>
          <p:nvPr/>
        </p:nvSpPr>
        <p:spPr bwMode="auto">
          <a:xfrm>
            <a:off x="7927976" y="2852739"/>
            <a:ext cx="576263" cy="2160587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07" name="Line 27">
            <a:extLst>
              <a:ext uri="{FF2B5EF4-FFF2-40B4-BE49-F238E27FC236}">
                <a16:creationId xmlns:a16="http://schemas.microsoft.com/office/drawing/2014/main" id="{D492DAEA-FC1C-3034-D651-1887F86F6FE5}"/>
              </a:ext>
            </a:extLst>
          </p:cNvPr>
          <p:cNvSpPr>
            <a:spLocks noChangeShapeType="1"/>
          </p:cNvSpPr>
          <p:nvPr/>
        </p:nvSpPr>
        <p:spPr bwMode="auto">
          <a:xfrm rot="1669048">
            <a:off x="7370763" y="2830514"/>
            <a:ext cx="576262" cy="2160587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09" name="Text Box 29">
            <a:extLst>
              <a:ext uri="{FF2B5EF4-FFF2-40B4-BE49-F238E27FC236}">
                <a16:creationId xmlns:a16="http://schemas.microsoft.com/office/drawing/2014/main" id="{B5AC310C-2792-70F5-061E-58D7AB0B9B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95551" y="6092826"/>
            <a:ext cx="47720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b="1"/>
              <a:t>这两个三角形不一定相似</a:t>
            </a:r>
          </a:p>
        </p:txBody>
      </p:sp>
      <p:sp>
        <p:nvSpPr>
          <p:cNvPr id="20510" name="Text Box 30">
            <a:extLst>
              <a:ext uri="{FF2B5EF4-FFF2-40B4-BE49-F238E27FC236}">
                <a16:creationId xmlns:a16="http://schemas.microsoft.com/office/drawing/2014/main" id="{04AE5EC1-3AA3-0492-CE85-DFD567BFB3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75501" y="4941888"/>
            <a:ext cx="9572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/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9" grpId="0"/>
      <p:bldP spid="205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49" name="Group 2">
            <a:extLst>
              <a:ext uri="{FF2B5EF4-FFF2-40B4-BE49-F238E27FC236}">
                <a16:creationId xmlns:a16="http://schemas.microsoft.com/office/drawing/2014/main" id="{D28FFBB1-5B01-F8CD-A48A-CE69A94845BB}"/>
              </a:ext>
            </a:extLst>
          </p:cNvPr>
          <p:cNvGrpSpPr>
            <a:grpSpLocks/>
          </p:cNvGrpSpPr>
          <p:nvPr/>
        </p:nvGrpSpPr>
        <p:grpSpPr bwMode="auto">
          <a:xfrm>
            <a:off x="2782888" y="-171450"/>
            <a:ext cx="6096000" cy="1514475"/>
            <a:chOff x="0" y="-240"/>
            <a:chExt cx="3840" cy="954"/>
          </a:xfrm>
        </p:grpSpPr>
        <p:grpSp>
          <p:nvGrpSpPr>
            <p:cNvPr id="27650" name="Group 3">
              <a:extLst>
                <a:ext uri="{FF2B5EF4-FFF2-40B4-BE49-F238E27FC236}">
                  <a16:creationId xmlns:a16="http://schemas.microsoft.com/office/drawing/2014/main" id="{86BE3A0B-7927-890D-35C6-87CEE50EB0F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2224" cy="494"/>
              <a:chOff x="1920" y="-32"/>
              <a:chExt cx="2127" cy="353"/>
            </a:xfrm>
          </p:grpSpPr>
          <p:sp>
            <p:nvSpPr>
              <p:cNvPr id="27651" name="Rectangle 4">
                <a:extLst>
                  <a:ext uri="{FF2B5EF4-FFF2-40B4-BE49-F238E27FC236}">
                    <a16:creationId xmlns:a16="http://schemas.microsoft.com/office/drawing/2014/main" id="{D3210CD5-2709-BA21-8C2A-DA2913A843E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20" y="58"/>
                <a:ext cx="2112" cy="263"/>
              </a:xfrm>
              <a:prstGeom prst="rect">
                <a:avLst/>
              </a:prstGeom>
              <a:gradFill rotWithShape="0">
                <a:gsLst>
                  <a:gs pos="0">
                    <a:srgbClr val="FFCC99"/>
                  </a:gs>
                  <a:gs pos="100000">
                    <a:srgbClr val="FFFFFF"/>
                  </a:gs>
                </a:gsLst>
                <a:path path="shape">
                  <a:fillToRect l="50000" t="50000" r="50000" b="50000"/>
                </a:path>
              </a:gradFill>
              <a:ln w="38100">
                <a:solidFill>
                  <a:srgbClr val="CC0000"/>
                </a:solidFill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3200" b="1">
                    <a:latin typeface="Times New Roman" panose="02020603050405020304" pitchFamily="18" charset="0"/>
                    <a:ea typeface="隶书" pitchFamily="49" charset="-122"/>
                  </a:rPr>
                  <a:t>    </a:t>
                </a:r>
                <a:r>
                  <a:rPr lang="zh-CN" altLang="en-US" sz="3200" b="1">
                    <a:latin typeface="Times New Roman" panose="02020603050405020304" pitchFamily="18" charset="0"/>
                    <a:ea typeface="隶书" pitchFamily="49" charset="-122"/>
                  </a:rPr>
                  <a:t>随堂练习</a:t>
                </a:r>
              </a:p>
            </p:txBody>
          </p:sp>
          <p:sp>
            <p:nvSpPr>
              <p:cNvPr id="2" name="Rectangle 5" descr="PE03255_">
                <a:extLst>
                  <a:ext uri="{FF2B5EF4-FFF2-40B4-BE49-F238E27FC236}">
                    <a16:creationId xmlns:a16="http://schemas.microsoft.com/office/drawing/2014/main" id="{D8EE3486-DD0B-4B90-D566-F8D505800F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00" y="-32"/>
                <a:ext cx="447" cy="343"/>
              </a:xfrm>
              <a:prstGeom prst="rect">
                <a:avLst/>
              </a:prstGeom>
              <a:noFill/>
              <a:ln w="38100">
                <a:noFill/>
                <a:miter lim="800000"/>
                <a:headEnd type="none" w="sm" len="sm"/>
                <a:tailEnd type="none" w="sm" len="sm"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>
                  <a:buFontTx/>
                  <a:buNone/>
                  <a:defRPr/>
                </a:pPr>
                <a:r>
                  <a:rPr lang="en-US" altLang="zh-CN" sz="4400" b="1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  <a:ea typeface="BatangChe" pitchFamily="49" charset="-127"/>
                  </a:rPr>
                  <a:t>☞</a:t>
                </a:r>
              </a:p>
            </p:txBody>
          </p:sp>
        </p:grpSp>
        <p:pic>
          <p:nvPicPr>
            <p:cNvPr id="27653" name="Picture 6" descr="678">
              <a:extLst>
                <a:ext uri="{FF2B5EF4-FFF2-40B4-BE49-F238E27FC236}">
                  <a16:creationId xmlns:a16="http://schemas.microsoft.com/office/drawing/2014/main" id="{5C25DFD7-BE0E-0529-EDA4-8A20CD47897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04" y="-240"/>
              <a:ext cx="1536" cy="9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654" name="Picture 7" descr="gif003[1]">
              <a:hlinkClick r:id="" action="ppaction://hlinkshowjump?jump=lastslide"/>
              <a:extLst>
                <a:ext uri="{FF2B5EF4-FFF2-40B4-BE49-F238E27FC236}">
                  <a16:creationId xmlns:a16="http://schemas.microsoft.com/office/drawing/2014/main" id="{FA98ADC0-A80E-99FF-5C64-6C42EE9DE2F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2"/>
              <a:ext cx="336" cy="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7655" name="Rectangle 8">
            <a:extLst>
              <a:ext uri="{FF2B5EF4-FFF2-40B4-BE49-F238E27FC236}">
                <a16:creationId xmlns:a16="http://schemas.microsoft.com/office/drawing/2014/main" id="{B7074030-9BF2-A2EF-6D3E-A704B3C5E2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447800"/>
            <a:ext cx="78486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zh-CN" altLang="en-US" sz="2800" b="1"/>
              <a:t>下面两个三角形是否相似</a:t>
            </a:r>
            <a:r>
              <a:rPr lang="en-US" altLang="zh-CN" sz="2800" b="1"/>
              <a:t>?</a:t>
            </a:r>
            <a:r>
              <a:rPr lang="zh-CN" altLang="en-US" sz="2800" b="1"/>
              <a:t>为什么</a:t>
            </a:r>
            <a:r>
              <a:rPr lang="en-US" altLang="zh-CN" sz="2800" b="1"/>
              <a:t>?</a:t>
            </a:r>
          </a:p>
        </p:txBody>
      </p:sp>
      <p:graphicFrame>
        <p:nvGraphicFramePr>
          <p:cNvPr id="27657" name="Object 9">
            <a:extLst>
              <a:ext uri="{FF2B5EF4-FFF2-40B4-BE49-F238E27FC236}">
                <a16:creationId xmlns:a16="http://schemas.microsoft.com/office/drawing/2014/main" id="{2F6F29ED-6A72-0ED3-3026-7B03CE3795D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21889929"/>
              </p:ext>
            </p:extLst>
          </p:nvPr>
        </p:nvGraphicFramePr>
        <p:xfrm>
          <a:off x="1701800" y="2542968"/>
          <a:ext cx="2090738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7" imgW="21653500" imgH="9067800" progId="Equation.3">
                  <p:embed/>
                </p:oleObj>
              </mc:Choice>
              <mc:Fallback>
                <p:oleObj r:id="rId7" imgW="21653500" imgH="9067800" progId="Equation.3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01800" y="2542968"/>
                        <a:ext cx="2090738" cy="849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8" name="Text Box 10">
            <a:extLst>
              <a:ext uri="{FF2B5EF4-FFF2-40B4-BE49-F238E27FC236}">
                <a16:creationId xmlns:a16="http://schemas.microsoft.com/office/drawing/2014/main" id="{F18F87BF-57DE-1050-55FB-BB3E0D27E9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61001" y="5074446"/>
            <a:ext cx="8763000" cy="116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Times New Roman" panose="02020603050405020304" pitchFamily="18" charset="0"/>
              </a:rPr>
              <a:t>∴△ ABC ∽ △ AEF.</a:t>
            </a:r>
          </a:p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Times New Roman" panose="02020603050405020304" pitchFamily="18" charset="0"/>
              </a:rPr>
              <a:t>(</a:t>
            </a:r>
            <a:r>
              <a:rPr lang="zh-CN" altLang="en-US" sz="2800" b="1" dirty="0">
                <a:latin typeface="Times New Roman" panose="02020603050405020304" pitchFamily="18" charset="0"/>
              </a:rPr>
              <a:t>两边对应成边成比例且夹角相等的两个三角形相似</a:t>
            </a:r>
            <a:r>
              <a:rPr lang="en-US" altLang="zh-CN" sz="2800" b="1" dirty="0">
                <a:latin typeface="Times New Roman" panose="02020603050405020304" pitchFamily="18" charset="0"/>
              </a:rPr>
              <a:t>.)</a:t>
            </a:r>
          </a:p>
        </p:txBody>
      </p:sp>
      <p:graphicFrame>
        <p:nvGraphicFramePr>
          <p:cNvPr id="27659" name="Object 11">
            <a:extLst>
              <a:ext uri="{FF2B5EF4-FFF2-40B4-BE49-F238E27FC236}">
                <a16:creationId xmlns:a16="http://schemas.microsoft.com/office/drawing/2014/main" id="{CEA8543F-92F0-63AE-1527-6D7AA5AE663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99809459"/>
              </p:ext>
            </p:extLst>
          </p:nvPr>
        </p:nvGraphicFramePr>
        <p:xfrm>
          <a:off x="3944938" y="2531834"/>
          <a:ext cx="1835150" cy="849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9" imgW="19011900" imgH="9067800" progId="Equation.3">
                  <p:embed/>
                </p:oleObj>
              </mc:Choice>
              <mc:Fallback>
                <p:oleObj r:id="rId9" imgW="19011900" imgH="9067800" progId="Equation.3">
                  <p:embed/>
                  <p:pic>
                    <p:nvPicPr>
                      <p:cNvPr id="0" name="Object 11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44938" y="2531834"/>
                        <a:ext cx="1835150" cy="849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60" name="Object 12">
            <a:extLst>
              <a:ext uri="{FF2B5EF4-FFF2-40B4-BE49-F238E27FC236}">
                <a16:creationId xmlns:a16="http://schemas.microsoft.com/office/drawing/2014/main" id="{FD10482F-5671-DD91-089F-C38E5736384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61048293"/>
              </p:ext>
            </p:extLst>
          </p:nvPr>
        </p:nvGraphicFramePr>
        <p:xfrm>
          <a:off x="1701800" y="3573757"/>
          <a:ext cx="1890713" cy="849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11" imgW="19596100" imgH="9067800" progId="Equation.3">
                  <p:embed/>
                </p:oleObj>
              </mc:Choice>
              <mc:Fallback>
                <p:oleObj r:id="rId11" imgW="19596100" imgH="9067800" progId="Equation.3">
                  <p:embed/>
                  <p:pic>
                    <p:nvPicPr>
                      <p:cNvPr id="0" name="Object 12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01800" y="3573757"/>
                        <a:ext cx="1890713" cy="849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13">
            <a:extLst>
              <a:ext uri="{FF2B5EF4-FFF2-40B4-BE49-F238E27FC236}">
                <a16:creationId xmlns:a16="http://schemas.microsoft.com/office/drawing/2014/main" id="{E2FF5F91-BF74-9C56-B841-3926DF5B89B8}"/>
              </a:ext>
            </a:extLst>
          </p:cNvPr>
          <p:cNvGrpSpPr>
            <a:grpSpLocks/>
          </p:cNvGrpSpPr>
          <p:nvPr/>
        </p:nvGrpSpPr>
        <p:grpSpPr bwMode="auto">
          <a:xfrm>
            <a:off x="7392144" y="1977025"/>
            <a:ext cx="4114800" cy="1905000"/>
            <a:chOff x="1104" y="1200"/>
            <a:chExt cx="2592" cy="1200"/>
          </a:xfrm>
        </p:grpSpPr>
        <p:sp>
          <p:nvSpPr>
            <p:cNvPr id="27661" name="Text Box 14">
              <a:extLst>
                <a:ext uri="{FF2B5EF4-FFF2-40B4-BE49-F238E27FC236}">
                  <a16:creationId xmlns:a16="http://schemas.microsoft.com/office/drawing/2014/main" id="{3C5ABC5C-2C43-CA2F-9541-5C89EE3DBFE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04" y="1200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27662" name="Text Box 15">
              <a:extLst>
                <a:ext uri="{FF2B5EF4-FFF2-40B4-BE49-F238E27FC236}">
                  <a16:creationId xmlns:a16="http://schemas.microsoft.com/office/drawing/2014/main" id="{C57340EA-EA6A-1705-1F3E-BDE6E8C0AD0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04" y="2112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27663" name="Text Box 16">
              <a:extLst>
                <a:ext uri="{FF2B5EF4-FFF2-40B4-BE49-F238E27FC236}">
                  <a16:creationId xmlns:a16="http://schemas.microsoft.com/office/drawing/2014/main" id="{6E90ECC2-12A7-B02C-D028-433577BC282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08" y="2112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27664" name="Text Box 17">
              <a:extLst>
                <a:ext uri="{FF2B5EF4-FFF2-40B4-BE49-F238E27FC236}">
                  <a16:creationId xmlns:a16="http://schemas.microsoft.com/office/drawing/2014/main" id="{76495B3B-2BEF-1AC8-3937-177ACAF27E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04" y="1680"/>
              <a:ext cx="48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E</a:t>
              </a:r>
            </a:p>
          </p:txBody>
        </p:sp>
        <p:sp>
          <p:nvSpPr>
            <p:cNvPr id="27665" name="Text Box 18">
              <a:extLst>
                <a:ext uri="{FF2B5EF4-FFF2-40B4-BE49-F238E27FC236}">
                  <a16:creationId xmlns:a16="http://schemas.microsoft.com/office/drawing/2014/main" id="{88A8BD97-7FD8-7E75-2FC6-10DFFE66690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00" y="1488"/>
              <a:ext cx="240" cy="6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1</a:t>
              </a:r>
            </a:p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1</a:t>
              </a:r>
            </a:p>
          </p:txBody>
        </p:sp>
        <p:sp>
          <p:nvSpPr>
            <p:cNvPr id="27666" name="Text Box 19">
              <a:extLst>
                <a:ext uri="{FF2B5EF4-FFF2-40B4-BE49-F238E27FC236}">
                  <a16:creationId xmlns:a16="http://schemas.microsoft.com/office/drawing/2014/main" id="{54BA972C-6F8D-6D33-E9B9-3747E32943B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00" y="1632"/>
              <a:ext cx="48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F</a:t>
              </a:r>
            </a:p>
          </p:txBody>
        </p:sp>
        <p:sp>
          <p:nvSpPr>
            <p:cNvPr id="27667" name="Text Box 20">
              <a:extLst>
                <a:ext uri="{FF2B5EF4-FFF2-40B4-BE49-F238E27FC236}">
                  <a16:creationId xmlns:a16="http://schemas.microsoft.com/office/drawing/2014/main" id="{5541859E-D5CD-AF55-367F-0091C720021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72" y="1392"/>
              <a:ext cx="48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400">
                  <a:latin typeface="Times New Roman" panose="02020603050405020304" pitchFamily="18" charset="0"/>
                </a:rPr>
                <a:t>3</a:t>
              </a:r>
            </a:p>
          </p:txBody>
        </p:sp>
        <p:sp>
          <p:nvSpPr>
            <p:cNvPr id="27668" name="Text Box 21">
              <a:extLst>
                <a:ext uri="{FF2B5EF4-FFF2-40B4-BE49-F238E27FC236}">
                  <a16:creationId xmlns:a16="http://schemas.microsoft.com/office/drawing/2014/main" id="{0B52EC4A-0117-6DAC-9F56-E1A6EE80906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36" y="1776"/>
              <a:ext cx="38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400">
                  <a:latin typeface="Times New Roman" panose="02020603050405020304" pitchFamily="18" charset="0"/>
                </a:rPr>
                <a:t>3</a:t>
              </a:r>
            </a:p>
          </p:txBody>
        </p:sp>
        <p:sp>
          <p:nvSpPr>
            <p:cNvPr id="27669" name="AutoShape 22">
              <a:extLst>
                <a:ext uri="{FF2B5EF4-FFF2-40B4-BE49-F238E27FC236}">
                  <a16:creationId xmlns:a16="http://schemas.microsoft.com/office/drawing/2014/main" id="{4A6800D8-E3B2-3444-CA8D-C13D4BD6AD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4" y="1392"/>
              <a:ext cx="2064" cy="864"/>
            </a:xfrm>
            <a:prstGeom prst="rtTriangle">
              <a:avLst/>
            </a:prstGeom>
            <a:noFill/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7670" name="Line 23">
              <a:extLst>
                <a:ext uri="{FF2B5EF4-FFF2-40B4-BE49-F238E27FC236}">
                  <a16:creationId xmlns:a16="http://schemas.microsoft.com/office/drawing/2014/main" id="{9B6EC749-AEA8-FD52-1ED6-B32A3414551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44" y="1824"/>
              <a:ext cx="1008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7672" name="Text Box 24">
            <a:extLst>
              <a:ext uri="{FF2B5EF4-FFF2-40B4-BE49-F238E27FC236}">
                <a16:creationId xmlns:a16="http://schemas.microsoft.com/office/drawing/2014/main" id="{7C55EA37-E731-5972-64DD-6563577BBF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1464" y="4499183"/>
            <a:ext cx="55721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又∵∠</a:t>
            </a:r>
            <a:r>
              <a:rPr lang="en-US" altLang="zh-CN" sz="2800" b="1" dirty="0">
                <a:latin typeface="Times New Roman" panose="02020603050405020304" pitchFamily="18" charset="0"/>
              </a:rPr>
              <a:t>A=</a:t>
            </a:r>
            <a:r>
              <a:rPr lang="zh-CN" altLang="en-US" sz="2800" b="1" dirty="0">
                <a:latin typeface="Times New Roman" panose="02020603050405020304" pitchFamily="18" charset="0"/>
              </a:rPr>
              <a:t>∠</a:t>
            </a:r>
            <a:r>
              <a:rPr lang="en-US" altLang="zh-CN" sz="2800" b="1" dirty="0">
                <a:latin typeface="Times New Roman" panose="02020603050405020304" pitchFamily="18" charset="0"/>
              </a:rPr>
              <a:t>A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27674" name="Rectangle 26">
            <a:extLst>
              <a:ext uri="{FF2B5EF4-FFF2-40B4-BE49-F238E27FC236}">
                <a16:creationId xmlns:a16="http://schemas.microsoft.com/office/drawing/2014/main" id="{F0C85D58-9A03-0D8A-E3FA-8C6C1EC7B8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4826" y="1916113"/>
            <a:ext cx="4151313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zh-CN" altLang="en-US" sz="2800" b="1"/>
              <a:t>解</a:t>
            </a:r>
            <a:r>
              <a:rPr lang="en-US" altLang="zh-CN" sz="2800" b="1"/>
              <a:t>:</a:t>
            </a:r>
            <a:r>
              <a:rPr lang="zh-CN" altLang="en-US" sz="2800" b="1"/>
              <a:t>在△</a:t>
            </a:r>
            <a:r>
              <a:rPr lang="en-US" altLang="zh-CN" sz="2800" b="1"/>
              <a:t>ABC</a:t>
            </a:r>
            <a:r>
              <a:rPr lang="zh-CN" altLang="en-US" sz="2800" b="1"/>
              <a:t>和△</a:t>
            </a:r>
            <a:r>
              <a:rPr lang="en-US" altLang="zh-CN" sz="2800" b="1"/>
              <a:t>AEF</a:t>
            </a:r>
            <a:r>
              <a:rPr lang="zh-CN" altLang="en-US" sz="2800" b="1"/>
              <a:t>中</a:t>
            </a:r>
            <a:r>
              <a:rPr lang="en-US" altLang="zh-CN" sz="2800" b="1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767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5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8" grpId="0"/>
      <p:bldP spid="27672" grpId="0"/>
      <p:bldP spid="2767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7" name="Group 2">
            <a:extLst>
              <a:ext uri="{FF2B5EF4-FFF2-40B4-BE49-F238E27FC236}">
                <a16:creationId xmlns:a16="http://schemas.microsoft.com/office/drawing/2014/main" id="{88142DC3-BF65-7370-42B1-0523030BB649}"/>
              </a:ext>
            </a:extLst>
          </p:cNvPr>
          <p:cNvGrpSpPr>
            <a:grpSpLocks/>
          </p:cNvGrpSpPr>
          <p:nvPr/>
        </p:nvGrpSpPr>
        <p:grpSpPr bwMode="auto">
          <a:xfrm>
            <a:off x="2819400" y="0"/>
            <a:ext cx="3009900" cy="1524000"/>
            <a:chOff x="816" y="2880"/>
            <a:chExt cx="1896" cy="960"/>
          </a:xfrm>
        </p:grpSpPr>
        <p:pic>
          <p:nvPicPr>
            <p:cNvPr id="29698" name="Picture 3" descr="AG00029_">
              <a:extLst>
                <a:ext uri="{FF2B5EF4-FFF2-40B4-BE49-F238E27FC236}">
                  <a16:creationId xmlns:a16="http://schemas.microsoft.com/office/drawing/2014/main" id="{B1EF692C-5393-1013-02EA-6718E5FAB1C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2" y="2935"/>
              <a:ext cx="1080" cy="8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9699" name="Group 4">
              <a:extLst>
                <a:ext uri="{FF2B5EF4-FFF2-40B4-BE49-F238E27FC236}">
                  <a16:creationId xmlns:a16="http://schemas.microsoft.com/office/drawing/2014/main" id="{743AE637-B24B-8E39-45A2-09E7DC32B06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16" y="2880"/>
              <a:ext cx="816" cy="960"/>
              <a:chOff x="672" y="3504"/>
              <a:chExt cx="4176" cy="528"/>
            </a:xfrm>
          </p:grpSpPr>
          <p:sp>
            <p:nvSpPr>
              <p:cNvPr id="29700" name="AutoShape 5">
                <a:extLst>
                  <a:ext uri="{FF2B5EF4-FFF2-40B4-BE49-F238E27FC236}">
                    <a16:creationId xmlns:a16="http://schemas.microsoft.com/office/drawing/2014/main" id="{4DCCE8E1-45FC-BCE1-93BD-77CB7DE074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3504"/>
                <a:ext cx="4080" cy="528"/>
              </a:xfrm>
              <a:prstGeom prst="horizontalScroll">
                <a:avLst>
                  <a:gd name="adj" fmla="val 12500"/>
                </a:avLst>
              </a:prstGeom>
              <a:gradFill rotWithShape="0">
                <a:gsLst>
                  <a:gs pos="0">
                    <a:srgbClr val="FFEDED"/>
                  </a:gs>
                  <a:gs pos="100000">
                    <a:srgbClr val="FFFFFF"/>
                  </a:gs>
                </a:gsLst>
                <a:path path="rect">
                  <a:fillToRect r="100000" b="100000"/>
                </a:path>
              </a:gradFill>
              <a:ln w="9525">
                <a:solidFill>
                  <a:srgbClr val="000099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" name="Text Box 6">
                <a:extLst>
                  <a:ext uri="{FF2B5EF4-FFF2-40B4-BE49-F238E27FC236}">
                    <a16:creationId xmlns:a16="http://schemas.microsoft.com/office/drawing/2014/main" id="{8B1310A2-ABFD-D674-1A2D-7F0F2025948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18" y="3524"/>
                <a:ext cx="4130" cy="201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  <a:effectLst/>
            </p:spPr>
            <p:txBody>
              <a:bodyPr anchor="ctr">
                <a:spAutoFit/>
              </a:bodyPr>
              <a:lstStyle/>
              <a:p>
                <a:pPr algn="ctr" eaLnBrk="0" hangingPunct="0">
                  <a:buFontTx/>
                  <a:buNone/>
                  <a:defRPr/>
                </a:pPr>
                <a:endParaRPr lang="zh-CN" altLang="zh-CN" sz="3200" b="1">
                  <a:solidFill>
                    <a:srgbClr val="0000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幼圆" pitchFamily="49" charset="-122"/>
                </a:endParaRPr>
              </a:p>
            </p:txBody>
          </p:sp>
        </p:grpSp>
        <p:sp>
          <p:nvSpPr>
            <p:cNvPr id="29702" name="Text Box 7">
              <a:extLst>
                <a:ext uri="{FF2B5EF4-FFF2-40B4-BE49-F238E27FC236}">
                  <a16:creationId xmlns:a16="http://schemas.microsoft.com/office/drawing/2014/main" id="{566AE196-666C-D675-72F1-0AC5754850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12" y="2995"/>
              <a:ext cx="672" cy="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3200" b="1">
                  <a:solidFill>
                    <a:srgbClr val="FF0000"/>
                  </a:solidFill>
                  <a:latin typeface="Times New Roman" panose="02020603050405020304" pitchFamily="18" charset="0"/>
                  <a:ea typeface="隶书" pitchFamily="49" charset="-122"/>
                </a:rPr>
                <a:t>随堂练习</a:t>
              </a:r>
            </a:p>
          </p:txBody>
        </p:sp>
      </p:grpSp>
      <p:grpSp>
        <p:nvGrpSpPr>
          <p:cNvPr id="29703" name="Group 8">
            <a:extLst>
              <a:ext uri="{FF2B5EF4-FFF2-40B4-BE49-F238E27FC236}">
                <a16:creationId xmlns:a16="http://schemas.microsoft.com/office/drawing/2014/main" id="{244D2594-DF46-E0B8-8F16-4D6D0E0E6547}"/>
              </a:ext>
            </a:extLst>
          </p:cNvPr>
          <p:cNvGrpSpPr>
            <a:grpSpLocks/>
          </p:cNvGrpSpPr>
          <p:nvPr/>
        </p:nvGrpSpPr>
        <p:grpSpPr bwMode="auto">
          <a:xfrm>
            <a:off x="7032625" y="549275"/>
            <a:ext cx="2743200" cy="2743200"/>
            <a:chOff x="3600" y="1008"/>
            <a:chExt cx="1728" cy="1728"/>
          </a:xfrm>
        </p:grpSpPr>
        <p:sp>
          <p:nvSpPr>
            <p:cNvPr id="29704" name="Line 9">
              <a:extLst>
                <a:ext uri="{FF2B5EF4-FFF2-40B4-BE49-F238E27FC236}">
                  <a16:creationId xmlns:a16="http://schemas.microsoft.com/office/drawing/2014/main" id="{A97BD1E5-C3EC-57AA-88A7-FC277F17658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92" y="1248"/>
              <a:ext cx="960" cy="1296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05" name="Line 10">
              <a:extLst>
                <a:ext uri="{FF2B5EF4-FFF2-40B4-BE49-F238E27FC236}">
                  <a16:creationId xmlns:a16="http://schemas.microsoft.com/office/drawing/2014/main" id="{296D7F26-43C0-F50B-9871-D7A1D73C2B7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92" y="2544"/>
              <a:ext cx="1248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06" name="Line 11">
              <a:extLst>
                <a:ext uri="{FF2B5EF4-FFF2-40B4-BE49-F238E27FC236}">
                  <a16:creationId xmlns:a16="http://schemas.microsoft.com/office/drawing/2014/main" id="{73180D76-ED75-46A3-DD07-28E9C92D8B6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52" y="1248"/>
              <a:ext cx="336" cy="1296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07" name="Line 12">
              <a:extLst>
                <a:ext uri="{FF2B5EF4-FFF2-40B4-BE49-F238E27FC236}">
                  <a16:creationId xmlns:a16="http://schemas.microsoft.com/office/drawing/2014/main" id="{77DA1B27-B973-99E7-2CCD-DC4E462DF18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68" y="1728"/>
              <a:ext cx="528" cy="144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08" name="Text Box 13">
              <a:extLst>
                <a:ext uri="{FF2B5EF4-FFF2-40B4-BE49-F238E27FC236}">
                  <a16:creationId xmlns:a16="http://schemas.microsoft.com/office/drawing/2014/main" id="{8BBC3F80-B73F-4914-7480-B6DCA6123A9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56" y="1008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29709" name="Text Box 14">
              <a:extLst>
                <a:ext uri="{FF2B5EF4-FFF2-40B4-BE49-F238E27FC236}">
                  <a16:creationId xmlns:a16="http://schemas.microsoft.com/office/drawing/2014/main" id="{1AEB37BE-7A9F-FF57-A4E2-AB338995A30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96" y="1728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E</a:t>
              </a:r>
            </a:p>
          </p:txBody>
        </p:sp>
        <p:sp>
          <p:nvSpPr>
            <p:cNvPr id="29710" name="Text Box 15">
              <a:extLst>
                <a:ext uri="{FF2B5EF4-FFF2-40B4-BE49-F238E27FC236}">
                  <a16:creationId xmlns:a16="http://schemas.microsoft.com/office/drawing/2014/main" id="{8A221452-B607-4AE5-E658-60FEC15CBAD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76" y="1584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D</a:t>
              </a:r>
            </a:p>
          </p:txBody>
        </p:sp>
        <p:sp>
          <p:nvSpPr>
            <p:cNvPr id="29711" name="Text Box 16">
              <a:extLst>
                <a:ext uri="{FF2B5EF4-FFF2-40B4-BE49-F238E27FC236}">
                  <a16:creationId xmlns:a16="http://schemas.microsoft.com/office/drawing/2014/main" id="{45B1CB0C-6736-A59E-1687-7D0ED923FB9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88" y="2448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29712" name="Text Box 17">
              <a:extLst>
                <a:ext uri="{FF2B5EF4-FFF2-40B4-BE49-F238E27FC236}">
                  <a16:creationId xmlns:a16="http://schemas.microsoft.com/office/drawing/2014/main" id="{9B10960F-6E54-33FD-ECFA-E9A3CA3E8AA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00" y="2448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B</a:t>
              </a:r>
            </a:p>
          </p:txBody>
        </p:sp>
      </p:grpSp>
      <p:sp>
        <p:nvSpPr>
          <p:cNvPr id="29713" name="Rectangle 18">
            <a:extLst>
              <a:ext uri="{FF2B5EF4-FFF2-40B4-BE49-F238E27FC236}">
                <a16:creationId xmlns:a16="http://schemas.microsoft.com/office/drawing/2014/main" id="{900580A6-981C-22D1-3CA5-584800E41002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524000" y="1557338"/>
            <a:ext cx="4535488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buClr>
                <a:schemeClr val="tx2"/>
              </a:buClr>
              <a:buSzPct val="100000"/>
              <a:buFont typeface="Wingdings" pitchFamily="2" charset="2"/>
              <a:buNone/>
            </a:pPr>
            <a:r>
              <a:rPr lang="en-US" altLang="zh-CN" sz="2800" b="1">
                <a:latin typeface="Times New Roman" panose="02020603050405020304" pitchFamily="18" charset="0"/>
              </a:rPr>
              <a:t>1.</a:t>
            </a:r>
            <a:r>
              <a:rPr lang="zh-CN" altLang="en-US" sz="2800" b="1">
                <a:latin typeface="Times New Roman" panose="02020603050405020304" pitchFamily="18" charset="0"/>
              </a:rPr>
              <a:t>如图</a:t>
            </a:r>
            <a:r>
              <a:rPr lang="en-US" altLang="zh-CN" sz="2800" b="1">
                <a:latin typeface="Times New Roman" panose="02020603050405020304" pitchFamily="18" charset="0"/>
              </a:rPr>
              <a:t>, </a:t>
            </a:r>
            <a:r>
              <a:rPr lang="zh-CN" altLang="en-US" sz="2800" b="1">
                <a:latin typeface="Times New Roman" panose="02020603050405020304" pitchFamily="18" charset="0"/>
              </a:rPr>
              <a:t>若</a:t>
            </a:r>
            <a:r>
              <a:rPr lang="en-US" altLang="zh-CN" sz="2800" b="1">
                <a:latin typeface="Times New Roman" panose="02020603050405020304" pitchFamily="18" charset="0"/>
              </a:rPr>
              <a:t>AD·AB=AE·AC,</a:t>
            </a:r>
            <a:r>
              <a:rPr lang="zh-CN" altLang="en-US" sz="2800" b="1">
                <a:latin typeface="Times New Roman" panose="02020603050405020304" pitchFamily="18" charset="0"/>
              </a:rPr>
              <a:t>则△</a:t>
            </a:r>
            <a:r>
              <a:rPr lang="zh-CN" altLang="en-US" sz="2800" b="1" u="sng">
                <a:latin typeface="Times New Roman" panose="02020603050405020304" pitchFamily="18" charset="0"/>
              </a:rPr>
              <a:t>             </a:t>
            </a:r>
            <a:r>
              <a:rPr lang="zh-CN" altLang="en-US" sz="2800" b="1">
                <a:latin typeface="Times New Roman" panose="02020603050405020304" pitchFamily="18" charset="0"/>
              </a:rPr>
              <a:t>∽△</a:t>
            </a:r>
            <a:r>
              <a:rPr lang="zh-CN" altLang="en-US" sz="2800" b="1" u="sng">
                <a:latin typeface="Times New Roman" panose="02020603050405020304" pitchFamily="18" charset="0"/>
              </a:rPr>
              <a:t>            </a:t>
            </a:r>
            <a:r>
              <a:rPr lang="en-US" altLang="zh-CN" sz="2800" b="1">
                <a:latin typeface="Times New Roman" panose="02020603050405020304" pitchFamily="18" charset="0"/>
              </a:rPr>
              <a:t>,</a:t>
            </a:r>
            <a:r>
              <a:rPr lang="zh-CN" altLang="en-US" sz="2800" b="1" u="sng">
                <a:latin typeface="Times New Roman" panose="02020603050405020304" pitchFamily="18" charset="0"/>
              </a:rPr>
              <a:t>且</a:t>
            </a:r>
            <a:r>
              <a:rPr lang="zh-CN" altLang="en-US" sz="2800" b="1">
                <a:latin typeface="Times New Roman" panose="02020603050405020304" pitchFamily="18" charset="0"/>
              </a:rPr>
              <a:t>∠</a:t>
            </a:r>
            <a:r>
              <a:rPr lang="en-US" altLang="zh-CN" sz="2800" b="1">
                <a:latin typeface="Times New Roman" panose="02020603050405020304" pitchFamily="18" charset="0"/>
              </a:rPr>
              <a:t>B=</a:t>
            </a:r>
            <a:r>
              <a:rPr lang="en-US" altLang="zh-CN" sz="2800" b="1" u="sng">
                <a:latin typeface="Times New Roman" panose="02020603050405020304" pitchFamily="18" charset="0"/>
              </a:rPr>
              <a:t>          .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29714" name="Rectangle 19">
            <a:extLst>
              <a:ext uri="{FF2B5EF4-FFF2-40B4-BE49-F238E27FC236}">
                <a16:creationId xmlns:a16="http://schemas.microsoft.com/office/drawing/2014/main" id="{595E1DD4-A2A3-940D-3DFE-32D0A92CD087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055440" y="3323431"/>
            <a:ext cx="9864079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buClr>
                <a:schemeClr val="tx2"/>
              </a:buClr>
              <a:buSzPct val="100000"/>
              <a:buFont typeface="Wingdings" pitchFamily="2" charset="2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2.</a:t>
            </a:r>
            <a:r>
              <a:rPr lang="zh-CN" altLang="en-US" sz="2800" b="1" dirty="0">
                <a:latin typeface="Times New Roman" panose="02020603050405020304" pitchFamily="18" charset="0"/>
              </a:rPr>
              <a:t>按照下列条件</a:t>
            </a:r>
            <a:r>
              <a:rPr lang="en-US" altLang="zh-CN" sz="2800" b="1" dirty="0">
                <a:latin typeface="Times New Roman" panose="02020603050405020304" pitchFamily="18" charset="0"/>
              </a:rPr>
              <a:t>,</a:t>
            </a:r>
            <a:r>
              <a:rPr lang="zh-CN" altLang="en-US" sz="2800" b="1" dirty="0">
                <a:latin typeface="Times New Roman" panose="02020603050405020304" pitchFamily="18" charset="0"/>
              </a:rPr>
              <a:t>判定两个三角形是否相似</a:t>
            </a:r>
            <a:r>
              <a:rPr lang="en-US" altLang="zh-CN" sz="2800" b="1" dirty="0">
                <a:latin typeface="Times New Roman" panose="02020603050405020304" pitchFamily="18" charset="0"/>
              </a:rPr>
              <a:t>,</a:t>
            </a:r>
            <a:r>
              <a:rPr lang="zh-CN" altLang="en-US" sz="2800" b="1" dirty="0">
                <a:latin typeface="Times New Roman" panose="02020603050405020304" pitchFamily="18" charset="0"/>
              </a:rPr>
              <a:t>并说明为什么</a:t>
            </a:r>
            <a:r>
              <a:rPr lang="en-US" altLang="zh-CN" sz="2800" b="1" dirty="0">
                <a:latin typeface="Times New Roman" panose="02020603050405020304" pitchFamily="18" charset="0"/>
              </a:rPr>
              <a:t>?</a:t>
            </a:r>
          </a:p>
          <a:p>
            <a:pPr eaLnBrk="0" hangingPunct="0">
              <a:buClr>
                <a:schemeClr val="tx2"/>
              </a:buClr>
              <a:buSzPct val="100000"/>
              <a:buFont typeface="Wingdings" pitchFamily="2" charset="2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(1)∠A=45</a:t>
            </a:r>
            <a:r>
              <a:rPr lang="en-US" altLang="zh-CN" sz="2800" b="1" baseline="30000" dirty="0">
                <a:latin typeface="Times New Roman" panose="02020603050405020304" pitchFamily="18" charset="0"/>
              </a:rPr>
              <a:t>0</a:t>
            </a:r>
            <a:r>
              <a:rPr lang="en-US" altLang="zh-CN" sz="2800" b="1" dirty="0">
                <a:latin typeface="Times New Roman" panose="02020603050405020304" pitchFamily="18" charset="0"/>
              </a:rPr>
              <a:t>,AB=12cm,AC=15cm; </a:t>
            </a:r>
            <a:r>
              <a:rPr lang="zh-CN" altLang="en-US" sz="2800" b="1" dirty="0">
                <a:latin typeface="Times New Roman" panose="02020603050405020304" pitchFamily="18" charset="0"/>
              </a:rPr>
              <a:t>   </a:t>
            </a:r>
            <a:r>
              <a:rPr lang="en-US" altLang="zh-CN" sz="2800" b="1" dirty="0">
                <a:latin typeface="Times New Roman" panose="02020603050405020304" pitchFamily="18" charset="0"/>
              </a:rPr>
              <a:t>	∠A’=45</a:t>
            </a:r>
            <a:r>
              <a:rPr lang="en-US" altLang="zh-CN" sz="2800" b="1" baseline="30000" dirty="0">
                <a:latin typeface="Times New Roman" panose="02020603050405020304" pitchFamily="18" charset="0"/>
              </a:rPr>
              <a:t>0</a:t>
            </a:r>
            <a:r>
              <a:rPr lang="en-US" altLang="zh-CN" sz="2800" b="1" dirty="0">
                <a:latin typeface="Times New Roman" panose="02020603050405020304" pitchFamily="18" charset="0"/>
              </a:rPr>
              <a:t>,A’B’=16cm,A’C’=20cm;</a:t>
            </a:r>
          </a:p>
          <a:p>
            <a:pPr eaLnBrk="0" hangingPunct="0">
              <a:buClr>
                <a:schemeClr val="tx2"/>
              </a:buClr>
              <a:buSzPct val="100000"/>
              <a:buFont typeface="Wingdings" pitchFamily="2" charset="2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(2) ∠A=120°,   AB=7cm, AC=14cm, </a:t>
            </a:r>
          </a:p>
          <a:p>
            <a:pPr eaLnBrk="0" hangingPunct="0">
              <a:buClr>
                <a:schemeClr val="tx2"/>
              </a:buClr>
              <a:buSzPct val="100000"/>
              <a:buFont typeface="Wingdings" pitchFamily="2" charset="2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  	 ∠E=120°,  DE=3cm,  DF=6cm.</a:t>
            </a:r>
          </a:p>
          <a:p>
            <a:pPr eaLnBrk="0" hangingPunct="0">
              <a:buClr>
                <a:schemeClr val="tx2"/>
              </a:buClr>
              <a:buSzPct val="100000"/>
            </a:pPr>
            <a:r>
              <a:rPr lang="en-US" altLang="zh-CN" sz="2800" b="1" dirty="0">
                <a:latin typeface="Times New Roman" panose="02020603050405020304" pitchFamily="18" charset="0"/>
              </a:rPr>
              <a:t>(3)</a:t>
            </a:r>
            <a:r>
              <a:rPr lang="zh-CN" altLang="en-US" sz="2800" b="1" dirty="0">
                <a:latin typeface="Times New Roman" panose="02020603050405020304" pitchFamily="18" charset="0"/>
              </a:rPr>
              <a:t>一个三角形两边分别为</a:t>
            </a:r>
            <a:r>
              <a:rPr lang="en-US" altLang="zh-CN" sz="2800" b="1" dirty="0">
                <a:latin typeface="Times New Roman" panose="02020603050405020304" pitchFamily="18" charset="0"/>
              </a:rPr>
              <a:t>1.5cm</a:t>
            </a:r>
            <a:r>
              <a:rPr lang="zh-CN" altLang="en-US" sz="2800" b="1" dirty="0">
                <a:latin typeface="Times New Roman" panose="02020603050405020304" pitchFamily="18" charset="0"/>
              </a:rPr>
              <a:t>和</a:t>
            </a:r>
            <a:r>
              <a:rPr lang="en-US" altLang="zh-CN" sz="2800" b="1" dirty="0">
                <a:latin typeface="Times New Roman" panose="02020603050405020304" pitchFamily="18" charset="0"/>
              </a:rPr>
              <a:t>2cm,</a:t>
            </a:r>
            <a:r>
              <a:rPr lang="zh-CN" altLang="en-US" sz="2800" b="1" dirty="0">
                <a:latin typeface="Times New Roman" panose="02020603050405020304" pitchFamily="18" charset="0"/>
              </a:rPr>
              <a:t>另一个三角形的两边分别为</a:t>
            </a:r>
            <a:r>
              <a:rPr lang="en-US" altLang="zh-CN" sz="2800" b="1" dirty="0">
                <a:latin typeface="Times New Roman" panose="02020603050405020304" pitchFamily="18" charset="0"/>
              </a:rPr>
              <a:t>2.8cm</a:t>
            </a:r>
            <a:r>
              <a:rPr lang="zh-CN" altLang="en-US" sz="2800" b="1" dirty="0">
                <a:latin typeface="Times New Roman" panose="02020603050405020304" pitchFamily="18" charset="0"/>
              </a:rPr>
              <a:t>和</a:t>
            </a:r>
            <a:r>
              <a:rPr lang="en-US" altLang="zh-CN" sz="2800" b="1" dirty="0">
                <a:latin typeface="Times New Roman" panose="02020603050405020304" pitchFamily="18" charset="0"/>
              </a:rPr>
              <a:t>2.1cm,</a:t>
            </a:r>
            <a:r>
              <a:rPr lang="zh-CN" altLang="en-US" sz="2800" b="1" dirty="0">
                <a:latin typeface="Times New Roman" panose="02020603050405020304" pitchFamily="18" charset="0"/>
              </a:rPr>
              <a:t>它们的夹角均为</a:t>
            </a:r>
            <a:r>
              <a:rPr lang="en-US" altLang="zh-CN" sz="2800" b="1" dirty="0">
                <a:latin typeface="Times New Roman" panose="02020603050405020304" pitchFamily="18" charset="0"/>
              </a:rPr>
              <a:t>47°.</a:t>
            </a:r>
          </a:p>
        </p:txBody>
      </p:sp>
      <p:sp>
        <p:nvSpPr>
          <p:cNvPr id="9219" name="文本框 1">
            <a:extLst>
              <a:ext uri="{FF2B5EF4-FFF2-40B4-BE49-F238E27FC236}">
                <a16:creationId xmlns:a16="http://schemas.microsoft.com/office/drawing/2014/main" id="{874E3889-D377-420D-E660-E5D920249D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7381" y="1917700"/>
            <a:ext cx="94128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altLang="zh-CN" sz="2800" b="1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ABC</a:t>
            </a:r>
          </a:p>
        </p:txBody>
      </p:sp>
      <p:sp>
        <p:nvSpPr>
          <p:cNvPr id="3" name="文本框 1">
            <a:extLst>
              <a:ext uri="{FF2B5EF4-FFF2-40B4-BE49-F238E27FC236}">
                <a16:creationId xmlns:a16="http://schemas.microsoft.com/office/drawing/2014/main" id="{35185A7B-AAA8-58DA-E498-D97E28855A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7439" y="1917700"/>
            <a:ext cx="94288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altLang="zh-CN" sz="2800" b="1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AED</a:t>
            </a:r>
          </a:p>
        </p:txBody>
      </p:sp>
      <p:sp>
        <p:nvSpPr>
          <p:cNvPr id="4" name="文本框 1">
            <a:extLst>
              <a:ext uri="{FF2B5EF4-FFF2-40B4-BE49-F238E27FC236}">
                <a16:creationId xmlns:a16="http://schemas.microsoft.com/office/drawing/2014/main" id="{CB3251D9-67AA-0D9F-3B27-EA804E95EF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4942" y="2420938"/>
            <a:ext cx="119455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altLang="zh-CN" sz="2800" b="1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∠AED</a:t>
            </a:r>
          </a:p>
        </p:txBody>
      </p:sp>
      <p:sp>
        <p:nvSpPr>
          <p:cNvPr id="5" name="文本框 1">
            <a:extLst>
              <a:ext uri="{FF2B5EF4-FFF2-40B4-BE49-F238E27FC236}">
                <a16:creationId xmlns:a16="http://schemas.microsoft.com/office/drawing/2014/main" id="{76CD9C5F-F469-2392-6D07-6CFA2FB7CD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61703" y="4149725"/>
            <a:ext cx="90281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zh-CN" altLang="en-US" sz="2800" b="1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相似</a:t>
            </a:r>
          </a:p>
        </p:txBody>
      </p:sp>
      <p:sp>
        <p:nvSpPr>
          <p:cNvPr id="6" name="文本框 1">
            <a:extLst>
              <a:ext uri="{FF2B5EF4-FFF2-40B4-BE49-F238E27FC236}">
                <a16:creationId xmlns:a16="http://schemas.microsoft.com/office/drawing/2014/main" id="{56156490-B638-7A67-8773-778E3FF646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97891" y="4868863"/>
            <a:ext cx="126188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zh-CN" altLang="en-US" sz="2800" b="1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不相似</a:t>
            </a:r>
          </a:p>
        </p:txBody>
      </p:sp>
      <p:sp>
        <p:nvSpPr>
          <p:cNvPr id="7" name="文本框 1">
            <a:extLst>
              <a:ext uri="{FF2B5EF4-FFF2-40B4-BE49-F238E27FC236}">
                <a16:creationId xmlns:a16="http://schemas.microsoft.com/office/drawing/2014/main" id="{5A008FC4-23B1-7DFD-8A13-059A664662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12592" y="5889733"/>
            <a:ext cx="90281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zh-CN" altLang="en-US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相似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3" grpId="0"/>
      <p:bldP spid="4" grpId="0"/>
      <p:bldP spid="5" grpId="0"/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WordArt 2">
            <a:extLst>
              <a:ext uri="{FF2B5EF4-FFF2-40B4-BE49-F238E27FC236}">
                <a16:creationId xmlns:a16="http://schemas.microsoft.com/office/drawing/2014/main" id="{B467B207-E266-2E1B-BE0D-15C0B0FEF5E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703389" y="44451"/>
            <a:ext cx="1666875" cy="6080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宋体" panose="02010600030101010101" pitchFamily="2" charset="-122"/>
              </a:rPr>
              <a:t>硕果累累</a:t>
            </a:r>
          </a:p>
        </p:txBody>
      </p:sp>
      <p:sp>
        <p:nvSpPr>
          <p:cNvPr id="25606" name="Text Box 6">
            <a:extLst>
              <a:ext uri="{FF2B5EF4-FFF2-40B4-BE49-F238E27FC236}">
                <a16:creationId xmlns:a16="http://schemas.microsoft.com/office/drawing/2014/main" id="{8BF58269-3B92-19C8-8D71-71D77DBD58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6" y="1563688"/>
            <a:ext cx="69119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>
                <a:latin typeface="Times New Roman" panose="02020603050405020304" pitchFamily="18" charset="0"/>
                <a:ea typeface="华文新魏" panose="02010800040101010101" pitchFamily="2" charset="-122"/>
              </a:rPr>
              <a:t>两个三角形</a:t>
            </a:r>
            <a:r>
              <a:rPr lang="zh-CN" altLang="en-US" sz="360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相似</a:t>
            </a:r>
            <a:r>
              <a:rPr lang="zh-CN" altLang="en-US" sz="3600">
                <a:latin typeface="Times New Roman" panose="02020603050405020304" pitchFamily="18" charset="0"/>
                <a:ea typeface="华文新魏" panose="02010800040101010101" pitchFamily="2" charset="-122"/>
              </a:rPr>
              <a:t>的</a:t>
            </a:r>
            <a:r>
              <a:rPr lang="zh-CN" altLang="en-US" sz="360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判别</a:t>
            </a:r>
            <a:r>
              <a:rPr lang="zh-CN" altLang="en-US" sz="3600">
                <a:latin typeface="Times New Roman" panose="02020603050405020304" pitchFamily="18" charset="0"/>
                <a:ea typeface="华文新魏" panose="02010800040101010101" pitchFamily="2" charset="-122"/>
              </a:rPr>
              <a:t>方法：</a:t>
            </a:r>
          </a:p>
        </p:txBody>
      </p:sp>
      <p:sp>
        <p:nvSpPr>
          <p:cNvPr id="25607" name="Text Box 7">
            <a:extLst>
              <a:ext uri="{FF2B5EF4-FFF2-40B4-BE49-F238E27FC236}">
                <a16:creationId xmlns:a16="http://schemas.microsoft.com/office/drawing/2014/main" id="{80735D7C-4F81-9684-373B-0816696AC5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3" y="2492376"/>
            <a:ext cx="8280400" cy="369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(1</a:t>
            </a:r>
            <a:r>
              <a:rPr lang="zh-CN" altLang="en-US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）定义</a:t>
            </a:r>
          </a:p>
          <a:p>
            <a:r>
              <a:rPr lang="en-US" altLang="zh-CN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(2)</a:t>
            </a:r>
            <a:r>
              <a:rPr lang="zh-CN" altLang="en-US" sz="3600" b="1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平行</a:t>
            </a:r>
            <a:r>
              <a:rPr lang="zh-CN" altLang="en-US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于三角形一边的直线与其他两边相交</a:t>
            </a:r>
            <a:r>
              <a:rPr lang="en-US" altLang="zh-CN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,</a:t>
            </a:r>
            <a:r>
              <a:rPr lang="zh-CN" altLang="en-US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所构成的三角形与原三角形相似。</a:t>
            </a:r>
          </a:p>
          <a:p>
            <a:r>
              <a:rPr lang="en-US" altLang="zh-CN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(3)</a:t>
            </a:r>
            <a:r>
              <a:rPr lang="zh-CN" altLang="en-US" sz="3600" b="1">
                <a:solidFill>
                  <a:srgbClr val="0000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三边对应成比例</a:t>
            </a:r>
            <a:r>
              <a:rPr lang="zh-CN" altLang="en-US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的两个三角形相似</a:t>
            </a:r>
            <a:r>
              <a:rPr lang="en-US" altLang="zh-CN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en-US" altLang="zh-CN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(4) </a:t>
            </a:r>
            <a:r>
              <a:rPr lang="zh-CN" altLang="en-US" sz="3600" b="1">
                <a:solidFill>
                  <a:srgbClr val="0000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两边对应成比例</a:t>
            </a:r>
            <a:r>
              <a:rPr lang="zh-CN" altLang="en-US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且</a:t>
            </a:r>
            <a:r>
              <a:rPr lang="zh-CN" altLang="en-US" sz="3600" b="1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夹角相等</a:t>
            </a:r>
            <a:r>
              <a:rPr lang="zh-CN" altLang="en-US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的两个  三角形相似</a:t>
            </a:r>
            <a:r>
              <a:rPr lang="en-US" altLang="zh-CN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6" grpId="0"/>
      <p:bldP spid="2560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>
            <a:extLst>
              <a:ext uri="{FF2B5EF4-FFF2-40B4-BE49-F238E27FC236}">
                <a16:creationId xmlns:a16="http://schemas.microsoft.com/office/drawing/2014/main" id="{0570D15F-9AC0-6FAC-98BB-C66D7F1443A6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857645" y="1343025"/>
            <a:ext cx="10861889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buClr>
                <a:schemeClr val="tx2"/>
              </a:buClr>
              <a:buSzPct val="100000"/>
              <a:buFont typeface="Wingdings" pitchFamily="2" charset="2"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工人师傅在测量钢管内径</a:t>
            </a:r>
            <a:r>
              <a:rPr lang="en-US" altLang="zh-CN" sz="2800" b="1" dirty="0">
                <a:latin typeface="Times New Roman" panose="02020603050405020304" pitchFamily="18" charset="0"/>
              </a:rPr>
              <a:t>(</a:t>
            </a:r>
            <a:r>
              <a:rPr lang="zh-CN" altLang="en-US" sz="2800" b="1" dirty="0">
                <a:latin typeface="Times New Roman" panose="02020603050405020304" pitchFamily="18" charset="0"/>
              </a:rPr>
              <a:t>管内口直径</a:t>
            </a:r>
            <a:r>
              <a:rPr lang="en-US" altLang="zh-CN" sz="2800" b="1" dirty="0">
                <a:latin typeface="Times New Roman" panose="02020603050405020304" pitchFamily="18" charset="0"/>
              </a:rPr>
              <a:t>)</a:t>
            </a:r>
            <a:r>
              <a:rPr lang="zh-CN" altLang="en-US" sz="2800" b="1" dirty="0">
                <a:latin typeface="Times New Roman" panose="02020603050405020304" pitchFamily="18" charset="0"/>
              </a:rPr>
              <a:t>时</a:t>
            </a:r>
            <a:r>
              <a:rPr lang="en-US" altLang="zh-CN" sz="2800" b="1" dirty="0">
                <a:latin typeface="Times New Roman" panose="02020603050405020304" pitchFamily="18" charset="0"/>
              </a:rPr>
              <a:t>,</a:t>
            </a:r>
            <a:r>
              <a:rPr lang="zh-CN" altLang="en-US" sz="2800" b="1" dirty="0">
                <a:latin typeface="Times New Roman" panose="02020603050405020304" pitchFamily="18" charset="0"/>
              </a:rPr>
              <a:t>使用了如图的工具</a:t>
            </a:r>
            <a:r>
              <a:rPr lang="en-US" altLang="zh-CN" sz="2800" b="1" dirty="0">
                <a:latin typeface="Times New Roman" panose="02020603050405020304" pitchFamily="18" charset="0"/>
              </a:rPr>
              <a:t>,AB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∥</a:t>
            </a:r>
            <a:r>
              <a:rPr lang="en-US" altLang="zh-CN" sz="2800" b="1" dirty="0">
                <a:latin typeface="Times New Roman" panose="02020603050405020304" pitchFamily="18" charset="0"/>
              </a:rPr>
              <a:t>CD,</a:t>
            </a:r>
            <a:r>
              <a:rPr lang="zh-CN" altLang="en-US" sz="2800" b="1" dirty="0">
                <a:latin typeface="Times New Roman" panose="02020603050405020304" pitchFamily="18" charset="0"/>
              </a:rPr>
              <a:t>只要测出</a:t>
            </a:r>
            <a:r>
              <a:rPr lang="en-US" altLang="zh-CN" sz="2800" b="1" dirty="0">
                <a:latin typeface="Times New Roman" panose="02020603050405020304" pitchFamily="18" charset="0"/>
              </a:rPr>
              <a:t>CD</a:t>
            </a:r>
            <a:r>
              <a:rPr lang="zh-CN" altLang="en-US" sz="2800" b="1" dirty="0">
                <a:latin typeface="Times New Roman" panose="02020603050405020304" pitchFamily="18" charset="0"/>
              </a:rPr>
              <a:t>的长度</a:t>
            </a:r>
            <a:r>
              <a:rPr lang="en-US" altLang="zh-CN" sz="2800" b="1" dirty="0">
                <a:latin typeface="Times New Roman" panose="02020603050405020304" pitchFamily="18" charset="0"/>
              </a:rPr>
              <a:t>,</a:t>
            </a:r>
            <a:r>
              <a:rPr lang="zh-CN" altLang="en-US" sz="2800" b="1" dirty="0">
                <a:latin typeface="Times New Roman" panose="02020603050405020304" pitchFamily="18" charset="0"/>
              </a:rPr>
              <a:t>就知道内口直径</a:t>
            </a:r>
            <a:r>
              <a:rPr lang="en-US" altLang="zh-CN" sz="2800" b="1" dirty="0">
                <a:latin typeface="Times New Roman" panose="02020603050405020304" pitchFamily="18" charset="0"/>
              </a:rPr>
              <a:t>AB</a:t>
            </a:r>
            <a:r>
              <a:rPr lang="zh-CN" altLang="en-US" sz="2800" b="1" dirty="0">
                <a:latin typeface="Times New Roman" panose="02020603050405020304" pitchFamily="18" charset="0"/>
              </a:rPr>
              <a:t>了</a:t>
            </a:r>
            <a:r>
              <a:rPr lang="en-US" altLang="zh-CN" sz="2800" b="1" dirty="0">
                <a:latin typeface="Times New Roman" panose="02020603050405020304" pitchFamily="18" charset="0"/>
              </a:rPr>
              <a:t>.</a:t>
            </a:r>
            <a:r>
              <a:rPr lang="zh-CN" altLang="en-US" sz="2800" b="1" dirty="0">
                <a:latin typeface="Times New Roman" panose="02020603050405020304" pitchFamily="18" charset="0"/>
              </a:rPr>
              <a:t>工人师傅是利用了什么原理</a:t>
            </a:r>
            <a:r>
              <a:rPr lang="en-US" altLang="zh-CN" sz="2800" b="1" dirty="0">
                <a:latin typeface="Times New Roman" panose="02020603050405020304" pitchFamily="18" charset="0"/>
              </a:rPr>
              <a:t>?</a:t>
            </a:r>
            <a:r>
              <a:rPr lang="zh-CN" altLang="en-US" sz="2800" b="1" dirty="0">
                <a:latin typeface="Times New Roman" panose="02020603050405020304" pitchFamily="18" charset="0"/>
              </a:rPr>
              <a:t>除了测出</a:t>
            </a:r>
            <a:r>
              <a:rPr lang="en-US" altLang="zh-CN" sz="2800" b="1" dirty="0">
                <a:latin typeface="Times New Roman" panose="02020603050405020304" pitchFamily="18" charset="0"/>
              </a:rPr>
              <a:t>CD</a:t>
            </a:r>
            <a:r>
              <a:rPr lang="zh-CN" altLang="en-US" sz="2800" b="1" dirty="0">
                <a:latin typeface="Times New Roman" panose="02020603050405020304" pitchFamily="18" charset="0"/>
              </a:rPr>
              <a:t>的长度还需要什么条件？</a:t>
            </a:r>
          </a:p>
        </p:txBody>
      </p:sp>
      <p:grpSp>
        <p:nvGrpSpPr>
          <p:cNvPr id="35842" name="Group 3">
            <a:extLst>
              <a:ext uri="{FF2B5EF4-FFF2-40B4-BE49-F238E27FC236}">
                <a16:creationId xmlns:a16="http://schemas.microsoft.com/office/drawing/2014/main" id="{4FF0436F-6BE8-CDA7-486D-98242201BDF1}"/>
              </a:ext>
            </a:extLst>
          </p:cNvPr>
          <p:cNvGrpSpPr>
            <a:grpSpLocks/>
          </p:cNvGrpSpPr>
          <p:nvPr/>
        </p:nvGrpSpPr>
        <p:grpSpPr bwMode="auto">
          <a:xfrm>
            <a:off x="6816080" y="3429000"/>
            <a:ext cx="3276600" cy="2286000"/>
            <a:chOff x="3696" y="912"/>
            <a:chExt cx="2064" cy="1440"/>
          </a:xfrm>
        </p:grpSpPr>
        <p:sp>
          <p:nvSpPr>
            <p:cNvPr id="35843" name="Text Box 4">
              <a:extLst>
                <a:ext uri="{FF2B5EF4-FFF2-40B4-BE49-F238E27FC236}">
                  <a16:creationId xmlns:a16="http://schemas.microsoft.com/office/drawing/2014/main" id="{19F69D03-0722-8298-D521-691CBDC0322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36" y="1056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35844" name="Text Box 5">
              <a:extLst>
                <a:ext uri="{FF2B5EF4-FFF2-40B4-BE49-F238E27FC236}">
                  <a16:creationId xmlns:a16="http://schemas.microsoft.com/office/drawing/2014/main" id="{7D9DD7C4-4D7D-8B0A-53C0-AF7D825EDAD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56" y="1344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O</a:t>
              </a:r>
            </a:p>
          </p:txBody>
        </p:sp>
        <p:sp>
          <p:nvSpPr>
            <p:cNvPr id="35845" name="Text Box 6">
              <a:extLst>
                <a:ext uri="{FF2B5EF4-FFF2-40B4-BE49-F238E27FC236}">
                  <a16:creationId xmlns:a16="http://schemas.microsoft.com/office/drawing/2014/main" id="{5B5B3F0F-E468-D5B3-CF94-35BA9C0111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96" y="2064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D</a:t>
              </a:r>
            </a:p>
          </p:txBody>
        </p:sp>
        <p:sp>
          <p:nvSpPr>
            <p:cNvPr id="35846" name="Text Box 7">
              <a:extLst>
                <a:ext uri="{FF2B5EF4-FFF2-40B4-BE49-F238E27FC236}">
                  <a16:creationId xmlns:a16="http://schemas.microsoft.com/office/drawing/2014/main" id="{3C9E1C34-F64B-D3E1-547E-0BAD8503930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44" y="912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35847" name="Text Box 8">
              <a:extLst>
                <a:ext uri="{FF2B5EF4-FFF2-40B4-BE49-F238E27FC236}">
                  <a16:creationId xmlns:a16="http://schemas.microsoft.com/office/drawing/2014/main" id="{43EBA627-11CB-6EB4-A63C-C370E0881D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32" y="2016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35848" name="Oval 9">
              <a:extLst>
                <a:ext uri="{FF2B5EF4-FFF2-40B4-BE49-F238E27FC236}">
                  <a16:creationId xmlns:a16="http://schemas.microsoft.com/office/drawing/2014/main" id="{F8CC08B3-D93A-7F1F-28D0-704DF1232A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32" y="1344"/>
              <a:ext cx="144" cy="672"/>
            </a:xfrm>
            <a:prstGeom prst="ellips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5849" name="Line 10">
              <a:extLst>
                <a:ext uri="{FF2B5EF4-FFF2-40B4-BE49-F238E27FC236}">
                  <a16:creationId xmlns:a16="http://schemas.microsoft.com/office/drawing/2014/main" id="{505F0804-A4B8-AA2B-0F8F-9381939218A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80" y="1344"/>
              <a:ext cx="480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50" name="Line 11">
              <a:extLst>
                <a:ext uri="{FF2B5EF4-FFF2-40B4-BE49-F238E27FC236}">
                  <a16:creationId xmlns:a16="http://schemas.microsoft.com/office/drawing/2014/main" id="{AB208B46-91D0-D14B-2A74-F7238727726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80" y="2016"/>
              <a:ext cx="480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51" name="Line 12">
              <a:extLst>
                <a:ext uri="{FF2B5EF4-FFF2-40B4-BE49-F238E27FC236}">
                  <a16:creationId xmlns:a16="http://schemas.microsoft.com/office/drawing/2014/main" id="{FDD55BB3-C6EC-687C-A7AB-38B182A4618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80" y="1344"/>
              <a:ext cx="0" cy="67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52" name="Line 13">
              <a:extLst>
                <a:ext uri="{FF2B5EF4-FFF2-40B4-BE49-F238E27FC236}">
                  <a16:creationId xmlns:a16="http://schemas.microsoft.com/office/drawing/2014/main" id="{B2A8E47B-AE16-0923-90F3-17BA64AA527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36" y="1344"/>
              <a:ext cx="1344" cy="816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53" name="Line 14">
              <a:extLst>
                <a:ext uri="{FF2B5EF4-FFF2-40B4-BE49-F238E27FC236}">
                  <a16:creationId xmlns:a16="http://schemas.microsoft.com/office/drawing/2014/main" id="{50AA7F9C-E0E2-FACE-1BE8-21783FC8E80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936" y="1056"/>
              <a:ext cx="1344" cy="96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54" name="Line 15">
              <a:extLst>
                <a:ext uri="{FF2B5EF4-FFF2-40B4-BE49-F238E27FC236}">
                  <a16:creationId xmlns:a16="http://schemas.microsoft.com/office/drawing/2014/main" id="{F48F5AFE-BD5B-8958-3175-34910D8707A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36" y="1056"/>
              <a:ext cx="0" cy="110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5855" name="Group 16">
            <a:extLst>
              <a:ext uri="{FF2B5EF4-FFF2-40B4-BE49-F238E27FC236}">
                <a16:creationId xmlns:a16="http://schemas.microsoft.com/office/drawing/2014/main" id="{CFB4F3CD-E03D-7FBD-12DC-CFF6F39EC29D}"/>
              </a:ext>
            </a:extLst>
          </p:cNvPr>
          <p:cNvGrpSpPr>
            <a:grpSpLocks/>
          </p:cNvGrpSpPr>
          <p:nvPr/>
        </p:nvGrpSpPr>
        <p:grpSpPr bwMode="auto">
          <a:xfrm>
            <a:off x="2782888" y="-171450"/>
            <a:ext cx="6096000" cy="1514475"/>
            <a:chOff x="0" y="-240"/>
            <a:chExt cx="3840" cy="954"/>
          </a:xfrm>
        </p:grpSpPr>
        <p:grpSp>
          <p:nvGrpSpPr>
            <p:cNvPr id="35856" name="Group 17">
              <a:extLst>
                <a:ext uri="{FF2B5EF4-FFF2-40B4-BE49-F238E27FC236}">
                  <a16:creationId xmlns:a16="http://schemas.microsoft.com/office/drawing/2014/main" id="{6F0D0E53-7BFB-61A7-9F2C-BCE5AAFCE35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2224" cy="494"/>
              <a:chOff x="1920" y="-32"/>
              <a:chExt cx="2127" cy="353"/>
            </a:xfrm>
          </p:grpSpPr>
          <p:sp>
            <p:nvSpPr>
              <p:cNvPr id="35857" name="Rectangle 18">
                <a:extLst>
                  <a:ext uri="{FF2B5EF4-FFF2-40B4-BE49-F238E27FC236}">
                    <a16:creationId xmlns:a16="http://schemas.microsoft.com/office/drawing/2014/main" id="{805C85B0-7DDE-941D-F903-99593A4DA2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20" y="58"/>
                <a:ext cx="2112" cy="263"/>
              </a:xfrm>
              <a:prstGeom prst="rect">
                <a:avLst/>
              </a:prstGeom>
              <a:gradFill rotWithShape="0">
                <a:gsLst>
                  <a:gs pos="0">
                    <a:srgbClr val="FFCC99"/>
                  </a:gs>
                  <a:gs pos="100000">
                    <a:srgbClr val="FFFFFF"/>
                  </a:gs>
                </a:gsLst>
                <a:path path="shape">
                  <a:fillToRect l="50000" t="50000" r="50000" b="50000"/>
                </a:path>
              </a:gradFill>
              <a:ln w="38100">
                <a:solidFill>
                  <a:srgbClr val="CC0000"/>
                </a:solidFill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3200" b="1">
                    <a:latin typeface="Times New Roman" panose="02020603050405020304" pitchFamily="18" charset="0"/>
                    <a:ea typeface="隶书" pitchFamily="49" charset="-122"/>
                  </a:rPr>
                  <a:t>    </a:t>
                </a:r>
                <a:r>
                  <a:rPr lang="zh-CN" altLang="en-US" sz="3200" b="1">
                    <a:latin typeface="Times New Roman" panose="02020603050405020304" pitchFamily="18" charset="0"/>
                    <a:ea typeface="隶书" pitchFamily="49" charset="-122"/>
                  </a:rPr>
                  <a:t>随堂练习</a:t>
                </a:r>
              </a:p>
            </p:txBody>
          </p:sp>
          <p:sp>
            <p:nvSpPr>
              <p:cNvPr id="31763" name="Rectangle 19" descr="PE03255_">
                <a:extLst>
                  <a:ext uri="{FF2B5EF4-FFF2-40B4-BE49-F238E27FC236}">
                    <a16:creationId xmlns:a16="http://schemas.microsoft.com/office/drawing/2014/main" id="{82FC1DDA-0EE7-4AF3-9599-2F82390E911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00" y="-32"/>
                <a:ext cx="447" cy="343"/>
              </a:xfrm>
              <a:prstGeom prst="rect">
                <a:avLst/>
              </a:prstGeom>
              <a:noFill/>
              <a:ln w="38100">
                <a:noFill/>
                <a:miter lim="800000"/>
                <a:headEnd type="none" w="sm" len="sm"/>
                <a:tailEnd type="none" w="sm" len="sm"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>
                  <a:buFontTx/>
                  <a:buNone/>
                  <a:defRPr/>
                </a:pPr>
                <a:r>
                  <a:rPr lang="en-US" altLang="zh-CN" sz="4400" b="1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  <a:ea typeface="BatangChe" pitchFamily="49" charset="-127"/>
                  </a:rPr>
                  <a:t>☞</a:t>
                </a:r>
              </a:p>
            </p:txBody>
          </p:sp>
        </p:grpSp>
        <p:pic>
          <p:nvPicPr>
            <p:cNvPr id="35859" name="Picture 20" descr="678">
              <a:extLst>
                <a:ext uri="{FF2B5EF4-FFF2-40B4-BE49-F238E27FC236}">
                  <a16:creationId xmlns:a16="http://schemas.microsoft.com/office/drawing/2014/main" id="{FD5F7079-C758-236D-DDDC-25AA5C8C3A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04" y="-240"/>
              <a:ext cx="1536" cy="9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860" name="Picture 21" descr="gif003[1]">
              <a:hlinkClick r:id="" action="ppaction://hlinkshowjump?jump=lastslide"/>
              <a:extLst>
                <a:ext uri="{FF2B5EF4-FFF2-40B4-BE49-F238E27FC236}">
                  <a16:creationId xmlns:a16="http://schemas.microsoft.com/office/drawing/2014/main" id="{D3224645-05EB-0100-23C6-A527EC64D9C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2"/>
              <a:ext cx="336" cy="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1165</TotalTime>
  <Pages>0</Pages>
  <Words>1513</Words>
  <Characters>0</Characters>
  <Application>Microsoft Macintosh PowerPoint</Application>
  <DocSecurity>0</DocSecurity>
  <PresentationFormat>宽屏</PresentationFormat>
  <Lines>0</Lines>
  <Paragraphs>252</Paragraphs>
  <Slides>19</Slides>
  <Notes>18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1" baseType="lpstr">
      <vt:lpstr>方正书宋_GBK</vt:lpstr>
      <vt:lpstr>华文新魏</vt:lpstr>
      <vt:lpstr>隶书</vt:lpstr>
      <vt:lpstr>宋体</vt:lpstr>
      <vt:lpstr>Arial</vt:lpstr>
      <vt:lpstr>Calibri</vt:lpstr>
      <vt:lpstr>Calibri Light</vt:lpstr>
      <vt:lpstr>Tahoma</vt:lpstr>
      <vt:lpstr>Times New Roman</vt:lpstr>
      <vt:lpstr>Wingdings</vt:lpstr>
      <vt:lpstr>默认设计模板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subject/>
  <dc:creator>www.czsx.com.cn</dc:creator>
  <cp:keywords/>
  <dc:description>www.czsx.com.cn</dc:description>
  <cp:lastModifiedBy>Microsoft Office User</cp:lastModifiedBy>
  <cp:revision>43</cp:revision>
  <dcterms:created xsi:type="dcterms:W3CDTF">2006-12-18T12:27:57Z</dcterms:created>
  <dcterms:modified xsi:type="dcterms:W3CDTF">2022-12-12T01:48:39Z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2052-10.1.0.5745</vt:lpwstr>
  </property>
</Properties>
</file>