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83" r:id="rId15"/>
    <p:sldId id="267" r:id="rId16"/>
    <p:sldId id="268" r:id="rId17"/>
    <p:sldId id="269" r:id="rId18"/>
    <p:sldId id="284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9.xml"/><Relationship Id="rId3" Type="http://schemas.openxmlformats.org/officeDocument/2006/relationships/oleObject" Target="../embeddings/oleObject3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1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4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5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20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10.wmf"/><Relationship Id="rId10" Type="http://schemas.openxmlformats.org/officeDocument/2006/relationships/notesSlide" Target="../notesSlides/notesSlide17.xml"/><Relationship Id="rId1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21.xml"/><Relationship Id="rId2" Type="http://schemas.openxmlformats.org/officeDocument/2006/relationships/image" Target="../media/image13.wmf"/><Relationship Id="rId1" Type="http://schemas.openxmlformats.org/officeDocument/2006/relationships/oleObject" Target="../embeddings/oleObject9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9" name="矩形 368658"/>
          <p:cNvSpPr/>
          <p:nvPr/>
        </p:nvSpPr>
        <p:spPr>
          <a:xfrm>
            <a:off x="662305" y="1947863"/>
            <a:ext cx="1050226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ctr" eaLnBrk="0" hangingPunct="0">
              <a:lnSpc>
                <a:spcPct val="150000"/>
              </a:lnSpc>
            </a:pPr>
            <a:r>
              <a:rPr lang="en-US" altLang="zh-CN" sz="4400" b="0" dirty="0">
                <a:solidFill>
                  <a:srgbClr val="0000FF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2.1.2</a:t>
            </a:r>
            <a:r>
              <a:rPr lang="zh-CN" altLang="en-US" sz="4400" b="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指数函数及其性质</a:t>
            </a:r>
            <a:endParaRPr lang="zh-CN" altLang="en-US" sz="4400" b="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zh-CN" altLang="en-US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指数函数的图象及性质</a:t>
            </a:r>
            <a:endParaRPr lang="zh-CN" altLang="en-US" sz="4000" b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129" name="文本框 377128"/>
          <p:cNvSpPr txBox="1"/>
          <p:nvPr/>
        </p:nvSpPr>
        <p:spPr>
          <a:xfrm>
            <a:off x="325755" y="843915"/>
            <a:ext cx="11540490" cy="4154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某种细胞分裂时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由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个分裂成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个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,2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个分裂成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4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个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en-US" altLang="zh-CN" sz="4400">
                <a:latin typeface="NEU-BZ" charset="-122"/>
                <a:ea typeface="Times New Roman" panose="02020603050405020304" charset="0"/>
              </a:rPr>
              <a:t>…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一个这样的细胞分裂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次以后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得到的细胞个数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与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满足什么关系式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?</a:t>
            </a:r>
            <a:endParaRPr lang="en-US" altLang="zh-CN" sz="4400">
              <a:solidFill>
                <a:srgbClr val="FF0000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提示</a:t>
            </a:r>
            <a:r>
              <a:rPr lang="en-US" altLang="zh-CN" sz="4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4400" dirty="0">
                <a:latin typeface="宋体" panose="02010600030101010101" pitchFamily="2" charset="-122"/>
                <a:ea typeface="楷体_GB2312" pitchFamily="49" charset="-122"/>
              </a:rPr>
              <a:t>与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楷体_GB2312" pitchFamily="49" charset="-122"/>
              </a:rPr>
              <a:t>之间满足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y=2</a:t>
            </a:r>
            <a:r>
              <a:rPr lang="en-US" altLang="zh-CN" sz="44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(x</a:t>
            </a:r>
            <a:r>
              <a:rPr lang="en-US" altLang="zh-CN" sz="4400">
                <a:latin typeface="宋体" panose="02010600030101010101" pitchFamily="2" charset="-122"/>
                <a:ea typeface="楷体_GB2312" pitchFamily="49" charset="-122"/>
              </a:rPr>
              <a:t>∈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N</a:t>
            </a:r>
            <a:r>
              <a:rPr lang="en-US" altLang="zh-CN" sz="44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*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).</a:t>
            </a:r>
            <a:endParaRPr lang="en-US" altLang="zh-CN" sz="44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129">
                                            <p:txEl>
                                              <p:charRg st="74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02" name="文本框 1126401"/>
          <p:cNvSpPr txBox="1"/>
          <p:nvPr/>
        </p:nvSpPr>
        <p:spPr>
          <a:xfrm>
            <a:off x="589915" y="1164590"/>
            <a:ext cx="11289030" cy="347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2.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有一根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米长的绳子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第一次剪去绳长的一半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第二次再剪去剩余绳子的一半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en-US" altLang="zh-CN" sz="4400">
                <a:latin typeface="NEU-BZ" charset="-122"/>
                <a:ea typeface="Times New Roman" panose="02020603050405020304" charset="0"/>
              </a:rPr>
              <a:t>…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剪去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次后剩余绳子的长度为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米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与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满足什么关系式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?</a:t>
            </a:r>
            <a:endParaRPr lang="en-US" altLang="zh-CN" sz="4400">
              <a:solidFill>
                <a:srgbClr val="FF0000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r>
              <a:rPr lang="zh-CN" altLang="en-US" sz="44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提示</a:t>
            </a:r>
            <a:r>
              <a:rPr lang="en-US" altLang="zh-CN" sz="44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4400" dirty="0">
                <a:latin typeface="宋体" panose="02010600030101010101" pitchFamily="2" charset="-122"/>
                <a:ea typeface="楷体_GB2312" pitchFamily="49" charset="-122"/>
              </a:rPr>
              <a:t>与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400" dirty="0">
                <a:latin typeface="宋体" panose="02010600030101010101" pitchFamily="2" charset="-122"/>
                <a:ea typeface="楷体_GB2312" pitchFamily="49" charset="-122"/>
              </a:rPr>
              <a:t>之间满足</a:t>
            </a:r>
            <a:r>
              <a:rPr lang="en-US" altLang="zh-CN" sz="44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   (x</a:t>
            </a:r>
            <a:r>
              <a:rPr lang="en-US" altLang="zh-CN" sz="4400" err="1">
                <a:latin typeface="宋体" panose="02010600030101010101" pitchFamily="2" charset="-122"/>
                <a:ea typeface="楷体_GB2312" pitchFamily="49" charset="-122"/>
              </a:rPr>
              <a:t>∈</a:t>
            </a:r>
            <a:r>
              <a:rPr lang="en-US" altLang="zh-CN" sz="44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N</a:t>
            </a:r>
            <a:r>
              <a:rPr lang="en-US" altLang="zh-CN" sz="44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*</a:t>
            </a:r>
            <a:r>
              <a:rPr lang="en-US" altLang="zh-CN" sz="44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).</a:t>
            </a:r>
            <a:endParaRPr lang="en-US" altLang="zh-CN" sz="44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126403" name="对象 1126402"/>
          <p:cNvGraphicFramePr/>
          <p:nvPr/>
        </p:nvGraphicFramePr>
        <p:xfrm>
          <a:off x="6043930" y="3710305"/>
          <a:ext cx="730885" cy="930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558800" imgH="723900" progId="Equation.DSMT4">
                  <p:embed/>
                </p:oleObj>
              </mc:Choice>
              <mc:Fallback>
                <p:oleObj name="" r:id="rId1" imgW="558800" imgH="723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43930" y="3710305"/>
                        <a:ext cx="730885" cy="9309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02">
                                            <p:txEl>
                                              <p:charRg st="6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002" name="文本框 1152001"/>
          <p:cNvSpPr txBox="1"/>
          <p:nvPr/>
        </p:nvSpPr>
        <p:spPr>
          <a:xfrm>
            <a:off x="276225" y="1230630"/>
            <a:ext cx="11729720" cy="3138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结论</a:t>
            </a:r>
            <a:r>
              <a:rPr lang="en-US" altLang="zh-CN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zh-CN" altLang="en-US" sz="4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指数函数的定义</a:t>
            </a:r>
            <a:endParaRPr lang="zh-CN" altLang="en-US" sz="44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函数</a:t>
            </a:r>
            <a:r>
              <a:rPr lang="en-US" altLang="zh-CN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_______________</a:t>
            </a:r>
            <a:r>
              <a:rPr lang="zh-CN" altLang="en-US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叫做指数函数</a:t>
            </a:r>
            <a:r>
              <a:rPr lang="en-US" altLang="zh-CN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其中</a:t>
            </a:r>
            <a:r>
              <a:rPr lang="en-US" altLang="zh-CN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__</a:t>
            </a:r>
            <a:r>
              <a:rPr lang="zh-CN" altLang="en-US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是自变量</a:t>
            </a:r>
            <a:r>
              <a:rPr lang="en-US" altLang="zh-CN" sz="4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函数的定义域是</a:t>
            </a:r>
            <a:r>
              <a:rPr lang="en-US" altLang="zh-CN" sz="44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__.</a:t>
            </a:r>
            <a:endParaRPr lang="en-US" altLang="zh-CN" sz="4400">
              <a:solidFill>
                <a:schemeClr val="tx1"/>
              </a:solidFill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28420" y="2415540"/>
            <a:ext cx="465963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b" anchorCtr="1">
            <a:spAutoFit/>
          </a:bodyPr>
          <a:p>
            <a:r>
              <a:rPr lang="en-US" altLang="zh-CN" sz="440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y=a</a:t>
            </a:r>
            <a:r>
              <a:rPr lang="en-US" altLang="zh-CN" sz="4400" baseline="3000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40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(a</a:t>
            </a:r>
            <a:r>
              <a:rPr lang="en-US" altLang="zh-CN" sz="4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&gt;0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en-US" altLang="zh-CN" sz="44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a≠1)</a:t>
            </a:r>
            <a:endParaRPr lang="en-US" altLang="zh-CN" sz="440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22865" y="2415540"/>
            <a:ext cx="101981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b" anchorCtr="1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endParaRPr lang="en-US" altLang="zh-CN" sz="44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88050" y="3311525"/>
            <a:ext cx="101981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b" anchorCtr="1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R</a:t>
            </a:r>
            <a:endParaRPr lang="en-US" altLang="zh-CN" sz="44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026" name="文本框 1153025"/>
          <p:cNvSpPr txBox="1"/>
          <p:nvPr/>
        </p:nvSpPr>
        <p:spPr>
          <a:xfrm>
            <a:off x="474345" y="725488"/>
            <a:ext cx="8624888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【思考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endParaRPr lang="zh-CN" altLang="en-US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指数函数解析式有什么特征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?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54050" name="文本框 1154049"/>
          <p:cNvSpPr txBox="1"/>
          <p:nvPr/>
        </p:nvSpPr>
        <p:spPr>
          <a:xfrm>
            <a:off x="370205" y="2355850"/>
            <a:ext cx="1095946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提示</a:t>
            </a:r>
            <a:r>
              <a:rPr lang="en-US" altLang="zh-CN" sz="4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40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特征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1: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底数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为大于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且不等于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的常数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400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特征</a:t>
            </a: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2: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自变量</a:t>
            </a:r>
            <a:r>
              <a:rPr lang="en-US" altLang="zh-CN" sz="4000" dirty="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的位置在指数上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400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特征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3:a</a:t>
            </a:r>
            <a:r>
              <a:rPr lang="en-US" altLang="zh-CN" sz="4000" baseline="30000"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的系数是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1.</a:t>
            </a:r>
            <a:endParaRPr lang="en-US" altLang="zh-CN" sz="4000"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4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4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40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266" name="文本框 1163265"/>
          <p:cNvSpPr txBox="1"/>
          <p:nvPr/>
        </p:nvSpPr>
        <p:spPr>
          <a:xfrm>
            <a:off x="238125" y="828675"/>
            <a:ext cx="11682730" cy="2011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指数函数的图象与性质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在同一坐标系中用描点法画出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y=2</a:t>
            </a:r>
            <a:r>
              <a:rPr lang="en-US" altLang="zh-CN" sz="32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及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   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列表</a:t>
            </a:r>
            <a:endParaRPr lang="zh-CN" altLang="en-US" sz="32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163540" name="表格 1163539"/>
          <p:cNvGraphicFramePr/>
          <p:nvPr/>
        </p:nvGraphicFramePr>
        <p:xfrm>
          <a:off x="257175" y="2787650"/>
          <a:ext cx="11514455" cy="3670935"/>
        </p:xfrm>
        <a:graphic>
          <a:graphicData uri="http://schemas.openxmlformats.org/drawingml/2006/table">
            <a:tbl>
              <a:tblPr/>
              <a:tblGrid>
                <a:gridCol w="1081405"/>
                <a:gridCol w="724535"/>
                <a:gridCol w="1081405"/>
                <a:gridCol w="1081405"/>
                <a:gridCol w="903605"/>
                <a:gridCol w="1081405"/>
                <a:gridCol w="547370"/>
                <a:gridCol w="1081405"/>
                <a:gridCol w="904240"/>
                <a:gridCol w="1081405"/>
                <a:gridCol w="1078865"/>
                <a:gridCol w="867410"/>
              </a:tblGrid>
              <a:tr h="1223645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x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-2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-1.5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-1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-0.5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0.5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1.5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645"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y=2</a:t>
                      </a:r>
                      <a:r>
                        <a:rPr lang="en-US" altLang="zh-CN" sz="3200" b="1" baseline="3000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x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0.35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0.71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1.41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2.83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645">
                <a:tc>
                  <a:txBody>
                    <a:bodyPr/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y=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    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2.83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1.41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0.71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0.35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NEU-BZ" charset="-122"/>
                          <a:ea typeface="Times New Roman" panose="02020603050405020304" charset="0"/>
                        </a:rPr>
                        <a:t>…</a:t>
                      </a:r>
                      <a:endParaRPr lang="en-US" altLang="zh-CN" sz="3200" b="1">
                        <a:latin typeface="NEU-BZ" charset="-122"/>
                        <a:ea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63495" name="对象 1163494"/>
          <p:cNvGraphicFramePr/>
          <p:nvPr/>
        </p:nvGraphicFramePr>
        <p:xfrm>
          <a:off x="7348538" y="1471613"/>
          <a:ext cx="5588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558800" imgH="723900" progId="Equation.DSMT4">
                  <p:embed/>
                </p:oleObj>
              </mc:Choice>
              <mc:Fallback>
                <p:oleObj name="" r:id="rId1" imgW="558800" imgH="7239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48538" y="1471613"/>
                        <a:ext cx="5588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63528" name="文本框 1163527"/>
          <p:cNvSpPr txBox="1"/>
          <p:nvPr/>
        </p:nvSpPr>
        <p:spPr>
          <a:xfrm>
            <a:off x="1841500" y="4250690"/>
            <a:ext cx="1758950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0.25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29" name="文本框 1163528"/>
          <p:cNvSpPr txBox="1"/>
          <p:nvPr/>
        </p:nvSpPr>
        <p:spPr>
          <a:xfrm>
            <a:off x="3952558" y="4069080"/>
            <a:ext cx="144462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0.5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0" name="文本框 1163529"/>
          <p:cNvSpPr txBox="1"/>
          <p:nvPr/>
        </p:nvSpPr>
        <p:spPr>
          <a:xfrm>
            <a:off x="6122988" y="4250690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2" name="文本框 1163531"/>
          <p:cNvSpPr txBox="1"/>
          <p:nvPr/>
        </p:nvSpPr>
        <p:spPr>
          <a:xfrm>
            <a:off x="7907338" y="4250690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3" name="文本框 1163532"/>
          <p:cNvSpPr txBox="1"/>
          <p:nvPr/>
        </p:nvSpPr>
        <p:spPr>
          <a:xfrm>
            <a:off x="9926638" y="4250690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4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4" name="文本框 1163533"/>
          <p:cNvSpPr txBox="1"/>
          <p:nvPr/>
        </p:nvSpPr>
        <p:spPr>
          <a:xfrm>
            <a:off x="2187258" y="5434965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4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5" name="文本框 1163534"/>
          <p:cNvSpPr txBox="1"/>
          <p:nvPr/>
        </p:nvSpPr>
        <p:spPr>
          <a:xfrm>
            <a:off x="4266883" y="5434965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6" name="文本框 1163535"/>
          <p:cNvSpPr txBox="1"/>
          <p:nvPr/>
        </p:nvSpPr>
        <p:spPr>
          <a:xfrm>
            <a:off x="6122988" y="5322570"/>
            <a:ext cx="8159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7" name="文本框 1163536"/>
          <p:cNvSpPr txBox="1"/>
          <p:nvPr/>
        </p:nvSpPr>
        <p:spPr>
          <a:xfrm>
            <a:off x="7704138" y="5434965"/>
            <a:ext cx="144462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0.5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3538" name="文本框 1163537"/>
          <p:cNvSpPr txBox="1"/>
          <p:nvPr/>
        </p:nvSpPr>
        <p:spPr>
          <a:xfrm>
            <a:off x="9455785" y="5434965"/>
            <a:ext cx="1758950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0.25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1163541" name="对象 1163540"/>
          <p:cNvGraphicFramePr/>
          <p:nvPr/>
        </p:nvGraphicFramePr>
        <p:xfrm>
          <a:off x="796925" y="5434965"/>
          <a:ext cx="464820" cy="810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558800" imgH="723900" progId="Equation.DSMT4">
                  <p:embed/>
                </p:oleObj>
              </mc:Choice>
              <mc:Fallback>
                <p:oleObj name="" r:id="rId3" imgW="558800" imgH="7239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96925" y="5434965"/>
                        <a:ext cx="464820" cy="8108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3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63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3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63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63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63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63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63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63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6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3528" grpId="0"/>
      <p:bldP spid="1163529" grpId="0"/>
      <p:bldP spid="1163530" grpId="0"/>
      <p:bldP spid="1163532" grpId="0"/>
      <p:bldP spid="1163533" grpId="0"/>
      <p:bldP spid="1163534" grpId="0"/>
      <p:bldP spid="1163535" grpId="0"/>
      <p:bldP spid="1163536" grpId="0"/>
      <p:bldP spid="1163537" grpId="0"/>
      <p:bldP spid="11635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290" name="文本框 1164289"/>
          <p:cNvSpPr txBox="1"/>
          <p:nvPr/>
        </p:nvSpPr>
        <p:spPr>
          <a:xfrm>
            <a:off x="167640" y="1064895"/>
            <a:ext cx="8705850" cy="43999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描点画图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发现这些图的特点：共同点，不同点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pic>
        <p:nvPicPr>
          <p:cNvPr id="1164291" name="Image0113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3250" y="610870"/>
            <a:ext cx="4255770" cy="3837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弧形 1"/>
          <p:cNvSpPr/>
          <p:nvPr/>
        </p:nvSpPr>
        <p:spPr>
          <a:xfrm rot="10800000">
            <a:off x="4306570" y="-666750"/>
            <a:ext cx="2698115" cy="4278630"/>
          </a:xfrm>
          <a:prstGeom prst="arc">
            <a:avLst>
              <a:gd name="adj1" fmla="val 16092654"/>
              <a:gd name="adj2" fmla="val 24554"/>
            </a:avLst>
          </a:prstGeom>
          <a:ln w="127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弧形 3"/>
          <p:cNvSpPr/>
          <p:nvPr/>
        </p:nvSpPr>
        <p:spPr>
          <a:xfrm rot="10800000" flipH="1">
            <a:off x="3120390" y="-647065"/>
            <a:ext cx="2624455" cy="4262755"/>
          </a:xfrm>
          <a:prstGeom prst="arc">
            <a:avLst>
              <a:gd name="adj1" fmla="val 16092654"/>
              <a:gd name="adj2" fmla="val 24554"/>
            </a:avLst>
          </a:prstGeom>
          <a:ln w="127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5314" name="文本框 1165313"/>
          <p:cNvSpPr txBox="1"/>
          <p:nvPr/>
        </p:nvSpPr>
        <p:spPr>
          <a:xfrm>
            <a:off x="219075" y="887730"/>
            <a:ext cx="1188529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提示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共同点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都在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x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轴上方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;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都过点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(0,1).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不同点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:y=    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的图象是下降的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,y=2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x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的图象是上升的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联系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二者关于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y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轴对称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1165315" name="对象 1165314"/>
          <p:cNvGraphicFramePr/>
          <p:nvPr/>
        </p:nvGraphicFramePr>
        <p:xfrm>
          <a:off x="2760980" y="1935480"/>
          <a:ext cx="778510" cy="801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558800" imgH="723900" progId="Equation.DSMT4">
                  <p:embed/>
                </p:oleObj>
              </mc:Choice>
              <mc:Fallback>
                <p:oleObj name="" r:id="rId1" imgW="558800" imgH="723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0980" y="1935480"/>
                        <a:ext cx="778510" cy="801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69265" y="4084320"/>
            <a:ext cx="1030414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多维度思考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 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能否从代数角度解释上述特点？</a:t>
            </a:r>
            <a:endParaRPr lang="zh-CN" altLang="en-US" sz="4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338" name="文本框 1166337"/>
          <p:cNvSpPr txBox="1"/>
          <p:nvPr/>
        </p:nvSpPr>
        <p:spPr>
          <a:xfrm>
            <a:off x="247650" y="657225"/>
            <a:ext cx="87058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结论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指数函数的图象与性质</a:t>
            </a:r>
            <a:endParaRPr lang="zh-CN" altLang="en-US" sz="32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166485" name="表格 1166484"/>
          <p:cNvGraphicFramePr/>
          <p:nvPr/>
        </p:nvGraphicFramePr>
        <p:xfrm>
          <a:off x="320675" y="1196975"/>
          <a:ext cx="10711815" cy="5344795"/>
        </p:xfrm>
        <a:graphic>
          <a:graphicData uri="http://schemas.openxmlformats.org/drawingml/2006/table">
            <a:tbl>
              <a:tblPr/>
              <a:tblGrid>
                <a:gridCol w="738505"/>
                <a:gridCol w="2211070"/>
                <a:gridCol w="3661410"/>
                <a:gridCol w="4100830"/>
              </a:tblGrid>
              <a:tr h="589280">
                <a:tc gridSpan="2"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32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a&gt;1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0&lt;a&lt;1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1825"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图象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   </a:t>
                      </a:r>
                      <a:endParaRPr lang="en-US" altLang="zh-CN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   </a:t>
                      </a:r>
                      <a:endParaRPr lang="en-US" altLang="zh-CN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280">
                <a:tc rowSpan="4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性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质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定义域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8928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值域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________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8928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过定点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______</a:t>
                      </a:r>
                      <a:endParaRPr lang="en-US" altLang="zh-CN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0858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单调性</a:t>
                      </a:r>
                      <a:endParaRPr lang="zh-CN" altLang="en-US" sz="3200" b="1" dirty="0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在</a:t>
                      </a:r>
                      <a:r>
                        <a:rPr lang="en-US" altLang="zh-CN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上是</a:t>
                      </a: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_______</a:t>
                      </a:r>
                      <a:endParaRPr lang="zh-CN" altLang="en-US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在</a:t>
                      </a:r>
                      <a:r>
                        <a:rPr lang="en-US" altLang="zh-CN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R</a:t>
                      </a:r>
                      <a:r>
                        <a:rPr lang="zh-CN" altLang="en-US" sz="3200" b="1" dirty="0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上是</a:t>
                      </a:r>
                      <a:r>
                        <a:rPr lang="en-US" altLang="zh-CN" sz="3200" b="1">
                          <a:latin typeface="宋体" panose="02010600030101010101" pitchFamily="2" charset="-122"/>
                          <a:cs typeface="Times New Roman" panose="02020603050405020304" charset="0"/>
                        </a:rPr>
                        <a:t>_______</a:t>
                      </a:r>
                      <a:endParaRPr lang="zh-CN" altLang="en-US" sz="3200" b="1">
                        <a:latin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66339" name="Image0114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0985" y="1848485"/>
            <a:ext cx="1981200" cy="1817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66340" name="Image01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085" y="1805305"/>
            <a:ext cx="2219960" cy="1867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6486" name="文本框 1166485"/>
          <p:cNvSpPr txBox="1"/>
          <p:nvPr/>
        </p:nvSpPr>
        <p:spPr>
          <a:xfrm>
            <a:off x="6811010" y="3665855"/>
            <a:ext cx="673100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R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6487" name="文本框 1166486"/>
          <p:cNvSpPr txBox="1"/>
          <p:nvPr/>
        </p:nvSpPr>
        <p:spPr>
          <a:xfrm>
            <a:off x="5853113" y="4271010"/>
            <a:ext cx="258762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(0,+∞)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6488" name="文本框 1166487"/>
          <p:cNvSpPr txBox="1"/>
          <p:nvPr/>
        </p:nvSpPr>
        <p:spPr>
          <a:xfrm>
            <a:off x="6051233" y="4854575"/>
            <a:ext cx="195262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(0,1)</a:t>
            </a:r>
            <a:endParaRPr lang="en-US" altLang="zh-CN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6489" name="文本框 1166488"/>
          <p:cNvSpPr txBox="1"/>
          <p:nvPr/>
        </p:nvSpPr>
        <p:spPr>
          <a:xfrm>
            <a:off x="4751388" y="5655945"/>
            <a:ext cx="22637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b" anchorCtr="1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增函数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66490" name="文本框 1166489"/>
          <p:cNvSpPr txBox="1"/>
          <p:nvPr/>
        </p:nvSpPr>
        <p:spPr>
          <a:xfrm>
            <a:off x="8595678" y="5655945"/>
            <a:ext cx="2263775" cy="583565"/>
          </a:xfrm>
          <a:prstGeom prst="rect">
            <a:avLst/>
          </a:prstGeom>
          <a:noFill/>
          <a:ln w="9525">
            <a:noFill/>
          </a:ln>
        </p:spPr>
        <p:txBody>
          <a:bodyPr anchor="b" anchorCtr="1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减函数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6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66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6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66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66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486" grpId="0"/>
      <p:bldP spid="1166487" grpId="0"/>
      <p:bldP spid="1166488" grpId="0"/>
      <p:bldP spid="1166489" grpId="0"/>
      <p:bldP spid="11664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842" name="文本框 1059841"/>
          <p:cNvSpPr txBox="1"/>
          <p:nvPr/>
        </p:nvSpPr>
        <p:spPr>
          <a:xfrm>
            <a:off x="219075" y="785495"/>
            <a:ext cx="11557635" cy="3525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类型一：指数函数的定义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【典例</a:t>
            </a:r>
            <a:r>
              <a:rPr lang="en-US" altLang="zh-CN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(2017</a:t>
            </a:r>
            <a:r>
              <a:rPr lang="en-US" altLang="zh-CN" sz="3600">
                <a:latin typeface="宋体" panose="02010600030101010101" pitchFamily="2" charset="-122"/>
                <a:ea typeface="Times New Roman" panose="02020603050405020304" charset="0"/>
              </a:rPr>
              <a:t>·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德州高一检测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下列各函数中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是指数函数的是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=x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	    B.y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=(-4)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=5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x+1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	    D.y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=5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2x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70434" name="文本框 1170433"/>
          <p:cNvSpPr txBox="1"/>
          <p:nvPr/>
        </p:nvSpPr>
        <p:spPr>
          <a:xfrm>
            <a:off x="219075" y="4519930"/>
            <a:ext cx="11636375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【练习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下列函数是指数函数的是　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4000" b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A.y</a:t>
            </a:r>
            <a:r>
              <a:rPr lang="en-US" altLang="zh-CN" sz="40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=2</a:t>
            </a:r>
            <a:r>
              <a:rPr lang="en-US" altLang="zh-CN" sz="4000" b="0" baseline="30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 b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  B.y</a:t>
            </a:r>
            <a:r>
              <a:rPr lang="en-US" altLang="zh-CN" sz="40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=x</a:t>
            </a:r>
            <a:r>
              <a:rPr lang="en-US" altLang="zh-CN" sz="4000" b="0" baseline="30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en-US" altLang="zh-CN" sz="4000" b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C.y</a:t>
            </a:r>
            <a:r>
              <a:rPr lang="en-US" altLang="zh-CN" sz="40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=-2</a:t>
            </a:r>
            <a:r>
              <a:rPr lang="en-US" altLang="zh-CN" sz="4000" b="0" baseline="30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 b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D.y</a:t>
            </a:r>
            <a:r>
              <a:rPr lang="en-US" altLang="zh-CN" sz="40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=2</a:t>
            </a:r>
            <a:r>
              <a:rPr lang="en-US" altLang="zh-CN" sz="4000" b="0" baseline="30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 b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,xϵ(-9,9)</a:t>
            </a:r>
            <a:endParaRPr lang="en-US" altLang="zh-CN" sz="4000" b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73506" name="文本框 1173505"/>
          <p:cNvSpPr txBox="1"/>
          <p:nvPr/>
        </p:nvSpPr>
        <p:spPr>
          <a:xfrm>
            <a:off x="8801735" y="4519930"/>
            <a:ext cx="687070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A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0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0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3506" grpId="0"/>
      <p:bldP spid="11704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74" name="文本框 1180673"/>
          <p:cNvSpPr txBox="1"/>
          <p:nvPr/>
        </p:nvSpPr>
        <p:spPr>
          <a:xfrm>
            <a:off x="247650" y="676275"/>
            <a:ext cx="1157351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例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(2017</a:t>
            </a:r>
            <a:r>
              <a:rPr lang="en-US" altLang="zh-CN" sz="4000">
                <a:latin typeface="宋体" panose="02010600030101010101" pitchFamily="2" charset="-122"/>
                <a:ea typeface="Times New Roman" panose="02020603050405020304" charset="0"/>
              </a:rPr>
              <a:t>·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长沙高一检测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y=(a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-5a+5)a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是指数函数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求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55074" name="文本框 1155073"/>
          <p:cNvSpPr txBox="1"/>
          <p:nvPr/>
        </p:nvSpPr>
        <p:spPr>
          <a:xfrm>
            <a:off x="304800" y="2165985"/>
            <a:ext cx="1158240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解：由题意可知                        </a:t>
            </a:r>
            <a:endParaRPr lang="zh-CN" altLang="en-US" sz="4000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4000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4000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4000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000" dirty="0">
                <a:latin typeface="楷体_GB2312" pitchFamily="49" charset="-122"/>
                <a:ea typeface="楷体_GB2312" pitchFamily="49" charset="-122"/>
              </a:rPr>
              <a:t>所以</a:t>
            </a:r>
            <a:r>
              <a:rPr lang="en-US" altLang="zh-CN" sz="4000">
                <a:latin typeface="楷体_GB2312" pitchFamily="49" charset="-122"/>
                <a:ea typeface="楷体_GB2312" pitchFamily="49" charset="-122"/>
              </a:rPr>
              <a:t>a=4.</a:t>
            </a:r>
            <a:endParaRPr lang="en-US" altLang="zh-CN" sz="400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155075" name="对象 1155074"/>
          <p:cNvGraphicFramePr/>
          <p:nvPr/>
        </p:nvGraphicFramePr>
        <p:xfrm>
          <a:off x="4235450" y="2702560"/>
          <a:ext cx="4842510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3949700" imgH="1422400" progId="Equation.DSMT4">
                  <p:embed/>
                </p:oleObj>
              </mc:Choice>
              <mc:Fallback>
                <p:oleObj name="" r:id="rId1" imgW="3949700" imgH="14224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35450" y="2702560"/>
                        <a:ext cx="4842510" cy="209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09905" y="5494655"/>
            <a:ext cx="87058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练：绿皮：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P48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变式</a:t>
            </a:r>
            <a:endParaRPr lang="zh-CN" altLang="en-US" sz="4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5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5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55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55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5074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098" name="文本框 1156097"/>
          <p:cNvSpPr txBox="1"/>
          <p:nvPr/>
        </p:nvSpPr>
        <p:spPr>
          <a:xfrm>
            <a:off x="247650" y="504825"/>
            <a:ext cx="1163637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【方法总结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判断一个函数是指数函数的方法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看形式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只需判定其解析式是否符合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y=a</a:t>
            </a:r>
            <a:r>
              <a:rPr lang="en-US" altLang="zh-CN" sz="36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(a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&gt;0,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a≠1)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这一结构特征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57122" name="文本框 1157121"/>
          <p:cNvSpPr txBox="1"/>
          <p:nvPr/>
        </p:nvSpPr>
        <p:spPr>
          <a:xfrm>
            <a:off x="247650" y="4091940"/>
            <a:ext cx="114642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明特征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: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指数函数的解析式具有三个特征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即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①a&gt;0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a≠1;②a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的系数为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1;③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指数位置自变量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的系数为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只要有一个特征不具备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就不是指数函数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770" name="文本框 1184769"/>
          <p:cNvSpPr txBox="1"/>
          <p:nvPr/>
        </p:nvSpPr>
        <p:spPr>
          <a:xfrm>
            <a:off x="262890" y="259080"/>
            <a:ext cx="11448415" cy="6292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类型二：指数函数的图象问题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【典例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(2017</a:t>
            </a:r>
            <a:r>
              <a:rPr lang="en-US" altLang="zh-CN" sz="3600">
                <a:latin typeface="宋体" panose="02010600030101010101" pitchFamily="2" charset="-122"/>
                <a:ea typeface="Times New Roman" panose="02020603050405020304" charset="0"/>
              </a:rPr>
              <a:t>·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绵阳高一检测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图中曲线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</a:t>
            </a:r>
            <a:r>
              <a:rPr lang="en-US" altLang="zh-CN" sz="36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,C</a:t>
            </a:r>
            <a:r>
              <a:rPr lang="en-US" altLang="zh-CN" sz="36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,C</a:t>
            </a:r>
            <a:r>
              <a:rPr lang="en-US" altLang="zh-CN" sz="36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,C</a:t>
            </a:r>
            <a:r>
              <a:rPr lang="en-US" altLang="zh-CN" sz="36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4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分别是指数函数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y=a</a:t>
            </a:r>
            <a:r>
              <a:rPr lang="en-US" altLang="zh-CN" sz="36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,y=b</a:t>
            </a:r>
            <a:r>
              <a:rPr lang="en-US" altLang="zh-CN" sz="36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,y=c</a:t>
            </a:r>
            <a:r>
              <a:rPr lang="en-US" altLang="zh-CN" sz="36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,y=d</a:t>
            </a:r>
            <a:r>
              <a:rPr lang="en-US" altLang="zh-CN" sz="36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a,b,c,d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与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之间的大小关系是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A.a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&lt;b&lt;1&lt;c&lt;d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B.a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&lt;b&lt;1&lt;d&lt;c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C.b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&lt;a&lt;1&lt;c&lt;d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D.b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&lt;a&lt;1&lt;d&lt;c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pic>
        <p:nvPicPr>
          <p:cNvPr id="1184771" name="Image0117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29375" y="2831465"/>
            <a:ext cx="3482975" cy="28949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2482" name="文本框 1172481"/>
          <p:cNvSpPr txBox="1"/>
          <p:nvPr/>
        </p:nvSpPr>
        <p:spPr>
          <a:xfrm>
            <a:off x="310515" y="712470"/>
            <a:ext cx="112909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2.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已知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1&gt;n&gt;m&gt;0,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则指数函数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①</a:t>
            </a:r>
            <a:r>
              <a:rPr lang="en-US" altLang="zh-CN" sz="4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y=m</a:t>
            </a:r>
            <a:r>
              <a:rPr lang="en-US" altLang="zh-CN" sz="40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,②y=n</a:t>
            </a:r>
            <a:r>
              <a:rPr lang="en-US" altLang="zh-CN" sz="4000" baseline="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的图象为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pic>
        <p:nvPicPr>
          <p:cNvPr id="1172483" name="Image0116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9785" y="1930400"/>
            <a:ext cx="7732395" cy="27635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73506" name="文本框 1173505"/>
          <p:cNvSpPr txBox="1"/>
          <p:nvPr/>
        </p:nvSpPr>
        <p:spPr>
          <a:xfrm>
            <a:off x="1396365" y="1183005"/>
            <a:ext cx="5143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C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</p:txBody>
      </p:sp>
      <p:sp>
        <p:nvSpPr>
          <p:cNvPr id="1185794" name="文本框 1185793"/>
          <p:cNvSpPr txBox="1"/>
          <p:nvPr/>
        </p:nvSpPr>
        <p:spPr>
          <a:xfrm>
            <a:off x="422910" y="4879340"/>
            <a:ext cx="87058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3.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画出函数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y=5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|x|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857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5794" grpId="0"/>
      <p:bldP spid="11735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010" name="文本框 1195009"/>
          <p:cNvSpPr txBox="1"/>
          <p:nvPr/>
        </p:nvSpPr>
        <p:spPr>
          <a:xfrm>
            <a:off x="266700" y="438150"/>
            <a:ext cx="114947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【练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y=a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+b-1(a&gt;0,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a≠1)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的图象经过第二、三、四象限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则一定有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　　　　　　　　　　　　　　　　</a:t>
            </a:r>
            <a:endParaRPr lang="zh-CN" altLang="pt-BR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A.0&lt;a&lt;1,</a:t>
            </a:r>
            <a:r>
              <a:rPr lang="zh-CN" altLang="pt-BR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b&gt;0	   B.a&gt;1,</a:t>
            </a:r>
            <a:r>
              <a:rPr lang="zh-CN" altLang="pt-BR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b&gt;0</a:t>
            </a:r>
            <a:endParaRPr lang="pt-BR" altLang="zh-CN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C.0&lt;a&lt;1,</a:t>
            </a:r>
            <a:r>
              <a:rPr lang="zh-CN" altLang="pt-BR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b&lt;0	   D.a&lt;1,</a:t>
            </a:r>
            <a:r>
              <a:rPr lang="zh-CN" altLang="pt-BR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b&gt;0</a:t>
            </a:r>
            <a:endParaRPr lang="zh-CN" altLang="en-US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97058" name="文本框 1197057"/>
          <p:cNvSpPr txBox="1"/>
          <p:nvPr/>
        </p:nvSpPr>
        <p:spPr>
          <a:xfrm>
            <a:off x="200025" y="3068955"/>
            <a:ext cx="1129093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【补偿训练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(2017</a:t>
            </a:r>
            <a:r>
              <a:rPr lang="en-US" altLang="zh-CN" sz="3600">
                <a:latin typeface="宋体" panose="02010600030101010101" pitchFamily="2" charset="-122"/>
                <a:ea typeface="Times New Roman" panose="02020603050405020304" charset="0"/>
              </a:rPr>
              <a:t>·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滁州高一检测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函数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f(x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)=a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x-b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的图象如图所示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其中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a,b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为常数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则下列结论正确的是　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/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A.a&gt;1,b&lt;0		B.a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&gt;1,b&gt;0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C.0&lt;a&lt;1,b&gt;0	    D.0&lt;a&lt;1,b&lt;0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pic>
        <p:nvPicPr>
          <p:cNvPr id="1197059" name="Image0122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8605" y="4185920"/>
            <a:ext cx="2888615" cy="2597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73506" name="文本框 1173505"/>
          <p:cNvSpPr txBox="1"/>
          <p:nvPr/>
        </p:nvSpPr>
        <p:spPr>
          <a:xfrm>
            <a:off x="5756910" y="757555"/>
            <a:ext cx="5143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C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43845" y="3992245"/>
            <a:ext cx="5143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D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7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7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97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97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7058" grpId="0"/>
      <p:bldP spid="117350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034" name="文本框 1196033"/>
          <p:cNvSpPr txBox="1"/>
          <p:nvPr/>
        </p:nvSpPr>
        <p:spPr>
          <a:xfrm>
            <a:off x="219075" y="638175"/>
            <a:ext cx="116039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【解析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选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C.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根据题意画出函数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y=a</a:t>
            </a:r>
            <a:r>
              <a:rPr lang="pt-BR" altLang="zh-CN" sz="3600" baseline="30000" dirty="0">
                <a:latin typeface="宋体" panose="02010600030101010101" pitchFamily="2" charset="-122"/>
                <a:ea typeface="楷体_GB2312" pitchFamily="49" charset="-122"/>
              </a:rPr>
              <a:t>x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+b-1(a&gt;0,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a≠1)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的大致图象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,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如图所示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.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所以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0&lt;a&lt;1,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f(0)=1+b-1&lt;0,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即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0&lt;a&lt;1,</a:t>
            </a:r>
            <a:r>
              <a:rPr lang="zh-CN" altLang="pt-BR" sz="3600" dirty="0">
                <a:latin typeface="宋体" panose="02010600030101010101" pitchFamily="2" charset="-122"/>
                <a:ea typeface="楷体_GB2312" pitchFamily="49" charset="-122"/>
              </a:rPr>
              <a:t>且</a:t>
            </a:r>
            <a:r>
              <a:rPr lang="pt-BR" altLang="zh-CN" sz="3600" dirty="0">
                <a:latin typeface="宋体" panose="02010600030101010101" pitchFamily="2" charset="-122"/>
                <a:ea typeface="楷体_GB2312" pitchFamily="49" charset="-122"/>
              </a:rPr>
              <a:t>b&lt;0.</a:t>
            </a:r>
            <a:endParaRPr lang="zh-CN" altLang="en-US" sz="3600">
              <a:latin typeface="宋体" panose="02010600030101010101" pitchFamily="2" charset="-122"/>
              <a:ea typeface="楷体_GB2312" pitchFamily="49" charset="-122"/>
            </a:endParaRPr>
          </a:p>
        </p:txBody>
      </p:sp>
      <p:pic>
        <p:nvPicPr>
          <p:cNvPr id="1196035" name="Image0121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06130" y="1822450"/>
            <a:ext cx="2962910" cy="26809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98082" name="文本框 1198081"/>
          <p:cNvSpPr txBox="1"/>
          <p:nvPr/>
        </p:nvSpPr>
        <p:spPr>
          <a:xfrm>
            <a:off x="247650" y="3312795"/>
            <a:ext cx="800036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【解析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选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D.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从曲线的变化趋势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可以得到函数</a:t>
            </a:r>
            <a:r>
              <a:rPr lang="en-US" altLang="zh-CN" sz="3600" err="1">
                <a:latin typeface="宋体" panose="02010600030101010101" pitchFamily="2" charset="-122"/>
                <a:ea typeface="楷体_GB2312" pitchFamily="49" charset="-122"/>
              </a:rPr>
              <a:t>f(x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为减函数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从而有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0&lt;a&lt;1;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从曲线位置看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是由函数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y=a</a:t>
            </a:r>
            <a:r>
              <a:rPr lang="en-US" altLang="zh-CN" sz="3600" baseline="30000">
                <a:latin typeface="宋体" panose="02010600030101010101" pitchFamily="2" charset="-122"/>
                <a:ea typeface="楷体_GB2312" pitchFamily="49" charset="-122"/>
              </a:rPr>
              <a:t>x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(0&lt;a&lt;1)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的图象向左平移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|-b|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个单位长度得到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所以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-b&gt;0,</a:t>
            </a:r>
            <a:r>
              <a:rPr lang="zh-CN" altLang="en-US" sz="3600" dirty="0">
                <a:latin typeface="宋体" panose="02010600030101010101" pitchFamily="2" charset="-122"/>
                <a:ea typeface="楷体_GB2312" pitchFamily="49" charset="-122"/>
              </a:rPr>
              <a:t>即</a:t>
            </a:r>
            <a:r>
              <a:rPr lang="en-US" altLang="zh-CN" sz="3600">
                <a:latin typeface="宋体" panose="02010600030101010101" pitchFamily="2" charset="-122"/>
                <a:ea typeface="楷体_GB2312" pitchFamily="49" charset="-122"/>
              </a:rPr>
              <a:t>b&lt;0.</a:t>
            </a:r>
            <a:endParaRPr lang="en-US" altLang="zh-CN" sz="3600">
              <a:latin typeface="宋体" panose="02010600030101010101" pitchFamily="2" charset="-122"/>
              <a:ea typeface="楷体_GB2312" pitchFamily="49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9106" name="文本框 1199105"/>
          <p:cNvSpPr txBox="1"/>
          <p:nvPr/>
        </p:nvSpPr>
        <p:spPr>
          <a:xfrm>
            <a:off x="238125" y="548640"/>
            <a:ext cx="1160399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类型三　指数函数的定义域、值域问题</a:t>
            </a:r>
            <a:endParaRPr lang="zh-CN" altLang="en-US" sz="40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【典例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endParaRPr lang="zh-CN" altLang="en-US" sz="40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2.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求下列函数的定义域与值域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4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(1)y=       (2)y=       (3)y=9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+2×3</a:t>
            </a:r>
            <a:r>
              <a:rPr lang="en-US" altLang="zh-CN" sz="40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-1.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199108" name="对象 1199107"/>
          <p:cNvGraphicFramePr/>
          <p:nvPr/>
        </p:nvGraphicFramePr>
        <p:xfrm>
          <a:off x="1547495" y="4085590"/>
          <a:ext cx="1059815" cy="973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495300" imgH="533400" progId="Equation.DSMT4">
                  <p:embed/>
                </p:oleObj>
              </mc:Choice>
              <mc:Fallback>
                <p:oleObj name="" r:id="rId1" imgW="495300" imgH="5334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495" y="4085590"/>
                        <a:ext cx="1059815" cy="9734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9109" name="对象 1199108"/>
          <p:cNvGraphicFramePr/>
          <p:nvPr/>
        </p:nvGraphicFramePr>
        <p:xfrm>
          <a:off x="4668520" y="4225290"/>
          <a:ext cx="1598295" cy="723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685800" imgH="381000" progId="Equation.DSMT4">
                  <p:embed/>
                </p:oleObj>
              </mc:Choice>
              <mc:Fallback>
                <p:oleObj name="" r:id="rId3" imgW="685800" imgH="3810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68520" y="4225290"/>
                        <a:ext cx="1598295" cy="7232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78626" name="文本框 1178625"/>
          <p:cNvSpPr txBox="1"/>
          <p:nvPr/>
        </p:nvSpPr>
        <p:spPr>
          <a:xfrm>
            <a:off x="467360" y="2099310"/>
            <a:ext cx="113753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函数</a:t>
            </a:r>
            <a:r>
              <a:rPr lang="en-US" altLang="zh-CN" sz="4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f(x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)=      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的定义域是</a:t>
            </a:r>
            <a:r>
              <a:rPr lang="en-US" altLang="zh-CN" sz="4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____________.</a:t>
            </a:r>
            <a:endParaRPr lang="en-US" altLang="zh-CN" sz="40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178627" name="对象 1178626"/>
          <p:cNvGraphicFramePr/>
          <p:nvPr/>
        </p:nvGraphicFramePr>
        <p:xfrm>
          <a:off x="3446145" y="2165350"/>
          <a:ext cx="1475740" cy="575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927100" imgH="419100" progId="Equation.DSMT4">
                  <p:embed/>
                </p:oleObj>
              </mc:Choice>
              <mc:Fallback>
                <p:oleObj name="" r:id="rId5" imgW="927100" imgH="4191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46145" y="2165350"/>
                        <a:ext cx="1475740" cy="575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8056245" y="1969135"/>
            <a:ext cx="155003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+mn-ea"/>
              </a:rPr>
              <a:t>[0,+∞)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274" name="文本框 1206273"/>
          <p:cNvSpPr txBox="1"/>
          <p:nvPr/>
        </p:nvSpPr>
        <p:spPr>
          <a:xfrm>
            <a:off x="294640" y="1435100"/>
            <a:ext cx="114007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【巩固训练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求函数            的定义域和值域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graphicFrame>
        <p:nvGraphicFramePr>
          <p:cNvPr id="1206275" name="对象 1206274"/>
          <p:cNvGraphicFramePr/>
          <p:nvPr/>
        </p:nvGraphicFramePr>
        <p:xfrm>
          <a:off x="4575810" y="1115695"/>
          <a:ext cx="2423795" cy="979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1193165" imgH="635000" progId="Equation.DSMT4">
                  <p:embed/>
                </p:oleObj>
              </mc:Choice>
              <mc:Fallback>
                <p:oleObj name="" r:id="rId1" imgW="1193165" imgH="6350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75810" y="1115695"/>
                        <a:ext cx="2423795" cy="9791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9346" name="文本框 1209345"/>
          <p:cNvSpPr txBox="1"/>
          <p:nvPr/>
        </p:nvSpPr>
        <p:spPr>
          <a:xfrm>
            <a:off x="269240" y="2640330"/>
            <a:ext cx="106953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【补偿训练</a:t>
            </a: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】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已知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f(x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)=3</a:t>
            </a:r>
            <a:r>
              <a:rPr lang="en-US" altLang="zh-CN" sz="36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x-b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(2≤x≤4,b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为常数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的图象过点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(2,1),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则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f(x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的值域为　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A.[9,81]	  B.[3,9]</a:t>
            </a:r>
            <a:endParaRPr lang="en-US" altLang="zh-CN" sz="36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C.[1,9]		  D.[1,+∞)</a:t>
            </a:r>
            <a:endParaRPr lang="en-US" altLang="zh-CN" sz="3600">
              <a:latin typeface="宋体" panose="02010600030101010101" pitchFamily="2" charset="-122"/>
              <a:ea typeface="Times New Roman" panose="02020603050405020304" charset="0"/>
            </a:endParaRPr>
          </a:p>
        </p:txBody>
      </p:sp>
      <p:sp>
        <p:nvSpPr>
          <p:cNvPr id="1173506" name="文本框 1173505"/>
          <p:cNvSpPr txBox="1"/>
          <p:nvPr/>
        </p:nvSpPr>
        <p:spPr>
          <a:xfrm>
            <a:off x="7203440" y="3124200"/>
            <a:ext cx="5143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</a:rPr>
              <a:t>C</a:t>
            </a:r>
            <a:endParaRPr lang="en-US" altLang="zh-CN" sz="40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9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9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3506" grpId="0"/>
      <p:bldP spid="12093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1923</Words>
  <Application>WPS 演示</Application>
  <PresentationFormat>宽屏</PresentationFormat>
  <Paragraphs>273</Paragraphs>
  <Slides>27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27</vt:i4>
      </vt:variant>
    </vt:vector>
  </HeadingPairs>
  <TitlesOfParts>
    <vt:vector size="50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NEU-BZ</vt:lpstr>
      <vt:lpstr>楷体_GB2312</vt:lpstr>
      <vt:lpstr>新宋体</vt:lpstr>
      <vt:lpstr>华文中宋</vt:lpstr>
      <vt:lpstr>华文宋体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9</cp:revision>
  <dcterms:created xsi:type="dcterms:W3CDTF">2018-03-01T02:03:00Z</dcterms:created>
  <dcterms:modified xsi:type="dcterms:W3CDTF">2018-10-15T09:53:58Z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