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handoutMasterIdLst>
    <p:handoutMasterId r:id="rId22"/>
  </p:handoutMasterIdLst>
  <p:sldIdLst>
    <p:sldId id="961" r:id="rId3"/>
    <p:sldId id="836" r:id="rId4"/>
    <p:sldId id="315" r:id="rId6"/>
    <p:sldId id="749" r:id="rId7"/>
    <p:sldId id="1012" r:id="rId8"/>
    <p:sldId id="1013" r:id="rId9"/>
    <p:sldId id="1015" r:id="rId10"/>
    <p:sldId id="1014" r:id="rId11"/>
    <p:sldId id="1017" r:id="rId12"/>
    <p:sldId id="1018" r:id="rId13"/>
    <p:sldId id="907" r:id="rId14"/>
    <p:sldId id="995" r:id="rId15"/>
    <p:sldId id="1019" r:id="rId16"/>
    <p:sldId id="997" r:id="rId17"/>
    <p:sldId id="1010" r:id="rId18"/>
    <p:sldId id="998" r:id="rId19"/>
    <p:sldId id="1011" r:id="rId20"/>
    <p:sldId id="980" r:id="rId21"/>
  </p:sldIdLst>
  <p:sldSz cx="12190095" cy="6859270"/>
  <p:notesSz cx="6858000" cy="9144000"/>
  <p:defaultTextStyle>
    <a:defPPr>
      <a:defRPr lang="zh-CN"/>
    </a:defPPr>
    <a:lvl1pPr marL="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CCFF"/>
    <a:srgbClr val="0033CC"/>
    <a:srgbClr val="0066FF"/>
    <a:srgbClr val="00CC00"/>
    <a:srgbClr val="CC00FF"/>
    <a:srgbClr val="99FF99"/>
    <a:srgbClr val="6600FF"/>
    <a:srgbClr val="000000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59" autoAdjust="0"/>
    <p:restoredTop sz="98657" autoAdjust="0"/>
  </p:normalViewPr>
  <p:slideViewPr>
    <p:cSldViewPr>
      <p:cViewPr>
        <p:scale>
          <a:sx n="75" d="100"/>
          <a:sy n="75" d="100"/>
        </p:scale>
        <p:origin x="-1998" y="-936"/>
      </p:cViewPr>
      <p:guideLst>
        <p:guide orient="horz" pos="2161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4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handoutMaster" Target="handoutMasters/handoutMaster1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D594FB-2808-45A5-BDC8-80C0F481B27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5B4082-C5AE-46D0-A000-D929E8B2595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FAA0F-2349-45DA-9EBD-9D94C9A1CFA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F37086-15D0-443D-AF17-A3F21825C04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8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F37086-15D0-443D-AF17-A3F21825C04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8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6"/>
          <p:cNvSpPr>
            <a:spLocks noChangeArrowheads="1"/>
          </p:cNvSpPr>
          <p:nvPr userDrawn="1"/>
        </p:nvSpPr>
        <p:spPr bwMode="gray">
          <a:xfrm>
            <a:off x="-370369" y="10718"/>
            <a:ext cx="12880358" cy="61609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F8F8F8">
                  <a:gamma/>
                  <a:shade val="76471"/>
                  <a:invGamma/>
                </a:srgbClr>
              </a:gs>
            </a:gsLst>
            <a:lin ang="5400000" scaled="1"/>
          </a:gradFill>
          <a:ln w="19050">
            <a:solidFill>
              <a:srgbClr val="C0C0C0"/>
            </a:solidFill>
            <a:rou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lIns="121898" tIns="60948" rIns="121898" bIns="60948" anchor="ctr"/>
          <a:lstStyle/>
          <a:p>
            <a:pPr algn="ctr">
              <a:defRPr/>
            </a:pPr>
            <a:endParaRPr lang="zh-CN" altLang="en-US" sz="24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 userDrawn="1"/>
        </p:nvGraphicFramePr>
        <p:xfrm>
          <a:off x="201223" y="43238"/>
          <a:ext cx="11653880" cy="5196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2420"/>
                <a:gridCol w="832420"/>
                <a:gridCol w="832420"/>
                <a:gridCol w="832420"/>
                <a:gridCol w="832420"/>
                <a:gridCol w="832420"/>
                <a:gridCol w="832420"/>
                <a:gridCol w="832420"/>
                <a:gridCol w="832420"/>
                <a:gridCol w="832420"/>
                <a:gridCol w="832420"/>
                <a:gridCol w="832420"/>
                <a:gridCol w="832420"/>
                <a:gridCol w="832420"/>
              </a:tblGrid>
              <a:tr h="519643"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50000"/>
                        </a:lnSpc>
                      </a:pPr>
                      <a:endParaRPr lang="zh-CN" altLang="en-US" sz="1900" baseline="0" dirty="0"/>
                    </a:p>
                  </a:txBody>
                  <a:tcPr marL="121904" marR="121904" marT="60974" marB="6097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5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7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标题幻灯片">
    <p:bg>
      <p:bgPr>
        <a:solidFill>
          <a:srgbClr val="F3EF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 userDrawn="1"/>
        </p:nvSpPr>
        <p:spPr>
          <a:xfrm>
            <a:off x="0" y="2122088"/>
            <a:ext cx="12190413" cy="246010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iming>
    <p:tnLst>
      <p:par>
        <p:cTn id="1" dur="indefinite" restart="never" nodeType="tmRoot"/>
      </p:par>
    </p:tnLst>
  </p:timing>
  <p:txStyles>
    <p:titleStyle>
      <a:lvl1pPr algn="ctr" defTabSz="121856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8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856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1.xml"/><Relationship Id="rId4" Type="http://schemas.openxmlformats.org/officeDocument/2006/relationships/image" Target="../media/image1.jpeg"/><Relationship Id="rId3" Type="http://schemas.openxmlformats.org/officeDocument/2006/relationships/slide" Target="slide11.xml"/><Relationship Id="rId2" Type="http://schemas.openxmlformats.org/officeDocument/2006/relationships/slide" Target="slide3.xml"/><Relationship Id="rId1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1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slide" Target="slid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" Target="slide1.xml"/><Relationship Id="rId1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slide" Target="slide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hyperlink" Target="http://www.91taoke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727054" y="3009942"/>
            <a:ext cx="5625738" cy="76943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r>
              <a:rPr lang="zh-CN" altLang="en-US" sz="4400" b="1" kern="100" dirty="0">
                <a:solidFill>
                  <a:schemeClr val="bg1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单元总结</a:t>
            </a:r>
            <a:r>
              <a:rPr lang="zh-CN" altLang="en-US" sz="4400" b="1" kern="100">
                <a:solidFill>
                  <a:schemeClr val="bg1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学</a:t>
            </a:r>
            <a:r>
              <a:rPr lang="zh-CN" altLang="en-US" sz="4400" b="1" kern="100" smtClean="0">
                <a:solidFill>
                  <a:schemeClr val="bg1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案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>
            <a:hlinkClick r:id="rId1" action="ppaction://hlinksldjump"/>
          </p:cNvPr>
          <p:cNvSpPr/>
          <p:nvPr/>
        </p:nvSpPr>
        <p:spPr>
          <a:xfrm>
            <a:off x="6020068" y="5590034"/>
            <a:ext cx="1753238" cy="792088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网络构建区</a:t>
            </a:r>
            <a:endParaRPr lang="zh-CN" altLang="en-US" sz="2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>
            <a:hlinkClick r:id="rId2" action="ppaction://hlinksldjump"/>
          </p:cNvPr>
          <p:cNvSpPr/>
          <p:nvPr/>
        </p:nvSpPr>
        <p:spPr>
          <a:xfrm>
            <a:off x="8086384" y="5590034"/>
            <a:ext cx="1753238" cy="792088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核心整合区</a:t>
            </a:r>
            <a:endParaRPr lang="zh-CN" altLang="en-US" sz="2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>
            <a:hlinkClick r:id="rId3" action="ppaction://hlinksldjump"/>
          </p:cNvPr>
          <p:cNvSpPr/>
          <p:nvPr/>
        </p:nvSpPr>
        <p:spPr>
          <a:xfrm>
            <a:off x="10174616" y="5590034"/>
            <a:ext cx="1753238" cy="792088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热点探究区</a:t>
            </a:r>
            <a:endParaRPr lang="zh-CN" altLang="en-US" sz="2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Picture 2" descr="C:\Users\Administrator\Desktop\必修一图片\c445f052f30f0f0ed652afa9b9b6677e_141905163946562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491"/>
          <a:stretch>
            <a:fillRect/>
          </a:stretch>
        </p:blipFill>
        <p:spPr bwMode="auto">
          <a:xfrm>
            <a:off x="-6362" y="2112617"/>
            <a:ext cx="3136540" cy="2472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5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直接连接符 17"/>
          <p:cNvCxnSpPr/>
          <p:nvPr/>
        </p:nvCxnSpPr>
        <p:spPr>
          <a:xfrm>
            <a:off x="2604" y="529124"/>
            <a:ext cx="12187809" cy="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10143587" y="261442"/>
            <a:ext cx="2059599" cy="471312"/>
          </a:xfrm>
          <a:prstGeom prst="rect">
            <a:avLst/>
          </a:prstGeom>
          <a:solidFill>
            <a:srgbClr val="00CCF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网络 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构建区</a:t>
            </a:r>
            <a:endParaRPr lang="zh-CN" altLang="en-US" sz="2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0" y="6663993"/>
            <a:ext cx="12194933" cy="1940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400" kern="100" dirty="0">
              <a:solidFill>
                <a:srgbClr val="0000CC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3" name="圆角矩形 22">
            <a:hlinkClick r:id="rId1" action="ppaction://hlinksldjump"/>
          </p:cNvPr>
          <p:cNvSpPr/>
          <p:nvPr/>
        </p:nvSpPr>
        <p:spPr>
          <a:xfrm>
            <a:off x="11389326" y="6653833"/>
            <a:ext cx="807892" cy="215702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返回</a:t>
            </a:r>
            <a:endParaRPr lang="zh-CN" altLang="en-US" sz="1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" name="Picture 2" descr="\\司瑞晴\e\2016源文件！！\同步@@\步步高\政治人教必修1\R124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358" y="559659"/>
            <a:ext cx="5128903" cy="5966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78582" y="477466"/>
            <a:ext cx="10952299" cy="616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1.</a:t>
            </a: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生产与消费</a:t>
            </a:r>
            <a:endParaRPr lang="zh-CN" altLang="zh-CN" sz="260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2604" y="529124"/>
            <a:ext cx="12187809" cy="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10153054" y="261442"/>
            <a:ext cx="2059599" cy="471312"/>
          </a:xfrm>
          <a:prstGeom prst="rect">
            <a:avLst/>
          </a:prstGeom>
          <a:solidFill>
            <a:srgbClr val="00CCF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核心 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整合区</a:t>
            </a:r>
            <a:endParaRPr lang="zh-CN" altLang="en-US" sz="2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550590" y="1197546"/>
          <a:ext cx="11377264" cy="4754880"/>
        </p:xfrm>
        <a:graphic>
          <a:graphicData uri="http://schemas.openxmlformats.org/drawingml/2006/table">
            <a:tbl>
              <a:tblPr/>
              <a:tblGrid>
                <a:gridCol w="1728192"/>
                <a:gridCol w="9649072"/>
              </a:tblGrid>
              <a:tr h="166804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生产决定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消费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5531" marR="255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kern="100" dirty="0">
                          <a:effectLst/>
                          <a:latin typeface="宋体" panose="02010600030101010101" pitchFamily="2" charset="-122"/>
                          <a:ea typeface="华文细黑" panose="02010600040101010101" pitchFamily="2" charset="-122"/>
                          <a:cs typeface="Times New Roman" panose="02020603050405020304"/>
                        </a:rPr>
                        <a:t>①</a:t>
                      </a:r>
                      <a:r>
                        <a:rPr lang="zh-CN" sz="26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生产决定消费的对象、方式、质量和水平、生产为消费创造动力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kern="100" dirty="0">
                          <a:effectLst/>
                          <a:latin typeface="宋体" panose="02010600030101010101" pitchFamily="2" charset="-122"/>
                          <a:ea typeface="华文细黑" panose="02010600040101010101" pitchFamily="2" charset="-122"/>
                          <a:cs typeface="Times New Roman" panose="02020603050405020304"/>
                        </a:rPr>
                        <a:t>②</a:t>
                      </a:r>
                      <a:r>
                        <a:rPr lang="zh-CN" sz="26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物质资料的生产是人类社会赖以存在和发展的基础，必须通过改革，大力发展生产力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5531" marR="255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5950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消费反作用于生产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5531" marR="255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kern="100" dirty="0">
                          <a:effectLst/>
                          <a:latin typeface="宋体" panose="02010600030101010101" pitchFamily="2" charset="-122"/>
                          <a:ea typeface="华文细黑" panose="02010600040101010101" pitchFamily="2" charset="-122"/>
                          <a:cs typeface="Times New Roman" panose="02020603050405020304"/>
                        </a:rPr>
                        <a:t>①</a:t>
                      </a:r>
                      <a:r>
                        <a:rPr lang="zh-CN" sz="26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消费对生产具有重要的反作用，消费拉动经济增长、促进生产发展；新的消费需求，对生产的调整和升级起着导向作用；新的消费热点的出现，往往能带动一个产业的出现和成长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kern="100" dirty="0">
                          <a:effectLst/>
                          <a:latin typeface="宋体" panose="02010600030101010101" pitchFamily="2" charset="-122"/>
                          <a:ea typeface="华文细黑" panose="02010600040101010101" pitchFamily="2" charset="-122"/>
                          <a:cs typeface="Times New Roman" panose="02020603050405020304"/>
                        </a:rPr>
                        <a:t>②</a:t>
                      </a:r>
                      <a:r>
                        <a:rPr lang="zh-CN" sz="26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重视消费，把扩大内需作为我国经济发展的长期战略方针和基本立足点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5531" marR="2553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34566" y="117426"/>
            <a:ext cx="11387175" cy="647332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6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2.</a:t>
            </a:r>
            <a:r>
              <a:rPr lang="zh-CN" altLang="zh-CN" sz="26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公有制为主体、多种所有制经济共同发展</a:t>
            </a:r>
            <a:endParaRPr lang="zh-CN" altLang="zh-CN" sz="260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478582" y="798413"/>
          <a:ext cx="11171150" cy="5974080"/>
        </p:xfrm>
        <a:graphic>
          <a:graphicData uri="http://schemas.openxmlformats.org/drawingml/2006/table">
            <a:tbl>
              <a:tblPr/>
              <a:tblGrid>
                <a:gridCol w="1548767"/>
                <a:gridCol w="4623755"/>
                <a:gridCol w="4998628"/>
              </a:tblGrid>
              <a:tr h="125765">
                <a:tc>
                  <a:txBody>
                    <a:bodyPr/>
                    <a:lstStyle/>
                    <a:p>
                      <a:pPr algn="l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Courier New" panose="02070309020205020404"/>
                        </a:rPr>
                        <a:t> </a:t>
                      </a:r>
                      <a:endParaRPr lang="zh-CN" sz="28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13475" marR="134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公有制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13475" marR="134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非公有制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13475" marR="134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8826">
                <a:tc>
                  <a:txBody>
                    <a:bodyPr/>
                    <a:lstStyle/>
                    <a:p>
                      <a:pPr algn="l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范围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13475" marR="134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国有经济、集体经济、混合所有制经济中的国有成分和集体成分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13475" marR="134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个体经济、私营经济和外资经济</a:t>
                      </a:r>
                      <a:endParaRPr lang="zh-CN" sz="28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13475" marR="134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7296">
                <a:tc>
                  <a:txBody>
                    <a:bodyPr/>
                    <a:lstStyle/>
                    <a:p>
                      <a:pPr algn="l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地位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13475" marR="134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公有制经济在国民经济中占主体地位</a:t>
                      </a:r>
                      <a:r>
                        <a:rPr lang="en-US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Courier New" panose="02070309020205020404"/>
                        </a:rPr>
                        <a:t> 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13475" marR="134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是社会主义市场经济的重要组成部分</a:t>
                      </a:r>
                      <a:endParaRPr lang="zh-CN" sz="28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13475" marR="134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0357">
                <a:tc>
                  <a:txBody>
                    <a:bodyPr/>
                    <a:lstStyle/>
                    <a:p>
                      <a:pPr algn="l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作用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13475" marR="134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是国民经济的主体和社会经济制度的基础，国有经济在国民经济发展中起主导作用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13475" marR="134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国民经济的重要组成部分，在支撑经济增长、促进创新、扩大就业、增加税收等方面具有重要作用</a:t>
                      </a:r>
                      <a:endParaRPr lang="zh-CN" sz="28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13475" marR="134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609600" y="981522"/>
          <a:ext cx="10670182" cy="4248472"/>
        </p:xfrm>
        <a:graphic>
          <a:graphicData uri="http://schemas.openxmlformats.org/drawingml/2006/table">
            <a:tbl>
              <a:tblPr/>
              <a:tblGrid>
                <a:gridCol w="1120998"/>
                <a:gridCol w="3346676"/>
                <a:gridCol w="6202508"/>
              </a:tblGrid>
              <a:tr h="141615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政策</a:t>
                      </a:r>
                      <a:endParaRPr lang="zh-CN" sz="28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13475" marR="134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毫不动摇地巩固和发展公有制经济</a:t>
                      </a:r>
                      <a:endParaRPr lang="zh-CN" sz="28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13475" marR="134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毫不动摇地鼓励、支持、引导非公有制经济发展</a:t>
                      </a:r>
                      <a:endParaRPr lang="zh-CN" sz="28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13475" marR="134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231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必然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性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13475" marR="134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符合社会主义的本质要求，适应社会主义初级阶段生产力发展不平衡、多层次的状况。实践证明，它有利于促进生产力的发展、有利于增强综合国力、有利于提高人民生活水平，必须坚持和完善这一基本</a:t>
                      </a:r>
                      <a:r>
                        <a:rPr lang="zh-CN" sz="2800" kern="100" dirty="0" smtClean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经济制度</a:t>
                      </a:r>
                      <a:endParaRPr lang="zh-CN" sz="28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13475" marR="134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 marL="13475" marR="1347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7644" y="261442"/>
            <a:ext cx="11732218" cy="687600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3.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判断各种经济成分的关键点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1846734" y="1197546"/>
          <a:ext cx="8928992" cy="4790333"/>
        </p:xfrm>
        <a:graphic>
          <a:graphicData uri="http://schemas.openxmlformats.org/drawingml/2006/table">
            <a:tbl>
              <a:tblPr/>
              <a:tblGrid>
                <a:gridCol w="2732151"/>
                <a:gridCol w="6196841"/>
              </a:tblGrid>
              <a:tr h="3772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成分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40425" marR="40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地位或作用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40425" marR="40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188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公有制经济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40425" marR="40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主体地位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40425" marR="40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459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国有经济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40425" marR="40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主导作用</a:t>
                      </a:r>
                      <a:endParaRPr lang="zh-CN" sz="28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40425" marR="40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188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集体经济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40425" marR="40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社会主义公有制经济的重要组成部分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40425" marR="40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188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非公有制经济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40425" marR="40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社会主义市场经济的重要组成部分</a:t>
                      </a:r>
                      <a:endParaRPr lang="zh-CN" sz="28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40425" marR="4042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7644" y="261442"/>
            <a:ext cx="11732218" cy="687600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4.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企业经营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838622" y="981522"/>
          <a:ext cx="10369152" cy="5760720"/>
        </p:xfrm>
        <a:graphic>
          <a:graphicData uri="http://schemas.openxmlformats.org/drawingml/2006/table">
            <a:tbl>
              <a:tblPr/>
              <a:tblGrid>
                <a:gridCol w="2751145"/>
                <a:gridCol w="7618007"/>
              </a:tblGrid>
              <a:tr h="53265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公司</a:t>
                      </a:r>
                      <a:r>
                        <a:rPr lang="zh-CN" sz="2800" kern="100" dirty="0" smtClean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的类型</a:t>
                      </a:r>
                      <a:endParaRPr lang="zh-CN" sz="28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有限责任公司和股份有限公司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530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公司的</a:t>
                      </a:r>
                      <a:r>
                        <a:rPr lang="zh-CN" sz="2800" kern="100" dirty="0" smtClean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组织</a:t>
                      </a:r>
                      <a:r>
                        <a:rPr lang="zh-CN" sz="28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机构</a:t>
                      </a:r>
                      <a:endParaRPr lang="zh-CN" sz="28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决策机构：股东大会及董事会；执行机构</a:t>
                      </a:r>
                      <a:r>
                        <a:rPr lang="zh-CN" sz="2800" kern="100" dirty="0" smtClean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：</a:t>
                      </a:r>
                      <a:endParaRPr lang="en-US" altLang="zh-CN" sz="2800" kern="100" dirty="0" smtClean="0">
                        <a:effectLst/>
                        <a:latin typeface="Times New Roman" panose="02020603050405020304"/>
                        <a:ea typeface="华文细黑" panose="02010600040101010101" pitchFamily="2" charset="-122"/>
                        <a:cs typeface="Times New Roman" panose="02020603050405020304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 dirty="0" smtClean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总经理</a:t>
                      </a:r>
                      <a:r>
                        <a:rPr lang="zh-CN" sz="28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及其助手；监督机构：监事会</a:t>
                      </a:r>
                      <a:endParaRPr lang="zh-CN" sz="28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9897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经营目的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获取利润。利润表现为企业的经营收入与生产经营成本之间的差额</a:t>
                      </a:r>
                      <a:endParaRPr lang="zh-CN" sz="28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061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公司的经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营与发展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effectLst/>
                          <a:latin typeface="宋体" panose="02010600030101010101" pitchFamily="2" charset="-122"/>
                          <a:ea typeface="华文细黑" panose="02010600040101010101" pitchFamily="2" charset="-122"/>
                          <a:cs typeface="Times New Roman" panose="02020603050405020304"/>
                        </a:rPr>
                        <a:t>①</a:t>
                      </a:r>
                      <a:r>
                        <a:rPr lang="zh-CN" sz="28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要制定正确的经营战略</a:t>
                      </a:r>
                      <a:endParaRPr lang="zh-CN" sz="28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effectLst/>
                          <a:latin typeface="宋体" panose="02010600030101010101" pitchFamily="2" charset="-122"/>
                          <a:ea typeface="华文细黑" panose="02010600040101010101" pitchFamily="2" charset="-122"/>
                          <a:cs typeface="Times New Roman" panose="02020603050405020304"/>
                        </a:rPr>
                        <a:t>②</a:t>
                      </a:r>
                      <a:r>
                        <a:rPr lang="zh-CN" sz="28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要提高自主创新能力，依靠技术进步、科学管理等手段，形成自己的竞争优势</a:t>
                      </a:r>
                      <a:endParaRPr lang="zh-CN" sz="28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effectLst/>
                          <a:latin typeface="宋体" panose="02010600030101010101" pitchFamily="2" charset="-122"/>
                          <a:ea typeface="华文细黑" panose="02010600040101010101" pitchFamily="2" charset="-122"/>
                          <a:cs typeface="Times New Roman" panose="02020603050405020304"/>
                        </a:rPr>
                        <a:t>③</a:t>
                      </a:r>
                      <a:r>
                        <a:rPr lang="zh-CN" sz="28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要诚信经营，树立良好的信誉和企业形象</a:t>
                      </a:r>
                      <a:endParaRPr lang="zh-CN" sz="28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8535" marR="2853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7644" y="261442"/>
            <a:ext cx="11732218" cy="687600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5.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劳动就业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334566" y="1053530"/>
          <a:ext cx="10801200" cy="5120640"/>
        </p:xfrm>
        <a:graphic>
          <a:graphicData uri="http://schemas.openxmlformats.org/drawingml/2006/table">
            <a:tbl>
              <a:tblPr/>
              <a:tblGrid>
                <a:gridCol w="1866519"/>
                <a:gridCol w="8934681"/>
              </a:tblGrid>
              <a:tr h="9701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就业的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意义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34650" marR="346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就业是民生之本，对整个社会生产和发展具有重要意义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34650" marR="346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736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解决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措施</a:t>
                      </a:r>
                      <a:endParaRPr lang="zh-CN" sz="28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34650" marR="346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effectLst/>
                          <a:latin typeface="宋体" panose="02010600030101010101" pitchFamily="2" charset="-122"/>
                          <a:ea typeface="华文细黑" panose="02010600040101010101" pitchFamily="2" charset="-122"/>
                          <a:cs typeface="Times New Roman" panose="02020603050405020304"/>
                        </a:rPr>
                        <a:t>①</a:t>
                      </a:r>
                      <a:r>
                        <a:rPr lang="zh-CN" sz="28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发展经济是解决就业问题的根本途径</a:t>
                      </a:r>
                      <a:endParaRPr lang="zh-CN" sz="28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effectLst/>
                          <a:latin typeface="宋体" panose="02010600030101010101" pitchFamily="2" charset="-122"/>
                          <a:ea typeface="华文细黑" panose="02010600040101010101" pitchFamily="2" charset="-122"/>
                          <a:cs typeface="Times New Roman" panose="02020603050405020304"/>
                        </a:rPr>
                        <a:t>②</a:t>
                      </a:r>
                      <a:r>
                        <a:rPr lang="zh-CN" sz="28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党和政府要实施就业优先战略和积极的就业政策，制定劳动者自主就业、市场调节就业、政府促进就业和鼓励创业的方针</a:t>
                      </a:r>
                      <a:endParaRPr lang="zh-CN" sz="28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effectLst/>
                          <a:latin typeface="宋体" panose="02010600030101010101" pitchFamily="2" charset="-122"/>
                          <a:ea typeface="华文细黑" panose="02010600040101010101" pitchFamily="2" charset="-122"/>
                          <a:cs typeface="Times New Roman" panose="02020603050405020304"/>
                        </a:rPr>
                        <a:t>③</a:t>
                      </a:r>
                      <a:r>
                        <a:rPr lang="zh-CN" sz="28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劳动者要树立正确的就业观念：树立自主择业观、竞争就业观、职业平等观、多种方式就业观</a:t>
                      </a:r>
                      <a:endParaRPr lang="zh-CN" sz="28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34650" marR="346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7644" y="261442"/>
            <a:ext cx="11732218" cy="687600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</a:rPr>
              <a:t>6.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维护劳动者合法权益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320307" y="1126261"/>
          <a:ext cx="11535539" cy="4823813"/>
        </p:xfrm>
        <a:graphic>
          <a:graphicData uri="http://schemas.openxmlformats.org/drawingml/2006/table">
            <a:tbl>
              <a:tblPr/>
              <a:tblGrid>
                <a:gridCol w="1170554"/>
                <a:gridCol w="10364985"/>
              </a:tblGrid>
              <a:tr h="125765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原因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6950" marR="269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实现和维护劳动者合法权益是社会主义制度的本质要求；是保障劳动者主人翁地位的前提；是调动和发挥劳动者积极性、创造性的保证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6950" marR="269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989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措施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6950" marR="269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kern="100" dirty="0">
                          <a:effectLst/>
                          <a:latin typeface="宋体" panose="02010600030101010101" pitchFamily="2" charset="-122"/>
                          <a:ea typeface="华文细黑" panose="02010600040101010101" pitchFamily="2" charset="-122"/>
                          <a:cs typeface="Times New Roman" panose="02020603050405020304"/>
                        </a:rPr>
                        <a:t>①</a:t>
                      </a:r>
                      <a:r>
                        <a:rPr lang="zh-CN" sz="26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劳动者享受权利和履行劳动义务是互为前提的；自觉履行劳动义务，有利于维护劳动者权益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kern="100" dirty="0">
                          <a:effectLst/>
                          <a:latin typeface="宋体" panose="02010600030101010101" pitchFamily="2" charset="-122"/>
                          <a:ea typeface="华文细黑" panose="02010600040101010101" pitchFamily="2" charset="-122"/>
                          <a:cs typeface="Times New Roman" panose="02020603050405020304"/>
                        </a:rPr>
                        <a:t>②</a:t>
                      </a:r>
                      <a:r>
                        <a:rPr lang="zh-CN" sz="26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依法签订劳动合同是维护劳动者合法权益的重要依据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kern="100" dirty="0">
                          <a:effectLst/>
                          <a:latin typeface="宋体" panose="02010600030101010101" pitchFamily="2" charset="-122"/>
                          <a:ea typeface="华文细黑" panose="02010600040101010101" pitchFamily="2" charset="-122"/>
                          <a:cs typeface="Times New Roman" panose="02020603050405020304"/>
                        </a:rPr>
                        <a:t>③</a:t>
                      </a:r>
                      <a:r>
                        <a:rPr lang="zh-CN" sz="26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劳动者要增强权利意识和法律意识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600" kern="100" dirty="0">
                          <a:effectLst/>
                          <a:latin typeface="宋体" panose="02010600030101010101" pitchFamily="2" charset="-122"/>
                          <a:ea typeface="华文细黑" panose="02010600040101010101" pitchFamily="2" charset="-122"/>
                          <a:cs typeface="Times New Roman" panose="02020603050405020304"/>
                        </a:rPr>
                        <a:t>④</a:t>
                      </a:r>
                      <a:r>
                        <a:rPr lang="zh-CN" sz="26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当自己的权益受到侵害时，可以通过投诉、协商、申请调解、申请仲裁、向法院起诉等途径加以维护，而不能用非法手段施加报复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6950" marR="269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95636" y="-26590"/>
            <a:ext cx="11732218" cy="687600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</a:rPr>
              <a:t>7.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投资与融资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982638" y="837506"/>
          <a:ext cx="10225135" cy="5796153"/>
        </p:xfrm>
        <a:graphic>
          <a:graphicData uri="http://schemas.openxmlformats.org/drawingml/2006/table">
            <a:tbl>
              <a:tblPr/>
              <a:tblGrid>
                <a:gridCol w="756899"/>
                <a:gridCol w="1808765"/>
                <a:gridCol w="1808765"/>
                <a:gridCol w="2322314"/>
                <a:gridCol w="3528392"/>
              </a:tblGrid>
              <a:tr h="226377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en-US" sz="26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Courier New" panose="02070309020205020404"/>
                        </a:rPr>
                        <a:t> 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储蓄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债券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股票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保险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755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性质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存款凭证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债务证书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股份凭证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风险保障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9512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收益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利息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利息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en-US" sz="26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Courier New" panose="02070309020205020404"/>
                        </a:rPr>
                        <a:t> </a:t>
                      </a:r>
                      <a:r>
                        <a:rPr lang="zh-CN" sz="26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取得股息或红利、股票价格差价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根据保险合同从保险公司获得经济补偿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31887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偿还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按存款方式获得本金和利息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有明确的付息期限，到期偿还本金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不能退股，只能转售股票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遇到风险时得到保险金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58265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风险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风险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最小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比储蓄大，比股票小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风险最大</a:t>
                      </a:r>
                      <a:endParaRPr lang="zh-CN" sz="2600" kern="10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zh-CN" sz="2600" kern="100" dirty="0">
                          <a:effectLst/>
                          <a:latin typeface="Times New Roman" panose="02020603050405020304"/>
                          <a:ea typeface="华文细黑" panose="02010600040101010101" pitchFamily="2" charset="-122"/>
                          <a:cs typeface="Times New Roman" panose="02020603050405020304"/>
                        </a:rPr>
                        <a:t>没有出现合同约定的事故得不到保险金</a:t>
                      </a:r>
                      <a:endParaRPr lang="zh-CN" sz="2600" kern="100" dirty="0">
                        <a:effectLst/>
                        <a:latin typeface="宋体" panose="02010600030101010101" pitchFamily="2" charset="-122"/>
                        <a:cs typeface="Courier New" panose="02070309020205020404"/>
                      </a:endParaRPr>
                    </a:p>
                  </a:txBody>
                  <a:tcPr marL="24255" marR="2425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0" y="6663993"/>
            <a:ext cx="12194933" cy="1940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400" kern="100" dirty="0">
              <a:solidFill>
                <a:srgbClr val="0000CC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圆角矩形 5">
            <a:hlinkClick r:id="rId1" action="ppaction://hlinksldjump"/>
          </p:cNvPr>
          <p:cNvSpPr/>
          <p:nvPr/>
        </p:nvSpPr>
        <p:spPr>
          <a:xfrm>
            <a:off x="11389326" y="6653833"/>
            <a:ext cx="807892" cy="215702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返回</a:t>
            </a:r>
            <a:endParaRPr lang="zh-CN" altLang="en-US" sz="1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2558" y="518994"/>
            <a:ext cx="11396548" cy="661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0000FF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背景材料</a:t>
            </a:r>
            <a:endParaRPr lang="en-US" altLang="zh-CN" sz="2800" kern="100" dirty="0" smtClean="0">
              <a:latin typeface="Times New Roman" panose="02020603050405020304"/>
              <a:ea typeface="华文细黑" panose="02010600040101010101" pitchFamily="2" charset="-122"/>
              <a:cs typeface="Times New Roman" panose="02020603050405020304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604" y="529124"/>
            <a:ext cx="12187809" cy="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10147779" y="261442"/>
            <a:ext cx="2059599" cy="471312"/>
          </a:xfrm>
          <a:prstGeom prst="rect">
            <a:avLst/>
          </a:prstGeom>
          <a:solidFill>
            <a:srgbClr val="00CCF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热点 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2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探究区</a:t>
            </a:r>
            <a:endParaRPr lang="zh-CN" altLang="en-US" sz="2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20111" y="981522"/>
            <a:ext cx="11510513" cy="5632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深化国有企业改革</a:t>
            </a:r>
            <a:endParaRPr lang="zh-CN" altLang="zh-CN" sz="100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国民经济和社会发展第十三个五年规划的建议指出：深化国有企业改革，增强国有经济活力、控制力、影响力、抗风险能力。分类推进国有企业改革，完善现代企业制度。完善各类国有资产管理体制，以管资本为主加强国有资产监管，防止国有资产流失。健全国有资本合理流动机制，推进国有资本布局战略性调整，引导国有资本更多投向关系国家安全、国民经济命脉的重要行业和关键领域，坚定不移把国有企业做强做优做大，更好服务于国家战略目标。</a:t>
            </a:r>
            <a:endParaRPr lang="zh-CN" altLang="zh-CN" sz="100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鼓励民营企业依法进入更多领域，引入非国有资本参与国有企业改革，更好激发非公有制经济活力和创造力。</a:t>
            </a:r>
            <a:endParaRPr lang="zh-CN" altLang="zh-CN" sz="100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19274" y="189434"/>
            <a:ext cx="11344407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00FF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知识链接</a:t>
            </a:r>
            <a:endParaRPr lang="zh-CN" altLang="zh-CN" sz="2800" kern="100" dirty="0" smtClean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1.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国有经济是我国国民经济的支柱。掌握着国家的经济命脉，在国民经济中起主导作用。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2.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混合所有制经济有利于国有资本增强控制力、提高竞争力，有利于各种所有制资本取长补短、相互促进、共同发展。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3.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深化国有企业改革，完善国有资产管理体制，有利于推行公有制多种实现形式，增强公有制的主体地位。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4.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非公有制经济是社会主义市场经济的重要组成部分，是我国经济社会发展的重要基础。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31039" y="477466"/>
            <a:ext cx="11120877" cy="38877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5.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毫不动摇地巩固和发展公有制经济，坚持公有制主体地位，发挥国有经济主导作用，不断增强国有经济活力、控制力、影响力。必须毫不动摇地鼓励、支持、引导非公有制经济发展，激发非公有制经济活力和创造力。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6.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国家保证各种所有制经济依法平等使用生产要素、公开公平公正参与市场竞争、同等受到法律保护，依法监管各种所有制经济。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6663993"/>
            <a:ext cx="12194933" cy="1940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400" kern="100" dirty="0">
              <a:solidFill>
                <a:srgbClr val="0000CC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" name="圆角矩形 11">
            <a:hlinkClick r:id="rId1" action="ppaction://hlinksldjump"/>
          </p:cNvPr>
          <p:cNvSpPr/>
          <p:nvPr/>
        </p:nvSpPr>
        <p:spPr>
          <a:xfrm>
            <a:off x="11069251" y="6649571"/>
            <a:ext cx="1125427" cy="215702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解析答案</a:t>
            </a:r>
            <a:endParaRPr lang="zh-CN" altLang="en-US" sz="14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0550" y="189434"/>
            <a:ext cx="11344407" cy="65787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0000FF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创新</a:t>
            </a:r>
            <a:r>
              <a:rPr lang="zh-CN" altLang="zh-CN" sz="2800" b="1" kern="100" dirty="0" smtClean="0">
                <a:solidFill>
                  <a:srgbClr val="0000FF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演练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11574" y="933636"/>
            <a:ext cx="11344407" cy="461664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1.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国家发改委下发《关于进一步鼓励和扩大社会资本投资建设铁路的实施意见》。《意见》明确全面开放铁路投资与运营市场，积极鼓励社会资本全面进入铁路领域。这一改革有利于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(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　　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)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①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推动国有资本从非竞争性领域退出　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②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各种经济体依法平等使用生产要素　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③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积极推动我国国有经济实现形式创新　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④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非公有制经济更好地发挥主导作用</a:t>
            </a:r>
            <a:endParaRPr lang="zh-CN" altLang="zh-CN" sz="105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A.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①②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  </a:t>
            </a:r>
            <a:r>
              <a:rPr lang="en-US" altLang="zh-CN" sz="2800" kern="100" dirty="0" smtClean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	B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.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①③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  </a:t>
            </a:r>
            <a:r>
              <a:rPr lang="en-US" altLang="zh-CN" sz="2800" kern="100" dirty="0" smtClean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		C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.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②③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  </a:t>
            </a:r>
            <a:r>
              <a:rPr lang="en-US" altLang="zh-CN" sz="2800" kern="100" dirty="0" smtClean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		D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.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③④</a:t>
            </a:r>
            <a:endParaRPr lang="zh-CN" altLang="zh-CN" sz="105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25419" y="837506"/>
            <a:ext cx="1157243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00FF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解析</a:t>
            </a:r>
            <a:r>
              <a:rPr lang="zh-CN" altLang="zh-CN" sz="2800" b="1" kern="100" dirty="0">
                <a:solidFill>
                  <a:srgbClr val="0000FF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　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本题考查我国基本经济制度的知识。鼓励社会资本进入铁路领域，体现各种所有制经济依法平等使用生产要素，也是在发展国有资本、非公有资本交叉持股的混合所有制，推动国有经济实现形式创新，故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②③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正确</a:t>
            </a:r>
            <a:r>
              <a:rPr lang="zh-CN" altLang="zh-CN" sz="2800" kern="100" dirty="0" smtClean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。</a:t>
            </a:r>
            <a:endParaRPr lang="en-US" altLang="zh-CN" sz="2800" kern="100" dirty="0" smtClean="0">
              <a:latin typeface="Times New Roman" panose="02020603050405020304"/>
              <a:ea typeface="华文细黑" panose="02010600040101010101" pitchFamily="2" charset="-122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kern="100" dirty="0" smtClean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国家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的政策是国有资本要从一般竞争性领域逐步退出，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①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错误</a:t>
            </a:r>
            <a:r>
              <a:rPr lang="zh-CN" altLang="zh-CN" sz="2800" kern="100" dirty="0" smtClean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。</a:t>
            </a:r>
            <a:endParaRPr lang="en-US" altLang="zh-CN" sz="2800" kern="100" dirty="0" smtClean="0">
              <a:latin typeface="Times New Roman" panose="02020603050405020304"/>
              <a:ea typeface="华文细黑" panose="02010600040101010101" pitchFamily="2" charset="-122"/>
              <a:cs typeface="Times New Roman" panose="020206030504050203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 smtClean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④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表述错误。本题选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C</a:t>
            </a:r>
            <a:r>
              <a:rPr lang="zh-CN" altLang="zh-CN" sz="2800" kern="100" dirty="0" smtClean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。</a:t>
            </a:r>
            <a:endParaRPr lang="en-US" altLang="zh-CN" sz="2800" kern="100" dirty="0" smtClean="0">
              <a:latin typeface="Times New Roman" panose="02020603050405020304"/>
              <a:ea typeface="华文细黑" panose="02010600040101010101" pitchFamily="2" charset="-122"/>
              <a:cs typeface="Times New Roman" panose="02020603050405020304"/>
            </a:endParaRPr>
          </a:p>
          <a:p>
            <a:pPr lvl="0" algn="just">
              <a:lnSpc>
                <a:spcPct val="150000"/>
              </a:lnSpc>
            </a:pPr>
            <a:r>
              <a:rPr lang="zh-CN" altLang="zh-CN" sz="2800" b="1" kern="100" dirty="0">
                <a:solidFill>
                  <a:srgbClr val="0000FF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答案　</a:t>
            </a:r>
            <a:r>
              <a:rPr lang="en-US" altLang="zh-CN" sz="2800" b="1" kern="100" dirty="0" smtClean="0">
                <a:solidFill>
                  <a:srgbClr val="C00000"/>
                </a:solidFill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C</a:t>
            </a:r>
            <a:endParaRPr lang="zh-CN" altLang="zh-CN" sz="1050" b="1" kern="100" dirty="0">
              <a:solidFill>
                <a:srgbClr val="C00000"/>
              </a:solidFill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7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7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90476" y="613346"/>
            <a:ext cx="12042317" cy="461581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2.2017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年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9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月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24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日，国务院发布《关于国有企业发展混合所有制经济的意见》。《意见》强调分类推进国有企业混合所有制改革。实施国企混改的积极影响是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(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　　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)</a:t>
            </a:r>
            <a:endParaRPr lang="zh-CN" altLang="zh-CN" sz="100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①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放大国有资本功能，实现国有资本保值增值　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②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提高国有资本配置和运行效率，优化国有经济布局　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③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降低国有企业竞争压力，提高国有企业经济效益　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④</a:t>
            </a:r>
            <a:r>
              <a:rPr lang="zh-CN" altLang="zh-CN" sz="2800" kern="100" dirty="0">
                <a:latin typeface="Times New Roman" panose="02020603050405020304"/>
                <a:ea typeface="华文细黑" panose="02010600040101010101" pitchFamily="2" charset="-122"/>
                <a:cs typeface="Times New Roman" panose="02020603050405020304"/>
              </a:rPr>
              <a:t>实现各种所有制经济地位一律平等，促进共同发展</a:t>
            </a:r>
            <a:endParaRPr lang="zh-CN" altLang="zh-CN" sz="1000" kern="100" dirty="0">
              <a:latin typeface="宋体" panose="02010600030101010101" pitchFamily="2" charset="-122"/>
              <a:cs typeface="Courier New" panose="02070309020205020404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A.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①②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  </a:t>
            </a:r>
            <a:r>
              <a:rPr lang="en-US" altLang="zh-CN" sz="2800" kern="100" dirty="0" smtClean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	B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.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①④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  </a:t>
            </a:r>
            <a:r>
              <a:rPr lang="en-US" altLang="zh-CN" sz="2800" kern="100" dirty="0" smtClean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		C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.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②③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  </a:t>
            </a:r>
            <a:r>
              <a:rPr lang="en-US" altLang="zh-CN" sz="2800" kern="100" dirty="0" smtClean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		D</a:t>
            </a:r>
            <a:r>
              <a:rPr lang="en-US" altLang="zh-CN" sz="2800" kern="100" dirty="0"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.</a:t>
            </a:r>
            <a:r>
              <a:rPr lang="en-US" altLang="zh-CN" sz="2800" kern="100" dirty="0">
                <a:latin typeface="宋体" panose="02010600030101010101" pitchFamily="2" charset="-122"/>
                <a:ea typeface="华文细黑" panose="02010600040101010101" pitchFamily="2" charset="-122"/>
                <a:cs typeface="Times New Roman" panose="02020603050405020304"/>
              </a:rPr>
              <a:t>③④</a:t>
            </a:r>
            <a:endParaRPr lang="zh-CN" altLang="zh-CN" sz="1000" kern="100" dirty="0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6663993"/>
            <a:ext cx="12194933" cy="1940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400" kern="100" dirty="0">
              <a:solidFill>
                <a:srgbClr val="0000CC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1" name="圆角矩形 10">
            <a:hlinkClick r:id="rId1" action="ppaction://hlinksldjump"/>
          </p:cNvPr>
          <p:cNvSpPr/>
          <p:nvPr/>
        </p:nvSpPr>
        <p:spPr>
          <a:xfrm>
            <a:off x="10055646" y="6649571"/>
            <a:ext cx="1125427" cy="215702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解析答案</a:t>
            </a:r>
            <a:endParaRPr lang="zh-CN" altLang="en-US" sz="14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圆角矩形 13">
            <a:hlinkClick r:id="rId2" action="ppaction://hlinksldjump"/>
          </p:cNvPr>
          <p:cNvSpPr/>
          <p:nvPr/>
        </p:nvSpPr>
        <p:spPr>
          <a:xfrm>
            <a:off x="11389326" y="6653833"/>
            <a:ext cx="807892" cy="215702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返回</a:t>
            </a:r>
            <a:endParaRPr lang="zh-CN" altLang="en-US" sz="1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6663993"/>
            <a:ext cx="12194933" cy="1940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400" kern="100" dirty="0">
              <a:solidFill>
                <a:srgbClr val="0000CC"/>
              </a:solidFill>
              <a:latin typeface="Times New Roman" panose="02020603050405020304" pitchFamily="18" charset="0"/>
              <a:ea typeface="华文细黑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34566" y="476372"/>
            <a:ext cx="11232086" cy="3246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Bef>
                <a:spcPts val="1700"/>
              </a:spcBef>
              <a:spcAft>
                <a:spcPts val="1650"/>
              </a:spcAft>
            </a:pPr>
            <a:r>
              <a:rPr lang="zh-CN" altLang="zh-CN" sz="2800" b="1" kern="2200" dirty="0" smtClean="0">
                <a:solidFill>
                  <a:srgbClr val="0000FF"/>
                </a:solidFill>
                <a:latin typeface="Times New Roman" panose="02020603050405020304"/>
                <a:ea typeface="微软雅黑" panose="020B0503020204020204" pitchFamily="34" charset="-122"/>
              </a:rPr>
              <a:t>解析</a:t>
            </a:r>
            <a:r>
              <a:rPr lang="zh-CN" altLang="zh-CN" sz="2800" b="1" kern="2200" dirty="0">
                <a:solidFill>
                  <a:srgbClr val="0000FF"/>
                </a:solidFill>
                <a:latin typeface="Times New Roman" panose="02020603050405020304"/>
                <a:ea typeface="微软雅黑" panose="020B0503020204020204" pitchFamily="34" charset="-122"/>
              </a:rPr>
              <a:t>　</a:t>
            </a:r>
            <a:r>
              <a:rPr lang="zh-CN" altLang="zh-CN" sz="2800" kern="2200" dirty="0">
                <a:latin typeface="Times New Roman" panose="02020603050405020304"/>
                <a:ea typeface="华文细黑" panose="02010600040101010101" pitchFamily="2" charset="-122"/>
              </a:rPr>
              <a:t>实施国企混改旨在提高国企竞争力、控制力和影响力，提高经济效益，通过改革有利于放大国有资本功能，实现国有资本保值增值，提高国有资本配置效率和运行效率，优化国有经济整体布局，但国有经济与非公有制经济在国民经济中的地位是不平等的，而在市场经济中的地位则是平等的，</a:t>
            </a:r>
            <a:r>
              <a:rPr lang="en-US" altLang="zh-CN" sz="2800" kern="2200" dirty="0">
                <a:latin typeface="宋体" panose="02010600030101010101" pitchFamily="2" charset="-122"/>
                <a:ea typeface="华文细黑" panose="02010600040101010101" pitchFamily="2" charset="-122"/>
              </a:rPr>
              <a:t>①②</a:t>
            </a:r>
            <a:r>
              <a:rPr lang="zh-CN" altLang="zh-CN" sz="2800" kern="2200" dirty="0">
                <a:latin typeface="Times New Roman" panose="02020603050405020304"/>
                <a:ea typeface="华文细黑" panose="02010600040101010101" pitchFamily="2" charset="-122"/>
              </a:rPr>
              <a:t>符合题意，表述正确</a:t>
            </a:r>
            <a:r>
              <a:rPr lang="zh-CN" altLang="zh-CN" sz="2800" kern="2200" dirty="0" smtClean="0">
                <a:latin typeface="Times New Roman" panose="02020603050405020304"/>
                <a:ea typeface="华文细黑" panose="02010600040101010101" pitchFamily="2" charset="-122"/>
              </a:rPr>
              <a:t>；</a:t>
            </a:r>
            <a:r>
              <a:rPr lang="en-US" altLang="zh-CN" sz="2800" kern="2200" dirty="0" smtClean="0">
                <a:latin typeface="宋体" panose="02010600030101010101" pitchFamily="2" charset="-122"/>
                <a:ea typeface="华文细黑" panose="02010600040101010101" pitchFamily="2" charset="-122"/>
              </a:rPr>
              <a:t>③</a:t>
            </a:r>
            <a:r>
              <a:rPr lang="zh-CN" altLang="zh-CN" sz="2800" kern="2200" dirty="0">
                <a:latin typeface="Times New Roman" panose="02020603050405020304"/>
                <a:ea typeface="华文细黑" panose="02010600040101010101" pitchFamily="2" charset="-122"/>
              </a:rPr>
              <a:t>说法</a:t>
            </a:r>
            <a:r>
              <a:rPr lang="zh-CN" altLang="zh-CN" sz="2800" kern="2200" dirty="0" smtClean="0">
                <a:latin typeface="Times New Roman" panose="02020603050405020304"/>
                <a:ea typeface="华文细黑" panose="02010600040101010101" pitchFamily="2" charset="-122"/>
              </a:rPr>
              <a:t>错误；</a:t>
            </a:r>
            <a:r>
              <a:rPr lang="en-US" altLang="zh-CN" sz="2800" kern="2200" dirty="0" smtClean="0">
                <a:latin typeface="宋体" panose="02010600030101010101" pitchFamily="2" charset="-122"/>
                <a:ea typeface="华文细黑" panose="02010600040101010101" pitchFamily="2" charset="-122"/>
              </a:rPr>
              <a:t>④</a:t>
            </a:r>
            <a:r>
              <a:rPr lang="zh-CN" altLang="zh-CN" sz="2800" kern="2200" dirty="0">
                <a:latin typeface="Times New Roman" panose="02020603050405020304"/>
                <a:ea typeface="华文细黑" panose="02010600040101010101" pitchFamily="2" charset="-122"/>
              </a:rPr>
              <a:t>说法不准确</a:t>
            </a:r>
            <a:r>
              <a:rPr lang="zh-CN" altLang="zh-CN" sz="2800" kern="2200" dirty="0" smtClean="0">
                <a:latin typeface="Times New Roman" panose="02020603050405020304"/>
                <a:ea typeface="华文细黑" panose="02010600040101010101" pitchFamily="2" charset="-122"/>
              </a:rPr>
              <a:t>。</a:t>
            </a:r>
            <a:endParaRPr lang="en-US" altLang="zh-CN" sz="2800" kern="2200" dirty="0" smtClean="0">
              <a:latin typeface="Times New Roman" panose="02020603050405020304"/>
              <a:ea typeface="华文细黑" panose="02010600040101010101" pitchFamily="2" charset="-122"/>
            </a:endParaRPr>
          </a:p>
        </p:txBody>
      </p:sp>
      <p:sp>
        <p:nvSpPr>
          <p:cNvPr id="6" name="圆角矩形 5">
            <a:hlinkClick r:id="rId1" action="ppaction://hlinksldjump"/>
          </p:cNvPr>
          <p:cNvSpPr/>
          <p:nvPr/>
        </p:nvSpPr>
        <p:spPr>
          <a:xfrm>
            <a:off x="11389326" y="6653833"/>
            <a:ext cx="807892" cy="215702"/>
          </a:xfrm>
          <a:prstGeom prst="roundRect">
            <a:avLst/>
          </a:prstGeom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14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返回</a:t>
            </a:r>
            <a:endParaRPr lang="zh-CN" altLang="en-US" sz="1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34566" y="3789834"/>
            <a:ext cx="11232086" cy="65787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just">
              <a:lnSpc>
                <a:spcPct val="150000"/>
              </a:lnSpc>
              <a:spcBef>
                <a:spcPts val="1700"/>
              </a:spcBef>
              <a:spcAft>
                <a:spcPts val="1650"/>
              </a:spcAft>
            </a:pPr>
            <a:r>
              <a:rPr lang="zh-CN" altLang="zh-CN" sz="2800" b="1" kern="100" dirty="0">
                <a:solidFill>
                  <a:srgbClr val="0000FF"/>
                </a:solidFill>
                <a:latin typeface="Times New Roman" panose="02020603050405020304"/>
                <a:ea typeface="微软雅黑" panose="020B0503020204020204" pitchFamily="34" charset="-122"/>
                <a:cs typeface="Times New Roman" panose="02020603050405020304"/>
              </a:rPr>
              <a:t>答案　</a:t>
            </a:r>
            <a:r>
              <a:rPr lang="en-US" altLang="zh-CN" sz="2800" b="1" kern="100" dirty="0">
                <a:solidFill>
                  <a:srgbClr val="C00000"/>
                </a:solidFill>
                <a:latin typeface="Times New Roman" panose="02020603050405020304"/>
                <a:ea typeface="华文细黑" panose="02010600040101010101" pitchFamily="2" charset="-122"/>
                <a:cs typeface="Courier New" panose="02070309020205020404"/>
              </a:rPr>
              <a:t>A</a:t>
            </a:r>
            <a:endParaRPr lang="zh-CN" altLang="zh-CN" sz="1050" b="1" kern="100" dirty="0">
              <a:solidFill>
                <a:srgbClr val="C00000"/>
              </a:solidFill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7"/>
          <p:cNvSpPr>
            <a:spLocks noChangeArrowheads="1"/>
          </p:cNvSpPr>
          <p:nvPr/>
        </p:nvSpPr>
        <p:spPr bwMode="gray">
          <a:xfrm>
            <a:off x="0" y="2216059"/>
            <a:ext cx="12190413" cy="2223023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</a:ln>
        </p:spPr>
        <p:txBody>
          <a:bodyPr wrap="none" lIns="91375" tIns="45688" rIns="91375" bIns="45688" anchor="ctr"/>
          <a:lstStyle/>
          <a:p>
            <a:pPr>
              <a:defRPr/>
            </a:pPr>
            <a:endParaRPr lang="zh-CN" altLang="en-US" kern="0">
              <a:solidFill>
                <a:sysClr val="windowText" lastClr="000000"/>
              </a:solidFill>
              <a:latin typeface="Arial" panose="020B0604020202020204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213110" y="2185552"/>
            <a:ext cx="5113300" cy="1410354"/>
          </a:xfrm>
          <a:prstGeom prst="rect">
            <a:avLst/>
          </a:prstGeom>
        </p:spPr>
        <p:txBody>
          <a:bodyPr wrap="square" lIns="91410" tIns="45704" rIns="91410" bIns="45704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73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本课结束</a:t>
            </a:r>
            <a:endParaRPr lang="zh-CN" altLang="en-US" sz="73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25400" stA="30000" endPos="30000" dist="508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标题 1"/>
          <p:cNvSpPr txBox="1"/>
          <p:nvPr/>
        </p:nvSpPr>
        <p:spPr>
          <a:xfrm>
            <a:off x="2840270" y="3468210"/>
            <a:ext cx="5471896" cy="1215276"/>
          </a:xfrm>
          <a:prstGeom prst="rect">
            <a:avLst/>
          </a:prstGeom>
        </p:spPr>
        <p:txBody>
          <a:bodyPr vert="horz" lIns="91412" tIns="45707" rIns="91412" bIns="45707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更多精彩内容请登录：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标题 1">
            <a:hlinkClick r:id="rId1"/>
          </p:cNvPr>
          <p:cNvSpPr txBox="1"/>
          <p:nvPr/>
        </p:nvSpPr>
        <p:spPr>
          <a:xfrm>
            <a:off x="5943199" y="3429794"/>
            <a:ext cx="3968431" cy="1215276"/>
          </a:xfrm>
          <a:prstGeom prst="rect">
            <a:avLst/>
          </a:prstGeom>
        </p:spPr>
        <p:txBody>
          <a:bodyPr vert="horz" lIns="91412" tIns="45707" rIns="91412" bIns="45707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27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www.91taoke.com</a:t>
            </a:r>
            <a:endParaRPr lang="zh-CN" altLang="en-US" sz="27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tags/tag1.xml><?xml version="1.0" encoding="utf-8"?>
<p:tagLst xmlns:p="http://schemas.openxmlformats.org/presentationml/2006/main">
  <p:tag name="KSO_WM_TEMPLATE_TOPIC_ID" val="2869567"/>
  <p:tag name="KSO_WM_TEMPLATE_OUTLINE_ID" val="15"/>
  <p:tag name="KSO_WM_TEMPLATE_SCENE_ID" val="1"/>
  <p:tag name="KSO_WM_TEMPLATE_JOB_ID" val="2"/>
  <p:tag name="KSO_WM_TEMPLATE_TOPIC_DEFAULT" val="1"/>
</p:tagLst>
</file>

<file path=ppt/theme/theme1.xml><?xml version="1.0" encoding="utf-8"?>
<a:theme xmlns:a="http://schemas.openxmlformats.org/drawingml/2006/main" name="6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基本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2758</Words>
  <Application>WPS 演示</Application>
  <PresentationFormat>自定义</PresentationFormat>
  <Paragraphs>242</Paragraphs>
  <Slides>18</Slides>
  <Notes>1</Notes>
  <HiddenSlides>2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1" baseType="lpstr">
      <vt:lpstr>Arial</vt:lpstr>
      <vt:lpstr>宋体</vt:lpstr>
      <vt:lpstr>Wingdings</vt:lpstr>
      <vt:lpstr>Times New Roman</vt:lpstr>
      <vt:lpstr>微软雅黑</vt:lpstr>
      <vt:lpstr>Times New Roman</vt:lpstr>
      <vt:lpstr>华文细黑</vt:lpstr>
      <vt:lpstr>黑体</vt:lpstr>
      <vt:lpstr>Courier New</vt:lpstr>
      <vt:lpstr>Arial</vt:lpstr>
      <vt:lpstr>Arial Unicode MS</vt:lpstr>
      <vt:lpstr>Calibri</vt:lpstr>
      <vt:lpstr>6_Office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Stano</cp:lastModifiedBy>
  <cp:revision>984</cp:revision>
  <dcterms:created xsi:type="dcterms:W3CDTF">2014-11-27T01:03:00Z</dcterms:created>
  <dcterms:modified xsi:type="dcterms:W3CDTF">2018-05-21T06:27:16Z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RubyTemplateID">
    <vt:lpwstr>2</vt:lpwstr>
  </property>
  <property fmtid="{D5CDD505-2E9C-101B-9397-08002B2CF9AE}" pid="3" name="KSOProductBuildVer">
    <vt:lpwstr>2052-10.1.0.7346</vt:lpwstr>
  </property>
</Properties>
</file>