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73" r:id="rId1"/>
    <p:sldMasterId id="2147483684" r:id="rId2"/>
    <p:sldMasterId id="2147483755" r:id="rId3"/>
  </p:sldMasterIdLst>
  <p:notesMasterIdLst>
    <p:notesMasterId r:id="rId4"/>
  </p:notesMasterIdLst>
  <p:sldIdLst>
    <p:sldId id="301" r:id="rId5"/>
    <p:sldId id="299" r:id="rId6"/>
    <p:sldId id="537" r:id="rId7"/>
    <p:sldId id="556" r:id="rId8"/>
    <p:sldId id="557" r:id="rId9"/>
    <p:sldId id="539" r:id="rId10"/>
    <p:sldId id="558" r:id="rId11"/>
    <p:sldId id="540" r:id="rId12"/>
    <p:sldId id="541" r:id="rId13"/>
    <p:sldId id="562" r:id="rId14"/>
    <p:sldId id="563" r:id="rId15"/>
    <p:sldId id="559" r:id="rId16"/>
    <p:sldId id="560" r:id="rId17"/>
    <p:sldId id="549" r:id="rId18"/>
    <p:sldId id="561" r:id="rId19"/>
    <p:sldId id="551" r:id="rId20"/>
    <p:sldId id="565" r:id="rId21"/>
    <p:sldId id="567" r:id="rId22"/>
    <p:sldId id="566" r:id="rId23"/>
    <p:sldId id="564" r:id="rId24"/>
    <p:sldId id="570" r:id="rId25"/>
    <p:sldId id="568" r:id="rId26"/>
    <p:sldId id="569" r:id="rId27"/>
    <p:sldId id="507" r:id="rId28"/>
    <p:sldId id="321" r:id="rId29"/>
  </p:sldIdLst>
  <p:sldSz cx="12192000" cy="685800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 userDrawn="1">
          <p15:clr>
            <a:srgbClr val="A4A3A4"/>
          </p15:clr>
        </p15:guide>
        <p15:guide id="2" pos="37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359" autoAdjust="0"/>
  </p:normalViewPr>
  <p:slideViewPr>
    <p:cSldViewPr>
      <p:cViewPr varScale="1">
        <p:scale>
          <a:sx n="70" d="100"/>
          <a:sy n="70" d="100"/>
        </p:scale>
        <p:origin x="66" y="750"/>
      </p:cViewPr>
      <p:guideLst>
        <p:guide orient="horz" pos="2186"/>
        <p:guide pos="374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tags" Target="tags/tag7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wmf" /><Relationship Id="rId10" Type="http://schemas.openxmlformats.org/officeDocument/2006/relationships/image" Target="../media/image45.wmf" /><Relationship Id="rId11" Type="http://schemas.openxmlformats.org/officeDocument/2006/relationships/image" Target="../media/image46.wmf" /><Relationship Id="rId12" Type="http://schemas.openxmlformats.org/officeDocument/2006/relationships/image" Target="../media/image47.wmf" /><Relationship Id="rId2" Type="http://schemas.openxmlformats.org/officeDocument/2006/relationships/image" Target="../media/image37.wmf" /><Relationship Id="rId3" Type="http://schemas.openxmlformats.org/officeDocument/2006/relationships/image" Target="../media/image38.wmf" /><Relationship Id="rId4" Type="http://schemas.openxmlformats.org/officeDocument/2006/relationships/image" Target="../media/image39.wmf" /><Relationship Id="rId5" Type="http://schemas.openxmlformats.org/officeDocument/2006/relationships/image" Target="../media/image40.wmf" /><Relationship Id="rId6" Type="http://schemas.openxmlformats.org/officeDocument/2006/relationships/image" Target="../media/image41.wmf" /><Relationship Id="rId7" Type="http://schemas.openxmlformats.org/officeDocument/2006/relationships/image" Target="../media/image42.wmf" /><Relationship Id="rId8" Type="http://schemas.openxmlformats.org/officeDocument/2006/relationships/image" Target="../media/image43.wmf" /><Relationship Id="rId9" Type="http://schemas.openxmlformats.org/officeDocument/2006/relationships/image" Target="../media/image44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wmf" /><Relationship Id="rId10" Type="http://schemas.openxmlformats.org/officeDocument/2006/relationships/image" Target="../media/image58.wmf" /><Relationship Id="rId11" Type="http://schemas.openxmlformats.org/officeDocument/2006/relationships/image" Target="../media/image59.wmf" /><Relationship Id="rId2" Type="http://schemas.openxmlformats.org/officeDocument/2006/relationships/image" Target="../media/image49.wmf" /><Relationship Id="rId3" Type="http://schemas.openxmlformats.org/officeDocument/2006/relationships/image" Target="../media/image50.wmf" /><Relationship Id="rId4" Type="http://schemas.openxmlformats.org/officeDocument/2006/relationships/image" Target="../media/image51.wmf" /><Relationship Id="rId5" Type="http://schemas.openxmlformats.org/officeDocument/2006/relationships/image" Target="../media/image53.wmf" /><Relationship Id="rId6" Type="http://schemas.openxmlformats.org/officeDocument/2006/relationships/image" Target="../media/image54.wmf" /><Relationship Id="rId7" Type="http://schemas.openxmlformats.org/officeDocument/2006/relationships/image" Target="../media/image55.wmf" /><Relationship Id="rId8" Type="http://schemas.openxmlformats.org/officeDocument/2006/relationships/image" Target="../media/image56.wmf" /><Relationship Id="rId9" Type="http://schemas.openxmlformats.org/officeDocument/2006/relationships/image" Target="../media/image57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58C33AB2-5EB5-4813-B9A5-49657C0B159A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F2BE5C6-7A5D-420E-964E-51024353F193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4D3E2FD6-A8F5-4A37-9579-558DC444C3E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F6F650D6-F7C2-46FB-9039-1B9F5D57966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0B5E6BA6-ADD1-4F5C-8031-30A3505851D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93BEEB65-C399-4E37-8E51-ABA6E6A32B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1BFB1EE-5D19-4A0B-A935-822D3BBFB581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883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BFB1EE-5D19-4A0B-A935-822D3BBFB58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254889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png" /><Relationship Id="rId3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Relationship Id="rId2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Relationship Id="rId2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12.png" /><Relationship Id="rId3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png" /><Relationship Id="rId2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B2B5419E-3583-4CAD-93DF-DACEEB7FCCC2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E2BCA363-D44C-4259-AA1C-9AB9D960E5E1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68437545-5080-4617-9B2B-DE34D23A4745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8F54BAD6-3E6B-4F0D-BDBE-D054C94B1FCE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ED1A4CA0-68CB-45A4-B344-CF3570829BCA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0DBB2715-8A91-461C-89E1-0BCEDFA1CF57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EAD5FBA8-70FD-4DCB-8D4E-E65F3D7CCD2E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4C1CDCC9-D61D-44D4-8FEB-84FF3139D22B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112EBA8C-5191-4499-A0A0-846C7705CA7C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74810E8C-8974-4A48-BBD7-2A8574AE77F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D5F6BAFC-B2D9-418A-81E5-F16FEF32CB95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ED49BE96-B977-404C-A57B-42C6C0840E3F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AAF42A17-B302-4693-8B5D-DE4601603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01072212-D638-4362-A433-E94B3FC19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EFAEFDC2-204A-4D49-B081-4546EECAA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323327-6AD9-4290-A427-7ED6F2ED016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35706375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C6D7FD-B8DD-4CE2-A959-D30ECB957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8860CCC-7314-424E-89EF-3EADF1246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F1D3585-AE02-4261-804B-66B4EF5AA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76B12-1DA2-454C-A31C-040C61673ED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02662949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748B81C1-322F-4FE5-94D9-76B6BBF54B2F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6E4CFFB6-3B71-4DED-A519-912B39CBCC9C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330F47F-9A5B-4F88-840B-C4247479A8D7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453F1832-6530-48E1-8077-BB2A82D4FBA2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3E42EA8-D1C9-49A3-AB33-2462B9CA6BA8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8A049DE8-F744-4C00-9608-A32DC10DA79E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4C3CF20F-4FD9-42D1-9FBC-4F17F9337758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B9C350AA-7A4F-46C5-9F33-E54BE3672CB5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B861EAE1-4EC5-4C1D-AF7A-FAFE8C1634E9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DB255B91-9898-4433-B2FC-D4BEC8B51864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AA3AFD89-BE4E-44F3-BB84-FA9909A286AD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D2D3E26D-FE75-4339-9399-A101116A3D02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BABE6E29-148D-4A89-9330-89D186E9BEE1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7E5AC464-307A-4672-A9A7-42C0A4B5E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E013D1E2-F966-4BFB-8AD0-406426F01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87BD232D-54E4-425A-B60F-C74EED803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1A9F5-A53D-4F1F-818B-2904DB1D648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17434813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4DFC16A6-8BD1-41CD-BBAA-A63207B24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2CA31CBB-12FA-4D93-995E-D627098A3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31F8F6A2-D0D8-45E9-B4B8-9253F191A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B043D-7C9F-42C6-98DF-7CA997EAA76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1394370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A30719B4-34CB-4DA7-BC15-C5CD736EF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2568F8D7-107E-467F-95D9-DF0B60D46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B8CF6080-030A-4D07-A618-F59677263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29D7A4-07FE-4FCB-B12A-5625ACEF183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24052198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3B8FB6C3-8B8C-4055-8B99-5C10A46D2300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08FCF726-1EEE-4474-B3CA-682EB49930DB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8DDE688F-399D-4D1E-9415-646CFFE3E9B2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6201924-8DBE-4895-A542-580BAE275915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A6B2AA2D-734A-4812-91E9-7897926A0FB0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D5F645DE-0FBA-41B3-B8B7-885F0B83A34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5AB3EFC5-6AE0-4661-87C9-9BCE49425B3B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BD3CFD49-C005-4CDE-902A-D43A25D7464D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1B75C80C-9858-4602-AC9B-BE27E285C389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B70DB066-43D3-47DC-B6D4-1A2253693FF5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DADA4DE4-E15F-444C-8111-B8C05AB908C4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E813B868-AC83-4775-91A6-77BB66101861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E7B0DE9E-5E8E-42AA-9AF2-B9B4E5652D6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74ABB2E7-DAB0-4E84-9ABB-D5846530756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D8A4B5B4-D11A-41A7-9780-8DEA529E088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C98359C7-C445-43F6-AAE4-BA49A7E7728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82246012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5EBFCB85-53BA-4CED-9F86-02189F502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D4A07FBF-65B7-4242-8E7A-FB8092345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0DA9CCFA-A328-4ECA-9885-738C60089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EF9A0-D7C4-4A7B-8D8B-650EBB43AB6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350469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1F023E4-B04A-41D9-BB35-ACAC199B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4D890CD-C63B-472B-83CE-6C1032424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96173ED-0A34-4FE1-BD32-D3457A66A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8CECE-52FC-4527-BB77-D5350573F1AB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31629246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AAA651-F197-485D-9FD6-F334C1A3F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62CE781-54AB-412A-BCC3-025D13CA9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A6AC51-2495-47CC-8F4C-0B21EF473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59714-6D55-4D7E-B7B4-67B76BF88EF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23416573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9B13BD4-9B59-4F5D-AA6E-2A25601FDDA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C5A38F7-10CF-42FC-9F80-30D103C8BD7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1CBD431-87BC-4AF3-AA9E-77BD58B8B6A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56AC4DC-9886-4DD6-AC6E-75B1179306D8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454975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内容占位符 7"/>
          <p:cNvSpPr>
            <a:spLocks noGrp="1"/>
          </p:cNvSpPr>
          <p:nvPr>
            <p:ph sz="quarter" idx="13"/>
          </p:nvPr>
        </p:nvSpPr>
        <p:spPr>
          <a:xfrm>
            <a:off x="838201" y="571503"/>
            <a:ext cx="10515601" cy="56499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2232F16-3BE0-4413-B15A-AF58732F9BE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rgbClr val="7F7F7F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</a:lstStyle>
          <a:p>
            <a:endParaRPr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0FB5BB5-AE5E-4E7B-9AA4-8E944803BD6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FE9A233-71A1-41A7-8218-E1CC54DC6F1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C1D17AA7-BC97-4772-9BBD-0263D1FC1967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072468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2FF6D45B-5B84-4807-AB03-0AD202B44BF7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45865FA4-914E-4C4F-9827-4DDB96921EBF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7A44684C-8758-4253-B2EE-7AEE99A9280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05656ADD-408D-4EC1-80CE-55917299EC3E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DA04F783-906B-46DF-92A2-C7B5BBC8EC65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13D06602-2567-4647-AD7A-2E0529308BF2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6A9DB4DA-A3EB-4EFA-90EA-CED285CF2896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89024706-F9D4-4E82-B5DF-1E949993E447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F6CB8ABC-6F2F-4D14-9387-6087AD963A70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22F3FFDC-9313-4BFA-9485-54D6ACD6CC3D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B2D11902-9B0D-4C57-906C-4AE3628E336C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BC87E679-9E15-4E12-9289-5C6674BCA1D6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E58642FE-2030-446D-9270-A3DB6ACAC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3861D819-1FD9-4C24-81E2-4298DEA18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112C9E76-30CC-49B3-AB10-3CF60B253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78E9AF-767D-4001-B13B-DC66ED3EC27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87502297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2FABE4-0292-45D7-885F-AF241DCE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8D8B48-D35E-4329-B432-3AB8E4E61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A114553-D05C-4E1A-96F7-035485AA6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7BBCFC-E7CA-4827-99C5-8C64CF5EB03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26820216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E391EB27-C5DA-460F-B8AD-6F889682F5BF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5A0DBB57-C9BD-406F-9568-40594C620CB9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29A1A40-B1E7-414C-A20B-9987CC32366C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83EBCBA0-EE4B-4CA3-B4B8-994379849657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7A827A8-6C4D-4A53-974D-3277BD20F5B0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CAAFFFE2-AB65-4142-B1F6-975BA0505AF5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AC9D70A9-6E73-4B56-ACE5-110FCA7CD71B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1D6140BD-10DB-4E30-B55A-825D2318E7A8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48124EE9-6035-46F3-9FC6-306A7E6A560B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B9285A7E-58A4-4466-9669-6086E97B5E47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E47FB9B0-7CD7-4803-80E7-07508B92020F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3728364D-1849-43A4-A178-3B53747DFCF9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0B29E626-5200-47AF-AA0F-03B1066089C8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F8AC0056-4C5C-453C-864E-810311689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80071972-F2F0-46F2-8B69-F07794982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6E35DD08-749D-459C-A453-810700822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03033-8228-4A11-9589-CEF4B765A24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00026926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0ADBFF37-40FA-405D-B481-D624530C6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183317E8-A41B-4E98-B20D-C1E0F4A39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EF159833-4D2C-4A38-824E-A7258B0CA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5373D-1AF7-4166-B954-FF8D9456291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62570859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D8505AEB-2977-4593-AB61-106151E06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F42DC65E-7764-4834-9411-60E0865BB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36EE501E-19C1-49C4-A5C3-2C5BB3949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C3531-8409-4A06-A5AA-A963E1A344D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62012570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A361C0E9-D987-44EE-BE4F-1237BF1C36E8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15970FFD-99D4-4A51-B820-80494AEC0E36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20278F16-4486-44B6-9637-D9261FCA48A9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CAD40D75-1837-4D33-8F81-411F267FD009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48A643B9-3312-4677-8427-CB997E32917B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3E109660-B89C-4914-9137-6ECF2C0AB9BC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7BBEA111-0CD8-4B47-8B87-02B41E91ABC0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EA36A93A-3D7D-44FE-8420-7C7BAFA38898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8A62B874-DDBC-4A61-8B85-E19FEDFC8B97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0DE7D159-91AF-4208-B4C9-DDF2CA029EB1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2110FDD2-9122-44E4-B4EE-03787DD6DC73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97817083-4882-4741-9AA9-28E356CE81A2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D1BC9413-CD22-458E-934F-827780C4114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204260E1-F372-4640-B669-19F4BD4FAD4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B801F42D-326E-4F47-819A-8C6A3EB26AC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994895AD-FF17-436B-8459-AEC68217767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86431581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4EF61A49-9DDD-423E-9BAE-9F8D6C358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60E4B337-06F5-4236-A376-2387BC101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2A17E931-137D-42F6-B764-862BFA528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E04D3A-6122-4DED-ACC3-BDB2CED259B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64618493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28EDF9-8F24-4F98-97BB-8485B8AD3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5B431E5-B90D-4E19-B56B-ABB896809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89CC646-CA70-4848-911E-E3512DB3D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3C4C6-3921-4ABA-9612-C874BC8D9DC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86309785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5D01393-C408-4376-A70A-BC6182026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B5C8037-D1F5-45F3-B1FE-221621840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D41123F-6DD8-40E1-837E-070B3A650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89AF9-09AC-463F-AE59-2E22EC5A0D5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47997756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BB3D65C-8D40-484A-8F58-1A94FCD20EC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FA89950-D866-4006-A7F4-E44A3D147C7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379580-4D71-47B3-BCEC-77769707AFF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D3262CF-6A92-4520-AE0E-9278F6E9FE6D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420793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D287BB42-592F-44CC-BBB2-FCD77F935528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84785F8-DCA0-477C-8E9E-C22EFA79D8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712196" y="1152632"/>
            <a:ext cx="2834886" cy="4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676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789B583-68CA-4ECC-9162-C4669AD01687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67491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F7A29D4-897A-4C98-A620-68834AEC7895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26512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6B9A104-79F3-4042-AEAE-55ED4CFFCE94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951631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7CB6492-C3C0-41EF-8C31-57671CF5A16E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36147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89EF59B-6A0C-4365-9ED0-EA67FFAF5C6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667576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18AE621-25F2-4127-A646-38C596FE4D6A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243982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78C5F11-9CFC-483E-9CDB-01220FDA5C7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697934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FA07B8-6CCF-4022-8795-0BE562262C38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42915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2CF09E4-EA7F-4E06-BF06-6333F3E2F9E2}"/>
              </a:ext>
            </a:extLst>
          </p:cNvPr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1158693858"/>
      </p:ext>
    </p:extLst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A1CB997-956F-4096-92FB-AB4386DE1647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EFD3B65-B539-4E50-A704-0A8A1E401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1033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D78E9AF-767D-4001-B13B-DC66ED3EC27D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12316948"/>
      </p:ext>
    </p:extLst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9E04D3A-6122-4DED-ACC3-BDB2CED259B8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48518250"/>
      </p:ext>
    </p:extLst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758422558"/>
      </p:ext>
    </p:extLst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531440"/>
            <a:ext cx="13177464" cy="820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467300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1.xml" /><Relationship Id="rId13" Type="http://schemas.openxmlformats.org/officeDocument/2006/relationships/tags" Target="../tags/tag2.xml" /><Relationship Id="rId14" Type="http://schemas.openxmlformats.org/officeDocument/2006/relationships/tags" Target="../tags/tag3.xml" /><Relationship Id="rId15" Type="http://schemas.openxmlformats.org/officeDocument/2006/relationships/image" Target="file:///D:\qq&#25991;&#20214;\712321467\Image\C2C\Image2\%7b75232B38-A165-1FB7-499C-2E1C792CACB5%7d.png" TargetMode="External" /><Relationship Id="rId16" Type="http://schemas.openxmlformats.org/officeDocument/2006/relationships/image" Target="../media/image1.png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slideLayout" Target="../slideLayouts/slideLayout31.xml" /><Relationship Id="rId11" Type="http://schemas.openxmlformats.org/officeDocument/2006/relationships/slideLayout" Target="../slideLayouts/slideLayout32.xml" /><Relationship Id="rId12" Type="http://schemas.openxmlformats.org/officeDocument/2006/relationships/slideLayout" Target="../slideLayouts/slideLayout33.xml" /><Relationship Id="rId13" Type="http://schemas.openxmlformats.org/officeDocument/2006/relationships/slideLayout" Target="../slideLayouts/slideLayout34.xml" /><Relationship Id="rId14" Type="http://schemas.openxmlformats.org/officeDocument/2006/relationships/slideLayout" Target="../slideLayouts/slideLayout35.xml" /><Relationship Id="rId15" Type="http://schemas.openxmlformats.org/officeDocument/2006/relationships/slideLayout" Target="../slideLayouts/slideLayout36.xml" /><Relationship Id="rId16" Type="http://schemas.openxmlformats.org/officeDocument/2006/relationships/image" Target="../media/image14.png" /><Relationship Id="rId17" Type="http://schemas.openxmlformats.org/officeDocument/2006/relationships/image" Target="file:///D:\qq&#25991;&#20214;\712321467\Image\C2C\Image2\%7b75232B38-A165-1FB7-499C-2E1C792CACB5%7d.png" TargetMode="External" /><Relationship Id="rId18" Type="http://schemas.openxmlformats.org/officeDocument/2006/relationships/image" Target="../media/image1.png" /><Relationship Id="rId19" Type="http://schemas.openxmlformats.org/officeDocument/2006/relationships/theme" Target="../theme/theme3.xml" /><Relationship Id="rId2" Type="http://schemas.openxmlformats.org/officeDocument/2006/relationships/slideLayout" Target="../slideLayouts/slideLayout23.xml" /><Relationship Id="rId3" Type="http://schemas.openxmlformats.org/officeDocument/2006/relationships/slideLayout" Target="../slideLayouts/slideLayout24.xml" /><Relationship Id="rId4" Type="http://schemas.openxmlformats.org/officeDocument/2006/relationships/slideLayout" Target="../slideLayouts/slideLayout25.xml" /><Relationship Id="rId5" Type="http://schemas.openxmlformats.org/officeDocument/2006/relationships/slideLayout" Target="../slideLayouts/slideLayout26.xml" /><Relationship Id="rId6" Type="http://schemas.openxmlformats.org/officeDocument/2006/relationships/slideLayout" Target="../slideLayouts/slideLayout27.xml" /><Relationship Id="rId7" Type="http://schemas.openxmlformats.org/officeDocument/2006/relationships/slideLayout" Target="../slideLayouts/slideLayout28.xml" /><Relationship Id="rId8" Type="http://schemas.openxmlformats.org/officeDocument/2006/relationships/slideLayout" Target="../slideLayouts/slideLayout29.xml" /><Relationship Id="rId9" Type="http://schemas.openxmlformats.org/officeDocument/2006/relationships/slideLayout" Target="../slideLayouts/slideLayout3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:a16="http://schemas.microsoft.com/office/drawing/2014/main" id="{97F3E38B-279B-4679-8ED3-D05EB82029BE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6764EA2D-FABF-423F-863C-66B4E5B4F5CA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8836786-DCB6-406E-8E2D-53C9D57833FA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FF16B4D0-F016-4FC2-BEA1-8B8CC3343C69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:a16="http://schemas.microsoft.com/office/drawing/2014/main" id="{65788873-F115-4E88-8F1C-EEF6E98DA11F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1F2DE7CD-3912-4F79-9C82-05AC8A3DE522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B19B4AA8-5800-4642-BC36-C0EB92C09281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1EAD4FA4-CBF5-4D1D-8F7D-E2145E2A8C6D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:a16="http://schemas.microsoft.com/office/drawing/2014/main" id="{FD183D35-BFFA-4D34-8F9E-592CE6320300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2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:a16="http://schemas.microsoft.com/office/drawing/2014/main" id="{18CF7C90-9643-4812-B36F-78DB77BA03F6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94CF7E5-EC44-4ECC-952E-16FAC44C62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0981A23-F251-43B7-957A-7A99D11F9F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DCF819-36AB-4FEC-940F-B8A0E0B736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1A7EC7CF-5ABF-4A30-8157-D0E867070471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EC42FE67-2303-432A-A1B6-7E4E586CF324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6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09" r:id="rId2"/>
    <p:sldLayoutId id="2147483715" r:id="rId3"/>
    <p:sldLayoutId id="2147483708" r:id="rId4"/>
    <p:sldLayoutId id="2147483707" r:id="rId5"/>
    <p:sldLayoutId id="2147483716" r:id="rId6"/>
    <p:sldLayoutId id="2147483706" r:id="rId7"/>
    <p:sldLayoutId id="2147483717" r:id="rId8"/>
    <p:sldLayoutId id="2147483718" r:id="rId9"/>
    <p:sldLayoutId id="2147483719" r:id="rId10"/>
    <p:sldLayoutId id="2147483720" r:id="rId11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:a16="http://schemas.microsoft.com/office/drawing/2014/main" id="{86A143E5-2903-4845-935A-6F31C85055FF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7BFA3B10-206E-4727-B986-0C8385EA6A18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D3312ECF-BACB-481A-A176-321D3BB523ED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250FF04C-9790-4A3E-9695-13B96F017B77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:a16="http://schemas.microsoft.com/office/drawing/2014/main" id="{C6F9BC76-D7BE-466D-BCF1-09EA98F1C311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F36616C3-A1C0-4B59-BA22-2B0E93A731D9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24CE4C8B-A263-4CE0-8795-9646833A4F2C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BDEEE0F8-63A6-48F5-8651-133BB3AE0F47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:a16="http://schemas.microsoft.com/office/drawing/2014/main" id="{264EDECB-2A60-485D-B488-81485F5ED208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:a16="http://schemas.microsoft.com/office/drawing/2014/main" id="{C50B39FE-5AEF-4513-9C42-673A6BDA9FC7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ACDBCE-D41D-4A89-BC7E-01090762BA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B1E58E3-EA4F-4370-B97C-696D8D4D99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216300-E6FC-4874-8382-21B2D5B5E3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959643E0-78E7-4760-A7CF-DEB81DCE8BC6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83C4F8B0-AE29-4AB8-B23C-7D0C1A542F2B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13" r:id="rId2"/>
    <p:sldLayoutId id="2147483722" r:id="rId3"/>
    <p:sldLayoutId id="2147483712" r:id="rId4"/>
    <p:sldLayoutId id="2147483711" r:id="rId5"/>
    <p:sldLayoutId id="2147483723" r:id="rId6"/>
    <p:sldLayoutId id="2147483710" r:id="rId7"/>
    <p:sldLayoutId id="2147483724" r:id="rId8"/>
    <p:sldLayoutId id="2147483725" r:id="rId9"/>
    <p:sldLayoutId id="2147483726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DFA8001-A67E-494D-86C9-43C6776E21B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1CF1413-C3F6-43F1-9E5E-925289154BB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8" r:link="rId1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318392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54" r:id="rId15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9.png" /><Relationship Id="rId4" Type="http://schemas.openxmlformats.org/officeDocument/2006/relationships/image" Target="../media/image20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3.png" /><Relationship Id="rId3" Type="http://schemas.openxmlformats.org/officeDocument/2006/relationships/image" Target="../media/image25.png" /><Relationship Id="rId4" Type="http://schemas.openxmlformats.org/officeDocument/2006/relationships/image" Target="../media/image2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Relationship Id="rId4" Type="http://schemas.openxmlformats.org/officeDocument/2006/relationships/image" Target="../media/image29.png" /><Relationship Id="rId5" Type="http://schemas.openxmlformats.org/officeDocument/2006/relationships/image" Target="../media/image3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31.jpeg" /><Relationship Id="rId3" Type="http://schemas.openxmlformats.org/officeDocument/2006/relationships/image" Target="../media/image2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2" Type="http://schemas.openxmlformats.org/officeDocument/2006/relationships/image" Target="../media/image3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image" Target="../media/image3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6.png" /><Relationship Id="rId3" Type="http://schemas.openxmlformats.org/officeDocument/2006/relationships/image" Target="../media/image3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35.png" /><Relationship Id="rId3" Type="http://schemas.openxmlformats.org/officeDocument/2006/relationships/image" Target="../media/image2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oleObject" Target="../embeddings/oleObject5.bin" TargetMode="Internal" /><Relationship Id="rId11" Type="http://schemas.openxmlformats.org/officeDocument/2006/relationships/image" Target="../media/image40.wmf" /><Relationship Id="rId12" Type="http://schemas.openxmlformats.org/officeDocument/2006/relationships/oleObject" Target="../embeddings/oleObject6.bin" TargetMode="Internal" /><Relationship Id="rId13" Type="http://schemas.openxmlformats.org/officeDocument/2006/relationships/image" Target="../media/image41.wmf" /><Relationship Id="rId14" Type="http://schemas.openxmlformats.org/officeDocument/2006/relationships/oleObject" Target="../embeddings/oleObject7.bin" TargetMode="Internal" /><Relationship Id="rId15" Type="http://schemas.openxmlformats.org/officeDocument/2006/relationships/image" Target="../media/image42.wmf" /><Relationship Id="rId16" Type="http://schemas.openxmlformats.org/officeDocument/2006/relationships/oleObject" Target="../embeddings/oleObject8.bin" TargetMode="Internal" /><Relationship Id="rId17" Type="http://schemas.openxmlformats.org/officeDocument/2006/relationships/image" Target="../media/image43.wmf" /><Relationship Id="rId18" Type="http://schemas.openxmlformats.org/officeDocument/2006/relationships/oleObject" Target="../embeddings/oleObject9.bin" TargetMode="Internal" /><Relationship Id="rId19" Type="http://schemas.openxmlformats.org/officeDocument/2006/relationships/image" Target="../media/image44.wmf" /><Relationship Id="rId2" Type="http://schemas.openxmlformats.org/officeDocument/2006/relationships/oleObject" Target="../embeddings/oleObject1.bin" TargetMode="Internal" /><Relationship Id="rId20" Type="http://schemas.openxmlformats.org/officeDocument/2006/relationships/oleObject" Target="../embeddings/oleObject10.bin" TargetMode="Internal" /><Relationship Id="rId21" Type="http://schemas.openxmlformats.org/officeDocument/2006/relationships/image" Target="../media/image45.wmf" /><Relationship Id="rId22" Type="http://schemas.openxmlformats.org/officeDocument/2006/relationships/oleObject" Target="../embeddings/oleObject11.bin" TargetMode="Internal" /><Relationship Id="rId23" Type="http://schemas.openxmlformats.org/officeDocument/2006/relationships/image" Target="../media/image46.wmf" /><Relationship Id="rId24" Type="http://schemas.openxmlformats.org/officeDocument/2006/relationships/oleObject" Target="../embeddings/oleObject12.bin" TargetMode="Internal" /><Relationship Id="rId25" Type="http://schemas.openxmlformats.org/officeDocument/2006/relationships/image" Target="../media/image47.wmf" /><Relationship Id="rId26" Type="http://schemas.openxmlformats.org/officeDocument/2006/relationships/vmlDrawing" Target="../drawings/vmlDrawing1.vml" /><Relationship Id="rId3" Type="http://schemas.openxmlformats.org/officeDocument/2006/relationships/image" Target="../media/image36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37.wmf" /><Relationship Id="rId6" Type="http://schemas.openxmlformats.org/officeDocument/2006/relationships/oleObject" Target="../embeddings/oleObject3.bin" TargetMode="Internal" /><Relationship Id="rId7" Type="http://schemas.openxmlformats.org/officeDocument/2006/relationships/image" Target="../media/image38.wmf" /><Relationship Id="rId8" Type="http://schemas.openxmlformats.org/officeDocument/2006/relationships/oleObject" Target="../embeddings/oleObject4.bin" TargetMode="Internal" /><Relationship Id="rId9" Type="http://schemas.openxmlformats.org/officeDocument/2006/relationships/image" Target="../media/image39.wmf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10" Type="http://schemas.openxmlformats.org/officeDocument/2006/relationships/image" Target="../media/image52.emf" /><Relationship Id="rId11" Type="http://schemas.openxmlformats.org/officeDocument/2006/relationships/oleObject" Target="../embeddings/oleObject17.bin" TargetMode="Internal" /><Relationship Id="rId12" Type="http://schemas.openxmlformats.org/officeDocument/2006/relationships/image" Target="../media/image53.wmf" /><Relationship Id="rId13" Type="http://schemas.openxmlformats.org/officeDocument/2006/relationships/oleObject" Target="../embeddings/oleObject18.bin" TargetMode="Internal" /><Relationship Id="rId14" Type="http://schemas.openxmlformats.org/officeDocument/2006/relationships/image" Target="../media/image54.wmf" /><Relationship Id="rId15" Type="http://schemas.openxmlformats.org/officeDocument/2006/relationships/oleObject" Target="../embeddings/oleObject19.bin" TargetMode="Internal" /><Relationship Id="rId16" Type="http://schemas.openxmlformats.org/officeDocument/2006/relationships/image" Target="../media/image55.wmf" /><Relationship Id="rId17" Type="http://schemas.openxmlformats.org/officeDocument/2006/relationships/oleObject" Target="../embeddings/oleObject20.bin" TargetMode="Internal" /><Relationship Id="rId18" Type="http://schemas.openxmlformats.org/officeDocument/2006/relationships/image" Target="../media/image56.wmf" /><Relationship Id="rId19" Type="http://schemas.openxmlformats.org/officeDocument/2006/relationships/oleObject" Target="../embeddings/oleObject21.bin" TargetMode="Internal" /><Relationship Id="rId2" Type="http://schemas.openxmlformats.org/officeDocument/2006/relationships/oleObject" Target="../embeddings/oleObject13.bin" TargetMode="Internal" /><Relationship Id="rId20" Type="http://schemas.openxmlformats.org/officeDocument/2006/relationships/image" Target="../media/image57.wmf" /><Relationship Id="rId21" Type="http://schemas.openxmlformats.org/officeDocument/2006/relationships/oleObject" Target="../embeddings/oleObject22.bin" TargetMode="Internal" /><Relationship Id="rId22" Type="http://schemas.openxmlformats.org/officeDocument/2006/relationships/image" Target="../media/image58.wmf" /><Relationship Id="rId23" Type="http://schemas.openxmlformats.org/officeDocument/2006/relationships/oleObject" Target="../embeddings/oleObject23.bin" TargetMode="Internal" /><Relationship Id="rId24" Type="http://schemas.openxmlformats.org/officeDocument/2006/relationships/image" Target="../media/image59.wmf" /><Relationship Id="rId25" Type="http://schemas.openxmlformats.org/officeDocument/2006/relationships/vmlDrawing" Target="../drawings/vmlDrawing2.vml" /><Relationship Id="rId3" Type="http://schemas.openxmlformats.org/officeDocument/2006/relationships/image" Target="../media/image48.wmf" /><Relationship Id="rId4" Type="http://schemas.openxmlformats.org/officeDocument/2006/relationships/oleObject" Target="../embeddings/oleObject14.bin" TargetMode="Internal" /><Relationship Id="rId5" Type="http://schemas.openxmlformats.org/officeDocument/2006/relationships/image" Target="../media/image49.wmf" /><Relationship Id="rId6" Type="http://schemas.openxmlformats.org/officeDocument/2006/relationships/oleObject" Target="../embeddings/oleObject15.bin" TargetMode="Internal" /><Relationship Id="rId7" Type="http://schemas.openxmlformats.org/officeDocument/2006/relationships/image" Target="../media/image50.wmf" /><Relationship Id="rId8" Type="http://schemas.openxmlformats.org/officeDocument/2006/relationships/oleObject" Target="../embeddings/oleObject16.bin" TargetMode="Internal" /><Relationship Id="rId9" Type="http://schemas.openxmlformats.org/officeDocument/2006/relationships/image" Target="../media/image51.w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1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3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5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66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image" Target="../media/image23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2.xml" /><Relationship Id="rId2" Type="http://schemas.openxmlformats.org/officeDocument/2006/relationships/image" Target="../media/image6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ED9CCEF5-4ED8-4641-8B3A-90EEE4A1A528}"/>
              </a:ext>
            </a:extLst>
          </p:cNvPr>
          <p:cNvSpPr/>
          <p:nvPr/>
        </p:nvSpPr>
        <p:spPr>
          <a:xfrm>
            <a:off x="4613860" y="2524838"/>
            <a:ext cx="29642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相反数</a:t>
            </a:r>
            <a:endParaRPr lang="zh-CN" altLang="en-US" sz="7200" b="1" cap="none" spc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9FAAE6A-F957-4EF3-8FF0-8F04A34EDFD8}"/>
              </a:ext>
            </a:extLst>
          </p:cNvPr>
          <p:cNvSpPr/>
          <p:nvPr/>
        </p:nvSpPr>
        <p:spPr>
          <a:xfrm>
            <a:off x="2760791" y="1901584"/>
            <a:ext cx="66704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人教版七年级上册第一章有理数</a:t>
            </a:r>
          </a:p>
        </p:txBody>
      </p:sp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735521C5-270E-4CAD-AFE6-1522D45B419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b="5977"/>
          <a:stretch>
            <a:fillRect/>
          </a:stretch>
        </p:blipFill>
        <p:spPr>
          <a:xfrm>
            <a:off x="8904312" y="4068465"/>
            <a:ext cx="2654409" cy="2495762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DCA71ACD-D6D1-45CB-ACAA-7633292A18D1}"/>
              </a:ext>
            </a:extLst>
          </p:cNvPr>
          <p:cNvSpPr txBox="1"/>
          <p:nvPr/>
        </p:nvSpPr>
        <p:spPr>
          <a:xfrm>
            <a:off x="0" y="692696"/>
            <a:ext cx="11928648" cy="3384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2667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1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．借助数轴理解相反数的概念，并能求给定数的相反数；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重点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)</a:t>
            </a:r>
          </a:p>
          <a:p>
            <a:pPr marL="0" marR="0" indent="2667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2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．了解一对相反数在数轴上的位置关系；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重点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)</a:t>
            </a:r>
          </a:p>
          <a:p>
            <a:pPr marL="0" marR="0" indent="2667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3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．掌握双重符号的化简；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难点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Courier New" panose="02070309020205020404" pitchFamily="49" charset="0"/>
              </a:rPr>
              <a:t>)</a:t>
            </a:r>
          </a:p>
          <a:p>
            <a:pPr marL="0" marR="0" indent="26670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．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通过从数和形两个方面理解相反数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初步体会数形结合的思想方法．</a:t>
            </a:r>
            <a:endParaRPr lang="zh-CN" altLang="en-US" sz="2800" kern="100">
              <a:effectLst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AE077A55-3FE0-4F92-897D-FFB8B556EF3D}"/>
              </a:ext>
            </a:extLst>
          </p:cNvPr>
          <p:cNvSpPr txBox="1"/>
          <p:nvPr/>
        </p:nvSpPr>
        <p:spPr>
          <a:xfrm>
            <a:off x="102779" y="857579"/>
            <a:ext cx="1201179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   有理数王国的公民“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1”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，有一天不小心掉进了一个魔瓶里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谁知出来后竟变成胖乎乎的“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0”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，你说怪不怪？冷眼旁观的“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2”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说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:“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谁叫这瓶里睡着他的相反数兄弟呢？幸好我兄弟不在里面！”同学们，你想知道“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1”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的相反数兄弟是谁吗？为什么他俩见面后就变成“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0”</a:t>
            </a:r>
            <a:r>
              <a:rPr lang="zh-CN" altLang="en-US" sz="2400">
                <a:latin typeface="隶书" panose="02010509060101010101" pitchFamily="49" charset="-122"/>
                <a:ea typeface="隶书" panose="02010509060101010101" pitchFamily="49" charset="-122"/>
              </a:rPr>
              <a:t>呢？就让我们一起走进神奇的相反数的世界吧</a:t>
            </a:r>
            <a:r>
              <a:rPr lang="en-US" altLang="zh-CN" sz="2400">
                <a:latin typeface="隶书" panose="02010509060101010101" pitchFamily="49" charset="-122"/>
                <a:ea typeface="隶书" panose="02010509060101010101" pitchFamily="49" charset="-122"/>
              </a:rPr>
              <a:t>!</a:t>
            </a:r>
            <a:endParaRPr lang="zh-CN" altLang="en-US" sz="24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id="{C1A5D80D-CA58-40F5-B82D-7A8417B8F9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784" y="3429000"/>
            <a:ext cx="3066667" cy="3133333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47DBA99D-E979-4DC4-9F9E-B63BC4B28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0256" y="3217936"/>
            <a:ext cx="2971429" cy="3333333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id="{E1B239EF-E134-4224-A52E-E4621AAD84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846" y="3325512"/>
            <a:ext cx="2828571" cy="1657143"/>
          </a:xfrm>
          <a:prstGeom prst="rect">
            <a:avLst/>
          </a:prstGeom>
        </p:spPr>
      </p:pic>
      <p:sp>
        <p:nvSpPr>
          <p:cNvPr id="39" name="文本框 38">
            <a:extLst>
              <a:ext uri="{FF2B5EF4-FFF2-40B4-BE49-F238E27FC236}">
                <a16:creationId xmlns:a16="http://schemas.microsoft.com/office/drawing/2014/main" id="{C5284B44-CBD4-4A4F-994A-9971FE807E3C}"/>
              </a:ext>
            </a:extLst>
          </p:cNvPr>
          <p:cNvSpPr txBox="1"/>
          <p:nvPr/>
        </p:nvSpPr>
        <p:spPr>
          <a:xfrm>
            <a:off x="5169725" y="4509120"/>
            <a:ext cx="9144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>
                <a:solidFill>
                  <a:srgbClr val="C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</a:t>
            </a:r>
            <a:endParaRPr lang="zh-CN" altLang="en-US" sz="11500" b="1">
              <a:solidFill>
                <a:srgbClr val="C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9729B15C-A89B-4FED-AB29-3293C68827AA}"/>
              </a:ext>
            </a:extLst>
          </p:cNvPr>
          <p:cNvSpPr txBox="1"/>
          <p:nvPr/>
        </p:nvSpPr>
        <p:spPr>
          <a:xfrm>
            <a:off x="5181600" y="1916832"/>
            <a:ext cx="9144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>
                <a:solidFill>
                  <a:srgbClr val="C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endParaRPr lang="zh-CN" altLang="en-US" sz="11500" b="1">
              <a:solidFill>
                <a:srgbClr val="C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1784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06 L 5.55112E-17 0.37893" pathEditMode="relative" rAng="0" ptsTypes="AA">
                                      <p:cBhvr>
                                        <p:cTn id="6" dur="36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9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9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5" presetID="4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06 4.44444E-06 L -0.2569 0.00092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2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0" grpId="0"/>
      <p:bldP spid="4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7FAF25B-CAF3-4115-AADC-0E1D7E780FE0}"/>
              </a:ext>
            </a:extLst>
          </p:cNvPr>
          <p:cNvSpPr txBox="1"/>
          <p:nvPr/>
        </p:nvSpPr>
        <p:spPr>
          <a:xfrm>
            <a:off x="119336" y="836712"/>
            <a:ext cx="60979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动手操作</a:t>
            </a:r>
            <a:r>
              <a:rPr lang="en-US" altLang="zh-CN" sz="2800" u="sng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2800" u="sng">
                <a:latin typeface="隶书" panose="02010509060101010101" pitchFamily="49" charset="-122"/>
                <a:ea typeface="隶书" panose="02010509060101010101" pitchFamily="49" charset="-122"/>
              </a:rPr>
              <a:t>体验数学活动充满探索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635BB32-B4DD-41A8-ABC7-66F4E06BC449}"/>
              </a:ext>
            </a:extLst>
          </p:cNvPr>
          <p:cNvSpPr txBox="1"/>
          <p:nvPr/>
        </p:nvSpPr>
        <p:spPr>
          <a:xfrm>
            <a:off x="119336" y="1484784"/>
            <a:ext cx="74168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画出数轴，并用数轴上的点表示下列各数：</a:t>
            </a:r>
          </a:p>
        </p:txBody>
      </p:sp>
      <mc:AlternateContent>
        <mc:Choice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8C4B6E38-993E-4416-9A6D-8412D000720A}"/>
                  </a:ext>
                </a:extLst>
              </p:cNvPr>
              <p:cNvSpPr txBox="1"/>
              <p:nvPr/>
            </p:nvSpPr>
            <p:spPr>
              <a:xfrm>
                <a:off x="2927648" y="2164536"/>
                <a:ext cx="6192688" cy="7126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+3</a:t>
                </a:r>
                <a:r>
                  <a:rPr lang="zh-CN" altLang="en-US"/>
                  <a:t>，</a:t>
                </a:r>
                <a:r>
                  <a:rPr lang="en-US" altLang="zh-CN"/>
                  <a:t>-4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/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zh-CN"/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altLang="zh-CN"/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 ，</a:t>
                </a:r>
                <a:r>
                  <a:rPr lang="en-US" altLang="zh-CN"/>
                  <a:t>-5.5</a:t>
                </a:r>
                <a:r>
                  <a:rPr lang="zh-CN" altLang="en-US"/>
                  <a:t>，</a:t>
                </a:r>
                <a:r>
                  <a:rPr lang="en-US" altLang="zh-CN"/>
                  <a:t>-3</a:t>
                </a:r>
                <a:r>
                  <a:rPr lang="zh-CN" altLang="en-US"/>
                  <a:t>，</a:t>
                </a:r>
                <a:r>
                  <a:rPr lang="en-US" altLang="zh-CN"/>
                  <a:t>5.5</a:t>
                </a:r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/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altLang="zh-CN"/>
                            <m:t>1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altLang="zh-CN"/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 ，</a:t>
                </a:r>
                <a:r>
                  <a:rPr lang="en-US" altLang="zh-CN"/>
                  <a:t>+4.</a:t>
                </a:r>
                <a:endParaRPr lang="zh-CN" altLang="en-US"/>
              </a:p>
            </p:txBody>
          </p:sp>
        </mc:Choice>
        <mc:Fallback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8C4B6E38-993E-4416-9A6D-8412D0007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648" y="2164536"/>
                <a:ext cx="6192688" cy="712631"/>
              </a:xfrm>
              <a:prstGeom prst="rect">
                <a:avLst/>
              </a:prstGeom>
              <a:blipFill>
                <a:blip r:embed="rId3"/>
                <a:stretch>
                  <a:fillRect l="-1969" r="-5020" b="-59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图片 15">
            <a:extLst>
              <a:ext uri="{FF2B5EF4-FFF2-40B4-BE49-F238E27FC236}">
                <a16:creationId xmlns:a16="http://schemas.microsoft.com/office/drawing/2014/main" id="{214D6486-30D9-4FF9-8D98-9D457037D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658" y="3353518"/>
            <a:ext cx="9666667" cy="857143"/>
          </a:xfrm>
          <a:prstGeom prst="rect">
            <a:avLst/>
          </a:prstGeom>
        </p:spPr>
      </p:pic>
      <p:sp>
        <p:nvSpPr>
          <p:cNvPr id="17" name="椭圆 16">
            <a:extLst>
              <a:ext uri="{FF2B5EF4-FFF2-40B4-BE49-F238E27FC236}">
                <a16:creationId xmlns:a16="http://schemas.microsoft.com/office/drawing/2014/main" id="{C24BDE57-66CD-40B1-8628-E07AB1E77026}"/>
              </a:ext>
            </a:extLst>
          </p:cNvPr>
          <p:cNvSpPr/>
          <p:nvPr/>
        </p:nvSpPr>
        <p:spPr>
          <a:xfrm>
            <a:off x="2987781" y="3561021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9D3E911F-EE35-406D-B9D0-897D31E29389}"/>
              </a:ext>
            </a:extLst>
          </p:cNvPr>
          <p:cNvSpPr/>
          <p:nvPr/>
        </p:nvSpPr>
        <p:spPr>
          <a:xfrm>
            <a:off x="8064724" y="3560926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D79629F3-F9F8-447A-BE23-4FA20507F954}"/>
              </a:ext>
            </a:extLst>
          </p:cNvPr>
          <p:cNvSpPr/>
          <p:nvPr/>
        </p:nvSpPr>
        <p:spPr>
          <a:xfrm>
            <a:off x="3623978" y="3560926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B8BE2868-16E8-4EB1-8339-6A66F3F36610}"/>
              </a:ext>
            </a:extLst>
          </p:cNvPr>
          <p:cNvSpPr/>
          <p:nvPr/>
        </p:nvSpPr>
        <p:spPr>
          <a:xfrm>
            <a:off x="7427769" y="3560831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CB5C8B84-0F65-4103-9BB7-D8F11EB0F01C}"/>
              </a:ext>
            </a:extLst>
          </p:cNvPr>
          <p:cNvSpPr/>
          <p:nvPr/>
        </p:nvSpPr>
        <p:spPr>
          <a:xfrm>
            <a:off x="2046467" y="3551815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571E19EF-B283-436C-AE71-F0EB82C9359D}"/>
              </a:ext>
            </a:extLst>
          </p:cNvPr>
          <p:cNvSpPr/>
          <p:nvPr/>
        </p:nvSpPr>
        <p:spPr>
          <a:xfrm>
            <a:off x="9038089" y="3548956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1EE86846-FEFE-4331-AAFC-6D781A243545}"/>
              </a:ext>
            </a:extLst>
          </p:cNvPr>
          <p:cNvSpPr/>
          <p:nvPr/>
        </p:nvSpPr>
        <p:spPr>
          <a:xfrm>
            <a:off x="5342385" y="3560831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57D0C9B8-E342-4847-9480-AB5798642FDA}"/>
              </a:ext>
            </a:extLst>
          </p:cNvPr>
          <p:cNvSpPr/>
          <p:nvPr/>
        </p:nvSpPr>
        <p:spPr>
          <a:xfrm>
            <a:off x="5708362" y="3560831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5EEDC25C-654D-407C-9627-47C82820FC19}"/>
              </a:ext>
            </a:extLst>
          </p:cNvPr>
          <p:cNvCxnSpPr/>
          <p:nvPr/>
        </p:nvCxnSpPr>
        <p:spPr>
          <a:xfrm>
            <a:off x="8143288" y="3067615"/>
            <a:ext cx="2871" cy="579111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53D3B8F-2B5D-4743-AAF2-2D3A2E801172}"/>
              </a:ext>
            </a:extLst>
          </p:cNvPr>
          <p:cNvCxnSpPr/>
          <p:nvPr/>
        </p:nvCxnSpPr>
        <p:spPr>
          <a:xfrm>
            <a:off x="5591640" y="3027682"/>
            <a:ext cx="2871" cy="579111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箭头连接符 26">
            <a:extLst>
              <a:ext uri="{FF2B5EF4-FFF2-40B4-BE49-F238E27FC236}">
                <a16:creationId xmlns:a16="http://schemas.microsoft.com/office/drawing/2014/main" id="{BD28C681-0B59-442E-ADEA-5406BAEEF4CF}"/>
              </a:ext>
            </a:extLst>
          </p:cNvPr>
          <p:cNvCxnSpPr/>
          <p:nvPr/>
        </p:nvCxnSpPr>
        <p:spPr>
          <a:xfrm flipH="1">
            <a:off x="5594513" y="3228573"/>
            <a:ext cx="1005543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27">
            <a:extLst>
              <a:ext uri="{FF2B5EF4-FFF2-40B4-BE49-F238E27FC236}">
                <a16:creationId xmlns:a16="http://schemas.microsoft.com/office/drawing/2014/main" id="{307994F9-D0F1-4B69-BEE1-C51D78823BE9}"/>
              </a:ext>
            </a:extLst>
          </p:cNvPr>
          <p:cNvCxnSpPr/>
          <p:nvPr/>
        </p:nvCxnSpPr>
        <p:spPr>
          <a:xfrm>
            <a:off x="7032104" y="3230055"/>
            <a:ext cx="1102436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87ECDDA3-AD4C-4DB4-95E3-5603C709D6F7}"/>
              </a:ext>
            </a:extLst>
          </p:cNvPr>
          <p:cNvCxnSpPr/>
          <p:nvPr/>
        </p:nvCxnSpPr>
        <p:spPr>
          <a:xfrm>
            <a:off x="3051377" y="3041136"/>
            <a:ext cx="2871" cy="579111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4">
            <a:extLst>
              <a:ext uri="{FF2B5EF4-FFF2-40B4-BE49-F238E27FC236}">
                <a16:creationId xmlns:a16="http://schemas.microsoft.com/office/drawing/2014/main" id="{1463BE09-4B50-42D1-9E89-E14E036D08FC}"/>
              </a:ext>
            </a:extLst>
          </p:cNvPr>
          <p:cNvSpPr txBox="1"/>
          <p:nvPr/>
        </p:nvSpPr>
        <p:spPr>
          <a:xfrm>
            <a:off x="6608804" y="2924944"/>
            <a:ext cx="387623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4</a:t>
            </a:r>
            <a:endParaRPr lang="zh-CN" altLang="en-US" sz="2400" b="1">
              <a:solidFill>
                <a:schemeClr val="tx1">
                  <a:lumMod val="50000"/>
                </a:schemeClr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cxnSp>
        <p:nvCxnSpPr>
          <p:cNvPr id="31" name="直接箭头连接符 30">
            <a:extLst>
              <a:ext uri="{FF2B5EF4-FFF2-40B4-BE49-F238E27FC236}">
                <a16:creationId xmlns:a16="http://schemas.microsoft.com/office/drawing/2014/main" id="{DBDAED06-154F-4B68-AAA7-A0166FBEFB9A}"/>
              </a:ext>
            </a:extLst>
          </p:cNvPr>
          <p:cNvCxnSpPr/>
          <p:nvPr/>
        </p:nvCxnSpPr>
        <p:spPr>
          <a:xfrm flipH="1" flipV="1">
            <a:off x="3051377" y="3228384"/>
            <a:ext cx="1028399" cy="1872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>
            <a:extLst>
              <a:ext uri="{FF2B5EF4-FFF2-40B4-BE49-F238E27FC236}">
                <a16:creationId xmlns:a16="http://schemas.microsoft.com/office/drawing/2014/main" id="{6F0E65AE-99BF-4439-9791-B05303F3AAE7}"/>
              </a:ext>
            </a:extLst>
          </p:cNvPr>
          <p:cNvCxnSpPr/>
          <p:nvPr/>
        </p:nvCxnSpPr>
        <p:spPr>
          <a:xfrm>
            <a:off x="4511824" y="3230256"/>
            <a:ext cx="1074203" cy="0"/>
          </a:xfrm>
          <a:prstGeom prst="straightConnector1">
            <a:avLst/>
          </a:prstGeom>
          <a:ln w="285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41">
            <a:extLst>
              <a:ext uri="{FF2B5EF4-FFF2-40B4-BE49-F238E27FC236}">
                <a16:creationId xmlns:a16="http://schemas.microsoft.com/office/drawing/2014/main" id="{0CD2D83A-089B-4E36-8A7C-5F856C8B3B7A}"/>
              </a:ext>
            </a:extLst>
          </p:cNvPr>
          <p:cNvSpPr txBox="1"/>
          <p:nvPr/>
        </p:nvSpPr>
        <p:spPr>
          <a:xfrm>
            <a:off x="4118588" y="2924945"/>
            <a:ext cx="387623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4</a:t>
            </a:r>
            <a:endParaRPr lang="zh-CN" altLang="en-US" sz="2400" b="1">
              <a:solidFill>
                <a:schemeClr val="tx1">
                  <a:lumMod val="50000"/>
                </a:schemeClr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C7E322F7-5160-4147-ADD5-E40418EA4F3A}"/>
              </a:ext>
            </a:extLst>
          </p:cNvPr>
          <p:cNvSpPr txBox="1"/>
          <p:nvPr/>
        </p:nvSpPr>
        <p:spPr>
          <a:xfrm>
            <a:off x="119336" y="4321470"/>
            <a:ext cx="1195332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认真观察，在数轴上，</a:t>
            </a:r>
            <a:r>
              <a:rPr lang="en-US" altLang="zh-CN"/>
              <a:t>+4</a:t>
            </a:r>
            <a:r>
              <a:rPr lang="zh-CN" altLang="en-US"/>
              <a:t>与</a:t>
            </a:r>
            <a:r>
              <a:rPr lang="en-US" altLang="zh-CN"/>
              <a:t>-4</a:t>
            </a:r>
            <a:r>
              <a:rPr lang="zh-CN" altLang="en-US"/>
              <a:t>所表示的点有什么相同与不同之处，像这样关系的两个数你还能找出多少对？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D6946CC7-CD50-4295-8ED7-03BD2A95DEF8}"/>
              </a:ext>
            </a:extLst>
          </p:cNvPr>
          <p:cNvSpPr txBox="1"/>
          <p:nvPr/>
        </p:nvSpPr>
        <p:spPr>
          <a:xfrm>
            <a:off x="1636623" y="5342152"/>
            <a:ext cx="8918753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/>
              <a:t>相同之处：它们在数轴上的位置到原点的距离</a:t>
            </a:r>
            <a:r>
              <a:rPr lang="zh-CN" altLang="zh-CN">
                <a:solidFill>
                  <a:srgbClr val="0000FF"/>
                </a:solidFill>
              </a:rPr>
              <a:t>相等</a:t>
            </a:r>
            <a:r>
              <a:rPr lang="en-US" altLang="zh-CN"/>
              <a:t>.</a:t>
            </a:r>
            <a:endParaRPr lang="zh-CN" altLang="zh-CN"/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C1625B09-4DBF-408B-9A15-664C285B3234}"/>
              </a:ext>
            </a:extLst>
          </p:cNvPr>
          <p:cNvSpPr txBox="1"/>
          <p:nvPr/>
        </p:nvSpPr>
        <p:spPr>
          <a:xfrm>
            <a:off x="1636622" y="6026767"/>
            <a:ext cx="8918753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/>
              <a:t>不同之处：</a:t>
            </a:r>
            <a:r>
              <a:rPr lang="en-US" altLang="zh-CN"/>
              <a:t>+4</a:t>
            </a:r>
            <a:r>
              <a:rPr lang="zh-CN" altLang="zh-CN"/>
              <a:t>的点在原点的右边，</a:t>
            </a:r>
            <a:r>
              <a:rPr lang="en-US" altLang="zh-CN"/>
              <a:t>-4</a:t>
            </a:r>
            <a:r>
              <a:rPr lang="zh-CN" altLang="zh-CN"/>
              <a:t>的点在原点的左边</a:t>
            </a:r>
            <a:r>
              <a:rPr lang="en-US" altLang="zh-CN"/>
              <a:t>.</a:t>
            </a: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327873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30" grpId="0"/>
      <p:bldP spid="33" grpId="0"/>
      <p:bldP spid="45" grpId="0"/>
      <p:bldP spid="47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687379BF-BC0A-485A-B687-CA104C01705A}"/>
              </a:ext>
            </a:extLst>
          </p:cNvPr>
          <p:cNvSpPr txBox="1"/>
          <p:nvPr/>
        </p:nvSpPr>
        <p:spPr>
          <a:xfrm>
            <a:off x="191344" y="1507643"/>
            <a:ext cx="12000656" cy="131119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zh-CN"/>
              <a:t>数轴上与原点的距离是</a:t>
            </a:r>
            <a:r>
              <a:rPr lang="en-US" altLang="zh-CN"/>
              <a:t>2</a:t>
            </a:r>
            <a:r>
              <a:rPr lang="zh-CN" altLang="zh-CN"/>
              <a:t>的点有</a:t>
            </a:r>
            <a:r>
              <a:rPr lang="en-US" altLang="zh-CN"/>
              <a:t>___</a:t>
            </a:r>
            <a:r>
              <a:rPr lang="zh-CN" altLang="zh-CN"/>
              <a:t>个，这些点表示的数是</a:t>
            </a:r>
            <a:r>
              <a:rPr lang="en-US" altLang="zh-CN"/>
              <a:t>______</a:t>
            </a:r>
            <a:r>
              <a:rPr lang="zh-CN" altLang="zh-CN"/>
              <a:t>；与原点的距离是</a:t>
            </a:r>
            <a:r>
              <a:rPr lang="en-US" altLang="zh-CN"/>
              <a:t>5</a:t>
            </a:r>
            <a:r>
              <a:rPr lang="zh-CN" altLang="zh-CN"/>
              <a:t>的点有</a:t>
            </a:r>
            <a:r>
              <a:rPr lang="en-US" altLang="zh-CN"/>
              <a:t>___</a:t>
            </a:r>
            <a:r>
              <a:rPr lang="zh-CN" altLang="zh-CN"/>
              <a:t>个，这些点表示的数是</a:t>
            </a:r>
            <a:r>
              <a:rPr lang="en-US" altLang="zh-CN"/>
              <a:t>______.</a:t>
            </a:r>
            <a:r>
              <a:rPr lang="zh-CN" altLang="zh-CN"/>
              <a:t> </a:t>
            </a:r>
            <a:r>
              <a:rPr lang="en-US" altLang="zh-CN"/>
              <a:t> </a:t>
            </a:r>
            <a:endParaRPr lang="zh-CN" altLang="zh-CN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5D06AD6-F019-4A5A-BE8B-5A7C7B0B387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0EBD6"/>
              </a:clrFrom>
              <a:clrTo>
                <a:srgbClr val="E0EBD6">
                  <a:alpha val="0"/>
                </a:srgbClr>
              </a:clrTo>
            </a:clrChange>
          </a:blip>
          <a:srcRect t="11632" b="6944"/>
          <a:stretch>
            <a:fillRect/>
          </a:stretch>
        </p:blipFill>
        <p:spPr>
          <a:xfrm>
            <a:off x="191344" y="923932"/>
            <a:ext cx="1584177" cy="53746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2E69431-F9CB-434B-8255-62FB2F7998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0286" y="3296308"/>
            <a:ext cx="9571428" cy="742857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5E882B2D-D0CC-4009-86E4-4462B72D7256}"/>
              </a:ext>
            </a:extLst>
          </p:cNvPr>
          <p:cNvSpPr/>
          <p:nvPr/>
        </p:nvSpPr>
        <p:spPr>
          <a:xfrm>
            <a:off x="5159896" y="1507643"/>
            <a:ext cx="432048" cy="656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A6536AE-B48F-4013-9EBC-EE5E43218A39}"/>
              </a:ext>
            </a:extLst>
          </p:cNvPr>
          <p:cNvSpPr/>
          <p:nvPr/>
        </p:nvSpPr>
        <p:spPr>
          <a:xfrm>
            <a:off x="9192344" y="1461393"/>
            <a:ext cx="1473346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C860948-A986-4169-9651-B1C6B848D5B6}"/>
              </a:ext>
            </a:extLst>
          </p:cNvPr>
          <p:cNvSpPr/>
          <p:nvPr/>
        </p:nvSpPr>
        <p:spPr>
          <a:xfrm>
            <a:off x="2697976" y="2119267"/>
            <a:ext cx="432048" cy="656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C34B9534-7DD0-4BA4-B3E8-B0C3E7584D88}"/>
              </a:ext>
            </a:extLst>
          </p:cNvPr>
          <p:cNvSpPr/>
          <p:nvPr/>
        </p:nvSpPr>
        <p:spPr>
          <a:xfrm>
            <a:off x="6655471" y="2119267"/>
            <a:ext cx="1473346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  <a:r>
              <a:rPr lang="en-US" altLang="zh-CN" sz="28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endParaRPr lang="zh-CN" altLang="en-US" sz="28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BCD6FC9-B536-4122-9E42-61380CB1C7F0}"/>
              </a:ext>
            </a:extLst>
          </p:cNvPr>
          <p:cNvSpPr txBox="1"/>
          <p:nvPr/>
        </p:nvSpPr>
        <p:spPr>
          <a:xfrm>
            <a:off x="195638" y="4385188"/>
            <a:ext cx="1199636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设</a:t>
            </a:r>
            <a:r>
              <a:rPr lang="en-US" altLang="zh-CN"/>
              <a:t>a</a:t>
            </a:r>
            <a:r>
              <a:rPr lang="zh-CN" altLang="en-US"/>
              <a:t>是一个正数，数轴上与原点的距离等于</a:t>
            </a:r>
            <a:r>
              <a:rPr lang="en-US" altLang="zh-CN"/>
              <a:t>a</a:t>
            </a:r>
            <a:r>
              <a:rPr lang="zh-CN" altLang="en-US"/>
              <a:t>的点有几个？这些点表示的数有什么关系？</a:t>
            </a:r>
          </a:p>
        </p:txBody>
      </p:sp>
    </p:spTree>
    <p:extLst>
      <p:ext uri="{BB962C8B-B14F-4D97-AF65-F5344CB8AC3E}">
        <p14:creationId xmlns:p14="http://schemas.microsoft.com/office/powerpoint/2010/main" val="1156628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3315CFDB-82B5-4EE4-8653-569331524606}"/>
              </a:ext>
            </a:extLst>
          </p:cNvPr>
          <p:cNvGrpSpPr/>
          <p:nvPr/>
        </p:nvGrpSpPr>
        <p:grpSpPr>
          <a:xfrm>
            <a:off x="1685764" y="4149080"/>
            <a:ext cx="8820472" cy="1417300"/>
            <a:chOff x="72008" y="1707654"/>
            <a:chExt cx="8820472" cy="141730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82AC23-E63C-4A4B-A91E-45CC18F21E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008" y="2145839"/>
              <a:ext cx="8820472" cy="979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825B9AA0-41C3-47B7-A755-03511C6A77A6}"/>
                </a:ext>
              </a:extLst>
            </p:cNvPr>
            <p:cNvCxnSpPr/>
            <p:nvPr/>
          </p:nvCxnSpPr>
          <p:spPr>
            <a:xfrm flipH="1">
              <a:off x="4955401" y="2174867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9A4E89AC-F6D6-4135-B9CC-F291CC2C67BE}"/>
                </a:ext>
              </a:extLst>
            </p:cNvPr>
            <p:cNvCxnSpPr/>
            <p:nvPr/>
          </p:nvCxnSpPr>
          <p:spPr>
            <a:xfrm>
              <a:off x="6840760" y="1911723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57C0816C-734A-4A39-ADDB-7F6D04A66B41}"/>
                </a:ext>
              </a:extLst>
            </p:cNvPr>
            <p:cNvCxnSpPr/>
            <p:nvPr/>
          </p:nvCxnSpPr>
          <p:spPr>
            <a:xfrm>
              <a:off x="3686922" y="1871790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箭头连接符 6">
              <a:extLst>
                <a:ext uri="{FF2B5EF4-FFF2-40B4-BE49-F238E27FC236}">
                  <a16:creationId xmlns:a16="http://schemas.microsoft.com/office/drawing/2014/main" id="{78DEBBB5-F2C7-48F3-B24D-8B9B3C962A99}"/>
                </a:ext>
              </a:extLst>
            </p:cNvPr>
            <p:cNvCxnSpPr/>
            <p:nvPr/>
          </p:nvCxnSpPr>
          <p:spPr>
            <a:xfrm flipH="1">
              <a:off x="3689795" y="2031737"/>
              <a:ext cx="1447782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箭头连接符 7">
              <a:extLst>
                <a:ext uri="{FF2B5EF4-FFF2-40B4-BE49-F238E27FC236}">
                  <a16:creationId xmlns:a16="http://schemas.microsoft.com/office/drawing/2014/main" id="{93483807-542D-495B-A227-FC8CA4169592}"/>
                </a:ext>
              </a:extLst>
            </p:cNvPr>
            <p:cNvCxnSpPr/>
            <p:nvPr/>
          </p:nvCxnSpPr>
          <p:spPr>
            <a:xfrm>
              <a:off x="5400600" y="2037214"/>
              <a:ext cx="1432540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22">
              <a:extLst>
                <a:ext uri="{FF2B5EF4-FFF2-40B4-BE49-F238E27FC236}">
                  <a16:creationId xmlns:a16="http://schemas.microsoft.com/office/drawing/2014/main" id="{2186904F-9DC7-4483-B77F-D5AD43767CB5}"/>
                </a:ext>
              </a:extLst>
            </p:cNvPr>
            <p:cNvSpPr txBox="1"/>
            <p:nvPr/>
          </p:nvSpPr>
          <p:spPr>
            <a:xfrm>
              <a:off x="2882329" y="1985526"/>
              <a:ext cx="468139" cy="54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2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DF5E9906-4FCB-42EA-8CB4-32572C0378BE}"/>
                </a:ext>
              </a:extLst>
            </p:cNvPr>
            <p:cNvCxnSpPr/>
            <p:nvPr/>
          </p:nvCxnSpPr>
          <p:spPr>
            <a:xfrm>
              <a:off x="532522" y="1885244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E530940B-403E-454A-871A-5D1519223F7B}"/>
                </a:ext>
              </a:extLst>
            </p:cNvPr>
            <p:cNvCxnSpPr/>
            <p:nvPr/>
          </p:nvCxnSpPr>
          <p:spPr>
            <a:xfrm flipH="1">
              <a:off x="2441403" y="2332866"/>
              <a:ext cx="510925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id="{1DC802CD-6B05-40A1-9E95-EA5CDA258210}"/>
                </a:ext>
              </a:extLst>
            </p:cNvPr>
            <p:cNvCxnSpPr/>
            <p:nvPr/>
          </p:nvCxnSpPr>
          <p:spPr>
            <a:xfrm>
              <a:off x="3168352" y="2332866"/>
              <a:ext cx="504056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26">
              <a:extLst>
                <a:ext uri="{FF2B5EF4-FFF2-40B4-BE49-F238E27FC236}">
                  <a16:creationId xmlns:a16="http://schemas.microsoft.com/office/drawing/2014/main" id="{789D7485-F897-446C-A0FA-5D06194FCC46}"/>
                </a:ext>
              </a:extLst>
            </p:cNvPr>
            <p:cNvSpPr txBox="1"/>
            <p:nvPr/>
          </p:nvSpPr>
          <p:spPr>
            <a:xfrm>
              <a:off x="5084985" y="1711254"/>
              <a:ext cx="38762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5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5A720ECF-6B83-4EE1-8579-4DD8E9517D38}"/>
                </a:ext>
              </a:extLst>
            </p:cNvPr>
            <p:cNvCxnSpPr/>
            <p:nvPr/>
          </p:nvCxnSpPr>
          <p:spPr>
            <a:xfrm flipH="1">
              <a:off x="2419806" y="2217316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9A882562-55B7-4E5F-A224-5BB92816EBEA}"/>
                </a:ext>
              </a:extLst>
            </p:cNvPr>
            <p:cNvCxnSpPr/>
            <p:nvPr/>
          </p:nvCxnSpPr>
          <p:spPr>
            <a:xfrm flipH="1">
              <a:off x="3686922" y="2203364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29">
              <a:extLst>
                <a:ext uri="{FF2B5EF4-FFF2-40B4-BE49-F238E27FC236}">
                  <a16:creationId xmlns:a16="http://schemas.microsoft.com/office/drawing/2014/main" id="{2C3F99F3-8988-4671-8AC1-622AACA6BB70}"/>
                </a:ext>
              </a:extLst>
            </p:cNvPr>
            <p:cNvSpPr txBox="1"/>
            <p:nvPr/>
          </p:nvSpPr>
          <p:spPr>
            <a:xfrm>
              <a:off x="4157265" y="1985526"/>
              <a:ext cx="468139" cy="54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2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D22EF412-BFA2-4A3A-B307-B16E1CB85272}"/>
                </a:ext>
              </a:extLst>
            </p:cNvPr>
            <p:cNvCxnSpPr/>
            <p:nvPr/>
          </p:nvCxnSpPr>
          <p:spPr>
            <a:xfrm flipH="1">
              <a:off x="3716339" y="2332866"/>
              <a:ext cx="510925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箭头连接符 17">
              <a:extLst>
                <a:ext uri="{FF2B5EF4-FFF2-40B4-BE49-F238E27FC236}">
                  <a16:creationId xmlns:a16="http://schemas.microsoft.com/office/drawing/2014/main" id="{F805A2ED-67BD-4CCA-A6A2-B682F0818160}"/>
                </a:ext>
              </a:extLst>
            </p:cNvPr>
            <p:cNvCxnSpPr/>
            <p:nvPr/>
          </p:nvCxnSpPr>
          <p:spPr>
            <a:xfrm>
              <a:off x="4443288" y="2332866"/>
              <a:ext cx="504056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198E7CC9-5362-4732-A792-019CA2526BFC}"/>
                </a:ext>
              </a:extLst>
            </p:cNvPr>
            <p:cNvCxnSpPr/>
            <p:nvPr/>
          </p:nvCxnSpPr>
          <p:spPr>
            <a:xfrm flipH="1">
              <a:off x="537964" y="2028137"/>
              <a:ext cx="1447782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07008EA8-F274-472D-8171-4A94B26796F3}"/>
                </a:ext>
              </a:extLst>
            </p:cNvPr>
            <p:cNvCxnSpPr/>
            <p:nvPr/>
          </p:nvCxnSpPr>
          <p:spPr>
            <a:xfrm>
              <a:off x="2248769" y="2033614"/>
              <a:ext cx="1432540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34">
              <a:extLst>
                <a:ext uri="{FF2B5EF4-FFF2-40B4-BE49-F238E27FC236}">
                  <a16:creationId xmlns:a16="http://schemas.microsoft.com/office/drawing/2014/main" id="{C29727FC-B4A6-4DE3-8D57-598B9375CF1E}"/>
                </a:ext>
              </a:extLst>
            </p:cNvPr>
            <p:cNvSpPr txBox="1"/>
            <p:nvPr/>
          </p:nvSpPr>
          <p:spPr>
            <a:xfrm>
              <a:off x="1933154" y="1707654"/>
              <a:ext cx="38762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5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  <p:sp>
        <p:nvSpPr>
          <p:cNvPr id="22" name="TextBox 3">
            <a:extLst>
              <a:ext uri="{FF2B5EF4-FFF2-40B4-BE49-F238E27FC236}">
                <a16:creationId xmlns:a16="http://schemas.microsoft.com/office/drawing/2014/main" id="{781D3609-8958-4C8D-B988-4513358279AD}"/>
              </a:ext>
            </a:extLst>
          </p:cNvPr>
          <p:cNvSpPr txBox="1"/>
          <p:nvPr/>
        </p:nvSpPr>
        <p:spPr>
          <a:xfrm>
            <a:off x="860031" y="3114065"/>
            <a:ext cx="9737025" cy="656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像</a:t>
            </a:r>
            <a:r>
              <a:rPr lang="en-US" altLang="zh-CN"/>
              <a:t>2</a:t>
            </a:r>
            <a:r>
              <a:rPr lang="zh-CN" altLang="en-US"/>
              <a:t>和</a:t>
            </a:r>
            <a:r>
              <a:rPr lang="en-US" altLang="zh-CN"/>
              <a:t>-2,5</a:t>
            </a:r>
            <a:r>
              <a:rPr lang="zh-CN" altLang="en-US"/>
              <a:t>和</a:t>
            </a:r>
            <a:r>
              <a:rPr lang="en-US" altLang="zh-CN"/>
              <a:t>-5</a:t>
            </a:r>
            <a:r>
              <a:rPr lang="zh-CN" altLang="en-US"/>
              <a:t>这样，只有符号不同的两个数叫做</a:t>
            </a:r>
            <a:r>
              <a:rPr lang="zh-CN" altLang="en-US">
                <a:solidFill>
                  <a:srgbClr val="C00000"/>
                </a:solidFill>
              </a:rPr>
              <a:t>互为相反数</a:t>
            </a:r>
            <a:r>
              <a:rPr lang="en-US" altLang="zh-CN"/>
              <a:t>.</a:t>
            </a:r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5A624ABD-1731-41D1-877F-FDD263B0D3C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DB"/>
              </a:clrFrom>
              <a:clrTo>
                <a:srgbClr val="FFFFD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7407" y="891931"/>
            <a:ext cx="1561905" cy="704762"/>
          </a:xfrm>
          <a:prstGeom prst="rect">
            <a:avLst/>
          </a:prstGeom>
        </p:spPr>
      </p:pic>
      <p:sp>
        <p:nvSpPr>
          <p:cNvPr id="33" name="文本框 32">
            <a:extLst>
              <a:ext uri="{FF2B5EF4-FFF2-40B4-BE49-F238E27FC236}">
                <a16:creationId xmlns:a16="http://schemas.microsoft.com/office/drawing/2014/main" id="{45159C39-D69E-4E13-BFBE-21681C00626C}"/>
              </a:ext>
            </a:extLst>
          </p:cNvPr>
          <p:cNvSpPr txBox="1"/>
          <p:nvPr/>
        </p:nvSpPr>
        <p:spPr>
          <a:xfrm>
            <a:off x="279233" y="1542007"/>
            <a:ext cx="11834726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一般地，设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是一个正数，数轴上与原点距离是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的点有两个，它们分别在</a:t>
            </a:r>
            <a:r>
              <a:rPr lang="zh-CN" altLang="zh-CN" sz="28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原点左右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，表示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-a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a. 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我们说这</a:t>
            </a:r>
            <a:r>
              <a:rPr lang="zh-CN" altLang="zh-CN" sz="28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两点</a:t>
            </a:r>
            <a:r>
              <a:rPr lang="zh-CN" altLang="zh-CN" sz="2800" b="1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关于原点对称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9EB4D688-758A-40E2-B190-F83CC34C0208}"/>
              </a:ext>
            </a:extLst>
          </p:cNvPr>
          <p:cNvSpPr txBox="1"/>
          <p:nvPr/>
        </p:nvSpPr>
        <p:spPr>
          <a:xfrm>
            <a:off x="247406" y="5408800"/>
            <a:ext cx="11753249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   这就是说，</a:t>
            </a:r>
            <a:r>
              <a:rPr lang="en-US" altLang="zh-CN"/>
              <a:t>2</a:t>
            </a:r>
            <a:r>
              <a:rPr lang="zh-CN" altLang="en-US"/>
              <a:t>的相反数是</a:t>
            </a:r>
            <a:r>
              <a:rPr lang="en-US" altLang="zh-CN"/>
              <a:t>-2</a:t>
            </a:r>
            <a:r>
              <a:rPr lang="zh-CN" altLang="en-US"/>
              <a:t>，</a:t>
            </a:r>
            <a:r>
              <a:rPr lang="en-US" altLang="zh-CN"/>
              <a:t>-2</a:t>
            </a:r>
            <a:r>
              <a:rPr lang="zh-CN" altLang="en-US"/>
              <a:t>的相反数是</a:t>
            </a:r>
            <a:r>
              <a:rPr lang="en-US" altLang="zh-CN"/>
              <a:t>2</a:t>
            </a:r>
            <a:r>
              <a:rPr lang="zh-CN" altLang="en-US"/>
              <a:t>；</a:t>
            </a:r>
            <a:r>
              <a:rPr lang="en-US" altLang="zh-CN"/>
              <a:t>5</a:t>
            </a:r>
            <a:r>
              <a:rPr lang="zh-CN" altLang="en-US"/>
              <a:t>的相反数是</a:t>
            </a:r>
            <a:r>
              <a:rPr lang="en-US" altLang="zh-CN"/>
              <a:t>-5</a:t>
            </a:r>
            <a:r>
              <a:rPr lang="zh-CN" altLang="en-US"/>
              <a:t>，</a:t>
            </a:r>
            <a:r>
              <a:rPr lang="en-US" altLang="zh-CN"/>
              <a:t>-5</a:t>
            </a:r>
            <a:r>
              <a:rPr lang="zh-CN" altLang="en-US"/>
              <a:t>的相反数是</a:t>
            </a:r>
            <a:r>
              <a:rPr lang="en-US" altLang="zh-CN"/>
              <a:t>5.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6788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D90B353-DB36-4D81-8694-B98E9439506F}"/>
              </a:ext>
            </a:extLst>
          </p:cNvPr>
          <p:cNvSpPr txBox="1"/>
          <p:nvPr/>
        </p:nvSpPr>
        <p:spPr>
          <a:xfrm>
            <a:off x="191344" y="836712"/>
            <a:ext cx="12000656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    一般地，</a:t>
            </a:r>
            <a:r>
              <a:rPr lang="en-US" altLang="zh-CN"/>
              <a:t>a</a:t>
            </a:r>
            <a:r>
              <a:rPr lang="zh-CN" altLang="en-US"/>
              <a:t>和</a:t>
            </a:r>
            <a:r>
              <a:rPr lang="en-US" altLang="zh-CN"/>
              <a:t>-a</a:t>
            </a:r>
            <a:r>
              <a:rPr lang="zh-CN" altLang="en-US"/>
              <a:t>互为相反数</a:t>
            </a:r>
            <a:r>
              <a:rPr lang="en-US" altLang="zh-CN"/>
              <a:t>. </a:t>
            </a:r>
            <a:r>
              <a:rPr lang="zh-CN" altLang="en-US"/>
              <a:t>特别地，</a:t>
            </a:r>
            <a:r>
              <a:rPr lang="en-US" altLang="zh-CN"/>
              <a:t>0</a:t>
            </a:r>
            <a:r>
              <a:rPr lang="zh-CN" altLang="en-US"/>
              <a:t>的相反数是</a:t>
            </a:r>
            <a:r>
              <a:rPr lang="en-US" altLang="zh-CN"/>
              <a:t>0.</a:t>
            </a:r>
            <a:r>
              <a:rPr lang="zh-CN" altLang="en-US"/>
              <a:t>这里，</a:t>
            </a:r>
            <a:r>
              <a:rPr lang="en-US" altLang="zh-CN"/>
              <a:t>a</a:t>
            </a:r>
            <a:r>
              <a:rPr lang="zh-CN" altLang="en-US"/>
              <a:t>表示任意一个数，可以是正数、负数，也可以是</a:t>
            </a:r>
            <a:r>
              <a:rPr lang="en-US" altLang="zh-CN"/>
              <a:t>0. </a:t>
            </a:r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5BD29D7-0B83-4D33-8412-A9845968D964}"/>
              </a:ext>
            </a:extLst>
          </p:cNvPr>
          <p:cNvSpPr txBox="1"/>
          <p:nvPr/>
        </p:nvSpPr>
        <p:spPr>
          <a:xfrm>
            <a:off x="191344" y="2145709"/>
            <a:ext cx="1188132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/>
              <a:t>   </a:t>
            </a:r>
            <a:r>
              <a:rPr lang="zh-CN" altLang="zh-CN"/>
              <a:t>当</a:t>
            </a:r>
            <a:r>
              <a:rPr lang="en-US" altLang="zh-CN"/>
              <a:t>a=2.5</a:t>
            </a:r>
            <a:r>
              <a:rPr lang="zh-CN" altLang="zh-CN"/>
              <a:t>时，</a:t>
            </a:r>
            <a:r>
              <a:rPr lang="en-US" altLang="zh-CN"/>
              <a:t>-a=-2.5</a:t>
            </a:r>
            <a:r>
              <a:rPr lang="zh-CN" altLang="zh-CN"/>
              <a:t>，</a:t>
            </a:r>
            <a:r>
              <a:rPr lang="en-US" altLang="zh-CN"/>
              <a:t>2.5</a:t>
            </a:r>
            <a:r>
              <a:rPr lang="zh-CN" altLang="zh-CN"/>
              <a:t>的相反数是</a:t>
            </a:r>
            <a:r>
              <a:rPr lang="en-US" altLang="zh-CN"/>
              <a:t>-2.5</a:t>
            </a:r>
            <a:r>
              <a:rPr lang="zh-CN" altLang="zh-CN"/>
              <a:t>；同时，</a:t>
            </a:r>
            <a:r>
              <a:rPr lang="en-US" altLang="zh-CN"/>
              <a:t>-2.5</a:t>
            </a:r>
            <a:r>
              <a:rPr lang="zh-CN" altLang="zh-CN"/>
              <a:t>的相反数是</a:t>
            </a:r>
            <a:r>
              <a:rPr lang="en-US" altLang="zh-CN"/>
              <a:t>2.5.</a:t>
            </a:r>
            <a:endParaRPr lang="zh-CN" altLang="zh-CN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F96232BC-9A3D-47C7-AA9D-896F1FDE0183}"/>
              </a:ext>
            </a:extLst>
          </p:cNvPr>
          <p:cNvGrpSpPr/>
          <p:nvPr/>
        </p:nvGrpSpPr>
        <p:grpSpPr>
          <a:xfrm>
            <a:off x="1721768" y="2924944"/>
            <a:ext cx="8820472" cy="1417300"/>
            <a:chOff x="72008" y="1707654"/>
            <a:chExt cx="8820472" cy="1417300"/>
          </a:xfrm>
        </p:grpSpPr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C60BEDFE-9CC3-4FEB-81EB-4CF941A4B3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008" y="2145839"/>
              <a:ext cx="8820472" cy="979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013AE63A-AC60-427F-868C-B0055BAE3172}"/>
                </a:ext>
              </a:extLst>
            </p:cNvPr>
            <p:cNvCxnSpPr/>
            <p:nvPr/>
          </p:nvCxnSpPr>
          <p:spPr>
            <a:xfrm flipH="1">
              <a:off x="4955401" y="2174867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id="{F6A83539-806C-427A-8EA8-7DB1EBCAD7F9}"/>
                </a:ext>
              </a:extLst>
            </p:cNvPr>
            <p:cNvCxnSpPr/>
            <p:nvPr/>
          </p:nvCxnSpPr>
          <p:spPr>
            <a:xfrm>
              <a:off x="6840760" y="1911723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0F275989-AE3F-4977-9510-47828BDF9D16}"/>
                </a:ext>
              </a:extLst>
            </p:cNvPr>
            <p:cNvCxnSpPr/>
            <p:nvPr/>
          </p:nvCxnSpPr>
          <p:spPr>
            <a:xfrm>
              <a:off x="3686922" y="1871790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4899CF2E-A6ED-4E0A-A5DB-959B0D59122D}"/>
                </a:ext>
              </a:extLst>
            </p:cNvPr>
            <p:cNvCxnSpPr/>
            <p:nvPr/>
          </p:nvCxnSpPr>
          <p:spPr>
            <a:xfrm flipH="1">
              <a:off x="3689795" y="2031737"/>
              <a:ext cx="1447782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id="{39AA8DF4-2B21-49FA-8691-B57B28A53C59}"/>
                </a:ext>
              </a:extLst>
            </p:cNvPr>
            <p:cNvCxnSpPr/>
            <p:nvPr/>
          </p:nvCxnSpPr>
          <p:spPr>
            <a:xfrm>
              <a:off x="5400600" y="2037214"/>
              <a:ext cx="1432540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22">
              <a:extLst>
                <a:ext uri="{FF2B5EF4-FFF2-40B4-BE49-F238E27FC236}">
                  <a16:creationId xmlns:a16="http://schemas.microsoft.com/office/drawing/2014/main" id="{0881B9FB-D387-44CF-8828-3F87647F2A81}"/>
                </a:ext>
              </a:extLst>
            </p:cNvPr>
            <p:cNvSpPr txBox="1"/>
            <p:nvPr/>
          </p:nvSpPr>
          <p:spPr>
            <a:xfrm>
              <a:off x="2882329" y="1985526"/>
              <a:ext cx="468139" cy="54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2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B27607DA-F344-42A2-90B1-C8D6F25F36AD}"/>
                </a:ext>
              </a:extLst>
            </p:cNvPr>
            <p:cNvCxnSpPr/>
            <p:nvPr/>
          </p:nvCxnSpPr>
          <p:spPr>
            <a:xfrm>
              <a:off x="532522" y="1885244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>
              <a:extLst>
                <a:ext uri="{FF2B5EF4-FFF2-40B4-BE49-F238E27FC236}">
                  <a16:creationId xmlns:a16="http://schemas.microsoft.com/office/drawing/2014/main" id="{EF3FEB80-7ECC-43B2-901F-78BB6AC0E508}"/>
                </a:ext>
              </a:extLst>
            </p:cNvPr>
            <p:cNvCxnSpPr/>
            <p:nvPr/>
          </p:nvCxnSpPr>
          <p:spPr>
            <a:xfrm flipH="1">
              <a:off x="2441403" y="2332866"/>
              <a:ext cx="510925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F60BB8ED-81C0-476F-AD59-0AA4472ACD0A}"/>
                </a:ext>
              </a:extLst>
            </p:cNvPr>
            <p:cNvCxnSpPr/>
            <p:nvPr/>
          </p:nvCxnSpPr>
          <p:spPr>
            <a:xfrm>
              <a:off x="3168352" y="2332866"/>
              <a:ext cx="504056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26">
              <a:extLst>
                <a:ext uri="{FF2B5EF4-FFF2-40B4-BE49-F238E27FC236}">
                  <a16:creationId xmlns:a16="http://schemas.microsoft.com/office/drawing/2014/main" id="{3C3EB3F9-2E0B-44A4-922C-5C61D5578BB9}"/>
                </a:ext>
              </a:extLst>
            </p:cNvPr>
            <p:cNvSpPr txBox="1"/>
            <p:nvPr/>
          </p:nvSpPr>
          <p:spPr>
            <a:xfrm>
              <a:off x="5084985" y="1711254"/>
              <a:ext cx="38762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5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1CD02A03-6099-4339-BD3F-93D27790C547}"/>
                </a:ext>
              </a:extLst>
            </p:cNvPr>
            <p:cNvCxnSpPr/>
            <p:nvPr/>
          </p:nvCxnSpPr>
          <p:spPr>
            <a:xfrm flipH="1">
              <a:off x="2419806" y="2217316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9ACA753A-25E6-4CE1-9C82-DB7030A00E27}"/>
                </a:ext>
              </a:extLst>
            </p:cNvPr>
            <p:cNvCxnSpPr/>
            <p:nvPr/>
          </p:nvCxnSpPr>
          <p:spPr>
            <a:xfrm flipH="1">
              <a:off x="3686922" y="2203364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29">
              <a:extLst>
                <a:ext uri="{FF2B5EF4-FFF2-40B4-BE49-F238E27FC236}">
                  <a16:creationId xmlns:a16="http://schemas.microsoft.com/office/drawing/2014/main" id="{D743F1EF-4F94-4AFC-B6E9-D2B783D5159F}"/>
                </a:ext>
              </a:extLst>
            </p:cNvPr>
            <p:cNvSpPr txBox="1"/>
            <p:nvPr/>
          </p:nvSpPr>
          <p:spPr>
            <a:xfrm>
              <a:off x="4157265" y="1985526"/>
              <a:ext cx="468139" cy="54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2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739B87C9-F011-4A08-B13F-ED639CD82877}"/>
                </a:ext>
              </a:extLst>
            </p:cNvPr>
            <p:cNvCxnSpPr/>
            <p:nvPr/>
          </p:nvCxnSpPr>
          <p:spPr>
            <a:xfrm flipH="1">
              <a:off x="3716339" y="2332866"/>
              <a:ext cx="510925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E76BDF93-88C1-4593-A6AA-A641C35F79C1}"/>
                </a:ext>
              </a:extLst>
            </p:cNvPr>
            <p:cNvCxnSpPr/>
            <p:nvPr/>
          </p:nvCxnSpPr>
          <p:spPr>
            <a:xfrm>
              <a:off x="4443288" y="2332866"/>
              <a:ext cx="504056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>
              <a:extLst>
                <a:ext uri="{FF2B5EF4-FFF2-40B4-BE49-F238E27FC236}">
                  <a16:creationId xmlns:a16="http://schemas.microsoft.com/office/drawing/2014/main" id="{A56CE6F0-2433-4F96-B9FE-02E05F4B821B}"/>
                </a:ext>
              </a:extLst>
            </p:cNvPr>
            <p:cNvCxnSpPr/>
            <p:nvPr/>
          </p:nvCxnSpPr>
          <p:spPr>
            <a:xfrm flipH="1">
              <a:off x="537964" y="2028137"/>
              <a:ext cx="1447782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箭头连接符 23">
              <a:extLst>
                <a:ext uri="{FF2B5EF4-FFF2-40B4-BE49-F238E27FC236}">
                  <a16:creationId xmlns:a16="http://schemas.microsoft.com/office/drawing/2014/main" id="{02DCFCDB-4CC6-45FD-BCC0-38CC4FC60BC6}"/>
                </a:ext>
              </a:extLst>
            </p:cNvPr>
            <p:cNvCxnSpPr/>
            <p:nvPr/>
          </p:nvCxnSpPr>
          <p:spPr>
            <a:xfrm>
              <a:off x="2248769" y="2033614"/>
              <a:ext cx="1432540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34">
              <a:extLst>
                <a:ext uri="{FF2B5EF4-FFF2-40B4-BE49-F238E27FC236}">
                  <a16:creationId xmlns:a16="http://schemas.microsoft.com/office/drawing/2014/main" id="{8E2303E9-E005-4759-B7EF-4B3A6881EA20}"/>
                </a:ext>
              </a:extLst>
            </p:cNvPr>
            <p:cNvSpPr txBox="1"/>
            <p:nvPr/>
          </p:nvSpPr>
          <p:spPr>
            <a:xfrm>
              <a:off x="1933154" y="1707654"/>
              <a:ext cx="38762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5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id="{B33CA099-8550-4FE7-88E7-776A28B8DF58}"/>
              </a:ext>
            </a:extLst>
          </p:cNvPr>
          <p:cNvSpPr txBox="1"/>
          <p:nvPr/>
        </p:nvSpPr>
        <p:spPr>
          <a:xfrm>
            <a:off x="531701" y="4819190"/>
            <a:ext cx="907687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zh-CN"/>
              <a:t> 数轴上表示相反数的两个点和原点有什么关系？</a:t>
            </a:r>
            <a:endParaRPr lang="zh-CN" altLang="en-US"/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1D2941F3-16D2-405A-8BFD-37A14E0C1D6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1311" y="4974587"/>
            <a:ext cx="3801353" cy="1418122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98401A27-DE7C-46D1-874A-0427098AF48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8797" y="4216016"/>
            <a:ext cx="1485714" cy="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5945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文本框 13">
            <a:extLst>
              <a:ext uri="{FF2B5EF4-FFF2-40B4-BE49-F238E27FC236}">
                <a16:creationId xmlns:a16="http://schemas.microsoft.com/office/drawing/2014/main" id="{26AC623C-EB53-4053-958E-5828E2646F4A}"/>
              </a:ext>
            </a:extLst>
          </p:cNvPr>
          <p:cNvSpPr txBox="1"/>
          <p:nvPr/>
        </p:nvSpPr>
        <p:spPr>
          <a:xfrm>
            <a:off x="119336" y="980728"/>
            <a:ext cx="11737304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判断下列说法是否正确：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(1)-3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是相反数；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(    )      (2)+3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是相反数；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(    )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(3)3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是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-3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的相反数；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(    )      (4)-3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+3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互为相反数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.(    )</a:t>
            </a:r>
            <a:endParaRPr lang="zh-CN" altLang="zh-CN" sz="2800" kern="100">
              <a:effectLst/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C7147CFB-6D9B-4F46-8926-5C2070D2184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99"/>
          <a:stretch>
            <a:fillRect/>
          </a:stretch>
        </p:blipFill>
        <p:spPr>
          <a:xfrm>
            <a:off x="4051159" y="2472748"/>
            <a:ext cx="562778" cy="45927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6A90706D-A04D-487C-8207-7C04E6C6C40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1"/>
          <a:stretch>
            <a:fillRect/>
          </a:stretch>
        </p:blipFill>
        <p:spPr>
          <a:xfrm>
            <a:off x="4092103" y="1811769"/>
            <a:ext cx="614032" cy="43203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4CB189B3-5548-4B4D-AD9B-7D6E7B7EB57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1"/>
          <a:stretch>
            <a:fillRect/>
          </a:stretch>
        </p:blipFill>
        <p:spPr>
          <a:xfrm>
            <a:off x="9782056" y="1830982"/>
            <a:ext cx="614032" cy="43203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96C24AE9-6139-4874-A4E4-53500DA290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99"/>
          <a:stretch>
            <a:fillRect/>
          </a:stretch>
        </p:blipFill>
        <p:spPr>
          <a:xfrm>
            <a:off x="9741112" y="2498157"/>
            <a:ext cx="562778" cy="459270"/>
          </a:xfrm>
          <a:prstGeom prst="rect">
            <a:avLst/>
          </a:prstGeom>
        </p:spPr>
      </p:pic>
      <mc:AlternateContent>
        <mc:Choice Requires="a14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0A432788-F7D1-4B09-91AF-B4A7DB28218B}"/>
                  </a:ext>
                </a:extLst>
              </p:cNvPr>
              <p:cNvSpPr txBox="1"/>
              <p:nvPr/>
            </p:nvSpPr>
            <p:spPr>
              <a:xfrm>
                <a:off x="127274" y="3140968"/>
                <a:ext cx="6100548" cy="16289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50000"/>
                  </a:lnSpc>
                  <a:defRPr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zh-CN"/>
                  <a:t>2.</a:t>
                </a:r>
                <a:r>
                  <a:rPr lang="zh-CN" altLang="en-US"/>
                  <a:t>写出下列各数的相反数：</a:t>
                </a:r>
              </a:p>
              <a:p>
                <a:r>
                  <a:rPr lang="zh-CN" altLang="en-US"/>
                  <a:t>    </a:t>
                </a:r>
                <a:r>
                  <a:rPr lang="en-US" altLang="zh-CN"/>
                  <a:t>6</a:t>
                </a:r>
                <a:r>
                  <a:rPr lang="zh-CN" altLang="en-US"/>
                  <a:t>，</a:t>
                </a:r>
                <a:r>
                  <a:rPr lang="en-US" altLang="zh-CN"/>
                  <a:t>-8</a:t>
                </a:r>
                <a:r>
                  <a:rPr lang="zh-CN" altLang="en-US"/>
                  <a:t>，</a:t>
                </a:r>
                <a:r>
                  <a:rPr lang="en-US" altLang="zh-CN"/>
                  <a:t>-3.9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 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100</a:t>
                </a:r>
                <a:r>
                  <a:rPr lang="zh-CN" altLang="en-US"/>
                  <a:t>，</a:t>
                </a:r>
                <a:r>
                  <a:rPr lang="en-US" altLang="zh-CN"/>
                  <a:t>0.</a:t>
                </a:r>
              </a:p>
            </p:txBody>
          </p:sp>
        </mc:Choice>
        <mc:Fallback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0A432788-F7D1-4B09-91AF-B4A7DB2821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274" y="3140968"/>
                <a:ext cx="6100548" cy="1628907"/>
              </a:xfrm>
              <a:prstGeom prst="rect">
                <a:avLst/>
              </a:prstGeom>
              <a:blipFill>
                <a:blip r:embed="rId4"/>
                <a:stretch>
                  <a:fillRect l="-20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B9FD4121-6138-45FF-92BF-6DB01F0B0D04}"/>
                  </a:ext>
                </a:extLst>
              </p:cNvPr>
              <p:cNvSpPr txBox="1"/>
              <p:nvPr/>
            </p:nvSpPr>
            <p:spPr>
              <a:xfrm>
                <a:off x="365465" y="4658885"/>
                <a:ext cx="8496944" cy="9385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50000"/>
                  </a:lnSpc>
                  <a:defRPr sz="2800" kern="100">
                    <a:effectLst/>
                    <a:latin typeface="隶书" panose="02010509060101010101" pitchFamily="49" charset="-122"/>
                    <a:ea typeface="隶书" panose="02010509060101010101" pitchFamily="49" charset="-122"/>
                    <a:cs typeface="Times New Roman" panose="02020603050405020304" pitchFamily="18" charset="0"/>
                  </a:defRPr>
                </a:lvl1pPr>
              </a:lstStyle>
              <a:p>
                <a:r>
                  <a:rPr lang="zh-CN" altLang="en-US">
                    <a:solidFill>
                      <a:srgbClr val="C00000"/>
                    </a:solidFill>
                  </a:rPr>
                  <a:t>解：相反数依次是</a:t>
                </a:r>
                <a:r>
                  <a:rPr lang="en-US" altLang="zh-CN">
                    <a:solidFill>
                      <a:srgbClr val="C00000"/>
                    </a:solidFill>
                  </a:rPr>
                  <a:t>-6</a:t>
                </a:r>
                <a:r>
                  <a:rPr lang="zh-CN" altLang="en-US">
                    <a:solidFill>
                      <a:srgbClr val="C00000"/>
                    </a:solidFill>
                  </a:rPr>
                  <a:t>，</a:t>
                </a:r>
                <a:r>
                  <a:rPr lang="en-US" altLang="zh-CN">
                    <a:solidFill>
                      <a:srgbClr val="C00000"/>
                    </a:solidFill>
                  </a:rPr>
                  <a:t>8</a:t>
                </a:r>
                <a:r>
                  <a:rPr lang="zh-CN" altLang="en-US">
                    <a:solidFill>
                      <a:srgbClr val="C00000"/>
                    </a:solidFill>
                  </a:rPr>
                  <a:t>，</a:t>
                </a:r>
                <a:r>
                  <a:rPr lang="en-US" altLang="zh-CN">
                    <a:solidFill>
                      <a:srgbClr val="C00000"/>
                    </a:solidFill>
                  </a:rPr>
                  <a:t>3.9</a:t>
                </a:r>
                <a:r>
                  <a:rPr lang="zh-CN" altLang="en-US">
                    <a:solidFill>
                      <a:srgbClr val="C00000"/>
                    </a:solidFill>
                  </a:rPr>
                  <a:t>，</a:t>
                </a:r>
                <a:r>
                  <a:rPr lang="en-US" altLang="zh-CN">
                    <a:solidFill>
                      <a:srgbClr val="C00000"/>
                    </a:solidFill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 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  <m:r>
                        <a:rPr lang="en-US" altLang="zh-CN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>
                    <a:solidFill>
                      <a:srgbClr val="C00000"/>
                    </a:solidFill>
                  </a:rPr>
                  <a:t>，</a:t>
                </a:r>
                <a:r>
                  <a:rPr lang="en-US" altLang="zh-CN">
                    <a:solidFill>
                      <a:srgbClr val="C00000"/>
                    </a:solidFill>
                  </a:rPr>
                  <a:t>-100</a:t>
                </a:r>
                <a:r>
                  <a:rPr lang="zh-CN" altLang="en-US">
                    <a:solidFill>
                      <a:srgbClr val="C00000"/>
                    </a:solidFill>
                  </a:rPr>
                  <a:t>，</a:t>
                </a:r>
                <a:r>
                  <a:rPr lang="en-US" altLang="zh-CN">
                    <a:solidFill>
                      <a:srgbClr val="C00000"/>
                    </a:solidFill>
                  </a:rPr>
                  <a:t>0.</a:t>
                </a:r>
                <a:endParaRPr lang="zh-CN" altLang="en-US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B9FD4121-6138-45FF-92BF-6DB01F0B0D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465" y="4658885"/>
                <a:ext cx="8496944" cy="938590"/>
              </a:xfrm>
              <a:prstGeom prst="rect">
                <a:avLst/>
              </a:prstGeom>
              <a:blipFill>
                <a:blip r:embed="rId5"/>
                <a:stretch>
                  <a:fillRect l="-1506" r="0" b="-45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文本框 35">
            <a:extLst>
              <a:ext uri="{FF2B5EF4-FFF2-40B4-BE49-F238E27FC236}">
                <a16:creationId xmlns:a16="http://schemas.microsoft.com/office/drawing/2014/main" id="{6D2F0D8F-0390-4E8D-988D-939E4C751A14}"/>
              </a:ext>
            </a:extLst>
          </p:cNvPr>
          <p:cNvSpPr txBox="1"/>
          <p:nvPr/>
        </p:nvSpPr>
        <p:spPr>
          <a:xfrm>
            <a:off x="134426" y="5516688"/>
            <a:ext cx="10570086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/>
              <a:t>3.</a:t>
            </a:r>
            <a:r>
              <a:rPr lang="zh-CN" altLang="zh-CN"/>
              <a:t>如果</a:t>
            </a:r>
            <a:r>
              <a:rPr lang="en-US" altLang="zh-CN"/>
              <a:t>a=-a</a:t>
            </a:r>
            <a:r>
              <a:rPr lang="zh-CN" altLang="zh-CN"/>
              <a:t>，那么表示</a:t>
            </a:r>
            <a:r>
              <a:rPr lang="en-US" altLang="zh-CN"/>
              <a:t>a</a:t>
            </a:r>
            <a:r>
              <a:rPr lang="zh-CN" altLang="zh-CN"/>
              <a:t>的点在数轴上的什么位置？</a:t>
            </a:r>
            <a:r>
              <a:rPr lang="en-US" altLang="zh-CN"/>
              <a:t>______.</a:t>
            </a:r>
            <a:endParaRPr lang="zh-CN" altLang="zh-CN"/>
          </a:p>
        </p:txBody>
      </p:sp>
      <p:sp>
        <p:nvSpPr>
          <p:cNvPr id="37" name="Rectangle 10">
            <a:extLst>
              <a:ext uri="{FF2B5EF4-FFF2-40B4-BE49-F238E27FC236}">
                <a16:creationId xmlns:a16="http://schemas.microsoft.com/office/drawing/2014/main" id="{FB7E02FC-EAB9-484C-ACFA-527D3D2BA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1563" y="5570179"/>
            <a:ext cx="1008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原点</a:t>
            </a:r>
          </a:p>
        </p:txBody>
      </p:sp>
    </p:spTree>
    <p:extLst>
      <p:ext uri="{BB962C8B-B14F-4D97-AF65-F5344CB8AC3E}">
        <p14:creationId xmlns:p14="http://schemas.microsoft.com/office/powerpoint/2010/main" val="11073039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2B45EA43-9BB8-40B8-BBBB-565690A15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52" y="980728"/>
            <a:ext cx="303065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结合数轴思考：</a:t>
            </a:r>
          </a:p>
        </p:txBody>
      </p:sp>
      <p:sp>
        <p:nvSpPr>
          <p:cNvPr id="3" name="Text Box 4">
            <a:extLst>
              <a:ext uri="{FF2B5EF4-FFF2-40B4-BE49-F238E27FC236}">
                <a16:creationId xmlns:a16="http://schemas.microsoft.com/office/drawing/2014/main" id="{EBFBEAC7-1F9B-41A4-B912-58DCB10D2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8741" y="1699044"/>
            <a:ext cx="64008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0的相反数是</a:t>
            </a:r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</a:rPr>
              <a:t>_____.</a:t>
            </a:r>
            <a:endParaRPr lang="zh-CN" altLang="en-US" sz="40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09FE4D1-F862-47FD-9D42-BB6F1C0667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892" y="2582229"/>
            <a:ext cx="795178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一个正数的相反数是一个</a:t>
            </a:r>
            <a:r>
              <a:rPr lang="zh-CN" altLang="en-US" sz="4000" b="1" u="sng">
                <a:latin typeface="隶书" panose="02010509060101010101" pitchFamily="49" charset="-122"/>
                <a:ea typeface="隶书" panose="02010509060101010101" pitchFamily="49" charset="-122"/>
              </a:rPr>
              <a:t>　　　</a:t>
            </a:r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40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6115116-A04B-4C2C-8C8B-050B45C11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739" y="3439699"/>
            <a:ext cx="7951787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一个负数的相反数是一个</a:t>
            </a:r>
            <a:r>
              <a:rPr lang="zh-CN" altLang="en-US" sz="4000" b="1" u="sng">
                <a:latin typeface="隶书" panose="02010509060101010101" pitchFamily="49" charset="-122"/>
                <a:ea typeface="隶书" panose="02010509060101010101" pitchFamily="49" charset="-122"/>
              </a:rPr>
              <a:t>　　　</a:t>
            </a:r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40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F458891E-2C9B-44FA-A289-FD3C9EEB0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9312" y="2682519"/>
            <a:ext cx="1008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7ABF6590-1932-4CC4-A6D5-0576480E4A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9312" y="3500117"/>
            <a:ext cx="1008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</a:t>
            </a: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4A0C99B4-6801-4358-8744-169BA6E58F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7266" y="4163811"/>
            <a:ext cx="8675688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一个数的相反数是它本身的数是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______</a:t>
            </a:r>
            <a:r>
              <a:rPr lang="en-US" altLang="zh-CN" sz="4000" b="1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4000" b="1">
                <a:latin typeface="隶书" panose="02010509060101010101" pitchFamily="49" charset="-122"/>
                <a:ea typeface="隶书" panose="02010509060101010101" pitchFamily="49" charset="-122"/>
              </a:rPr>
              <a:t>　　</a:t>
            </a:r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5E59D6EC-187D-49CF-80B1-5EE7253AC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7921" y="4160143"/>
            <a:ext cx="4397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</a:p>
        </p:txBody>
      </p:sp>
      <p:pic>
        <p:nvPicPr>
          <p:cNvPr id="10" name="图片 17">
            <a:extLst>
              <a:ext uri="{FF2B5EF4-FFF2-40B4-BE49-F238E27FC236}">
                <a16:creationId xmlns:a16="http://schemas.microsoft.com/office/drawing/2014/main" id="{0071B778-96BE-4B43-8573-2DB4930D1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022103">
            <a:off x="10194286" y="3999599"/>
            <a:ext cx="1766887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55E247-C454-4D03-A709-F3F944A5C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1704" y="1681370"/>
            <a:ext cx="4397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7B7EBAA2-7C24-4496-B6A4-9BC8156BD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3380" y="5255836"/>
            <a:ext cx="8820472" cy="979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48335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EFCD62D-B88D-4667-92A7-49AD9CE2182D}"/>
              </a:ext>
            </a:extLst>
          </p:cNvPr>
          <p:cNvSpPr txBox="1"/>
          <p:nvPr/>
        </p:nvSpPr>
        <p:spPr>
          <a:xfrm>
            <a:off x="119336" y="764704"/>
            <a:ext cx="11881320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b="1">
                <a:solidFill>
                  <a:srgbClr val="C00000"/>
                </a:solidFill>
              </a:rPr>
              <a:t>例</a:t>
            </a:r>
            <a:r>
              <a:rPr lang="en-US" altLang="zh-CN" b="1">
                <a:solidFill>
                  <a:srgbClr val="C00000"/>
                </a:solidFill>
              </a:rPr>
              <a:t>1.</a:t>
            </a:r>
            <a:r>
              <a:rPr lang="zh-CN" altLang="en-US"/>
              <a:t>如图，四个有理数在数轴上的对应点分别为</a:t>
            </a:r>
            <a:r>
              <a:rPr lang="en-US" altLang="zh-CN"/>
              <a:t>M</a:t>
            </a:r>
            <a:r>
              <a:rPr lang="zh-CN" altLang="en-US"/>
              <a:t>，</a:t>
            </a:r>
            <a:r>
              <a:rPr lang="en-US" altLang="zh-CN"/>
              <a:t>P</a:t>
            </a:r>
            <a:r>
              <a:rPr lang="zh-CN" altLang="en-US"/>
              <a:t>，</a:t>
            </a:r>
            <a:r>
              <a:rPr lang="en-US" altLang="zh-CN"/>
              <a:t>N</a:t>
            </a:r>
            <a:r>
              <a:rPr lang="zh-CN" altLang="en-US"/>
              <a:t>，</a:t>
            </a:r>
            <a:r>
              <a:rPr lang="en-US" altLang="zh-CN"/>
              <a:t>Q</a:t>
            </a:r>
            <a:r>
              <a:rPr lang="zh-CN" altLang="en-US"/>
              <a:t>．若</a:t>
            </a:r>
            <a:r>
              <a:rPr lang="en-US" altLang="zh-CN"/>
              <a:t>P</a:t>
            </a:r>
            <a:r>
              <a:rPr lang="zh-CN" altLang="en-US"/>
              <a:t>到</a:t>
            </a:r>
            <a:r>
              <a:rPr lang="en-US" altLang="zh-CN"/>
              <a:t>N</a:t>
            </a:r>
            <a:r>
              <a:rPr lang="zh-CN" altLang="en-US"/>
              <a:t>的距离小于</a:t>
            </a:r>
            <a:r>
              <a:rPr lang="en-US" altLang="zh-CN"/>
              <a:t>P</a:t>
            </a:r>
            <a:r>
              <a:rPr lang="zh-CN" altLang="en-US"/>
              <a:t>到</a:t>
            </a:r>
            <a:r>
              <a:rPr lang="en-US" altLang="zh-CN"/>
              <a:t>M</a:t>
            </a:r>
            <a:r>
              <a:rPr lang="zh-CN" altLang="en-US"/>
              <a:t>的距离，且点</a:t>
            </a:r>
            <a:r>
              <a:rPr lang="en-US" altLang="zh-CN"/>
              <a:t>M</a:t>
            </a:r>
            <a:r>
              <a:rPr lang="zh-CN" altLang="en-US"/>
              <a:t>，</a:t>
            </a:r>
            <a:r>
              <a:rPr lang="en-US" altLang="zh-CN"/>
              <a:t>N</a:t>
            </a:r>
            <a:r>
              <a:rPr lang="zh-CN" altLang="en-US"/>
              <a:t>表示的有理数互为相反数，则图中的点表示正数的有（　　）</a:t>
            </a:r>
          </a:p>
          <a:p>
            <a:r>
              <a:rPr lang="en-US" altLang="zh-CN"/>
              <a:t>A</a:t>
            </a:r>
            <a:r>
              <a:rPr lang="zh-CN" altLang="en-US"/>
              <a:t>．</a:t>
            </a:r>
            <a:r>
              <a:rPr lang="en-US" altLang="zh-CN"/>
              <a:t>0</a:t>
            </a:r>
            <a:r>
              <a:rPr lang="zh-CN" altLang="en-US"/>
              <a:t>个	</a:t>
            </a:r>
            <a:r>
              <a:rPr lang="en-US" altLang="zh-CN"/>
              <a:t>B</a:t>
            </a:r>
            <a:r>
              <a:rPr lang="zh-CN" altLang="en-US"/>
              <a:t>．</a:t>
            </a:r>
            <a:r>
              <a:rPr lang="en-US" altLang="zh-CN"/>
              <a:t>1</a:t>
            </a:r>
            <a:r>
              <a:rPr lang="zh-CN" altLang="en-US"/>
              <a:t>个	</a:t>
            </a:r>
            <a:r>
              <a:rPr lang="en-US" altLang="zh-CN"/>
              <a:t>C</a:t>
            </a:r>
            <a:r>
              <a:rPr lang="zh-CN" altLang="en-US"/>
              <a:t>．</a:t>
            </a:r>
            <a:r>
              <a:rPr lang="en-US" altLang="zh-CN"/>
              <a:t>2</a:t>
            </a:r>
            <a:r>
              <a:rPr lang="zh-CN" altLang="en-US"/>
              <a:t>个	</a:t>
            </a:r>
            <a:r>
              <a:rPr lang="en-US" altLang="zh-CN"/>
              <a:t>D</a:t>
            </a:r>
            <a:r>
              <a:rPr lang="zh-CN" altLang="en-US"/>
              <a:t>．</a:t>
            </a:r>
            <a:r>
              <a:rPr lang="en-US" altLang="zh-CN"/>
              <a:t>3</a:t>
            </a:r>
            <a:r>
              <a:rPr lang="zh-CN" altLang="en-US"/>
              <a:t>个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74FAE53-E870-49D8-B2DC-ED055E2335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6080" y="3789040"/>
            <a:ext cx="4608512" cy="661996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C165D16B-CD9A-42E6-80D5-0D0AE84FDB0E}"/>
              </a:ext>
            </a:extLst>
          </p:cNvPr>
          <p:cNvSpPr txBox="1"/>
          <p:nvPr/>
        </p:nvSpPr>
        <p:spPr>
          <a:xfrm>
            <a:off x="139492" y="3516630"/>
            <a:ext cx="6460563" cy="257666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b="1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 b="0"/>
              <a:t>解：由</a:t>
            </a:r>
            <a:r>
              <a:rPr lang="en-US" altLang="zh-CN" b="0"/>
              <a:t>M</a:t>
            </a:r>
            <a:r>
              <a:rPr lang="zh-CN" altLang="en-US" b="0"/>
              <a:t>、</a:t>
            </a:r>
            <a:r>
              <a:rPr lang="en-US" altLang="zh-CN" b="0"/>
              <a:t>N</a:t>
            </a:r>
            <a:r>
              <a:rPr lang="zh-CN" altLang="en-US" b="0"/>
              <a:t>互为相反数，可确定原点</a:t>
            </a:r>
            <a:r>
              <a:rPr lang="en-US" altLang="zh-CN" b="0"/>
              <a:t>O</a:t>
            </a:r>
            <a:r>
              <a:rPr lang="zh-CN" altLang="en-US" b="0"/>
              <a:t>的位置如图所示．</a:t>
            </a:r>
          </a:p>
          <a:p>
            <a:r>
              <a:rPr lang="zh-CN" altLang="en-US" b="0"/>
              <a:t>由数轴知，图中表示正数的点有</a:t>
            </a:r>
            <a:r>
              <a:rPr lang="en-US" altLang="zh-CN" b="0"/>
              <a:t>3</a:t>
            </a:r>
            <a:r>
              <a:rPr lang="zh-CN" altLang="en-US" b="0"/>
              <a:t>个，是</a:t>
            </a:r>
            <a:r>
              <a:rPr lang="en-US" altLang="zh-CN" b="0"/>
              <a:t>P</a:t>
            </a:r>
            <a:r>
              <a:rPr lang="zh-CN" altLang="en-US" b="0"/>
              <a:t>，</a:t>
            </a:r>
            <a:r>
              <a:rPr lang="en-US" altLang="zh-CN" b="0"/>
              <a:t>N</a:t>
            </a:r>
            <a:r>
              <a:rPr lang="zh-CN" altLang="en-US" b="0"/>
              <a:t>，</a:t>
            </a:r>
            <a:r>
              <a:rPr lang="en-US" altLang="zh-CN" b="0"/>
              <a:t>Q</a:t>
            </a:r>
            <a:r>
              <a:rPr lang="zh-CN" altLang="en-US" b="0"/>
              <a:t>．</a:t>
            </a: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C24C27EB-F5C7-4CBC-A6E2-26F18A2637CA}"/>
              </a:ext>
            </a:extLst>
          </p:cNvPr>
          <p:cNvSpPr/>
          <p:nvPr/>
        </p:nvSpPr>
        <p:spPr>
          <a:xfrm>
            <a:off x="8544510" y="3840102"/>
            <a:ext cx="137666" cy="13766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CA5D7D7-6F5F-4E88-9149-CF76E39CA8EF}"/>
              </a:ext>
            </a:extLst>
          </p:cNvPr>
          <p:cNvSpPr/>
          <p:nvPr/>
        </p:nvSpPr>
        <p:spPr>
          <a:xfrm>
            <a:off x="8417672" y="3757976"/>
            <a:ext cx="432048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32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6B3E75B-53E9-4EB5-B2B6-D7E2544E70FF}"/>
              </a:ext>
            </a:extLst>
          </p:cNvPr>
          <p:cNvSpPr/>
          <p:nvPr/>
        </p:nvSpPr>
        <p:spPr>
          <a:xfrm>
            <a:off x="2135560" y="1916832"/>
            <a:ext cx="432048" cy="8713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endParaRPr lang="zh-CN" altLang="en-US" sz="4000" b="1">
              <a:solidFill>
                <a:srgbClr val="C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60831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8758FB2-99C4-48BB-B159-8E75F26C69C7}"/>
              </a:ext>
            </a:extLst>
          </p:cNvPr>
          <p:cNvSpPr txBox="1"/>
          <p:nvPr/>
        </p:nvSpPr>
        <p:spPr>
          <a:xfrm>
            <a:off x="184852" y="914942"/>
            <a:ext cx="11822296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b="1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b="0">
                <a:solidFill>
                  <a:schemeClr val="tx1"/>
                </a:solidFill>
              </a:rPr>
              <a:t>1.</a:t>
            </a:r>
            <a:r>
              <a:rPr lang="zh-CN" altLang="en-US" b="0">
                <a:solidFill>
                  <a:schemeClr val="tx1"/>
                </a:solidFill>
              </a:rPr>
              <a:t>如图，数轴上的单位长度为</a:t>
            </a:r>
            <a:r>
              <a:rPr lang="en-US" altLang="zh-CN" b="0">
                <a:solidFill>
                  <a:schemeClr val="tx1"/>
                </a:solidFill>
              </a:rPr>
              <a:t>1</a:t>
            </a:r>
            <a:r>
              <a:rPr lang="zh-CN" altLang="en-US" b="0">
                <a:solidFill>
                  <a:schemeClr val="tx1"/>
                </a:solidFill>
              </a:rPr>
              <a:t>，有三个点</a:t>
            </a:r>
            <a:r>
              <a:rPr lang="en-US" altLang="zh-CN" b="0">
                <a:solidFill>
                  <a:schemeClr val="tx1"/>
                </a:solidFill>
              </a:rPr>
              <a:t>A</a:t>
            </a:r>
            <a:r>
              <a:rPr lang="zh-CN" altLang="en-US" b="0">
                <a:solidFill>
                  <a:schemeClr val="tx1"/>
                </a:solidFill>
              </a:rPr>
              <a:t>、</a:t>
            </a:r>
            <a:r>
              <a:rPr lang="en-US" altLang="zh-CN" b="0">
                <a:solidFill>
                  <a:schemeClr val="tx1"/>
                </a:solidFill>
              </a:rPr>
              <a:t>B</a:t>
            </a:r>
            <a:r>
              <a:rPr lang="zh-CN" altLang="en-US" b="0">
                <a:solidFill>
                  <a:schemeClr val="tx1"/>
                </a:solidFill>
              </a:rPr>
              <a:t>、</a:t>
            </a:r>
            <a:r>
              <a:rPr lang="en-US" altLang="zh-CN" b="0">
                <a:solidFill>
                  <a:schemeClr val="tx1"/>
                </a:solidFill>
              </a:rPr>
              <a:t>C</a:t>
            </a:r>
            <a:r>
              <a:rPr lang="zh-CN" altLang="en-US" b="0">
                <a:solidFill>
                  <a:schemeClr val="tx1"/>
                </a:solidFill>
              </a:rPr>
              <a:t>，若点</a:t>
            </a:r>
            <a:r>
              <a:rPr lang="en-US" altLang="zh-CN" b="0">
                <a:solidFill>
                  <a:schemeClr val="tx1"/>
                </a:solidFill>
              </a:rPr>
              <a:t>A</a:t>
            </a:r>
            <a:r>
              <a:rPr lang="zh-CN" altLang="en-US" b="0">
                <a:solidFill>
                  <a:schemeClr val="tx1"/>
                </a:solidFill>
              </a:rPr>
              <a:t>、</a:t>
            </a:r>
            <a:r>
              <a:rPr lang="en-US" altLang="zh-CN" b="0">
                <a:solidFill>
                  <a:schemeClr val="tx1"/>
                </a:solidFill>
              </a:rPr>
              <a:t>C</a:t>
            </a:r>
            <a:r>
              <a:rPr lang="zh-CN" altLang="en-US" b="0">
                <a:solidFill>
                  <a:schemeClr val="tx1"/>
                </a:solidFill>
              </a:rPr>
              <a:t>表示的数互为相反数，则图中点</a:t>
            </a:r>
            <a:r>
              <a:rPr lang="en-US" altLang="zh-CN" b="0">
                <a:solidFill>
                  <a:schemeClr val="tx1"/>
                </a:solidFill>
              </a:rPr>
              <a:t>B</a:t>
            </a:r>
            <a:r>
              <a:rPr lang="zh-CN" altLang="en-US" b="0">
                <a:solidFill>
                  <a:schemeClr val="tx1"/>
                </a:solidFill>
              </a:rPr>
              <a:t>对应的数是（       ）</a:t>
            </a:r>
          </a:p>
          <a:p>
            <a:r>
              <a:rPr lang="en-US" altLang="zh-CN" b="0">
                <a:solidFill>
                  <a:schemeClr val="tx1"/>
                </a:solidFill>
              </a:rPr>
              <a:t>A</a:t>
            </a:r>
            <a:r>
              <a:rPr lang="zh-CN" altLang="en-US" b="0">
                <a:solidFill>
                  <a:schemeClr val="tx1"/>
                </a:solidFill>
              </a:rPr>
              <a:t>．</a:t>
            </a:r>
            <a:r>
              <a:rPr lang="en-US" altLang="zh-CN" b="0">
                <a:solidFill>
                  <a:schemeClr val="tx1"/>
                </a:solidFill>
              </a:rPr>
              <a:t>-1   	B</a:t>
            </a:r>
            <a:r>
              <a:rPr lang="zh-CN" altLang="en-US" b="0">
                <a:solidFill>
                  <a:schemeClr val="tx1"/>
                </a:solidFill>
              </a:rPr>
              <a:t>．</a:t>
            </a:r>
            <a:r>
              <a:rPr lang="en-US" altLang="zh-CN" b="0">
                <a:solidFill>
                  <a:schemeClr val="tx1"/>
                </a:solidFill>
              </a:rPr>
              <a:t>0	     C</a:t>
            </a:r>
            <a:r>
              <a:rPr lang="zh-CN" altLang="en-US" b="0">
                <a:solidFill>
                  <a:schemeClr val="tx1"/>
                </a:solidFill>
              </a:rPr>
              <a:t>．</a:t>
            </a:r>
            <a:r>
              <a:rPr lang="en-US" altLang="zh-CN" b="0">
                <a:solidFill>
                  <a:schemeClr val="tx1"/>
                </a:solidFill>
              </a:rPr>
              <a:t>1	     D</a:t>
            </a:r>
            <a:r>
              <a:rPr lang="zh-CN" altLang="en-US" b="0">
                <a:solidFill>
                  <a:schemeClr val="tx1"/>
                </a:solidFill>
              </a:rPr>
              <a:t>．</a:t>
            </a:r>
            <a:r>
              <a:rPr lang="en-US" altLang="zh-CN" b="0">
                <a:solidFill>
                  <a:schemeClr val="tx1"/>
                </a:solidFill>
              </a:rPr>
              <a:t>3</a:t>
            </a:r>
            <a:endParaRPr lang="zh-CN" altLang="en-US" b="0">
              <a:solidFill>
                <a:schemeClr val="tx1"/>
              </a:solidFill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F13D47-1CC8-4D07-BB2B-C077BF54A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2461" y="3157956"/>
            <a:ext cx="6093725" cy="609373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C49DBFA6-FB79-417C-89FB-6259C539BEE8}"/>
              </a:ext>
            </a:extLst>
          </p:cNvPr>
          <p:cNvSpPr txBox="1"/>
          <p:nvPr/>
        </p:nvSpPr>
        <p:spPr>
          <a:xfrm>
            <a:off x="5903579" y="1483366"/>
            <a:ext cx="384841" cy="7934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b="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sz="3600" b="1">
                <a:solidFill>
                  <a:srgbClr val="C00000"/>
                </a:solidFill>
              </a:rPr>
              <a:t>C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F25339AD-6ACC-4520-ACC2-0FB0C5BBA5B4}"/>
              </a:ext>
            </a:extLst>
          </p:cNvPr>
          <p:cNvSpPr txBox="1"/>
          <p:nvPr/>
        </p:nvSpPr>
        <p:spPr>
          <a:xfrm>
            <a:off x="184852" y="3841171"/>
            <a:ext cx="11822296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b="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/>
              <a:t>2.</a:t>
            </a:r>
            <a:r>
              <a:rPr lang="zh-CN" altLang="en-US"/>
              <a:t>在数轴上，点</a:t>
            </a:r>
            <a:r>
              <a:rPr lang="en-US" altLang="zh-CN"/>
              <a:t>A,B</a:t>
            </a:r>
            <a:r>
              <a:rPr lang="zh-CN" altLang="en-US"/>
              <a:t>在原点</a:t>
            </a:r>
            <a:r>
              <a:rPr lang="en-US" altLang="zh-CN"/>
              <a:t>O</a:t>
            </a:r>
            <a:r>
              <a:rPr lang="zh-CN" altLang="en-US"/>
              <a:t>的同侧，分别表示数</a:t>
            </a:r>
            <a:r>
              <a:rPr lang="en-US" altLang="zh-CN"/>
              <a:t>a</a:t>
            </a:r>
            <a:r>
              <a:rPr lang="zh-CN" altLang="en-US"/>
              <a:t>，</a:t>
            </a:r>
            <a:r>
              <a:rPr lang="en-US" altLang="zh-CN"/>
              <a:t>3</a:t>
            </a:r>
            <a:r>
              <a:rPr lang="zh-CN" altLang="en-US"/>
              <a:t>，将点向左平移</a:t>
            </a:r>
            <a:r>
              <a:rPr lang="en-US" altLang="zh-CN"/>
              <a:t>5</a:t>
            </a:r>
            <a:r>
              <a:rPr lang="zh-CN" altLang="en-US"/>
              <a:t>个单位长度得到点</a:t>
            </a:r>
            <a:r>
              <a:rPr lang="en-US" altLang="zh-CN"/>
              <a:t>C</a:t>
            </a:r>
            <a:r>
              <a:rPr lang="zh-CN" altLang="en-US"/>
              <a:t>，若点</a:t>
            </a:r>
            <a:r>
              <a:rPr lang="en-US" altLang="zh-CN"/>
              <a:t>C</a:t>
            </a:r>
            <a:r>
              <a:rPr lang="zh-CN" altLang="en-US"/>
              <a:t>与点</a:t>
            </a:r>
            <a:r>
              <a:rPr lang="en-US" altLang="zh-CN"/>
              <a:t>B</a:t>
            </a:r>
            <a:r>
              <a:rPr lang="zh-CN" altLang="en-US"/>
              <a:t>所表示的数互为相反数，则</a:t>
            </a:r>
            <a:r>
              <a:rPr lang="en-US" altLang="zh-CN"/>
              <a:t>a</a:t>
            </a:r>
            <a:r>
              <a:rPr lang="zh-CN" altLang="en-US"/>
              <a:t>的值为（       ）</a:t>
            </a:r>
          </a:p>
          <a:p>
            <a:r>
              <a:rPr lang="en-US" altLang="zh-CN"/>
              <a:t>A</a:t>
            </a:r>
            <a:r>
              <a:rPr lang="zh-CN" altLang="en-US"/>
              <a:t>．</a:t>
            </a:r>
            <a:r>
              <a:rPr lang="en-US" altLang="zh-CN"/>
              <a:t>2	     B</a:t>
            </a:r>
            <a:r>
              <a:rPr lang="zh-CN" altLang="en-US"/>
              <a:t>．</a:t>
            </a:r>
            <a:r>
              <a:rPr lang="en-US" altLang="zh-CN"/>
              <a:t>3	     C</a:t>
            </a:r>
            <a:r>
              <a:rPr lang="zh-CN" altLang="en-US"/>
              <a:t>．</a:t>
            </a:r>
            <a:r>
              <a:rPr lang="en-US" altLang="zh-CN"/>
              <a:t>-1  </a:t>
            </a:r>
            <a:r>
              <a:rPr lang="zh-CN" altLang="en-US"/>
              <a:t>   </a:t>
            </a:r>
            <a:r>
              <a:rPr lang="en-US" altLang="zh-CN"/>
              <a:t>D</a:t>
            </a:r>
            <a:r>
              <a:rPr lang="zh-CN" altLang="en-US"/>
              <a:t>．</a:t>
            </a:r>
            <a:r>
              <a:rPr lang="en-US" altLang="zh-CN"/>
              <a:t>0</a:t>
            </a:r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EE24C696-8864-4708-B409-6EB252715557}"/>
              </a:ext>
            </a:extLst>
          </p:cNvPr>
          <p:cNvSpPr txBox="1"/>
          <p:nvPr/>
        </p:nvSpPr>
        <p:spPr>
          <a:xfrm>
            <a:off x="10704512" y="4409595"/>
            <a:ext cx="333662" cy="7934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2800" b="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sz="3600" b="1">
                <a:solidFill>
                  <a:srgbClr val="C00000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5625888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3AA9645-991A-49B1-B220-0B5DA1C1701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360" y="908720"/>
            <a:ext cx="1485714" cy="62857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D03E40F2-32B2-45A7-8CB0-A80E6313E7BB}"/>
              </a:ext>
            </a:extLst>
          </p:cNvPr>
          <p:cNvSpPr txBox="1"/>
          <p:nvPr/>
        </p:nvSpPr>
        <p:spPr>
          <a:xfrm>
            <a:off x="335360" y="1594600"/>
            <a:ext cx="727280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 sz="3200"/>
              <a:t>1.</a:t>
            </a:r>
            <a:r>
              <a:rPr lang="zh-CN" altLang="zh-CN" sz="3200"/>
              <a:t>设</a:t>
            </a:r>
            <a:r>
              <a:rPr lang="en-US" altLang="zh-CN" sz="3200"/>
              <a:t>a</a:t>
            </a:r>
            <a:r>
              <a:rPr lang="zh-CN" altLang="zh-CN" sz="3200"/>
              <a:t>表示一个数，</a:t>
            </a:r>
            <a:r>
              <a:rPr lang="en-US" altLang="zh-CN" sz="3200"/>
              <a:t>-a</a:t>
            </a:r>
            <a:r>
              <a:rPr lang="zh-CN" altLang="zh-CN" sz="3200"/>
              <a:t>一定是负数吗？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31B236B-63B6-4789-BAE4-785B23726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152" y="987484"/>
            <a:ext cx="4592922" cy="1799008"/>
          </a:xfrm>
          <a:prstGeom prst="rect">
            <a:avLst/>
          </a:prstGeom>
        </p:spPr>
      </p:pic>
      <p:sp>
        <p:nvSpPr>
          <p:cNvPr id="7" name="Text Box 2">
            <a:extLst>
              <a:ext uri="{FF2B5EF4-FFF2-40B4-BE49-F238E27FC236}">
                <a16:creationId xmlns:a16="http://schemas.microsoft.com/office/drawing/2014/main" id="{EA9E5C48-52F0-47B9-BFD1-7DFC2C65B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7928" y="2393780"/>
            <a:ext cx="6084887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在这个数前加一个“－”号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7118DAFB-C510-4D77-955C-9E83BFA613DE}"/>
              </a:ext>
            </a:extLst>
          </p:cNvPr>
          <p:cNvSpPr txBox="1"/>
          <p:nvPr/>
        </p:nvSpPr>
        <p:spPr>
          <a:xfrm>
            <a:off x="335360" y="2446680"/>
            <a:ext cx="61350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 noProof="1">
                <a:sym typeface="Arial" panose="020b0604020202020204" pitchFamily="34" charset="0"/>
              </a:rPr>
              <a:t>2.</a:t>
            </a:r>
            <a:r>
              <a:rPr lang="zh-CN" altLang="en-US" noProof="1">
                <a:sym typeface="Arial" panose="020b0604020202020204" pitchFamily="34" charset="0"/>
              </a:rPr>
              <a:t>如何求一个数的相反数？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1E3F233-EE58-4E1A-BAA4-4EC281FA043F}"/>
              </a:ext>
            </a:extLst>
          </p:cNvPr>
          <p:cNvSpPr txBox="1"/>
          <p:nvPr/>
        </p:nvSpPr>
        <p:spPr>
          <a:xfrm>
            <a:off x="335360" y="3298760"/>
            <a:ext cx="115932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   </a:t>
            </a:r>
            <a:r>
              <a:rPr lang="zh-CN" altLang="zh-CN"/>
              <a:t>容易看出，在正数前面添上“</a:t>
            </a:r>
            <a:r>
              <a:rPr lang="en-US" altLang="zh-CN"/>
              <a:t>-</a:t>
            </a:r>
            <a:r>
              <a:rPr lang="zh-CN" altLang="zh-CN"/>
              <a:t>”号，就得到这个正数的相反数</a:t>
            </a:r>
            <a:r>
              <a:rPr lang="en-US" altLang="zh-CN"/>
              <a:t>. </a:t>
            </a:r>
            <a:r>
              <a:rPr lang="zh-CN" altLang="zh-CN"/>
              <a:t>在任意一个数前面添上“</a:t>
            </a:r>
            <a:r>
              <a:rPr lang="en-US" altLang="zh-CN"/>
              <a:t>-</a:t>
            </a:r>
            <a:r>
              <a:rPr lang="zh-CN" altLang="zh-CN"/>
              <a:t>”号，新的数就是表示原数的相反数</a:t>
            </a:r>
            <a:r>
              <a:rPr lang="en-US" altLang="zh-CN"/>
              <a:t>. </a:t>
            </a:r>
            <a:r>
              <a:rPr lang="zh-CN" altLang="zh-CN"/>
              <a:t>例如，</a:t>
            </a:r>
            <a:r>
              <a:rPr lang="en-US" altLang="zh-CN"/>
              <a:t>-(+5)=___</a:t>
            </a:r>
            <a:r>
              <a:rPr lang="zh-CN" altLang="zh-CN"/>
              <a:t>，</a:t>
            </a:r>
            <a:r>
              <a:rPr lang="en-US" altLang="zh-CN"/>
              <a:t>-(-5)=___</a:t>
            </a:r>
            <a:r>
              <a:rPr lang="zh-CN" altLang="zh-CN"/>
              <a:t>，</a:t>
            </a:r>
            <a:r>
              <a:rPr lang="en-US" altLang="zh-CN"/>
              <a:t>-0=___.</a:t>
            </a:r>
            <a:endParaRPr lang="zh-CN" altLang="zh-CN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8636CB-ED8C-4ECC-9DC4-B3FD23A32F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776" y="4256349"/>
            <a:ext cx="5982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endParaRPr lang="zh-CN" altLang="en-US" sz="32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D96FDCBF-32A7-46FC-8530-EE4959D179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6040" y="4256348"/>
            <a:ext cx="3914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endParaRPr lang="zh-CN" altLang="en-US" sz="32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id="{AA1CD993-823D-4E7D-A23D-B110DD6891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4627" y="4258576"/>
            <a:ext cx="39145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32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25419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61958D6-A047-47BF-85CF-CD2C4D4ACC42}"/>
              </a:ext>
            </a:extLst>
          </p:cNvPr>
          <p:cNvSpPr txBox="1"/>
          <p:nvPr/>
        </p:nvSpPr>
        <p:spPr>
          <a:xfrm>
            <a:off x="407368" y="1124744"/>
            <a:ext cx="609372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zh-CN"/>
              <a:t>你能借助数轴说明</a:t>
            </a:r>
            <a:r>
              <a:rPr lang="en-US" altLang="zh-CN"/>
              <a:t>-(-5)=+5</a:t>
            </a:r>
            <a:r>
              <a:rPr lang="zh-CN" altLang="zh-CN"/>
              <a:t>吗？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CC7D2DE-73AB-4BB6-8E9C-821245DBB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286" y="2132856"/>
            <a:ext cx="9771428" cy="838095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1DF82D7-705B-494B-9DE0-3033D609E365}"/>
              </a:ext>
            </a:extLst>
          </p:cNvPr>
          <p:cNvSpPr txBox="1"/>
          <p:nvPr/>
        </p:nvSpPr>
        <p:spPr>
          <a:xfrm>
            <a:off x="2207568" y="3302275"/>
            <a:ext cx="7200800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en-US" altLang="zh-CN"/>
              <a:t>-5</a:t>
            </a:r>
            <a:r>
              <a:rPr lang="zh-CN" altLang="zh-CN"/>
              <a:t>和</a:t>
            </a:r>
            <a:r>
              <a:rPr lang="en-US" altLang="zh-CN"/>
              <a:t>+5</a:t>
            </a:r>
            <a:r>
              <a:rPr lang="zh-CN" altLang="zh-CN"/>
              <a:t>关于原点对称，它们互为相反数</a:t>
            </a:r>
            <a:r>
              <a:rPr lang="en-US" altLang="zh-CN"/>
              <a:t>.</a:t>
            </a:r>
            <a:endParaRPr lang="zh-CN" altLang="zh-CN"/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E1613BD0-7E43-4A36-BDB4-7238A07635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376" y="4822647"/>
            <a:ext cx="1123324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3200"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/>
              <a:t>    －（＋1.1）表示什么？－（－7）呢？－（－9.8）呢？它们的结果应是多少？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48266B44-9D4E-460E-BE9D-94D48FCECAF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7368" y="4099824"/>
            <a:ext cx="1485714" cy="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2347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云形标注 4">
            <a:extLst>
              <a:ext uri="{FF2B5EF4-FFF2-40B4-BE49-F238E27FC236}">
                <a16:creationId xmlns:a16="http://schemas.microsoft.com/office/drawing/2014/main" id="{0997CA8A-6B06-4774-8772-E9FE6E29F738}"/>
              </a:ext>
            </a:extLst>
          </p:cNvPr>
          <p:cNvSpPr/>
          <p:nvPr/>
        </p:nvSpPr>
        <p:spPr>
          <a:xfrm>
            <a:off x="8810935" y="106846"/>
            <a:ext cx="3101067" cy="1435000"/>
          </a:xfrm>
          <a:prstGeom prst="cloudCallout">
            <a:avLst>
              <a:gd name="adj1" fmla="val -83685"/>
              <a:gd name="adj2" fmla="val 52728"/>
            </a:avLst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  <a:cs typeface="+mn-ea"/>
              </a:rPr>
              <a:t>由内向外依次去思考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91A455-D273-4F2B-81C2-5B06FF4D5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998" y="5446739"/>
            <a:ext cx="1159328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  <a:prstDash val="sysDot"/>
            <a:rou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点睛</a:t>
            </a:r>
            <a:r>
              <a:rPr lang="en-US" altLang="zh-CN" sz="280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化简多重符号时，只需数一下数字前面有多少个负号，若有偶数个，则结果为正；若有奇数个，则结果为负；凡是“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+”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都去掉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34E810E3-25AA-47B0-B426-B35ADA7B16DA}"/>
              </a:ext>
            </a:extLst>
          </p:cNvPr>
          <p:cNvGrpSpPr/>
          <p:nvPr/>
        </p:nvGrpSpPr>
        <p:grpSpPr>
          <a:xfrm>
            <a:off x="279998" y="916091"/>
            <a:ext cx="11000578" cy="1969579"/>
            <a:chOff x="279998" y="916091"/>
            <a:chExt cx="11000578" cy="1969579"/>
          </a:xfrm>
        </p:grpSpPr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66D3AAC1-B2D9-4EEA-A77B-7738AA1C8066}"/>
                </a:ext>
              </a:extLst>
            </p:cNvPr>
            <p:cNvSpPr txBox="1"/>
            <p:nvPr/>
          </p:nvSpPr>
          <p:spPr>
            <a:xfrm>
              <a:off x="279998" y="916091"/>
              <a:ext cx="11000578" cy="193033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2800" b="1" kern="100">
                  <a:solidFill>
                    <a:srgbClr val="C0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defRPr>
              </a:lvl1pPr>
            </a:lstStyle>
            <a:p>
              <a:r>
                <a:rPr lang="zh-CN" altLang="en-US"/>
                <a:t>例</a:t>
              </a:r>
              <a:r>
                <a:rPr lang="en-US" altLang="zh-CN"/>
                <a:t>2</a:t>
              </a:r>
              <a:r>
                <a:rPr lang="zh-CN" altLang="en-US"/>
                <a:t>．</a:t>
              </a:r>
              <a:r>
                <a:rPr lang="zh-CN" altLang="en-US" b="0">
                  <a:solidFill>
                    <a:schemeClr val="tx1"/>
                  </a:solidFill>
                </a:rPr>
                <a:t>化简下列各数：</a:t>
              </a:r>
            </a:p>
            <a:p>
              <a:r>
                <a:rPr lang="zh-CN" altLang="en-US" b="0">
                  <a:solidFill>
                    <a:schemeClr val="tx1"/>
                  </a:solidFill>
                </a:rPr>
                <a:t>（</a:t>
              </a:r>
              <a:r>
                <a:rPr lang="en-US" altLang="zh-CN" b="0">
                  <a:solidFill>
                    <a:schemeClr val="tx1"/>
                  </a:solidFill>
                </a:rPr>
                <a:t>1</a:t>
              </a:r>
              <a:r>
                <a:rPr lang="zh-CN" altLang="en-US" b="0">
                  <a:solidFill>
                    <a:schemeClr val="tx1"/>
                  </a:solidFill>
                </a:rPr>
                <a:t>）       ；（</a:t>
              </a:r>
              <a:r>
                <a:rPr lang="en-US" altLang="zh-CN" b="0">
                  <a:solidFill>
                    <a:schemeClr val="tx1"/>
                  </a:solidFill>
                </a:rPr>
                <a:t>2</a:t>
              </a:r>
              <a:r>
                <a:rPr lang="zh-CN" altLang="en-US" b="0">
                  <a:solidFill>
                    <a:schemeClr val="tx1"/>
                  </a:solidFill>
                </a:rPr>
                <a:t>）     ；（</a:t>
              </a:r>
              <a:r>
                <a:rPr lang="en-US" altLang="zh-CN" b="0">
                  <a:solidFill>
                    <a:schemeClr val="tx1"/>
                  </a:solidFill>
                </a:rPr>
                <a:t>3</a:t>
              </a:r>
              <a:r>
                <a:rPr lang="zh-CN" altLang="en-US" b="0">
                  <a:solidFill>
                    <a:schemeClr val="tx1"/>
                  </a:solidFill>
                </a:rPr>
                <a:t>）       ；（</a:t>
              </a:r>
              <a:r>
                <a:rPr lang="en-US" altLang="zh-CN" b="0">
                  <a:solidFill>
                    <a:schemeClr val="tx1"/>
                  </a:solidFill>
                </a:rPr>
                <a:t>4</a:t>
              </a:r>
              <a:r>
                <a:rPr lang="zh-CN" altLang="en-US" b="0">
                  <a:solidFill>
                    <a:schemeClr val="tx1"/>
                  </a:solidFill>
                </a:rPr>
                <a:t>）        ；</a:t>
              </a:r>
              <a:endParaRPr lang="en-US" altLang="zh-CN" b="0">
                <a:solidFill>
                  <a:schemeClr val="tx1"/>
                </a:solidFill>
              </a:endParaRPr>
            </a:p>
            <a:p>
              <a:r>
                <a:rPr lang="zh-CN" altLang="en-US" b="0">
                  <a:solidFill>
                    <a:schemeClr val="tx1"/>
                  </a:solidFill>
                </a:rPr>
                <a:t>（</a:t>
              </a:r>
              <a:r>
                <a:rPr lang="en-US" altLang="zh-CN" b="0">
                  <a:solidFill>
                    <a:schemeClr val="tx1"/>
                  </a:solidFill>
                </a:rPr>
                <a:t>5</a:t>
              </a:r>
              <a:r>
                <a:rPr lang="zh-CN" altLang="en-US" b="0">
                  <a:solidFill>
                    <a:schemeClr val="tx1"/>
                  </a:solidFill>
                </a:rPr>
                <a:t>）            ；（</a:t>
              </a:r>
              <a:r>
                <a:rPr lang="en-US" altLang="zh-CN" b="0">
                  <a:solidFill>
                    <a:schemeClr val="tx1"/>
                  </a:solidFill>
                </a:rPr>
                <a:t>6</a:t>
              </a:r>
              <a:r>
                <a:rPr lang="zh-CN" altLang="en-US" b="0">
                  <a:solidFill>
                    <a:schemeClr val="tx1"/>
                  </a:solidFill>
                </a:rPr>
                <a:t>）            </a:t>
              </a:r>
              <a:r>
                <a:rPr lang="en-US" altLang="zh-CN" b="0">
                  <a:solidFill>
                    <a:schemeClr val="tx1"/>
                  </a:solidFill>
                </a:rPr>
                <a:t>.</a:t>
              </a:r>
              <a:r>
                <a:rPr lang="zh-CN" altLang="en-US" b="0">
                  <a:solidFill>
                    <a:schemeClr val="tx1"/>
                  </a:solidFill>
                </a:rPr>
                <a:t>              </a:t>
              </a:r>
            </a:p>
          </p:txBody>
        </p:sp>
        <p:graphicFrame>
          <p:nvGraphicFramePr>
            <p:cNvPr id="17" name="对象 16">
              <a:extLst>
                <a:ext uri="{FF2B5EF4-FFF2-40B4-BE49-F238E27FC236}">
                  <a16:creationId xmlns:a16="http://schemas.microsoft.com/office/drawing/2014/main" id="{C20FCDA0-8A55-40ED-B03B-6FB5139611B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79018438"/>
                </p:ext>
              </p:extLst>
            </p:nvPr>
          </p:nvGraphicFramePr>
          <p:xfrm>
            <a:off x="1127448" y="1725502"/>
            <a:ext cx="1371540" cy="53523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8" name="Equation" r:id="rId2" imgW="520560" imgH="203040" progId="Equation.DSMT4">
                    <p:embed/>
                  </p:oleObj>
                </mc:Choice>
                <mc:Fallback>
                  <p:oleObj name="Equation" r:id="rId2" imgW="52056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27448" y="1725502"/>
                          <a:ext cx="1371540" cy="53523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" name="对象 17">
              <a:extLst>
                <a:ext uri="{FF2B5EF4-FFF2-40B4-BE49-F238E27FC236}">
                  <a16:creationId xmlns:a16="http://schemas.microsoft.com/office/drawing/2014/main" id="{EB5CEA6C-0F15-433B-AC10-5C7B3FE11D36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61286335"/>
                </p:ext>
              </p:extLst>
            </p:nvPr>
          </p:nvGraphicFramePr>
          <p:xfrm>
            <a:off x="3647728" y="1579135"/>
            <a:ext cx="974080" cy="82796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39" name="Equation" r:id="rId4" imgW="507960" imgH="431640" progId="Equation.DSMT4">
                    <p:embed/>
                  </p:oleObj>
                </mc:Choice>
                <mc:Fallback>
                  <p:oleObj name="Equation" r:id="rId4" imgW="507960" imgH="431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647728" y="1579135"/>
                          <a:ext cx="974080" cy="82796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" name="对象 18">
              <a:extLst>
                <a:ext uri="{FF2B5EF4-FFF2-40B4-BE49-F238E27FC236}">
                  <a16:creationId xmlns:a16="http://schemas.microsoft.com/office/drawing/2014/main" id="{E0C5159C-9282-4DE7-BDE7-284B81B9540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92955105"/>
                </p:ext>
              </p:extLst>
            </p:nvPr>
          </p:nvGraphicFramePr>
          <p:xfrm>
            <a:off x="5770548" y="1736870"/>
            <a:ext cx="1244923" cy="46322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name="Equation" r:id="rId6" imgW="545760" imgH="203040" progId="Equation.DSMT4">
                    <p:embed/>
                  </p:oleObj>
                </mc:Choice>
                <mc:Fallback>
                  <p:oleObj name="Equation" r:id="rId6" imgW="54576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770548" y="1736870"/>
                          <a:ext cx="1244923" cy="46322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对象 19">
              <a:extLst>
                <a:ext uri="{FF2B5EF4-FFF2-40B4-BE49-F238E27FC236}">
                  <a16:creationId xmlns:a16="http://schemas.microsoft.com/office/drawing/2014/main" id="{1C6E5F8F-2D3A-4FDD-A935-AD5DABCDDED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62019452"/>
                </p:ext>
              </p:extLst>
            </p:nvPr>
          </p:nvGraphicFramePr>
          <p:xfrm>
            <a:off x="8291952" y="1687826"/>
            <a:ext cx="1562428" cy="55553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1" name="Equation" r:id="rId8" imgW="571320" imgH="203040" progId="Equation.DSMT4">
                    <p:embed/>
                  </p:oleObj>
                </mc:Choice>
                <mc:Fallback>
                  <p:oleObj name="Equation" r:id="rId8" imgW="5713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8291952" y="1687826"/>
                          <a:ext cx="1562428" cy="5555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对象 20">
              <a:extLst>
                <a:ext uri="{FF2B5EF4-FFF2-40B4-BE49-F238E27FC236}">
                  <a16:creationId xmlns:a16="http://schemas.microsoft.com/office/drawing/2014/main" id="{45B3E1D0-A15B-4424-B81C-8ACBAC974D7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11662398"/>
                </p:ext>
              </p:extLst>
            </p:nvPr>
          </p:nvGraphicFramePr>
          <p:xfrm>
            <a:off x="1128896" y="2328189"/>
            <a:ext cx="2160240" cy="55748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name="Equation" r:id="rId10" imgW="787320" imgH="203040" progId="Equation.DSMT4">
                    <p:embed/>
                  </p:oleObj>
                </mc:Choice>
                <mc:Fallback>
                  <p:oleObj name="Equation" r:id="rId10" imgW="7873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1128896" y="2328189"/>
                          <a:ext cx="2160240" cy="55748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对象 21">
              <a:extLst>
                <a:ext uri="{FF2B5EF4-FFF2-40B4-BE49-F238E27FC236}">
                  <a16:creationId xmlns:a16="http://schemas.microsoft.com/office/drawing/2014/main" id="{88FF0541-C623-4129-984D-C0EF877509E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12865675"/>
                </p:ext>
              </p:extLst>
            </p:nvPr>
          </p:nvGraphicFramePr>
          <p:xfrm>
            <a:off x="4437876" y="2320553"/>
            <a:ext cx="2161688" cy="55785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3" name="Equation" r:id="rId12" imgW="787320" imgH="203040" progId="Equation.DSMT4">
                    <p:embed/>
                  </p:oleObj>
                </mc:Choice>
                <mc:Fallback>
                  <p:oleObj name="Equation" r:id="rId12" imgW="7873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437876" y="2320553"/>
                          <a:ext cx="2161688" cy="55785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4B571014-1E58-46FF-9B98-D68427872662}"/>
              </a:ext>
            </a:extLst>
          </p:cNvPr>
          <p:cNvGrpSpPr/>
          <p:nvPr/>
        </p:nvGrpSpPr>
        <p:grpSpPr>
          <a:xfrm>
            <a:off x="416420" y="2780928"/>
            <a:ext cx="11775580" cy="2092774"/>
            <a:chOff x="416420" y="2780928"/>
            <a:chExt cx="11775580" cy="2092774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5B96B5E5-6757-4F32-9B03-4C4C9CE50E12}"/>
                </a:ext>
              </a:extLst>
            </p:cNvPr>
            <p:cNvSpPr txBox="1"/>
            <p:nvPr/>
          </p:nvSpPr>
          <p:spPr>
            <a:xfrm>
              <a:off x="416420" y="2780928"/>
              <a:ext cx="11775580" cy="20380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2800" b="1" kern="100">
                  <a:solidFill>
                    <a:srgbClr val="C0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>
                <a:lnSpc>
                  <a:spcPct val="250000"/>
                </a:lnSpc>
              </a:pPr>
              <a:r>
                <a:rPr lang="zh-CN" altLang="en-US" b="0">
                  <a:solidFill>
                    <a:srgbClr val="FF0000"/>
                  </a:solidFill>
                </a:rPr>
                <a:t>解：（</a:t>
              </a:r>
              <a:r>
                <a:rPr lang="en-US" altLang="zh-CN" b="0">
                  <a:solidFill>
                    <a:srgbClr val="FF0000"/>
                  </a:solidFill>
                </a:rPr>
                <a:t>1</a:t>
              </a:r>
              <a:r>
                <a:rPr lang="zh-CN" altLang="en-US" b="0">
                  <a:solidFill>
                    <a:srgbClr val="FF0000"/>
                  </a:solidFill>
                </a:rPr>
                <a:t>）            ；（</a:t>
              </a:r>
              <a:r>
                <a:rPr lang="en-US" altLang="zh-CN" b="0">
                  <a:solidFill>
                    <a:srgbClr val="FF0000"/>
                  </a:solidFill>
                </a:rPr>
                <a:t>2</a:t>
              </a:r>
              <a:r>
                <a:rPr lang="zh-CN" altLang="en-US" b="0">
                  <a:solidFill>
                    <a:srgbClr val="FF0000"/>
                  </a:solidFill>
                </a:rPr>
                <a:t>）        ；（</a:t>
              </a:r>
              <a:r>
                <a:rPr lang="en-US" altLang="zh-CN" b="0">
                  <a:solidFill>
                    <a:srgbClr val="FF0000"/>
                  </a:solidFill>
                </a:rPr>
                <a:t>3</a:t>
              </a:r>
              <a:r>
                <a:rPr lang="zh-CN" altLang="en-US" b="0">
                  <a:solidFill>
                    <a:srgbClr val="FF0000"/>
                  </a:solidFill>
                </a:rPr>
                <a:t>）            ；</a:t>
              </a:r>
            </a:p>
            <a:p>
              <a:pPr>
                <a:lnSpc>
                  <a:spcPct val="250000"/>
                </a:lnSpc>
              </a:pPr>
              <a:r>
                <a:rPr lang="zh-CN" altLang="en-US" b="0">
                  <a:solidFill>
                    <a:srgbClr val="FF0000"/>
                  </a:solidFill>
                </a:rPr>
                <a:t>    （</a:t>
              </a:r>
              <a:r>
                <a:rPr lang="en-US" altLang="zh-CN" b="0">
                  <a:solidFill>
                    <a:srgbClr val="FF0000"/>
                  </a:solidFill>
                </a:rPr>
                <a:t>4</a:t>
              </a:r>
              <a:r>
                <a:rPr lang="zh-CN" altLang="en-US" b="0">
                  <a:solidFill>
                    <a:srgbClr val="FF0000"/>
                  </a:solidFill>
                </a:rPr>
                <a:t>）            ；（</a:t>
              </a:r>
              <a:r>
                <a:rPr lang="en-US" altLang="zh-CN" b="0">
                  <a:solidFill>
                    <a:srgbClr val="FF0000"/>
                  </a:solidFill>
                </a:rPr>
                <a:t>5</a:t>
              </a:r>
              <a:r>
                <a:rPr lang="zh-CN" altLang="en-US" b="0">
                  <a:solidFill>
                    <a:srgbClr val="FF0000"/>
                  </a:solidFill>
                </a:rPr>
                <a:t>）              ；（</a:t>
              </a:r>
              <a:r>
                <a:rPr lang="en-US" altLang="zh-CN" b="0">
                  <a:solidFill>
                    <a:srgbClr val="FF0000"/>
                  </a:solidFill>
                </a:rPr>
                <a:t>6</a:t>
              </a:r>
              <a:r>
                <a:rPr lang="zh-CN" altLang="en-US" b="0">
                  <a:solidFill>
                    <a:srgbClr val="FF0000"/>
                  </a:solidFill>
                </a:rPr>
                <a:t>）              ．</a:t>
              </a:r>
            </a:p>
          </p:txBody>
        </p:sp>
        <p:graphicFrame>
          <p:nvGraphicFramePr>
            <p:cNvPr id="26" name="对象 25">
              <a:extLst>
                <a:ext uri="{FF2B5EF4-FFF2-40B4-BE49-F238E27FC236}">
                  <a16:creationId xmlns:a16="http://schemas.microsoft.com/office/drawing/2014/main" id="{3F85EBC6-2DA9-46C4-87CB-DB166D79323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13235673"/>
                </p:ext>
              </p:extLst>
            </p:nvPr>
          </p:nvGraphicFramePr>
          <p:xfrm>
            <a:off x="2063552" y="3288196"/>
            <a:ext cx="2231449" cy="48247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4" name="Equation" r:id="rId14" imgW="939600" imgH="203040" progId="Equation.DSMT4">
                    <p:embed/>
                  </p:oleObj>
                </mc:Choice>
                <mc:Fallback>
                  <p:oleObj name="Equation" r:id="rId14" imgW="9396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2063552" y="3288196"/>
                          <a:ext cx="2231449" cy="48247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对象 26">
              <a:extLst>
                <a:ext uri="{FF2B5EF4-FFF2-40B4-BE49-F238E27FC236}">
                  <a16:creationId xmlns:a16="http://schemas.microsoft.com/office/drawing/2014/main" id="{5B7DD1A9-A325-451D-8B33-93EB08617C8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09079944"/>
                </p:ext>
              </p:extLst>
            </p:nvPr>
          </p:nvGraphicFramePr>
          <p:xfrm>
            <a:off x="5365440" y="3113862"/>
            <a:ext cx="1461120" cy="82796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5" name="Equation" r:id="rId16" imgW="761760" imgH="431640" progId="Equation.DSMT4">
                    <p:embed/>
                  </p:oleObj>
                </mc:Choice>
                <mc:Fallback>
                  <p:oleObj name="Equation" r:id="rId16" imgW="761760" imgH="431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5365440" y="3113862"/>
                          <a:ext cx="1461120" cy="82796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" name="对象 27">
              <a:extLst>
                <a:ext uri="{FF2B5EF4-FFF2-40B4-BE49-F238E27FC236}">
                  <a16:creationId xmlns:a16="http://schemas.microsoft.com/office/drawing/2014/main" id="{1F707F74-9A30-44A9-AACC-07DB0E6C5BD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4243360"/>
                </p:ext>
              </p:extLst>
            </p:nvPr>
          </p:nvGraphicFramePr>
          <p:xfrm>
            <a:off x="8062900" y="3318903"/>
            <a:ext cx="2168400" cy="44480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6" name="Equation" r:id="rId18" imgW="990360" imgH="203040" progId="Equation.DSMT4">
                    <p:embed/>
                  </p:oleObj>
                </mc:Choice>
                <mc:Fallback>
                  <p:oleObj name="Equation" r:id="rId18" imgW="99036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8062900" y="3318903"/>
                          <a:ext cx="2168400" cy="444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对象 28">
              <a:extLst>
                <a:ext uri="{FF2B5EF4-FFF2-40B4-BE49-F238E27FC236}">
                  <a16:creationId xmlns:a16="http://schemas.microsoft.com/office/drawing/2014/main" id="{7E92B2A3-50F1-4A96-80D5-718B40A4441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77346981"/>
                </p:ext>
              </p:extLst>
            </p:nvPr>
          </p:nvGraphicFramePr>
          <p:xfrm>
            <a:off x="2067328" y="4338906"/>
            <a:ext cx="1984226" cy="50393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7" name="Equation" r:id="rId20" imgW="799920" imgH="203040" progId="Equation.DSMT4">
                    <p:embed/>
                  </p:oleObj>
                </mc:Choice>
                <mc:Fallback>
                  <p:oleObj name="Equation" r:id="rId20" imgW="7999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2067328" y="4338906"/>
                          <a:ext cx="1984226" cy="50393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" name="对象 29">
              <a:extLst>
                <a:ext uri="{FF2B5EF4-FFF2-40B4-BE49-F238E27FC236}">
                  <a16:creationId xmlns:a16="http://schemas.microsoft.com/office/drawing/2014/main" id="{94484C8B-8E40-486A-AF33-B1EFAEB8E34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715861039"/>
                </p:ext>
              </p:extLst>
            </p:nvPr>
          </p:nvGraphicFramePr>
          <p:xfrm>
            <a:off x="5366607" y="4367550"/>
            <a:ext cx="2530760" cy="50615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8" name="Equation" r:id="rId22" imgW="1015920" imgH="203040" progId="Equation.DSMT4">
                    <p:embed/>
                  </p:oleObj>
                </mc:Choice>
                <mc:Fallback>
                  <p:oleObj name="Equation" r:id="rId22" imgW="10159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5366607" y="4367550"/>
                          <a:ext cx="2530760" cy="50615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" name="对象 30">
              <a:extLst>
                <a:ext uri="{FF2B5EF4-FFF2-40B4-BE49-F238E27FC236}">
                  <a16:creationId xmlns:a16="http://schemas.microsoft.com/office/drawing/2014/main" id="{54A611ED-F4E8-45D4-8D55-5DC9FF33DF1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74473325"/>
                </p:ext>
              </p:extLst>
            </p:nvPr>
          </p:nvGraphicFramePr>
          <p:xfrm>
            <a:off x="9050538" y="4358208"/>
            <a:ext cx="2752202" cy="50615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9" name="Equation" r:id="rId24" imgW="1104840" imgH="203040" progId="Equation.DSMT4">
                    <p:embed/>
                  </p:oleObj>
                </mc:Choice>
                <mc:Fallback>
                  <p:oleObj name="Equation" r:id="rId24" imgW="110484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9050538" y="4358208"/>
                          <a:ext cx="2752202" cy="50615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377906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F5783E25-BFE0-40A3-85E9-93908470BAAD}"/>
              </a:ext>
            </a:extLst>
          </p:cNvPr>
          <p:cNvGrpSpPr/>
          <p:nvPr/>
        </p:nvGrpSpPr>
        <p:grpSpPr>
          <a:xfrm>
            <a:off x="407368" y="544568"/>
            <a:ext cx="11377264" cy="2884861"/>
            <a:chOff x="263352" y="836712"/>
            <a:chExt cx="11377264" cy="2884861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7C960ED4-74BB-4099-91EC-9DC09649B746}"/>
                </a:ext>
              </a:extLst>
            </p:cNvPr>
            <p:cNvSpPr txBox="1"/>
            <p:nvPr/>
          </p:nvSpPr>
          <p:spPr>
            <a:xfrm>
              <a:off x="263352" y="836712"/>
              <a:ext cx="11377264" cy="25228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2800" b="1" kern="100">
                  <a:solidFill>
                    <a:srgbClr val="C00000"/>
                  </a:solidFill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defRPr>
              </a:lvl1pPr>
            </a:lstStyle>
            <a:p>
              <a:pPr>
                <a:lnSpc>
                  <a:spcPct val="200000"/>
                </a:lnSpc>
              </a:pPr>
              <a:r>
                <a:rPr lang="zh-CN" altLang="en-US" b="0">
                  <a:solidFill>
                    <a:schemeClr val="tx1"/>
                  </a:solidFill>
                </a:rPr>
                <a:t>化简下列各数：</a:t>
              </a:r>
            </a:p>
            <a:p>
              <a:pPr>
                <a:lnSpc>
                  <a:spcPct val="200000"/>
                </a:lnSpc>
              </a:pPr>
              <a:r>
                <a:rPr lang="zh-CN" altLang="en-US" b="0">
                  <a:solidFill>
                    <a:schemeClr val="tx1"/>
                  </a:solidFill>
                </a:rPr>
                <a:t>（</a:t>
              </a:r>
              <a:r>
                <a:rPr lang="en-US" altLang="zh-CN" b="0">
                  <a:solidFill>
                    <a:schemeClr val="tx1"/>
                  </a:solidFill>
                </a:rPr>
                <a:t>1</a:t>
              </a:r>
              <a:r>
                <a:rPr lang="zh-CN" altLang="en-US" b="0">
                  <a:solidFill>
                    <a:schemeClr val="tx1"/>
                  </a:solidFill>
                </a:rPr>
                <a:t>）       ；    （</a:t>
              </a:r>
              <a:r>
                <a:rPr lang="en-US" altLang="zh-CN" b="0">
                  <a:solidFill>
                    <a:schemeClr val="tx1"/>
                  </a:solidFill>
                </a:rPr>
                <a:t>2</a:t>
              </a:r>
              <a:r>
                <a:rPr lang="zh-CN" altLang="en-US" b="0">
                  <a:solidFill>
                    <a:schemeClr val="tx1"/>
                  </a:solidFill>
                </a:rPr>
                <a:t>）         ；    （</a:t>
              </a:r>
              <a:r>
                <a:rPr lang="en-US" altLang="zh-CN" b="0">
                  <a:solidFill>
                    <a:schemeClr val="tx1"/>
                  </a:solidFill>
                </a:rPr>
                <a:t>3</a:t>
              </a:r>
              <a:r>
                <a:rPr lang="zh-CN" altLang="en-US" b="0">
                  <a:solidFill>
                    <a:schemeClr val="tx1"/>
                  </a:solidFill>
                </a:rPr>
                <a:t>）       ；</a:t>
              </a:r>
            </a:p>
            <a:p>
              <a:pPr>
                <a:lnSpc>
                  <a:spcPct val="200000"/>
                </a:lnSpc>
              </a:pPr>
              <a:r>
                <a:rPr lang="zh-CN" altLang="en-US" b="0">
                  <a:solidFill>
                    <a:schemeClr val="tx1"/>
                  </a:solidFill>
                </a:rPr>
                <a:t>（</a:t>
              </a:r>
              <a:r>
                <a:rPr lang="en-US" altLang="zh-CN" b="0">
                  <a:solidFill>
                    <a:schemeClr val="tx1"/>
                  </a:solidFill>
                </a:rPr>
                <a:t>4</a:t>
              </a:r>
              <a:r>
                <a:rPr lang="zh-CN" altLang="en-US" b="0">
                  <a:solidFill>
                    <a:schemeClr val="tx1"/>
                  </a:solidFill>
                </a:rPr>
                <a:t>）       ；    （</a:t>
              </a:r>
              <a:r>
                <a:rPr lang="en-US" altLang="zh-CN" b="0">
                  <a:solidFill>
                    <a:schemeClr val="tx1"/>
                  </a:solidFill>
                </a:rPr>
                <a:t>5</a:t>
              </a:r>
              <a:r>
                <a:rPr lang="zh-CN" altLang="en-US" b="0">
                  <a:solidFill>
                    <a:schemeClr val="tx1"/>
                  </a:solidFill>
                </a:rPr>
                <a:t>）       ；      （</a:t>
              </a:r>
              <a:r>
                <a:rPr lang="en-US" altLang="zh-CN" b="0">
                  <a:solidFill>
                    <a:schemeClr val="tx1"/>
                  </a:solidFill>
                </a:rPr>
                <a:t>6</a:t>
              </a:r>
              <a:r>
                <a:rPr lang="zh-CN" altLang="en-US" b="0">
                  <a:solidFill>
                    <a:schemeClr val="tx1"/>
                  </a:solidFill>
                </a:rPr>
                <a:t>）        ．</a:t>
              </a:r>
            </a:p>
          </p:txBody>
        </p:sp>
        <p:graphicFrame>
          <p:nvGraphicFramePr>
            <p:cNvPr id="4" name="对象 3">
              <a:extLst>
                <a:ext uri="{FF2B5EF4-FFF2-40B4-BE49-F238E27FC236}">
                  <a16:creationId xmlns:a16="http://schemas.microsoft.com/office/drawing/2014/main" id="{015BE9E2-FE2D-4596-B922-0DF0B63578E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2430019"/>
                </p:ext>
              </p:extLst>
            </p:nvPr>
          </p:nvGraphicFramePr>
          <p:xfrm>
            <a:off x="1199456" y="2028597"/>
            <a:ext cx="1152128" cy="49821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0" name="Equation" r:id="rId2" imgW="469800" imgH="203040" progId="Equation.DSMT4">
                    <p:embed/>
                  </p:oleObj>
                </mc:Choice>
                <mc:Fallback>
                  <p:oleObj name="Equation" r:id="rId2" imgW="4698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99456" y="2028597"/>
                          <a:ext cx="1152128" cy="49821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>
              <a:extLst>
                <a:ext uri="{FF2B5EF4-FFF2-40B4-BE49-F238E27FC236}">
                  <a16:creationId xmlns:a16="http://schemas.microsoft.com/office/drawing/2014/main" id="{01499CCA-7514-44C5-B68E-38853D9DF30B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928418916"/>
                </p:ext>
              </p:extLst>
            </p:nvPr>
          </p:nvGraphicFramePr>
          <p:xfrm>
            <a:off x="4413183" y="2029669"/>
            <a:ext cx="1538801" cy="53523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1" name="Equation" r:id="rId4" imgW="583920" imgH="203040" progId="Equation.DSMT4">
                    <p:embed/>
                  </p:oleObj>
                </mc:Choice>
                <mc:Fallback>
                  <p:oleObj name="Equation" r:id="rId4" imgW="5839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4413183" y="2029669"/>
                          <a:ext cx="1538801" cy="53523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>
              <a:extLst>
                <a:ext uri="{FF2B5EF4-FFF2-40B4-BE49-F238E27FC236}">
                  <a16:creationId xmlns:a16="http://schemas.microsoft.com/office/drawing/2014/main" id="{426CECF8-E14B-452E-B628-8B8A610EFC75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3103287"/>
                </p:ext>
              </p:extLst>
            </p:nvPr>
          </p:nvGraphicFramePr>
          <p:xfrm>
            <a:off x="8013583" y="1975479"/>
            <a:ext cx="1080120" cy="55748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2" name="Equation" r:id="rId6" imgW="393480" imgH="203040" progId="Equation.DSMT4">
                    <p:embed/>
                  </p:oleObj>
                </mc:Choice>
                <mc:Fallback>
                  <p:oleObj name="Equation" r:id="rId6" imgW="39348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013583" y="1975479"/>
                          <a:ext cx="1080120" cy="55748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>
              <a:extLst>
                <a:ext uri="{FF2B5EF4-FFF2-40B4-BE49-F238E27FC236}">
                  <a16:creationId xmlns:a16="http://schemas.microsoft.com/office/drawing/2014/main" id="{E866BBE2-29DB-4B95-9B6E-D4BE5EF2B41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626452786"/>
                </p:ext>
              </p:extLst>
            </p:nvPr>
          </p:nvGraphicFramePr>
          <p:xfrm>
            <a:off x="1199456" y="2859515"/>
            <a:ext cx="1152131" cy="49821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3" name="Equation" r:id="rId8" imgW="469800" imgH="203040" progId="Equation.DSMT4">
                    <p:embed/>
                  </p:oleObj>
                </mc:Choice>
                <mc:Fallback>
                  <p:oleObj name="Equation" r:id="rId8" imgW="4698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199456" y="2859515"/>
                          <a:ext cx="1152131" cy="49821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75F857D3-48AA-4225-A80F-61B857749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511824" y="2603449"/>
              <a:ext cx="936104" cy="1118124"/>
            </a:xfrm>
            <a:prstGeom prst="rect">
              <a:avLst/>
            </a:prstGeom>
          </p:spPr>
        </p:pic>
        <p:graphicFrame>
          <p:nvGraphicFramePr>
            <p:cNvPr id="9" name="对象 8">
              <a:extLst>
                <a:ext uri="{FF2B5EF4-FFF2-40B4-BE49-F238E27FC236}">
                  <a16:creationId xmlns:a16="http://schemas.microsoft.com/office/drawing/2014/main" id="{E6E7E618-F79D-4876-90A1-257F6A810474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00645514"/>
                </p:ext>
              </p:extLst>
            </p:nvPr>
          </p:nvGraphicFramePr>
          <p:xfrm>
            <a:off x="7896200" y="2859515"/>
            <a:ext cx="1505346" cy="53523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4" name="Equation" r:id="rId11" imgW="571320" imgH="203040" progId="Equation.DSMT4">
                    <p:embed/>
                  </p:oleObj>
                </mc:Choice>
                <mc:Fallback>
                  <p:oleObj name="Equation" r:id="rId11" imgW="5713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7896200" y="2859515"/>
                          <a:ext cx="1505346" cy="53523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4ADB63A9-24A0-43B5-AA90-784028B2B59B}"/>
              </a:ext>
            </a:extLst>
          </p:cNvPr>
          <p:cNvGrpSpPr/>
          <p:nvPr/>
        </p:nvGrpSpPr>
        <p:grpSpPr>
          <a:xfrm>
            <a:off x="695400" y="3284984"/>
            <a:ext cx="11737304" cy="2651111"/>
            <a:chOff x="623392" y="3513633"/>
            <a:chExt cx="11737304" cy="2651111"/>
          </a:xfrm>
        </p:grpSpPr>
        <p:sp>
          <p:nvSpPr>
            <p:cNvPr id="53" name="文本框 52">
              <a:extLst>
                <a:ext uri="{FF2B5EF4-FFF2-40B4-BE49-F238E27FC236}">
                  <a16:creationId xmlns:a16="http://schemas.microsoft.com/office/drawing/2014/main" id="{9EF3F799-B863-4EE8-93F4-7405F2C43423}"/>
                </a:ext>
              </a:extLst>
            </p:cNvPr>
            <p:cNvSpPr txBox="1"/>
            <p:nvPr/>
          </p:nvSpPr>
          <p:spPr>
            <a:xfrm>
              <a:off x="623392" y="3513633"/>
              <a:ext cx="11737304" cy="25228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>
                <a:lnSpc>
                  <a:spcPct val="200000"/>
                </a:lnSpc>
                <a:defRPr sz="2800" b="0" kern="100">
                  <a:effectLst/>
                  <a:latin typeface="隶书" panose="02010509060101010101" pitchFamily="49" charset="-122"/>
                  <a:ea typeface="隶书" panose="02010509060101010101" pitchFamily="49" charset="-122"/>
                  <a:cs typeface="Times New Roman" panose="02020603050405020304" pitchFamily="18" charset="0"/>
                </a:defRPr>
              </a:lvl1pPr>
            </a:lstStyle>
            <a:p>
              <a:r>
                <a:rPr lang="zh-CN" altLang="en-US">
                  <a:solidFill>
                    <a:srgbClr val="FF0000"/>
                  </a:solidFill>
                </a:rPr>
                <a:t>解：（</a:t>
              </a:r>
              <a:r>
                <a:rPr lang="en-US" altLang="zh-CN">
                  <a:solidFill>
                    <a:srgbClr val="FF0000"/>
                  </a:solidFill>
                </a:rPr>
                <a:t>1</a:t>
              </a:r>
              <a:r>
                <a:rPr lang="zh-CN" altLang="en-US">
                  <a:solidFill>
                    <a:srgbClr val="FF0000"/>
                  </a:solidFill>
                </a:rPr>
                <a:t>）            ；（</a:t>
              </a:r>
              <a:r>
                <a:rPr lang="en-US" altLang="zh-CN">
                  <a:solidFill>
                    <a:srgbClr val="FF0000"/>
                  </a:solidFill>
                </a:rPr>
                <a:t>2</a:t>
              </a:r>
              <a:r>
                <a:rPr lang="zh-CN" altLang="en-US">
                  <a:solidFill>
                    <a:srgbClr val="FF0000"/>
                  </a:solidFill>
                </a:rPr>
                <a:t>）               ；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    （</a:t>
              </a:r>
              <a:r>
                <a:rPr lang="en-US" altLang="zh-CN">
                  <a:solidFill>
                    <a:srgbClr val="FF0000"/>
                  </a:solidFill>
                </a:rPr>
                <a:t>3</a:t>
              </a:r>
              <a:r>
                <a:rPr lang="zh-CN" altLang="en-US">
                  <a:solidFill>
                    <a:srgbClr val="FF0000"/>
                  </a:solidFill>
                </a:rPr>
                <a:t>）            ；（</a:t>
              </a:r>
              <a:r>
                <a:rPr lang="en-US" altLang="zh-CN">
                  <a:solidFill>
                    <a:srgbClr val="FF0000"/>
                  </a:solidFill>
                </a:rPr>
                <a:t>4</a:t>
              </a:r>
              <a:r>
                <a:rPr lang="zh-CN" altLang="en-US">
                  <a:solidFill>
                    <a:srgbClr val="FF0000"/>
                  </a:solidFill>
                </a:rPr>
                <a:t>）               ；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    （</a:t>
              </a:r>
              <a:r>
                <a:rPr lang="en-US" altLang="zh-CN">
                  <a:solidFill>
                    <a:srgbClr val="FF0000"/>
                  </a:solidFill>
                </a:rPr>
                <a:t>5</a:t>
              </a:r>
              <a:r>
                <a:rPr lang="zh-CN" altLang="en-US">
                  <a:solidFill>
                    <a:srgbClr val="FF0000"/>
                  </a:solidFill>
                </a:rPr>
                <a:t>）            ；（</a:t>
              </a:r>
              <a:r>
                <a:rPr lang="en-US" altLang="zh-CN">
                  <a:solidFill>
                    <a:srgbClr val="FF0000"/>
                  </a:solidFill>
                </a:rPr>
                <a:t>6</a:t>
              </a:r>
              <a:r>
                <a:rPr lang="zh-CN" altLang="en-US">
                  <a:solidFill>
                    <a:srgbClr val="FF0000"/>
                  </a:solidFill>
                </a:rPr>
                <a:t>）             ．</a:t>
              </a:r>
            </a:p>
          </p:txBody>
        </p:sp>
        <p:graphicFrame>
          <p:nvGraphicFramePr>
            <p:cNvPr id="55" name="对象 54" descr="eqIde766d702037a47c8e4674a93f3bc2b87">
              <a:extLst>
                <a:ext uri="{FF2B5EF4-FFF2-40B4-BE49-F238E27FC236}">
                  <a16:creationId xmlns:a16="http://schemas.microsoft.com/office/drawing/2014/main" id="{F7670088-D546-4811-B294-A051C60E970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90645434"/>
                </p:ext>
              </p:extLst>
            </p:nvPr>
          </p:nvGraphicFramePr>
          <p:xfrm>
            <a:off x="2207568" y="3861048"/>
            <a:ext cx="2141537" cy="50958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5" name="Equation" r:id="rId13" imgW="863280" imgH="203040" progId="Equation.DSMT4">
                    <p:embed/>
                  </p:oleObj>
                </mc:Choice>
                <mc:Fallback>
                  <p:oleObj name="Equation" r:id="rId13" imgW="86328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2207568" y="3861048"/>
                          <a:ext cx="2141537" cy="50958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" name="对象 56" descr="eqId5896e0fee49d423a9a2934922216a941">
              <a:extLst>
                <a:ext uri="{FF2B5EF4-FFF2-40B4-BE49-F238E27FC236}">
                  <a16:creationId xmlns:a16="http://schemas.microsoft.com/office/drawing/2014/main" id="{3DA745EC-5CC6-4778-93D8-B44D8F7C978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45247268"/>
                </p:ext>
              </p:extLst>
            </p:nvPr>
          </p:nvGraphicFramePr>
          <p:xfrm>
            <a:off x="5634582" y="3868021"/>
            <a:ext cx="2720318" cy="511743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6" name="Equation" r:id="rId15" imgW="1091880" imgH="203040" progId="Equation.DSMT4">
                    <p:embed/>
                  </p:oleObj>
                </mc:Choice>
                <mc:Fallback>
                  <p:oleObj name="Equation" r:id="rId15" imgW="109188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5634582" y="3868021"/>
                          <a:ext cx="2720318" cy="511743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0" name="对象 59" descr="eqIde762a9e8be6eeac0939ea45480b1a482">
              <a:extLst>
                <a:ext uri="{FF2B5EF4-FFF2-40B4-BE49-F238E27FC236}">
                  <a16:creationId xmlns:a16="http://schemas.microsoft.com/office/drawing/2014/main" id="{09363E72-F276-494E-9A54-E32D572E009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73453565"/>
                </p:ext>
              </p:extLst>
            </p:nvPr>
          </p:nvGraphicFramePr>
          <p:xfrm>
            <a:off x="2463792" y="4660508"/>
            <a:ext cx="1629087" cy="543029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7" name="Equation" r:id="rId17" imgW="622080" imgH="203040" progId="Equation.DSMT4">
                    <p:embed/>
                  </p:oleObj>
                </mc:Choice>
                <mc:Fallback>
                  <p:oleObj name="Equation" r:id="rId17" imgW="62208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2463792" y="4660508"/>
                          <a:ext cx="1629087" cy="543029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2" name="对象 61" descr="eqId1fcadf85470ff58b025064733e623724">
              <a:extLst>
                <a:ext uri="{FF2B5EF4-FFF2-40B4-BE49-F238E27FC236}">
                  <a16:creationId xmlns:a16="http://schemas.microsoft.com/office/drawing/2014/main" id="{C731F01F-ED71-407F-AAE2-931D22D0C8A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97856350"/>
                </p:ext>
              </p:extLst>
            </p:nvPr>
          </p:nvGraphicFramePr>
          <p:xfrm>
            <a:off x="5634582" y="4734152"/>
            <a:ext cx="1901825" cy="501650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8" name="Equation" r:id="rId19" imgW="774360" imgH="203040" progId="Equation.DSMT4">
                    <p:embed/>
                  </p:oleObj>
                </mc:Choice>
                <mc:Fallback>
                  <p:oleObj name="Equation" r:id="rId19" imgW="77436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5634582" y="4734152"/>
                          <a:ext cx="1901825" cy="50165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4" name="对象 63" descr="eqId409a7308394a37093935f9e0cc9e07ee">
              <a:extLst>
                <a:ext uri="{FF2B5EF4-FFF2-40B4-BE49-F238E27FC236}">
                  <a16:creationId xmlns:a16="http://schemas.microsoft.com/office/drawing/2014/main" id="{8524A2CD-69E8-4F2A-AC65-447D1F2FE28F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123314"/>
                </p:ext>
              </p:extLst>
            </p:nvPr>
          </p:nvGraphicFramePr>
          <p:xfrm>
            <a:off x="2463792" y="5364766"/>
            <a:ext cx="1399960" cy="79997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9" name="Equation" r:id="rId21" imgW="761760" imgH="431640" progId="Equation.DSMT4">
                    <p:embed/>
                  </p:oleObj>
                </mc:Choice>
                <mc:Fallback>
                  <p:oleObj name="Equation" r:id="rId21" imgW="761760" imgH="4316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2463792" y="5364766"/>
                          <a:ext cx="1399960" cy="79997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" name="对象 65" descr="eqIda3203dbfbd00bd9faa068f5d66c9f71a">
              <a:extLst>
                <a:ext uri="{FF2B5EF4-FFF2-40B4-BE49-F238E27FC236}">
                  <a16:creationId xmlns:a16="http://schemas.microsoft.com/office/drawing/2014/main" id="{D1306339-CA2E-4C7B-954D-58B849E0418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49196709"/>
                </p:ext>
              </p:extLst>
            </p:nvPr>
          </p:nvGraphicFramePr>
          <p:xfrm>
            <a:off x="5591944" y="5500594"/>
            <a:ext cx="2080692" cy="536649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60" name="Equation" r:id="rId23" imgW="799920" imgH="203040" progId="Equation.DSMT4">
                    <p:embed/>
                  </p:oleObj>
                </mc:Choice>
                <mc:Fallback>
                  <p:oleObj name="Equation" r:id="rId23" imgW="7999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5591944" y="5500594"/>
                          <a:ext cx="2080692" cy="536649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3955169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>
            <a:extLst>
              <a:ext uri="{FF2B5EF4-FFF2-40B4-BE49-F238E27FC236}">
                <a16:creationId xmlns:a16="http://schemas.microsoft.com/office/drawing/2014/main" id="{193F065F-2F54-4886-91F9-67D4FCE68004}"/>
              </a:ext>
            </a:extLst>
          </p:cNvPr>
          <p:cNvSpPr txBox="1"/>
          <p:nvPr/>
        </p:nvSpPr>
        <p:spPr>
          <a:xfrm>
            <a:off x="263352" y="908720"/>
            <a:ext cx="11665296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填空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:(1)-5.8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的相反数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的相反数是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-(+4)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的相反数是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____,0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的相反数是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_____.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正数的相反数是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，负数的相反数是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______,_______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的相反数是本身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下列判断不正确的有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①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互为相反数的两个数一定不相等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;②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互为相反数的数在数轴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上的点一定在原点的两边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;③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所有的有理数都有相反数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;④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相反数是符号相反的两个数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A. 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B. 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C.3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D. 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个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D8D51300-63C4-48EB-A782-0DBAFCBAB4BF}"/>
              </a:ext>
            </a:extLst>
          </p:cNvPr>
          <p:cNvSpPr txBox="1"/>
          <p:nvPr/>
        </p:nvSpPr>
        <p:spPr>
          <a:xfrm>
            <a:off x="3359696" y="1025440"/>
            <a:ext cx="8640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5.8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ACFA9A7-AD77-41AC-A0A4-43E0B09BBDF3}"/>
              </a:ext>
            </a:extLst>
          </p:cNvPr>
          <p:cNvSpPr txBox="1"/>
          <p:nvPr/>
        </p:nvSpPr>
        <p:spPr>
          <a:xfrm>
            <a:off x="6096000" y="1025440"/>
            <a:ext cx="8640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BD28280F-C4A3-4DEC-8649-DD50B2773A3A}"/>
              </a:ext>
            </a:extLst>
          </p:cNvPr>
          <p:cNvSpPr txBox="1"/>
          <p:nvPr/>
        </p:nvSpPr>
        <p:spPr>
          <a:xfrm>
            <a:off x="407368" y="1659864"/>
            <a:ext cx="576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-b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D5CD433D-455D-41EF-AA98-B4C7F8405933}"/>
              </a:ext>
            </a:extLst>
          </p:cNvPr>
          <p:cNvSpPr txBox="1"/>
          <p:nvPr/>
        </p:nvSpPr>
        <p:spPr>
          <a:xfrm>
            <a:off x="3503712" y="1639033"/>
            <a:ext cx="576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8919D04-539E-4FFB-B688-BCC36E8B3B69}"/>
              </a:ext>
            </a:extLst>
          </p:cNvPr>
          <p:cNvSpPr txBox="1"/>
          <p:nvPr/>
        </p:nvSpPr>
        <p:spPr>
          <a:xfrm>
            <a:off x="3359696" y="2280667"/>
            <a:ext cx="11356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负数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A885BBE7-FBB9-4C55-928C-4B0211663ADC}"/>
              </a:ext>
            </a:extLst>
          </p:cNvPr>
          <p:cNvSpPr txBox="1"/>
          <p:nvPr/>
        </p:nvSpPr>
        <p:spPr>
          <a:xfrm>
            <a:off x="7156178" y="2280667"/>
            <a:ext cx="11356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正数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A5214590-D0F9-4C08-85B2-B7A4E7D30637}"/>
              </a:ext>
            </a:extLst>
          </p:cNvPr>
          <p:cNvSpPr txBox="1"/>
          <p:nvPr/>
        </p:nvSpPr>
        <p:spPr>
          <a:xfrm>
            <a:off x="8832304" y="2280667"/>
            <a:ext cx="5040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F3D394D8-8541-44E8-881F-7F73C53D4702}"/>
              </a:ext>
            </a:extLst>
          </p:cNvPr>
          <p:cNvSpPr txBox="1"/>
          <p:nvPr/>
        </p:nvSpPr>
        <p:spPr>
          <a:xfrm>
            <a:off x="4243284" y="3604134"/>
            <a:ext cx="5040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465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>
            <a:extLst>
              <a:ext uri="{FF2B5EF4-FFF2-40B4-BE49-F238E27FC236}">
                <a16:creationId xmlns:a16="http://schemas.microsoft.com/office/drawing/2014/main" id="{3E528747-AB60-47F6-A03A-809E65F4EF23}"/>
              </a:ext>
            </a:extLst>
          </p:cNvPr>
          <p:cNvSpPr txBox="1"/>
          <p:nvPr/>
        </p:nvSpPr>
        <p:spPr>
          <a:xfrm>
            <a:off x="191344" y="866017"/>
            <a:ext cx="1224136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3</a:t>
            </a:r>
            <a:r>
              <a:rPr lang="zh-CN" altLang="en-US"/>
              <a:t>．下列各组数中，互为相反数的是（   ）</a:t>
            </a:r>
            <a:r>
              <a:rPr lang="en-US" altLang="zh-CN"/>
              <a:t>.</a:t>
            </a:r>
          </a:p>
          <a:p>
            <a:r>
              <a:rPr lang="en-US" altLang="zh-CN"/>
              <a:t>A.+(-2)</a:t>
            </a:r>
            <a:r>
              <a:rPr lang="zh-CN" altLang="en-US"/>
              <a:t>和</a:t>
            </a:r>
            <a:r>
              <a:rPr lang="en-US" altLang="zh-CN"/>
              <a:t>-(+2) </a:t>
            </a:r>
            <a:r>
              <a:rPr lang="zh-CN" altLang="en-US"/>
              <a:t> </a:t>
            </a:r>
            <a:r>
              <a:rPr lang="en-US" altLang="zh-CN"/>
              <a:t>B.-(-2)</a:t>
            </a:r>
            <a:r>
              <a:rPr lang="zh-CN" altLang="en-US"/>
              <a:t>和</a:t>
            </a:r>
            <a:r>
              <a:rPr lang="en-US" altLang="zh-CN"/>
              <a:t>+(+2) </a:t>
            </a:r>
            <a:r>
              <a:rPr lang="zh-CN" altLang="en-US"/>
              <a:t> </a:t>
            </a:r>
            <a:r>
              <a:rPr lang="en-US" altLang="zh-CN"/>
              <a:t>C.-2</a:t>
            </a:r>
            <a:r>
              <a:rPr lang="zh-CN" altLang="en-US"/>
              <a:t>和</a:t>
            </a:r>
            <a:r>
              <a:rPr lang="en-US" altLang="zh-CN"/>
              <a:t>-(-2)</a:t>
            </a:r>
            <a:r>
              <a:rPr lang="zh-CN" altLang="en-US"/>
              <a:t> </a:t>
            </a:r>
            <a:r>
              <a:rPr lang="en-US" altLang="zh-CN"/>
              <a:t>D.-2</a:t>
            </a:r>
            <a:r>
              <a:rPr lang="zh-CN" altLang="en-US"/>
              <a:t>和</a:t>
            </a:r>
            <a:r>
              <a:rPr lang="en-US" altLang="zh-CN"/>
              <a:t>-(+2)</a:t>
            </a:r>
            <a:r>
              <a:rPr lang="zh-CN" altLang="en-US"/>
              <a:t> 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97674FD-C63B-45C3-B8F0-7313A029227E}"/>
              </a:ext>
            </a:extLst>
          </p:cNvPr>
          <p:cNvSpPr txBox="1"/>
          <p:nvPr/>
        </p:nvSpPr>
        <p:spPr>
          <a:xfrm>
            <a:off x="6195304" y="984800"/>
            <a:ext cx="5040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mc:AlternateContent>
        <mc:Choice Requires="a14">
          <p:sp>
            <p:nvSpPr>
              <p:cNvPr id="50" name="文本框 49">
                <a:extLst>
                  <a:ext uri="{FF2B5EF4-FFF2-40B4-BE49-F238E27FC236}">
                    <a16:creationId xmlns:a16="http://schemas.microsoft.com/office/drawing/2014/main" id="{09205BBF-B48D-4B79-ADC0-BF3B7E626369}"/>
                  </a:ext>
                </a:extLst>
              </p:cNvPr>
              <p:cNvSpPr txBox="1"/>
              <p:nvPr/>
            </p:nvSpPr>
            <p:spPr>
              <a:xfrm>
                <a:off x="180436" y="2342340"/>
                <a:ext cx="11676204" cy="284289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4</a:t>
                </a:r>
                <a:r>
                  <a:rPr lang="zh-CN" altLang="en-US"/>
                  <a:t>．下列各对数中，互为相反数的有（   ）</a:t>
                </a:r>
              </a:p>
              <a:p>
                <a:r>
                  <a:rPr lang="zh-CN" altLang="en-US"/>
                  <a:t>①</a:t>
                </a:r>
                <a:r>
                  <a:rPr lang="en-US" altLang="zh-CN"/>
                  <a:t>-1</a:t>
                </a:r>
                <a:r>
                  <a:rPr lang="zh-CN" altLang="en-US"/>
                  <a:t>与</a:t>
                </a:r>
                <a:r>
                  <a:rPr lang="en-US" altLang="zh-CN"/>
                  <a:t>+1</a:t>
                </a:r>
                <a:r>
                  <a:rPr lang="zh-CN" altLang="en-US"/>
                  <a:t>；②</a:t>
                </a:r>
                <a:r>
                  <a:rPr lang="en-US" altLang="zh-CN"/>
                  <a:t>+(+1)</a:t>
                </a:r>
                <a:r>
                  <a:rPr lang="zh-CN" altLang="en-US"/>
                  <a:t>与</a:t>
                </a:r>
                <a:r>
                  <a:rPr lang="en-US" altLang="zh-CN"/>
                  <a:t>-1</a:t>
                </a:r>
                <a:r>
                  <a:rPr lang="zh-CN" altLang="en-US"/>
                  <a:t>；③</a:t>
                </a:r>
                <a:r>
                  <a:rPr lang="en-US" altLang="zh-CN"/>
                  <a:t>-(-2)</a:t>
                </a:r>
                <a:r>
                  <a:rPr lang="zh-CN" altLang="en-US"/>
                  <a:t>与</a:t>
                </a:r>
                <a:r>
                  <a:rPr lang="en-US" altLang="zh-CN"/>
                  <a:t>+(-2)</a:t>
                </a:r>
                <a:r>
                  <a:rPr lang="zh-CN" altLang="en-US"/>
                  <a:t>；④</a:t>
                </a:r>
                <a:r>
                  <a:rPr lang="en-US" altLang="zh-CN"/>
                  <a:t>-(-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</a:t>
                </a:r>
                <a:r>
                  <a:rPr lang="zh-CN" altLang="en-US"/>
                  <a:t>与</a:t>
                </a:r>
                <a:r>
                  <a:rPr lang="en-US" altLang="zh-CN"/>
                  <a:t>+(+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) </a:t>
                </a:r>
                <a:r>
                  <a:rPr lang="zh-CN" altLang="en-US"/>
                  <a:t>；</a:t>
                </a:r>
                <a:endParaRPr lang="en-US" altLang="zh-CN"/>
              </a:p>
              <a:p>
                <a:r>
                  <a:rPr lang="zh-CN" altLang="en-US"/>
                  <a:t>⑤</a:t>
                </a:r>
                <a:r>
                  <a:rPr lang="en-US" altLang="zh-CN"/>
                  <a:t>+[-(+1)]</a:t>
                </a:r>
                <a:r>
                  <a:rPr lang="zh-CN" altLang="en-US"/>
                  <a:t>与</a:t>
                </a:r>
                <a:r>
                  <a:rPr lang="en-US" altLang="zh-CN"/>
                  <a:t>-[+(-1)]</a:t>
                </a:r>
                <a:r>
                  <a:rPr lang="zh-CN" altLang="en-US"/>
                  <a:t>；⑥</a:t>
                </a:r>
                <a:r>
                  <a:rPr lang="en-US" altLang="zh-CN"/>
                  <a:t>-(+2)</a:t>
                </a:r>
                <a:r>
                  <a:rPr lang="zh-CN" altLang="en-US"/>
                  <a:t>与</a:t>
                </a:r>
                <a:r>
                  <a:rPr lang="en-US" altLang="zh-CN"/>
                  <a:t>-(-2)</a:t>
                </a:r>
                <a:r>
                  <a:rPr lang="zh-CN" altLang="en-US"/>
                  <a:t>．</a:t>
                </a:r>
              </a:p>
              <a:p>
                <a:r>
                  <a:rPr lang="en-US" altLang="zh-CN"/>
                  <a:t>A</a:t>
                </a:r>
                <a:r>
                  <a:rPr lang="zh-CN" altLang="en-US"/>
                  <a:t>．</a:t>
                </a:r>
                <a:r>
                  <a:rPr lang="en-US" altLang="zh-CN"/>
                  <a:t>6</a:t>
                </a:r>
                <a:r>
                  <a:rPr lang="zh-CN" altLang="en-US"/>
                  <a:t>对	 </a:t>
                </a:r>
                <a:r>
                  <a:rPr lang="en-US" altLang="zh-CN"/>
                  <a:t>B</a:t>
                </a:r>
                <a:r>
                  <a:rPr lang="zh-CN" altLang="en-US"/>
                  <a:t>．</a:t>
                </a:r>
                <a:r>
                  <a:rPr lang="en-US" altLang="zh-CN"/>
                  <a:t>5</a:t>
                </a:r>
                <a:r>
                  <a:rPr lang="zh-CN" altLang="en-US"/>
                  <a:t>对 	 </a:t>
                </a:r>
                <a:r>
                  <a:rPr lang="en-US" altLang="zh-CN"/>
                  <a:t>C</a:t>
                </a:r>
                <a:r>
                  <a:rPr lang="zh-CN" altLang="en-US"/>
                  <a:t>．</a:t>
                </a:r>
                <a:r>
                  <a:rPr lang="en-US" altLang="zh-CN"/>
                  <a:t>4</a:t>
                </a:r>
                <a:r>
                  <a:rPr lang="zh-CN" altLang="en-US"/>
                  <a:t>对	 </a:t>
                </a:r>
                <a:r>
                  <a:rPr lang="en-US" altLang="zh-CN"/>
                  <a:t>D</a:t>
                </a:r>
                <a:r>
                  <a:rPr lang="zh-CN" altLang="en-US"/>
                  <a:t>．</a:t>
                </a:r>
                <a:r>
                  <a:rPr lang="en-US" altLang="zh-CN"/>
                  <a:t>3</a:t>
                </a:r>
                <a:r>
                  <a:rPr lang="zh-CN" altLang="en-US"/>
                  <a:t>对</a:t>
                </a:r>
              </a:p>
            </p:txBody>
          </p:sp>
        </mc:Choice>
        <mc:Fallback>
          <p:sp>
            <p:nvSpPr>
              <p:cNvPr id="50" name="文本框 49">
                <a:extLst>
                  <a:ext uri="{FF2B5EF4-FFF2-40B4-BE49-F238E27FC236}">
                    <a16:creationId xmlns:a16="http://schemas.microsoft.com/office/drawing/2014/main" id="{09205BBF-B48D-4B79-ADC0-BF3B7E6263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436" y="2342340"/>
                <a:ext cx="11676204" cy="2842894"/>
              </a:xfrm>
              <a:prstGeom prst="rect">
                <a:avLst/>
              </a:prstGeom>
              <a:blipFill>
                <a:blip r:embed="rId2"/>
                <a:stretch>
                  <a:fillRect l="-1097" r="0" b="-49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文本框 50">
            <a:extLst>
              <a:ext uri="{FF2B5EF4-FFF2-40B4-BE49-F238E27FC236}">
                <a16:creationId xmlns:a16="http://schemas.microsoft.com/office/drawing/2014/main" id="{501AA7B5-9B93-41C1-96F5-46A38D699BBC}"/>
              </a:ext>
            </a:extLst>
          </p:cNvPr>
          <p:cNvSpPr txBox="1"/>
          <p:nvPr/>
        </p:nvSpPr>
        <p:spPr>
          <a:xfrm>
            <a:off x="6195304" y="2465600"/>
            <a:ext cx="5040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1896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C780E22B-A2F2-41DE-B731-6448352CF13A}"/>
              </a:ext>
            </a:extLst>
          </p:cNvPr>
          <p:cNvSpPr txBox="1"/>
          <p:nvPr/>
        </p:nvSpPr>
        <p:spPr>
          <a:xfrm>
            <a:off x="335360" y="843008"/>
            <a:ext cx="11737304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5</a:t>
            </a:r>
            <a:r>
              <a:rPr lang="zh-CN" altLang="zh-CN"/>
              <a:t>．数轴上，若</a:t>
            </a:r>
            <a:r>
              <a:rPr lang="en-US" altLang="zh-CN"/>
              <a:t>A</a:t>
            </a:r>
            <a:r>
              <a:rPr lang="zh-CN" altLang="zh-CN"/>
              <a:t>，</a:t>
            </a:r>
            <a:r>
              <a:rPr lang="en-US" altLang="zh-CN"/>
              <a:t>B</a:t>
            </a:r>
            <a:r>
              <a:rPr lang="zh-CN" altLang="zh-CN"/>
              <a:t>表示互为相反数的两个数且</a:t>
            </a:r>
            <a:r>
              <a:rPr lang="en-US" altLang="zh-CN"/>
              <a:t>A</a:t>
            </a:r>
            <a:r>
              <a:rPr lang="zh-CN" altLang="zh-CN"/>
              <a:t>在</a:t>
            </a:r>
            <a:r>
              <a:rPr lang="en-US" altLang="zh-CN"/>
              <a:t>B</a:t>
            </a:r>
            <a:r>
              <a:rPr lang="zh-CN" altLang="zh-CN"/>
              <a:t>的右侧，并且这两点的距离为</a:t>
            </a:r>
            <a:r>
              <a:rPr lang="en-US" altLang="zh-CN"/>
              <a:t>10</a:t>
            </a:r>
            <a:r>
              <a:rPr lang="zh-CN" altLang="zh-CN"/>
              <a:t>，则点</a:t>
            </a:r>
            <a:r>
              <a:rPr lang="en-US" altLang="zh-CN"/>
              <a:t>B</a:t>
            </a:r>
            <a:r>
              <a:rPr lang="zh-CN" altLang="zh-CN"/>
              <a:t>表示的数是</a:t>
            </a:r>
            <a:r>
              <a:rPr lang="en-US" altLang="zh-CN"/>
              <a:t>______</a:t>
            </a:r>
            <a:r>
              <a:rPr lang="zh-CN" altLang="zh-CN"/>
              <a:t>．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D42455A-5623-4EB1-A4E4-5A626C94BA93}"/>
              </a:ext>
            </a:extLst>
          </p:cNvPr>
          <p:cNvSpPr txBox="1"/>
          <p:nvPr/>
        </p:nvSpPr>
        <p:spPr>
          <a:xfrm>
            <a:off x="5447928" y="1338122"/>
            <a:ext cx="1008112" cy="7934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-5</a:t>
            </a:r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7D78F00-A19F-4A2C-9DB2-DE0551177EB8}"/>
              </a:ext>
            </a:extLst>
          </p:cNvPr>
          <p:cNvSpPr txBox="1"/>
          <p:nvPr/>
        </p:nvSpPr>
        <p:spPr>
          <a:xfrm>
            <a:off x="323934" y="2286062"/>
            <a:ext cx="11422363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6</a:t>
            </a:r>
            <a:r>
              <a:rPr lang="zh-CN" altLang="en-US"/>
              <a:t>．如图，在单位长度是</a:t>
            </a:r>
            <a:r>
              <a:rPr lang="en-US" altLang="zh-CN"/>
              <a:t>1</a:t>
            </a:r>
            <a:r>
              <a:rPr lang="zh-CN" altLang="en-US"/>
              <a:t>的数轴上，点</a:t>
            </a:r>
            <a:r>
              <a:rPr lang="en-US" altLang="zh-CN"/>
              <a:t>A</a:t>
            </a:r>
            <a:r>
              <a:rPr lang="zh-CN" altLang="en-US"/>
              <a:t>和点</a:t>
            </a:r>
            <a:r>
              <a:rPr lang="en-US" altLang="zh-CN"/>
              <a:t>C</a:t>
            </a:r>
            <a:r>
              <a:rPr lang="zh-CN" altLang="en-US"/>
              <a:t>所表示的两个数互为相反数，则点</a:t>
            </a:r>
            <a:r>
              <a:rPr lang="en-US" altLang="zh-CN"/>
              <a:t>B</a:t>
            </a:r>
            <a:r>
              <a:rPr lang="zh-CN" altLang="en-US"/>
              <a:t>表示的数是</a:t>
            </a:r>
            <a:r>
              <a:rPr lang="en-US" altLang="zh-CN"/>
              <a:t>______.</a:t>
            </a:r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E1FBC41C-AFD7-4D24-BDD0-D3081A403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0332" y="3933056"/>
            <a:ext cx="5964299" cy="91058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41A366A8-C0A5-44CC-92BA-11F1090E3131}"/>
              </a:ext>
            </a:extLst>
          </p:cNvPr>
          <p:cNvSpPr txBox="1"/>
          <p:nvPr/>
        </p:nvSpPr>
        <p:spPr>
          <a:xfrm>
            <a:off x="3791744" y="2776581"/>
            <a:ext cx="998054" cy="79348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 sz="3600" b="1">
                <a:solidFill>
                  <a:srgbClr val="FF0000"/>
                </a:solidFill>
              </a:rPr>
              <a:t>﹣</a:t>
            </a:r>
            <a:r>
              <a:rPr lang="en-US" altLang="zh-CN" sz="3600" b="1">
                <a:solidFill>
                  <a:srgbClr val="FF0000"/>
                </a:solidFill>
              </a:rPr>
              <a:t>2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133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D7ECAE46-9B40-45E7-9248-840F9587C6B1}"/>
              </a:ext>
            </a:extLst>
          </p:cNvPr>
          <p:cNvSpPr txBox="1"/>
          <p:nvPr/>
        </p:nvSpPr>
        <p:spPr>
          <a:xfrm>
            <a:off x="191344" y="829361"/>
            <a:ext cx="12000656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7</a:t>
            </a:r>
            <a:r>
              <a:rPr lang="zh-CN" altLang="en-US"/>
              <a:t>．如图，数轴的单位长度为</a:t>
            </a:r>
            <a:r>
              <a:rPr lang="en-US" altLang="zh-CN"/>
              <a:t>1</a:t>
            </a:r>
            <a:r>
              <a:rPr lang="zh-CN" altLang="en-US"/>
              <a:t>，点</a:t>
            </a:r>
            <a:r>
              <a:rPr lang="en-US" altLang="zh-CN"/>
              <a:t>A</a:t>
            </a:r>
            <a:r>
              <a:rPr lang="zh-CN" altLang="en-US"/>
              <a:t>，</a:t>
            </a:r>
            <a:r>
              <a:rPr lang="en-US" altLang="zh-CN"/>
              <a:t>B</a:t>
            </a:r>
            <a:r>
              <a:rPr lang="zh-CN" altLang="en-US"/>
              <a:t>表示的数互为相反数，若数轴上有一点</a:t>
            </a:r>
            <a:r>
              <a:rPr lang="en-US" altLang="zh-CN"/>
              <a:t>C</a:t>
            </a:r>
            <a:r>
              <a:rPr lang="zh-CN" altLang="en-US"/>
              <a:t>到点</a:t>
            </a:r>
            <a:r>
              <a:rPr lang="en-US" altLang="zh-CN"/>
              <a:t>B</a:t>
            </a:r>
            <a:r>
              <a:rPr lang="zh-CN" altLang="en-US"/>
              <a:t>的距离为</a:t>
            </a:r>
            <a:r>
              <a:rPr lang="en-US" altLang="zh-CN"/>
              <a:t>8</a:t>
            </a:r>
            <a:r>
              <a:rPr lang="zh-CN" altLang="en-US"/>
              <a:t>个单位，则点</a:t>
            </a:r>
            <a:r>
              <a:rPr lang="en-US" altLang="zh-CN"/>
              <a:t>C</a:t>
            </a:r>
            <a:r>
              <a:rPr lang="zh-CN" altLang="en-US"/>
              <a:t>表示的数是</a:t>
            </a:r>
            <a:r>
              <a:rPr lang="en-US" altLang="zh-CN"/>
              <a:t>__________</a:t>
            </a:r>
            <a:r>
              <a:rPr lang="zh-CN" altLang="en-US"/>
              <a:t>．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27BF300-EFD0-44EA-AC96-FD8584F79C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5800" y="2693404"/>
            <a:ext cx="7612221" cy="64693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C0423968-B0E2-4AC7-9F01-A03EFAF7D66F}"/>
              </a:ext>
            </a:extLst>
          </p:cNvPr>
          <p:cNvSpPr txBox="1"/>
          <p:nvPr/>
        </p:nvSpPr>
        <p:spPr>
          <a:xfrm>
            <a:off x="7608168" y="1445727"/>
            <a:ext cx="1379305" cy="65684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b="1">
                <a:solidFill>
                  <a:srgbClr val="FF0000"/>
                </a:solidFill>
              </a:rPr>
              <a:t>11</a:t>
            </a:r>
            <a:r>
              <a:rPr lang="zh-CN" altLang="zh-CN" b="1">
                <a:solidFill>
                  <a:srgbClr val="FF0000"/>
                </a:solidFill>
              </a:rPr>
              <a:t>或</a:t>
            </a:r>
            <a:r>
              <a:rPr lang="en-US" altLang="zh-CN" b="1">
                <a:solidFill>
                  <a:srgbClr val="FF0000"/>
                </a:solidFill>
              </a:rPr>
              <a:t>-5</a:t>
            </a:r>
            <a:endParaRPr lang="zh-CN" altLang="zh-CN" b="1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6CD504E-59B8-4C59-B983-F5177CB4B281}"/>
              </a:ext>
            </a:extLst>
          </p:cNvPr>
          <p:cNvSpPr txBox="1"/>
          <p:nvPr/>
        </p:nvSpPr>
        <p:spPr>
          <a:xfrm>
            <a:off x="191344" y="3789040"/>
            <a:ext cx="11881320" cy="130125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8</a:t>
            </a:r>
            <a:r>
              <a:rPr lang="zh-CN" altLang="en-US"/>
              <a:t>．用“⇒”与“⇐”表示一种法则：（</a:t>
            </a:r>
            <a:r>
              <a:rPr lang="en-US" altLang="zh-CN" err="1"/>
              <a:t>a⇒b</a:t>
            </a:r>
            <a:r>
              <a:rPr lang="zh-CN" altLang="en-US"/>
              <a:t>）＝</a:t>
            </a:r>
            <a:r>
              <a:rPr lang="en-US" altLang="zh-CN"/>
              <a:t>﹣b</a:t>
            </a:r>
            <a:r>
              <a:rPr lang="zh-CN" altLang="en-US"/>
              <a:t>，（</a:t>
            </a:r>
            <a:r>
              <a:rPr lang="en-US" altLang="zh-CN" err="1"/>
              <a:t>a⇐b</a:t>
            </a:r>
            <a:r>
              <a:rPr lang="zh-CN" altLang="en-US"/>
              <a:t>）＝</a:t>
            </a:r>
            <a:r>
              <a:rPr lang="en-US" altLang="zh-CN"/>
              <a:t>﹣a</a:t>
            </a:r>
            <a:r>
              <a:rPr lang="zh-CN" altLang="en-US"/>
              <a:t>，如（</a:t>
            </a:r>
            <a:r>
              <a:rPr lang="en-US" altLang="zh-CN"/>
              <a:t>2⇒3</a:t>
            </a:r>
            <a:r>
              <a:rPr lang="zh-CN" altLang="en-US"/>
              <a:t>）＝</a:t>
            </a:r>
            <a:r>
              <a:rPr lang="en-US" altLang="zh-CN"/>
              <a:t>﹣3</a:t>
            </a:r>
            <a:r>
              <a:rPr lang="zh-CN" altLang="en-US"/>
              <a:t>，则（</a:t>
            </a:r>
            <a:r>
              <a:rPr lang="en-US" altLang="zh-CN"/>
              <a:t>2017⇒2018</a:t>
            </a:r>
            <a:r>
              <a:rPr lang="zh-CN" altLang="en-US"/>
              <a:t>）⇐（</a:t>
            </a:r>
            <a:r>
              <a:rPr lang="en-US" altLang="zh-CN"/>
              <a:t>2016⇒2015</a:t>
            </a:r>
            <a:r>
              <a:rPr lang="zh-CN" altLang="en-US"/>
              <a:t>）＝</a:t>
            </a:r>
            <a:r>
              <a:rPr lang="en-US" altLang="zh-CN"/>
              <a:t>__________.</a:t>
            </a:r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944AC80-846F-4D46-9BFD-7E77C9BA06F0}"/>
              </a:ext>
            </a:extLst>
          </p:cNvPr>
          <p:cNvSpPr txBox="1"/>
          <p:nvPr/>
        </p:nvSpPr>
        <p:spPr>
          <a:xfrm>
            <a:off x="9012435" y="4378333"/>
            <a:ext cx="1019265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2018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4635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440FDF0-385B-4831-B710-1EFCAD59C99B}"/>
              </a:ext>
            </a:extLst>
          </p:cNvPr>
          <p:cNvSpPr txBox="1"/>
          <p:nvPr/>
        </p:nvSpPr>
        <p:spPr>
          <a:xfrm>
            <a:off x="263352" y="852333"/>
            <a:ext cx="11809312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9.</a:t>
            </a:r>
            <a:r>
              <a:rPr lang="zh-CN" altLang="en-US"/>
              <a:t>下面是一个正方体形纸盒的展开图，请把3，-4，5.5，4,-5.5，-3分别填入六个正方形，使得按虚线折成正方体后,相对面.上的两数互为相反数.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DD6D6D61-6F8B-40CB-A25F-A9A24E3AD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8048" y="2729929"/>
            <a:ext cx="4836088" cy="356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25591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文本框 17">
            <a:extLst>
              <a:ext uri="{FF2B5EF4-FFF2-40B4-BE49-F238E27FC236}">
                <a16:creationId xmlns:a16="http://schemas.microsoft.com/office/drawing/2014/main" id="{C1FD03A1-6BCA-4F5A-B9E9-5E6A7AFDBFCA}"/>
              </a:ext>
            </a:extLst>
          </p:cNvPr>
          <p:cNvSpPr txBox="1"/>
          <p:nvPr/>
        </p:nvSpPr>
        <p:spPr>
          <a:xfrm>
            <a:off x="263352" y="839239"/>
            <a:ext cx="11737304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10</a:t>
            </a:r>
            <a:r>
              <a:rPr lang="zh-CN" altLang="en-US"/>
              <a:t>．数轴上有</a:t>
            </a:r>
            <a:r>
              <a:rPr lang="en-US" altLang="zh-CN"/>
              <a:t>A,B,C</a:t>
            </a:r>
            <a:r>
              <a:rPr lang="zh-CN" altLang="en-US"/>
              <a:t>三点．点</a:t>
            </a:r>
            <a:r>
              <a:rPr lang="en-US" altLang="zh-CN"/>
              <a:t>A,B</a:t>
            </a:r>
            <a:r>
              <a:rPr lang="zh-CN" altLang="en-US"/>
              <a:t>表示的数互为相反数，且点</a:t>
            </a:r>
            <a:r>
              <a:rPr lang="en-US" altLang="zh-CN"/>
              <a:t>A</a:t>
            </a:r>
            <a:r>
              <a:rPr lang="zh-CN" altLang="en-US"/>
              <a:t>在点</a:t>
            </a:r>
            <a:r>
              <a:rPr lang="en-US" altLang="zh-CN"/>
              <a:t>B</a:t>
            </a:r>
            <a:r>
              <a:rPr lang="zh-CN" altLang="en-US"/>
              <a:t>的左边，同时点</a:t>
            </a:r>
            <a:r>
              <a:rPr lang="en-US" altLang="zh-CN"/>
              <a:t>A,B</a:t>
            </a:r>
            <a:r>
              <a:rPr lang="zh-CN" altLang="en-US"/>
              <a:t>相距</a:t>
            </a:r>
            <a:r>
              <a:rPr lang="en-US" altLang="zh-CN"/>
              <a:t>8</a:t>
            </a:r>
            <a:r>
              <a:rPr lang="zh-CN" altLang="en-US"/>
              <a:t>个单位；点</a:t>
            </a:r>
            <a:r>
              <a:rPr lang="en-US" altLang="zh-CN"/>
              <a:t>A,C</a:t>
            </a:r>
            <a:r>
              <a:rPr lang="zh-CN" altLang="en-US"/>
              <a:t>相距</a:t>
            </a:r>
            <a:r>
              <a:rPr lang="en-US" altLang="zh-CN"/>
              <a:t>2</a:t>
            </a:r>
            <a:r>
              <a:rPr lang="zh-CN" altLang="en-US"/>
              <a:t>个单位．点</a:t>
            </a:r>
            <a:r>
              <a:rPr lang="en-US" altLang="zh-CN"/>
              <a:t>A,B,C</a:t>
            </a:r>
            <a:r>
              <a:rPr lang="zh-CN" altLang="en-US"/>
              <a:t>表示的数各是多少？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B8203D8-433F-4454-8601-8BA9EFE28718}"/>
              </a:ext>
            </a:extLst>
          </p:cNvPr>
          <p:cNvSpPr txBox="1"/>
          <p:nvPr/>
        </p:nvSpPr>
        <p:spPr>
          <a:xfrm>
            <a:off x="263353" y="2276872"/>
            <a:ext cx="1144927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解：因为点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表示的数互为相反数，且点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在点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的左边</a:t>
            </a:r>
            <a:r>
              <a:rPr lang="en-US" altLang="zh-CN">
                <a:solidFill>
                  <a:srgbClr val="FF0000"/>
                </a:solidFill>
              </a:rPr>
              <a:t>;</a:t>
            </a:r>
            <a:endParaRPr lang="zh-CN" altLang="en-US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所以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为负数，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为正数</a:t>
            </a:r>
            <a:r>
              <a:rPr lang="en-US" altLang="zh-CN">
                <a:solidFill>
                  <a:srgbClr val="FF0000"/>
                </a:solidFill>
              </a:rPr>
              <a:t>;</a:t>
            </a:r>
            <a:endParaRPr lang="zh-CN" altLang="en-US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因为点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相距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zh-CN" altLang="en-US">
                <a:solidFill>
                  <a:srgbClr val="FF0000"/>
                </a:solidFill>
              </a:rPr>
              <a:t>个单位长度</a:t>
            </a:r>
            <a:r>
              <a:rPr lang="en-US" altLang="zh-CN">
                <a:solidFill>
                  <a:srgbClr val="FF0000"/>
                </a:solidFill>
              </a:rPr>
              <a:t>;</a:t>
            </a:r>
            <a:endParaRPr lang="zh-CN" altLang="en-US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所以点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表示的数为</a:t>
            </a:r>
            <a:r>
              <a:rPr lang="en-US" altLang="zh-CN">
                <a:solidFill>
                  <a:srgbClr val="FF0000"/>
                </a:solidFill>
              </a:rPr>
              <a:t>-4</a:t>
            </a:r>
            <a:r>
              <a:rPr lang="zh-CN" altLang="en-US">
                <a:solidFill>
                  <a:srgbClr val="FF0000"/>
                </a:solidFill>
              </a:rPr>
              <a:t>，点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表示的数为</a:t>
            </a:r>
            <a:r>
              <a:rPr lang="en-US" altLang="zh-CN">
                <a:solidFill>
                  <a:srgbClr val="FF0000"/>
                </a:solidFill>
              </a:rPr>
              <a:t>4;</a:t>
            </a:r>
            <a:r>
              <a:rPr lang="zh-CN" altLang="en-US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因为点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C</a:t>
            </a:r>
            <a:r>
              <a:rPr lang="zh-CN" altLang="en-US">
                <a:solidFill>
                  <a:srgbClr val="FF0000"/>
                </a:solidFill>
              </a:rPr>
              <a:t>相距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个单位长度</a:t>
            </a:r>
            <a:r>
              <a:rPr lang="en-US" altLang="zh-CN">
                <a:solidFill>
                  <a:srgbClr val="FF0000"/>
                </a:solidFill>
              </a:rPr>
              <a:t>;</a:t>
            </a:r>
            <a:endParaRPr lang="zh-CN" altLang="en-US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所以点</a:t>
            </a:r>
            <a:r>
              <a:rPr lang="en-US" altLang="zh-CN">
                <a:solidFill>
                  <a:srgbClr val="FF0000"/>
                </a:solidFill>
              </a:rPr>
              <a:t>C</a:t>
            </a:r>
            <a:r>
              <a:rPr lang="zh-CN" altLang="en-US">
                <a:solidFill>
                  <a:srgbClr val="FF0000"/>
                </a:solidFill>
              </a:rPr>
              <a:t>表示的数为</a:t>
            </a:r>
            <a:r>
              <a:rPr lang="en-US" altLang="zh-CN">
                <a:solidFill>
                  <a:srgbClr val="FF0000"/>
                </a:solidFill>
              </a:rPr>
              <a:t>-6</a:t>
            </a:r>
            <a:r>
              <a:rPr lang="zh-CN" altLang="en-US">
                <a:solidFill>
                  <a:srgbClr val="FF0000"/>
                </a:solidFill>
              </a:rPr>
              <a:t>或</a:t>
            </a:r>
            <a:r>
              <a:rPr lang="en-US" altLang="zh-CN">
                <a:solidFill>
                  <a:srgbClr val="FF0000"/>
                </a:solidFill>
              </a:rPr>
              <a:t>-2;</a:t>
            </a:r>
            <a:r>
              <a:rPr lang="zh-CN" altLang="en-US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zh-CN" altLang="en-US">
                <a:solidFill>
                  <a:srgbClr val="FF0000"/>
                </a:solidFill>
              </a:rPr>
              <a:t>所以点</a:t>
            </a:r>
            <a:r>
              <a:rPr lang="en-US" altLang="zh-CN">
                <a:solidFill>
                  <a:srgbClr val="FF0000"/>
                </a:solidFill>
              </a:rPr>
              <a:t>A</a:t>
            </a:r>
            <a:r>
              <a:rPr lang="zh-CN" altLang="en-US">
                <a:solidFill>
                  <a:srgbClr val="FF0000"/>
                </a:solidFill>
              </a:rPr>
              <a:t>表示的数为</a:t>
            </a:r>
            <a:r>
              <a:rPr lang="en-US" altLang="zh-CN">
                <a:solidFill>
                  <a:srgbClr val="FF0000"/>
                </a:solidFill>
              </a:rPr>
              <a:t>-4</a:t>
            </a:r>
            <a:r>
              <a:rPr lang="zh-CN" altLang="en-US">
                <a:solidFill>
                  <a:srgbClr val="FF0000"/>
                </a:solidFill>
              </a:rPr>
              <a:t>，点</a:t>
            </a:r>
            <a:r>
              <a:rPr lang="en-US" altLang="zh-CN">
                <a:solidFill>
                  <a:srgbClr val="FF0000"/>
                </a:solidFill>
              </a:rPr>
              <a:t>B</a:t>
            </a:r>
            <a:r>
              <a:rPr lang="zh-CN" altLang="en-US">
                <a:solidFill>
                  <a:srgbClr val="FF0000"/>
                </a:solidFill>
              </a:rPr>
              <a:t>表示的数为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，点</a:t>
            </a:r>
            <a:r>
              <a:rPr lang="en-US" altLang="zh-CN">
                <a:solidFill>
                  <a:srgbClr val="FF0000"/>
                </a:solidFill>
              </a:rPr>
              <a:t>C</a:t>
            </a:r>
            <a:r>
              <a:rPr lang="zh-CN" altLang="en-US">
                <a:solidFill>
                  <a:srgbClr val="FF0000"/>
                </a:solidFill>
              </a:rPr>
              <a:t>表示的数为</a:t>
            </a:r>
            <a:r>
              <a:rPr lang="en-US" altLang="zh-CN">
                <a:solidFill>
                  <a:srgbClr val="FF0000"/>
                </a:solidFill>
              </a:rPr>
              <a:t>-6</a:t>
            </a:r>
            <a:r>
              <a:rPr lang="zh-CN" altLang="en-US">
                <a:solidFill>
                  <a:srgbClr val="FF0000"/>
                </a:solidFill>
              </a:rPr>
              <a:t>或</a:t>
            </a:r>
            <a:r>
              <a:rPr lang="en-US" altLang="zh-CN">
                <a:solidFill>
                  <a:srgbClr val="FF0000"/>
                </a:solidFill>
              </a:rPr>
              <a:t>-2</a:t>
            </a:r>
            <a:r>
              <a:rPr lang="zh-CN" altLang="en-US">
                <a:solidFill>
                  <a:srgbClr val="FF0000"/>
                </a:solidFill>
              </a:rPr>
              <a:t>．如图所示：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id="{F4515EE7-2D16-4A83-BB9F-D6ACBB2B6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584" y="5572996"/>
            <a:ext cx="5646357" cy="8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51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0B6ACA4-1644-4515-8EC1-4CF799AAC279}"/>
                  </a:ext>
                </a:extLst>
              </p:cNvPr>
              <p:cNvSpPr txBox="1"/>
              <p:nvPr/>
            </p:nvSpPr>
            <p:spPr>
              <a:xfrm>
                <a:off x="263352" y="692696"/>
                <a:ext cx="11737304" cy="4194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11</a:t>
                </a:r>
                <a:r>
                  <a:rPr lang="zh-CN" altLang="en-US"/>
                  <a:t>．化简下列各式，并解答问题：</a:t>
                </a:r>
              </a:p>
              <a:p>
                <a:r>
                  <a:rPr lang="zh-CN" altLang="en-US"/>
                  <a:t>①</a:t>
                </a:r>
                <a:r>
                  <a:rPr lang="en-US" altLang="zh-CN"/>
                  <a:t>-</a:t>
                </a:r>
                <a:r>
                  <a:rPr lang="zh-CN" altLang="en-US"/>
                  <a:t>（</a:t>
                </a:r>
                <a:r>
                  <a:rPr lang="en-US" altLang="zh-CN"/>
                  <a:t>-2</a:t>
                </a:r>
                <a:r>
                  <a:rPr lang="zh-CN" altLang="en-US"/>
                  <a:t>）；②</a:t>
                </a:r>
                <a:r>
                  <a:rPr lang="en-US" altLang="zh-CN"/>
                  <a:t>+</a:t>
                </a:r>
                <a:r>
                  <a:rPr lang="zh-CN" altLang="en-US"/>
                  <a:t>（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）；③</a:t>
                </a:r>
                <a:r>
                  <a:rPr lang="en-US" altLang="zh-CN"/>
                  <a:t>-[-</a:t>
                </a:r>
                <a:r>
                  <a:rPr lang="zh-CN" altLang="en-US"/>
                  <a:t>（</a:t>
                </a:r>
                <a:r>
                  <a:rPr lang="en-US" altLang="zh-CN"/>
                  <a:t>-4</a:t>
                </a:r>
                <a:r>
                  <a:rPr lang="zh-CN" altLang="en-US"/>
                  <a:t>）</a:t>
                </a:r>
                <a:r>
                  <a:rPr lang="en-US" altLang="zh-CN"/>
                  <a:t>]</a:t>
                </a:r>
                <a:r>
                  <a:rPr lang="zh-CN" altLang="en-US"/>
                  <a:t>；④</a:t>
                </a:r>
                <a:r>
                  <a:rPr lang="en-US" altLang="zh-CN"/>
                  <a:t>-[-</a:t>
                </a:r>
                <a:r>
                  <a:rPr lang="zh-CN" altLang="en-US"/>
                  <a:t>（</a:t>
                </a:r>
                <a:r>
                  <a:rPr lang="en-US" altLang="zh-CN"/>
                  <a:t>+3.5</a:t>
                </a:r>
                <a:r>
                  <a:rPr lang="zh-CN" altLang="en-US"/>
                  <a:t>）</a:t>
                </a:r>
                <a:r>
                  <a:rPr lang="en-US" altLang="zh-CN"/>
                  <a:t>]</a:t>
                </a:r>
                <a:r>
                  <a:rPr lang="zh-CN" altLang="en-US"/>
                  <a:t>；</a:t>
                </a:r>
              </a:p>
              <a:p>
                <a:r>
                  <a:rPr lang="zh-CN" altLang="en-US"/>
                  <a:t>⑤</a:t>
                </a:r>
                <a:r>
                  <a:rPr lang="en-US" altLang="zh-CN"/>
                  <a:t>-{-[-</a:t>
                </a:r>
                <a:r>
                  <a:rPr lang="zh-CN" altLang="en-US"/>
                  <a:t>（</a:t>
                </a:r>
                <a:r>
                  <a:rPr lang="en-US" altLang="zh-CN"/>
                  <a:t>-5</a:t>
                </a:r>
                <a:r>
                  <a:rPr lang="zh-CN" altLang="en-US"/>
                  <a:t>）</a:t>
                </a:r>
                <a:r>
                  <a:rPr lang="en-US" altLang="zh-CN"/>
                  <a:t>]}</a:t>
                </a:r>
                <a:r>
                  <a:rPr lang="zh-CN" altLang="en-US"/>
                  <a:t>；⑥</a:t>
                </a:r>
                <a:r>
                  <a:rPr lang="en-US" altLang="zh-CN"/>
                  <a:t>-{-[-</a:t>
                </a:r>
                <a:r>
                  <a:rPr lang="zh-CN" altLang="en-US"/>
                  <a:t>（</a:t>
                </a:r>
                <a:r>
                  <a:rPr lang="en-US" altLang="zh-CN"/>
                  <a:t>+5</a:t>
                </a:r>
                <a:r>
                  <a:rPr lang="zh-CN" altLang="en-US"/>
                  <a:t>）</a:t>
                </a:r>
                <a:r>
                  <a:rPr lang="en-US" altLang="zh-CN"/>
                  <a:t>]}.</a:t>
                </a:r>
              </a:p>
              <a:p>
                <a:r>
                  <a:rPr lang="zh-CN" altLang="en-US"/>
                  <a:t>问：（</a:t>
                </a:r>
                <a:r>
                  <a:rPr lang="en-US" altLang="zh-CN"/>
                  <a:t>1</a:t>
                </a:r>
                <a:r>
                  <a:rPr lang="zh-CN" altLang="en-US"/>
                  <a:t>）当</a:t>
                </a:r>
                <a:r>
                  <a:rPr lang="en-US" altLang="zh-CN"/>
                  <a:t>+5</a:t>
                </a:r>
                <a:r>
                  <a:rPr lang="zh-CN" altLang="en-US"/>
                  <a:t>前面有</a:t>
                </a:r>
                <a:r>
                  <a:rPr lang="en-US" altLang="zh-CN"/>
                  <a:t>2 018</a:t>
                </a:r>
                <a:r>
                  <a:rPr lang="zh-CN" altLang="en-US"/>
                  <a:t>个负号时，化简后结果是多少？</a:t>
                </a:r>
              </a:p>
              <a:p>
                <a:r>
                  <a:rPr lang="zh-CN" altLang="en-US"/>
                  <a:t>（</a:t>
                </a:r>
                <a:r>
                  <a:rPr lang="en-US" altLang="zh-CN"/>
                  <a:t>2</a:t>
                </a:r>
                <a:r>
                  <a:rPr lang="zh-CN" altLang="en-US"/>
                  <a:t>）当</a:t>
                </a:r>
                <a:r>
                  <a:rPr lang="en-US" altLang="zh-CN"/>
                  <a:t>-5</a:t>
                </a:r>
                <a:r>
                  <a:rPr lang="zh-CN" altLang="en-US"/>
                  <a:t>前面有</a:t>
                </a:r>
                <a:r>
                  <a:rPr lang="en-US" altLang="zh-CN"/>
                  <a:t>2 019</a:t>
                </a:r>
                <a:r>
                  <a:rPr lang="zh-CN" altLang="en-US"/>
                  <a:t>个负号时，化简后的结果是多少？你能总结出什么规律？</a:t>
                </a: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0B6ACA4-1644-4515-8EC1-4CF799AAC2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352" y="692696"/>
                <a:ext cx="11737304" cy="4194161"/>
              </a:xfrm>
              <a:prstGeom prst="rect">
                <a:avLst/>
              </a:prstGeom>
              <a:blipFill>
                <a:blip r:embed="rId2"/>
                <a:stretch>
                  <a:fillRect l="-1038" r="0" b="-18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9488131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947D820A-C4F2-4866-9F4F-DE5B99A6D9C2}"/>
                  </a:ext>
                </a:extLst>
              </p:cNvPr>
              <p:cNvSpPr txBox="1"/>
              <p:nvPr/>
            </p:nvSpPr>
            <p:spPr>
              <a:xfrm>
                <a:off x="227348" y="1052736"/>
                <a:ext cx="11737303" cy="41941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>
                    <a:solidFill>
                      <a:srgbClr val="FF0000"/>
                    </a:solidFill>
                  </a:rPr>
                  <a:t>解：①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-2</a:t>
                </a:r>
                <a:r>
                  <a:rPr lang="zh-CN" altLang="en-US">
                    <a:solidFill>
                      <a:srgbClr val="FF0000"/>
                    </a:solidFill>
                  </a:rPr>
                  <a:t>）</a:t>
                </a:r>
                <a:r>
                  <a:rPr lang="en-US" altLang="zh-CN">
                    <a:solidFill>
                      <a:srgbClr val="FF0000"/>
                    </a:solidFill>
                  </a:rPr>
                  <a:t>=2</a:t>
                </a:r>
                <a:r>
                  <a:rPr lang="zh-CN" altLang="en-US">
                    <a:solidFill>
                      <a:srgbClr val="FF0000"/>
                    </a:solidFill>
                  </a:rPr>
                  <a:t>；②</a:t>
                </a:r>
                <a:r>
                  <a:rPr lang="en-US" altLang="zh-CN">
                    <a:solidFill>
                      <a:srgbClr val="FF0000"/>
                    </a:solidFill>
                  </a:rPr>
                  <a:t>+(-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lang="zh-CN" altLang="en-US" b="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）</m:t>
                      </m:r>
                    </m:oMath>
                  </m:oMathPara>
                </a14:m>
                <a:r>
                  <a:rPr lang="en-US" altLang="zh-CN">
                    <a:solidFill>
                      <a:srgbClr val="FF0000"/>
                    </a:solidFill>
                  </a:rPr>
                  <a:t>=-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r>
                  <a:rPr lang="zh-CN" altLang="en-US">
                    <a:solidFill>
                      <a:srgbClr val="FF0000"/>
                    </a:solidFill>
                  </a:rPr>
                  <a:t>；③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［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-4</a:t>
                </a:r>
                <a:r>
                  <a:rPr lang="zh-CN" altLang="en-US">
                    <a:solidFill>
                      <a:srgbClr val="FF0000"/>
                    </a:solidFill>
                  </a:rPr>
                  <a:t>）］</a:t>
                </a:r>
                <a:r>
                  <a:rPr lang="en-US" altLang="zh-CN">
                    <a:solidFill>
                      <a:srgbClr val="FF0000"/>
                    </a:solidFill>
                  </a:rPr>
                  <a:t>=-4</a:t>
                </a:r>
                <a:r>
                  <a:rPr lang="zh-CN" altLang="en-US">
                    <a:solidFill>
                      <a:srgbClr val="FF0000"/>
                    </a:solidFill>
                  </a:rPr>
                  <a:t>；</a:t>
                </a:r>
                <a:endParaRPr lang="en-US" altLang="zh-CN">
                  <a:solidFill>
                    <a:srgbClr val="FF0000"/>
                  </a:solidFill>
                </a:endParaRPr>
              </a:p>
              <a:p>
                <a:r>
                  <a:rPr lang="zh-CN" altLang="en-US">
                    <a:solidFill>
                      <a:srgbClr val="FF0000"/>
                    </a:solidFill>
                  </a:rPr>
                  <a:t>④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［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+3.5</a:t>
                </a:r>
                <a:r>
                  <a:rPr lang="zh-CN" altLang="en-US">
                    <a:solidFill>
                      <a:srgbClr val="FF0000"/>
                    </a:solidFill>
                  </a:rPr>
                  <a:t>）］</a:t>
                </a:r>
                <a:r>
                  <a:rPr lang="en-US" altLang="zh-CN">
                    <a:solidFill>
                      <a:srgbClr val="FF0000"/>
                    </a:solidFill>
                  </a:rPr>
                  <a:t>=3.5</a:t>
                </a:r>
                <a:r>
                  <a:rPr lang="zh-CN" altLang="en-US">
                    <a:solidFill>
                      <a:srgbClr val="FF0000"/>
                    </a:solidFill>
                  </a:rPr>
                  <a:t>；⑤</a:t>
                </a:r>
                <a:r>
                  <a:rPr lang="en-US" altLang="zh-CN">
                    <a:solidFill>
                      <a:srgbClr val="FF0000"/>
                    </a:solidFill>
                  </a:rPr>
                  <a:t>-{-</a:t>
                </a:r>
                <a:r>
                  <a:rPr lang="zh-CN" altLang="en-US">
                    <a:solidFill>
                      <a:srgbClr val="FF0000"/>
                    </a:solidFill>
                  </a:rPr>
                  <a:t>［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-5</a:t>
                </a:r>
                <a:r>
                  <a:rPr lang="zh-CN" altLang="en-US">
                    <a:solidFill>
                      <a:srgbClr val="FF0000"/>
                    </a:solidFill>
                  </a:rPr>
                  <a:t>）］</a:t>
                </a:r>
                <a:r>
                  <a:rPr lang="en-US" altLang="zh-CN">
                    <a:solidFill>
                      <a:srgbClr val="FF0000"/>
                    </a:solidFill>
                  </a:rPr>
                  <a:t>}=5</a:t>
                </a:r>
                <a:r>
                  <a:rPr lang="zh-CN" altLang="en-US">
                    <a:solidFill>
                      <a:srgbClr val="FF0000"/>
                    </a:solidFill>
                  </a:rPr>
                  <a:t>；⑥</a:t>
                </a:r>
                <a:r>
                  <a:rPr lang="en-US" altLang="zh-CN">
                    <a:solidFill>
                      <a:srgbClr val="FF0000"/>
                    </a:solidFill>
                  </a:rPr>
                  <a:t>-{-</a:t>
                </a:r>
                <a:r>
                  <a:rPr lang="zh-CN" altLang="en-US">
                    <a:solidFill>
                      <a:srgbClr val="FF0000"/>
                    </a:solidFill>
                  </a:rPr>
                  <a:t>［</a:t>
                </a:r>
                <a:r>
                  <a:rPr lang="en-US" altLang="zh-CN">
                    <a:solidFill>
                      <a:srgbClr val="FF0000"/>
                    </a:solidFill>
                  </a:rPr>
                  <a:t>-</a:t>
                </a:r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+5</a:t>
                </a:r>
                <a:r>
                  <a:rPr lang="zh-CN" altLang="en-US">
                    <a:solidFill>
                      <a:srgbClr val="FF0000"/>
                    </a:solidFill>
                  </a:rPr>
                  <a:t>）］</a:t>
                </a:r>
                <a:r>
                  <a:rPr lang="en-US" altLang="zh-CN">
                    <a:solidFill>
                      <a:srgbClr val="FF0000"/>
                    </a:solidFill>
                  </a:rPr>
                  <a:t>}=-5.</a:t>
                </a:r>
              </a:p>
              <a:p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1</a:t>
                </a:r>
                <a:r>
                  <a:rPr lang="zh-CN" altLang="en-US">
                    <a:solidFill>
                      <a:srgbClr val="FF0000"/>
                    </a:solidFill>
                  </a:rPr>
                  <a:t>）当</a:t>
                </a:r>
                <a:r>
                  <a:rPr lang="en-US" altLang="zh-CN">
                    <a:solidFill>
                      <a:srgbClr val="FF0000"/>
                    </a:solidFill>
                  </a:rPr>
                  <a:t>+5</a:t>
                </a:r>
                <a:r>
                  <a:rPr lang="zh-CN" altLang="en-US">
                    <a:solidFill>
                      <a:srgbClr val="FF0000"/>
                    </a:solidFill>
                  </a:rPr>
                  <a:t>前面有</a:t>
                </a:r>
                <a:r>
                  <a:rPr lang="en-US" altLang="zh-CN">
                    <a:solidFill>
                      <a:srgbClr val="FF0000"/>
                    </a:solidFill>
                  </a:rPr>
                  <a:t>2 018</a:t>
                </a:r>
                <a:r>
                  <a:rPr lang="zh-CN" altLang="en-US">
                    <a:solidFill>
                      <a:srgbClr val="FF0000"/>
                    </a:solidFill>
                  </a:rPr>
                  <a:t>个负号时，化简后的结果是</a:t>
                </a:r>
                <a:r>
                  <a:rPr lang="en-US" altLang="zh-CN">
                    <a:solidFill>
                      <a:srgbClr val="FF0000"/>
                    </a:solidFill>
                  </a:rPr>
                  <a:t>+5.</a:t>
                </a:r>
              </a:p>
              <a:p>
                <a:r>
                  <a:rPr lang="zh-CN" altLang="en-US">
                    <a:solidFill>
                      <a:srgbClr val="FF0000"/>
                    </a:solidFill>
                  </a:rPr>
                  <a:t>（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zh-CN" altLang="en-US">
                    <a:solidFill>
                      <a:srgbClr val="FF0000"/>
                    </a:solidFill>
                  </a:rPr>
                  <a:t>）当</a:t>
                </a:r>
                <a:r>
                  <a:rPr lang="en-US" altLang="zh-CN">
                    <a:solidFill>
                      <a:srgbClr val="FF0000"/>
                    </a:solidFill>
                  </a:rPr>
                  <a:t>-5</a:t>
                </a:r>
                <a:r>
                  <a:rPr lang="zh-CN" altLang="en-US">
                    <a:solidFill>
                      <a:srgbClr val="FF0000"/>
                    </a:solidFill>
                  </a:rPr>
                  <a:t>前面有</a:t>
                </a:r>
                <a:r>
                  <a:rPr lang="en-US" altLang="zh-CN">
                    <a:solidFill>
                      <a:srgbClr val="FF0000"/>
                    </a:solidFill>
                  </a:rPr>
                  <a:t>2 019</a:t>
                </a:r>
                <a:r>
                  <a:rPr lang="zh-CN" altLang="en-US">
                    <a:solidFill>
                      <a:srgbClr val="FF0000"/>
                    </a:solidFill>
                  </a:rPr>
                  <a:t>个负号时，化简后的结果是</a:t>
                </a:r>
                <a:r>
                  <a:rPr lang="en-US" altLang="zh-CN">
                    <a:solidFill>
                      <a:srgbClr val="FF0000"/>
                    </a:solidFill>
                  </a:rPr>
                  <a:t>+5.</a:t>
                </a:r>
              </a:p>
              <a:p>
                <a:r>
                  <a:rPr lang="zh-CN" altLang="en-US">
                    <a:solidFill>
                      <a:srgbClr val="FF0000"/>
                    </a:solidFill>
                  </a:rPr>
                  <a:t>总结规律：一个数的前面有奇数个负号，化简后的结果等于它的相反数，有偶数个负号，化简后的结果等于它本身．</a:t>
                </a: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947D820A-C4F2-4866-9F4F-DE5B99A6D9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48" y="1052736"/>
                <a:ext cx="11737303" cy="4194161"/>
              </a:xfrm>
              <a:prstGeom prst="rect">
                <a:avLst/>
              </a:prstGeom>
              <a:blipFill>
                <a:blip r:embed="rId2"/>
                <a:stretch>
                  <a:fillRect l="-1038" r="0" b="-18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7783325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" name="矩形 31">
            <a:extLst>
              <a:ext uri="{FF2B5EF4-FFF2-40B4-BE49-F238E27FC236}">
                <a16:creationId xmlns:a16="http://schemas.microsoft.com/office/drawing/2014/main" id="{7D52D525-3364-44F6-B620-40FC598C5FEC}"/>
              </a:ext>
            </a:extLst>
          </p:cNvPr>
          <p:cNvSpPr/>
          <p:nvPr/>
        </p:nvSpPr>
        <p:spPr>
          <a:xfrm>
            <a:off x="754680" y="4722002"/>
            <a:ext cx="1108923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4400" b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位置特征</a:t>
            </a:r>
            <a:r>
              <a:rPr lang="zh-CN" altLang="en-US" sz="4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en-US" altLang="zh-CN" sz="36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1.</a:t>
            </a:r>
            <a:r>
              <a:rPr lang="zh-CN" altLang="en-US" sz="36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分居原点左右；</a:t>
            </a:r>
            <a:r>
              <a:rPr lang="en-US" altLang="zh-CN" sz="36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2.</a:t>
            </a:r>
            <a:r>
              <a:rPr lang="zh-CN" altLang="en-US" sz="36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到原点距离相等</a:t>
            </a:r>
            <a:r>
              <a:rPr lang="en-US" altLang="zh-CN" sz="36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zh-CN" altLang="en-US" sz="3600" b="1" cap="none" spc="0">
              <a:ln w="13462">
                <a:solidFill>
                  <a:schemeClr val="bg1"/>
                </a:solidFill>
                <a:prstDash val="solid"/>
              </a:ln>
              <a:solidFill>
                <a:srgbClr val="0000CC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4FBC51BE-CF95-40A8-A852-E2ABB86C0830}"/>
              </a:ext>
            </a:extLst>
          </p:cNvPr>
          <p:cNvSpPr/>
          <p:nvPr/>
        </p:nvSpPr>
        <p:spPr>
          <a:xfrm>
            <a:off x="2467466" y="5703007"/>
            <a:ext cx="6320961" cy="646331"/>
          </a:xfrm>
          <a:prstGeom prst="rect">
            <a:avLst/>
          </a:prstGeom>
          <a:solidFill>
            <a:srgbClr val="FFFF00"/>
          </a:solidFill>
          <a:ln w="28575"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>
                <a:ln w="1905">
                  <a:solidFill>
                    <a:schemeClr val="bg1"/>
                  </a:solidFill>
                </a:ln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a</a:t>
            </a:r>
            <a:r>
              <a:rPr lang="zh-CN" altLang="en-US" sz="3600" b="1">
                <a:ln w="1905">
                  <a:solidFill>
                    <a:schemeClr val="bg1"/>
                  </a:solidFill>
                </a:ln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的相反数是</a:t>
            </a:r>
            <a:r>
              <a:rPr lang="en-US" altLang="zh-CN" sz="3600" b="1">
                <a:ln w="1905">
                  <a:solidFill>
                    <a:schemeClr val="bg1"/>
                  </a:solidFill>
                </a:ln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-a ; 0</a:t>
            </a:r>
            <a:r>
              <a:rPr lang="zh-CN" altLang="en-US" sz="3600" b="1">
                <a:ln w="1905">
                  <a:solidFill>
                    <a:schemeClr val="bg1"/>
                  </a:solidFill>
                </a:ln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的相反数是</a:t>
            </a:r>
            <a:r>
              <a:rPr lang="en-US" altLang="zh-CN" sz="3600" b="1">
                <a:ln w="1905">
                  <a:solidFill>
                    <a:schemeClr val="bg1"/>
                  </a:solidFill>
                </a:ln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0</a:t>
            </a: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087FDCB8-9147-41DC-BE7F-8D58E665BA30}"/>
              </a:ext>
            </a:extLst>
          </p:cNvPr>
          <p:cNvGrpSpPr/>
          <p:nvPr/>
        </p:nvGrpSpPr>
        <p:grpSpPr>
          <a:xfrm>
            <a:off x="1675988" y="3332370"/>
            <a:ext cx="8820472" cy="1417300"/>
            <a:chOff x="72008" y="1707654"/>
            <a:chExt cx="8820472" cy="1417300"/>
          </a:xfrm>
        </p:grpSpPr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0DC31EFB-9D63-494A-9A40-64E0A76B2F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2008" y="2145839"/>
              <a:ext cx="8820472" cy="979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5" name="直接连接符 34">
              <a:extLst>
                <a:ext uri="{FF2B5EF4-FFF2-40B4-BE49-F238E27FC236}">
                  <a16:creationId xmlns:a16="http://schemas.microsoft.com/office/drawing/2014/main" id="{32CB50DF-0A2A-454A-92DD-B4365B624C9A}"/>
                </a:ext>
              </a:extLst>
            </p:cNvPr>
            <p:cNvCxnSpPr/>
            <p:nvPr/>
          </p:nvCxnSpPr>
          <p:spPr>
            <a:xfrm flipH="1">
              <a:off x="4955401" y="2174867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id="{B9F8C4ED-D26D-4402-B979-49A3CD775438}"/>
                </a:ext>
              </a:extLst>
            </p:cNvPr>
            <p:cNvCxnSpPr/>
            <p:nvPr/>
          </p:nvCxnSpPr>
          <p:spPr>
            <a:xfrm>
              <a:off x="6840760" y="1911723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id="{C34D08EC-566C-4617-B0F6-715361E531E3}"/>
                </a:ext>
              </a:extLst>
            </p:cNvPr>
            <p:cNvCxnSpPr/>
            <p:nvPr/>
          </p:nvCxnSpPr>
          <p:spPr>
            <a:xfrm>
              <a:off x="3686922" y="1871790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>
              <a:extLst>
                <a:ext uri="{FF2B5EF4-FFF2-40B4-BE49-F238E27FC236}">
                  <a16:creationId xmlns:a16="http://schemas.microsoft.com/office/drawing/2014/main" id="{CD545111-39CB-46E5-94ED-D90047256FE4}"/>
                </a:ext>
              </a:extLst>
            </p:cNvPr>
            <p:cNvCxnSpPr/>
            <p:nvPr/>
          </p:nvCxnSpPr>
          <p:spPr>
            <a:xfrm flipH="1">
              <a:off x="3689795" y="2031737"/>
              <a:ext cx="1447782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>
              <a:extLst>
                <a:ext uri="{FF2B5EF4-FFF2-40B4-BE49-F238E27FC236}">
                  <a16:creationId xmlns:a16="http://schemas.microsoft.com/office/drawing/2014/main" id="{A662054D-721F-4527-B50B-3CBD921EECB0}"/>
                </a:ext>
              </a:extLst>
            </p:cNvPr>
            <p:cNvCxnSpPr/>
            <p:nvPr/>
          </p:nvCxnSpPr>
          <p:spPr>
            <a:xfrm>
              <a:off x="5400600" y="2037214"/>
              <a:ext cx="1432540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22">
              <a:extLst>
                <a:ext uri="{FF2B5EF4-FFF2-40B4-BE49-F238E27FC236}">
                  <a16:creationId xmlns:a16="http://schemas.microsoft.com/office/drawing/2014/main" id="{75F10DC7-4741-433F-B381-B25921EE40B0}"/>
                </a:ext>
              </a:extLst>
            </p:cNvPr>
            <p:cNvSpPr txBox="1"/>
            <p:nvPr/>
          </p:nvSpPr>
          <p:spPr>
            <a:xfrm>
              <a:off x="2882329" y="1985526"/>
              <a:ext cx="468139" cy="54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2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id="{789115CB-459A-4F15-980F-4FB58F2B22AF}"/>
                </a:ext>
              </a:extLst>
            </p:cNvPr>
            <p:cNvCxnSpPr/>
            <p:nvPr/>
          </p:nvCxnSpPr>
          <p:spPr>
            <a:xfrm>
              <a:off x="532522" y="1885244"/>
              <a:ext cx="2871" cy="579111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箭头连接符 43">
              <a:extLst>
                <a:ext uri="{FF2B5EF4-FFF2-40B4-BE49-F238E27FC236}">
                  <a16:creationId xmlns:a16="http://schemas.microsoft.com/office/drawing/2014/main" id="{AEEFC73C-E088-4654-965D-889B15BBF84D}"/>
                </a:ext>
              </a:extLst>
            </p:cNvPr>
            <p:cNvCxnSpPr/>
            <p:nvPr/>
          </p:nvCxnSpPr>
          <p:spPr>
            <a:xfrm flipH="1">
              <a:off x="2441403" y="2332866"/>
              <a:ext cx="510925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箭头连接符 44">
              <a:extLst>
                <a:ext uri="{FF2B5EF4-FFF2-40B4-BE49-F238E27FC236}">
                  <a16:creationId xmlns:a16="http://schemas.microsoft.com/office/drawing/2014/main" id="{AD31D7C8-9E69-487E-BF95-413825764793}"/>
                </a:ext>
              </a:extLst>
            </p:cNvPr>
            <p:cNvCxnSpPr/>
            <p:nvPr/>
          </p:nvCxnSpPr>
          <p:spPr>
            <a:xfrm>
              <a:off x="3168352" y="2332866"/>
              <a:ext cx="504056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26">
              <a:extLst>
                <a:ext uri="{FF2B5EF4-FFF2-40B4-BE49-F238E27FC236}">
                  <a16:creationId xmlns:a16="http://schemas.microsoft.com/office/drawing/2014/main" id="{64C8DC85-03DE-4236-9B91-61C524ECE56E}"/>
                </a:ext>
              </a:extLst>
            </p:cNvPr>
            <p:cNvSpPr txBox="1"/>
            <p:nvPr/>
          </p:nvSpPr>
          <p:spPr>
            <a:xfrm>
              <a:off x="5084985" y="1711254"/>
              <a:ext cx="38762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5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id="{EA35F325-FBFC-40DE-BE03-8E54E071FD1C}"/>
                </a:ext>
              </a:extLst>
            </p:cNvPr>
            <p:cNvCxnSpPr/>
            <p:nvPr/>
          </p:nvCxnSpPr>
          <p:spPr>
            <a:xfrm flipH="1">
              <a:off x="2419806" y="2217316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>
              <a:extLst>
                <a:ext uri="{FF2B5EF4-FFF2-40B4-BE49-F238E27FC236}">
                  <a16:creationId xmlns:a16="http://schemas.microsoft.com/office/drawing/2014/main" id="{550D13A9-F0EB-48CB-B4D8-D9783F88AADE}"/>
                </a:ext>
              </a:extLst>
            </p:cNvPr>
            <p:cNvCxnSpPr/>
            <p:nvPr/>
          </p:nvCxnSpPr>
          <p:spPr>
            <a:xfrm flipH="1">
              <a:off x="3686922" y="2203364"/>
              <a:ext cx="0" cy="266452"/>
            </a:xfrm>
            <a:prstGeom prst="line">
              <a:avLst/>
            </a:prstGeom>
            <a:ln w="19050">
              <a:solidFill>
                <a:srgbClr val="0000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29">
              <a:extLst>
                <a:ext uri="{FF2B5EF4-FFF2-40B4-BE49-F238E27FC236}">
                  <a16:creationId xmlns:a16="http://schemas.microsoft.com/office/drawing/2014/main" id="{590A4F75-EF93-43BC-8B33-8053E09BFF4E}"/>
                </a:ext>
              </a:extLst>
            </p:cNvPr>
            <p:cNvSpPr txBox="1"/>
            <p:nvPr/>
          </p:nvSpPr>
          <p:spPr>
            <a:xfrm>
              <a:off x="4157265" y="1985526"/>
              <a:ext cx="468139" cy="5447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2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cxnSp>
          <p:nvCxnSpPr>
            <p:cNvPr id="50" name="直接箭头连接符 49">
              <a:extLst>
                <a:ext uri="{FF2B5EF4-FFF2-40B4-BE49-F238E27FC236}">
                  <a16:creationId xmlns:a16="http://schemas.microsoft.com/office/drawing/2014/main" id="{EF8D9101-8FEF-4E2F-928A-054C5C155D31}"/>
                </a:ext>
              </a:extLst>
            </p:cNvPr>
            <p:cNvCxnSpPr/>
            <p:nvPr/>
          </p:nvCxnSpPr>
          <p:spPr>
            <a:xfrm flipH="1">
              <a:off x="3716339" y="2332866"/>
              <a:ext cx="510925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箭头连接符 50">
              <a:extLst>
                <a:ext uri="{FF2B5EF4-FFF2-40B4-BE49-F238E27FC236}">
                  <a16:creationId xmlns:a16="http://schemas.microsoft.com/office/drawing/2014/main" id="{08E44E98-CDFC-4815-8293-40BC987A6187}"/>
                </a:ext>
              </a:extLst>
            </p:cNvPr>
            <p:cNvCxnSpPr/>
            <p:nvPr/>
          </p:nvCxnSpPr>
          <p:spPr>
            <a:xfrm>
              <a:off x="4443288" y="2332866"/>
              <a:ext cx="504056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箭头连接符 51">
              <a:extLst>
                <a:ext uri="{FF2B5EF4-FFF2-40B4-BE49-F238E27FC236}">
                  <a16:creationId xmlns:a16="http://schemas.microsoft.com/office/drawing/2014/main" id="{EC1D10A1-511A-4528-918C-742361F463DB}"/>
                </a:ext>
              </a:extLst>
            </p:cNvPr>
            <p:cNvCxnSpPr/>
            <p:nvPr/>
          </p:nvCxnSpPr>
          <p:spPr>
            <a:xfrm flipH="1">
              <a:off x="537964" y="2028137"/>
              <a:ext cx="1447782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箭头连接符 52">
              <a:extLst>
                <a:ext uri="{FF2B5EF4-FFF2-40B4-BE49-F238E27FC236}">
                  <a16:creationId xmlns:a16="http://schemas.microsoft.com/office/drawing/2014/main" id="{3854EE96-2F1D-48DE-904A-96DB39BE7211}"/>
                </a:ext>
              </a:extLst>
            </p:cNvPr>
            <p:cNvCxnSpPr/>
            <p:nvPr/>
          </p:nvCxnSpPr>
          <p:spPr>
            <a:xfrm>
              <a:off x="2248769" y="2033614"/>
              <a:ext cx="1432540" cy="0"/>
            </a:xfrm>
            <a:prstGeom prst="straightConnector1">
              <a:avLst/>
            </a:prstGeom>
            <a:ln w="285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34">
              <a:extLst>
                <a:ext uri="{FF2B5EF4-FFF2-40B4-BE49-F238E27FC236}">
                  <a16:creationId xmlns:a16="http://schemas.microsoft.com/office/drawing/2014/main" id="{9BC78D2A-C335-4733-BC26-666A972263AF}"/>
                </a:ext>
              </a:extLst>
            </p:cNvPr>
            <p:cNvSpPr txBox="1"/>
            <p:nvPr/>
          </p:nvSpPr>
          <p:spPr>
            <a:xfrm>
              <a:off x="1933154" y="1707654"/>
              <a:ext cx="38762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b="1">
                  <a:solidFill>
                    <a:schemeClr val="tx1">
                      <a:lumMod val="50000"/>
                    </a:schemeClr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5</a:t>
              </a:r>
              <a:endParaRPr lang="zh-CN" altLang="en-US" sz="2400" b="1">
                <a:solidFill>
                  <a:schemeClr val="tx1">
                    <a:lumMod val="50000"/>
                  </a:schemeClr>
                </a:solidFill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  <p:sp>
        <p:nvSpPr>
          <p:cNvPr id="55" name="TextBox 3">
            <a:extLst>
              <a:ext uri="{FF2B5EF4-FFF2-40B4-BE49-F238E27FC236}">
                <a16:creationId xmlns:a16="http://schemas.microsoft.com/office/drawing/2014/main" id="{AB3DB895-2E57-4258-B2CC-8CE65A211042}"/>
              </a:ext>
            </a:extLst>
          </p:cNvPr>
          <p:cNvSpPr txBox="1"/>
          <p:nvPr/>
        </p:nvSpPr>
        <p:spPr>
          <a:xfrm>
            <a:off x="759435" y="2480778"/>
            <a:ext cx="9737025" cy="656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zh-CN" altLang="en-US"/>
              <a:t>像</a:t>
            </a:r>
            <a:r>
              <a:rPr lang="en-US" altLang="zh-CN"/>
              <a:t>2</a:t>
            </a:r>
            <a:r>
              <a:rPr lang="zh-CN" altLang="en-US"/>
              <a:t>和</a:t>
            </a:r>
            <a:r>
              <a:rPr lang="en-US" altLang="zh-CN"/>
              <a:t>-2,5</a:t>
            </a:r>
            <a:r>
              <a:rPr lang="zh-CN" altLang="en-US"/>
              <a:t>和</a:t>
            </a:r>
            <a:r>
              <a:rPr lang="en-US" altLang="zh-CN"/>
              <a:t>-5</a:t>
            </a:r>
            <a:r>
              <a:rPr lang="zh-CN" altLang="en-US"/>
              <a:t>这样，只有符号不同的两个数叫做</a:t>
            </a:r>
            <a:r>
              <a:rPr lang="zh-CN" altLang="en-US">
                <a:solidFill>
                  <a:srgbClr val="C00000"/>
                </a:solidFill>
              </a:rPr>
              <a:t>互为相反数</a:t>
            </a:r>
            <a:r>
              <a:rPr lang="en-US" altLang="zh-CN"/>
              <a:t>.</a:t>
            </a:r>
            <a:endParaRPr lang="zh-CN" altLang="en-US"/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67C9FC44-DECF-4D7C-9D23-10298FED2B9F}"/>
              </a:ext>
            </a:extLst>
          </p:cNvPr>
          <p:cNvSpPr txBox="1"/>
          <p:nvPr/>
        </p:nvSpPr>
        <p:spPr>
          <a:xfrm>
            <a:off x="178637" y="908720"/>
            <a:ext cx="11834726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一般地，设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是一个正数，数轴上与原点距离是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的点有两个，它们分别在</a:t>
            </a:r>
            <a:r>
              <a:rPr lang="zh-CN" altLang="zh-CN" sz="28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原点左右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，表示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-a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和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a. </a:t>
            </a:r>
            <a:r>
              <a:rPr lang="zh-CN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我们说这</a:t>
            </a:r>
            <a:r>
              <a:rPr lang="zh-CN" altLang="zh-CN" sz="28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两点</a:t>
            </a:r>
            <a:r>
              <a:rPr lang="zh-CN" altLang="zh-CN" sz="2800" b="1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关于原点对称</a:t>
            </a:r>
            <a:r>
              <a:rPr lang="en-US" altLang="zh-CN" sz="2800" kern="100">
                <a:effectLst/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569567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452100" y="121539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黑板模板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演示文稿1" id="{1A27EB5C-0E1A-4158-A392-BF02C150FEB8}" vid="{09BEA1EC-5560-4CB3-BDE4-E2FF13936227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145</Paragraphs>
  <Slides>25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40">
      <vt:lpstr>Arial</vt:lpstr>
      <vt:lpstr>微软雅黑</vt:lpstr>
      <vt:lpstr>Calibri</vt:lpstr>
      <vt:lpstr>华文行楷</vt:lpstr>
      <vt:lpstr>等线 Light</vt:lpstr>
      <vt:lpstr>等线</vt:lpstr>
      <vt:lpstr>宋体</vt:lpstr>
      <vt:lpstr>隶书</vt:lpstr>
      <vt:lpstr>Courier New</vt:lpstr>
      <vt:lpstr>Times New Roman</vt:lpstr>
      <vt:lpstr>幼圆</vt:lpstr>
      <vt:lpstr>华文隶书</vt:lpstr>
      <vt:lpstr>黑体</vt:lpstr>
      <vt:lpstr>华文新魏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2022-05-31T11:57:21.458</cp:lastPrinted>
  <dcterms:created xsi:type="dcterms:W3CDTF">2022-05-31T11:57:21Z</dcterms:created>
  <dcterms:modified xsi:type="dcterms:W3CDTF">2022-05-31T03:57:24Z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