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tiff" ContentType="image/tif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1307" r:id="rId6"/>
    <p:sldId id="980" r:id="rId7"/>
    <p:sldId id="1220" r:id="rId8"/>
    <p:sldId id="1037" r:id="rId9"/>
    <p:sldId id="427" r:id="rId10"/>
    <p:sldId id="1142" r:id="rId11"/>
    <p:sldId id="1143" r:id="rId12"/>
    <p:sldId id="1145" r:id="rId13"/>
    <p:sldId id="1146" r:id="rId14"/>
    <p:sldId id="1147" r:id="rId15"/>
    <p:sldId id="1148" r:id="rId16"/>
    <p:sldId id="1149" r:id="rId17"/>
    <p:sldId id="1150" r:id="rId18"/>
    <p:sldId id="1151" r:id="rId19"/>
    <p:sldId id="1152" r:id="rId20"/>
    <p:sldId id="1153" r:id="rId21"/>
    <p:sldId id="1156" r:id="rId22"/>
    <p:sldId id="1157" r:id="rId23"/>
    <p:sldId id="1158" r:id="rId24"/>
    <p:sldId id="1159" r:id="rId25"/>
    <p:sldId id="1161" r:id="rId26"/>
    <p:sldId id="1162" r:id="rId27"/>
    <p:sldId id="1163" r:id="rId28"/>
    <p:sldId id="1164" r:id="rId29"/>
    <p:sldId id="1165" r:id="rId30"/>
    <p:sldId id="1166" r:id="rId31"/>
    <p:sldId id="1168" r:id="rId32"/>
    <p:sldId id="1169" r:id="rId33"/>
    <p:sldId id="1170" r:id="rId34"/>
    <p:sldId id="1171" r:id="rId35"/>
    <p:sldId id="1173" r:id="rId36"/>
    <p:sldId id="1174" r:id="rId37"/>
    <p:sldId id="1175" r:id="rId38"/>
    <p:sldId id="1176" r:id="rId39"/>
    <p:sldId id="1177" r:id="rId40"/>
    <p:sldId id="1178" r:id="rId41"/>
    <p:sldId id="1179" r:id="rId42"/>
    <p:sldId id="1180" r:id="rId43"/>
    <p:sldId id="1181" r:id="rId44"/>
    <p:sldId id="1226" r:id="rId45"/>
    <p:sldId id="1183" r:id="rId46"/>
    <p:sldId id="1184" r:id="rId47"/>
    <p:sldId id="1185" r:id="rId48"/>
    <p:sldId id="1187" r:id="rId49"/>
    <p:sldId id="1188" r:id="rId50"/>
    <p:sldId id="1190" r:id="rId51"/>
    <p:sldId id="1191" r:id="rId52"/>
    <p:sldId id="1192" r:id="rId53"/>
    <p:sldId id="1193" r:id="rId54"/>
    <p:sldId id="1227" r:id="rId55"/>
    <p:sldId id="1196" r:id="rId56"/>
    <p:sldId id="1197" r:id="rId57"/>
    <p:sldId id="1198" r:id="rId58"/>
    <p:sldId id="1199" r:id="rId59"/>
    <p:sldId id="1200" r:id="rId60"/>
    <p:sldId id="1228" r:id="rId61"/>
    <p:sldId id="1201" r:id="rId62"/>
    <p:sldId id="1202" r:id="rId63"/>
    <p:sldId id="1203" r:id="rId64"/>
    <p:sldId id="1204" r:id="rId65"/>
    <p:sldId id="1205" r:id="rId66"/>
    <p:sldId id="1206" r:id="rId67"/>
    <p:sldId id="1208" r:id="rId68"/>
    <p:sldId id="1209" r:id="rId69"/>
    <p:sldId id="1210" r:id="rId70"/>
    <p:sldId id="1211" r:id="rId71"/>
    <p:sldId id="1212" r:id="rId72"/>
    <p:sldId id="1213" r:id="rId73"/>
    <p:sldId id="1214" r:id="rId74"/>
    <p:sldId id="1215" r:id="rId75"/>
    <p:sldId id="1216" r:id="rId76"/>
    <p:sldId id="1217" r:id="rId77"/>
    <p:sldId id="1230" r:id="rId78"/>
    <p:sldId id="1231" r:id="rId79"/>
  </p:sldIdLst>
  <p:sldSz cx="12192000" cy="6858000"/>
  <p:notesSz cx="6858000" cy="9144000"/>
  <p:custDataLst>
    <p:tags r:id="rId8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74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E8DF"/>
    <a:srgbClr val="00923F"/>
    <a:srgbClr val="37A76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74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4" Type="http://schemas.openxmlformats.org/officeDocument/2006/relationships/tags" Target="tags/tag12.xml"/><Relationship Id="rId83" Type="http://schemas.openxmlformats.org/officeDocument/2006/relationships/commentAuthors" Target="commentAuthors.xml"/><Relationship Id="rId82" Type="http://schemas.openxmlformats.org/officeDocument/2006/relationships/tableStyles" Target="tableStyles.xml"/><Relationship Id="rId81" Type="http://schemas.openxmlformats.org/officeDocument/2006/relationships/viewProps" Target="viewProps.xml"/><Relationship Id="rId80" Type="http://schemas.openxmlformats.org/officeDocument/2006/relationships/presProps" Target="presProps.xml"/><Relationship Id="rId8" Type="http://schemas.openxmlformats.org/officeDocument/2006/relationships/slide" Target="slides/slide5.xml"/><Relationship Id="rId79" Type="http://schemas.openxmlformats.org/officeDocument/2006/relationships/slide" Target="slides/slide76.xml"/><Relationship Id="rId78" Type="http://schemas.openxmlformats.org/officeDocument/2006/relationships/slide" Target="slides/slide75.xml"/><Relationship Id="rId77" Type="http://schemas.openxmlformats.org/officeDocument/2006/relationships/slide" Target="slides/slide74.xml"/><Relationship Id="rId76" Type="http://schemas.openxmlformats.org/officeDocument/2006/relationships/slide" Target="slides/slide73.xml"/><Relationship Id="rId75" Type="http://schemas.openxmlformats.org/officeDocument/2006/relationships/slide" Target="slides/slide72.xml"/><Relationship Id="rId74" Type="http://schemas.openxmlformats.org/officeDocument/2006/relationships/slide" Target="slides/slide71.xml"/><Relationship Id="rId73" Type="http://schemas.openxmlformats.org/officeDocument/2006/relationships/slide" Target="slides/slide70.xml"/><Relationship Id="rId72" Type="http://schemas.openxmlformats.org/officeDocument/2006/relationships/slide" Target="slides/slide69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2.wmf"/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wmf"/><Relationship Id="rId1" Type="http://schemas.openxmlformats.org/officeDocument/2006/relationships/image" Target="../media/image71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9.wmf"/><Relationship Id="rId1" Type="http://schemas.openxmlformats.org/officeDocument/2006/relationships/image" Target="../media/image7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3.wmf"/></Relationships>
</file>

<file path=ppt/drawings/_rels/vmlDrawing36.vml.rels><?xml version="1.0" encoding="UTF-8" standalone="yes"?>
<Relationships xmlns="http://schemas.openxmlformats.org/package/2006/relationships"><Relationship Id="rId4" Type="http://schemas.openxmlformats.org/officeDocument/2006/relationships/image" Target="../media/image97.wmf"/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3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wmf"/><Relationship Id="rId1" Type="http://schemas.openxmlformats.org/officeDocument/2006/relationships/image" Target="../media/image100.wmf"/></Relationships>
</file>

<file path=ppt/drawings/_rels/vmlDrawing3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wmf"/><Relationship Id="rId1" Type="http://schemas.openxmlformats.org/officeDocument/2006/relationships/image" Target="../media/image102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2" Type="http://schemas.openxmlformats.org/officeDocument/2006/relationships/image" Target="../media/image106.wmf"/><Relationship Id="rId1" Type="http://schemas.openxmlformats.org/officeDocument/2006/relationships/image" Target="../media/image105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slide" Target="../slides/slide3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slide" Target="../slides/slide4.xml"/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slide" Target="../slides/slide1.xml"/><Relationship Id="rId3" Type="http://schemas.openxmlformats.org/officeDocument/2006/relationships/image" Target="../media/image1.png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专题三  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计算题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黑体" panose="02010609060101010101" charset="-122"/>
              </a:rPr>
              <a:t>思维导图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平行四边形 3">
            <a:hlinkClick r:id="rId5" action="ppaction://hlinksldjump"/>
          </p:cNvPr>
          <p:cNvSpPr/>
          <p:nvPr userDrawn="1"/>
        </p:nvSpPr>
        <p:spPr>
          <a:xfrm flipH="1">
            <a:off x="7960995" y="0"/>
            <a:ext cx="2523600" cy="503555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返回思维导图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第一讲  声现象</a:t>
            </a:r>
            <a:endParaRPr lang="zh-CN" altLang="en-US" sz="2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2" name="平行四边形 1">
            <a:hlinkClick r:id="rId4" action="ppaction://hlinksldjump"/>
          </p:cNvPr>
          <p:cNvSpPr/>
          <p:nvPr userDrawn="1"/>
        </p:nvSpPr>
        <p:spPr>
          <a:xfrm flipH="1">
            <a:off x="10198100" y="0"/>
            <a:ext cx="1994400" cy="504190"/>
          </a:xfrm>
          <a:prstGeom prst="parallelogram">
            <a:avLst>
              <a:gd name="adj" fmla="val 75041"/>
            </a:avLst>
          </a:prstGeom>
          <a:solidFill>
            <a:srgbClr val="37A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en-US" sz="2000" b="1" strike="noStrike" noProof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+mn-ea"/>
              </a:rPr>
              <a:t>返回目录</a:t>
            </a:r>
            <a:endParaRPr lang="zh-CN" altLang="en-US" sz="2000" b="1" strike="noStrike" noProof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41.xml"/><Relationship Id="rId2" Type="http://schemas.openxmlformats.org/officeDocument/2006/relationships/image" Target="../media/image7.tiff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tags" Target="../tags/tag7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4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wmf"/><Relationship Id="rId1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5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9.wmf"/><Relationship Id="rId6" Type="http://schemas.openxmlformats.org/officeDocument/2006/relationships/oleObject" Target="../embeddings/oleObject8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17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3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22.wmf"/><Relationship Id="rId1" Type="http://schemas.openxmlformats.org/officeDocument/2006/relationships/oleObject" Target="../embeddings/oleObject9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7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1.png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24.wmf"/><Relationship Id="rId10" Type="http://schemas.openxmlformats.org/officeDocument/2006/relationships/notesSlide" Target="../notesSlides/notesSlide2.xml"/><Relationship Id="rId1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8.wmf"/><Relationship Id="rId1" Type="http://schemas.openxmlformats.org/officeDocument/2006/relationships/oleObject" Target="../embeddings/oleObject14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9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7.png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30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wmf"/><Relationship Id="rId1" Type="http://schemas.openxmlformats.org/officeDocument/2006/relationships/oleObject" Target="../embeddings/oleObject18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35.wmf"/><Relationship Id="rId6" Type="http://schemas.openxmlformats.org/officeDocument/2006/relationships/oleObject" Target="../embeddings/oleObject22.bin"/><Relationship Id="rId5" Type="http://schemas.openxmlformats.org/officeDocument/2006/relationships/image" Target="../media/image33.png"/><Relationship Id="rId4" Type="http://schemas.openxmlformats.org/officeDocument/2006/relationships/oleObject" Target="../embeddings/oleObject21.bin"/><Relationship Id="rId3" Type="http://schemas.openxmlformats.org/officeDocument/2006/relationships/oleObject" Target="../embeddings/oleObject20.bin"/><Relationship Id="rId2" Type="http://schemas.openxmlformats.org/officeDocument/2006/relationships/image" Target="../media/image34.wmf"/><Relationship Id="rId1" Type="http://schemas.openxmlformats.org/officeDocument/2006/relationships/oleObject" Target="../embeddings/oleObject19.bin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7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36.wmf"/><Relationship Id="rId1" Type="http://schemas.openxmlformats.org/officeDocument/2006/relationships/oleObject" Target="../embeddings/oleObject23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3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41.wmf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8.png"/><Relationship Id="rId4" Type="http://schemas.openxmlformats.org/officeDocument/2006/relationships/image" Target="../media/image40.w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39.wmf"/><Relationship Id="rId10" Type="http://schemas.openxmlformats.org/officeDocument/2006/relationships/notesSlide" Target="../notesSlides/notesSlide3.xml"/><Relationship Id="rId1" Type="http://schemas.openxmlformats.org/officeDocument/2006/relationships/oleObject" Target="../embeddings/oleObject25.bin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43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42.wmf"/><Relationship Id="rId1" Type="http://schemas.openxmlformats.org/officeDocument/2006/relationships/oleObject" Target="../embeddings/oleObject28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4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5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6.w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45.wmf"/><Relationship Id="rId1" Type="http://schemas.openxmlformats.org/officeDocument/2006/relationships/oleObject" Target="../embeddings/oleObject30.bin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7.wmf"/><Relationship Id="rId1" Type="http://schemas.openxmlformats.org/officeDocument/2006/relationships/oleObject" Target="../embeddings/oleObject32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8.png"/><Relationship Id="rId1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0.png"/><Relationship Id="rId2" Type="http://schemas.openxmlformats.org/officeDocument/2006/relationships/image" Target="../media/image49.wmf"/><Relationship Id="rId1" Type="http://schemas.openxmlformats.org/officeDocument/2006/relationships/oleObject" Target="../embeddings/oleObject33.bin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vmlDrawing" Target="../drawings/vmlDrawing18.vml"/><Relationship Id="rId6" Type="http://schemas.openxmlformats.org/officeDocument/2006/relationships/slideLayout" Target="../slideLayouts/slideLayout1.xml"/><Relationship Id="rId5" Type="http://schemas.openxmlformats.org/officeDocument/2006/relationships/oleObject" Target="../embeddings/oleObject36.bin"/><Relationship Id="rId4" Type="http://schemas.openxmlformats.org/officeDocument/2006/relationships/image" Target="../media/image52.w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51.wmf"/><Relationship Id="rId1" Type="http://schemas.openxmlformats.org/officeDocument/2006/relationships/oleObject" Target="../embeddings/oleObject34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9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53.png"/><Relationship Id="rId6" Type="http://schemas.openxmlformats.org/officeDocument/2006/relationships/image" Target="../media/image56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55.wmf"/><Relationship Id="rId3" Type="http://schemas.openxmlformats.org/officeDocument/2006/relationships/oleObject" Target="../embeddings/oleObject38.bin"/><Relationship Id="rId2" Type="http://schemas.openxmlformats.org/officeDocument/2006/relationships/image" Target="../media/image54.wmf"/><Relationship Id="rId1" Type="http://schemas.openxmlformats.org/officeDocument/2006/relationships/oleObject" Target="../embeddings/oleObject37.bin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0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3.png"/><Relationship Id="rId2" Type="http://schemas.openxmlformats.org/officeDocument/2006/relationships/image" Target="../media/image57.wmf"/><Relationship Id="rId1" Type="http://schemas.openxmlformats.org/officeDocument/2006/relationships/oleObject" Target="../embeddings/oleObject40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8.png"/><Relationship Id="rId1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image" Target="../media/image58.png"/><Relationship Id="rId8" Type="http://schemas.openxmlformats.org/officeDocument/2006/relationships/image" Target="../media/image62.wmf"/><Relationship Id="rId7" Type="http://schemas.openxmlformats.org/officeDocument/2006/relationships/oleObject" Target="../embeddings/oleObject44.bin"/><Relationship Id="rId6" Type="http://schemas.openxmlformats.org/officeDocument/2006/relationships/image" Target="../media/image61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60.wmf"/><Relationship Id="rId3" Type="http://schemas.openxmlformats.org/officeDocument/2006/relationships/oleObject" Target="../embeddings/oleObject42.bin"/><Relationship Id="rId2" Type="http://schemas.openxmlformats.org/officeDocument/2006/relationships/image" Target="../media/image59.wmf"/><Relationship Id="rId11" Type="http://schemas.openxmlformats.org/officeDocument/2006/relationships/vmlDrawing" Target="../drawings/vmlDrawing21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41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8.png"/></Relationships>
</file>

<file path=ppt/slides/_rels/slide4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4.wmf"/><Relationship Id="rId3" Type="http://schemas.openxmlformats.org/officeDocument/2006/relationships/oleObject" Target="../embeddings/oleObject45.bin"/><Relationship Id="rId2" Type="http://schemas.openxmlformats.org/officeDocument/2006/relationships/image" Target="../media/image63.png"/><Relationship Id="rId1" Type="http://schemas.openxmlformats.org/officeDocument/2006/relationships/tags" Target="../tags/tag9.xml"/></Relationships>
</file>

<file path=ppt/slides/_rels/slide4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63.png"/><Relationship Id="rId7" Type="http://schemas.openxmlformats.org/officeDocument/2006/relationships/tags" Target="../tags/tag10.x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66.wmf"/><Relationship Id="rId3" Type="http://schemas.openxmlformats.org/officeDocument/2006/relationships/oleObject" Target="../embeddings/oleObject47.bin"/><Relationship Id="rId2" Type="http://schemas.openxmlformats.org/officeDocument/2006/relationships/image" Target="../media/image65.wmf"/><Relationship Id="rId10" Type="http://schemas.openxmlformats.org/officeDocument/2006/relationships/vmlDrawing" Target="../drawings/vmlDrawing23.vml"/><Relationship Id="rId1" Type="http://schemas.openxmlformats.org/officeDocument/2006/relationships/oleObject" Target="../embeddings/oleObject46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8.png"/><Relationship Id="rId1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68.png"/><Relationship Id="rId2" Type="http://schemas.openxmlformats.org/officeDocument/2006/relationships/image" Target="../media/image69.wmf"/><Relationship Id="rId1" Type="http://schemas.openxmlformats.org/officeDocument/2006/relationships/oleObject" Target="../embeddings/oleObject49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0.png"/></Relationships>
</file>

<file path=ppt/slides/_rels/slide4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72.wmf"/><Relationship Id="rId3" Type="http://schemas.openxmlformats.org/officeDocument/2006/relationships/oleObject" Target="../embeddings/oleObject51.bin"/><Relationship Id="rId2" Type="http://schemas.openxmlformats.org/officeDocument/2006/relationships/image" Target="../media/image71.wmf"/><Relationship Id="rId1" Type="http://schemas.openxmlformats.org/officeDocument/2006/relationships/oleObject" Target="../embeddings/oleObject50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0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3.png"/></Relationships>
</file>

<file path=ppt/slides/_rels/slide5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6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3.png"/><Relationship Id="rId4" Type="http://schemas.openxmlformats.org/officeDocument/2006/relationships/image" Target="../media/image74.wmf"/><Relationship Id="rId3" Type="http://schemas.openxmlformats.org/officeDocument/2006/relationships/oleObject" Target="../embeddings/oleObject53.bin"/><Relationship Id="rId2" Type="http://schemas.openxmlformats.org/officeDocument/2006/relationships/image" Target="../media/image71.wmf"/><Relationship Id="rId1" Type="http://schemas.openxmlformats.org/officeDocument/2006/relationships/oleObject" Target="../embeddings/oleObject52.bin"/></Relationships>
</file>

<file path=ppt/slides/_rels/slide5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7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73.png"/><Relationship Id="rId6" Type="http://schemas.openxmlformats.org/officeDocument/2006/relationships/image" Target="../media/image77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76.wmf"/><Relationship Id="rId3" Type="http://schemas.openxmlformats.org/officeDocument/2006/relationships/oleObject" Target="../embeddings/oleObject55.bin"/><Relationship Id="rId2" Type="http://schemas.openxmlformats.org/officeDocument/2006/relationships/image" Target="../media/image75.wmf"/><Relationship Id="rId1" Type="http://schemas.openxmlformats.org/officeDocument/2006/relationships/oleObject" Target="../embeddings/oleObject54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3.png"/></Relationships>
</file>

<file path=ppt/slides/_rels/slide5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8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58.bin"/><Relationship Id="rId3" Type="http://schemas.openxmlformats.org/officeDocument/2006/relationships/image" Target="../media/image71.wmf"/><Relationship Id="rId2" Type="http://schemas.openxmlformats.org/officeDocument/2006/relationships/oleObject" Target="../embeddings/oleObject57.bin"/><Relationship Id="rId1" Type="http://schemas.openxmlformats.org/officeDocument/2006/relationships/image" Target="../media/image78.png"/></Relationships>
</file>

<file path=ppt/slides/_rels/slide5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8.png"/><Relationship Id="rId2" Type="http://schemas.openxmlformats.org/officeDocument/2006/relationships/image" Target="../media/image80.wmf"/><Relationship Id="rId1" Type="http://schemas.openxmlformats.org/officeDocument/2006/relationships/oleObject" Target="../embeddings/oleObject59.bin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8.png"/></Relationships>
</file>

<file path=ppt/slides/_rels/slide5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0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8.png"/><Relationship Id="rId2" Type="http://schemas.openxmlformats.org/officeDocument/2006/relationships/image" Target="../media/image81.wmf"/><Relationship Id="rId1" Type="http://schemas.openxmlformats.org/officeDocument/2006/relationships/oleObject" Target="../embeddings/oleObject60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2.png"/><Relationship Id="rId1" Type="http://schemas.openxmlformats.org/officeDocument/2006/relationships/image" Target="../media/image8.png"/></Relationships>
</file>

<file path=ppt/slides/_rels/slide6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2.png"/><Relationship Id="rId4" Type="http://schemas.openxmlformats.org/officeDocument/2006/relationships/image" Target="../media/image84.wmf"/><Relationship Id="rId3" Type="http://schemas.openxmlformats.org/officeDocument/2006/relationships/oleObject" Target="../embeddings/oleObject62.bin"/><Relationship Id="rId2" Type="http://schemas.openxmlformats.org/officeDocument/2006/relationships/image" Target="../media/image83.wmf"/><Relationship Id="rId1" Type="http://schemas.openxmlformats.org/officeDocument/2006/relationships/oleObject" Target="../embeddings/oleObject61.bin"/></Relationships>
</file>

<file path=ppt/slides/_rels/slide6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2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6.png"/><Relationship Id="rId2" Type="http://schemas.openxmlformats.org/officeDocument/2006/relationships/image" Target="../media/image85.wmf"/><Relationship Id="rId1" Type="http://schemas.openxmlformats.org/officeDocument/2006/relationships/oleObject" Target="../embeddings/oleObject63.bin"/></Relationships>
</file>

<file path=ppt/slides/_rels/slide6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2.png"/><Relationship Id="rId2" Type="http://schemas.openxmlformats.org/officeDocument/2006/relationships/image" Target="../media/image87.wmf"/><Relationship Id="rId1" Type="http://schemas.openxmlformats.org/officeDocument/2006/relationships/oleObject" Target="../embeddings/oleObject64.bin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8.png"/></Relationships>
</file>

<file path=ppt/slides/_rels/slide6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4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88.png"/><Relationship Id="rId6" Type="http://schemas.openxmlformats.org/officeDocument/2006/relationships/image" Target="../media/image91.w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90.wmf"/><Relationship Id="rId3" Type="http://schemas.openxmlformats.org/officeDocument/2006/relationships/oleObject" Target="../embeddings/oleObject66.bin"/><Relationship Id="rId2" Type="http://schemas.openxmlformats.org/officeDocument/2006/relationships/image" Target="../media/image89.wmf"/><Relationship Id="rId1" Type="http://schemas.openxmlformats.org/officeDocument/2006/relationships/oleObject" Target="../embeddings/oleObject65.bin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8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2.png"/><Relationship Id="rId1" Type="http://schemas.openxmlformats.org/officeDocument/2006/relationships/tags" Target="../tags/tag1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2.png"/><Relationship Id="rId2" Type="http://schemas.openxmlformats.org/officeDocument/2006/relationships/image" Target="../media/image93.wmf"/><Relationship Id="rId1" Type="http://schemas.openxmlformats.org/officeDocument/2006/relationships/oleObject" Target="../embeddings/oleObject68.bin"/></Relationships>
</file>

<file path=ppt/slides/_rels/slide69.xml.rels><?xml version="1.0" encoding="UTF-8" standalone="yes"?>
<Relationships xmlns="http://schemas.openxmlformats.org/package/2006/relationships"><Relationship Id="rId9" Type="http://schemas.openxmlformats.org/officeDocument/2006/relationships/image" Target="../media/image97.wmf"/><Relationship Id="rId8" Type="http://schemas.openxmlformats.org/officeDocument/2006/relationships/oleObject" Target="../embeddings/oleObject72.bin"/><Relationship Id="rId7" Type="http://schemas.openxmlformats.org/officeDocument/2006/relationships/image" Target="../media/image96.wmf"/><Relationship Id="rId6" Type="http://schemas.openxmlformats.org/officeDocument/2006/relationships/oleObject" Target="../embeddings/oleObject71.bin"/><Relationship Id="rId5" Type="http://schemas.openxmlformats.org/officeDocument/2006/relationships/image" Target="../media/image92.png"/><Relationship Id="rId4" Type="http://schemas.openxmlformats.org/officeDocument/2006/relationships/image" Target="../media/image95.wmf"/><Relationship Id="rId3" Type="http://schemas.openxmlformats.org/officeDocument/2006/relationships/oleObject" Target="../embeddings/oleObject70.bin"/><Relationship Id="rId2" Type="http://schemas.openxmlformats.org/officeDocument/2006/relationships/image" Target="../media/image94.wmf"/><Relationship Id="rId12" Type="http://schemas.openxmlformats.org/officeDocument/2006/relationships/vmlDrawing" Target="../drawings/vmlDrawing36.v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98.png"/><Relationship Id="rId1" Type="http://schemas.openxmlformats.org/officeDocument/2006/relationships/oleObject" Target="../embeddings/oleObject69.bin"/></Relationships>
</file>

<file path=ppt/slides/_rels/slide7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7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74.bin"/><Relationship Id="rId3" Type="http://schemas.openxmlformats.org/officeDocument/2006/relationships/image" Target="../media/image100.wmf"/><Relationship Id="rId2" Type="http://schemas.openxmlformats.org/officeDocument/2006/relationships/oleObject" Target="../embeddings/oleObject73.bin"/><Relationship Id="rId1" Type="http://schemas.openxmlformats.org/officeDocument/2006/relationships/image" Target="../media/image99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8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99.png"/><Relationship Id="rId4" Type="http://schemas.openxmlformats.org/officeDocument/2006/relationships/image" Target="../media/image103.wmf"/><Relationship Id="rId3" Type="http://schemas.openxmlformats.org/officeDocument/2006/relationships/oleObject" Target="../embeddings/oleObject76.bin"/><Relationship Id="rId2" Type="http://schemas.openxmlformats.org/officeDocument/2006/relationships/image" Target="../media/image102.wmf"/><Relationship Id="rId1" Type="http://schemas.openxmlformats.org/officeDocument/2006/relationships/oleObject" Target="../embeddings/oleObject75.bin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4.png"/></Relationships>
</file>

<file path=ppt/slides/_rels/slide7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9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04.png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106.wmf"/><Relationship Id="rId3" Type="http://schemas.openxmlformats.org/officeDocument/2006/relationships/oleObject" Target="../embeddings/oleObject78.bin"/><Relationship Id="rId2" Type="http://schemas.openxmlformats.org/officeDocument/2006/relationships/image" Target="../media/image105.wmf"/><Relationship Id="rId1" Type="http://schemas.openxmlformats.org/officeDocument/2006/relationships/oleObject" Target="../embeddings/oleObject77.bin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8.png"/></Relationships>
</file>

<file path=ppt/slides/_rels/slide7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0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08.png"/><Relationship Id="rId6" Type="http://schemas.openxmlformats.org/officeDocument/2006/relationships/image" Target="../media/image111.w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110.wmf"/><Relationship Id="rId3" Type="http://schemas.openxmlformats.org/officeDocument/2006/relationships/oleObject" Target="../embeddings/oleObject81.bin"/><Relationship Id="rId2" Type="http://schemas.openxmlformats.org/officeDocument/2006/relationships/image" Target="../media/image109.wmf"/><Relationship Id="rId1" Type="http://schemas.openxmlformats.org/officeDocument/2006/relationships/oleObject" Target="../embeddings/oleObject8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2505710" y="1999014"/>
            <a:ext cx="5645785" cy="1124518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计算题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专题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三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4316095" y="2369820"/>
            <a:ext cx="4671060" cy="645160"/>
            <a:chOff x="4649" y="2030"/>
            <a:chExt cx="7356" cy="1016"/>
          </a:xfrm>
        </p:grpSpPr>
        <p:sp>
          <p:nvSpPr>
            <p:cNvPr id="10" name="文本框 15"/>
            <p:cNvSpPr txBox="1"/>
            <p:nvPr/>
          </p:nvSpPr>
          <p:spPr>
            <a:xfrm>
              <a:off x="5514" y="2030"/>
              <a:ext cx="6491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1" action="ppaction://hlinksldjump"/>
                </a:rPr>
                <a:t>一、力学计算题</a:t>
              </a:r>
              <a:endParaRPr lang="zh-CN" altLang="en-US" sz="3600" b="1"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grpSp>
          <p:nvGrpSpPr>
            <p:cNvPr id="11" name="组合 25"/>
            <p:cNvGrpSpPr/>
            <p:nvPr/>
          </p:nvGrpSpPr>
          <p:grpSpPr>
            <a:xfrm rot="0">
              <a:off x="4649" y="2079"/>
              <a:ext cx="857" cy="917"/>
              <a:chOff x="6092" y="4029"/>
              <a:chExt cx="857" cy="852"/>
            </a:xfrm>
          </p:grpSpPr>
          <p:pic>
            <p:nvPicPr>
              <p:cNvPr id="12" name="图片 23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92" y="4085"/>
                <a:ext cx="857" cy="740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3" name="文本框 24"/>
              <p:cNvSpPr txBox="1"/>
              <p:nvPr/>
            </p:nvSpPr>
            <p:spPr>
              <a:xfrm>
                <a:off x="6211" y="4029"/>
                <a:ext cx="649" cy="8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1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316095" y="3334385"/>
            <a:ext cx="6371590" cy="645160"/>
            <a:chOff x="4649" y="3837"/>
            <a:chExt cx="10034" cy="1016"/>
          </a:xfrm>
        </p:grpSpPr>
        <p:sp>
          <p:nvSpPr>
            <p:cNvPr id="15" name="文本框 15"/>
            <p:cNvSpPr txBox="1"/>
            <p:nvPr/>
          </p:nvSpPr>
          <p:spPr>
            <a:xfrm>
              <a:off x="5506" y="3837"/>
              <a:ext cx="9177" cy="10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sz="3600" b="1">
                  <a:ea typeface="黑体" panose="02010609060101010101" charset="-122"/>
                  <a:sym typeface="+mn-ea"/>
                  <a:hlinkClick r:id="rId3" action="ppaction://hlinksldjump"/>
                </a:rPr>
                <a:t>二、电学计算题</a:t>
              </a:r>
              <a:endParaRPr lang="zh-CN" sz="36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 rot="0">
              <a:off x="4649" y="3886"/>
              <a:ext cx="857" cy="918"/>
              <a:chOff x="6005" y="5733"/>
              <a:chExt cx="857" cy="918"/>
            </a:xfrm>
          </p:grpSpPr>
          <p:pic>
            <p:nvPicPr>
              <p:cNvPr id="17" name="图片 27" descr="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5" y="5793"/>
                <a:ext cx="857" cy="797"/>
              </a:xfrm>
              <a:prstGeom prst="rect">
                <a:avLst/>
              </a:prstGeom>
              <a:solidFill>
                <a:srgbClr val="4FA773"/>
              </a:solidFill>
              <a:ln w="9525">
                <a:noFill/>
              </a:ln>
            </p:spPr>
          </p:pic>
          <p:sp>
            <p:nvSpPr>
              <p:cNvPr id="18" name="文本框 28"/>
              <p:cNvSpPr txBox="1"/>
              <p:nvPr/>
            </p:nvSpPr>
            <p:spPr>
              <a:xfrm>
                <a:off x="6124" y="5733"/>
                <a:ext cx="649" cy="9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 anchorCtr="0">
                <a:spAutoFit/>
              </a:bodyPr>
              <a:p>
                <a:pPr algn="ctr"/>
                <a:r>
                  <a:rPr lang="en-US" altLang="zh-CN" sz="3200" b="1">
                    <a:solidFill>
                      <a:schemeClr val="bg1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2</a:t>
                </a:r>
                <a:endParaRPr lang="en-US" altLang="zh-CN" sz="32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79115" y="589915"/>
            <a:ext cx="60331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一、力学计算题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黑体" panose="02010609060101010101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421005" y="1419860"/>
            <a:ext cx="1661160" cy="521970"/>
            <a:chOff x="5343" y="7237"/>
            <a:chExt cx="2616" cy="822"/>
          </a:xfrm>
        </p:grpSpPr>
        <p:pic>
          <p:nvPicPr>
            <p:cNvPr id="125" name="图片 124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26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27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70735" y="142748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简单运动类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3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0835" y="1925320"/>
            <a:ext cx="1153160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体育运动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安徽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如图所示，小明在单杠上做引体向上运动，每次引体向上身体上升的高度为握拳时手臂的长度．已知小明的体重为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r>
              <a:rPr lang="zh-CN" sz="3200" b="1">
                <a:ea typeface="宋体" panose="02010600030101010101" pitchFamily="2" charset="-122"/>
              </a:rPr>
              <a:t>，握拳时手臂的长度为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0.6 m</a:t>
            </a:r>
            <a:r>
              <a:rPr lang="zh-CN" sz="3200" b="1">
                <a:ea typeface="宋体" panose="02010600030101010101" pitchFamily="2" charset="-122"/>
              </a:rPr>
              <a:t>，完成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3200" b="1">
                <a:ea typeface="宋体" panose="02010600030101010101" pitchFamily="2" charset="-122"/>
              </a:rPr>
              <a:t>次引体向上所用的时间为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ea typeface="宋体" panose="02010600030101010101" pitchFamily="2" charset="-122"/>
              </a:rPr>
              <a:t>．求：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小明完成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次引体向上所做的功；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4" name="图片 -214748252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761730" y="4213860"/>
            <a:ext cx="2537460" cy="2060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87070"/>
            <a:ext cx="115100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做引体向上时需要克服重力做功已知小明体重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每次上升距离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0.6 m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小明完成一次引体向上做的功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N×0.6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300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1355"/>
            <a:ext cx="8315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(2)10 s</a:t>
            </a:r>
            <a:r>
              <a:rPr lang="zh-CN" sz="3200" b="1">
                <a:ea typeface="宋体" panose="02010600030101010101" pitchFamily="2" charset="-122"/>
              </a:rPr>
              <a:t>内小明做引体向上的功率．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1436370"/>
            <a:ext cx="11510010" cy="1764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小明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内做的总功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总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4×300 J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1 200 J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小明做功的功率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120 W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3" name="对象 2"/>
          <p:cNvGraphicFramePr/>
          <p:nvPr/>
        </p:nvGraphicFramePr>
        <p:xfrm>
          <a:off x="3940493" y="2329180"/>
          <a:ext cx="2145665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" name="" r:id="rId1" imgW="2145665" imgH="977900" progId="Equation.DSMT4">
                  <p:embed/>
                </p:oleObj>
              </mc:Choice>
              <mc:Fallback>
                <p:oleObj name="" r:id="rId1" imgW="2145665" imgH="9779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40493" y="2329180"/>
                        <a:ext cx="2145665" cy="977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75005"/>
            <a:ext cx="1151953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结合铭牌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齐齐哈尔改编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如图是我国研发生产的某型号航拍无人机．无人机起飞前，放在地面上要确保四脚着地．启动后，利用遥控器可对它进行控制．无人机的参数如下表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r>
              <a:rPr lang="zh-CN" sz="3200" b="1">
                <a:ea typeface="宋体" panose="02010600030101010101" pitchFamily="2" charset="-122"/>
              </a:rPr>
              <a:t>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536825" y="3117215"/>
          <a:ext cx="9153525" cy="321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3680"/>
                <a:gridCol w="2929890"/>
                <a:gridCol w="2398395"/>
                <a:gridCol w="1051560"/>
              </a:tblGrid>
              <a:tr h="1071880"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机身总质量/kg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3.6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四脚着地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总面积/cm</a:t>
                      </a:r>
                      <a:r>
                        <a:rPr lang="en-US" sz="3200" b="1" baseline="30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12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1880"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电池充满电后储存的电能/J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108 000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最大水平速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度/(m·s</a:t>
                      </a:r>
                      <a:r>
                        <a:rPr lang="en-US" sz="3200" b="1" baseline="30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－1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1880"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机身尺寸/mm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400×300×200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最大上升速</a:t>
                      </a:r>
                      <a:endParaRPr 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度/(m·s</a:t>
                      </a:r>
                      <a:r>
                        <a:rPr lang="en-US" sz="3200" b="1" baseline="30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－1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1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-21474825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365" y="4598035"/>
            <a:ext cx="1954530" cy="86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2105" y="678180"/>
            <a:ext cx="114896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无人机启动前，四脚着地静止停放在水平地面上，此时无人机对地面的压强；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2105" y="2134235"/>
            <a:ext cx="11489690" cy="3250565"/>
            <a:chOff x="523" y="3361"/>
            <a:chExt cx="18094" cy="5119"/>
          </a:xfrm>
        </p:grpSpPr>
        <p:sp>
          <p:nvSpPr>
            <p:cNvPr id="2" name="文本框 1"/>
            <p:cNvSpPr txBox="1"/>
            <p:nvPr/>
          </p:nvSpPr>
          <p:spPr>
            <a:xfrm>
              <a:off x="523" y="3361"/>
              <a:ext cx="18094" cy="47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因为无人机停放在水平地面上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压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mg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3.6 kg×10 N/kg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36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无人机对地面的压强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Pa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778" y="6940"/>
            <a:ext cx="4660" cy="1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959100" imgH="977900" progId="Equation.DSMT4">
                    <p:embed/>
                  </p:oleObj>
                </mc:Choice>
                <mc:Fallback>
                  <p:oleObj name="" r:id="rId1" imgW="2959100" imgH="977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778" y="6940"/>
                          <a:ext cx="4660" cy="15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230" y="683895"/>
            <a:ext cx="115214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无人机以最大上升速度匀速竖直升高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 m</a:t>
            </a:r>
            <a:r>
              <a:rPr lang="zh-CN" sz="3200" b="1">
                <a:ea typeface="宋体" panose="02010600030101010101" pitchFamily="2" charset="-122"/>
              </a:rPr>
              <a:t>，要飞行的时间；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16230" y="1513840"/>
            <a:ext cx="8319770" cy="1050925"/>
            <a:chOff x="498" y="2384"/>
            <a:chExt cx="13102" cy="1655"/>
          </a:xfrm>
        </p:grpSpPr>
        <p:sp>
          <p:nvSpPr>
            <p:cNvPr id="2" name="文本框 1"/>
            <p:cNvSpPr txBox="1"/>
            <p:nvPr/>
          </p:nvSpPr>
          <p:spPr>
            <a:xfrm>
              <a:off x="498" y="2384"/>
              <a:ext cx="13103" cy="1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得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t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20 s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3028" y="2459"/>
            <a:ext cx="44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79400" imgH="965200" progId="Equation.DSMT4">
                    <p:embed/>
                  </p:oleObj>
                </mc:Choice>
                <mc:Fallback>
                  <p:oleObj name="" r:id="rId1" imgW="2794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028" y="2459"/>
                          <a:ext cx="44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5178" y="2519"/>
            <a:ext cx="292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1854200" imgH="965200" progId="Equation.DSMT4">
                    <p:embed/>
                  </p:oleObj>
                </mc:Choice>
                <mc:Fallback>
                  <p:oleObj name="" r:id="rId3" imgW="18542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178" y="2519"/>
                          <a:ext cx="292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文本框 6"/>
          <p:cNvSpPr txBox="1"/>
          <p:nvPr/>
        </p:nvSpPr>
        <p:spPr>
          <a:xfrm>
            <a:off x="316230" y="2708910"/>
            <a:ext cx="115112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无人机从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m</a:t>
            </a:r>
            <a:r>
              <a:rPr lang="zh-CN" sz="3200" b="1">
                <a:ea typeface="宋体" panose="02010600030101010101" pitchFamily="2" charset="-122"/>
              </a:rPr>
              <a:t>高空降落到地面，重力做的功．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6230" y="3435985"/>
            <a:ext cx="98044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重力做功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36 N×50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1 800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8770" y="624205"/>
            <a:ext cx="11500485" cy="3537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结合图像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当今世界最长的跨海大桥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——</a:t>
            </a:r>
            <a:r>
              <a:rPr lang="zh-CN" sz="3200" b="1">
                <a:ea typeface="宋体" panose="02010600030101010101" pitchFamily="2" charset="-122"/>
              </a:rPr>
              <a:t>港珠澳大桥，全长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55 km</a:t>
            </a:r>
            <a:r>
              <a:rPr lang="zh-CN" sz="3200" b="1">
                <a:ea typeface="宋体" panose="02010600030101010101" pitchFamily="2" charset="-122"/>
              </a:rPr>
              <a:t>，一辆质量为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t</a:t>
            </a:r>
            <a:r>
              <a:rPr lang="zh-CN" sz="3200" b="1">
                <a:ea typeface="宋体" panose="02010600030101010101" pitchFamily="2" charset="-122"/>
              </a:rPr>
              <a:t>的汽车匀速通过大桥，汽车在运动过程中受到的阻力为车重的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0.2</a:t>
            </a:r>
            <a:r>
              <a:rPr lang="zh-CN" sz="3200" b="1">
                <a:ea typeface="宋体" panose="02010600030101010101" pitchFamily="2" charset="-122"/>
              </a:rPr>
              <a:t>倍，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已知汽车与地面的接触面积为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0.05 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，求汽车静止时对地面的压强；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8770" y="3995420"/>
            <a:ext cx="11499850" cy="24549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汽车的重力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1 000 kg×10 N/kg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汽车静止时对地面的压力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8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汽车静止时对地面的压强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015230" y="5443855"/>
            <a:ext cx="5404485" cy="1035685"/>
            <a:chOff x="515" y="1077"/>
            <a:chExt cx="8511" cy="1631"/>
          </a:xfrm>
        </p:grpSpPr>
        <p:sp>
          <p:nvSpPr>
            <p:cNvPr id="3" name="文本框 2"/>
            <p:cNvSpPr txBox="1"/>
            <p:nvPr/>
          </p:nvSpPr>
          <p:spPr>
            <a:xfrm>
              <a:off x="515" y="1077"/>
              <a:ext cx="8511" cy="1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Pa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5" name="对象 4"/>
            <p:cNvGraphicFramePr/>
            <p:nvPr/>
          </p:nvGraphicFramePr>
          <p:xfrm>
            <a:off x="1641" y="1129"/>
            <a:ext cx="3500" cy="15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222500" imgH="1002665" progId="Equation.DSMT4">
                    <p:embed/>
                  </p:oleObj>
                </mc:Choice>
                <mc:Fallback>
                  <p:oleObj name="" r:id="rId1" imgW="2222500" imgH="10026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641" y="1129"/>
                          <a:ext cx="3500" cy="15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2580" y="692150"/>
            <a:ext cx="833501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汽车匀速通过大桥，牵引力所做的功；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2105" y="1406525"/>
            <a:ext cx="1150810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汽车在运动过程中受到的阻力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0.2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0.2×1×10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汽车做匀速直线运动时，受平衡力的作用，牵引力等于阻力，即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牵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则牵引力所做的功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牵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N×5.5×10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77545"/>
            <a:ext cx="1149921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若汽车以额定功率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55 kW</a:t>
            </a:r>
            <a:r>
              <a:rPr lang="zh-CN" sz="3200" b="1">
                <a:ea typeface="宋体" panose="02010600030101010101" pitchFamily="2" charset="-122"/>
              </a:rPr>
              <a:t>从静止开始运动，经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 s</a:t>
            </a:r>
            <a:r>
              <a:rPr lang="zh-CN" sz="3200" b="1">
                <a:ea typeface="宋体" panose="02010600030101010101" pitchFamily="2" charset="-122"/>
              </a:rPr>
              <a:t>运动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115 m</a:t>
            </a:r>
            <a:r>
              <a:rPr lang="zh-CN" sz="3200" b="1">
                <a:ea typeface="宋体" panose="02010600030101010101" pitchFamily="2" charset="-122"/>
              </a:rPr>
              <a:t>恰好达到某速度，接着按照该速度匀速运动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25 s</a:t>
            </a:r>
            <a:r>
              <a:rPr lang="zh-CN" sz="3200" b="1">
                <a:ea typeface="宋体" panose="02010600030101010101" pitchFamily="2" charset="-122"/>
              </a:rPr>
              <a:t>，再关闭发动机，滑行了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85 m</a:t>
            </a:r>
            <a:r>
              <a:rPr lang="zh-CN" sz="3200" b="1">
                <a:ea typeface="宋体" panose="02010600030101010101" pitchFamily="2" charset="-122"/>
              </a:rPr>
              <a:t>之后停下，其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ea typeface="宋体" panose="02010600030101010101" pitchFamily="2" charset="-122"/>
              </a:rPr>
              <a:t>图像如图所示，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汽车匀速直线运动过程中的路程．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99170" y="2489835"/>
            <a:ext cx="3149600" cy="201231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" name="组合 10"/>
          <p:cNvGrpSpPr/>
          <p:nvPr/>
        </p:nvGrpSpPr>
        <p:grpSpPr>
          <a:xfrm>
            <a:off x="327025" y="3531870"/>
            <a:ext cx="11532235" cy="2981325"/>
            <a:chOff x="515" y="5562"/>
            <a:chExt cx="18161" cy="4695"/>
          </a:xfrm>
        </p:grpSpPr>
        <p:grpSp>
          <p:nvGrpSpPr>
            <p:cNvPr id="8" name="组合 7"/>
            <p:cNvGrpSpPr/>
            <p:nvPr/>
          </p:nvGrpSpPr>
          <p:grpSpPr>
            <a:xfrm>
              <a:off x="515" y="5562"/>
              <a:ext cx="18109" cy="3231"/>
              <a:chOff x="515" y="5588"/>
              <a:chExt cx="18109" cy="3231"/>
            </a:xfrm>
          </p:grpSpPr>
          <p:sp>
            <p:nvSpPr>
              <p:cNvPr id="3" name="文本框 2"/>
              <p:cNvSpPr txBox="1"/>
              <p:nvPr/>
            </p:nvSpPr>
            <p:spPr>
              <a:xfrm>
                <a:off x="515" y="5588"/>
                <a:ext cx="18109" cy="293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80000"/>
                  </a:lnSpc>
                </a:pP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(3)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根据</a:t>
                </a:r>
                <a:r>
                  <a:rPr lang="en-US" sz="3200" b="1" i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P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alt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             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sz="3200" b="1" i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Fv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可得，</a:t>
                </a:r>
                <a:endParaRPr lang="zh-CN" sz="3200" b="1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  <a:p>
                <a:pPr>
                  <a:lnSpc>
                    <a:spcPct val="180000"/>
                  </a:lnSpc>
                </a:pP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汽车匀速运动阶段的速度</a:t>
                </a:r>
                <a:r>
                  <a:rPr lang="en-US" sz="3200" b="1" i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v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alt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                           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27.5 m/s</a:t>
                </a:r>
                <a:endParaRPr lang="en-US" alt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5" name="对象 4"/>
              <p:cNvGraphicFramePr/>
              <p:nvPr/>
            </p:nvGraphicFramePr>
            <p:xfrm>
              <a:off x="3743" y="5747"/>
              <a:ext cx="2200" cy="152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3" name="" r:id="rId2" imgW="1397000" imgH="965200" progId="Equation.DSMT4">
                      <p:embed/>
                    </p:oleObj>
                  </mc:Choice>
                  <mc:Fallback>
                    <p:oleObj name="" r:id="rId2" imgW="1397000" imgH="965200" progId="Equation.DSMT4">
                      <p:embed/>
                      <p:pic>
                        <p:nvPicPr>
                          <p:cNvPr id="0" name="图片 39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3743" y="5747"/>
                            <a:ext cx="2200" cy="152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6" name="对象 5"/>
              <p:cNvGraphicFramePr/>
              <p:nvPr/>
            </p:nvGraphicFramePr>
            <p:xfrm>
              <a:off x="8674" y="7019"/>
              <a:ext cx="4580" cy="18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" name="" r:id="rId4" imgW="2908300" imgH="1143000" progId="Equation.DSMT4">
                      <p:embed/>
                    </p:oleObj>
                  </mc:Choice>
                  <mc:Fallback>
                    <p:oleObj name="" r:id="rId4" imgW="2908300" imgH="1143000" progId="Equation.DSMT4">
                      <p:embed/>
                      <p:pic>
                        <p:nvPicPr>
                          <p:cNvPr id="0" name="图片 39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8674" y="7019"/>
                            <a:ext cx="4580" cy="18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4" name="文本框 3"/>
            <p:cNvSpPr txBox="1"/>
            <p:nvPr/>
          </p:nvSpPr>
          <p:spPr>
            <a:xfrm>
              <a:off x="524" y="8737"/>
              <a:ext cx="18153" cy="1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可得，匀速运动的路程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vt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27.5 m/s×25 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687.5 m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9" name="对象 8"/>
            <p:cNvGraphicFramePr/>
            <p:nvPr/>
          </p:nvGraphicFramePr>
          <p:xfrm>
            <a:off x="2318" y="8737"/>
            <a:ext cx="44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" name="" r:id="rId6" imgW="279400" imgH="965200" progId="Equation.DSMT4">
                    <p:embed/>
                  </p:oleObj>
                </mc:Choice>
                <mc:Fallback>
                  <p:oleObj name="" r:id="rId6" imgW="2794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318" y="8737"/>
                          <a:ext cx="44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9" name="组合 88"/>
          <p:cNvGrpSpPr/>
          <p:nvPr/>
        </p:nvGrpSpPr>
        <p:grpSpPr>
          <a:xfrm>
            <a:off x="412750" y="758825"/>
            <a:ext cx="1661160" cy="521970"/>
            <a:chOff x="5343" y="7237"/>
            <a:chExt cx="2616" cy="822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1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2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3910" y="74676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简单机械类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3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9405" y="1254760"/>
            <a:ext cx="8325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考向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1</a:t>
            </a:r>
            <a:r>
              <a:rPr lang="zh-CN" sz="3200" b="1">
                <a:ea typeface="黑体" panose="02010609060101010101" charset="-122"/>
              </a:rPr>
              <a:t>　杠杆类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(2021.20</a:t>
            </a:r>
            <a:r>
              <a:rPr lang="zh-CN" sz="3200" b="1">
                <a:ea typeface="华文仿宋" panose="02010600040101010101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2018.19)</a:t>
            </a:r>
            <a:endParaRPr lang="en-US" altLang="en-US" sz="3200" b="1">
              <a:latin typeface="Times New Roman" panose="02020603050405020304" charset="0"/>
              <a:ea typeface="华文仿宋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8770" y="1937385"/>
            <a:ext cx="1151191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                  </a:t>
            </a:r>
            <a:r>
              <a:rPr lang="zh-CN" sz="3200" b="1">
                <a:ea typeface="宋体" panose="02010600030101010101" pitchFamily="2" charset="-122"/>
              </a:rPr>
              <a:t>图甲是《天工开物》中记载的三千多年前在井上汲水的桔槔，其示意图如图乙．轻质杠杆的支点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O</a:t>
            </a:r>
            <a:r>
              <a:rPr lang="zh-CN" sz="3200" b="1">
                <a:ea typeface="宋体" panose="02010600030101010101" pitchFamily="2" charset="-122"/>
              </a:rPr>
              <a:t>距左端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0.5 m</a:t>
            </a:r>
            <a:r>
              <a:rPr lang="zh-CN" sz="3200" b="1">
                <a:ea typeface="宋体" panose="02010600030101010101" pitchFamily="2" charset="-122"/>
              </a:rPr>
              <a:t>，距右端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0.2 m</a:t>
            </a:r>
            <a:r>
              <a:rPr lang="zh-CN" sz="3200" b="1">
                <a:ea typeface="宋体" panose="02010600030101010101" pitchFamily="2" charset="-122"/>
              </a:rPr>
              <a:t>．在杠杆左端悬挂重力为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 N</a:t>
            </a:r>
            <a:r>
              <a:rPr lang="zh-CN" sz="3200" b="1">
                <a:ea typeface="宋体" panose="02010600030101010101" pitchFamily="2" charset="-122"/>
              </a:rPr>
              <a:t>的物体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，右端挂边长为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0.1 m</a:t>
            </a:r>
            <a:r>
              <a:rPr lang="zh-CN" sz="3200" b="1">
                <a:ea typeface="宋体" panose="02010600030101010101" pitchFamily="2" charset="-122"/>
              </a:rPr>
              <a:t>的正方体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，杠杆在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水平位置平衡时，正方体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对地面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的压力为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 N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42" name="图片 241" descr="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40" y="2189480"/>
            <a:ext cx="1788213" cy="46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710" y="4192270"/>
            <a:ext cx="4572000" cy="23672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8135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此时杠杆右端所受拉力；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835" y="3871595"/>
            <a:ext cx="114788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设杠杆右端的拉力为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i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，故有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en-US" sz="3200" b="1" i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i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即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20 N×0.5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i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×0.2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解得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sz="3200" b="1" i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0" y="1511300"/>
            <a:ext cx="4572000" cy="23672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67881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正方体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的密度；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0040" y="3466465"/>
            <a:ext cx="11501120" cy="2936875"/>
            <a:chOff x="514" y="2209"/>
            <a:chExt cx="18112" cy="4625"/>
          </a:xfrm>
        </p:grpSpPr>
        <p:sp>
          <p:nvSpPr>
            <p:cNvPr id="2" name="文本框 1"/>
            <p:cNvSpPr txBox="1"/>
            <p:nvPr/>
          </p:nvSpPr>
          <p:spPr>
            <a:xfrm>
              <a:off x="514" y="2209"/>
              <a:ext cx="18113" cy="4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8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的重力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压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mg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的质量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m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 kg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的密度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ρ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kg/m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endParaRPr lang="en-US" alt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8991" y="3694"/>
            <a:ext cx="3560" cy="1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260600" imgH="1041400" progId="Equation.DSMT4">
                    <p:embed/>
                  </p:oleObj>
                </mc:Choice>
                <mc:Fallback>
                  <p:oleObj name="" r:id="rId1" imgW="2260600" imgH="10414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991" y="3694"/>
                          <a:ext cx="3560" cy="16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4339" y="5154"/>
            <a:ext cx="372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2362200" imgH="1066800" progId="Equation.DSMT4">
                    <p:embed/>
                  </p:oleObj>
                </mc:Choice>
                <mc:Fallback>
                  <p:oleObj name="" r:id="rId3" imgW="23622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339" y="5154"/>
                          <a:ext cx="372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rcRect l="39417"/>
          <a:stretch>
            <a:fillRect/>
          </a:stretch>
        </p:blipFill>
        <p:spPr>
          <a:xfrm>
            <a:off x="4711065" y="1402715"/>
            <a:ext cx="2769870" cy="23672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8770" y="708025"/>
            <a:ext cx="114896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若该处为松软的泥地，能承受的最大压强为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Pa</a:t>
            </a:r>
            <a:r>
              <a:rPr lang="zh-CN" sz="3200" b="1">
                <a:ea typeface="宋体" panose="02010600030101010101" pitchFamily="2" charset="-122"/>
              </a:rPr>
              <a:t>，为使杠杆仍在水平位置平衡，物体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的重力至少为多少？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20040" y="2168525"/>
            <a:ext cx="11488420" cy="4112895"/>
            <a:chOff x="504" y="3261"/>
            <a:chExt cx="18092" cy="6477"/>
          </a:xfrm>
        </p:grpSpPr>
        <p:sp>
          <p:nvSpPr>
            <p:cNvPr id="2" name="文本框 1"/>
            <p:cNvSpPr txBox="1"/>
            <p:nvPr/>
          </p:nvSpPr>
          <p:spPr>
            <a:xfrm>
              <a:off x="504" y="3261"/>
              <a:ext cx="18092" cy="62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的底面积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L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(0.1 m)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0.01 m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对地面的最大压力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pS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Pa×0.01 m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杠杆右端受到的拉力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30 N</a:t>
              </a:r>
              <a:endPara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19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物体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的最小重力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A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A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en-US" sz="3200" b="1" i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×30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12 N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2270" y="4378"/>
            <a:ext cx="68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431800" imgH="965200" progId="Equation.DSMT4">
                    <p:embed/>
                  </p:oleObj>
                </mc:Choice>
                <mc:Fallback>
                  <p:oleObj name="" r:id="rId1" imgW="4318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270" y="4378"/>
                          <a:ext cx="68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8719" y="8058"/>
            <a:ext cx="60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381000" imgH="1066800" progId="Equation.DSMT4">
                    <p:embed/>
                  </p:oleObj>
                </mc:Choice>
                <mc:Fallback>
                  <p:oleObj name="" r:id="rId3" imgW="3810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8719" y="8058"/>
                          <a:ext cx="60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10962" y="8068"/>
            <a:ext cx="150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5" imgW="952500" imgH="965200" progId="Equation.DSMT4">
                    <p:embed/>
                  </p:oleObj>
                </mc:Choice>
                <mc:Fallback>
                  <p:oleObj name="" r:id="rId5" imgW="9525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0962" y="8068"/>
                          <a:ext cx="150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rcRect l="39417"/>
          <a:stretch>
            <a:fillRect/>
          </a:stretch>
        </p:blipFill>
        <p:spPr>
          <a:xfrm>
            <a:off x="9023350" y="2276475"/>
            <a:ext cx="2536825" cy="21678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80085"/>
            <a:ext cx="1151953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考向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2</a:t>
            </a:r>
            <a:r>
              <a:rPr lang="zh-CN" sz="3200" b="1">
                <a:ea typeface="黑体" panose="02010609060101010101" charset="-122"/>
              </a:rPr>
              <a:t>　滑轮类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(2019.19)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5.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竖直滑轮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盘锦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如图所示，工人师傅利用滑轮组将静止在水平地面上质量为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45 kg</a:t>
            </a:r>
            <a:r>
              <a:rPr lang="zh-CN" sz="3200" b="1">
                <a:ea typeface="宋体" panose="02010600030101010101" pitchFamily="2" charset="-122"/>
              </a:rPr>
              <a:t>的石板匀速提升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 m</a:t>
            </a:r>
            <a:r>
              <a:rPr lang="zh-CN" sz="3200" b="1">
                <a:ea typeface="宋体" panose="02010600030101010101" pitchFamily="2" charset="-122"/>
              </a:rPr>
              <a:t>，用时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 s</a:t>
            </a:r>
            <a:r>
              <a:rPr lang="zh-CN" sz="3200" b="1">
                <a:ea typeface="宋体" panose="02010600030101010101" pitchFamily="2" charset="-122"/>
              </a:rPr>
              <a:t>．石板与地面接触面积为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9 000 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，动滑轮重为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N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</a:t>
            </a:r>
            <a:r>
              <a:rPr lang="zh-CN" sz="3200" b="1">
                <a:ea typeface="宋体" panose="02010600030101010101" pitchFamily="2" charset="-122"/>
              </a:rPr>
              <a:t>，不计绳重和摩擦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7180" y="3965575"/>
            <a:ext cx="1267460" cy="26073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68655"/>
            <a:ext cx="83356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提升前石板对地面的压强；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7025" y="1348740"/>
            <a:ext cx="11518900" cy="2476500"/>
            <a:chOff x="515" y="2124"/>
            <a:chExt cx="18140" cy="3900"/>
          </a:xfrm>
        </p:grpSpPr>
        <p:sp>
          <p:nvSpPr>
            <p:cNvPr id="2" name="文本框 1"/>
            <p:cNvSpPr txBox="1"/>
            <p:nvPr/>
          </p:nvSpPr>
          <p:spPr>
            <a:xfrm>
              <a:off x="515" y="2124"/>
              <a:ext cx="18140" cy="36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提升前，石板对地面的压力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F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mg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45 kg×10 N/kg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450 N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</a:t>
              </a:r>
              <a:endParaRPr lang="en-US" alt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石板对地面的压强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500 Pa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6787" y="4504"/>
            <a:ext cx="50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3213100" imgH="965200" progId="Equation.DSMT4">
                    <p:embed/>
                  </p:oleObj>
                </mc:Choice>
                <mc:Fallback>
                  <p:oleObj name="" r:id="rId1" imgW="3213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87" y="4504"/>
                          <a:ext cx="50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668655"/>
            <a:ext cx="82956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石板上升的速度和工人师傅所用拉力；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20040" y="1348740"/>
            <a:ext cx="11511280" cy="3512185"/>
            <a:chOff x="504" y="2124"/>
            <a:chExt cx="18128" cy="5531"/>
          </a:xfrm>
        </p:grpSpPr>
        <p:sp>
          <p:nvSpPr>
            <p:cNvPr id="2" name="文本框 1"/>
            <p:cNvSpPr txBox="1"/>
            <p:nvPr/>
          </p:nvSpPr>
          <p:spPr>
            <a:xfrm>
              <a:off x="504" y="2124"/>
              <a:ext cx="18128" cy="54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石板上升的速度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0.2 m/s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由图可知，绳子的有效段数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工人师傅所用的拉力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F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动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×(450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50 N)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250 N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6902" y="2234"/>
            <a:ext cx="20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1308100" imgH="965200" progId="Equation.DSMT4">
                    <p:embed/>
                  </p:oleObj>
                </mc:Choice>
                <mc:Fallback>
                  <p:oleObj name="" r:id="rId1" imgW="1308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902" y="2234"/>
                          <a:ext cx="20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1695" y="6135"/>
            <a:ext cx="52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330200" imgH="965200" progId="Equation.DSMT4">
                    <p:embed/>
                  </p:oleObj>
                </mc:Choice>
                <mc:Fallback>
                  <p:oleObj name="" r:id="rId3" imgW="3302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695" y="6135"/>
                          <a:ext cx="52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5389" y="6145"/>
            <a:ext cx="48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5" imgW="304800" imgH="952500" progId="Equation.DSMT4">
                    <p:embed/>
                  </p:oleObj>
                </mc:Choice>
                <mc:Fallback>
                  <p:oleObj name="" r:id="rId5" imgW="3048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5389" y="6145"/>
                          <a:ext cx="48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9" name="图片 -21474825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7825" y="1652270"/>
            <a:ext cx="1267460" cy="26073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87947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拉力的功率．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25120" y="1630045"/>
            <a:ext cx="11541760" cy="2519045"/>
            <a:chOff x="512" y="2203"/>
            <a:chExt cx="18176" cy="3967"/>
          </a:xfrm>
        </p:grpSpPr>
        <p:sp>
          <p:nvSpPr>
            <p:cNvPr id="2" name="文本框 1"/>
            <p:cNvSpPr txBox="1"/>
            <p:nvPr/>
          </p:nvSpPr>
          <p:spPr>
            <a:xfrm>
              <a:off x="512" y="2203"/>
              <a:ext cx="18176" cy="36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绳子自由端移动的距离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s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绳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ns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2×6 m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12 m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</a:t>
              </a:r>
              <a:endParaRPr lang="en-US" alt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拉力的功率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100 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4914" y="4630"/>
            <a:ext cx="6759" cy="1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4291965" imgH="977900" progId="Equation.DSMT4">
                    <p:embed/>
                  </p:oleObj>
                </mc:Choice>
                <mc:Fallback>
                  <p:oleObj name="" r:id="rId1" imgW="4291965" imgH="977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914" y="4630"/>
                          <a:ext cx="6759" cy="15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95275" y="685165"/>
            <a:ext cx="1166812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6.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生活实践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宜昌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某中学学生在课外实践活动中对滑轮组进行了探究．他们自制滑轮组的简化图如图所示，小华利用此滑轮组用时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ea typeface="宋体" panose="02010600030101010101" pitchFamily="2" charset="-122"/>
              </a:rPr>
              <a:t>将小军匀速提升了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cm</a:t>
            </a:r>
            <a:r>
              <a:rPr lang="zh-CN" sz="3200" b="1">
                <a:ea typeface="宋体" panose="02010600030101010101" pitchFamily="2" charset="-122"/>
              </a:rPr>
              <a:t>，称得小军的质量为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54 kg</a:t>
            </a:r>
            <a:r>
              <a:rPr lang="zh-CN" sz="3200" b="1">
                <a:ea typeface="宋体" panose="02010600030101010101" pitchFamily="2" charset="-122"/>
              </a:rPr>
              <a:t>，动滑轮组的质量为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 kg.  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</a:t>
            </a:r>
            <a:r>
              <a:rPr lang="zh-CN" sz="3200" b="1">
                <a:ea typeface="宋体" panose="02010600030101010101" pitchFamily="2" charset="-122"/>
              </a:rPr>
              <a:t>，不计绳重和滑轮与绳之间的摩擦，求：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3060" y="4418330"/>
            <a:ext cx="3077845" cy="21920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8008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小华的拉力是多少？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49250" y="1278890"/>
            <a:ext cx="11494135" cy="2689860"/>
            <a:chOff x="514" y="2183"/>
            <a:chExt cx="18101" cy="4236"/>
          </a:xfrm>
        </p:grpSpPr>
        <p:sp>
          <p:nvSpPr>
            <p:cNvPr id="2" name="文本框 1"/>
            <p:cNvSpPr txBox="1"/>
            <p:nvPr/>
          </p:nvSpPr>
          <p:spPr>
            <a:xfrm>
              <a:off x="514" y="2183"/>
              <a:ext cx="18101" cy="40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由图可知，绳子的有效段数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6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小华的拉力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人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动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m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人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m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动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)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17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×(54 kg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6 kg)×10 N/kg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100 N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4982" y="3605"/>
            <a:ext cx="4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92100" imgH="965200" progId="Equation.DSMT4">
                    <p:embed/>
                  </p:oleObj>
                </mc:Choice>
                <mc:Fallback>
                  <p:oleObj name="" r:id="rId1" imgW="292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982" y="3605"/>
                          <a:ext cx="4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1363" y="4899"/>
            <a:ext cx="4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292100" imgH="965200" progId="Equation.DSMT4">
                    <p:embed/>
                  </p:oleObj>
                </mc:Choice>
                <mc:Fallback>
                  <p:oleObj name="" r:id="rId3" imgW="292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63" y="4899"/>
                          <a:ext cx="4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8960" y="3535"/>
            <a:ext cx="4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4" imgW="292100" imgH="965200" progId="Equation.DSMT4">
                    <p:embed/>
                  </p:oleObj>
                </mc:Choice>
                <mc:Fallback>
                  <p:oleObj name="" r:id="rId4" imgW="292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960" y="3535"/>
                          <a:ext cx="4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9" name="图片 -21474825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4245" y="1901825"/>
            <a:ext cx="3077845" cy="21920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326390" y="388048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小华拉力的功率是多少？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26390" y="4566920"/>
            <a:ext cx="11417300" cy="1814830"/>
            <a:chOff x="506" y="2134"/>
            <a:chExt cx="17980" cy="2858"/>
          </a:xfrm>
        </p:grpSpPr>
        <p:sp>
          <p:nvSpPr>
            <p:cNvPr id="12" name="文本框 11"/>
            <p:cNvSpPr txBox="1"/>
            <p:nvPr/>
          </p:nvSpPr>
          <p:spPr>
            <a:xfrm>
              <a:off x="506" y="2134"/>
              <a:ext cx="17980" cy="254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拉力做的总功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总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100 N×0.5 m×6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300 J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</a:t>
              </a:r>
              <a:endParaRPr lang="en-US" alt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拉力的功率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30 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3" name="对象 12"/>
            <p:cNvGraphicFramePr/>
            <p:nvPr/>
          </p:nvGraphicFramePr>
          <p:xfrm>
            <a:off x="4922" y="3452"/>
            <a:ext cx="3100" cy="1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" name="" r:id="rId6" imgW="1968500" imgH="977900" progId="Equation.DSMT4">
                    <p:embed/>
                  </p:oleObj>
                </mc:Choice>
                <mc:Fallback>
                  <p:oleObj name="" r:id="rId6" imgW="1968500" imgH="977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922" y="3452"/>
                          <a:ext cx="3100" cy="15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675" y="678815"/>
            <a:ext cx="83051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此过程中滑轮组的机械效率是多少？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2105" y="1404620"/>
            <a:ext cx="11489690" cy="3258185"/>
            <a:chOff x="523" y="2212"/>
            <a:chExt cx="18094" cy="5131"/>
          </a:xfrm>
        </p:grpSpPr>
        <p:sp>
          <p:nvSpPr>
            <p:cNvPr id="2" name="文本框 1"/>
            <p:cNvSpPr txBox="1"/>
            <p:nvPr/>
          </p:nvSpPr>
          <p:spPr>
            <a:xfrm>
              <a:off x="523" y="2212"/>
              <a:ext cx="18094" cy="47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小华做的有用功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有用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人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h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540 N×0.5 m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270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滑轮组的机械效率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η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×100%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×100%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90%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713" y="5603"/>
            <a:ext cx="1440" cy="17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914400" imgH="1104900" progId="Equation.DSMT4">
                    <p:embed/>
                  </p:oleObj>
                </mc:Choice>
                <mc:Fallback>
                  <p:oleObj name="" r:id="rId1" imgW="914400" imgH="1104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713" y="5603"/>
                          <a:ext cx="1440" cy="17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6315" y="5603"/>
            <a:ext cx="14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927100" imgH="965200" progId="Equation.DSMT4">
                    <p:embed/>
                  </p:oleObj>
                </mc:Choice>
                <mc:Fallback>
                  <p:oleObj name="" r:id="rId3" imgW="927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315" y="5603"/>
                          <a:ext cx="14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69290"/>
            <a:ext cx="1151001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横向滑轮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工人师傅利用如图甲所示的滑轮组搬运石材，质量为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</a:t>
            </a:r>
            <a:r>
              <a:rPr lang="zh-CN" sz="3200" b="1">
                <a:ea typeface="宋体" panose="02010600030101010101" pitchFamily="2" charset="-122"/>
              </a:rPr>
              <a:t>的石材放在水平地面上，在拉力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的作用下沿水平方向做匀速直线运动，其路程随时间变化的图像如图乙所示．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石材在水平方向上受到的阻力为石材重力的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0.06</a:t>
            </a:r>
            <a:r>
              <a:rPr lang="zh-CN" sz="3200" b="1">
                <a:ea typeface="宋体" panose="02010600030101010101" pitchFamily="2" charset="-122"/>
              </a:rPr>
              <a:t>倍，滑轮组的机械效率为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80%</a:t>
            </a:r>
            <a:r>
              <a:rPr lang="zh-CN" sz="3200" b="1">
                <a:ea typeface="宋体" panose="02010600030101010101" pitchFamily="2" charset="-122"/>
              </a:rPr>
              <a:t>，滑轮和绳子的自重不计．在石材移动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ea typeface="宋体" panose="02010600030101010101" pitchFamily="2" charset="-122"/>
              </a:rPr>
              <a:t>的过程中，求：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8305" y="4426585"/>
            <a:ext cx="6059805" cy="21202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7881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石材受到的阻力；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7660" y="1432560"/>
            <a:ext cx="1149858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石材受到的阻力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0.06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0.06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0.06×2×10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kg×10 N/kg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675" y="460375"/>
            <a:ext cx="82848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工人作用在绳子自由端的拉力；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0040" y="1146810"/>
            <a:ext cx="11501120" cy="4523105"/>
            <a:chOff x="504" y="2142"/>
            <a:chExt cx="18112" cy="7123"/>
          </a:xfrm>
        </p:grpSpPr>
        <p:sp>
          <p:nvSpPr>
            <p:cNvPr id="2" name="文本框 1"/>
            <p:cNvSpPr txBox="1"/>
            <p:nvPr/>
          </p:nvSpPr>
          <p:spPr>
            <a:xfrm>
              <a:off x="504" y="2142"/>
              <a:ext cx="18112" cy="71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由图乙可知，石材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10 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内运动了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1.0 m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工人做的有用功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有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1.2×10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N×1.0 m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1 200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滑轮组的机械效率为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80%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η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×100%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80%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可得工人做的总功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总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1 500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与动滑轮相连的绳子有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段，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绳子自由端移动的距离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绳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ns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3×1.0 m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3.0 m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0030" y="4294"/>
            <a:ext cx="1100" cy="17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698500" imgH="1104900" progId="Equation.DSMT4">
                    <p:embed/>
                  </p:oleObj>
                </mc:Choice>
                <mc:Fallback>
                  <p:oleObj name="" r:id="rId1" imgW="698500" imgH="1104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030" y="4294"/>
                          <a:ext cx="1100" cy="17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4897" y="5484"/>
            <a:ext cx="3420" cy="17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2171700" imgH="1091565" progId="Equation.DSMT4">
                    <p:embed/>
                  </p:oleObj>
                </mc:Choice>
                <mc:Fallback>
                  <p:oleObj name="" r:id="rId3" imgW="2171700" imgH="10915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897" y="5484"/>
                          <a:ext cx="3420" cy="171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-21474825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6295" y="3463925"/>
            <a:ext cx="4634865" cy="16217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345440" y="5532755"/>
            <a:ext cx="11501120" cy="9277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则绳子自由端的拉力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9" name="对象 8"/>
          <p:cNvGraphicFramePr/>
          <p:nvPr/>
        </p:nvGraphicFramePr>
        <p:xfrm>
          <a:off x="4799648" y="5532755"/>
          <a:ext cx="2145665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" name="" r:id="rId6" imgW="2145665" imgH="1104900" progId="Equation.DSMT4">
                  <p:embed/>
                </p:oleObj>
              </mc:Choice>
              <mc:Fallback>
                <p:oleObj name="" r:id="rId6" imgW="2145665" imgH="11049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99648" y="5532755"/>
                        <a:ext cx="2145665" cy="1104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6865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工人拉力做功的功率．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0995" y="1405255"/>
            <a:ext cx="11510010" cy="3438525"/>
            <a:chOff x="521" y="2199"/>
            <a:chExt cx="18126" cy="5415"/>
          </a:xfrm>
        </p:grpSpPr>
        <p:sp>
          <p:nvSpPr>
            <p:cNvPr id="2" name="文本框 1"/>
            <p:cNvSpPr txBox="1"/>
            <p:nvPr/>
          </p:nvSpPr>
          <p:spPr>
            <a:xfrm>
              <a:off x="521" y="2199"/>
              <a:ext cx="18126" cy="541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由图乙可知，石材运动的速度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0.1 m/s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则绳子自由端移动的速度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绳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0.3 m/s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根据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可知，工人拉力做功的功率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Fv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绳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500 N×0.3 m/s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150 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56" name="对象 55"/>
            <p:cNvGraphicFramePr/>
            <p:nvPr/>
          </p:nvGraphicFramePr>
          <p:xfrm>
            <a:off x="10747" y="2297"/>
            <a:ext cx="24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" name="" r:id="rId1" imgW="1562100" imgH="965200" progId="Equation.DSMT4">
                    <p:embed/>
                  </p:oleObj>
                </mc:Choice>
                <mc:Fallback>
                  <p:oleObj name="" r:id="rId1" imgW="1562100" imgH="965200" progId="Equation.DSMT4">
                    <p:embed/>
                    <p:pic>
                      <p:nvPicPr>
                        <p:cNvPr id="0" name="图片 1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747" y="2297"/>
                          <a:ext cx="24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/>
            <p:cNvGraphicFramePr/>
            <p:nvPr/>
          </p:nvGraphicFramePr>
          <p:xfrm>
            <a:off x="3055" y="4884"/>
            <a:ext cx="220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" name="" r:id="rId3" imgW="1397000" imgH="965200" progId="Equation.DSMT4">
                    <p:embed/>
                  </p:oleObj>
                </mc:Choice>
                <mc:Fallback>
                  <p:oleObj name="" r:id="rId3" imgW="1397000" imgH="965200" progId="Equation.DSMT4">
                    <p:embed/>
                    <p:pic>
                      <p:nvPicPr>
                        <p:cNvPr id="0" name="图片 1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055" y="4884"/>
                          <a:ext cx="220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-21474825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0405" y="4759960"/>
            <a:ext cx="5173345" cy="18103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64845"/>
            <a:ext cx="1162558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考向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3</a:t>
            </a:r>
            <a:r>
              <a:rPr lang="zh-CN" sz="3200" b="1">
                <a:ea typeface="黑体" panose="02010609060101010101" charset="-122"/>
              </a:rPr>
              <a:t>　斜面类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8.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毕节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如图所示，一辆货车匀速从山底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开到山顶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  <a:r>
              <a:rPr lang="zh-CN" sz="3200" b="1">
                <a:ea typeface="宋体" panose="02010600030101010101" pitchFamily="2" charset="-122"/>
              </a:rPr>
              <a:t>货车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重为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5.0×10</a:t>
            </a:r>
            <a:r>
              <a:rPr lang="en-US" sz="3200" b="1" spc="-100" baseline="300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，发动机的功率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50 kW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保持不变，山坡</a:t>
            </a:r>
            <a:r>
              <a:rPr lang="en-US" sz="3200" b="1" i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AB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长</a:t>
            </a:r>
            <a:r>
              <a:rPr lang="en-US" sz="3200" b="1" spc="-10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2 000 m</a:t>
            </a:r>
            <a:r>
              <a:rPr lang="zh-CN" sz="3200" b="1" spc="-10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，</a:t>
            </a:r>
            <a:r>
              <a:rPr lang="zh-CN" sz="3200" b="1">
                <a:ea typeface="宋体" panose="02010600030101010101" pitchFamily="2" charset="-122"/>
              </a:rPr>
              <a:t>高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zh-CN" sz="3200" b="1">
                <a:ea typeface="宋体" panose="02010600030101010101" pitchFamily="2" charset="-122"/>
              </a:rPr>
              <a:t>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300 m</a:t>
            </a:r>
            <a:r>
              <a:rPr lang="zh-CN" sz="3200" b="1">
                <a:ea typeface="宋体" panose="02010600030101010101" pitchFamily="2" charset="-122"/>
              </a:rPr>
              <a:t>，牵引力保持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2.5×10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N</a:t>
            </a:r>
            <a:r>
              <a:rPr lang="zh-CN" sz="3200" b="1">
                <a:ea typeface="宋体" panose="02010600030101010101" pitchFamily="2" charset="-122"/>
              </a:rPr>
              <a:t>不变，不计空气阻力．求：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25740" y="3814445"/>
            <a:ext cx="3982085" cy="1080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31470" y="3627755"/>
            <a:ext cx="8325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货车从山底开到山顶所做的有用功．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1470" y="4391025"/>
            <a:ext cx="1147635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货车从山底开到山顶所做的有用功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W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有用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5.0×10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N×300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1.5×10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7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7881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山坡的机械效率．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0835" y="1386205"/>
            <a:ext cx="11490325" cy="3444240"/>
            <a:chOff x="521" y="2183"/>
            <a:chExt cx="18095" cy="5424"/>
          </a:xfrm>
        </p:grpSpPr>
        <p:sp>
          <p:nvSpPr>
            <p:cNvPr id="2" name="文本框 1"/>
            <p:cNvSpPr txBox="1"/>
            <p:nvPr/>
          </p:nvSpPr>
          <p:spPr>
            <a:xfrm>
              <a:off x="521" y="2183"/>
              <a:ext cx="18095" cy="51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6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货车从山底到山顶牵引力所做的总功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总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2.5×10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N×2 000 m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5.0×10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山坡的机械效率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η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×100%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×100%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30%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702" y="5867"/>
            <a:ext cx="1440" cy="17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914400" imgH="1104900" progId="Equation.DSMT4">
                    <p:embed/>
                  </p:oleObj>
                </mc:Choice>
                <mc:Fallback>
                  <p:oleObj name="" r:id="rId1" imgW="914400" imgH="1104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702" y="5867"/>
                          <a:ext cx="1440" cy="17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6230" y="5867"/>
            <a:ext cx="2720" cy="15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1727200" imgH="1002665" progId="Equation.DSMT4">
                    <p:embed/>
                  </p:oleObj>
                </mc:Choice>
                <mc:Fallback>
                  <p:oleObj name="" r:id="rId3" imgW="1727200" imgH="10026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230" y="5867"/>
                          <a:ext cx="2720" cy="15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88340"/>
            <a:ext cx="83051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货车在山坡上行驶时的摩擦力．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0835" y="1412875"/>
            <a:ext cx="11530330" cy="3424555"/>
            <a:chOff x="521" y="2225"/>
            <a:chExt cx="18158" cy="5393"/>
          </a:xfrm>
        </p:grpSpPr>
        <p:sp>
          <p:nvSpPr>
            <p:cNvPr id="2" name="文本框 1"/>
            <p:cNvSpPr txBox="1"/>
            <p:nvPr/>
          </p:nvSpPr>
          <p:spPr>
            <a:xfrm>
              <a:off x="521" y="2225"/>
              <a:ext cx="18158" cy="50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货车从山底开到山顶克服摩擦力做的功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摩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总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有用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5.0×10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1.5×10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3.5×10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7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J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货车从山底开到山顶的摩擦力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8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1.75×10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N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578" y="6039"/>
            <a:ext cx="4320" cy="15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743200" imgH="1002665" progId="Equation.DSMT4">
                    <p:embed/>
                  </p:oleObj>
                </mc:Choice>
                <mc:Fallback>
                  <p:oleObj name="" r:id="rId1" imgW="2743200" imgH="10026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578" y="6039"/>
                          <a:ext cx="4320" cy="15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" name="组合 92"/>
          <p:cNvGrpSpPr/>
          <p:nvPr/>
        </p:nvGrpSpPr>
        <p:grpSpPr>
          <a:xfrm>
            <a:off x="398780" y="741680"/>
            <a:ext cx="1661160" cy="521970"/>
            <a:chOff x="5343" y="7237"/>
            <a:chExt cx="2616" cy="822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5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6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59940" y="73025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压强、浮力类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2017.19</a:t>
            </a:r>
            <a:r>
              <a:rPr lang="zh-CN" sz="3200" b="1">
                <a:ea typeface="华文仿宋" panose="02010600040101010101" charset="-122"/>
              </a:rPr>
              <a:t>涉及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9405" y="1254125"/>
            <a:ext cx="1151445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漂浮类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益阳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我国从远古时代就开始利用浮力了．据考古工作者发现，在距今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7 500</a:t>
            </a:r>
            <a:r>
              <a:rPr lang="zh-CN" sz="3200" b="1">
                <a:ea typeface="宋体" panose="02010600030101010101" pitchFamily="2" charset="-122"/>
              </a:rPr>
              <a:t>年前的新石器时期，我国古代劳动人民就制造出了独木舟，如下图所示．该独木舟外形可看成一个长方体，它长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m</a:t>
            </a:r>
            <a:r>
              <a:rPr lang="zh-CN" sz="3200" b="1">
                <a:ea typeface="宋体" panose="02010600030101010101" pitchFamily="2" charset="-122"/>
              </a:rPr>
              <a:t>、宽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cm</a:t>
            </a:r>
            <a:r>
              <a:rPr lang="zh-CN" sz="3200" b="1">
                <a:ea typeface="宋体" panose="02010600030101010101" pitchFamily="2" charset="-122"/>
              </a:rPr>
              <a:t>、高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 cm</a:t>
            </a:r>
            <a:r>
              <a:rPr lang="zh-CN" sz="3200" b="1">
                <a:ea typeface="宋体" panose="02010600030101010101" pitchFamily="2" charset="-122"/>
              </a:rPr>
              <a:t>，质量为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kg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605" y="4970145"/>
            <a:ext cx="2725420" cy="15690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3260"/>
            <a:ext cx="114903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当独木舟底部距离水面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cm</a:t>
            </a:r>
            <a:r>
              <a:rPr lang="zh-CN" sz="3200" b="1">
                <a:ea typeface="宋体" panose="02010600030101010101" pitchFamily="2" charset="-122"/>
              </a:rPr>
              <a:t>时，底部受到水的压强；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1338580"/>
            <a:ext cx="1148969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当独木舟底部距离水面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 cm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时底部受到水的压强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×10 N/kg×0.1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Pa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6870" y="2949575"/>
            <a:ext cx="584009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独木舟空载时受到的浮力；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6870" y="3684270"/>
            <a:ext cx="114782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独木舟的重力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舟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 kg×10 N/kg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空载时独木舟所受浮力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浮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舟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9880" y="658495"/>
            <a:ext cx="82956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独木舟能承载的最大货物的重量．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6865" y="1379220"/>
            <a:ext cx="1150048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独木舟排开水的最大体积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V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排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m×0.5 m×0.15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0.15 m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独木舟受到的最大浮力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浮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gV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排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×10 N/kg×0.15 m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1 500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独木舟能承载的最大货物重量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浮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舟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1 500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500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1 000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2580" y="676275"/>
            <a:ext cx="1150937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按压类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兰州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一个质量为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kg</a:t>
            </a:r>
            <a:r>
              <a:rPr lang="zh-CN" sz="3200" b="1">
                <a:ea typeface="宋体" panose="02010600030101010101" pitchFamily="2" charset="-122"/>
              </a:rPr>
              <a:t>且质地均匀的长方体物块，底面是边长为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cm</a:t>
            </a:r>
            <a:r>
              <a:rPr lang="zh-CN" sz="3200" b="1">
                <a:ea typeface="宋体" panose="02010600030101010101" pitchFamily="2" charset="-122"/>
              </a:rPr>
              <a:t>的正方形．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水的密度为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1.0×10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(1)</a:t>
            </a:r>
            <a:r>
              <a:rPr lang="zh-CN" sz="3200" b="1">
                <a:ea typeface="宋体" panose="02010600030101010101" pitchFamily="2" charset="-122"/>
              </a:rPr>
              <a:t>物块漂浮在水面上时，浸入在水中的体积占物块总体积的</a:t>
            </a:r>
            <a:r>
              <a:rPr lang="en-US" altLang="zh-CN" sz="3200" b="1">
                <a:ea typeface="宋体" panose="02010600030101010101" pitchFamily="2" charset="-122"/>
              </a:rPr>
              <a:t>     </a:t>
            </a:r>
            <a:r>
              <a:rPr lang="zh-CN" sz="3200" b="1">
                <a:ea typeface="宋体" panose="02010600030101010101" pitchFamily="2" charset="-122"/>
              </a:rPr>
              <a:t>，此时物块所受到的浮力大小是多大？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33" name="对象 32"/>
          <p:cNvGraphicFramePr/>
          <p:nvPr/>
        </p:nvGraphicFramePr>
        <p:xfrm>
          <a:off x="11200131" y="2804160"/>
          <a:ext cx="2921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" name="" r:id="rId1" imgW="292100" imgH="965200" progId="Equation.DSMT4">
                  <p:embed/>
                </p:oleObj>
              </mc:Choice>
              <mc:Fallback>
                <p:oleObj name="" r:id="rId1" imgW="292100" imgH="965200" progId="Equation.DSMT4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200131" y="2804160"/>
                        <a:ext cx="2921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-21474825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7050" y="4269105"/>
            <a:ext cx="2166620" cy="2166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22580" y="4269105"/>
            <a:ext cx="90208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物块的重力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kg×10 N/kg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因为物块漂浮在水面上，受到的浮力等于物块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的重力，物块受到的浮力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浮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9880" y="679450"/>
            <a:ext cx="1145921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用手缓慢下压物块，如图所示，当物块下表面所处的深度为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0.11 m</a:t>
            </a:r>
            <a:r>
              <a:rPr lang="zh-CN" sz="3200" b="1">
                <a:ea typeface="宋体" panose="02010600030101010101" pitchFamily="2" charset="-122"/>
              </a:rPr>
              <a:t>时，物块下表面受到水的压强是多少？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10785" y="2190750"/>
            <a:ext cx="2058035" cy="2058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65760" y="4248785"/>
            <a:ext cx="114598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物块下表面受到水的压强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gh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1.0×10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×10 N/kg×0.11 m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1 100 Pa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99720" y="521335"/>
            <a:ext cx="11480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继续用手缓慢下压物块，当物块上表面与液面刚好相平时，需要施加压力是多大？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00355" y="1833245"/>
            <a:ext cx="11478895" cy="3307715"/>
            <a:chOff x="487" y="3284"/>
            <a:chExt cx="18077" cy="5209"/>
          </a:xfrm>
        </p:grpSpPr>
        <p:sp>
          <p:nvSpPr>
            <p:cNvPr id="2" name="文本框 1"/>
            <p:cNvSpPr txBox="1"/>
            <p:nvPr/>
          </p:nvSpPr>
          <p:spPr>
            <a:xfrm>
              <a:off x="487" y="3284"/>
              <a:ext cx="18077" cy="51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6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物块漂浮时浸入水中的体积占物块总体积的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6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根据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浮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ρ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液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gV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排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可得，物块漂浮时受到的浮力与物块浸没时受到的浮力之比是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浮漂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∶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浮浸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4∶5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，则物块全部浸没时受到的浮力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浮浸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等线" panose="02010600030101010101" charset="-122"/>
                </a:rPr>
                <a:t>   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浮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×10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12.5 N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3656" y="3284"/>
            <a:ext cx="4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92100" imgH="965200" progId="Equation.DSMT4">
                    <p:embed/>
                  </p:oleObj>
                </mc:Choice>
                <mc:Fallback>
                  <p:oleObj name="" r:id="rId1" imgW="2921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656" y="3284"/>
                          <a:ext cx="4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3878" y="6993"/>
            <a:ext cx="4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292100" imgH="952500" progId="Equation.DSMT4">
                    <p:embed/>
                  </p:oleObj>
                </mc:Choice>
                <mc:Fallback>
                  <p:oleObj name="" r:id="rId3" imgW="2921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878" y="6993"/>
                          <a:ext cx="4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5826" y="6993"/>
            <a:ext cx="4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5" imgW="292100" imgH="952500" progId="Equation.DSMT4">
                    <p:embed/>
                  </p:oleObj>
                </mc:Choice>
                <mc:Fallback>
                  <p:oleObj name="" r:id="rId5" imgW="2921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826" y="6993"/>
                          <a:ext cx="4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文本框 8"/>
          <p:cNvSpPr txBox="1"/>
          <p:nvPr/>
        </p:nvSpPr>
        <p:spPr>
          <a:xfrm>
            <a:off x="299720" y="5012055"/>
            <a:ext cx="1157795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 spc="-7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当把物块下压使其浸没在水中，受到向上的浮力、向下的重力和压力的作用，则需要施加压力</a:t>
            </a:r>
            <a:r>
              <a:rPr lang="en-US" sz="3200" b="1" i="1" spc="-7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spc="-7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i="1" spc="-7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spc="-70" baseline="-250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浮浸</a:t>
            </a:r>
            <a:r>
              <a:rPr lang="zh-CN" sz="3200" b="1" spc="-7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－</a:t>
            </a:r>
            <a:r>
              <a:rPr lang="en-US" sz="3200" b="1" i="1" spc="-7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 spc="-7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7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12.5 N</a:t>
            </a:r>
            <a:r>
              <a:rPr lang="zh-CN" sz="3200" b="1" spc="-7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－</a:t>
            </a:r>
            <a:r>
              <a:rPr lang="en-US" sz="3200" b="1" spc="-7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10 N</a:t>
            </a:r>
            <a:r>
              <a:rPr lang="zh-CN" sz="3200" b="1" spc="-7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7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2.5 N</a:t>
            </a:r>
            <a:endParaRPr lang="en-US" altLang="en-US" sz="3200" b="1" spc="-70">
              <a:solidFill>
                <a:srgbClr val="FF0000"/>
              </a:solidFill>
              <a:uFillTx/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681355"/>
            <a:ext cx="1152017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11.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提拉类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如图甲所示，水平桌面上放置有一个盛有水的薄壁圆柱形容器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足够高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，其底面积为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1.0×10</a:t>
            </a:r>
            <a:r>
              <a:rPr lang="zh-CN" sz="3200" b="1" baseline="30000">
                <a:ea typeface="宋体" panose="02010600030101010101" pitchFamily="2" charset="-122"/>
              </a:rPr>
              <a:t>－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，容器重力为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 N</a:t>
            </a:r>
            <a:r>
              <a:rPr lang="zh-CN" sz="3200" b="1">
                <a:ea typeface="宋体" panose="02010600030101010101" pitchFamily="2" charset="-122"/>
              </a:rPr>
              <a:t>，容器中水的重力为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 N</a:t>
            </a:r>
            <a:r>
              <a:rPr lang="zh-CN" sz="3200" b="1">
                <a:ea typeface="宋体" panose="02010600030101010101" pitchFamily="2" charset="-122"/>
              </a:rPr>
              <a:t>，用弹簧秤竖直悬挂着一个长方体的金属块，从水面上方某处缓慢下降，直至全部浸入水中，弹簧秤的示数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ea typeface="宋体" panose="02010600030101010101" pitchFamily="2" charset="-122"/>
              </a:rPr>
              <a:t>随金属块下落距离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h</a:t>
            </a:r>
            <a:r>
              <a:rPr lang="zh-CN" sz="3200" b="1">
                <a:ea typeface="宋体" panose="02010600030101010101" pitchFamily="2" charset="-122"/>
              </a:rPr>
              <a:t>的变化情况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如图乙所示．求：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1.0×10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ea typeface="宋体" panose="02010600030101010101" pitchFamily="2" charset="-122"/>
              </a:rPr>
              <a:t>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N/kg)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2" name="图片 -21474825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80375" y="3762375"/>
            <a:ext cx="3352800" cy="26714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675" y="668655"/>
            <a:ext cx="83051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当金属块浸没在水中时，受到的浮力；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0675" y="3965575"/>
            <a:ext cx="1154112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由图乙可知，当金属块浸没水中时，其受到的浮力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浮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G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11.2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9.2 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N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3" name="图片 -2147482513"/>
          <p:cNvPicPr>
            <a:picLocks noChangeAspect="1"/>
          </p:cNvPicPr>
          <p:nvPr/>
        </p:nvPicPr>
        <p:blipFill>
          <a:blip r:embed="rId1"/>
          <a:srcRect l="27216"/>
          <a:stretch>
            <a:fillRect/>
          </a:stretch>
        </p:blipFill>
        <p:spPr>
          <a:xfrm>
            <a:off x="4722495" y="1294130"/>
            <a:ext cx="2440305" cy="26714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" name="组合 8"/>
          <p:cNvGrpSpPr/>
          <p:nvPr/>
        </p:nvGrpSpPr>
        <p:grpSpPr>
          <a:xfrm>
            <a:off x="326390" y="1499870"/>
            <a:ext cx="11501755" cy="4182110"/>
            <a:chOff x="514" y="2194"/>
            <a:chExt cx="18113" cy="6586"/>
          </a:xfrm>
        </p:grpSpPr>
        <p:sp>
          <p:nvSpPr>
            <p:cNvPr id="2" name="文本框 1"/>
            <p:cNvSpPr txBox="1"/>
            <p:nvPr/>
          </p:nvSpPr>
          <p:spPr>
            <a:xfrm>
              <a:off x="514" y="2194"/>
              <a:ext cx="18113" cy="65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8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当金属块完全浸没水中时，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排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，所以金属块的体积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V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V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排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2×10</a:t>
              </a:r>
              <a:r>
                <a:rPr lang="zh-CN" sz="3200" b="1" baseline="3000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m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endPara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240000"/>
                </a:lnSpc>
              </a:pP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由图乙可知，金属块的质量</a:t>
              </a:r>
              <a:r>
                <a:rPr lang="en-US" sz="3200" b="1" i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m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＝</a:t>
              </a:r>
              <a:r>
                <a:rPr lang="en-US" alt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                    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＝</a:t>
              </a:r>
              <a:r>
                <a: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1.12 kg</a:t>
              </a:r>
              <a:endPara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230000"/>
                </a:lnSpc>
              </a:pP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所以金属块的密度</a:t>
              </a:r>
              <a:r>
                <a:rPr lang="en-US" sz="3200" b="1" i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ρ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＝</a:t>
              </a:r>
              <a:r>
                <a:rPr lang="en-US" alt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                          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＝</a:t>
              </a:r>
              <a:r>
                <a: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5.6×10</a:t>
              </a:r>
              <a:r>
                <a:rPr lang="en-US" sz="3200" b="1" spc="-100" baseline="300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 kg/m</a:t>
              </a:r>
              <a:r>
                <a:rPr lang="en-US" sz="3200" b="1" spc="-100" baseline="300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endParaRPr lang="en-US" altLang="en-US" sz="3200" b="1" spc="-100" baseline="300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3303" y="3664"/>
            <a:ext cx="8380" cy="17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5321300" imgH="1117600" progId="Equation.DSMT4">
                    <p:embed/>
                  </p:oleObj>
                </mc:Choice>
                <mc:Fallback>
                  <p:oleObj name="" r:id="rId1" imgW="5321300" imgH="11176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303" y="3664"/>
                          <a:ext cx="8380" cy="17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/>
            <p:nvPr/>
          </p:nvGraphicFramePr>
          <p:xfrm>
            <a:off x="9212" y="5494"/>
            <a:ext cx="3260" cy="1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" name="" r:id="rId3" imgW="2070100" imgH="1041400" progId="Equation.DSMT4">
                    <p:embed/>
                  </p:oleObj>
                </mc:Choice>
                <mc:Fallback>
                  <p:oleObj name="" r:id="rId3" imgW="2070100" imgH="10414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9212" y="5494"/>
                          <a:ext cx="3260" cy="16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/>
            <p:nvPr/>
          </p:nvGraphicFramePr>
          <p:xfrm>
            <a:off x="6554" y="7260"/>
            <a:ext cx="408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" name="" r:id="rId5" imgW="2590800" imgH="965200" progId="Equation.DSMT4">
                    <p:embed/>
                  </p:oleObj>
                </mc:Choice>
                <mc:Fallback>
                  <p:oleObj name="" r:id="rId5" imgW="25908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554" y="7260"/>
                          <a:ext cx="408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0" name="文本框 99"/>
          <p:cNvSpPr txBox="1"/>
          <p:nvPr/>
        </p:nvSpPr>
        <p:spPr>
          <a:xfrm>
            <a:off x="320040" y="78803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该金属块的密度；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13"/>
          <p:cNvPicPr>
            <a:picLocks noChangeAspect="1"/>
          </p:cNvPicPr>
          <p:nvPr/>
        </p:nvPicPr>
        <p:blipFill>
          <a:blip r:embed="rId7"/>
          <a:srcRect l="27216"/>
          <a:stretch>
            <a:fillRect/>
          </a:stretch>
        </p:blipFill>
        <p:spPr>
          <a:xfrm>
            <a:off x="9665970" y="3192780"/>
            <a:ext cx="2103755" cy="23031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65760" y="876935"/>
            <a:ext cx="115417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当金属块浸没水中时，容器底部对桌面的压强．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65760" y="1584325"/>
            <a:ext cx="11460480" cy="3252470"/>
            <a:chOff x="512" y="2156"/>
            <a:chExt cx="18048" cy="5122"/>
          </a:xfrm>
        </p:grpSpPr>
        <p:sp>
          <p:nvSpPr>
            <p:cNvPr id="2" name="文本框 1"/>
            <p:cNvSpPr txBox="1"/>
            <p:nvPr/>
          </p:nvSpPr>
          <p:spPr>
            <a:xfrm>
              <a:off x="512" y="2156"/>
              <a:ext cx="18049" cy="47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当金属块浸没水中时，容器底部对桌面的压力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容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水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浮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15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22 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容器底部对桌面的压强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 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2 200 Pa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574" y="5758"/>
            <a:ext cx="45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895600" imgH="965200" progId="Equation.DSMT4">
                    <p:embed/>
                  </p:oleObj>
                </mc:Choice>
                <mc:Fallback>
                  <p:oleObj name="" r:id="rId1" imgW="28956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574" y="5758"/>
                          <a:ext cx="45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5" name="图片 -21474825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7110" y="2436495"/>
            <a:ext cx="3012440" cy="2400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825750" y="555625"/>
            <a:ext cx="65398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ea typeface="黑体" panose="02010609060101010101" charset="-122"/>
              </a:rPr>
              <a:t>二、电学计算题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华文仿宋" panose="02010600040101010101" charset="-122"/>
              </a:rPr>
              <a:t>近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年连续考查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 )</a:t>
            </a:r>
            <a:endParaRPr lang="en-US" altLang="en-US" sz="3200" b="1">
              <a:latin typeface="Times New Roman" panose="02020603050405020304" charset="0"/>
              <a:ea typeface="黑体" panose="02010609060101010101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399415" y="1475105"/>
            <a:ext cx="1661160" cy="521970"/>
            <a:chOff x="5343" y="7237"/>
            <a:chExt cx="2616" cy="822"/>
          </a:xfrm>
        </p:grpSpPr>
        <p:pic>
          <p:nvPicPr>
            <p:cNvPr id="125" name="图片 124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26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27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60575" y="1456055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简单电路类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2018.20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30200" y="1982470"/>
            <a:ext cx="1153033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贵阳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如图所示电路，电源电压保持不变，灯泡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ea typeface="宋体" panose="02010600030101010101" pitchFamily="2" charset="-122"/>
              </a:rPr>
              <a:t>标有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“6 V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 W”</a:t>
            </a:r>
            <a:r>
              <a:rPr lang="zh-CN" sz="3200" b="1">
                <a:ea typeface="宋体" panose="02010600030101010101" pitchFamily="2" charset="-122"/>
              </a:rPr>
              <a:t>．闭合开关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，灯泡正常发光，定值电阻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ea typeface="宋体" panose="02010600030101010101" pitchFamily="2" charset="-122"/>
              </a:rPr>
              <a:t>两端的电压是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12 V</a:t>
            </a:r>
            <a:r>
              <a:rPr lang="zh-CN" sz="3200" b="1">
                <a:ea typeface="宋体" panose="02010600030101010101" pitchFamily="2" charset="-122"/>
              </a:rPr>
              <a:t>．求：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4" name="图片 -21474825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3430" y="4170045"/>
            <a:ext cx="3023870" cy="20770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95910" y="2669540"/>
            <a:ext cx="11490325" cy="9277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灯泡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的灯丝电阻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Ω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58" name="对象 57"/>
          <p:cNvGraphicFramePr/>
          <p:nvPr/>
        </p:nvGraphicFramePr>
        <p:xfrm>
          <a:off x="4404360" y="2663190"/>
          <a:ext cx="19812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" name="" r:id="rId1" imgW="1981200" imgH="1117600" progId="Equation.DSMT4">
                  <p:embed/>
                </p:oleObj>
              </mc:Choice>
              <mc:Fallback>
                <p:oleObj name="" r:id="rId1" imgW="1981200" imgH="1117600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04360" y="2663190"/>
                        <a:ext cx="1981200" cy="1117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95910" y="803910"/>
            <a:ext cx="6096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(1)</a:t>
            </a:r>
            <a:r>
              <a:rPr lang="zh-CN" sz="3200" b="1">
                <a:sym typeface="+mn-ea"/>
              </a:rPr>
              <a:t>灯丝的电阻</a:t>
            </a:r>
            <a:r>
              <a:rPr lang="en-US" sz="3200" b="1" i="1">
                <a:latin typeface="Times New Roman" panose="02020603050405020304" charset="0"/>
                <a:sym typeface="+mn-ea"/>
              </a:rPr>
              <a:t>R</a:t>
            </a:r>
            <a:r>
              <a:rPr lang="en-US" sz="3200" b="1" baseline="-25000">
                <a:latin typeface="Times New Roman" panose="02020603050405020304" charset="0"/>
                <a:sym typeface="+mn-ea"/>
              </a:rPr>
              <a:t>L</a:t>
            </a:r>
            <a:r>
              <a:rPr lang="zh-CN" sz="3200" b="1">
                <a:sym typeface="+mn-ea"/>
              </a:rPr>
              <a:t>；</a:t>
            </a:r>
            <a:endParaRPr lang="zh-CN" altLang="en-US" sz="3200" b="1">
              <a:sym typeface="+mn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56870" y="1521460"/>
            <a:ext cx="7879715" cy="1064895"/>
            <a:chOff x="520" y="7742"/>
            <a:chExt cx="12409" cy="1677"/>
          </a:xfrm>
        </p:grpSpPr>
        <p:sp>
          <p:nvSpPr>
            <p:cNvPr id="3" name="文本框 2"/>
            <p:cNvSpPr txBox="1"/>
            <p:nvPr/>
          </p:nvSpPr>
          <p:spPr>
            <a:xfrm>
              <a:off x="520" y="7742"/>
              <a:ext cx="12409" cy="15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8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4258" y="7919"/>
            <a:ext cx="6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" name="" r:id="rId3" imgW="419100" imgH="952500" progId="Equation.DSMT4">
                    <p:embed/>
                  </p:oleObj>
                </mc:Choice>
                <mc:Fallback>
                  <p:oleObj name="" r:id="rId3" imgW="419100" imgH="952500" progId="Equation.DSMT4">
                    <p:embed/>
                    <p:pic>
                      <p:nvPicPr>
                        <p:cNvPr id="0" name="图片 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258" y="7919"/>
                          <a:ext cx="6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/>
            <p:nvPr/>
          </p:nvGraphicFramePr>
          <p:xfrm>
            <a:off x="9695" y="7859"/>
            <a:ext cx="920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" name="" r:id="rId5" imgW="584200" imgH="990600" progId="Equation.DSMT4">
                    <p:embed/>
                  </p:oleObj>
                </mc:Choice>
                <mc:Fallback>
                  <p:oleObj name="" r:id="rId5" imgW="584200" imgH="990600" progId="Equation.DSMT4">
                    <p:embed/>
                    <p:pic>
                      <p:nvPicPr>
                        <p:cNvPr id="0" name="图片 2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695" y="7859"/>
                          <a:ext cx="920" cy="15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0" name="文本框 99"/>
          <p:cNvSpPr txBox="1"/>
          <p:nvPr/>
        </p:nvSpPr>
        <p:spPr>
          <a:xfrm>
            <a:off x="295910" y="372554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电路中的电流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95910" y="4439920"/>
            <a:ext cx="11539220" cy="1938020"/>
            <a:chOff x="522" y="2182"/>
            <a:chExt cx="18172" cy="3052"/>
          </a:xfrm>
        </p:grpSpPr>
        <p:sp>
          <p:nvSpPr>
            <p:cNvPr id="11" name="文本框 10"/>
            <p:cNvSpPr txBox="1"/>
            <p:nvPr/>
          </p:nvSpPr>
          <p:spPr>
            <a:xfrm>
              <a:off x="522" y="2182"/>
              <a:ext cx="18173" cy="27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闭合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，灯泡正常发光，由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可得，电路中的电流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7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 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2" name="对象 11"/>
            <p:cNvGraphicFramePr/>
            <p:nvPr/>
          </p:nvGraphicFramePr>
          <p:xfrm>
            <a:off x="1615" y="3554"/>
            <a:ext cx="262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" name="" r:id="rId7" imgW="1663700" imgH="1066800" progId="Equation.DSMT4">
                    <p:embed/>
                  </p:oleObj>
                </mc:Choice>
                <mc:Fallback>
                  <p:oleObj name="" r:id="rId7" imgW="1663700" imgH="1066800" progId="Equation.DSMT4">
                    <p:embed/>
                    <p:pic>
                      <p:nvPicPr>
                        <p:cNvPr id="0" name="图片 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615" y="3554"/>
                          <a:ext cx="262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4" name="图片 -21474825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93075" y="1595755"/>
            <a:ext cx="3023870" cy="20770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8135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电路消耗的总功率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0835" y="3588385"/>
            <a:ext cx="83051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由图可知，灯泡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与电阻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串联则电源电压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L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i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12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18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电路消耗的总功率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18 V×1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18 W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4" name="图片 -21474825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84065" y="1511300"/>
            <a:ext cx="3023870" cy="20770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7025" y="684530"/>
            <a:ext cx="1148016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新疆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如图所示的电路中，电源电压恒为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V</a:t>
            </a:r>
            <a:r>
              <a:rPr lang="zh-CN" sz="3200" b="1">
                <a:ea typeface="宋体" panose="02010600030101010101" pitchFamily="2" charset="-122"/>
              </a:rPr>
              <a:t>．闭合开关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后，电阻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的电功率为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W</a:t>
            </a:r>
            <a:r>
              <a:rPr lang="zh-CN" sz="3200" b="1">
                <a:ea typeface="宋体" panose="02010600030101010101" pitchFamily="2" charset="-122"/>
              </a:rPr>
              <a:t>，电阻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的电功率为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4.5 W</a:t>
            </a:r>
            <a:r>
              <a:rPr lang="zh-CN" sz="3200" b="1">
                <a:ea typeface="宋体" panose="02010600030101010101" pitchFamily="2" charset="-122"/>
              </a:rPr>
              <a:t>．求：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通过电阻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的电流；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382000" y="2752725"/>
            <a:ext cx="2200910" cy="19919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336550" y="2853690"/>
            <a:ext cx="8308975" cy="2771775"/>
            <a:chOff x="530" y="4494"/>
            <a:chExt cx="13085" cy="4365"/>
          </a:xfrm>
        </p:grpSpPr>
        <p:sp>
          <p:nvSpPr>
            <p:cNvPr id="3" name="文本框 2"/>
            <p:cNvSpPr txBox="1"/>
            <p:nvPr/>
          </p:nvSpPr>
          <p:spPr>
            <a:xfrm>
              <a:off x="530" y="4494"/>
              <a:ext cx="13085" cy="40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</a:t>
              </a: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由题图可知，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并联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可知，通过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的电流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　</a:t>
              </a:r>
              <a:endParaRPr lang="zh-CN" altLang="en-US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1753" y="7179"/>
            <a:ext cx="382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3" imgW="2425700" imgH="1066800" progId="Equation.DSMT4">
                    <p:embed/>
                  </p:oleObj>
                </mc:Choice>
                <mc:Fallback>
                  <p:oleObj name="" r:id="rId3" imgW="24257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753" y="7179"/>
                          <a:ext cx="382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9532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26390" y="1468120"/>
            <a:ext cx="11539220" cy="2190115"/>
            <a:chOff x="514" y="1995"/>
            <a:chExt cx="18172" cy="3449"/>
          </a:xfrm>
        </p:grpSpPr>
        <p:sp>
          <p:nvSpPr>
            <p:cNvPr id="2" name="文本框 1"/>
            <p:cNvSpPr txBox="1"/>
            <p:nvPr/>
          </p:nvSpPr>
          <p:spPr>
            <a:xfrm>
              <a:off x="514" y="2264"/>
              <a:ext cx="18172" cy="28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1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可知，通过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的电流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1.5 A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</a:t>
              </a:r>
              <a:endParaRPr lang="en-US" alt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可知，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10715" y="1995"/>
            <a:ext cx="436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768600" imgH="1066800" progId="Equation.DSMT4">
                    <p:embed/>
                  </p:oleObj>
                </mc:Choice>
                <mc:Fallback>
                  <p:oleObj name="" r:id="rId1" imgW="27686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715" y="1995"/>
                          <a:ext cx="436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/>
            <p:cNvGraphicFramePr/>
            <p:nvPr/>
          </p:nvGraphicFramePr>
          <p:xfrm>
            <a:off x="2246" y="3779"/>
            <a:ext cx="6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419100" imgH="952500" progId="Equation.DSMT4">
                    <p:embed/>
                  </p:oleObj>
                </mc:Choice>
                <mc:Fallback>
                  <p:oleObj name="" r:id="rId3" imgW="4191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246" y="3779"/>
                          <a:ext cx="6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8764" y="3764"/>
            <a:ext cx="4099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5" imgW="2602865" imgH="1066800" progId="Equation.DSMT4">
                    <p:embed/>
                  </p:oleObj>
                </mc:Choice>
                <mc:Fallback>
                  <p:oleObj name="" r:id="rId5" imgW="2602865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8764" y="3764"/>
                          <a:ext cx="4099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文本框 8"/>
          <p:cNvSpPr txBox="1"/>
          <p:nvPr/>
        </p:nvSpPr>
        <p:spPr>
          <a:xfrm>
            <a:off x="326390" y="3658235"/>
            <a:ext cx="82956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整个电路在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ea typeface="宋体" panose="02010600030101010101" pitchFamily="2" charset="-122"/>
              </a:rPr>
              <a:t>内产生的热量．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6390" y="4389120"/>
            <a:ext cx="83058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整个电路在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内产生的热量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Q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4.5 W)×10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75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11" name="图片 -2147482510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9091930" y="3566160"/>
            <a:ext cx="2200910" cy="19919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9" name="组合 88"/>
          <p:cNvGrpSpPr/>
          <p:nvPr/>
        </p:nvGrpSpPr>
        <p:grpSpPr>
          <a:xfrm>
            <a:off x="396875" y="873125"/>
            <a:ext cx="1661160" cy="521970"/>
            <a:chOff x="5343" y="7237"/>
            <a:chExt cx="2616" cy="822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1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2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77720" y="87122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动态电路类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5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4010" y="1378585"/>
            <a:ext cx="1152461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开关通断类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云南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如图所示，电源电压恒定，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 Ω</a:t>
            </a:r>
            <a:r>
              <a:rPr lang="zh-CN" sz="3200" b="1">
                <a:ea typeface="宋体" panose="02010600030101010101" pitchFamily="2" charset="-122"/>
              </a:rPr>
              <a:t>，当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闭合、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断开时，电流表的示数为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0.2 A</a:t>
            </a:r>
            <a:r>
              <a:rPr lang="zh-CN" sz="3200" b="1">
                <a:ea typeface="宋体" panose="02010600030101010101" pitchFamily="2" charset="-122"/>
              </a:rPr>
              <a:t>；当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都闭合时，电流表的示数为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0.5 A</a:t>
            </a:r>
            <a:r>
              <a:rPr lang="zh-CN" sz="3200" b="1">
                <a:ea typeface="宋体" panose="02010600030101010101" pitchFamily="2" charset="-122"/>
              </a:rPr>
              <a:t>．求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电源电压；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2050" y="4110355"/>
            <a:ext cx="2637155" cy="17437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34010" y="4285615"/>
            <a:ext cx="870902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闭合、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断开时，只有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接入电路，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电源电压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0.2 A×30 Ω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V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1945" y="68008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21945" y="1446530"/>
            <a:ext cx="8313420" cy="2640330"/>
            <a:chOff x="507" y="2278"/>
            <a:chExt cx="13092" cy="4158"/>
          </a:xfrm>
        </p:grpSpPr>
        <p:sp>
          <p:nvSpPr>
            <p:cNvPr id="2" name="文本框 1"/>
            <p:cNvSpPr txBox="1"/>
            <p:nvPr/>
          </p:nvSpPr>
          <p:spPr>
            <a:xfrm>
              <a:off x="507" y="2278"/>
              <a:ext cx="13092" cy="38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6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都闭合时，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与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并联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0.5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0.2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0.3 A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20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994" y="4756"/>
            <a:ext cx="270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1714500" imgH="1066800" progId="Equation.DSMT4">
                    <p:embed/>
                  </p:oleObj>
                </mc:Choice>
                <mc:Fallback>
                  <p:oleObj name="" r:id="rId1" imgW="17145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94" y="4756"/>
                          <a:ext cx="270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/>
          <p:nvPr/>
        </p:nvSpPr>
        <p:spPr>
          <a:xfrm>
            <a:off x="321945" y="4122420"/>
            <a:ext cx="114604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(3)S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都闭合时，通电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min</a:t>
            </a:r>
            <a:r>
              <a:rPr lang="zh-CN" sz="3200" b="1">
                <a:ea typeface="宋体" panose="02010600030101010101" pitchFamily="2" charset="-122"/>
              </a:rPr>
              <a:t>电流通过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做的功．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1945" y="4847590"/>
            <a:ext cx="108324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都闭合时，通电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 min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电流通过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做的功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V×0.3 A×60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108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7" name="图片 -21474825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7255" y="1908810"/>
            <a:ext cx="2637155" cy="17437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230" y="678180"/>
            <a:ext cx="1152144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滑片移动类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衡阳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如图甲所示，电源两端电压恒为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V</a:t>
            </a:r>
            <a:r>
              <a:rPr lang="zh-CN" sz="3200" b="1">
                <a:ea typeface="宋体" panose="02010600030101010101" pitchFamily="2" charset="-122"/>
              </a:rPr>
              <a:t>，开关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闭合，当滑动变阻器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移动到某一位置时，电压表的示数为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1.8 V</a:t>
            </a:r>
            <a:r>
              <a:rPr lang="zh-CN" sz="3200" b="1">
                <a:ea typeface="宋体" panose="02010600030101010101" pitchFamily="2" charset="-122"/>
              </a:rPr>
              <a:t>，电流表的示数如图乙所示．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读出电流表的示数为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________A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2435" y="3944620"/>
            <a:ext cx="6208395" cy="24790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026660" y="3062605"/>
            <a:ext cx="7486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0.3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675" y="670560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求定值电阻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1430020"/>
            <a:ext cx="11490960" cy="3787140"/>
            <a:chOff x="522" y="2252"/>
            <a:chExt cx="18096" cy="5964"/>
          </a:xfrm>
        </p:grpSpPr>
        <p:sp>
          <p:nvSpPr>
            <p:cNvPr id="2" name="文本框 1"/>
            <p:cNvSpPr txBox="1"/>
            <p:nvPr/>
          </p:nvSpPr>
          <p:spPr>
            <a:xfrm>
              <a:off x="522" y="2252"/>
              <a:ext cx="18096" cy="56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由图甲可知，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与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串联，电压表测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两端电压，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8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电流表测电路中的电流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可得，定值电阻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的阻值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 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6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2231" y="5033"/>
            <a:ext cx="6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419100" imgH="952500" progId="Equation.DSMT4">
                    <p:embed/>
                  </p:oleObj>
                </mc:Choice>
                <mc:Fallback>
                  <p:oleObj name="" r:id="rId1" imgW="4191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231" y="5033"/>
                          <a:ext cx="6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1958" y="6696"/>
            <a:ext cx="282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1790700" imgH="965200" progId="Equation.DSMT4">
                    <p:embed/>
                  </p:oleObj>
                </mc:Choice>
                <mc:Fallback>
                  <p:oleObj name="" r:id="rId3" imgW="1790700" imgH="965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958" y="6696"/>
                          <a:ext cx="282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-2147482507"/>
          <p:cNvPicPr>
            <a:picLocks noChangeAspect="1"/>
          </p:cNvPicPr>
          <p:nvPr/>
        </p:nvPicPr>
        <p:blipFill>
          <a:blip r:embed="rId5"/>
          <a:srcRect r="49504"/>
          <a:stretch>
            <a:fillRect/>
          </a:stretch>
        </p:blipFill>
        <p:spPr>
          <a:xfrm>
            <a:off x="8034655" y="3051810"/>
            <a:ext cx="3134995" cy="24790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9245" y="871220"/>
            <a:ext cx="8315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求此时滑动变阻器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的电功率．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5280" y="1582420"/>
            <a:ext cx="1152080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由串联电路电压规律可知，滑动变阻器两端的电压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1.8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1.2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则滑动变阻器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的电功率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P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1.2 V×0.3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0.36 W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7" name="图片 -2147482507"/>
          <p:cNvPicPr>
            <a:picLocks noChangeAspect="1"/>
          </p:cNvPicPr>
          <p:nvPr/>
        </p:nvPicPr>
        <p:blipFill>
          <a:blip r:embed="rId1"/>
          <a:srcRect r="49504"/>
          <a:stretch>
            <a:fillRect/>
          </a:stretch>
        </p:blipFill>
        <p:spPr>
          <a:xfrm>
            <a:off x="8186420" y="2595880"/>
            <a:ext cx="3134995" cy="24790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2580" y="594995"/>
            <a:ext cx="1149032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结合图像类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如图甲所示，电源电压保持不变，定值电阻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Ω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是滑动变阻器，闭合开关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后，当滑片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从最右端移到最左端的过程中，电压表示数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ea typeface="宋体" panose="02010600030101010101" pitchFamily="2" charset="-122"/>
              </a:rPr>
              <a:t>与电流表示数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>
                <a:ea typeface="宋体" panose="02010600030101010101" pitchFamily="2" charset="-122"/>
              </a:rPr>
              <a:t>的关系图像如图乙所示，求：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07765" y="3789045"/>
            <a:ext cx="5720715" cy="25044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322580" y="3057525"/>
            <a:ext cx="115392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根据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可得电路总电阻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总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30 Ω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则滑动变阻器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的最大阻值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R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滑大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总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30 Ω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 Ω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20 Ω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2" name="对象 1"/>
          <p:cNvGraphicFramePr/>
          <p:nvPr/>
        </p:nvGraphicFramePr>
        <p:xfrm>
          <a:off x="1798320" y="3009900"/>
          <a:ext cx="419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" name="" r:id="rId1" imgW="419100" imgH="952500" progId="Equation.DSMT4">
                  <p:embed/>
                </p:oleObj>
              </mc:Choice>
              <mc:Fallback>
                <p:oleObj name="" r:id="rId1" imgW="419100" imgH="9525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8320" y="3009900"/>
                        <a:ext cx="4191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23215" y="1441450"/>
            <a:ext cx="115385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由图像可得，电源电压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，当滑片在最右端时，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电路中的最小电流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0.1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，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5" name="对象 4"/>
          <p:cNvGraphicFramePr/>
          <p:nvPr/>
        </p:nvGraphicFramePr>
        <p:xfrm>
          <a:off x="6088063" y="3057525"/>
          <a:ext cx="168846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3" imgW="1688465" imgH="965200" progId="Equation.DSMT4">
                  <p:embed/>
                </p:oleObj>
              </mc:Choice>
              <mc:Fallback>
                <p:oleObj name="" r:id="rId3" imgW="1688465" imgH="9652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88063" y="3057525"/>
                        <a:ext cx="1688465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323215" y="690880"/>
            <a:ext cx="6096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sym typeface="+mn-ea"/>
              </a:rPr>
              <a:t>(1)</a:t>
            </a:r>
            <a:r>
              <a:rPr lang="zh-CN" sz="3200" b="1">
                <a:sym typeface="+mn-ea"/>
              </a:rPr>
              <a:t>滑动变阻器</a:t>
            </a:r>
            <a:r>
              <a:rPr lang="en-US" sz="3200" b="1" i="1">
                <a:latin typeface="Times New Roman" panose="02020603050405020304" charset="0"/>
                <a:sym typeface="+mn-ea"/>
              </a:rPr>
              <a:t>R</a:t>
            </a:r>
            <a:r>
              <a:rPr lang="en-US" sz="3200" b="1" baseline="-25000">
                <a:latin typeface="Times New Roman" panose="02020603050405020304" charset="0"/>
                <a:sym typeface="+mn-ea"/>
              </a:rPr>
              <a:t>2</a:t>
            </a:r>
            <a:r>
              <a:rPr lang="zh-CN" sz="3200" b="1">
                <a:sym typeface="+mn-ea"/>
              </a:rPr>
              <a:t>的最大阻值；</a:t>
            </a:r>
            <a:endParaRPr lang="zh-CN" altLang="en-US" sz="3200" b="1">
              <a:sym typeface="+mn-ea"/>
            </a:endParaRPr>
          </a:p>
        </p:txBody>
      </p:sp>
      <p:pic>
        <p:nvPicPr>
          <p:cNvPr id="8" name="图片 -21474825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1815" y="4232910"/>
            <a:ext cx="4879340" cy="21361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556260"/>
            <a:ext cx="8325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滑片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滑到中点时电路中的电流；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31470" y="3483610"/>
            <a:ext cx="11478895" cy="3046095"/>
            <a:chOff x="522" y="2183"/>
            <a:chExt cx="18077" cy="4797"/>
          </a:xfrm>
        </p:grpSpPr>
        <p:sp>
          <p:nvSpPr>
            <p:cNvPr id="2" name="文本框 1"/>
            <p:cNvSpPr txBox="1"/>
            <p:nvPr/>
          </p:nvSpPr>
          <p:spPr>
            <a:xfrm>
              <a:off x="522" y="2183"/>
              <a:ext cx="18077" cy="456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8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滑片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滑到中点时，电路中的总电阻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R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总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10 Ω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20 Ω</a:t>
              </a:r>
              <a:endPara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21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电路中的电流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0.15 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3729" y="3698"/>
            <a:ext cx="1400" cy="1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889000" imgH="977900" progId="Equation.DSMT4">
                    <p:embed/>
                  </p:oleObj>
                </mc:Choice>
                <mc:Fallback>
                  <p:oleObj name="" r:id="rId1" imgW="889000" imgH="977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729" y="3698"/>
                          <a:ext cx="1400" cy="15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7786" y="3738"/>
            <a:ext cx="132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838200" imgH="952500" progId="Equation.DSMT4">
                    <p:embed/>
                  </p:oleObj>
                </mc:Choice>
                <mc:Fallback>
                  <p:oleObj name="" r:id="rId3" imgW="8382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786" y="3738"/>
                          <a:ext cx="132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5537" y="5261"/>
            <a:ext cx="3080" cy="17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5" imgW="1955800" imgH="1091565" progId="Equation.DSMT4">
                    <p:embed/>
                  </p:oleObj>
                </mc:Choice>
                <mc:Fallback>
                  <p:oleObj name="" r:id="rId5" imgW="1955800" imgH="10915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5537" y="5261"/>
                          <a:ext cx="3080" cy="171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9" name="图片 -214748250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8750" y="1386205"/>
            <a:ext cx="5228590" cy="2289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0515" y="69913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电路消耗的最大功率．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0515" y="3999865"/>
            <a:ext cx="114998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由图像可知，电路通过的最大电流为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0.3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所以电路消耗的最大功率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max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 V×0.3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0.9 W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9" name="图片 -21474825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81705" y="1619885"/>
            <a:ext cx="5228590" cy="2289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6865" y="673735"/>
            <a:ext cx="115201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替换元件类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梧州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在如图所示的电路中，电源电压恒定为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 V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Ω</a:t>
            </a:r>
            <a:r>
              <a:rPr lang="zh-CN" sz="3200" b="1">
                <a:ea typeface="宋体" panose="02010600030101010101" pitchFamily="2" charset="-122"/>
              </a:rPr>
              <a:t>，闭合开关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，电流表的示数为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0.9 A. 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通过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的电流；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61985" y="3093720"/>
            <a:ext cx="2430145" cy="200787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>
            <a:off x="316865" y="2980690"/>
            <a:ext cx="8319770" cy="2120900"/>
            <a:chOff x="499" y="4694"/>
            <a:chExt cx="13102" cy="3340"/>
          </a:xfrm>
        </p:grpSpPr>
        <p:sp>
          <p:nvSpPr>
            <p:cNvPr id="3" name="文本框 2"/>
            <p:cNvSpPr txBox="1"/>
            <p:nvPr/>
          </p:nvSpPr>
          <p:spPr>
            <a:xfrm>
              <a:off x="499" y="4694"/>
              <a:ext cx="13102" cy="30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9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可得通过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的电流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0.6 A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4248" y="4924"/>
            <a:ext cx="6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2" imgW="419100" imgH="952500" progId="Equation.DSMT4">
                    <p:embed/>
                  </p:oleObj>
                </mc:Choice>
                <mc:Fallback>
                  <p:oleObj name="" r:id="rId2" imgW="4191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248" y="4924"/>
                          <a:ext cx="6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/>
            <p:nvPr/>
          </p:nvGraphicFramePr>
          <p:xfrm>
            <a:off x="5736" y="6354"/>
            <a:ext cx="264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" name="" r:id="rId4" imgW="1676400" imgH="1066800" progId="Equation.DSMT4">
                    <p:embed/>
                  </p:oleObj>
                </mc:Choice>
                <mc:Fallback>
                  <p:oleObj name="" r:id="rId4" imgW="16764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736" y="6354"/>
                          <a:ext cx="264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932815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0835" y="3675380"/>
            <a:ext cx="11518900" cy="2635885"/>
            <a:chOff x="521" y="2242"/>
            <a:chExt cx="18140" cy="4151"/>
          </a:xfrm>
        </p:grpSpPr>
        <p:sp>
          <p:nvSpPr>
            <p:cNvPr id="2" name="文本框 1"/>
            <p:cNvSpPr txBox="1"/>
            <p:nvPr/>
          </p:nvSpPr>
          <p:spPr>
            <a:xfrm>
              <a:off x="521" y="2242"/>
              <a:ext cx="18141" cy="38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6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根据并联电路的电流规律通过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的电流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0.9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0.6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0.3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所以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的阻值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20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5" name="对象 4"/>
            <p:cNvGraphicFramePr/>
            <p:nvPr/>
          </p:nvGraphicFramePr>
          <p:xfrm>
            <a:off x="5961" y="4713"/>
            <a:ext cx="2700" cy="1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" name="" r:id="rId1" imgW="1714500" imgH="1066800" progId="Equation.DSMT4">
                    <p:embed/>
                  </p:oleObj>
                </mc:Choice>
                <mc:Fallback>
                  <p:oleObj name="" r:id="rId1" imgW="1714500" imgH="10668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961" y="4713"/>
                          <a:ext cx="2700" cy="16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4" name="图片 -21474825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0095" y="1762760"/>
            <a:ext cx="2430145" cy="20078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681990"/>
            <a:ext cx="1149032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现用一个规格为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“50 Ω</a:t>
            </a:r>
            <a:r>
              <a:rPr lang="zh-CN" sz="3200" b="1">
                <a:ea typeface="宋体" panose="02010600030101010101" pitchFamily="2" charset="-122"/>
              </a:rPr>
              <a:t>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A”</a:t>
            </a:r>
            <a:r>
              <a:rPr lang="zh-CN" sz="3200" b="1">
                <a:ea typeface="宋体" panose="02010600030101010101" pitchFamily="2" charset="-122"/>
              </a:rPr>
              <a:t>的滑动变阻器替换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要求：替换后，电路的最大电功率不小于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 W</a:t>
            </a:r>
            <a:r>
              <a:rPr lang="zh-CN" sz="3200" b="1">
                <a:ea typeface="宋体" panose="02010600030101010101" pitchFamily="2" charset="-122"/>
              </a:rPr>
              <a:t>，则电路消耗的最小电功率是多少？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2798445"/>
            <a:ext cx="1149032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可得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消耗的电功率分别为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V ×0.6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3.6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，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V×0.3 A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 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1.8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根据题意，用规格为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“50 Ω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A”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的滑动变阻器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替换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或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后，电路消耗的最大功率不小于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15 W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4" name="图片 -21474825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30080" y="4540885"/>
            <a:ext cx="2098675" cy="17341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38455" y="789305"/>
            <a:ext cx="11490325" cy="55568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由滑动变阻器的规格可知，更换后的滑动变阻器的最大功率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滑最大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UI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额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6 V×2 A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12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所以被替换的电阻就是电功率小于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的电阻，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即替换的是电阻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滑动变阻器阻值最大时，消耗的功率最小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8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滑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0.72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电路消耗的最小功率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滑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0.72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＋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3.6 W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4.32 W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3" name="对象 2"/>
          <p:cNvGraphicFramePr/>
          <p:nvPr/>
        </p:nvGraphicFramePr>
        <p:xfrm>
          <a:off x="1412876" y="4500880"/>
          <a:ext cx="201930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" name="" r:id="rId1" imgW="2019300" imgH="1130300" progId="Equation.DSMT4">
                  <p:embed/>
                </p:oleObj>
              </mc:Choice>
              <mc:Fallback>
                <p:oleObj name="" r:id="rId1" imgW="2019300" imgH="11303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12876" y="4500880"/>
                        <a:ext cx="2019300" cy="1130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-21474825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110" y="3040380"/>
            <a:ext cx="2430145" cy="20078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3" name="组合 92"/>
          <p:cNvGrpSpPr/>
          <p:nvPr/>
        </p:nvGrpSpPr>
        <p:grpSpPr>
          <a:xfrm>
            <a:off x="428625" y="903605"/>
            <a:ext cx="1661160" cy="521970"/>
            <a:chOff x="5343" y="7237"/>
            <a:chExt cx="2616" cy="822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95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类型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96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2089785" y="87249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3200" b="1">
                <a:ea typeface="黑体" panose="02010609060101010101" charset="-122"/>
              </a:rPr>
              <a:t>家用电器类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6</a:t>
            </a:r>
            <a:r>
              <a:rPr lang="zh-CN" sz="3200" b="1">
                <a:ea typeface="华文仿宋" panose="02010600040101010101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华文仿宋" panose="02010600040101010101" charset="-122"/>
              </a:rPr>
              <a:t>3</a:t>
            </a:r>
            <a:r>
              <a:rPr lang="zh-CN" sz="3200" b="1">
                <a:ea typeface="华文仿宋" panose="02010600040101010101" charset="-122"/>
              </a:rPr>
              <a:t>考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0520" y="1398905"/>
            <a:ext cx="1149096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纯电路图类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盘锦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某功率可调的电加热设备，内部简化电路如下图所示，虚线框内的加热电路由两个加热电阻组成，定值电阻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zh-CN" sz="3200" b="1">
                <a:ea typeface="宋体" panose="02010600030101010101" pitchFamily="2" charset="-122"/>
              </a:rPr>
              <a:t>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22 Ω</a:t>
            </a:r>
            <a:r>
              <a:rPr lang="zh-CN" sz="3200" b="1">
                <a:ea typeface="宋体" panose="02010600030101010101" pitchFamily="2" charset="-122"/>
              </a:rPr>
              <a:t>，滑动变阻器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最大阻值为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1 000 Ω.</a:t>
            </a:r>
            <a:r>
              <a:rPr lang="zh-CN" sz="3200" b="1">
                <a:ea typeface="宋体" panose="02010600030101010101" pitchFamily="2" charset="-122"/>
              </a:rPr>
              <a:t>滑动变阻器的滑片调至某一位置时，将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kg</a:t>
            </a:r>
            <a:r>
              <a:rPr lang="zh-CN" sz="3200" b="1">
                <a:ea typeface="宋体" panose="02010600030101010101" pitchFamily="2" charset="-122"/>
              </a:rPr>
              <a:t>初温为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spc="-7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20 ℃</a:t>
            </a:r>
            <a:r>
              <a:rPr lang="zh-CN" sz="3200" b="1" spc="-7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的水加热至</a:t>
            </a:r>
            <a:r>
              <a:rPr lang="en-US" sz="3200" b="1" spc="-7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70 ℃</a:t>
            </a:r>
            <a:r>
              <a:rPr lang="zh-CN" sz="3200" b="1" spc="-70">
                <a:solidFill>
                  <a:schemeClr val="tx1"/>
                </a:solidFill>
                <a:uFillTx/>
                <a:ea typeface="宋体" panose="02010600030101010101" pitchFamily="2" charset="-122"/>
              </a:rPr>
              <a:t>，此过程加热效率为</a:t>
            </a:r>
            <a:r>
              <a:rPr lang="en-US" sz="3200" b="1" spc="-70">
                <a:solidFill>
                  <a:schemeClr val="tx1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84%.</a:t>
            </a:r>
            <a:endParaRPr lang="en-US" sz="3200" b="1" spc="-70">
              <a:solidFill>
                <a:schemeClr val="tx1"/>
              </a:solidFill>
              <a:uFillTx/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[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4.2×10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J/(kg·℃)]</a:t>
            </a:r>
            <a:r>
              <a:rPr lang="zh-CN" sz="3200" b="1">
                <a:ea typeface="宋体" panose="02010600030101010101" pitchFamily="2" charset="-122"/>
              </a:rPr>
              <a:t>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3" name="图片 -21474825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7470" y="3937635"/>
            <a:ext cx="2691765" cy="21164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5120" y="729615"/>
            <a:ext cx="82753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该加热设备的最大电功率；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5120" y="1511935"/>
            <a:ext cx="11541760" cy="4185920"/>
            <a:chOff x="504" y="2109"/>
            <a:chExt cx="18176" cy="6592"/>
          </a:xfrm>
        </p:grpSpPr>
        <p:sp>
          <p:nvSpPr>
            <p:cNvPr id="2" name="文本框 1"/>
            <p:cNvSpPr txBox="1"/>
            <p:nvPr/>
          </p:nvSpPr>
          <p:spPr>
            <a:xfrm>
              <a:off x="504" y="2263"/>
              <a:ext cx="18176" cy="61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可知，电路中的电阻越小时，该加热设备的电功率越大，所以当滑动变阻器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的滑片在最左端时，该加热设备的电功率最大．该加热设备的最大电功率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8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最大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2 200 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5748" y="2109"/>
            <a:ext cx="920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584200" imgH="990600" progId="Equation.DSMT4">
                    <p:embed/>
                  </p:oleObj>
                </mc:Choice>
                <mc:Fallback>
                  <p:oleObj name="" r:id="rId1" imgW="584200" imgH="9906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748" y="2109"/>
                          <a:ext cx="920" cy="15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/>
            <p:cNvGraphicFramePr/>
            <p:nvPr/>
          </p:nvGraphicFramePr>
          <p:xfrm>
            <a:off x="2471" y="6961"/>
            <a:ext cx="3720" cy="17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2362200" imgH="1104900" progId="Equation.DSMT4">
                    <p:embed/>
                  </p:oleObj>
                </mc:Choice>
                <mc:Fallback>
                  <p:oleObj name="" r:id="rId3" imgW="2362200" imgH="1104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471" y="6961"/>
                          <a:ext cx="3720" cy="17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-21474825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4130" y="3486785"/>
            <a:ext cx="2691765" cy="21164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56235" y="807720"/>
            <a:ext cx="8315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本次加热过程消耗的电能；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6235" y="1567815"/>
            <a:ext cx="11479530" cy="3956685"/>
            <a:chOff x="561" y="2102"/>
            <a:chExt cx="18078" cy="6231"/>
          </a:xfrm>
        </p:grpSpPr>
        <p:grpSp>
          <p:nvGrpSpPr>
            <p:cNvPr id="7" name="组合 6"/>
            <p:cNvGrpSpPr/>
            <p:nvPr/>
          </p:nvGrpSpPr>
          <p:grpSpPr>
            <a:xfrm>
              <a:off x="561" y="2102"/>
              <a:ext cx="18078" cy="5801"/>
              <a:chOff x="561" y="808"/>
              <a:chExt cx="18078" cy="5801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561" y="808"/>
                <a:ext cx="18078" cy="58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p>
                <a:pPr>
                  <a:lnSpc>
                    <a:spcPct val="160000"/>
                  </a:lnSpc>
                </a:pP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(2)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水吸收的热量</a:t>
                </a:r>
                <a:endParaRPr lang="zh-CN" sz="3200" b="1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  <a:p>
                <a:pPr>
                  <a:lnSpc>
                    <a:spcPct val="160000"/>
                  </a:lnSpc>
                </a:pPr>
                <a:r>
                  <a:rPr lang="en-US" sz="3200" b="1" i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Q</a:t>
                </a:r>
                <a:r>
                  <a:rPr lang="zh-CN" sz="3200" b="1" spc="-100" baseline="-25000">
                    <a:solidFill>
                      <a:srgbClr val="FF0000"/>
                    </a:solidFill>
                    <a:uFillTx/>
                    <a:ea typeface="宋体" panose="02010600030101010101" pitchFamily="2" charset="-122"/>
                  </a:rPr>
                  <a:t>吸</a:t>
                </a:r>
                <a:r>
                  <a:rPr lang="zh-CN" sz="3200" b="1" spc="-100">
                    <a:solidFill>
                      <a:srgbClr val="FF0000"/>
                    </a:solidFill>
                    <a:uFillTx/>
                    <a:ea typeface="宋体" panose="02010600030101010101" pitchFamily="2" charset="-122"/>
                  </a:rPr>
                  <a:t>＝</a:t>
                </a:r>
                <a:r>
                  <a:rPr lang="en-US" sz="3200" b="1" i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c</a:t>
                </a:r>
                <a:r>
                  <a:rPr lang="zh-CN" sz="3200" b="1" spc="-100" baseline="-25000">
                    <a:solidFill>
                      <a:srgbClr val="FF0000"/>
                    </a:solidFill>
                    <a:uFillTx/>
                    <a:ea typeface="宋体" panose="02010600030101010101" pitchFamily="2" charset="-122"/>
                  </a:rPr>
                  <a:t>水</a:t>
                </a:r>
                <a:r>
                  <a:rPr lang="en-US" sz="3200" b="1" i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m</a:t>
                </a:r>
                <a:r>
                  <a:rPr lang="en-US" sz="3200" b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Δ</a:t>
                </a:r>
                <a:r>
                  <a:rPr lang="en-US" sz="3200" b="1" i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t</a:t>
                </a:r>
                <a:r>
                  <a:rPr lang="zh-CN" sz="3200" b="1" spc="-100">
                    <a:solidFill>
                      <a:srgbClr val="FF0000"/>
                    </a:solidFill>
                    <a:uFillTx/>
                    <a:ea typeface="宋体" panose="02010600030101010101" pitchFamily="2" charset="-122"/>
                  </a:rPr>
                  <a:t>＝</a:t>
                </a:r>
                <a:r>
                  <a:rPr lang="en-US" sz="3200" b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4.2×10</a:t>
                </a:r>
                <a:r>
                  <a:rPr lang="en-US" sz="3200" b="1" spc="-100" baseline="300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3</a:t>
                </a:r>
                <a:r>
                  <a:rPr lang="en-US" sz="3200" b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 J/(kg·℃)×2 kg×(70 ℃</a:t>
                </a:r>
                <a:r>
                  <a:rPr lang="zh-CN" sz="3200" b="1" spc="-100">
                    <a:solidFill>
                      <a:srgbClr val="FF0000"/>
                    </a:solidFill>
                    <a:uFillTx/>
                    <a:ea typeface="宋体" panose="02010600030101010101" pitchFamily="2" charset="-122"/>
                  </a:rPr>
                  <a:t>－</a:t>
                </a:r>
                <a:r>
                  <a:rPr lang="en-US" sz="3200" b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20 ℃)</a:t>
                </a:r>
                <a:r>
                  <a:rPr lang="zh-CN" sz="3200" b="1" spc="-100">
                    <a:solidFill>
                      <a:srgbClr val="FF0000"/>
                    </a:solidFill>
                    <a:uFillTx/>
                    <a:ea typeface="宋体" panose="02010600030101010101" pitchFamily="2" charset="-122"/>
                  </a:rPr>
                  <a:t>＝</a:t>
                </a:r>
                <a:r>
                  <a:rPr lang="en-US" sz="3200" b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4.2×10</a:t>
                </a:r>
                <a:r>
                  <a:rPr lang="en-US" sz="3200" b="1" spc="-100" baseline="300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5</a:t>
                </a:r>
                <a:r>
                  <a:rPr lang="en-US" sz="3200" b="1" spc="-100">
                    <a:solidFill>
                      <a:srgbClr val="FF0000"/>
                    </a:solidFill>
                    <a:uFillTx/>
                    <a:latin typeface="Times New Roman" panose="02020603050405020304" charset="0"/>
                    <a:ea typeface="宋体" panose="02010600030101010101" pitchFamily="2" charset="-122"/>
                  </a:rPr>
                  <a:t> J</a:t>
                </a:r>
                <a:endPara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endParaRPr>
              </a:p>
              <a:p>
                <a:pPr>
                  <a:lnSpc>
                    <a:spcPct val="190000"/>
                  </a:lnSpc>
                </a:pP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由</a:t>
                </a:r>
                <a:r>
                  <a:rPr lang="en-US" sz="3200" b="1" i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η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alt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     </a:t>
                </a: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×100%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得，本次加热过程消耗的电能</a:t>
                </a:r>
                <a:r>
                  <a:rPr lang="en-US" sz="3200" b="1" i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  </a:t>
                </a:r>
                <a:endPara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  <a:p>
                <a:pPr>
                  <a:lnSpc>
                    <a:spcPct val="20000"/>
                  </a:lnSpc>
                </a:pPr>
                <a:endPara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  <a:p>
                <a:pPr>
                  <a:lnSpc>
                    <a:spcPct val="10000"/>
                  </a:lnSpc>
                </a:pPr>
                <a:r>
                  <a:rPr lang="en-US" sz="3200" b="1" i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W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alt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                         </a:t>
                </a:r>
                <a:r>
                  <a:rPr lang="zh-CN" sz="3200" b="1">
                    <a:solidFill>
                      <a:srgbClr val="FF0000"/>
                    </a:solidFill>
                    <a:ea typeface="宋体" panose="02010600030101010101" pitchFamily="2" charset="-122"/>
                  </a:rPr>
                  <a:t>＝</a:t>
                </a: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5×10</a:t>
                </a:r>
                <a:r>
                  <a:rPr lang="en-US" sz="3200" b="1" baseline="30000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5</a:t>
                </a:r>
                <a:r>
                  <a:rPr lang="en-US" sz="3200" b="1">
                    <a:solidFill>
                      <a:srgbClr val="FF0000"/>
                    </a:solidFill>
                    <a:latin typeface="Times New Roman" panose="02020603050405020304" charset="0"/>
                    <a:ea typeface="宋体" panose="02010600030101010101" pitchFamily="2" charset="-122"/>
                  </a:rPr>
                  <a:t> J</a:t>
                </a:r>
                <a:endParaRPr lang="en-US" alt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endParaRPr>
              </a:p>
            </p:txBody>
          </p:sp>
          <p:graphicFrame>
            <p:nvGraphicFramePr>
              <p:cNvPr id="3" name="对象 2"/>
              <p:cNvGraphicFramePr/>
              <p:nvPr/>
            </p:nvGraphicFramePr>
            <p:xfrm>
              <a:off x="2304" y="3426"/>
              <a:ext cx="999" cy="156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3" name="" r:id="rId1" imgW="634365" imgH="990600" progId="Equation.DSMT4">
                      <p:embed/>
                    </p:oleObj>
                  </mc:Choice>
                  <mc:Fallback>
                    <p:oleObj name="" r:id="rId1" imgW="634365" imgH="990600" progId="Equation.DSMT4">
                      <p:embed/>
                      <p:pic>
                        <p:nvPicPr>
                          <p:cNvPr id="0" name="图片 39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2304" y="3426"/>
                            <a:ext cx="999" cy="156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45" y="6593"/>
              <a:ext cx="4320" cy="174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675" y="729615"/>
            <a:ext cx="115112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该加热设备电功率为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550 W</a:t>
            </a:r>
            <a:r>
              <a:rPr lang="zh-CN" sz="3200" b="1">
                <a:ea typeface="宋体" panose="02010600030101010101" pitchFamily="2" charset="-122"/>
              </a:rPr>
              <a:t>时，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′</a:t>
            </a:r>
            <a:r>
              <a:rPr lang="zh-CN" sz="3200" b="1">
                <a:ea typeface="宋体" panose="02010600030101010101" pitchFamily="2" charset="-122"/>
              </a:rPr>
              <a:t>接入电路的电阻．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21310" y="3763645"/>
            <a:ext cx="11510010" cy="2600960"/>
            <a:chOff x="537" y="2156"/>
            <a:chExt cx="18126" cy="4096"/>
          </a:xfrm>
        </p:grpSpPr>
        <p:sp>
          <p:nvSpPr>
            <p:cNvPr id="2" name="文本框 1"/>
            <p:cNvSpPr txBox="1"/>
            <p:nvPr/>
          </p:nvSpPr>
          <p:spPr>
            <a:xfrm>
              <a:off x="537" y="2156"/>
              <a:ext cx="18127" cy="40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加热设备电功率为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550 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时，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7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电路的总电阻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88 Ω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R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接入电路中的电阻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′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88 Ω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22 Ω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66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5623" y="3496"/>
            <a:ext cx="4099" cy="1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602865" imgH="1130300" progId="Equation.DSMT4">
                    <p:embed/>
                  </p:oleObj>
                </mc:Choice>
                <mc:Fallback>
                  <p:oleObj name="" r:id="rId1" imgW="2602865" imgH="11303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623" y="3496"/>
                          <a:ext cx="4099" cy="17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-21474825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0435" y="1818005"/>
            <a:ext cx="2691765" cy="21164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0835" y="677545"/>
            <a:ext cx="1151128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结合图像类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黔西南州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如图甲是某茶具上煮茶器的电路原理图，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均为加热电阻，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为电源开关，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为自动温控开关．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都闭合时，煮茶器处于加热状态，当水沸腾后，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会自动断开，转为保温状态，煮茶器工作过程中的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ea typeface="宋体" panose="02010600030101010101" pitchFamily="2" charset="-122"/>
              </a:rPr>
              <a:t>图像如图乙所示，不计电阻值随温度的变化．求：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98240" y="4462145"/>
            <a:ext cx="4796155" cy="2084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1470" y="746760"/>
            <a:ext cx="508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1470" y="1510030"/>
            <a:ext cx="9186545" cy="1130300"/>
            <a:chOff x="522" y="2378"/>
            <a:chExt cx="14467" cy="1780"/>
          </a:xfrm>
        </p:grpSpPr>
        <p:sp>
          <p:nvSpPr>
            <p:cNvPr id="2" name="文本框 1"/>
            <p:cNvSpPr txBox="1"/>
            <p:nvPr/>
          </p:nvSpPr>
          <p:spPr>
            <a:xfrm>
              <a:off x="522" y="2378"/>
              <a:ext cx="14467" cy="146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的阻值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44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7857" y="2378"/>
            <a:ext cx="3720" cy="1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362200" imgH="1130300" progId="Equation.DSMT4">
                    <p:embed/>
                  </p:oleObj>
                </mc:Choice>
                <mc:Fallback>
                  <p:oleObj name="" r:id="rId1" imgW="2362200" imgH="11303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857" y="2378"/>
                          <a:ext cx="3720" cy="178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/>
          <p:nvPr/>
        </p:nvSpPr>
        <p:spPr>
          <a:xfrm>
            <a:off x="260350" y="2640330"/>
            <a:ext cx="83051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当煮茶器处于保温状态时，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的电功率；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60350" y="3398520"/>
            <a:ext cx="11489690" cy="3241040"/>
            <a:chOff x="521" y="2267"/>
            <a:chExt cx="18094" cy="5104"/>
          </a:xfrm>
        </p:grpSpPr>
        <p:sp>
          <p:nvSpPr>
            <p:cNvPr id="7" name="文本框 6"/>
            <p:cNvSpPr txBox="1"/>
            <p:nvPr/>
          </p:nvSpPr>
          <p:spPr>
            <a:xfrm>
              <a:off x="521" y="2267"/>
              <a:ext cx="18094" cy="51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6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当电路处于保温状态时的电流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I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0.2 A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保温状态时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的电功率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P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(0.2 A)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×44 Ω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1.76 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8" name="对象 7"/>
            <p:cNvGraphicFramePr/>
            <p:nvPr/>
          </p:nvGraphicFramePr>
          <p:xfrm>
            <a:off x="1746" y="3514"/>
            <a:ext cx="3100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" name="" r:id="rId3" imgW="1968500" imgH="990600" progId="Equation.DSMT4">
                    <p:embed/>
                  </p:oleObj>
                </mc:Choice>
                <mc:Fallback>
                  <p:oleObj name="" r:id="rId3" imgW="1968500" imgH="9906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746" y="3514"/>
                          <a:ext cx="3100" cy="15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对象 9"/>
            <p:cNvGraphicFramePr/>
            <p:nvPr/>
          </p:nvGraphicFramePr>
          <p:xfrm>
            <a:off x="3289" y="6329"/>
            <a:ext cx="620" cy="8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" name="" r:id="rId5" imgW="393700" imgH="533400" progId="Equation.DSMT4">
                    <p:embed/>
                  </p:oleObj>
                </mc:Choice>
                <mc:Fallback>
                  <p:oleObj name="" r:id="rId5" imgW="393700" imgH="5334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289" y="6329"/>
                          <a:ext cx="620" cy="8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2" name="图片 -214748250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3560" y="3630295"/>
            <a:ext cx="4796155" cy="2084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0040" y="676275"/>
            <a:ext cx="115512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当煮茶器处于保温状态时，电阻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100 s</a:t>
            </a:r>
            <a:r>
              <a:rPr lang="zh-CN" sz="3200" b="1">
                <a:ea typeface="宋体" panose="02010600030101010101" pitchFamily="2" charset="-122"/>
              </a:rPr>
              <a:t>内消耗的电能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0040" y="1406525"/>
            <a:ext cx="1149096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电路处于保温状态时，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两端的电压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0.2 A×44 Ω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8.8 V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两端的电压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220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8.8 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211.2 V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R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在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100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内消耗的电能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W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U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I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211.2 V×0.2 A×100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4 224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pic>
        <p:nvPicPr>
          <p:cNvPr id="12" name="图片 -21474825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4845" y="2494280"/>
            <a:ext cx="4796155" cy="20847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915" y="631190"/>
            <a:ext cx="1151953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结合铭牌类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苏州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小明为宠物保温箱设计了一个电加热器，其内部电路如图所示，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为加热电阻，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的阻值为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440 Ω.S</a:t>
            </a:r>
            <a:r>
              <a:rPr lang="zh-CN" sz="3200" b="1">
                <a:ea typeface="宋体" panose="02010600030101010101" pitchFamily="2" charset="-122"/>
              </a:rPr>
              <a:t>为旋转型开关，通过旋转开关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，可实现从低温到中温、高温的转换，保温箱及加热器的部分参数如表所示，求：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669290" y="3677285"/>
          <a:ext cx="7849870" cy="29241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9555"/>
                <a:gridCol w="3037840"/>
                <a:gridCol w="3292475"/>
              </a:tblGrid>
              <a:tr h="584835"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物理量</a:t>
                      </a: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参数</a:t>
                      </a:r>
                      <a:endParaRPr lang="en-US" altLang="en-US" sz="32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</a:tr>
              <a:tr h="584835">
                <a:tc rowSpan="2"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加热器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中温挡功率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110 W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835">
                <a:tc vMerge="1"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低温挡功率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44 W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835">
                <a:tc rowSpan="2"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保温箱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空气质量</a:t>
                      </a:r>
                      <a:r>
                        <a:rPr lang="en-US" sz="3200" b="1" i="1">
                          <a:latin typeface="Times New Roman" panose="02020603050405020304" charset="0"/>
                          <a:cs typeface="Times New Roman" panose="02020603050405020304" charset="0"/>
                        </a:rPr>
                        <a:t>m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1.5 kg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835">
                <a:tc vMerge="1"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空气比热容</a:t>
                      </a:r>
                      <a:r>
                        <a:rPr lang="en-US" sz="3200" b="1" i="1">
                          <a:latin typeface="Times New Roman" panose="02020603050405020304" charset="0"/>
                          <a:cs typeface="Times New Roman" panose="02020603050405020304" charset="0"/>
                        </a:rPr>
                        <a:t>c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0.8×10</a:t>
                      </a:r>
                      <a:r>
                        <a:rPr lang="en-US" sz="3200" b="1" baseline="3000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J/(kg·℃ )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1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4440" y="4248150"/>
            <a:ext cx="2747645" cy="2238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6075" y="803910"/>
            <a:ext cx="115011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(1)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保温箱内空气温度从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10 ℃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升高到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32 ℃</a:t>
            </a:r>
            <a:r>
              <a:rPr 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需要吸收的热量；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6075" y="1561465"/>
            <a:ext cx="114998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(1)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保温箱内空气温度从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10 ℃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升高到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32 ℃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需要吸收的热量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Q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cm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0.8×10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J/(kg·℃)×1.5 kg×(32 ℃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10 ℃)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r>
              <a:rPr lang="zh-CN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2.64×10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0515" y="678815"/>
            <a:ext cx="82956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电加热器电路中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0515" y="1403985"/>
            <a:ext cx="11520170" cy="4722495"/>
            <a:chOff x="489" y="2211"/>
            <a:chExt cx="18142" cy="7437"/>
          </a:xfrm>
        </p:grpSpPr>
        <p:sp>
          <p:nvSpPr>
            <p:cNvPr id="2" name="文本框 1"/>
            <p:cNvSpPr txBox="1"/>
            <p:nvPr/>
          </p:nvSpPr>
          <p:spPr>
            <a:xfrm>
              <a:off x="489" y="2211"/>
              <a:ext cx="18142" cy="71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当旋转开关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接触点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时，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串联，电加热器为低温挡当旋转开关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接触点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时，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被短路，电路为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的简单电路，电加热器为中温挡当旋转开关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接触点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时，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并联，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电加热器为高温挡电加热器电路中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的阻值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440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8975" y="7848"/>
            <a:ext cx="3720" cy="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362200" imgH="1143000" progId="Equation.DSMT4">
                    <p:embed/>
                  </p:oleObj>
                </mc:Choice>
                <mc:Fallback>
                  <p:oleObj name="" r:id="rId1" imgW="2362200" imgH="11430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975" y="7848"/>
                          <a:ext cx="3720" cy="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" name="图片 1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0320" y="3081020"/>
            <a:ext cx="2545080" cy="2073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49885" y="805815"/>
            <a:ext cx="1149096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若在加热挡时加热效率为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80%</a:t>
            </a:r>
            <a:r>
              <a:rPr lang="zh-CN" sz="3200" b="1">
                <a:ea typeface="宋体" panose="02010600030101010101" pitchFamily="2" charset="-122"/>
              </a:rPr>
              <a:t>，要完成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中的升温要求，至少需要的加热时间．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49250" y="2306955"/>
            <a:ext cx="11491595" cy="3242310"/>
            <a:chOff x="521" y="3281"/>
            <a:chExt cx="18097" cy="5106"/>
          </a:xfrm>
        </p:grpSpPr>
        <p:sp>
          <p:nvSpPr>
            <p:cNvPr id="2" name="文本框 1"/>
            <p:cNvSpPr txBox="1"/>
            <p:nvPr/>
          </p:nvSpPr>
          <p:spPr>
            <a:xfrm>
              <a:off x="521" y="3281"/>
              <a:ext cx="18097" cy="51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8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的功率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110 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高温挡的功率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高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中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110 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＋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110 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220 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根据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η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得消耗的电能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3.3×10</a:t>
              </a:r>
              <a:r>
                <a:rPr lang="en-US" sz="3200" b="1" baseline="30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J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5205" y="3387"/>
            <a:ext cx="3720" cy="17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362200" imgH="1104900" progId="Equation.DSMT4">
                    <p:embed/>
                  </p:oleObj>
                </mc:Choice>
                <mc:Fallback>
                  <p:oleObj name="" r:id="rId1" imgW="2362200" imgH="11049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205" y="3387"/>
                          <a:ext cx="3720" cy="17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/>
            <p:nvPr/>
          </p:nvGraphicFramePr>
          <p:xfrm>
            <a:off x="2972" y="6142"/>
            <a:ext cx="999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3" imgW="634365" imgH="990600" progId="Equation.DSMT4">
                    <p:embed/>
                  </p:oleObj>
                </mc:Choice>
                <mc:Fallback>
                  <p:oleObj name="" r:id="rId3" imgW="634365" imgH="9906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972" y="6142"/>
                          <a:ext cx="999" cy="15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9" name="图片 1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9710" y="1618615"/>
            <a:ext cx="2283460" cy="186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349885" y="5290820"/>
            <a:ext cx="11491595" cy="9277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根据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得加热时间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                  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150 s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1" name="对象 10"/>
          <p:cNvGraphicFramePr/>
          <p:nvPr/>
        </p:nvGraphicFramePr>
        <p:xfrm>
          <a:off x="1903731" y="5366385"/>
          <a:ext cx="4953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" name="" r:id="rId6" imgW="495300" imgH="965200" progId="Equation.DSMT4">
                  <p:embed/>
                </p:oleObj>
              </mc:Choice>
              <mc:Fallback>
                <p:oleObj name="" r:id="rId6" imgW="495300" imgH="9652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03731" y="5366385"/>
                        <a:ext cx="4953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/>
          <p:nvPr/>
        </p:nvGraphicFramePr>
        <p:xfrm>
          <a:off x="4931411" y="5290820"/>
          <a:ext cx="26670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8" imgW="2667000" imgH="1143000" progId="Equation.DSMT4">
                  <p:embed/>
                </p:oleObj>
              </mc:Choice>
              <mc:Fallback>
                <p:oleObj name="" r:id="rId8" imgW="2667000" imgH="11430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31411" y="5290820"/>
                        <a:ext cx="2667000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图片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39460" y="4123690"/>
            <a:ext cx="2926080" cy="1082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26390" y="672465"/>
            <a:ext cx="115201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结合电能表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娄底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小明的妈妈为奶奶买了一个电热足浴盆．其加热系统中加热电阻额定电压为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220 V</a:t>
            </a:r>
            <a:r>
              <a:rPr lang="zh-CN" sz="3200" b="1">
                <a:ea typeface="宋体" panose="02010600030101010101" pitchFamily="2" charset="-122"/>
              </a:rPr>
              <a:t>，额定功率为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1 210 W</a:t>
            </a:r>
            <a:r>
              <a:rPr lang="zh-CN" sz="3200" b="1">
                <a:ea typeface="宋体" panose="02010600030101010101" pitchFamily="2" charset="-122"/>
              </a:rPr>
              <a:t>，求：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加热系统中加热电阻的阻值；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2" name="图片 -21474825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13800" y="3509645"/>
            <a:ext cx="2771140" cy="277114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>
            <a:off x="327025" y="3639820"/>
            <a:ext cx="8308975" cy="2089150"/>
            <a:chOff x="515" y="5732"/>
            <a:chExt cx="13085" cy="3290"/>
          </a:xfrm>
        </p:grpSpPr>
        <p:sp>
          <p:nvSpPr>
            <p:cNvPr id="3" name="文本框 2"/>
            <p:cNvSpPr txBox="1"/>
            <p:nvPr/>
          </p:nvSpPr>
          <p:spPr>
            <a:xfrm>
              <a:off x="515" y="5732"/>
              <a:ext cx="13085" cy="29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80000"/>
                </a:lnSpc>
              </a:pPr>
              <a:r>
                <a:rPr lang="zh-CN" sz="3200" b="1">
                  <a:solidFill>
                    <a:srgbClr val="FF0000"/>
                  </a:solidFill>
                  <a:ea typeface="黑体" panose="02010609060101010101" charset="-122"/>
                </a:rPr>
                <a:t>解：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(1)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根据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可知加热电阻的阻值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180000"/>
                </a:lnSpc>
              </a:pP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40 Ω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4" name="对象 3"/>
            <p:cNvGraphicFramePr/>
            <p:nvPr/>
          </p:nvGraphicFramePr>
          <p:xfrm>
            <a:off x="6397" y="5794"/>
            <a:ext cx="920" cy="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2" imgW="584200" imgH="990600" progId="Equation.DSMT4">
                    <p:embed/>
                  </p:oleObj>
                </mc:Choice>
                <mc:Fallback>
                  <p:oleObj name="" r:id="rId2" imgW="584200" imgH="9906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397" y="5794"/>
                          <a:ext cx="920" cy="15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/>
            <p:nvPr/>
          </p:nvGraphicFramePr>
          <p:xfrm>
            <a:off x="1746" y="7443"/>
            <a:ext cx="3720" cy="15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" name="" r:id="rId4" imgW="2362200" imgH="1002665" progId="Equation.DSMT4">
                    <p:embed/>
                  </p:oleObj>
                </mc:Choice>
                <mc:Fallback>
                  <p:oleObj name="" r:id="rId4" imgW="2362200" imgH="10026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746" y="7443"/>
                          <a:ext cx="3720" cy="15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7500" y="655320"/>
            <a:ext cx="114998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小明帮奶奶泡脚时，向足浴盆中加入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 kg</a:t>
            </a:r>
            <a:r>
              <a:rPr lang="zh-CN" sz="3200" b="1">
                <a:ea typeface="宋体" panose="02010600030101010101" pitchFamily="2" charset="-122"/>
              </a:rPr>
              <a:t>初温为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 ℃</a:t>
            </a:r>
            <a:r>
              <a:rPr lang="zh-CN" sz="3200" b="1">
                <a:ea typeface="宋体" panose="02010600030101010101" pitchFamily="2" charset="-122"/>
              </a:rPr>
              <a:t>的水，加热系统将水加热到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 ℃</a:t>
            </a:r>
            <a:r>
              <a:rPr lang="zh-CN" sz="3200" b="1">
                <a:ea typeface="宋体" panose="02010600030101010101" pitchFamily="2" charset="-122"/>
              </a:rPr>
              <a:t>，求加热过程中水吸收的热量；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[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4.2×10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J/(kg·℃)]</a:t>
            </a:r>
            <a:endParaRPr lang="en-US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8135" y="2925445"/>
            <a:ext cx="1149921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水吸收的热量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Q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吸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0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4.2×10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J/(kg·℃)×5 kg×(40 ℃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20 ℃)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   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4.2×10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5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J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5280" y="700405"/>
            <a:ext cx="115214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足浴盆开启加热状态后，关闭其他用电器，如图所示的电能表铝盘在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 min</a:t>
            </a:r>
            <a:r>
              <a:rPr lang="zh-CN" sz="3200" b="1">
                <a:ea typeface="宋体" panose="02010600030101010101" pitchFamily="2" charset="-122"/>
              </a:rPr>
              <a:t>内转了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150</a:t>
            </a:r>
            <a:r>
              <a:rPr lang="zh-CN" sz="3200" b="1">
                <a:ea typeface="宋体" panose="02010600030101010101" pitchFamily="2" charset="-122"/>
              </a:rPr>
              <a:t>圈，求足浴盆的实际功率．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5280" y="2268855"/>
            <a:ext cx="11521440" cy="2649855"/>
            <a:chOff x="498" y="3301"/>
            <a:chExt cx="18144" cy="4173"/>
          </a:xfrm>
        </p:grpSpPr>
        <p:sp>
          <p:nvSpPr>
            <p:cNvPr id="2" name="文本框 1"/>
            <p:cNvSpPr txBox="1"/>
            <p:nvPr/>
          </p:nvSpPr>
          <p:spPr>
            <a:xfrm>
              <a:off x="498" y="3301"/>
              <a:ext cx="18144" cy="30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7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(3)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足浴盆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3 min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消耗的电能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W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0.05 kW·h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70000"/>
                </a:lnSpc>
              </a:pP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</a:t>
              </a:r>
              <a:endParaRPr lang="en-US" alt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4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足浴盆的实际功率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实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 kW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9324" y="3406"/>
            <a:ext cx="3980" cy="1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" name="" r:id="rId1" imgW="2527300" imgH="1041400" progId="Equation.DSMT4">
                    <p:embed/>
                  </p:oleObj>
                </mc:Choice>
                <mc:Fallback>
                  <p:oleObj name="" r:id="rId1" imgW="2527300" imgH="10414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9324" y="3406"/>
                          <a:ext cx="3980" cy="16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/>
            <p:nvPr/>
          </p:nvGraphicFramePr>
          <p:xfrm>
            <a:off x="7262" y="5154"/>
            <a:ext cx="4280" cy="2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" name="" r:id="rId3" imgW="2717800" imgH="1473200" progId="Equation.DSMT4">
                    <p:embed/>
                  </p:oleObj>
                </mc:Choice>
                <mc:Fallback>
                  <p:oleObj name="" r:id="rId3" imgW="2717800" imgH="14732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262" y="5154"/>
                          <a:ext cx="4280" cy="23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图片 -21474825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8935" y="3376930"/>
            <a:ext cx="2345690" cy="23456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10515" y="645795"/>
            <a:ext cx="1149921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11. 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(</a:t>
            </a:r>
            <a:r>
              <a:rPr lang="zh-CN" sz="3200" b="1">
                <a:ea typeface="黑体" panose="02010609060101010101" charset="-122"/>
              </a:rPr>
              <a:t>电路模型建构</a:t>
            </a:r>
            <a:r>
              <a:rPr lang="en-US" sz="3200" b="1">
                <a:latin typeface="Times New Roman" panose="02020603050405020304" charset="0"/>
                <a:ea typeface="黑体" panose="0201060906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山西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善于动手动脑的小明研究了汽车座椅加热原理后，计划自制具有加热和保温两挡功能且方便携带的加热坐垫送给爷爷．他在网上购买了电压为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 V</a:t>
            </a:r>
            <a:r>
              <a:rPr lang="zh-CN" sz="3200" b="1">
                <a:ea typeface="宋体" panose="02010600030101010101" pitchFamily="2" charset="-122"/>
              </a:rPr>
              <a:t>的电源，两个阻值为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2.5 Ω</a:t>
            </a:r>
            <a:r>
              <a:rPr lang="zh-CN" sz="3200" b="1">
                <a:ea typeface="宋体" panose="02010600030101010101" pitchFamily="2" charset="-122"/>
              </a:rPr>
              <a:t>的加热电阻片，若干导线和开关．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0515" y="3529330"/>
            <a:ext cx="83254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请你帮助小明设计电路，并画在虚线框内；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62475" y="4425950"/>
            <a:ext cx="3065780" cy="2030095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4563110" y="4425950"/>
            <a:ext cx="3065145" cy="2030095"/>
            <a:chOff x="11846" y="6751"/>
            <a:chExt cx="4827" cy="3197"/>
          </a:xfrm>
        </p:grpSpPr>
        <p:pic>
          <p:nvPicPr>
            <p:cNvPr id="3" name="图片 -214748258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141" y="6909"/>
              <a:ext cx="4381" cy="28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" name="矩形 4"/>
            <p:cNvSpPr/>
            <p:nvPr/>
          </p:nvSpPr>
          <p:spPr>
            <a:xfrm>
              <a:off x="11846" y="6751"/>
              <a:ext cx="4827" cy="3197"/>
            </a:xfrm>
            <a:prstGeom prst="rect">
              <a:avLst/>
            </a:prstGeom>
            <a:noFill/>
            <a:ln w="28575" cmpd="sng">
              <a:solidFill>
                <a:srgbClr val="FF0000"/>
              </a:solidFill>
              <a:prstDash val="soli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384175" y="4359275"/>
            <a:ext cx="22904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chemeClr val="tx1"/>
                </a:solidFill>
                <a:ea typeface="黑体" panose="02010609060101010101" charset="-122"/>
              </a:rPr>
              <a:t>解法一：</a:t>
            </a:r>
            <a:endParaRPr lang="zh-CN" altLang="en-US" sz="3200" b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12950" y="4359275"/>
            <a:ext cx="609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(1)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09880" y="680085"/>
            <a:ext cx="829564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求自制加热坐垫的加热和保温功率．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10515" y="1404620"/>
            <a:ext cx="11510010" cy="4830445"/>
            <a:chOff x="489" y="2377"/>
            <a:chExt cx="18126" cy="7607"/>
          </a:xfrm>
        </p:grpSpPr>
        <p:sp>
          <p:nvSpPr>
            <p:cNvPr id="2" name="文本框 1"/>
            <p:cNvSpPr txBox="1"/>
            <p:nvPr/>
          </p:nvSpPr>
          <p:spPr>
            <a:xfrm>
              <a:off x="489" y="2377"/>
              <a:ext cx="18126" cy="73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当开关</a:t>
              </a:r>
              <a:r>
                <a: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、</a:t>
              </a:r>
              <a:r>
                <a:rPr lang="en-US" sz="3200" b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en-US" sz="3200" b="1" spc="-100" baseline="-250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都闭合，电路中只有一个电阻</a:t>
              </a:r>
              <a:r>
                <a:rPr lang="en-US" sz="3200" b="1" i="1" spc="-100">
                  <a:solidFill>
                    <a:srgbClr val="FF0000"/>
                  </a:solidFill>
                  <a:uFillTx/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zh-CN" sz="3200" b="1" spc="-100">
                  <a:solidFill>
                    <a:srgbClr val="FF0000"/>
                  </a:solidFill>
                  <a:uFillTx/>
                  <a:ea typeface="宋体" panose="02010600030101010101" pitchFamily="2" charset="-122"/>
                </a:rPr>
                <a:t>工作，处于加热挡</a:t>
              </a:r>
              <a:endPara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</a:t>
              </a:r>
              <a:endParaRPr lang="en-US" alt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由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、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UI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得，加热坐垫的加热功率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 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</a:t>
              </a:r>
              <a:endPara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8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加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10 W</a:t>
              </a:r>
              <a:endPara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  <a:p>
              <a:pPr>
                <a:lnSpc>
                  <a:spcPct val="60000"/>
                </a:lnSpc>
              </a:pP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当开关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闭合、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S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1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断开，电路中两个电阻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R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串联工作，处于保温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90000"/>
                </a:lnSpc>
              </a:pP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挡，加热坐垫的保温功率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 P</a:t>
              </a:r>
              <a:r>
                <a:rPr lang="zh-CN" sz="3200" b="1" baseline="-25000">
                  <a:solidFill>
                    <a:srgbClr val="FF0000"/>
                  </a:solidFill>
                  <a:ea typeface="宋体" panose="02010600030101010101" pitchFamily="2" charset="-122"/>
                </a:rPr>
                <a:t>保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alt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5 W</a:t>
              </a:r>
              <a:endParaRPr lang="en-US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39" name="对象 38"/>
            <p:cNvGraphicFramePr/>
            <p:nvPr/>
          </p:nvGraphicFramePr>
          <p:xfrm>
            <a:off x="2151" y="3679"/>
            <a:ext cx="660" cy="1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" name="" r:id="rId1" imgW="419100" imgH="952500" progId="Equation.DSMT4">
                    <p:embed/>
                  </p:oleObj>
                </mc:Choice>
                <mc:Fallback>
                  <p:oleObj name="" r:id="rId1" imgW="419100" imgH="9525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151" y="3679"/>
                          <a:ext cx="660" cy="1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/>
            <p:cNvGraphicFramePr/>
            <p:nvPr/>
          </p:nvGraphicFramePr>
          <p:xfrm>
            <a:off x="2151" y="5307"/>
            <a:ext cx="3080" cy="15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" name="" r:id="rId3" imgW="1955800" imgH="1002665" progId="Equation.DSMT4">
                    <p:embed/>
                  </p:oleObj>
                </mc:Choice>
                <mc:Fallback>
                  <p:oleObj name="" r:id="rId3" imgW="1955800" imgH="1002665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151" y="5307"/>
                          <a:ext cx="3080" cy="15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/>
            <p:nvPr/>
          </p:nvGraphicFramePr>
          <p:xfrm>
            <a:off x="9278" y="8224"/>
            <a:ext cx="6900" cy="17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" name="" r:id="rId5" imgW="4381500" imgH="1117600" progId="Equation.DSMT4">
                    <p:embed/>
                  </p:oleObj>
                </mc:Choice>
                <mc:Fallback>
                  <p:oleObj name="" r:id="rId5" imgW="4381500" imgH="1117600" progId="Equation.DSMT4">
                    <p:embed/>
                    <p:pic>
                      <p:nvPicPr>
                        <p:cNvPr id="0" name="图片 39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278" y="8224"/>
                          <a:ext cx="6900" cy="17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8" name="图片 -214748258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5520" y="2406015"/>
            <a:ext cx="2781935" cy="17881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/>
        </p:nvSpPr>
        <p:spPr>
          <a:xfrm>
            <a:off x="4442143" y="2668905"/>
            <a:ext cx="3807460" cy="2363470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442460" y="2668905"/>
            <a:ext cx="3807460" cy="2363470"/>
            <a:chOff x="11237" y="6448"/>
            <a:chExt cx="5996" cy="3722"/>
          </a:xfrm>
        </p:grpSpPr>
        <p:sp>
          <p:nvSpPr>
            <p:cNvPr id="9" name="矩形 8"/>
            <p:cNvSpPr/>
            <p:nvPr/>
          </p:nvSpPr>
          <p:spPr>
            <a:xfrm>
              <a:off x="11237" y="6448"/>
              <a:ext cx="5996" cy="3722"/>
            </a:xfrm>
            <a:prstGeom prst="rect">
              <a:avLst/>
            </a:prstGeom>
            <a:noFill/>
            <a:ln w="28575" cmpd="sng">
              <a:solidFill>
                <a:srgbClr val="FF0000"/>
              </a:solidFill>
              <a:prstDash val="soli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2" name="图片 -214748258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1534" y="6709"/>
              <a:ext cx="5402" cy="32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文本框 2"/>
          <p:cNvSpPr txBox="1"/>
          <p:nvPr/>
        </p:nvSpPr>
        <p:spPr>
          <a:xfrm>
            <a:off x="302895" y="1745615"/>
            <a:ext cx="83254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endParaRPr lang="en-US" alt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02895" y="809625"/>
            <a:ext cx="16719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chemeClr val="tx1"/>
                </a:solidFill>
                <a:ea typeface="黑体" panose="02010609060101010101" charset="-122"/>
              </a:rPr>
              <a:t>解法二：</a:t>
            </a:r>
            <a:endParaRPr lang="zh-CN" altLang="en-US" sz="3200" b="1">
              <a:solidFill>
                <a:schemeClr val="tx1"/>
              </a:solidFill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文本框 9"/>
          <p:cNvSpPr txBox="1"/>
          <p:nvPr/>
        </p:nvSpPr>
        <p:spPr>
          <a:xfrm>
            <a:off x="294005" y="793750"/>
            <a:ext cx="11461115" cy="16662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60000"/>
              </a:lnSpc>
            </a:pP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(2)</a:t>
            </a:r>
            <a:r>
              <a:rPr lang="zh-CN" sz="3200" b="1">
                <a:solidFill>
                  <a:srgbClr val="FF0000"/>
                </a:solidFill>
                <a:uFillTx/>
                <a:sym typeface="+mn-ea"/>
              </a:rPr>
              <a:t>当开关</a:t>
            </a:r>
            <a:r>
              <a:rPr lang="en-US" sz="3200" b="1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S</a:t>
            </a:r>
            <a:r>
              <a:rPr lang="zh-CN" sz="3200" b="1">
                <a:solidFill>
                  <a:srgbClr val="FF0000"/>
                </a:solidFill>
                <a:uFillTx/>
                <a:sym typeface="+mn-ea"/>
              </a:rPr>
              <a:t>闭合、</a:t>
            </a:r>
            <a:r>
              <a:rPr lang="en-US" sz="3200" b="1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S</a:t>
            </a:r>
            <a:r>
              <a:rPr lang="en-US" sz="3200" b="1" baseline="-25000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1</a:t>
            </a:r>
            <a:r>
              <a:rPr lang="zh-CN" sz="3200" b="1">
                <a:solidFill>
                  <a:srgbClr val="FF0000"/>
                </a:solidFill>
                <a:uFillTx/>
                <a:sym typeface="+mn-ea"/>
              </a:rPr>
              <a:t>断开，电路中只有一个电阻</a:t>
            </a:r>
            <a:r>
              <a:rPr lang="en-US" sz="3200" b="1" i="1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R</a:t>
            </a:r>
            <a:r>
              <a:rPr lang="zh-CN" sz="3200" b="1">
                <a:solidFill>
                  <a:srgbClr val="FF0000"/>
                </a:solidFill>
                <a:uFillTx/>
                <a:sym typeface="+mn-ea"/>
              </a:rPr>
              <a:t>工作，处于保温挡</a:t>
            </a:r>
            <a:r>
              <a:rPr lang="en-US" altLang="zh-CN" sz="3200" b="1">
                <a:solidFill>
                  <a:srgbClr val="FF0000"/>
                </a:solidFill>
                <a:uFillTx/>
                <a:sym typeface="+mn-ea"/>
              </a:rPr>
              <a:t>    </a:t>
            </a:r>
            <a:r>
              <a:rPr lang="zh-CN" sz="3200" b="1" spc="-100">
                <a:solidFill>
                  <a:srgbClr val="FF0000"/>
                </a:solidFill>
                <a:uFillTx/>
                <a:sym typeface="+mn-ea"/>
              </a:rPr>
              <a:t>由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I</a:t>
            </a:r>
            <a:r>
              <a:rPr lang="zh-CN" sz="3200" b="1" spc="-100">
                <a:solidFill>
                  <a:srgbClr val="FF0000"/>
                </a:solidFill>
                <a:uFillTx/>
                <a:sym typeface="+mn-ea"/>
              </a:rPr>
              <a:t>＝</a:t>
            </a:r>
            <a:r>
              <a:rPr lang="en-US" altLang="zh-CN" sz="3200" b="1" spc="-100">
                <a:solidFill>
                  <a:srgbClr val="FF0000"/>
                </a:solidFill>
                <a:uFillTx/>
                <a:sym typeface="+mn-ea"/>
              </a:rPr>
              <a:t>     </a:t>
            </a:r>
            <a:r>
              <a:rPr lang="zh-CN" sz="3200" b="1" spc="-100">
                <a:solidFill>
                  <a:srgbClr val="FF0000"/>
                </a:solidFill>
                <a:uFillTx/>
                <a:sym typeface="+mn-ea"/>
              </a:rPr>
              <a:t>、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P</a:t>
            </a:r>
            <a:r>
              <a:rPr lang="zh-CN" sz="3200" b="1" spc="-100">
                <a:solidFill>
                  <a:srgbClr val="FF0000"/>
                </a:solidFill>
                <a:uFillTx/>
                <a:sym typeface="+mn-ea"/>
              </a:rPr>
              <a:t>＝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sym typeface="+mn-ea"/>
              </a:rPr>
              <a:t>UI</a:t>
            </a:r>
            <a:r>
              <a:rPr lang="zh-CN" sz="3200" b="1" spc="-100">
                <a:solidFill>
                  <a:srgbClr val="FF0000"/>
                </a:solidFill>
                <a:uFillTx/>
                <a:sym typeface="+mn-ea"/>
              </a:rPr>
              <a:t>得，</a:t>
            </a:r>
            <a:endParaRPr lang="en-US" altLang="zh-CN" sz="3200" b="1">
              <a:solidFill>
                <a:srgbClr val="FF0000"/>
              </a:solidFill>
              <a:uFillTx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0825" y="2459990"/>
            <a:ext cx="11548110" cy="3142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加热坐垫的保温功率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 spc="-100" baseline="-250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保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alt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                   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10 W</a:t>
            </a:r>
            <a:endParaRPr lang="zh-CN" sz="3200" b="1" spc="-100">
              <a:solidFill>
                <a:srgbClr val="FF0000"/>
              </a:solidFill>
              <a:uFillTx/>
              <a:ea typeface="宋体" panose="02010600030101010101" pitchFamily="2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 </a:t>
            </a:r>
            <a:endParaRPr lang="en-US" altLang="zh-CN" sz="3200" b="1" spc="-100">
              <a:solidFill>
                <a:srgbClr val="FF0000"/>
              </a:solidFill>
              <a:uFillTx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当开关</a:t>
            </a: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、</a:t>
            </a: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en-US" sz="3200" b="1" spc="-100" baseline="-250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都闭合，电路中两个电阻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R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并联工作，处于加热挡，</a:t>
            </a:r>
            <a:endParaRPr lang="zh-CN" sz="3200" b="1" spc="-100">
              <a:solidFill>
                <a:srgbClr val="FF0000"/>
              </a:solidFill>
              <a:uFillTx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加热坐垫的加热功率</a:t>
            </a:r>
            <a:endParaRPr lang="zh-CN" sz="3200" b="1" spc="-100">
              <a:solidFill>
                <a:srgbClr val="FF0000"/>
              </a:solidFill>
              <a:uFillTx/>
              <a:ea typeface="宋体" panose="02010600030101010101" pitchFamily="2" charset="-122"/>
            </a:endParaRPr>
          </a:p>
          <a:p>
            <a:pPr>
              <a:lnSpc>
                <a:spcPct val="160000"/>
              </a:lnSpc>
            </a:pP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 spc="-100" baseline="-250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加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spc="-100" baseline="-250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＋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en-US" sz="3200" b="1" spc="-100" baseline="-250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alt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               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sz="3200" b="1" i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 spc="-100" baseline="-250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保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2×10 W</a:t>
            </a:r>
            <a:r>
              <a:rPr lang="zh-CN" sz="3200" b="1" spc="-100">
                <a:solidFill>
                  <a:srgbClr val="FF0000"/>
                </a:solidFill>
                <a:uFillTx/>
                <a:ea typeface="宋体" panose="02010600030101010101" pitchFamily="2" charset="-122"/>
              </a:rPr>
              <a:t>＝</a:t>
            </a:r>
            <a:r>
              <a:rPr lang="en-US" sz="3200" b="1" spc="-100">
                <a:solidFill>
                  <a:srgbClr val="FF0000"/>
                </a:solidFill>
                <a:uFillTx/>
                <a:latin typeface="Times New Roman" panose="02020603050405020304" charset="0"/>
                <a:ea typeface="宋体" panose="02010600030101010101" pitchFamily="2" charset="-122"/>
              </a:rPr>
              <a:t>20 W</a:t>
            </a:r>
            <a:endParaRPr lang="en-US" altLang="en-US" sz="3200" b="1" spc="-100">
              <a:solidFill>
                <a:srgbClr val="FF0000"/>
              </a:solidFill>
              <a:uFillTx/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39" name="对象 38"/>
          <p:cNvGraphicFramePr/>
          <p:nvPr/>
        </p:nvGraphicFramePr>
        <p:xfrm>
          <a:off x="2628900" y="1616075"/>
          <a:ext cx="419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" name="" r:id="rId1" imgW="419100" imgH="952500" progId="Equation.DSMT4">
                  <p:embed/>
                </p:oleObj>
              </mc:Choice>
              <mc:Fallback>
                <p:oleObj name="" r:id="rId1" imgW="419100" imgH="9525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28900" y="1616075"/>
                        <a:ext cx="419100" cy="95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/>
          <p:nvPr/>
        </p:nvGraphicFramePr>
        <p:xfrm>
          <a:off x="4858385" y="2339340"/>
          <a:ext cx="1955800" cy="1002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3" imgW="1955800" imgH="1002665" progId="Equation.DSMT4">
                  <p:embed/>
                </p:oleObj>
              </mc:Choice>
              <mc:Fallback>
                <p:oleObj name="" r:id="rId3" imgW="1955800" imgH="1002665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58385" y="2339340"/>
                        <a:ext cx="1955800" cy="1002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/>
          <p:nvPr/>
        </p:nvGraphicFramePr>
        <p:xfrm>
          <a:off x="2789238" y="4674235"/>
          <a:ext cx="145986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5" imgW="1459865" imgH="1016000" progId="Equation.DSMT4">
                  <p:embed/>
                </p:oleObj>
              </mc:Choice>
              <mc:Fallback>
                <p:oleObj name="" r:id="rId5" imgW="1459865" imgH="1016000" progId="Equation.DSMT4">
                  <p:embed/>
                  <p:pic>
                    <p:nvPicPr>
                      <p:cNvPr id="0" name="图片 3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89238" y="4674235"/>
                        <a:ext cx="1459865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图片 -214748258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24570" y="1616075"/>
            <a:ext cx="3004185" cy="17799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4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5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6.xml><?xml version="1.0" encoding="utf-8"?>
<p:tagLst xmlns:p="http://schemas.openxmlformats.org/presentationml/2006/main">
  <p:tag name="PA" val="v5.2.11"/>
</p:tagLst>
</file>

<file path=ppt/tags/tag7.xml><?xml version="1.0" encoding="utf-8"?>
<p:tagLst xmlns:p="http://schemas.openxmlformats.org/presentationml/2006/main">
  <p:tag name="KSO_WM_UNIT_PLACING_PICTURE_USER_VIEWPORT" val="{&quot;height&quot;:1425,&quot;width&quot;:1755}"/>
</p:tagLst>
</file>

<file path=ppt/tags/tag8.xml><?xml version="1.0" encoding="utf-8"?>
<p:tagLst xmlns:p="http://schemas.openxmlformats.org/presentationml/2006/main">
  <p:tag name="KSO_WM_UNIT_TABLE_BEAUTIFY" val="smartTable{aae6cb1c-599b-4775-b2af-39ac1a2fb52d}"/>
  <p:tag name="TABLE_ENDDRAG_ORIGIN_RECT" val="720*133"/>
  <p:tag name="TABLE_ENDDRAG_RECT" val="74*434*720*133"/>
</p:tagLst>
</file>

<file path=ppt/tags/tag9.xml><?xml version="1.0" encoding="utf-8"?>
<p:tagLst xmlns:p="http://schemas.openxmlformats.org/presentationml/2006/main">
  <p:tag name="KSO_WM_UNIT_PLACING_PICTURE_USER_VIEWPORT" val="{&quot;height&quot;:1140,&quot;width&quot;:1260}"/>
</p:tagLst>
</file>

<file path=ppt/tags/tag10.xml><?xml version="1.0" encoding="utf-8"?>
<p:tagLst xmlns:p="http://schemas.openxmlformats.org/presentationml/2006/main">
  <p:tag name="KSO_WM_UNIT_PLACING_PICTURE_USER_VIEWPORT" val="{&quot;height&quot;:1140,&quot;width&quot;:1260}"/>
</p:tagLst>
</file>

<file path=ppt/tags/tag11.xml><?xml version="1.0" encoding="utf-8"?>
<p:tagLst xmlns:p="http://schemas.openxmlformats.org/presentationml/2006/main">
  <p:tag name="KSO_WM_UNIT_TABLE_BEAUTIFY" val="smartTable{428ad208-362b-4c6f-a2ac-05553dd6e7fe}"/>
  <p:tag name="TABLE_ENDDRAG_ORIGIN_RECT" val="618*111"/>
  <p:tag name="TABLE_ENDDRAG_RECT" val="52*421*618*111"/>
</p:tagLst>
</file>

<file path=ppt/tags/tag12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10403</Words>
  <Application>WPS 演示</Application>
  <PresentationFormat>宽屏</PresentationFormat>
  <Paragraphs>601</Paragraphs>
  <Slides>76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82</vt:i4>
      </vt:variant>
      <vt:variant>
        <vt:lpstr>幻灯片标题</vt:lpstr>
      </vt:variant>
      <vt:variant>
        <vt:i4>76</vt:i4>
      </vt:variant>
    </vt:vector>
  </HeadingPairs>
  <TitlesOfParts>
    <vt:vector size="174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华文仿宋</vt:lpstr>
      <vt:lpstr>华文楷体</vt:lpstr>
      <vt:lpstr>Arial Unicode MS</vt:lpstr>
      <vt:lpstr>等线</vt:lpstr>
      <vt:lpstr>Wingdings</vt:lpstr>
      <vt:lpstr>Calibri</vt:lpstr>
      <vt:lpstr>物理课件咨询：18092199615（微信）   1045472853（QQ）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702</cp:revision>
  <dcterms:created xsi:type="dcterms:W3CDTF">2019-06-19T02:08:00Z</dcterms:created>
  <dcterms:modified xsi:type="dcterms:W3CDTF">2023-06-19T03:29:29Z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