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1" r:id="rId3"/>
    <p:sldId id="261" r:id="rId4"/>
    <p:sldId id="273" r:id="rId5"/>
    <p:sldId id="264" r:id="rId6"/>
    <p:sldId id="276" r:id="rId7"/>
    <p:sldId id="277" r:id="rId8"/>
    <p:sldId id="278" r:id="rId9"/>
    <p:sldId id="283" r:id="rId10"/>
    <p:sldId id="279" r:id="rId11"/>
    <p:sldId id="280" r:id="rId12"/>
    <p:sldId id="282" r:id="rId13"/>
    <p:sldId id="284" r:id="rId14"/>
    <p:sldId id="285" r:id="rId15"/>
    <p:sldId id="269" r:id="rId16"/>
    <p:sldId id="286" r:id="rId17"/>
    <p:sldId id="287" r:id="rId18"/>
    <p:sldId id="289" r:id="rId19"/>
    <p:sldId id="270" r:id="rId20"/>
    <p:sldId id="291" r:id="rId21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A50021"/>
    <a:srgbClr val="CC00FF"/>
    <a:srgbClr val="663300"/>
    <a:srgbClr val="FF99FF"/>
    <a:srgbClr val="FF6600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5" d="100"/>
          <a:sy n="105" d="100"/>
        </p:scale>
        <p:origin x="-1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gs" Target="tags/tag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10.wmf"/><Relationship Id="rId4" Type="http://schemas.openxmlformats.org/officeDocument/2006/relationships/image" Target="../media/image9.wmf"/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4.wmf"/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7" Type="http://schemas.openxmlformats.org/officeDocument/2006/relationships/image" Target="../media/image25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0658" name="标题 70657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0659" name="副标题 70658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70660" name="日期占位符 70659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>
              <a:defRPr sz="1400"/>
            </a:lvl1pPr>
          </a:lstStyle>
          <a:p>
            <a:pPr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0661" name="页脚占位符 7066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algn="ctr">
              <a:defRPr sz="1400"/>
            </a:lvl1pPr>
          </a:lstStyle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0662" name="灯片编号占位符 7066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algn="r">
              <a:defRPr sz="1400"/>
            </a:lvl1pPr>
          </a:lstStyle>
          <a:p>
            <a:pPr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9634" name="标题 69633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9635" name="文本占位符 69634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9636" name="日期占位符 69635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9637" name="页脚占位符 6963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9638" name="灯片编号占位符 6963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GIF"/><Relationship Id="rId1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.bin"/><Relationship Id="rId8" Type="http://schemas.openxmlformats.org/officeDocument/2006/relationships/image" Target="../media/image8.wmf"/><Relationship Id="rId7" Type="http://schemas.openxmlformats.org/officeDocument/2006/relationships/oleObject" Target="../embeddings/oleObject3.bin"/><Relationship Id="rId6" Type="http://schemas.openxmlformats.org/officeDocument/2006/relationships/image" Target="../media/image7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5.GIF"/><Relationship Id="rId14" Type="http://schemas.openxmlformats.org/officeDocument/2006/relationships/vmlDrawing" Target="../drawings/vmlDrawing1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10.wmf"/><Relationship Id="rId11" Type="http://schemas.openxmlformats.org/officeDocument/2006/relationships/oleObject" Target="../embeddings/oleObject5.bin"/><Relationship Id="rId10" Type="http://schemas.openxmlformats.org/officeDocument/2006/relationships/image" Target="../media/image9.wmf"/><Relationship Id="rId1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9.bin"/><Relationship Id="rId8" Type="http://schemas.openxmlformats.org/officeDocument/2006/relationships/image" Target="../media/image13.wmf"/><Relationship Id="rId7" Type="http://schemas.openxmlformats.org/officeDocument/2006/relationships/oleObject" Target="../embeddings/oleObject8.bin"/><Relationship Id="rId6" Type="http://schemas.openxmlformats.org/officeDocument/2006/relationships/image" Target="../media/image12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1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5.GIF"/><Relationship Id="rId12" Type="http://schemas.openxmlformats.org/officeDocument/2006/relationships/vmlDrawing" Target="../drawings/vmlDrawing2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4.wmf"/><Relationship Id="rId1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GIF"/><Relationship Id="rId1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5.w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5.GIF"/><Relationship Id="rId1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GIF"/><Relationship Id="rId1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GIF"/><Relationship Id="rId8" Type="http://schemas.openxmlformats.org/officeDocument/2006/relationships/image" Target="../media/image4.GIF"/><Relationship Id="rId7" Type="http://schemas.openxmlformats.org/officeDocument/2006/relationships/image" Target="../media/image18.wmf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2.bin"/><Relationship Id="rId3" Type="http://schemas.openxmlformats.org/officeDocument/2006/relationships/image" Target="../media/image16.wmf"/><Relationship Id="rId2" Type="http://schemas.openxmlformats.org/officeDocument/2006/relationships/oleObject" Target="../embeddings/oleObject11.bin"/><Relationship Id="rId11" Type="http://schemas.openxmlformats.org/officeDocument/2006/relationships/vmlDrawing" Target="../drawings/vmlDrawing4.vml"/><Relationship Id="rId10" Type="http://schemas.openxmlformats.org/officeDocument/2006/relationships/slideLayout" Target="../slideLayouts/slideLayout7.xml"/><Relationship Id="rId1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8.bin"/><Relationship Id="rId8" Type="http://schemas.openxmlformats.org/officeDocument/2006/relationships/image" Target="../media/image22.wmf"/><Relationship Id="rId7" Type="http://schemas.openxmlformats.org/officeDocument/2006/relationships/oleObject" Target="../embeddings/oleObject17.bin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0.w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19.wmf"/><Relationship Id="rId16" Type="http://schemas.openxmlformats.org/officeDocument/2006/relationships/vmlDrawing" Target="../drawings/vmlDrawing5.v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25.wmf"/><Relationship Id="rId13" Type="http://schemas.openxmlformats.org/officeDocument/2006/relationships/oleObject" Target="../embeddings/oleObject20.bin"/><Relationship Id="rId12" Type="http://schemas.openxmlformats.org/officeDocument/2006/relationships/image" Target="../media/image24.wmf"/><Relationship Id="rId11" Type="http://schemas.openxmlformats.org/officeDocument/2006/relationships/oleObject" Target="../embeddings/oleObject19.bin"/><Relationship Id="rId10" Type="http://schemas.openxmlformats.org/officeDocument/2006/relationships/image" Target="../media/image23.wmf"/><Relationship Id="rId1" Type="http://schemas.openxmlformats.org/officeDocument/2006/relationships/oleObject" Target="../embeddings/oleObject14.bin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6.wmf"/><Relationship Id="rId1" Type="http://schemas.openxmlformats.org/officeDocument/2006/relationships/oleObject" Target="../embeddings/oleObject21.bin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7.wmf"/><Relationship Id="rId1" Type="http://schemas.openxmlformats.org/officeDocument/2006/relationships/oleObject" Target="../embeddings/oleObject2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GIF"/><Relationship Id="rId1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GIF"/><Relationship Id="rId3" Type="http://schemas.openxmlformats.org/officeDocument/2006/relationships/image" Target="../media/image4.GIF"/><Relationship Id="rId2" Type="http://schemas.openxmlformats.org/officeDocument/2006/relationships/image" Target="../media/image28.wmf"/><Relationship Id="rId1" Type="http://schemas.openxmlformats.org/officeDocument/2006/relationships/oleObject" Target="../embeddings/oleObject23.bin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9.wmf"/><Relationship Id="rId3" Type="http://schemas.openxmlformats.org/officeDocument/2006/relationships/oleObject" Target="../embeddings/oleObject24.bin"/><Relationship Id="rId2" Type="http://schemas.openxmlformats.org/officeDocument/2006/relationships/image" Target="../media/image5.GIF"/><Relationship Id="rId1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GIF"/><Relationship Id="rId1" Type="http://schemas.openxmlformats.org/officeDocument/2006/relationships/image" Target="../media/image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GIF"/><Relationship Id="rId1" Type="http://schemas.openxmlformats.org/officeDocument/2006/relationships/image" Target="../media/image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GIF"/><Relationship Id="rId1" Type="http://schemas.openxmlformats.org/officeDocument/2006/relationships/image" Target="../media/image4.GI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6" name="图片 23555" descr="图片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63512"/>
            <a:ext cx="9359900" cy="70215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258888" y="3068638"/>
            <a:ext cx="5832475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一元二次方程</a:t>
            </a:r>
            <a:r>
              <a:rPr lang="zh-CN" altLang="en-US" sz="40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复习</a:t>
            </a:r>
            <a:r>
              <a:rPr lang="en-US" altLang="zh-CN" sz="4000" b="1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   </a:t>
            </a:r>
            <a:endParaRPr lang="en-US" altLang="zh-CN" sz="4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7" name="Group 3"/>
          <p:cNvGrpSpPr/>
          <p:nvPr/>
        </p:nvGrpSpPr>
        <p:grpSpPr>
          <a:xfrm>
            <a:off x="4140200" y="476250"/>
            <a:ext cx="4537075" cy="868363"/>
            <a:chOff x="768" y="336"/>
            <a:chExt cx="2256" cy="432"/>
          </a:xfrm>
        </p:grpSpPr>
        <p:grpSp>
          <p:nvGrpSpPr>
            <p:cNvPr id="1033" name="Group 4"/>
            <p:cNvGrpSpPr/>
            <p:nvPr/>
          </p:nvGrpSpPr>
          <p:grpSpPr>
            <a:xfrm>
              <a:off x="768" y="365"/>
              <a:ext cx="1488" cy="249"/>
              <a:chOff x="1920" y="57"/>
              <a:chExt cx="2112" cy="178"/>
            </a:xfrm>
          </p:grpSpPr>
          <p:sp>
            <p:nvSpPr>
              <p:cNvPr id="1036" name="Rectangle 5"/>
              <p:cNvSpPr/>
              <p:nvPr/>
            </p:nvSpPr>
            <p:spPr>
              <a:xfrm>
                <a:off x="1920" y="58"/>
                <a:ext cx="2112" cy="177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共同记一记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7174" name="Rectangle 6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30" cy="163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1034" name="Picture 7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35" name="Picture 8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7177" name="Rectangle 9"/>
          <p:cNvSpPr>
            <a:spLocks noRot="1" noChangeArrowheads="1"/>
          </p:cNvSpPr>
          <p:nvPr/>
        </p:nvSpPr>
        <p:spPr bwMode="auto">
          <a:xfrm>
            <a:off x="250825" y="908050"/>
            <a:ext cx="9144000" cy="39592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</a:pP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一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相关概念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endParaRPr lang="zh-CN" altLang="en-US" sz="32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</a:pP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．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一元二次方程：化简后只含有</a:t>
            </a:r>
            <a:r>
              <a:rPr lang="zh-CN" altLang="en-US" sz="3200" b="1" u="sng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个未知数，并且未知数的次数为</a:t>
            </a:r>
            <a:r>
              <a:rPr lang="zh-CN" altLang="en-US" sz="3200" b="1" u="sng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次的</a:t>
            </a:r>
            <a:r>
              <a:rPr lang="zh-CN" altLang="en-US" sz="3200" b="1" u="sng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方程。</a:t>
            </a:r>
            <a:endParaRPr lang="zh-CN" altLang="en-US" sz="32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</a:pPr>
            <a:endParaRPr lang="en-US" altLang="zh-CN" sz="32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84" name="Text Box 16"/>
          <p:cNvSpPr txBox="1"/>
          <p:nvPr/>
        </p:nvSpPr>
        <p:spPr>
          <a:xfrm>
            <a:off x="6161088" y="1484313"/>
            <a:ext cx="7191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6600"/>
                </a:solidFill>
                <a:latin typeface="Arial" panose="020B0604020202020204" pitchFamily="34" charset="0"/>
              </a:rPr>
              <a:t>一</a:t>
            </a:r>
            <a:endParaRPr lang="zh-CN" altLang="en-US" sz="3200" b="1" dirty="0">
              <a:solidFill>
                <a:srgbClr val="FF6600"/>
              </a:solidFill>
              <a:latin typeface="Arial" panose="020B0604020202020204" pitchFamily="34" charset="0"/>
            </a:endParaRPr>
          </a:p>
        </p:txBody>
      </p:sp>
      <p:sp>
        <p:nvSpPr>
          <p:cNvPr id="7185" name="Text Box 17"/>
          <p:cNvSpPr txBox="1"/>
          <p:nvPr/>
        </p:nvSpPr>
        <p:spPr>
          <a:xfrm>
            <a:off x="4356100" y="1989138"/>
            <a:ext cx="5762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6600"/>
                </a:solidFill>
                <a:latin typeface="Arial" panose="020B0604020202020204" pitchFamily="34" charset="0"/>
              </a:rPr>
              <a:t>二</a:t>
            </a:r>
            <a:endParaRPr lang="zh-CN" altLang="en-US" sz="2800" b="1" dirty="0">
              <a:solidFill>
                <a:srgbClr val="FF6600"/>
              </a:solidFill>
              <a:latin typeface="Arial" panose="020B0604020202020204" pitchFamily="34" charset="0"/>
            </a:endParaRPr>
          </a:p>
        </p:txBody>
      </p:sp>
      <p:sp>
        <p:nvSpPr>
          <p:cNvPr id="7186" name="Text Box 18"/>
          <p:cNvSpPr txBox="1"/>
          <p:nvPr/>
        </p:nvSpPr>
        <p:spPr>
          <a:xfrm>
            <a:off x="6227763" y="2060575"/>
            <a:ext cx="10795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6600"/>
                </a:solidFill>
                <a:latin typeface="Arial" panose="020B0604020202020204" pitchFamily="34" charset="0"/>
              </a:rPr>
              <a:t>整式</a:t>
            </a:r>
            <a:endParaRPr lang="zh-CN" altLang="en-US" sz="2800" b="1" dirty="0">
              <a:solidFill>
                <a:srgbClr val="FF6600"/>
              </a:solidFill>
              <a:latin typeface="Arial" panose="020B0604020202020204" pitchFamily="34" charset="0"/>
            </a:endParaRPr>
          </a:p>
        </p:txBody>
      </p:sp>
      <p:sp>
        <p:nvSpPr>
          <p:cNvPr id="1113" name="文本框 1112"/>
          <p:cNvSpPr txBox="1"/>
          <p:nvPr/>
        </p:nvSpPr>
        <p:spPr>
          <a:xfrm>
            <a:off x="215900" y="3043238"/>
            <a:ext cx="882015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None/>
            </a:pPr>
            <a:r>
              <a:rPr lang="en-US" altLang="zh-CN" sz="32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、我们把</a:t>
            </a:r>
            <a:r>
              <a:rPr lang="en-US" altLang="zh-CN" sz="32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ax²+bx+c=0(a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b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c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为常数，且</a:t>
            </a:r>
            <a:r>
              <a:rPr lang="en-US" altLang="zh-CN" sz="32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a≠0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）称为一元二次方程的一般形式，其中</a:t>
            </a:r>
            <a:r>
              <a:rPr lang="en-US" altLang="zh-CN" sz="32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ax²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3200" b="1" err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bx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c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分别称为二次项、一次项、常数项，</a:t>
            </a:r>
            <a:r>
              <a:rPr lang="en-US" altLang="zh-CN" sz="32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a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b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称为一次项系数和一次项系数。</a:t>
            </a:r>
            <a:endParaRPr lang="zh-CN" altLang="en-US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8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8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8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/>
      <p:bldP spid="718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5" name="Rectangle 2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6" name="Rectangle 3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7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8" name="Rectangle 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2059" name="Group 6"/>
          <p:cNvGrpSpPr/>
          <p:nvPr/>
        </p:nvGrpSpPr>
        <p:grpSpPr>
          <a:xfrm>
            <a:off x="5364163" y="692150"/>
            <a:ext cx="3581400" cy="685800"/>
            <a:chOff x="768" y="336"/>
            <a:chExt cx="2256" cy="432"/>
          </a:xfrm>
        </p:grpSpPr>
        <p:grpSp>
          <p:nvGrpSpPr>
            <p:cNvPr id="2080" name="Group 7"/>
            <p:cNvGrpSpPr/>
            <p:nvPr/>
          </p:nvGrpSpPr>
          <p:grpSpPr>
            <a:xfrm>
              <a:off x="768" y="365"/>
              <a:ext cx="1488" cy="313"/>
              <a:chOff x="1920" y="57"/>
              <a:chExt cx="2112" cy="224"/>
            </a:xfrm>
          </p:grpSpPr>
          <p:sp>
            <p:nvSpPr>
              <p:cNvPr id="2083" name="Rectangle 8"/>
              <p:cNvSpPr/>
              <p:nvPr/>
            </p:nvSpPr>
            <p:spPr>
              <a:xfrm>
                <a:off x="1920" y="58"/>
                <a:ext cx="2112" cy="223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认真想一想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24585" name="Rectangle 9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65" cy="206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2081" name="Picture 10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82" name="Picture 11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060" name="Rectangle 12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1" name="Rectangle 13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2" name="Rectangle 1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3" name="Rectangle 15"/>
          <p:cNvSpPr/>
          <p:nvPr/>
        </p:nvSpPr>
        <p:spPr>
          <a:xfrm>
            <a:off x="0" y="22987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4" name="Rectangle 16"/>
          <p:cNvSpPr/>
          <p:nvPr/>
        </p:nvSpPr>
        <p:spPr>
          <a:xfrm>
            <a:off x="0" y="23796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5" name="Rectangle 17"/>
          <p:cNvSpPr/>
          <p:nvPr/>
        </p:nvSpPr>
        <p:spPr>
          <a:xfrm>
            <a:off x="0" y="23796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6" name="Rectangle 18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7" name="Rectangle 19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8" name="Rectangle 20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9" name="Rectangle 21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70" name="Rectangle 22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71" name="Rectangle 23"/>
          <p:cNvSpPr/>
          <p:nvPr/>
        </p:nvSpPr>
        <p:spPr>
          <a:xfrm>
            <a:off x="0" y="32131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600" name="Text Box 24"/>
          <p:cNvSpPr txBox="1">
            <a:spLocks noChangeArrowheads="1"/>
          </p:cNvSpPr>
          <p:nvPr/>
        </p:nvSpPr>
        <p:spPr bwMode="auto">
          <a:xfrm>
            <a:off x="611188" y="1484313"/>
            <a:ext cx="7488238" cy="39909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zh-CN" sz="32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例</a:t>
            </a:r>
            <a:r>
              <a:rPr kumimoji="0" lang="en-US" altLang="zh-CN" sz="32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1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.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下列方程中，关于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x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的一元二次方程有：①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x</a:t>
            </a:r>
            <a:r>
              <a:rPr kumimoji="0" lang="en-US" altLang="zh-CN" sz="3200" b="1" kern="1200" cap="none" spc="0" normalizeH="0" baseline="3000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2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=0 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，②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ax</a:t>
            </a:r>
            <a:r>
              <a:rPr kumimoji="0" lang="en-US" altLang="zh-CN" sz="3200" b="1" kern="1200" cap="none" spc="0" normalizeH="0" baseline="3000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2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+bx+c=0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，</a:t>
            </a:r>
            <a:endParaRPr kumimoji="0" lang="zh-CN" altLang="en-US" sz="32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  ③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x</a:t>
            </a:r>
            <a:r>
              <a:rPr kumimoji="0" lang="en-US" altLang="zh-CN" sz="3200" b="1" kern="1200" cap="none" spc="0" normalizeH="0" baseline="3000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2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－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3=x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，         ④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a</a:t>
            </a:r>
            <a:r>
              <a:rPr kumimoji="0" lang="en-US" altLang="zh-CN" sz="3200" b="1" kern="1200" cap="none" spc="0" normalizeH="0" baseline="3000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2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+a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－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x=0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，</a:t>
            </a:r>
            <a:endParaRPr kumimoji="0" lang="zh-CN" altLang="en-US" sz="32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endParaRPr kumimoji="0" lang="zh-CN" altLang="en-US" sz="32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⑤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(m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－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1)x</a:t>
            </a:r>
            <a:r>
              <a:rPr kumimoji="0" lang="en-US" altLang="zh-CN" sz="3200" b="1" kern="1200" cap="none" spc="0" normalizeH="0" baseline="3000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2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+4x+    =0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，⑥      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+     =    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，</a:t>
            </a:r>
            <a:endParaRPr kumimoji="0" lang="zh-CN" altLang="en-US" sz="32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endParaRPr kumimoji="0" lang="zh-CN" altLang="en-US" sz="32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⑦          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=2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，      ⑧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(x+1)</a:t>
            </a:r>
            <a:r>
              <a:rPr kumimoji="0" lang="en-US" altLang="zh-CN" sz="3200" b="1" kern="1200" cap="none" spc="0" normalizeH="0" baseline="3000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2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=x</a:t>
            </a:r>
            <a:r>
              <a:rPr kumimoji="0" lang="en-US" altLang="zh-CN" sz="3200" b="1" kern="1200" cap="none" spc="0" normalizeH="0" baseline="3000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2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－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9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（    ）</a:t>
            </a:r>
            <a:endParaRPr kumimoji="0" lang="zh-CN" altLang="en-US" sz="32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A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、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2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个	 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B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、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3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个    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C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、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4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个	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D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、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5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个</a:t>
            </a:r>
            <a:endParaRPr kumimoji="0" lang="zh-CN" altLang="en-US" sz="32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4601" name="Text Box 25"/>
          <p:cNvSpPr txBox="1">
            <a:spLocks noChangeArrowheads="1"/>
          </p:cNvSpPr>
          <p:nvPr/>
        </p:nvSpPr>
        <p:spPr bwMode="auto">
          <a:xfrm>
            <a:off x="611188" y="692150"/>
            <a:ext cx="2303463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例题分析</a:t>
            </a:r>
            <a:endParaRPr kumimoji="0" lang="zh-CN" altLang="en-US" sz="3200" b="1" kern="1200" cap="none" spc="0" normalizeH="0" baseline="0" noProof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074" name="Rectangle 26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2050" name="Object 27"/>
          <p:cNvGraphicFramePr/>
          <p:nvPr/>
        </p:nvGraphicFramePr>
        <p:xfrm>
          <a:off x="3648075" y="3284538"/>
          <a:ext cx="3937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77800" imgH="393065" progId="Equation.DSMT4">
                  <p:embed/>
                </p:oleObj>
              </mc:Choice>
              <mc:Fallback>
                <p:oleObj name="" r:id="rId3" imgW="177800" imgH="393065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48075" y="3284538"/>
                        <a:ext cx="39370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5" name="Rectangle 28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2051" name="Object 29"/>
          <p:cNvGraphicFramePr/>
          <p:nvPr/>
        </p:nvGraphicFramePr>
        <p:xfrm>
          <a:off x="5610225" y="3246438"/>
          <a:ext cx="34290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52400" imgH="393065" progId="Equation.DSMT4">
                  <p:embed/>
                </p:oleObj>
              </mc:Choice>
              <mc:Fallback>
                <p:oleObj name="" r:id="rId5" imgW="152400" imgH="393065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10225" y="3246438"/>
                        <a:ext cx="342900" cy="93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6" name="Rectangle 30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77" name="Rectangle 32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2052" name="Object 33"/>
          <p:cNvGraphicFramePr/>
          <p:nvPr/>
        </p:nvGraphicFramePr>
        <p:xfrm>
          <a:off x="7164388" y="3213100"/>
          <a:ext cx="34290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7" imgW="139700" imgH="393700" progId="Equation.DSMT4">
                  <p:embed/>
                </p:oleObj>
              </mc:Choice>
              <mc:Fallback>
                <p:oleObj name="" r:id="rId7" imgW="139700" imgH="3937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164388" y="3213100"/>
                        <a:ext cx="342900" cy="93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35"/>
          <p:cNvGraphicFramePr/>
          <p:nvPr/>
        </p:nvGraphicFramePr>
        <p:xfrm>
          <a:off x="1130300" y="4349750"/>
          <a:ext cx="1122363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9" imgW="481965" imgH="254000" progId="Equation.DSMT4">
                  <p:embed/>
                </p:oleObj>
              </mc:Choice>
              <mc:Fallback>
                <p:oleObj name="" r:id="rId9" imgW="481965" imgH="2540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130300" y="4349750"/>
                        <a:ext cx="1122363" cy="657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612" name="Text Box 36"/>
          <p:cNvSpPr txBox="1"/>
          <p:nvPr/>
        </p:nvSpPr>
        <p:spPr>
          <a:xfrm>
            <a:off x="6948488" y="4365625"/>
            <a:ext cx="5762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6600"/>
                </a:solidFill>
                <a:latin typeface="Arial" panose="020B0604020202020204" pitchFamily="34" charset="0"/>
              </a:rPr>
              <a:t>A</a:t>
            </a:r>
            <a:endParaRPr lang="en-US" altLang="zh-CN" sz="3200" b="1">
              <a:solidFill>
                <a:srgbClr val="FF66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054" name="Object 38"/>
          <p:cNvGraphicFramePr/>
          <p:nvPr>
            <p:ph idx="4294967295"/>
          </p:nvPr>
        </p:nvGraphicFramePr>
        <p:xfrm>
          <a:off x="6372225" y="3284538"/>
          <a:ext cx="407988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1" imgW="152400" imgH="393065" progId="Equation.DSMT4">
                  <p:embed/>
                </p:oleObj>
              </mc:Choice>
              <mc:Fallback>
                <p:oleObj name="" r:id="rId11" imgW="152400" imgH="39306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372225" y="3284538"/>
                        <a:ext cx="407988" cy="9366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0" y="3933825"/>
            <a:ext cx="8531225" cy="14938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关于</a:t>
            </a:r>
            <a:r>
              <a:rPr kumimoji="0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x</a:t>
            </a: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的方程                                  </a:t>
            </a:r>
            <a:endParaRPr kumimoji="0" lang="zh-CN" altLang="en-US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是一元二次方程，则</a:t>
            </a:r>
            <a:r>
              <a:rPr kumimoji="0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a=__________</a:t>
            </a:r>
            <a:endParaRPr kumimoji="0" lang="en-US" altLang="zh-CN" sz="24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endParaRPr kumimoji="0" lang="en-US" altLang="zh-CN" sz="24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079" name="Rectangle 3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0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3081" name="Group 5"/>
          <p:cNvGrpSpPr/>
          <p:nvPr/>
        </p:nvGrpSpPr>
        <p:grpSpPr>
          <a:xfrm>
            <a:off x="4859338" y="620713"/>
            <a:ext cx="3581400" cy="792162"/>
            <a:chOff x="768" y="336"/>
            <a:chExt cx="2256" cy="432"/>
          </a:xfrm>
        </p:grpSpPr>
        <p:grpSp>
          <p:nvGrpSpPr>
            <p:cNvPr id="3093" name="Group 6"/>
            <p:cNvGrpSpPr/>
            <p:nvPr/>
          </p:nvGrpSpPr>
          <p:grpSpPr>
            <a:xfrm>
              <a:off x="768" y="365"/>
              <a:ext cx="1488" cy="271"/>
              <a:chOff x="1920" y="57"/>
              <a:chExt cx="2112" cy="194"/>
            </a:xfrm>
          </p:grpSpPr>
          <p:sp>
            <p:nvSpPr>
              <p:cNvPr id="3096" name="Rectangle 7"/>
              <p:cNvSpPr/>
              <p:nvPr/>
            </p:nvSpPr>
            <p:spPr>
              <a:xfrm>
                <a:off x="1920" y="58"/>
                <a:ext cx="2112" cy="193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认真想一想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10248" name="Rectangle 8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65" cy="178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3094" name="Picture 9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95" name="Picture 10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082" name="Rectangle 11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3" name="Rectangle 12"/>
          <p:cNvSpPr/>
          <p:nvPr/>
        </p:nvSpPr>
        <p:spPr>
          <a:xfrm>
            <a:off x="0" y="32527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4" name="Rectangle 14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5" name="Rectangle 16"/>
          <p:cNvSpPr/>
          <p:nvPr/>
        </p:nvSpPr>
        <p:spPr>
          <a:xfrm>
            <a:off x="0" y="32131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6" name="Rectangle 18"/>
          <p:cNvSpPr/>
          <p:nvPr/>
        </p:nvSpPr>
        <p:spPr>
          <a:xfrm>
            <a:off x="0" y="31416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7" name="Rectangle 21"/>
          <p:cNvSpPr/>
          <p:nvPr/>
        </p:nvSpPr>
        <p:spPr>
          <a:xfrm>
            <a:off x="0" y="32845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0260" name="Object 20"/>
          <p:cNvGraphicFramePr/>
          <p:nvPr/>
        </p:nvGraphicFramePr>
        <p:xfrm>
          <a:off x="2484438" y="3933825"/>
          <a:ext cx="489585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3" imgW="1269365" imgH="228600" progId="Equation.DSMT4">
                  <p:embed/>
                </p:oleObj>
              </mc:Choice>
              <mc:Fallback>
                <p:oleObj name="" r:id="rId3" imgW="1269365" imgH="228600" progId="Equation.DSMT4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4438" y="3933825"/>
                        <a:ext cx="4895850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2" name="Text Box 22"/>
          <p:cNvSpPr txBox="1"/>
          <p:nvPr/>
        </p:nvSpPr>
        <p:spPr>
          <a:xfrm>
            <a:off x="250825" y="3500438"/>
            <a:ext cx="29527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6600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2800" b="1" dirty="0">
                <a:solidFill>
                  <a:srgbClr val="FF6600"/>
                </a:solidFill>
                <a:latin typeface="Arial" panose="020B0604020202020204" pitchFamily="34" charset="0"/>
              </a:rPr>
              <a:t>变式训练</a:t>
            </a:r>
            <a:r>
              <a:rPr lang="en-US" altLang="zh-CN" sz="2800" b="1">
                <a:solidFill>
                  <a:srgbClr val="FF6600"/>
                </a:solidFill>
                <a:latin typeface="Arial" panose="020B0604020202020204" pitchFamily="34" charset="0"/>
              </a:rPr>
              <a:t>】</a:t>
            </a:r>
            <a:endParaRPr lang="en-US" altLang="zh-CN" sz="2800" b="1">
              <a:solidFill>
                <a:srgbClr val="FF6600"/>
              </a:solidFill>
              <a:latin typeface="Arial" panose="020B0604020202020204" pitchFamily="34" charset="0"/>
            </a:endParaRPr>
          </a:p>
        </p:txBody>
      </p:sp>
      <p:sp>
        <p:nvSpPr>
          <p:cNvPr id="10264" name="Text Box 24"/>
          <p:cNvSpPr txBox="1"/>
          <p:nvPr/>
        </p:nvSpPr>
        <p:spPr>
          <a:xfrm>
            <a:off x="4427538" y="4508500"/>
            <a:ext cx="23764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6600"/>
                </a:solidFill>
                <a:latin typeface="Arial" panose="020B0604020202020204" pitchFamily="34" charset="0"/>
              </a:rPr>
              <a:t>3</a:t>
            </a:r>
            <a:endParaRPr lang="en-US" altLang="zh-CN" sz="4000" b="1">
              <a:solidFill>
                <a:srgbClr val="FF66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0265" name="Object 25"/>
          <p:cNvGraphicFramePr/>
          <p:nvPr>
            <p:ph sz="half" idx="4294967295"/>
          </p:nvPr>
        </p:nvGraphicFramePr>
        <p:xfrm>
          <a:off x="1403350" y="5373688"/>
          <a:ext cx="2520950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5" imgW="507365" imgH="165100" progId="Equation.DSMT4">
                  <p:embed/>
                </p:oleObj>
              </mc:Choice>
              <mc:Fallback>
                <p:oleObj name="" r:id="rId5" imgW="507365" imgH="165100" progId="Equation.DSMT4">
                  <p:embed/>
                  <p:pic>
                    <p:nvPicPr>
                      <p:cNvPr id="0" name="图片 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03350" y="5373688"/>
                        <a:ext cx="2520950" cy="7302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67" name="Object 27"/>
          <p:cNvGraphicFramePr/>
          <p:nvPr>
            <p:ph sz="quarter" idx="4294967295"/>
          </p:nvPr>
        </p:nvGraphicFramePr>
        <p:xfrm>
          <a:off x="4870450" y="5534025"/>
          <a:ext cx="1719263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" name="" r:id="rId7" imgW="469265" imgH="152400" progId="Equation.DSMT4">
                  <p:embed/>
                </p:oleObj>
              </mc:Choice>
              <mc:Fallback>
                <p:oleObj name="" r:id="rId7" imgW="469265" imgH="152400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70450" y="5534025"/>
                        <a:ext cx="1719263" cy="5000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7" name="Object 33"/>
          <p:cNvGraphicFramePr/>
          <p:nvPr>
            <p:ph sz="quarter" idx="4294967295"/>
          </p:nvPr>
        </p:nvGraphicFramePr>
        <p:xfrm>
          <a:off x="3132138" y="1628775"/>
          <a:ext cx="4319587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9" imgW="913130" imgH="215900" progId="Equation.DSMT4">
                  <p:embed/>
                </p:oleObj>
              </mc:Choice>
              <mc:Fallback>
                <p:oleObj name="" r:id="rId9" imgW="913130" imgH="215900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132138" y="1628775"/>
                        <a:ext cx="4319587" cy="5016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0" name="Text Box 30"/>
          <p:cNvSpPr txBox="1"/>
          <p:nvPr/>
        </p:nvSpPr>
        <p:spPr>
          <a:xfrm>
            <a:off x="4140200" y="5516563"/>
            <a:ext cx="7207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且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71" name="Text Box 31"/>
          <p:cNvSpPr txBox="1"/>
          <p:nvPr/>
        </p:nvSpPr>
        <p:spPr>
          <a:xfrm>
            <a:off x="179388" y="5589588"/>
            <a:ext cx="14398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分析：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72" name="Text Box 32"/>
          <p:cNvSpPr txBox="1">
            <a:spLocks noChangeArrowheads="1"/>
          </p:cNvSpPr>
          <p:nvPr/>
        </p:nvSpPr>
        <p:spPr bwMode="auto">
          <a:xfrm>
            <a:off x="323850" y="1628775"/>
            <a:ext cx="8137525" cy="1341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例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：已知方程                                       是关于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x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的一元二次方程，则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m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=__________</a:t>
            </a:r>
            <a:endParaRPr lang="en-US" altLang="zh-CN" sz="32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r>
              <a:rPr lang="en-US" altLang="zh-CN" u="sng">
                <a:latin typeface="Arial" panose="020B0604020202020204" pitchFamily="34" charset="0"/>
              </a:rPr>
              <a:t>                      </a:t>
            </a:r>
            <a:endParaRPr lang="en-US" altLang="zh-CN" u="sng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62" grpId="0"/>
      <p:bldP spid="10264" grpId="0"/>
      <p:bldP spid="10270" grpId="0"/>
      <p:bldP spid="102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6626" name="Group 2"/>
          <p:cNvGrpSpPr/>
          <p:nvPr/>
        </p:nvGrpSpPr>
        <p:grpSpPr>
          <a:xfrm>
            <a:off x="4140200" y="476250"/>
            <a:ext cx="4537075" cy="868363"/>
            <a:chOff x="768" y="336"/>
            <a:chExt cx="2256" cy="432"/>
          </a:xfrm>
        </p:grpSpPr>
        <p:grpSp>
          <p:nvGrpSpPr>
            <p:cNvPr id="26630" name="Group 3"/>
            <p:cNvGrpSpPr/>
            <p:nvPr/>
          </p:nvGrpSpPr>
          <p:grpSpPr>
            <a:xfrm>
              <a:off x="768" y="365"/>
              <a:ext cx="1488" cy="249"/>
              <a:chOff x="1920" y="57"/>
              <a:chExt cx="2112" cy="178"/>
            </a:xfrm>
          </p:grpSpPr>
          <p:sp>
            <p:nvSpPr>
              <p:cNvPr id="26633" name="Rectangle 4"/>
              <p:cNvSpPr/>
              <p:nvPr/>
            </p:nvSpPr>
            <p:spPr>
              <a:xfrm>
                <a:off x="1920" y="58"/>
                <a:ext cx="2112" cy="177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共同记一记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30725" name="Rectangle 5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30" cy="163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26631" name="Picture 6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6632" name="Picture 7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0728" name="Rectangle 8"/>
          <p:cNvSpPr>
            <a:spLocks noRot="1" noChangeArrowheads="1"/>
          </p:cNvSpPr>
          <p:nvPr/>
        </p:nvSpPr>
        <p:spPr bwMode="auto">
          <a:xfrm>
            <a:off x="0" y="549275"/>
            <a:ext cx="7921625" cy="12969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二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.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一元二次方程的解法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．直接开平方法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0735" name="Text Box 15"/>
          <p:cNvSpPr txBox="1"/>
          <p:nvPr/>
        </p:nvSpPr>
        <p:spPr>
          <a:xfrm>
            <a:off x="0" y="1844675"/>
            <a:ext cx="29527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配方法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36" name="Text Box 16"/>
          <p:cNvSpPr txBox="1"/>
          <p:nvPr/>
        </p:nvSpPr>
        <p:spPr>
          <a:xfrm>
            <a:off x="250825" y="2565400"/>
            <a:ext cx="8153400" cy="3560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1.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把方程化成一元二次方程的一般形式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2.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把二次项系数化为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3.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把含有未知数的项放在方程的左边，不含未知数的项放       在方程的右边。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4. </a:t>
            </a:r>
            <a:r>
              <a:rPr lang="zh-CN" altLang="en-US" sz="2400" b="1" dirty="0">
                <a:latin typeface="Times New Roman" panose="02020603050405020304" pitchFamily="18" charset="0"/>
              </a:rPr>
              <a:t>方程的两边同加上一次项系数一半的平方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5.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方程的左边化成完全平方的形式，方程的右边化成非负数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6.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利用直接开平方的方法去解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8" grpId="0"/>
      <p:bldP spid="30735" grpId="0"/>
      <p:bldP spid="307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99" name="Group 2"/>
          <p:cNvGrpSpPr/>
          <p:nvPr/>
        </p:nvGrpSpPr>
        <p:grpSpPr>
          <a:xfrm>
            <a:off x="4140200" y="476250"/>
            <a:ext cx="4537075" cy="868363"/>
            <a:chOff x="768" y="336"/>
            <a:chExt cx="2256" cy="432"/>
          </a:xfrm>
        </p:grpSpPr>
        <p:grpSp>
          <p:nvGrpSpPr>
            <p:cNvPr id="4104" name="Group 3"/>
            <p:cNvGrpSpPr/>
            <p:nvPr/>
          </p:nvGrpSpPr>
          <p:grpSpPr>
            <a:xfrm>
              <a:off x="768" y="365"/>
              <a:ext cx="1488" cy="249"/>
              <a:chOff x="1920" y="57"/>
              <a:chExt cx="2112" cy="178"/>
            </a:xfrm>
          </p:grpSpPr>
          <p:sp>
            <p:nvSpPr>
              <p:cNvPr id="4107" name="Rectangle 4"/>
              <p:cNvSpPr/>
              <p:nvPr/>
            </p:nvSpPr>
            <p:spPr>
              <a:xfrm>
                <a:off x="1920" y="58"/>
                <a:ext cx="2112" cy="177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共同记一记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32773" name="Rectangle 5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30" cy="163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4105" name="Picture 6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06" name="Picture 7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2776" name="Rectangle 8"/>
          <p:cNvSpPr>
            <a:spLocks noRot="1" noChangeArrowheads="1"/>
          </p:cNvSpPr>
          <p:nvPr/>
        </p:nvSpPr>
        <p:spPr bwMode="auto">
          <a:xfrm>
            <a:off x="0" y="476250"/>
            <a:ext cx="7921625" cy="12969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二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.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一元二次方程的解法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．直接开平方法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4101" name="Text Box 9"/>
          <p:cNvSpPr txBox="1"/>
          <p:nvPr/>
        </p:nvSpPr>
        <p:spPr>
          <a:xfrm>
            <a:off x="0" y="1700213"/>
            <a:ext cx="29527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配方法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02" name="Text Box 11"/>
          <p:cNvSpPr txBox="1"/>
          <p:nvPr/>
        </p:nvSpPr>
        <p:spPr>
          <a:xfrm>
            <a:off x="0" y="2349500"/>
            <a:ext cx="26273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3.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公式法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80" name="Text Box 12"/>
          <p:cNvSpPr txBox="1"/>
          <p:nvPr/>
        </p:nvSpPr>
        <p:spPr>
          <a:xfrm>
            <a:off x="395288" y="3141663"/>
            <a:ext cx="7086600" cy="3748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  <a:buNone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1.   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把方程化成一元二次方程的一般形式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eriod" startAt="2"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写出方程各项的系数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eriod" startAt="2"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计算出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-4ac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的值，看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-4ac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的值与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的关系，若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-4ac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﹤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，则此方程没有实数根 。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eriod" startAt="2"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当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-4ac</a:t>
            </a:r>
            <a:r>
              <a:rPr lang="en-US" altLang="en-US" b="1">
                <a:solidFill>
                  <a:srgbClr val="FF0000"/>
                </a:solidFill>
                <a:latin typeface="Arial" panose="020B0604020202020204" pitchFamily="34" charset="0"/>
              </a:rPr>
              <a:t>≥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时， 代入求根公式 计算出方程的值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                       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eriod" startAt="2"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eriod" startAt="2"/>
            </a:pPr>
            <a:endParaRPr lang="en-US" altLang="zh-CN" sz="2400">
              <a:latin typeface="Times New Roman" panose="02020603050405020304" pitchFamily="18" charset="0"/>
            </a:endParaRPr>
          </a:p>
        </p:txBody>
      </p:sp>
      <p:graphicFrame>
        <p:nvGraphicFramePr>
          <p:cNvPr id="4098" name="Object 13"/>
          <p:cNvGraphicFramePr/>
          <p:nvPr>
            <p:ph idx="4294967295"/>
          </p:nvPr>
        </p:nvGraphicFramePr>
        <p:xfrm>
          <a:off x="2339975" y="1844675"/>
          <a:ext cx="6392863" cy="127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1993265" imgH="444500" progId="Equation.DSMT4">
                  <p:embed/>
                </p:oleObj>
              </mc:Choice>
              <mc:Fallback>
                <p:oleObj name="" r:id="rId3" imgW="1993265" imgH="4445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9975" y="1844675"/>
                        <a:ext cx="6392863" cy="12715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650" name="Group 2"/>
          <p:cNvGrpSpPr/>
          <p:nvPr/>
        </p:nvGrpSpPr>
        <p:grpSpPr>
          <a:xfrm>
            <a:off x="4140200" y="476250"/>
            <a:ext cx="4537075" cy="868363"/>
            <a:chOff x="768" y="336"/>
            <a:chExt cx="2256" cy="432"/>
          </a:xfrm>
        </p:grpSpPr>
        <p:grpSp>
          <p:nvGrpSpPr>
            <p:cNvPr id="27656" name="Group 3"/>
            <p:cNvGrpSpPr/>
            <p:nvPr/>
          </p:nvGrpSpPr>
          <p:grpSpPr>
            <a:xfrm>
              <a:off x="768" y="365"/>
              <a:ext cx="1488" cy="249"/>
              <a:chOff x="1920" y="57"/>
              <a:chExt cx="2112" cy="178"/>
            </a:xfrm>
          </p:grpSpPr>
          <p:sp>
            <p:nvSpPr>
              <p:cNvPr id="27659" name="Rectangle 4"/>
              <p:cNvSpPr/>
              <p:nvPr/>
            </p:nvSpPr>
            <p:spPr>
              <a:xfrm>
                <a:off x="1920" y="58"/>
                <a:ext cx="2112" cy="177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共同记一记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33797" name="Rectangle 5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30" cy="163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27657" name="Picture 6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7658" name="Picture 7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3800" name="Rectangle 8"/>
          <p:cNvSpPr>
            <a:spLocks noRot="1" noChangeArrowheads="1"/>
          </p:cNvSpPr>
          <p:nvPr/>
        </p:nvSpPr>
        <p:spPr bwMode="auto">
          <a:xfrm>
            <a:off x="0" y="476250"/>
            <a:ext cx="7921625" cy="12969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二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.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一元二次方程的解法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．直接开平方法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7652" name="Text Box 9"/>
          <p:cNvSpPr txBox="1"/>
          <p:nvPr/>
        </p:nvSpPr>
        <p:spPr>
          <a:xfrm>
            <a:off x="0" y="1700213"/>
            <a:ext cx="29527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配方法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7653" name="Text Box 10"/>
          <p:cNvSpPr txBox="1"/>
          <p:nvPr/>
        </p:nvSpPr>
        <p:spPr>
          <a:xfrm>
            <a:off x="0" y="2349500"/>
            <a:ext cx="26273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3.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公式法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7654" name="Text Box 14"/>
          <p:cNvSpPr txBox="1"/>
          <p:nvPr/>
        </p:nvSpPr>
        <p:spPr>
          <a:xfrm>
            <a:off x="0" y="2997200"/>
            <a:ext cx="28432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4. 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因式分解法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3807" name="Text Box 15"/>
          <p:cNvSpPr txBox="1"/>
          <p:nvPr/>
        </p:nvSpPr>
        <p:spPr>
          <a:xfrm>
            <a:off x="468313" y="3644900"/>
            <a:ext cx="7391400" cy="24653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  <a:buAutoNum type="arabicPeriod"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移项，使方程的右边为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eriod"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利用提取公因式法，平方差公式，完全平方公式，十字相乘法对左边进行因式分解       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eriod"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令每个因式分别为零，得到两个一元一次方程。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eriod"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解这两个一元一次方程，它们的解就是原方程的解。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9" name="Text Box 2"/>
          <p:cNvSpPr txBox="1"/>
          <p:nvPr/>
        </p:nvSpPr>
        <p:spPr>
          <a:xfrm>
            <a:off x="611188" y="836613"/>
            <a:ext cx="8305800" cy="186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latin typeface="Times New Roman" panose="02020603050405020304" pitchFamily="18" charset="0"/>
              </a:rPr>
              <a:t>用不同的方法解方程</a:t>
            </a:r>
            <a:r>
              <a:rPr lang="zh-CN" altLang="en-US" sz="3200" dirty="0">
                <a:latin typeface="Times New Roman" panose="02020603050405020304" pitchFamily="18" charset="0"/>
              </a:rPr>
              <a:t>  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                          </a:t>
            </a:r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²</a:t>
            </a:r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-6=5x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0" name="Text Box 3"/>
          <p:cNvSpPr txBox="1"/>
          <p:nvPr/>
        </p:nvSpPr>
        <p:spPr>
          <a:xfrm>
            <a:off x="684213" y="1557338"/>
            <a:ext cx="1981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6151" name="Text Box 5"/>
          <p:cNvSpPr txBox="1"/>
          <p:nvPr/>
        </p:nvSpPr>
        <p:spPr>
          <a:xfrm>
            <a:off x="5943600" y="1676400"/>
            <a:ext cx="1752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6152" name="Text Box 6"/>
          <p:cNvSpPr txBox="1"/>
          <p:nvPr/>
        </p:nvSpPr>
        <p:spPr>
          <a:xfrm>
            <a:off x="6172200" y="1600200"/>
            <a:ext cx="297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graphicFrame>
        <p:nvGraphicFramePr>
          <p:cNvPr id="6146" name="Object 8">
            <a:hlinkClick r:id="rId1" action="ppaction://hlinksldjump"/>
          </p:cNvPr>
          <p:cNvGraphicFramePr/>
          <p:nvPr/>
        </p:nvGraphicFramePr>
        <p:xfrm>
          <a:off x="2700338" y="2565400"/>
          <a:ext cx="2819400" cy="88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2" imgW="685165" imgH="215900" progId="Equation.DSMT4">
                  <p:embed/>
                </p:oleObj>
              </mc:Choice>
              <mc:Fallback>
                <p:oleObj name="" r:id="rId2" imgW="685165" imgH="2159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00338" y="2565400"/>
                        <a:ext cx="2819400" cy="887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9">
            <a:hlinkClick r:id="" action="ppaction://noaction"/>
          </p:cNvPr>
          <p:cNvGraphicFramePr/>
          <p:nvPr/>
        </p:nvGraphicFramePr>
        <p:xfrm>
          <a:off x="2700338" y="3500438"/>
          <a:ext cx="2743200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4" imgW="697865" imgH="215900" progId="Equation.DSMT4">
                  <p:embed/>
                </p:oleObj>
              </mc:Choice>
              <mc:Fallback>
                <p:oleObj name="" r:id="rId4" imgW="697865" imgH="2159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00338" y="3500438"/>
                        <a:ext cx="2743200" cy="847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10">
            <a:hlinkClick r:id="" action="ppaction://noaction"/>
          </p:cNvPr>
          <p:cNvGraphicFramePr/>
          <p:nvPr/>
        </p:nvGraphicFramePr>
        <p:xfrm>
          <a:off x="2700338" y="4365625"/>
          <a:ext cx="4191000" cy="88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6" imgW="1027430" imgH="215900" progId="Equation.DSMT4">
                  <p:embed/>
                </p:oleObj>
              </mc:Choice>
              <mc:Fallback>
                <p:oleObj name="" r:id="rId6" imgW="1027430" imgH="2159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700338" y="4365625"/>
                        <a:ext cx="4191000" cy="881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153" name="Group 11"/>
          <p:cNvGrpSpPr/>
          <p:nvPr/>
        </p:nvGrpSpPr>
        <p:grpSpPr>
          <a:xfrm>
            <a:off x="323850" y="188913"/>
            <a:ext cx="3581400" cy="685800"/>
            <a:chOff x="768" y="336"/>
            <a:chExt cx="2256" cy="432"/>
          </a:xfrm>
        </p:grpSpPr>
        <p:grpSp>
          <p:nvGrpSpPr>
            <p:cNvPr id="6154" name="Group 12"/>
            <p:cNvGrpSpPr/>
            <p:nvPr/>
          </p:nvGrpSpPr>
          <p:grpSpPr>
            <a:xfrm>
              <a:off x="768" y="365"/>
              <a:ext cx="1488" cy="313"/>
              <a:chOff x="1920" y="57"/>
              <a:chExt cx="2112" cy="224"/>
            </a:xfrm>
          </p:grpSpPr>
          <p:sp>
            <p:nvSpPr>
              <p:cNvPr id="6157" name="Rectangle 13"/>
              <p:cNvSpPr/>
              <p:nvPr/>
            </p:nvSpPr>
            <p:spPr>
              <a:xfrm>
                <a:off x="1920" y="58"/>
                <a:ext cx="2112" cy="223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认真做一做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39950" name="Rectangle 14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65" cy="206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6155" name="Picture 15" descr="67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156" name="Picture 16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7" name="Rectangle 2"/>
          <p:cNvSpPr/>
          <p:nvPr/>
        </p:nvSpPr>
        <p:spPr>
          <a:xfrm>
            <a:off x="107950" y="158750"/>
            <a:ext cx="7488238" cy="3414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例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、用适当的方法解下列方程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en-US" altLang="zh-CN" sz="40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(1)   x</a:t>
            </a:r>
            <a:r>
              <a:rPr lang="en-US" altLang="zh-CN" sz="4000" b="1" baseline="3000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en-US" altLang="zh-CN" sz="40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=0</a:t>
            </a:r>
            <a:endParaRPr lang="en-US" altLang="zh-CN" sz="4000" b="1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US" altLang="zh-CN" sz="4000" b="1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4000" b="1">
              <a:solidFill>
                <a:schemeClr val="bg1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endParaRPr lang="en-US" altLang="zh-CN" sz="4000" b="1">
              <a:solidFill>
                <a:schemeClr val="bg1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5122" name="Object 5"/>
          <p:cNvGraphicFramePr/>
          <p:nvPr/>
        </p:nvGraphicFramePr>
        <p:xfrm>
          <a:off x="1331913" y="1290638"/>
          <a:ext cx="489585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1281430" imgH="254000" progId="Equation.DSMT4">
                  <p:embed/>
                </p:oleObj>
              </mc:Choice>
              <mc:Fallback>
                <p:oleObj name="" r:id="rId1" imgW="1281430" imgH="2540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31913" y="1290638"/>
                        <a:ext cx="4895850" cy="901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9" name="Text Box 6"/>
          <p:cNvSpPr txBox="1"/>
          <p:nvPr/>
        </p:nvSpPr>
        <p:spPr>
          <a:xfrm>
            <a:off x="649288" y="1438275"/>
            <a:ext cx="9366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(2)</a:t>
            </a:r>
            <a:endParaRPr lang="en-US" altLang="zh-CN" sz="3600" b="1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aphicFrame>
        <p:nvGraphicFramePr>
          <p:cNvPr id="5123" name="Object 8"/>
          <p:cNvGraphicFramePr/>
          <p:nvPr/>
        </p:nvGraphicFramePr>
        <p:xfrm>
          <a:off x="1403350" y="1933575"/>
          <a:ext cx="3240088" cy="750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875665" imgH="203200" progId="Equation.DSMT4">
                  <p:embed/>
                </p:oleObj>
              </mc:Choice>
              <mc:Fallback>
                <p:oleObj name="" r:id="rId3" imgW="875665" imgH="2032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03350" y="1933575"/>
                        <a:ext cx="3240088" cy="750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9"/>
          <p:cNvGraphicFramePr/>
          <p:nvPr/>
        </p:nvGraphicFramePr>
        <p:xfrm>
          <a:off x="1403350" y="2451100"/>
          <a:ext cx="295275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5" imgW="711200" imgH="279400" progId="Equation.DSMT4">
                  <p:embed/>
                </p:oleObj>
              </mc:Choice>
              <mc:Fallback>
                <p:oleObj name="" r:id="rId5" imgW="711200" imgH="2794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03350" y="2451100"/>
                        <a:ext cx="2952750" cy="95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Object 10"/>
          <p:cNvGraphicFramePr/>
          <p:nvPr/>
        </p:nvGraphicFramePr>
        <p:xfrm>
          <a:off x="1370013" y="3192463"/>
          <a:ext cx="3298825" cy="73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7" imgW="913765" imgH="203200" progId="Equation.DSMT4">
                  <p:embed/>
                </p:oleObj>
              </mc:Choice>
              <mc:Fallback>
                <p:oleObj name="" r:id="rId7" imgW="913765" imgH="2032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70013" y="3192463"/>
                        <a:ext cx="3298825" cy="731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6" name="Object 11"/>
          <p:cNvGraphicFramePr/>
          <p:nvPr/>
        </p:nvGraphicFramePr>
        <p:xfrm>
          <a:off x="1365250" y="3844925"/>
          <a:ext cx="2592388" cy="741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9" imgW="710565" imgH="203200" progId="Equation.DSMT4">
                  <p:embed/>
                </p:oleObj>
              </mc:Choice>
              <mc:Fallback>
                <p:oleObj name="" r:id="rId9" imgW="710565" imgH="2032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365250" y="3844925"/>
                        <a:ext cx="2592388" cy="741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0" name="Text Box 12"/>
          <p:cNvSpPr txBox="1"/>
          <p:nvPr/>
        </p:nvSpPr>
        <p:spPr>
          <a:xfrm>
            <a:off x="649288" y="2065338"/>
            <a:ext cx="7207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Arial" panose="020B0604020202020204" pitchFamily="34" charset="0"/>
              </a:rPr>
              <a:t>(3)</a:t>
            </a:r>
            <a:endParaRPr lang="en-US" altLang="zh-CN" sz="32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131" name="Text Box 13"/>
          <p:cNvSpPr txBox="1"/>
          <p:nvPr/>
        </p:nvSpPr>
        <p:spPr>
          <a:xfrm>
            <a:off x="649288" y="2684463"/>
            <a:ext cx="6492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Arial" panose="020B0604020202020204" pitchFamily="34" charset="0"/>
              </a:rPr>
              <a:t>(4)</a:t>
            </a:r>
            <a:endParaRPr lang="en-US" altLang="zh-CN" sz="32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132" name="Text Box 14"/>
          <p:cNvSpPr txBox="1"/>
          <p:nvPr/>
        </p:nvSpPr>
        <p:spPr>
          <a:xfrm>
            <a:off x="682625" y="3324225"/>
            <a:ext cx="7207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Arial" panose="020B0604020202020204" pitchFamily="34" charset="0"/>
              </a:rPr>
              <a:t>(5)</a:t>
            </a:r>
            <a:endParaRPr lang="en-US" altLang="zh-CN" sz="32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133" name="Text Box 15"/>
          <p:cNvSpPr txBox="1"/>
          <p:nvPr/>
        </p:nvSpPr>
        <p:spPr>
          <a:xfrm>
            <a:off x="687388" y="3925888"/>
            <a:ext cx="6477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Arial" panose="020B0604020202020204" pitchFamily="34" charset="0"/>
              </a:rPr>
              <a:t>(6)</a:t>
            </a:r>
            <a:endParaRPr lang="en-US" altLang="zh-CN" sz="32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136" name="对象 5135"/>
          <p:cNvGraphicFramePr/>
          <p:nvPr/>
        </p:nvGraphicFramePr>
        <p:xfrm>
          <a:off x="1347788" y="4535488"/>
          <a:ext cx="3960812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1" imgW="1217930" imgH="203200" progId="Equation.3">
                  <p:embed/>
                </p:oleObj>
              </mc:Choice>
              <mc:Fallback>
                <p:oleObj name="" r:id="rId11" imgW="1217930" imgH="2032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347788" y="4535488"/>
                        <a:ext cx="3960812" cy="660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7" name="Text Box 15"/>
          <p:cNvSpPr txBox="1"/>
          <p:nvPr/>
        </p:nvSpPr>
        <p:spPr>
          <a:xfrm>
            <a:off x="722313" y="4560888"/>
            <a:ext cx="6477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Arial" panose="020B0604020202020204" pitchFamily="34" charset="0"/>
              </a:rPr>
              <a:t>(7)</a:t>
            </a:r>
            <a:endParaRPr lang="en-US" altLang="zh-CN" sz="32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138" name="对象 5137"/>
          <p:cNvGraphicFramePr/>
          <p:nvPr/>
        </p:nvGraphicFramePr>
        <p:xfrm>
          <a:off x="1476375" y="5084763"/>
          <a:ext cx="360045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3" imgW="913765" imgH="203200" progId="Equation.3">
                  <p:embed/>
                </p:oleObj>
              </mc:Choice>
              <mc:Fallback>
                <p:oleObj name="" r:id="rId13" imgW="913765" imgH="2032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14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476375" y="5084763"/>
                        <a:ext cx="3600450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9" name="Text Box 15"/>
          <p:cNvSpPr txBox="1"/>
          <p:nvPr/>
        </p:nvSpPr>
        <p:spPr>
          <a:xfrm>
            <a:off x="755650" y="5226050"/>
            <a:ext cx="6477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Arial" panose="020B0604020202020204" pitchFamily="34" charset="0"/>
              </a:rPr>
              <a:t>(8)</a:t>
            </a:r>
            <a:endParaRPr lang="en-US" altLang="zh-CN" sz="32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9" name="Text Box 4"/>
          <p:cNvSpPr txBox="1"/>
          <p:nvPr/>
        </p:nvSpPr>
        <p:spPr>
          <a:xfrm>
            <a:off x="179388" y="549275"/>
            <a:ext cx="10795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例</a:t>
            </a: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9701" name="对象 29700"/>
          <p:cNvGraphicFramePr/>
          <p:nvPr/>
        </p:nvGraphicFramePr>
        <p:xfrm>
          <a:off x="323850" y="1196975"/>
          <a:ext cx="8135938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" imgW="3237230" imgH="393700" progId="Equation.3">
                  <p:embed/>
                </p:oleObj>
              </mc:Choice>
              <mc:Fallback>
                <p:oleObj name="" r:id="rId1" imgW="3237230" imgH="3937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3850" y="1196975"/>
                        <a:ext cx="8135938" cy="99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24" name="对象 30723"/>
          <p:cNvGraphicFramePr/>
          <p:nvPr/>
        </p:nvGraphicFramePr>
        <p:xfrm>
          <a:off x="179388" y="620713"/>
          <a:ext cx="7129462" cy="1390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2159000" imgH="457200" progId="Equation.3">
                  <p:embed/>
                </p:oleObj>
              </mc:Choice>
              <mc:Fallback>
                <p:oleObj name="" r:id="rId1" imgW="2159000" imgH="4572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9388" y="620713"/>
                        <a:ext cx="7129462" cy="1390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Text Box 2"/>
          <p:cNvSpPr txBox="1"/>
          <p:nvPr/>
        </p:nvSpPr>
        <p:spPr>
          <a:xfrm>
            <a:off x="684213" y="506413"/>
            <a:ext cx="25749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457200" indent="-457200">
              <a:buFont typeface="Wingdings" panose="05000000000000000000" pitchFamily="2" charset="2"/>
            </a:pPr>
            <a:r>
              <a:rPr lang="zh-CN" altLang="en-US" sz="4400" b="1" dirty="0">
                <a:solidFill>
                  <a:srgbClr val="FF66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三</a:t>
            </a:r>
            <a:r>
              <a:rPr lang="en-US" altLang="zh-CN" sz="4400" b="1">
                <a:solidFill>
                  <a:srgbClr val="FF66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.</a:t>
            </a:r>
            <a:r>
              <a:rPr lang="zh-CN" altLang="en-US" sz="4400" b="1" dirty="0">
                <a:solidFill>
                  <a:srgbClr val="FF66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判别式</a:t>
            </a:r>
            <a:endParaRPr lang="zh-CN" altLang="en-US" sz="4400" b="1" dirty="0">
              <a:solidFill>
                <a:srgbClr val="FF66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1747" name="Rectangle 3"/>
          <p:cNvSpPr/>
          <p:nvPr/>
        </p:nvSpPr>
        <p:spPr>
          <a:xfrm>
            <a:off x="3376613" y="30622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748" name="Rectangle 4"/>
          <p:cNvSpPr/>
          <p:nvPr/>
        </p:nvSpPr>
        <p:spPr>
          <a:xfrm>
            <a:off x="4452938" y="33147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749" name="Rectangle 5"/>
          <p:cNvSpPr/>
          <p:nvPr/>
        </p:nvSpPr>
        <p:spPr>
          <a:xfrm>
            <a:off x="4452938" y="33147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750" name="Rectangle 6"/>
          <p:cNvSpPr/>
          <p:nvPr/>
        </p:nvSpPr>
        <p:spPr>
          <a:xfrm>
            <a:off x="4452938" y="33147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991" name="Text Box 7"/>
          <p:cNvSpPr txBox="1"/>
          <p:nvPr/>
        </p:nvSpPr>
        <p:spPr>
          <a:xfrm>
            <a:off x="250825" y="1484313"/>
            <a:ext cx="7296150" cy="22272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一元二次方程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ax</a:t>
            </a:r>
            <a:r>
              <a:rPr lang="en-US" altLang="zh-CN" sz="28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+bx+c=0(a≠0)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根的情况：</a:t>
            </a:r>
            <a:endParaRPr lang="zh-CN" altLang="en-US" sz="28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(1)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当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Δ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＞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时，方程有两个不相等的实数根；</a:t>
            </a:r>
            <a:endParaRPr lang="zh-CN" altLang="en-US" sz="28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当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Δ=0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时，方程有两个相等的实数根；</a:t>
            </a:r>
            <a:endParaRPr lang="zh-CN" altLang="en-US" sz="28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(3)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当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Δ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＜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时，方程无实数根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52" name="Rectangle 8"/>
          <p:cNvSpPr/>
          <p:nvPr/>
        </p:nvSpPr>
        <p:spPr>
          <a:xfrm>
            <a:off x="4414838" y="33147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753" name="Rectangle 9"/>
          <p:cNvSpPr/>
          <p:nvPr/>
        </p:nvSpPr>
        <p:spPr>
          <a:xfrm>
            <a:off x="4291013" y="33147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994" name="Text Box 10"/>
          <p:cNvSpPr txBox="1"/>
          <p:nvPr/>
        </p:nvSpPr>
        <p:spPr>
          <a:xfrm>
            <a:off x="228600" y="3930650"/>
            <a:ext cx="8007350" cy="1373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根据根的情况，也可以逆推出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Δ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的情况，这方面</a:t>
            </a:r>
            <a:endParaRPr lang="zh-CN" altLang="en-US" sz="28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的知识主要用来求取值范围等问题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2800" b="1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31755" name="Group 11"/>
          <p:cNvGrpSpPr/>
          <p:nvPr/>
        </p:nvGrpSpPr>
        <p:grpSpPr>
          <a:xfrm>
            <a:off x="4606925" y="476250"/>
            <a:ext cx="4537075" cy="868363"/>
            <a:chOff x="768" y="336"/>
            <a:chExt cx="2256" cy="432"/>
          </a:xfrm>
        </p:grpSpPr>
        <p:grpSp>
          <p:nvGrpSpPr>
            <p:cNvPr id="31756" name="Group 12"/>
            <p:cNvGrpSpPr/>
            <p:nvPr/>
          </p:nvGrpSpPr>
          <p:grpSpPr>
            <a:xfrm>
              <a:off x="768" y="365"/>
              <a:ext cx="1488" cy="249"/>
              <a:chOff x="1920" y="57"/>
              <a:chExt cx="2112" cy="178"/>
            </a:xfrm>
          </p:grpSpPr>
          <p:sp>
            <p:nvSpPr>
              <p:cNvPr id="31759" name="Rectangle 13"/>
              <p:cNvSpPr/>
              <p:nvPr/>
            </p:nvSpPr>
            <p:spPr>
              <a:xfrm>
                <a:off x="1920" y="58"/>
                <a:ext cx="2112" cy="177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共同记一记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41998" name="Rectangle 14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30" cy="163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31757" name="Picture 15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1758" name="Picture 16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1" grpId="0"/>
      <p:bldP spid="419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1" name="Text Box 4"/>
          <p:cNvSpPr txBox="1"/>
          <p:nvPr/>
        </p:nvSpPr>
        <p:spPr>
          <a:xfrm>
            <a:off x="0" y="981075"/>
            <a:ext cx="9324975" cy="20145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例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5.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当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m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为何值时，关于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x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的一元二次方程                                                                          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                              有两个相等的实根，此时这两个实数根是多少？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170" name="Object 5"/>
          <p:cNvGraphicFramePr/>
          <p:nvPr>
            <p:ph idx="4294967295"/>
          </p:nvPr>
        </p:nvGraphicFramePr>
        <p:xfrm>
          <a:off x="387350" y="1557338"/>
          <a:ext cx="336232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1" imgW="1193165" imgH="393700" progId="Equation.DSMT4">
                  <p:embed/>
                </p:oleObj>
              </mc:Choice>
              <mc:Fallback>
                <p:oleObj name="" r:id="rId1" imgW="1193165" imgH="3937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87350" y="1557338"/>
                        <a:ext cx="3362325" cy="9906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72" name="Group 7"/>
          <p:cNvGrpSpPr/>
          <p:nvPr/>
        </p:nvGrpSpPr>
        <p:grpSpPr>
          <a:xfrm>
            <a:off x="5076825" y="188913"/>
            <a:ext cx="3581400" cy="792162"/>
            <a:chOff x="768" y="336"/>
            <a:chExt cx="2256" cy="432"/>
          </a:xfrm>
        </p:grpSpPr>
        <p:grpSp>
          <p:nvGrpSpPr>
            <p:cNvPr id="7173" name="Group 8"/>
            <p:cNvGrpSpPr/>
            <p:nvPr/>
          </p:nvGrpSpPr>
          <p:grpSpPr>
            <a:xfrm>
              <a:off x="768" y="365"/>
              <a:ext cx="1488" cy="271"/>
              <a:chOff x="1920" y="57"/>
              <a:chExt cx="2112" cy="194"/>
            </a:xfrm>
          </p:grpSpPr>
          <p:sp>
            <p:nvSpPr>
              <p:cNvPr id="7176" name="Rectangle 9"/>
              <p:cNvSpPr/>
              <p:nvPr/>
            </p:nvSpPr>
            <p:spPr>
              <a:xfrm>
                <a:off x="1920" y="58"/>
                <a:ext cx="2112" cy="193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认真想一想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43018" name="Rectangle 10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65" cy="178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7174" name="Picture 11" descr="67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175" name="Picture 12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slow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1193800"/>
            <a:ext cx="8497888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当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m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为何值时，方程                        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8196" name="Group 7"/>
          <p:cNvGrpSpPr/>
          <p:nvPr/>
        </p:nvGrpSpPr>
        <p:grpSpPr>
          <a:xfrm>
            <a:off x="5219700" y="333375"/>
            <a:ext cx="3581400" cy="685800"/>
            <a:chOff x="768" y="336"/>
            <a:chExt cx="2256" cy="432"/>
          </a:xfrm>
        </p:grpSpPr>
        <p:grpSp>
          <p:nvGrpSpPr>
            <p:cNvPr id="8210" name="Group 8"/>
            <p:cNvGrpSpPr/>
            <p:nvPr/>
          </p:nvGrpSpPr>
          <p:grpSpPr>
            <a:xfrm>
              <a:off x="768" y="365"/>
              <a:ext cx="1488" cy="313"/>
              <a:chOff x="1920" y="57"/>
              <a:chExt cx="2112" cy="224"/>
            </a:xfrm>
          </p:grpSpPr>
          <p:sp>
            <p:nvSpPr>
              <p:cNvPr id="8213" name="Rectangle 9"/>
              <p:cNvSpPr/>
              <p:nvPr/>
            </p:nvSpPr>
            <p:spPr>
              <a:xfrm>
                <a:off x="1920" y="58"/>
                <a:ext cx="2112" cy="223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认真做一做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16394" name="Rectangle 10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65" cy="206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8211" name="Picture 11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12" name="Picture 12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6397" name="Text Box 13"/>
          <p:cNvSpPr txBox="1"/>
          <p:nvPr/>
        </p:nvSpPr>
        <p:spPr>
          <a:xfrm>
            <a:off x="684213" y="1844675"/>
            <a:ext cx="41767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）有两个相等实根；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6398" name="Text Box 14"/>
          <p:cNvSpPr txBox="1"/>
          <p:nvPr/>
        </p:nvSpPr>
        <p:spPr>
          <a:xfrm>
            <a:off x="755650" y="2492375"/>
            <a:ext cx="43211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）有两个不等实根；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6399" name="Text Box 15"/>
          <p:cNvSpPr txBox="1"/>
          <p:nvPr/>
        </p:nvSpPr>
        <p:spPr>
          <a:xfrm>
            <a:off x="755650" y="3141663"/>
            <a:ext cx="33115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）有实根；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6400" name="Text Box 16"/>
          <p:cNvSpPr txBox="1"/>
          <p:nvPr/>
        </p:nvSpPr>
        <p:spPr>
          <a:xfrm>
            <a:off x="755650" y="3716338"/>
            <a:ext cx="33115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）无实数根；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6401" name="Text Box 17"/>
          <p:cNvSpPr txBox="1"/>
          <p:nvPr/>
        </p:nvSpPr>
        <p:spPr>
          <a:xfrm>
            <a:off x="755650" y="4365625"/>
            <a:ext cx="41052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5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）只有一个实数根；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6402" name="Text Box 18"/>
          <p:cNvSpPr txBox="1"/>
          <p:nvPr/>
        </p:nvSpPr>
        <p:spPr>
          <a:xfrm>
            <a:off x="755650" y="5013325"/>
            <a:ext cx="39608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）有两个实数根。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8194" name="Object 19"/>
          <p:cNvGraphicFramePr/>
          <p:nvPr>
            <p:ph idx="4294967295"/>
          </p:nvPr>
        </p:nvGraphicFramePr>
        <p:xfrm>
          <a:off x="3348038" y="1176338"/>
          <a:ext cx="3960812" cy="59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3" imgW="1687830" imgH="254000" progId="Equation.DSMT4">
                  <p:embed/>
                </p:oleObj>
              </mc:Choice>
              <mc:Fallback>
                <p:oleObj name="" r:id="rId3" imgW="1687830" imgH="254000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48038" y="1176338"/>
                        <a:ext cx="3960812" cy="59531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05" name="Text Box 21"/>
          <p:cNvSpPr txBox="1"/>
          <p:nvPr/>
        </p:nvSpPr>
        <p:spPr>
          <a:xfrm>
            <a:off x="4572000" y="1916113"/>
            <a:ext cx="23764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m-1</a:t>
            </a:r>
            <a:r>
              <a:rPr lang="en-US" altLang="en-US" b="1">
                <a:solidFill>
                  <a:srgbClr val="FF0000"/>
                </a:solidFill>
                <a:latin typeface="Arial" panose="020B0604020202020204" pitchFamily="34" charset="0"/>
              </a:rPr>
              <a:t>≠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且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Δ=0</a:t>
            </a:r>
            <a:endParaRPr lang="en-US" altLang="zh-CN" sz="2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204" name="Text Box 23"/>
          <p:cNvSpPr txBox="1"/>
          <p:nvPr/>
        </p:nvSpPr>
        <p:spPr>
          <a:xfrm>
            <a:off x="4643438" y="2565400"/>
            <a:ext cx="20161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6408" name="Text Box 24"/>
          <p:cNvSpPr txBox="1"/>
          <p:nvPr/>
        </p:nvSpPr>
        <p:spPr>
          <a:xfrm>
            <a:off x="4716463" y="2492375"/>
            <a:ext cx="20161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m-1</a:t>
            </a:r>
            <a:r>
              <a:rPr lang="en-US" altLang="en-US" sz="2000" b="1">
                <a:solidFill>
                  <a:srgbClr val="FF0000"/>
                </a:solidFill>
                <a:latin typeface="Arial" panose="020B0604020202020204" pitchFamily="34" charset="0"/>
              </a:rPr>
              <a:t>≠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且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Δ</a:t>
            </a:r>
            <a:r>
              <a:rPr lang="en-US" altLang="en-US" sz="2000" b="1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endParaRPr lang="en-US" altLang="zh-CN" sz="2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09" name="Text Box 25"/>
          <p:cNvSpPr txBox="1"/>
          <p:nvPr/>
        </p:nvSpPr>
        <p:spPr>
          <a:xfrm>
            <a:off x="4859338" y="3213100"/>
            <a:ext cx="21605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△≥0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或者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m-1=0</a:t>
            </a:r>
            <a:endParaRPr lang="en-US" altLang="zh-CN" sz="2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11" name="Text Box 27"/>
          <p:cNvSpPr txBox="1"/>
          <p:nvPr/>
        </p:nvSpPr>
        <p:spPr>
          <a:xfrm>
            <a:off x="4859338" y="3860800"/>
            <a:ext cx="21605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△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＜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且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m-1≠0</a:t>
            </a:r>
            <a:endParaRPr lang="en-US" altLang="zh-CN" sz="2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12" name="Text Box 28"/>
          <p:cNvSpPr txBox="1"/>
          <p:nvPr/>
        </p:nvSpPr>
        <p:spPr>
          <a:xfrm>
            <a:off x="4932363" y="4437063"/>
            <a:ext cx="21605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m-1=0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14" name="Text Box 30"/>
          <p:cNvSpPr txBox="1"/>
          <p:nvPr/>
        </p:nvSpPr>
        <p:spPr>
          <a:xfrm>
            <a:off x="4787900" y="5084763"/>
            <a:ext cx="19446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△≥0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且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m-1</a:t>
            </a:r>
            <a:r>
              <a:rPr lang="en-US" altLang="en-US" sz="2000" b="1">
                <a:solidFill>
                  <a:srgbClr val="FF0000"/>
                </a:solidFill>
                <a:latin typeface="Arial" panose="020B0604020202020204" pitchFamily="34" charset="0"/>
              </a:rPr>
              <a:t>≠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endParaRPr lang="en-US" altLang="zh-CN" sz="2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98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39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640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7" grpId="0"/>
      <p:bldP spid="16400" grpId="0"/>
      <p:bldP spid="16401" grpId="0"/>
      <p:bldP spid="16405" grpId="0"/>
      <p:bldP spid="16408" grpId="0"/>
      <p:bldP spid="16409" grpId="0"/>
      <p:bldP spid="16411" grpId="0"/>
      <p:bldP spid="16412" grpId="0"/>
      <p:bldP spid="164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Text Box 4"/>
          <p:cNvSpPr txBox="1"/>
          <p:nvPr/>
        </p:nvSpPr>
        <p:spPr>
          <a:xfrm>
            <a:off x="611188" y="1700213"/>
            <a:ext cx="7467600" cy="2043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能够利用一元二次方程解决有关的实际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问题，并根据具体问题的实际意义检验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结果的合理性；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1" name="Text Box 5"/>
          <p:cNvSpPr txBox="1"/>
          <p:nvPr/>
        </p:nvSpPr>
        <p:spPr>
          <a:xfrm>
            <a:off x="611188" y="4076700"/>
            <a:ext cx="6553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求增长率，利润最大化问题。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2772" name="Text Box 6"/>
          <p:cNvSpPr txBox="1"/>
          <p:nvPr/>
        </p:nvSpPr>
        <p:spPr>
          <a:xfrm>
            <a:off x="684213" y="620713"/>
            <a:ext cx="3133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457200" indent="-457200">
              <a:buFont typeface="Wingdings" panose="05000000000000000000" pitchFamily="2" charset="2"/>
            </a:pPr>
            <a:r>
              <a:rPr lang="zh-CN" altLang="en-US" sz="4400" b="1" dirty="0">
                <a:solidFill>
                  <a:srgbClr val="FF66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四</a:t>
            </a:r>
            <a:r>
              <a:rPr lang="en-US" altLang="zh-CN" sz="4400" b="1">
                <a:solidFill>
                  <a:srgbClr val="FF66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.</a:t>
            </a:r>
            <a:r>
              <a:rPr lang="zh-CN" altLang="en-US" sz="4400" b="1" dirty="0">
                <a:solidFill>
                  <a:srgbClr val="FF66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实际问题</a:t>
            </a:r>
            <a:endParaRPr lang="zh-CN" altLang="en-US" sz="4400" b="1" dirty="0">
              <a:solidFill>
                <a:srgbClr val="FF66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Text Box 4"/>
          <p:cNvSpPr txBox="1"/>
          <p:nvPr/>
        </p:nvSpPr>
        <p:spPr>
          <a:xfrm>
            <a:off x="323850" y="1041400"/>
            <a:ext cx="8208963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例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6.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某药品经过两次降价，每瓶零售价由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100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元降为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81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元，已知两次降价百分率相同，求两次降价的百分率。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pSp>
        <p:nvGrpSpPr>
          <p:cNvPr id="33795" name="Group 5"/>
          <p:cNvGrpSpPr/>
          <p:nvPr/>
        </p:nvGrpSpPr>
        <p:grpSpPr>
          <a:xfrm>
            <a:off x="5076825" y="260350"/>
            <a:ext cx="3581400" cy="792163"/>
            <a:chOff x="768" y="336"/>
            <a:chExt cx="2256" cy="432"/>
          </a:xfrm>
        </p:grpSpPr>
        <p:grpSp>
          <p:nvGrpSpPr>
            <p:cNvPr id="33796" name="Group 6"/>
            <p:cNvGrpSpPr/>
            <p:nvPr/>
          </p:nvGrpSpPr>
          <p:grpSpPr>
            <a:xfrm>
              <a:off x="768" y="365"/>
              <a:ext cx="1488" cy="271"/>
              <a:chOff x="1920" y="57"/>
              <a:chExt cx="2112" cy="194"/>
            </a:xfrm>
          </p:grpSpPr>
          <p:sp>
            <p:nvSpPr>
              <p:cNvPr id="33799" name="Rectangle 7"/>
              <p:cNvSpPr/>
              <p:nvPr/>
            </p:nvSpPr>
            <p:spPr>
              <a:xfrm>
                <a:off x="1920" y="58"/>
                <a:ext cx="2112" cy="193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认真想一想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47112" name="Rectangle 8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65" cy="178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33797" name="Picture 9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3798" name="Picture 10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Text Box 2"/>
          <p:cNvSpPr txBox="1"/>
          <p:nvPr/>
        </p:nvSpPr>
        <p:spPr>
          <a:xfrm>
            <a:off x="755650" y="1196975"/>
            <a:ext cx="7924800" cy="1739900"/>
          </a:xfrm>
          <a:prstGeom prst="rect">
            <a:avLst/>
          </a:prstGeom>
          <a:noFill/>
          <a:ln w="9525">
            <a:noFill/>
          </a:ln>
          <a:effectLst>
            <a:outerShdw dist="25400" algn="ctr" rotWithShape="0">
              <a:srgbClr val="808080">
                <a:alpha val="50000"/>
              </a:srgbClr>
            </a:outer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某工厂计划在两年内把产量翻两番，如果每年比上年提高的百分数相同，求这个百分数。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4819" name="Group 6"/>
          <p:cNvGrpSpPr/>
          <p:nvPr/>
        </p:nvGrpSpPr>
        <p:grpSpPr>
          <a:xfrm>
            <a:off x="5219700" y="333375"/>
            <a:ext cx="3581400" cy="685800"/>
            <a:chOff x="768" y="336"/>
            <a:chExt cx="2256" cy="432"/>
          </a:xfrm>
        </p:grpSpPr>
        <p:grpSp>
          <p:nvGrpSpPr>
            <p:cNvPr id="34821" name="Group 7"/>
            <p:cNvGrpSpPr/>
            <p:nvPr/>
          </p:nvGrpSpPr>
          <p:grpSpPr>
            <a:xfrm>
              <a:off x="768" y="365"/>
              <a:ext cx="1488" cy="313"/>
              <a:chOff x="1920" y="57"/>
              <a:chExt cx="2112" cy="224"/>
            </a:xfrm>
          </p:grpSpPr>
          <p:sp>
            <p:nvSpPr>
              <p:cNvPr id="34824" name="Rectangle 8"/>
              <p:cNvSpPr/>
              <p:nvPr/>
            </p:nvSpPr>
            <p:spPr>
              <a:xfrm>
                <a:off x="1920" y="58"/>
                <a:ext cx="2112" cy="223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认真做一做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49161" name="Rectangle 9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65" cy="206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34822" name="Picture 10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4823" name="Picture 11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4820" name="WordArt 12"/>
          <p:cNvSpPr>
            <a:spLocks noTextEdit="1"/>
          </p:cNvSpPr>
          <p:nvPr/>
        </p:nvSpPr>
        <p:spPr>
          <a:xfrm>
            <a:off x="323850" y="333375"/>
            <a:ext cx="2376488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举一反三</a:t>
            </a:r>
            <a:endParaRPr lang="zh-CN" altLang="en-US" sz="36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323850" y="1268413"/>
            <a:ext cx="8280400" cy="35036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p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某水果批发商场经销一种高档水果 如果每千克盈利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10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元，每天可售出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500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千克，经市场调查发现，在进货价不变的情况下，若每千克涨价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元，日销售量将减少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20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千克，现该商场要保证每天盈利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6000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元，同时又要使顾客得到实惠，那么每千克应涨价多少元？商场最多每天可赚多少钱？</a:t>
            </a:r>
            <a:endParaRPr lang="zh-CN" altLang="en-US" sz="32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  <p:grpSp>
        <p:nvGrpSpPr>
          <p:cNvPr id="35843" name="Group 5"/>
          <p:cNvGrpSpPr/>
          <p:nvPr/>
        </p:nvGrpSpPr>
        <p:grpSpPr>
          <a:xfrm>
            <a:off x="4932363" y="188913"/>
            <a:ext cx="3581400" cy="685800"/>
            <a:chOff x="768" y="336"/>
            <a:chExt cx="2256" cy="432"/>
          </a:xfrm>
        </p:grpSpPr>
        <p:grpSp>
          <p:nvGrpSpPr>
            <p:cNvPr id="35844" name="Group 6"/>
            <p:cNvGrpSpPr/>
            <p:nvPr/>
          </p:nvGrpSpPr>
          <p:grpSpPr>
            <a:xfrm>
              <a:off x="768" y="365"/>
              <a:ext cx="1488" cy="313"/>
              <a:chOff x="1920" y="57"/>
              <a:chExt cx="2112" cy="224"/>
            </a:xfrm>
          </p:grpSpPr>
          <p:sp>
            <p:nvSpPr>
              <p:cNvPr id="35847" name="Rectangle 7"/>
              <p:cNvSpPr/>
              <p:nvPr/>
            </p:nvSpPr>
            <p:spPr>
              <a:xfrm>
                <a:off x="1920" y="58"/>
                <a:ext cx="2112" cy="223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    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认真做一做</a:t>
                </a:r>
                <a:endParaRPr lang="zh-CN" altLang="en-US" sz="2400" b="1" baseline="-25000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17416" name="Rectangle 8" descr="PE03255_"/>
              <p:cNvSpPr>
                <a:spLocks noChangeArrowheads="1"/>
              </p:cNvSpPr>
              <p:nvPr/>
            </p:nvSpPr>
            <p:spPr bwMode="auto">
              <a:xfrm>
                <a:off x="3601" y="57"/>
                <a:ext cx="165" cy="206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itchFamily="49" charset="-127"/>
                  <a:cs typeface="+mn-cs"/>
                </a:endParaRPr>
              </a:p>
            </p:txBody>
          </p:sp>
        </p:grpSp>
        <p:pic>
          <p:nvPicPr>
            <p:cNvPr id="35845" name="Picture 9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336"/>
              <a:ext cx="768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5846" name="Picture 10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432"/>
              <a:ext cx="336" cy="33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slow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Text Box 2"/>
          <p:cNvSpPr txBox="1"/>
          <p:nvPr/>
        </p:nvSpPr>
        <p:spPr>
          <a:xfrm>
            <a:off x="0" y="0"/>
            <a:ext cx="7239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小结：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3" name="Text Box 3"/>
          <p:cNvSpPr txBox="1"/>
          <p:nvPr/>
        </p:nvSpPr>
        <p:spPr>
          <a:xfrm>
            <a:off x="381000" y="1773238"/>
            <a:ext cx="8763000" cy="44878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  <a:buNone/>
            </a:pPr>
            <a:endParaRPr lang="en-US" altLang="zh-CN" sz="3600" b="1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Clr>
                <a:srgbClr val="FF0000"/>
              </a:buClr>
              <a:buAutoNum type="arabicPeriod"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会判断一个方程是不是一元二次方程，能够熟练地将一元二次方程化为一般形式。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Clr>
                <a:srgbClr val="FF0000"/>
              </a:buClr>
              <a:buAutoNum type="arabicPeriod"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能灵活运用一元二次方程的四种基本解法求方程的解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能判断一个一元二次方程根的情况。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Clr>
                <a:srgbClr val="FF0000"/>
              </a:buClr>
              <a:buAutoNum type="arabicPeriod"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能够列出一元二次方程解决实际问题，特别是平均增长率问题，利润最大化是中考命题的热点。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Clr>
                <a:srgbClr val="FF0000"/>
              </a:buClr>
              <a:buAutoNum type="arabicPeriod"/>
            </a:pP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6" name="Text Box 6"/>
          <p:cNvSpPr txBox="1"/>
          <p:nvPr/>
        </p:nvSpPr>
        <p:spPr>
          <a:xfrm>
            <a:off x="827088" y="1125538"/>
            <a:ext cx="74168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00"/>
                </a:solidFill>
                <a:latin typeface="Arial" panose="020B0604020202020204" pitchFamily="34" charset="0"/>
              </a:rPr>
              <a:t>本节我们主要学习了一元二次方程的哪些内容？</a:t>
            </a:r>
            <a:endParaRPr lang="zh-CN" altLang="en-US" sz="3200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  <p:bldP spid="51206" grpId="0"/>
    </p:bldLst>
  </p:timing>
</p:sld>
</file>

<file path=ppt/tags/tag1.xml><?xml version="1.0" encoding="utf-8"?>
<p:tagLst xmlns:p="http://schemas.openxmlformats.org/presentationml/2006/main">
  <p:tag name="KSO_WPP_MARK_KEY" val="65811c13-1712-4c51-b525-b8d6a1d4feb9"/>
</p:tagLst>
</file>

<file path=ppt/theme/theme1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0</TotalTime>
  <Words>2065</Words>
  <Application>WPS 演示</Application>
  <PresentationFormat>在屏幕上显示</PresentationFormat>
  <Paragraphs>206</Paragraphs>
  <Slides>19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24</vt:i4>
      </vt:variant>
      <vt:variant>
        <vt:lpstr>幻灯片标题</vt:lpstr>
      </vt:variant>
      <vt:variant>
        <vt:i4>19</vt:i4>
      </vt:variant>
    </vt:vector>
  </HeadingPairs>
  <TitlesOfParts>
    <vt:vector size="59" baseType="lpstr">
      <vt:lpstr>Arial</vt:lpstr>
      <vt:lpstr>宋体</vt:lpstr>
      <vt:lpstr>Wingdings</vt:lpstr>
      <vt:lpstr>Calibri</vt:lpstr>
      <vt:lpstr>黑体</vt:lpstr>
      <vt:lpstr>Times New Roman</vt:lpstr>
      <vt:lpstr>隶书</vt:lpstr>
      <vt:lpstr>BatangChe</vt:lpstr>
      <vt:lpstr>Malgun Gothic</vt:lpstr>
      <vt:lpstr>华文楷体</vt:lpstr>
      <vt:lpstr>楷体_GB2312</vt:lpstr>
      <vt:lpstr>新宋体</vt:lpstr>
      <vt:lpstr>华文新魏</vt:lpstr>
      <vt:lpstr>微软雅黑</vt:lpstr>
      <vt:lpstr>Arial Unicode MS</vt:lpstr>
      <vt:lpstr>诗情画意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gtm</cp:lastModifiedBy>
  <cp:revision>9</cp:revision>
  <dcterms:created xsi:type="dcterms:W3CDTF">2007-01-23T00:52:45Z</dcterms:created>
  <dcterms:modified xsi:type="dcterms:W3CDTF">2022-12-27T13:11:25Z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D64829E7AA104ED4B3F4074695DD298E</vt:lpwstr>
  </property>
  <property fmtid="{D5CDD505-2E9C-101B-9397-08002B2CF9AE}" pid="3" name="KSOProductBuildVer">
    <vt:lpwstr>2052-11.1.0.12980</vt:lpwstr>
  </property>
</Properties>
</file>