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45"/>
  </p:handoutMasterIdLst>
  <p:sldIdLst>
    <p:sldId id="256" r:id="rId3"/>
    <p:sldId id="283" r:id="rId5"/>
    <p:sldId id="293" r:id="rId6"/>
    <p:sldId id="304" r:id="rId7"/>
    <p:sldId id="285" r:id="rId8"/>
    <p:sldId id="286" r:id="rId9"/>
    <p:sldId id="353" r:id="rId10"/>
    <p:sldId id="287" r:id="rId11"/>
    <p:sldId id="288" r:id="rId12"/>
    <p:sldId id="289" r:id="rId13"/>
    <p:sldId id="352" r:id="rId14"/>
    <p:sldId id="290" r:id="rId15"/>
    <p:sldId id="291" r:id="rId16"/>
    <p:sldId id="292" r:id="rId17"/>
    <p:sldId id="395" r:id="rId18"/>
    <p:sldId id="394" r:id="rId19"/>
    <p:sldId id="294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257" r:id="rId29"/>
    <p:sldId id="258" r:id="rId30"/>
    <p:sldId id="259" r:id="rId31"/>
    <p:sldId id="260" r:id="rId32"/>
    <p:sldId id="261" r:id="rId33"/>
    <p:sldId id="262" r:id="rId34"/>
    <p:sldId id="263" r:id="rId35"/>
    <p:sldId id="264" r:id="rId36"/>
    <p:sldId id="265" r:id="rId37"/>
    <p:sldId id="266" r:id="rId38"/>
    <p:sldId id="267" r:id="rId39"/>
    <p:sldId id="268" r:id="rId40"/>
    <p:sldId id="269" r:id="rId41"/>
    <p:sldId id="270" r:id="rId42"/>
    <p:sldId id="271" r:id="rId43"/>
    <p:sldId id="272" r:id="rId4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8" Type="http://schemas.openxmlformats.org/officeDocument/2006/relationships/tableStyles" Target="tableStyles.xml"/><Relationship Id="rId47" Type="http://schemas.openxmlformats.org/officeDocument/2006/relationships/viewProps" Target="viewProps.xml"/><Relationship Id="rId46" Type="http://schemas.openxmlformats.org/officeDocument/2006/relationships/presProps" Target="presProps.xml"/><Relationship Id="rId45" Type="http://schemas.openxmlformats.org/officeDocument/2006/relationships/handoutMaster" Target="handoutMasters/handoutMaster1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B1F422E6-2B1D-41E7-83F1-E32B6B11BB71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277E679-1A4D-400D-8631-10848F89EB00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C27DAE00-13A4-42DF-A22E-A857E93487F0}" type="slidenum">
              <a:rPr lang="en-US" altLang="zh-CN"/>
            </a:fld>
            <a:endParaRPr lang="en-US" altLang="zh-CN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B565B30F-D73D-46DD-96FE-6C8DF59A7438}" type="slidenum">
              <a:rPr lang="en-US" altLang="zh-CN"/>
            </a:fld>
            <a:endParaRPr lang="en-US" altLang="zh-CN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https://shop123789601.taobao.com/?spm=a230r.7195193.1997079397.2.Qi7Ynh</a:t>
            </a:r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E7B24BC5-C4E7-4900-BC55-6B5446F3AD8F}" type="slidenum">
              <a:rPr lang="en-US" altLang="zh-CN"/>
            </a:fld>
            <a:endParaRPr lang="en-US" altLang="zh-CN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https://shop123789601.taobao.com/?spm=a230r.7195193.1997079397.2.Qi7Ynh</a:t>
            </a:r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E7B24BC5-C4E7-4900-BC55-6B5446F3AD8F}" type="slidenum">
              <a:rPr lang="en-US" altLang="zh-CN"/>
            </a:fld>
            <a:endParaRPr lang="en-US" altLang="zh-CN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https://shop123789601.taobao.com/?spm=a230r.7195193.1997079397.2.Qi7Ynh</a:t>
            </a:r>
            <a:endParaRPr lang="en-US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E000428F-9269-47A2-84DE-EC331386F2C9}" type="slidenum">
              <a:rPr lang="en-US" altLang="zh-CN"/>
            </a:fld>
            <a:endParaRPr lang="en-US" altLang="zh-CN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916DAA5A-C4E0-425C-B475-CC4F956422B2}" type="slidenum">
              <a:rPr lang="en-US" altLang="zh-CN"/>
            </a:fld>
            <a:endParaRPr lang="en-US" altLang="zh-CN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https://shop123789601.taobao.com/?spm=a230r.7195193.1997079397.2.Qi7Ynh</a:t>
            </a:r>
            <a:endParaRPr lang="en-US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0B4E60D4-689E-4222-839B-7FEA634474AE}" type="slidenum">
              <a:rPr lang="en-US" altLang="zh-CN"/>
            </a:fld>
            <a:endParaRPr lang="en-US" altLang="zh-CN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https://shop123789601.taobao.com/?spm=a230r.7195193.1997079397.2.nXmCLt</a:t>
            </a:r>
            <a:endParaRPr lang="en-US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F3DB886-BAB5-42D3-BED3-8695CB391A12}" type="slidenum">
              <a:rPr lang="en-US" altLang="zh-CN"/>
            </a:fld>
            <a:endParaRPr lang="en-US" altLang="zh-CN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https://shop123789601.taobao.com/?spm=a230r.7195193.1997079397.2.Qi7Ynh</a:t>
            </a:r>
            <a:endParaRPr lang="en-US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4AA4F91-0AFC-403E-A5CD-FA93B74AA390}" type="slidenum">
              <a:rPr lang="en-US" altLang="zh-CN"/>
            </a:fld>
            <a:endParaRPr lang="en-US" altLang="zh-CN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56F03EC4-4E87-409D-9BAD-C5E881EC2D27}" type="slidenum">
              <a:rPr lang="en-US" altLang="zh-CN"/>
            </a:fld>
            <a:endParaRPr lang="en-US" altLang="zh-CN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6DDD8062-DC36-4C8C-B215-5F3EEFCCBED5}" type="slidenum">
              <a:rPr lang="en-US" altLang="zh-CN"/>
            </a:fld>
            <a:endParaRPr lang="en-US" altLang="zh-CN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https://shop123789601.taobao.com/?spm=a230r.7195193.1997079397.2.nXmCLt</a:t>
            </a:r>
            <a:endParaRPr lang="en-US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E0AACB8D-1F90-4DD9-ADD1-8DE2857EBC40}" type="slidenum">
              <a:rPr lang="en-US" altLang="zh-CN"/>
            </a:fld>
            <a:endParaRPr lang="en-US" altLang="zh-CN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39175753-59DB-4F2C-B6A2-00BA092A2F8A}" type="slidenum">
              <a:rPr lang="en-US" altLang="zh-CN"/>
            </a:fld>
            <a:endParaRPr lang="en-US" altLang="zh-CN"/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BFB4828F-CE35-4EF8-A4A2-13019E0A77CC}" type="slidenum">
              <a:rPr lang="en-US" altLang="zh-CN"/>
            </a:fld>
            <a:endParaRPr lang="en-US" altLang="zh-CN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https://shop123789601.taobao.com/?spm=a230r.7195193.1997079397.2.nXmCLt</a:t>
            </a:r>
            <a:endParaRPr lang="en-US" altLang="zh-CN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4D7C104E-8A60-4479-80F8-EF9B0DB7C3E7}" type="slidenum">
              <a:rPr lang="en-US" altLang="zh-CN"/>
            </a:fld>
            <a:endParaRPr lang="en-US" altLang="zh-CN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 </a:t>
            </a:r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DE6A396D-5899-4056-8703-B5F856AC8C73}" type="slidenum">
              <a:rPr lang="en-US" altLang="zh-CN"/>
            </a:fld>
            <a:endParaRPr lang="en-US" altLang="zh-CN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B0C5FD4D-96D7-4365-ABF4-FA1A8016E3CC}" type="slidenum">
              <a:rPr lang="en-US" altLang="zh-CN"/>
            </a:fld>
            <a:endParaRPr lang="en-US" altLang="zh-CN"/>
          </a:p>
        </p:txBody>
      </p:sp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63A7BD7-32C4-48CC-BD4E-D8FBD673346D}" type="slidenum">
              <a:rPr lang="en-US" altLang="zh-CN"/>
            </a:fld>
            <a:endParaRPr lang="en-US" altLang="zh-CN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02E88470-B3E0-480A-B8DF-27ABD99AE2EA}" type="slidenum">
              <a:rPr lang="en-US" altLang="zh-CN"/>
            </a:fld>
            <a:endParaRPr lang="en-US" altLang="zh-CN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F82682A5-8CB9-4E04-86D3-047386781242}" type="slidenum">
              <a:rPr lang="en-US" altLang="zh-CN"/>
            </a:fld>
            <a:endParaRPr lang="en-US" altLang="zh-CN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https://shop123789601.taobao.com/?spm=a230r.7195193.1997079397.2.Qi7Ynh</a:t>
            </a:r>
            <a:endParaRPr lang="en-US" altLang="zh-CN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B9B3D6C-C48B-408C-9487-89C760949439}" type="slidenum">
              <a:rPr lang="en-US" altLang="zh-CN"/>
            </a:fld>
            <a:endParaRPr lang="en-US" altLang="zh-CN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C22152C7-135E-49E9-9C0F-7158280DE817}" type="slidenum">
              <a:rPr lang="en-US" altLang="zh-CN"/>
            </a:fld>
            <a:endParaRPr lang="en-US" altLang="zh-CN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6EA58E6E-17F6-4C29-9B40-03A1A2622AC9}" type="slidenum">
              <a:rPr lang="en-US" altLang="zh-CN"/>
            </a:fld>
            <a:endParaRPr lang="en-US" altLang="zh-CN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03F620AC-8B38-4BBD-88EE-389EDDC654A6}" type="slidenum">
              <a:rPr lang="en-US" altLang="zh-CN"/>
            </a:fld>
            <a:endParaRPr lang="en-US" altLang="zh-CN"/>
          </a:p>
        </p:txBody>
      </p:sp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CC10E496-3F65-4214-8C54-199EE049DB0D}" type="slidenum">
              <a:rPr lang="en-US" altLang="zh-CN" sz="1200"/>
            </a:fld>
            <a:endParaRPr lang="en-US" altLang="zh-CN" sz="1200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FD39A898-FA82-401B-A8D7-496E30B0E788}" type="slidenum">
              <a:rPr lang="en-US" altLang="zh-CN"/>
            </a:fld>
            <a:endParaRPr lang="en-US" altLang="zh-CN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https://shop123789601.taobao.com/?spm=a230r.7195193.1997079397.2.Qi7Ynh</a:t>
            </a:r>
            <a:endParaRPr lang="en-US" altLang="zh-CN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4FF0FED6-7285-409A-9A35-EB42E2D4427F}" type="slidenum">
              <a:rPr lang="en-US" altLang="zh-CN"/>
            </a:fld>
            <a:endParaRPr lang="en-US" altLang="zh-CN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63D0187-E2FF-4DCA-B6B2-752D449CE2DC}" type="slidenum">
              <a:rPr lang="en-US" altLang="zh-CN"/>
            </a:fld>
            <a:endParaRPr lang="en-US" altLang="zh-CN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32D6F185-1346-416E-9914-A56DFF52FC2D}" type="slidenum">
              <a:rPr lang="en-US" altLang="zh-CN"/>
            </a:fld>
            <a:endParaRPr lang="en-US" altLang="zh-CN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AE26450-0A98-4BC7-80EC-6F06B8B20FBE}" type="slidenum">
              <a:rPr lang="en-US" altLang="zh-CN"/>
            </a:fld>
            <a:endParaRPr lang="en-US" altLang="zh-CN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https://shop123789601.taobao.com/?spm=a230r.7195193.1997079397.2.Qi7Ynh</a:t>
            </a:r>
            <a:endParaRPr lang="en-US" altLang="zh-CN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3DAEEC69-34AE-49F1-8B9B-9D5BCCE77554}" type="slidenum">
              <a:rPr lang="en-US" altLang="zh-CN"/>
            </a:fld>
            <a:endParaRPr lang="en-US" altLang="zh-CN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E74953F4-9416-4862-A10D-749B3F212FBC}" type="slidenum">
              <a:rPr lang="en-US" altLang="zh-CN"/>
            </a:fld>
            <a:endParaRPr lang="en-US" altLang="zh-CN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6FF37839-C51F-41A2-B3A2-9AB81C9F00CF}" type="slidenum">
              <a:rPr lang="en-US" altLang="zh-CN"/>
            </a:fld>
            <a:endParaRPr lang="en-US" altLang="zh-CN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48846C14-F1E6-4B98-9F0B-9575D043EA75}" type="slidenum">
              <a:rPr lang="en-US" altLang="zh-CN"/>
            </a:fld>
            <a:endParaRPr lang="en-US" altLang="zh-CN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A62FD225-4C72-4875-92A7-4A63D3C165CA}" type="slidenum">
              <a:rPr lang="en-US" altLang="zh-CN"/>
            </a:fld>
            <a:endParaRPr lang="en-US" altLang="zh-CN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https://shop123789601.taobao.com/?spm=a230r.7195193.1997079397.2.Qi7Ynh</a:t>
            </a:r>
            <a:endParaRPr lang="en-US" altLang="zh-CN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F7C784D2-BC56-4B60-BB9D-1F79FBC29125}" type="slidenum">
              <a:rPr lang="en-US" altLang="zh-CN"/>
            </a:fld>
            <a:endParaRPr lang="en-US" altLang="zh-CN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19F1C0FD-6B64-4956-80F7-DCAA7A691D5C}" type="slidenum">
              <a:rPr lang="en-US" altLang="zh-CN"/>
            </a:fld>
            <a:endParaRPr lang="en-US" altLang="zh-CN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F65E2779-F769-4E28-B871-9F7B4B9FD11B}" type="slidenum">
              <a:rPr lang="en-US" altLang="zh-CN"/>
            </a:fld>
            <a:endParaRPr lang="en-US" altLang="zh-CN"/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FFB734-395C-402F-9B2F-192165CD7B3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6C1F57-8C55-45F3-BBFB-F3B3C613FF8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E53EF0-2D3D-4F22-9CA8-E2A9AE421A4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29FE0-A6D3-4B06-B23D-9FC0CCD3D84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105766-8F4B-4745-8637-021A4F8226A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4DB3E0-51CC-450B-A8FB-E97A01DFFE0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7AB700-00BC-4C78-A93C-BD10209FE7B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9E5C1C-33E5-4394-BEFA-BA553517B4F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CCFF8B-A984-46F4-ADDB-EA4852037CA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F4FB4-03E4-498D-8670-4290F3857B3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51DEC9-307D-49A7-8FB8-3DFDD973B5F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51EC690-7C67-4429-ABC0-223ACB64D0B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C86AAFE9-BF22-4C26-AA21-B84C942B7ABD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png"/><Relationship Id="rId2" Type="http://schemas.microsoft.com/office/2007/relationships/media" Target="file:///E:\&#35821;&#25991;&#25945;&#23398;&#35838;&#20214;&#25945;&#26696;&#23548;&#23398;&#26696;&#26391;&#35835;&#32032;&#26448;\&#26032;&#20154;&#25945;&#29256;&#35821;&#25991;&#25945;&#23398;&#35838;&#20214;&#25945;&#26696;&#23548;&#23398;&#26696;&#26391;&#35835;&#32032;&#26448;\2017&#24180;&#31179;&#26032;&#29256;&#20154;&#25945;&#29256;&#20843;&#24180;&#32423;&#19978;&#20876;&#35821;&#25991;PPT&#35838;&#20214;&#25945;&#26696;&#23548;&#23398;&#26696;&#26391;&#35835;&#32032;&#26448;&#21450;&#32451;&#20064;\21%20&#12298;&#23391;&#23376;&#12299;&#20108;&#31456;\21%20&#23500;&#36149;&#19981;&#33021;&#28139;%20%20&#30007;&#22768;.mp3" TargetMode="External"/><Relationship Id="rId1" Type="http://schemas.openxmlformats.org/officeDocument/2006/relationships/audio" Target="file:///E:\&#35821;&#25991;&#25945;&#23398;&#35838;&#20214;&#25945;&#26696;&#23548;&#23398;&#26696;&#26391;&#35835;&#32032;&#26448;\&#26032;&#20154;&#25945;&#29256;&#35821;&#25991;&#25945;&#23398;&#35838;&#20214;&#25945;&#26696;&#23548;&#23398;&#26696;&#26391;&#35835;&#32032;&#26448;\2017&#24180;&#31179;&#26032;&#29256;&#20154;&#25945;&#29256;&#20843;&#24180;&#32423;&#19978;&#20876;&#35821;&#25991;PPT&#35838;&#20214;&#25945;&#26696;&#23548;&#23398;&#26696;&#26391;&#35835;&#32032;&#26448;&#21450;&#32451;&#20064;\21%20&#12298;&#23391;&#23376;&#12299;&#20108;&#31456;\21%20&#23500;&#36149;&#19981;&#33021;&#28139;%20%20&#30007;&#22768;.mp3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2.xml"/><Relationship Id="rId2" Type="http://schemas.openxmlformats.org/officeDocument/2006/relationships/slide" Target="slide18.xml"/><Relationship Id="rId1" Type="http://schemas.openxmlformats.org/officeDocument/2006/relationships/slide" Target="slide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3.png"/><Relationship Id="rId1" Type="http://schemas.openxmlformats.org/officeDocument/2006/relationships/slide" Target="slide14.xml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slide" Target="slide14.xml"/><Relationship Id="rId1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11.xml"/><Relationship Id="rId3" Type="http://schemas.openxmlformats.org/officeDocument/2006/relationships/image" Target="../media/image3.png"/><Relationship Id="rId2" Type="http://schemas.openxmlformats.org/officeDocument/2006/relationships/slide" Target="slide14.xml"/><Relationship Id="rId1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1.xml"/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7.x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7.png"/><Relationship Id="rId3" Type="http://schemas.openxmlformats.org/officeDocument/2006/relationships/oleObject" Target="../embeddings/oleObject2.bin"/><Relationship Id="rId2" Type="http://schemas.openxmlformats.org/officeDocument/2006/relationships/image" Target="../media/image6.png"/><Relationship Id="rId1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GIF"/><Relationship Id="rId1" Type="http://schemas.openxmlformats.org/officeDocument/2006/relationships/image" Target="../media/image8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png"/><Relationship Id="rId2" Type="http://schemas.microsoft.com/office/2007/relationships/media" Target="file:///E:\2017&#24180;&#26149;&#26032;&#20154;&#25945;&#29256;&#20061;&#24180;&#32423;&#19979;&#20876;&#35821;&#25991;&#25945;&#23398;PPT&#35838;&#20214;&#37197;&#22871;&#25945;&#26696;&#23548;&#23398;&#26696;&#26391;&#35835;&#32032;&#26448;\17&#12298;&#23391;&#23376;&#12299;&#20004;&#31456;\17&#29983;&#20110;&#24551;&#24739;&#27515;&#20110;&#23433;&#20048;&#22899;&#22768;.mp3" TargetMode="External"/><Relationship Id="rId1" Type="http://schemas.openxmlformats.org/officeDocument/2006/relationships/audio" Target="file:///E:\2017&#24180;&#26149;&#26032;&#20154;&#25945;&#29256;&#20061;&#24180;&#32423;&#19979;&#20876;&#35821;&#25991;&#25945;&#23398;PPT&#35838;&#20214;&#37197;&#22871;&#25945;&#26696;&#23548;&#23398;&#26696;&#26391;&#35835;&#32032;&#26448;\17&#12298;&#23391;&#23376;&#12299;&#20004;&#31456;\17&#29983;&#20110;&#24551;&#24739;&#27515;&#20110;&#23433;&#20048;&#22899;&#22768;.mp3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8335" y="372745"/>
            <a:ext cx="7846695" cy="2254250"/>
          </a:xfrm>
        </p:spPr>
        <p:txBody>
          <a:bodyPr/>
          <a:lstStyle/>
          <a:p>
            <a:r>
              <a:rPr lang="en-US" altLang="zh-CN" sz="7200" b="1" dirty="0">
                <a:latin typeface="宋体" panose="02010600030101010101" pitchFamily="2" charset="-122"/>
              </a:rPr>
              <a:t>21《</a:t>
            </a:r>
            <a:r>
              <a:rPr lang="zh-CN" altLang="en-US" sz="7200" b="1" dirty="0">
                <a:latin typeface="宋体" panose="02010600030101010101" pitchFamily="2" charset="-122"/>
              </a:rPr>
              <a:t>孟子</a:t>
            </a:r>
            <a:r>
              <a:rPr lang="en-US" altLang="zh-CN" sz="7200" b="1" dirty="0" smtClean="0">
                <a:latin typeface="宋体" panose="02010600030101010101" pitchFamily="2" charset="-122"/>
              </a:rPr>
              <a:t>》</a:t>
            </a:r>
            <a:r>
              <a:rPr lang="zh-CN" altLang="en-US" sz="7200" b="1" dirty="0">
                <a:latin typeface="宋体" panose="02010600030101010101" pitchFamily="2" charset="-122"/>
              </a:rPr>
              <a:t>三</a:t>
            </a:r>
            <a:r>
              <a:rPr lang="zh-CN" altLang="en-US" sz="7200" b="1" dirty="0" smtClean="0">
                <a:latin typeface="宋体" panose="02010600030101010101" pitchFamily="2" charset="-122"/>
              </a:rPr>
              <a:t>章之</a:t>
            </a:r>
            <a:br>
              <a:rPr lang="zh-CN" altLang="en-US" sz="7200" b="1" dirty="0">
                <a:latin typeface="宋体" panose="02010600030101010101" pitchFamily="2" charset="-122"/>
              </a:rPr>
            </a:br>
            <a:endParaRPr lang="zh-CN" altLang="en-US" sz="7200" b="1" dirty="0">
              <a:latin typeface="宋体" panose="02010600030101010101" pitchFamily="2" charset="-122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58545" y="2242820"/>
            <a:ext cx="6601460" cy="3456305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US" altLang="zh-CN" sz="5400" b="1" dirty="0" smtClean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0000"/>
                </a:solidFill>
              </a:rPr>
              <a:t>富贵不能淫</a:t>
            </a:r>
            <a:endParaRPr lang="zh-CN" altLang="en-US" sz="5400" b="1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endParaRPr lang="zh-CN" altLang="en-US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矩形 1"/>
          <p:cNvSpPr>
            <a:spLocks noChangeArrowheads="1"/>
          </p:cNvSpPr>
          <p:nvPr/>
        </p:nvSpPr>
        <p:spPr bwMode="auto">
          <a:xfrm>
            <a:off x="4500563" y="260350"/>
            <a:ext cx="34559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4000" b="1">
                <a:solidFill>
                  <a:srgbClr val="FF0000"/>
                </a:solidFill>
                <a:latin typeface="Comic Sans MS" panose="030F0702030302020204" pitchFamily="66" charset="0"/>
              </a:rPr>
              <a:t>作者知多少</a:t>
            </a:r>
            <a:endParaRPr lang="zh-CN" altLang="en-US" sz="40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5843" name="矩形 2"/>
          <p:cNvSpPr>
            <a:spLocks noChangeArrowheads="1"/>
          </p:cNvSpPr>
          <p:nvPr/>
        </p:nvSpPr>
        <p:spPr bwMode="auto">
          <a:xfrm>
            <a:off x="4211638" y="1196975"/>
            <a:ext cx="4170362" cy="478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>
                <a:latin typeface="方正行楷繁体" pitchFamily="1" charset="-122"/>
                <a:ea typeface="方正行楷繁体" pitchFamily="1" charset="-122"/>
              </a:rPr>
              <a:t>    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孟子（前</a:t>
            </a:r>
            <a:r>
              <a:rPr lang="en-US" altLang="zh-CN" sz="2800" b="1">
                <a:latin typeface="方正行楷繁体" pitchFamily="1" charset="-122"/>
                <a:ea typeface="方正行楷繁体" pitchFamily="1" charset="-122"/>
              </a:rPr>
              <a:t>372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年－前</a:t>
            </a:r>
            <a:r>
              <a:rPr lang="en-US" altLang="zh-CN" sz="2800" b="1">
                <a:latin typeface="方正行楷繁体" pitchFamily="1" charset="-122"/>
                <a:ea typeface="方正行楷繁体" pitchFamily="1" charset="-122"/>
              </a:rPr>
              <a:t>289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年），名</a:t>
            </a:r>
            <a:r>
              <a:rPr lang="zh-CN" altLang="en-US" sz="2800" b="1">
                <a:solidFill>
                  <a:srgbClr val="FF0066"/>
                </a:solidFill>
                <a:latin typeface="方正行楷繁体" pitchFamily="1" charset="-122"/>
                <a:ea typeface="方正行楷繁体" pitchFamily="1" charset="-122"/>
              </a:rPr>
              <a:t>轲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，字</a:t>
            </a:r>
            <a:r>
              <a:rPr lang="zh-CN" altLang="en-US" sz="2800" b="1">
                <a:solidFill>
                  <a:srgbClr val="FF0066"/>
                </a:solidFill>
                <a:latin typeface="方正行楷繁体" pitchFamily="1" charset="-122"/>
                <a:ea typeface="方正行楷繁体" pitchFamily="1" charset="-122"/>
              </a:rPr>
              <a:t>子舆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。</a:t>
            </a:r>
            <a:r>
              <a:rPr lang="zh-CN" altLang="en-US" sz="2800" b="1">
                <a:solidFill>
                  <a:srgbClr val="FF0066"/>
                </a:solidFill>
                <a:latin typeface="方正行楷繁体" pitchFamily="1" charset="-122"/>
                <a:ea typeface="方正行楷繁体" pitchFamily="1" charset="-122"/>
              </a:rPr>
              <a:t>战国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时期邹国人。中国古代著名</a:t>
            </a:r>
            <a:r>
              <a:rPr lang="zh-CN" altLang="en-US" sz="2800" b="1">
                <a:solidFill>
                  <a:srgbClr val="FF0066"/>
                </a:solidFill>
                <a:latin typeface="方正行楷繁体" pitchFamily="1" charset="-122"/>
                <a:ea typeface="方正行楷繁体" pitchFamily="1" charset="-122"/>
              </a:rPr>
              <a:t>思想家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、</a:t>
            </a:r>
            <a:r>
              <a:rPr lang="zh-CN" altLang="en-US" sz="2800" b="1">
                <a:solidFill>
                  <a:srgbClr val="FF0066"/>
                </a:solidFill>
                <a:latin typeface="方正行楷繁体" pitchFamily="1" charset="-122"/>
                <a:ea typeface="方正行楷繁体" pitchFamily="1" charset="-122"/>
              </a:rPr>
              <a:t>教育家，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战国时期</a:t>
            </a:r>
            <a:r>
              <a:rPr lang="zh-CN" altLang="en-US" sz="2800" b="1">
                <a:solidFill>
                  <a:srgbClr val="FF0066"/>
                </a:solidFill>
                <a:latin typeface="方正行楷繁体" pitchFamily="1" charset="-122"/>
                <a:ea typeface="方正行楷繁体" pitchFamily="1" charset="-122"/>
              </a:rPr>
              <a:t>儒家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代表人物。著有</a:t>
            </a:r>
            <a:r>
              <a:rPr lang="en-US" altLang="zh-CN" sz="2800" b="1">
                <a:solidFill>
                  <a:srgbClr val="FF0066"/>
                </a:solidFill>
                <a:latin typeface="方正行楷繁体" pitchFamily="1" charset="-122"/>
                <a:ea typeface="方正行楷繁体" pitchFamily="1" charset="-122"/>
              </a:rPr>
              <a:t>《</a:t>
            </a:r>
            <a:r>
              <a:rPr lang="zh-CN" altLang="en-US" sz="2800" b="1">
                <a:solidFill>
                  <a:srgbClr val="FF0066"/>
                </a:solidFill>
                <a:latin typeface="方正行楷繁体" pitchFamily="1" charset="-122"/>
                <a:ea typeface="方正行楷繁体" pitchFamily="1" charset="-122"/>
              </a:rPr>
              <a:t>孟子</a:t>
            </a:r>
            <a:r>
              <a:rPr lang="en-US" altLang="zh-CN" sz="2800" b="1">
                <a:solidFill>
                  <a:srgbClr val="FF0066"/>
                </a:solidFill>
                <a:latin typeface="方正行楷繁体" pitchFamily="1" charset="-122"/>
                <a:ea typeface="方正行楷繁体" pitchFamily="1" charset="-122"/>
              </a:rPr>
              <a:t>》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一书。孟子继承并发扬了孔子的思想，成为仅次于孔子的一代</a:t>
            </a:r>
            <a:r>
              <a:rPr lang="zh-CN" altLang="en-US" sz="2800" b="1">
                <a:solidFill>
                  <a:srgbClr val="FF0066"/>
                </a:solidFill>
                <a:latin typeface="方正行楷繁体" pitchFamily="1" charset="-122"/>
                <a:ea typeface="方正行楷繁体" pitchFamily="1" charset="-122"/>
              </a:rPr>
              <a:t>儒家宗师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，有“</a:t>
            </a:r>
            <a:r>
              <a:rPr lang="zh-CN" altLang="en-US" sz="2800" b="1">
                <a:solidFill>
                  <a:srgbClr val="FF0066"/>
                </a:solidFill>
                <a:latin typeface="方正行楷繁体" pitchFamily="1" charset="-122"/>
                <a:ea typeface="方正行楷繁体" pitchFamily="1" charset="-122"/>
              </a:rPr>
              <a:t>亚圣”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之称，与孔子合称为</a:t>
            </a:r>
            <a:r>
              <a:rPr lang="zh-CN" altLang="en-US" sz="2800" b="1">
                <a:solidFill>
                  <a:srgbClr val="FF0066"/>
                </a:solidFill>
                <a:latin typeface="方正行楷繁体" pitchFamily="1" charset="-122"/>
                <a:ea typeface="方正行楷繁体" pitchFamily="1" charset="-122"/>
              </a:rPr>
              <a:t>“孔孟”</a:t>
            </a:r>
            <a:r>
              <a:rPr lang="zh-CN" altLang="en-US" sz="2800" b="1">
                <a:latin typeface="方正行楷繁体" pitchFamily="1" charset="-122"/>
                <a:ea typeface="方正行楷繁体" pitchFamily="1" charset="-122"/>
              </a:rPr>
              <a:t>。</a:t>
            </a:r>
            <a:endParaRPr lang="zh-CN" altLang="en-US" sz="2800" b="1">
              <a:latin typeface="方正行楷繁体" pitchFamily="1" charset="-122"/>
              <a:ea typeface="方正行楷繁体" pitchFamily="1" charset="-122"/>
            </a:endParaRPr>
          </a:p>
        </p:txBody>
      </p:sp>
      <p:pic>
        <p:nvPicPr>
          <p:cNvPr id="35844" name="Picture 4" descr="01300000202701123211953307381[1]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3581400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utoUpdateAnimBg="0"/>
      <p:bldP spid="358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标题 1"/>
          <p:cNvSpPr>
            <a:spLocks noGrp="1"/>
          </p:cNvSpPr>
          <p:nvPr>
            <p:ph type="title" idx="4294967295"/>
          </p:nvPr>
        </p:nvSpPr>
        <p:spPr>
          <a:xfrm flipH="1">
            <a:off x="467544" y="332655"/>
            <a:ext cx="143644" cy="999257"/>
          </a:xfrm>
          <a:ln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zh-CN" altLang="en-US" b="1" dirty="0">
                <a:solidFill>
                  <a:srgbClr val="FF0066"/>
                </a:solidFill>
              </a:rPr>
              <a:t>译文</a:t>
            </a:r>
            <a:endParaRPr lang="zh-CN" altLang="en-US" dirty="0">
              <a:solidFill>
                <a:srgbClr val="FF0066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612775" y="707390"/>
            <a:ext cx="8218170" cy="578040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endParaRPr lang="en-US" altLang="zh-CN" sz="800" dirty="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zh-CN" sz="3600" b="1" dirty="0">
                <a:solidFill>
                  <a:srgbClr val="0033CC"/>
                </a:solidFill>
              </a:rPr>
              <a:t>      </a:t>
            </a:r>
            <a:r>
              <a:rPr lang="zh-CN" altLang="en-US" sz="3600" b="1" dirty="0">
                <a:solidFill>
                  <a:srgbClr val="0033CC"/>
                </a:solidFill>
              </a:rPr>
              <a:t>景春说：“</a:t>
            </a:r>
            <a:r>
              <a:rPr lang="zh-CN" altLang="en-US" sz="3600" b="1" dirty="0" smtClean="0">
                <a:solidFill>
                  <a:srgbClr val="0033CC"/>
                </a:solidFill>
              </a:rPr>
              <a:t>公孙衍、张仪</a:t>
            </a:r>
            <a:r>
              <a:rPr lang="zh-CN" altLang="en-US" sz="3600" b="1" dirty="0">
                <a:solidFill>
                  <a:srgbClr val="0033CC"/>
                </a:solidFill>
              </a:rPr>
              <a:t>难道不是真正的大丈夫吗</a:t>
            </a:r>
            <a:r>
              <a:rPr lang="zh-CN" altLang="en-US" sz="3600" b="1" dirty="0" smtClean="0">
                <a:solidFill>
                  <a:srgbClr val="0033CC"/>
                </a:solidFill>
              </a:rPr>
              <a:t>？他们一发怒，诸侯就都害怕；他们安静下来</a:t>
            </a:r>
            <a:r>
              <a:rPr lang="zh-CN" altLang="en-US" sz="3600" b="1" dirty="0">
                <a:solidFill>
                  <a:srgbClr val="0033CC"/>
                </a:solidFill>
              </a:rPr>
              <a:t>，</a:t>
            </a:r>
            <a:r>
              <a:rPr lang="zh-CN" altLang="en-US" sz="3600" b="1" dirty="0" smtClean="0">
                <a:solidFill>
                  <a:srgbClr val="0033CC"/>
                </a:solidFill>
              </a:rPr>
              <a:t>天下便太</a:t>
            </a:r>
            <a:r>
              <a:rPr lang="zh-CN" altLang="en-US" sz="3600" b="1" dirty="0">
                <a:solidFill>
                  <a:srgbClr val="0033CC"/>
                </a:solidFill>
              </a:rPr>
              <a:t>平</a:t>
            </a:r>
            <a:r>
              <a:rPr lang="zh-CN" altLang="en-US" sz="3600" b="1" dirty="0" smtClean="0">
                <a:solidFill>
                  <a:srgbClr val="0033CC"/>
                </a:solidFill>
              </a:rPr>
              <a:t>。</a:t>
            </a:r>
            <a:r>
              <a:rPr lang="zh-CN" altLang="en-US" sz="3600" b="1" dirty="0">
                <a:solidFill>
                  <a:srgbClr val="0033CC"/>
                </a:solidFill>
              </a:rPr>
              <a:t>”</a:t>
            </a:r>
            <a:endParaRPr lang="zh-CN" altLang="en-US" sz="3600" dirty="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3600" b="1" dirty="0">
                <a:solidFill>
                  <a:srgbClr val="0033CC"/>
                </a:solidFill>
              </a:rPr>
              <a:t>        孟子说：“</a:t>
            </a:r>
            <a:r>
              <a:rPr lang="zh-CN" altLang="en-US" sz="3600" b="1" dirty="0" smtClean="0">
                <a:solidFill>
                  <a:srgbClr val="0033CC"/>
                </a:solidFill>
              </a:rPr>
              <a:t>这怎么能算大丈夫</a:t>
            </a:r>
            <a:r>
              <a:rPr lang="zh-CN" altLang="en-US" sz="3600" b="1" dirty="0">
                <a:solidFill>
                  <a:srgbClr val="0033CC"/>
                </a:solidFill>
              </a:rPr>
              <a:t>呢？你没有学过礼吗？</a:t>
            </a:r>
            <a:r>
              <a:rPr lang="zh-CN" altLang="en-US" sz="3600" b="1" dirty="0" smtClean="0">
                <a:solidFill>
                  <a:srgbClr val="0033CC"/>
                </a:solidFill>
              </a:rPr>
              <a:t>男子成年举行冠礼时，父亲教导</a:t>
            </a:r>
            <a:r>
              <a:rPr lang="zh-CN" altLang="en-US" sz="3600" b="1" dirty="0">
                <a:solidFill>
                  <a:srgbClr val="0033CC"/>
                </a:solidFill>
              </a:rPr>
              <a:t>他</a:t>
            </a:r>
            <a:r>
              <a:rPr lang="zh-CN" altLang="en-US" sz="3600" b="1" dirty="0" smtClean="0">
                <a:solidFill>
                  <a:srgbClr val="0033CC"/>
                </a:solidFill>
              </a:rPr>
              <a:t>；</a:t>
            </a:r>
            <a:r>
              <a:rPr lang="zh-CN" altLang="en-US" sz="3600" b="1" dirty="0">
                <a:solidFill>
                  <a:srgbClr val="0033CC"/>
                </a:solidFill>
              </a:rPr>
              <a:t>女子</a:t>
            </a:r>
            <a:r>
              <a:rPr lang="zh-CN" altLang="en-US" sz="3600" b="1" dirty="0" smtClean="0">
                <a:solidFill>
                  <a:srgbClr val="0033CC"/>
                </a:solidFill>
              </a:rPr>
              <a:t>出嫁时，母亲教导她，送到</a:t>
            </a:r>
            <a:r>
              <a:rPr lang="zh-CN" altLang="en-US" sz="3600" b="1" dirty="0">
                <a:solidFill>
                  <a:srgbClr val="0033CC"/>
                </a:solidFill>
              </a:rPr>
              <a:t>门口，告诫她说</a:t>
            </a:r>
            <a:r>
              <a:rPr lang="zh-CN" altLang="en-US" sz="3600" b="1" dirty="0" smtClean="0">
                <a:solidFill>
                  <a:srgbClr val="0033CC"/>
                </a:solidFill>
              </a:rPr>
              <a:t>：‘到了你的夫家，一定要恭敬、</a:t>
            </a:r>
            <a:r>
              <a:rPr lang="zh-CN" altLang="en-US" sz="3600" dirty="0" smtClean="0">
                <a:solidFill>
                  <a:srgbClr val="0033CC"/>
                </a:solidFill>
              </a:rPr>
              <a:t> </a:t>
            </a:r>
            <a:r>
              <a:rPr lang="zh-CN" altLang="en-US" sz="3600" b="1" dirty="0" smtClean="0">
                <a:solidFill>
                  <a:srgbClr val="0033CC"/>
                </a:solidFill>
              </a:rPr>
              <a:t>一定要谨慎，不要违背你的丈夫！’</a:t>
            </a:r>
            <a:r>
              <a:rPr lang="zh-CN" altLang="en-US" sz="3600" b="1" dirty="0">
                <a:solidFill>
                  <a:srgbClr val="0033CC"/>
                </a:solidFill>
                <a:sym typeface="+mn-ea"/>
              </a:rPr>
              <a:t>把</a:t>
            </a:r>
            <a:r>
              <a:rPr lang="zh-CN" altLang="en-US" sz="3600" b="1" smtClean="0">
                <a:solidFill>
                  <a:srgbClr val="0033CC"/>
                </a:solidFill>
                <a:sym typeface="+mn-ea"/>
              </a:rPr>
              <a:t>顺从作为准则</a:t>
            </a:r>
            <a:r>
              <a:rPr lang="zh-CN" altLang="en-US" sz="3600" b="1" dirty="0" smtClean="0">
                <a:solidFill>
                  <a:srgbClr val="0033CC"/>
                </a:solidFill>
                <a:sym typeface="+mn-ea"/>
              </a:rPr>
              <a:t>，是妇女之</a:t>
            </a:r>
            <a:r>
              <a:rPr lang="zh-CN" altLang="en-US" sz="3600" b="1" dirty="0">
                <a:solidFill>
                  <a:srgbClr val="0033CC"/>
                </a:solidFill>
                <a:sym typeface="+mn-ea"/>
              </a:rPr>
              <a:t>道。</a:t>
            </a:r>
            <a:r>
              <a:rPr lang="zh-CN" altLang="en-US" sz="3600" b="1" dirty="0" smtClean="0">
                <a:solidFill>
                  <a:srgbClr val="0033CC"/>
                </a:solidFill>
                <a:sym typeface="+mn-ea"/>
              </a:rPr>
              <a:t>”</a:t>
            </a:r>
            <a:endParaRPr lang="en-US" altLang="zh-CN" sz="3600" dirty="0">
              <a:solidFill>
                <a:srgbClr val="0033C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421959" y="324433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u="sng" dirty="0" smtClean="0"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标题 1"/>
          <p:cNvSpPr>
            <a:spLocks noGrp="1"/>
          </p:cNvSpPr>
          <p:nvPr>
            <p:ph type="title" idx="4294967295"/>
          </p:nvPr>
        </p:nvSpPr>
        <p:spPr>
          <a:xfrm>
            <a:off x="611188" y="188913"/>
            <a:ext cx="72380" cy="1143000"/>
          </a:xfrm>
          <a:ln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zh-CN" altLang="en-US" b="1" dirty="0">
                <a:solidFill>
                  <a:srgbClr val="FF0066"/>
                </a:solidFill>
              </a:rPr>
              <a:t>译文</a:t>
            </a:r>
            <a:endParaRPr lang="zh-CN" altLang="en-US" dirty="0">
              <a:solidFill>
                <a:srgbClr val="FF0066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612797" y="188640"/>
            <a:ext cx="8218487" cy="6408712"/>
          </a:xfrm>
        </p:spPr>
        <p:txBody>
          <a:bodyPr>
            <a:normAutofit fontScale="57500" lnSpcReduction="20000"/>
          </a:bodyPr>
          <a:lstStyle/>
          <a:p>
            <a:pPr>
              <a:lnSpc>
                <a:spcPts val="4500"/>
              </a:lnSpc>
              <a:buFontTx/>
              <a:buNone/>
            </a:pPr>
            <a:endParaRPr lang="en-US" altLang="zh-CN" sz="800" dirty="0">
              <a:solidFill>
                <a:srgbClr val="0033CC"/>
              </a:solidFill>
            </a:endParaRPr>
          </a:p>
          <a:p>
            <a:pPr>
              <a:lnSpc>
                <a:spcPts val="4500"/>
              </a:lnSpc>
            </a:pPr>
            <a:r>
              <a:rPr lang="zh-CN" altLang="en-US" sz="7600" dirty="0" smtClean="0">
                <a:solidFill>
                  <a:srgbClr val="0033CC"/>
                </a:solidFill>
              </a:rPr>
              <a:t> 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住</a:t>
            </a:r>
            <a:r>
              <a:rPr lang="zh-CN" altLang="en-US" sz="7600" b="1" dirty="0">
                <a:solidFill>
                  <a:srgbClr val="0033CC"/>
                </a:solidFill>
              </a:rPr>
              <a:t>在天下最宽广的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住宅</a:t>
            </a:r>
            <a:r>
              <a:rPr lang="en-US" altLang="zh-CN" sz="7600" b="1" dirty="0">
                <a:solidFill>
                  <a:srgbClr val="0033CC"/>
                </a:solidFill>
              </a:rPr>
              <a:t> </a:t>
            </a:r>
            <a:r>
              <a:rPr lang="en-US" altLang="zh-CN" sz="7600" b="1" dirty="0" smtClean="0">
                <a:solidFill>
                  <a:srgbClr val="0033CC"/>
                </a:solidFill>
              </a:rPr>
              <a:t>“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仁”里</a:t>
            </a:r>
            <a:r>
              <a:rPr lang="zh-CN" altLang="en-US" sz="7600" b="1" dirty="0">
                <a:solidFill>
                  <a:srgbClr val="0033CC"/>
                </a:solidFill>
              </a:rPr>
              <a:t>，站在天下最正确的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位置“礼”上</a:t>
            </a:r>
            <a:r>
              <a:rPr lang="zh-CN" altLang="en-US" sz="7600" b="1" dirty="0">
                <a:solidFill>
                  <a:srgbClr val="0033CC"/>
                </a:solidFill>
              </a:rPr>
              <a:t>，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走在天下</a:t>
            </a:r>
            <a:r>
              <a:rPr lang="zh-CN" altLang="en-US" sz="7600" b="1" dirty="0">
                <a:solidFill>
                  <a:srgbClr val="0033CC"/>
                </a:solidFill>
              </a:rPr>
              <a:t>最光明的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大路“义”上。</a:t>
            </a:r>
            <a:r>
              <a:rPr lang="zh-CN" altLang="en-US" sz="7600" b="1" dirty="0">
                <a:solidFill>
                  <a:srgbClr val="0033CC"/>
                </a:solidFill>
              </a:rPr>
              <a:t>得志的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时候和百姓</a:t>
            </a:r>
            <a:r>
              <a:rPr lang="zh-CN" altLang="en-US" sz="7600" b="1" dirty="0">
                <a:solidFill>
                  <a:srgbClr val="0033CC"/>
                </a:solidFill>
              </a:rPr>
              <a:t>一</a:t>
            </a:r>
            <a:r>
              <a:rPr lang="zh-CN" altLang="en-US" sz="7600" dirty="0">
                <a:solidFill>
                  <a:srgbClr val="0033CC"/>
                </a:solidFill>
              </a:rPr>
              <a:t> 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同遵循正道而行；</a:t>
            </a:r>
            <a:r>
              <a:rPr lang="zh-CN" altLang="en-US" sz="7600" b="1" dirty="0">
                <a:solidFill>
                  <a:srgbClr val="0033CC"/>
                </a:solidFill>
              </a:rPr>
              <a:t>不得志的时候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，独自走自己的</a:t>
            </a:r>
            <a:r>
              <a:rPr lang="zh-CN" altLang="en-US" sz="7600" b="1" dirty="0">
                <a:solidFill>
                  <a:srgbClr val="0033CC"/>
                </a:solidFill>
              </a:rPr>
              <a:t>道路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。</a:t>
            </a:r>
            <a:r>
              <a:rPr lang="zh-CN" altLang="en-US" sz="7600" b="1" dirty="0">
                <a:solidFill>
                  <a:srgbClr val="0033CC"/>
                </a:solidFill>
              </a:rPr>
              <a:t>富贵不能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使他迷惑，</a:t>
            </a:r>
            <a:r>
              <a:rPr lang="zh-CN" altLang="en-US" sz="7600" b="1" dirty="0">
                <a:solidFill>
                  <a:srgbClr val="0033CC"/>
                </a:solidFill>
              </a:rPr>
              <a:t>贫贱不能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使他动摇，</a:t>
            </a:r>
            <a:r>
              <a:rPr lang="zh-CN" altLang="en-US" sz="7600" b="1" dirty="0">
                <a:solidFill>
                  <a:srgbClr val="0033CC"/>
                </a:solidFill>
              </a:rPr>
              <a:t>威武不能</a:t>
            </a:r>
            <a:r>
              <a:rPr lang="zh-CN" altLang="en-US" sz="7600" b="1" dirty="0" smtClean="0">
                <a:solidFill>
                  <a:srgbClr val="0033CC"/>
                </a:solidFill>
              </a:rPr>
              <a:t>使他屈服。这样的人才称得上大丈夫！</a:t>
            </a:r>
            <a:r>
              <a:rPr lang="zh-CN" altLang="en-US" sz="7600" b="1" dirty="0">
                <a:solidFill>
                  <a:srgbClr val="0033CC"/>
                </a:solidFill>
              </a:rPr>
              <a:t>”</a:t>
            </a:r>
            <a:endParaRPr lang="zh-CN" altLang="en-US" sz="7600" dirty="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</a:pPr>
            <a:endParaRPr lang="en-US" altLang="zh-CN" sz="2500" dirty="0">
              <a:solidFill>
                <a:srgbClr val="0033C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421959" y="324433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u="sng" dirty="0" smtClean="0"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324485" y="263525"/>
            <a:ext cx="8424545" cy="6185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33CC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 sz="3600" b="1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600" b="1">
                <a:solidFill>
                  <a:srgbClr val="0033CC"/>
                </a:solidFill>
                <a:latin typeface="Times New Roman" panose="02020603050405020304" pitchFamily="18" charset="0"/>
              </a:rPr>
              <a:t>景春曰：</a:t>
            </a:r>
            <a:r>
              <a:rPr lang="zh-CN" altLang="en-US" sz="3600" b="1">
                <a:solidFill>
                  <a:srgbClr val="0033CC"/>
                </a:solidFill>
                <a:latin typeface="Arial" panose="020B0604020202020204"/>
              </a:rPr>
              <a:t>“</a:t>
            </a:r>
            <a:r>
              <a:rPr lang="zh-CN" altLang="en-US" sz="3600" b="1">
                <a:solidFill>
                  <a:srgbClr val="0033CC"/>
                </a:solidFill>
                <a:latin typeface="Times New Roman" panose="02020603050405020304" pitchFamily="18" charset="0"/>
              </a:rPr>
              <a:t>公孙衍、张仪岂不诚大丈夫哉？一怒而诸侯惧</a:t>
            </a:r>
            <a:r>
              <a:rPr lang="en-US" sz="3600" b="1">
                <a:solidFill>
                  <a:srgbClr val="0033CC"/>
                </a:solidFill>
                <a:latin typeface="Times New Roman" panose="02020603050405020304" pitchFamily="18" charset="0"/>
              </a:rPr>
              <a:t>，安居而天下熄。</a:t>
            </a:r>
            <a:r>
              <a:rPr lang="en-US" sz="3600" b="1">
                <a:solidFill>
                  <a:srgbClr val="0033CC"/>
                </a:solidFill>
                <a:latin typeface="Arial" panose="020B0604020202020204"/>
              </a:rPr>
              <a:t>”</a:t>
            </a:r>
            <a:endParaRPr lang="en-US" sz="3600" b="1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0033CC"/>
                </a:solidFill>
                <a:latin typeface="Times New Roman" panose="02020603050405020304" pitchFamily="18" charset="0"/>
              </a:rPr>
              <a:t>       孟子曰：</a:t>
            </a:r>
            <a:r>
              <a:rPr lang="zh-CN" altLang="en-US" sz="3600" b="1">
                <a:solidFill>
                  <a:srgbClr val="0033CC"/>
                </a:solidFill>
                <a:latin typeface="Arial" panose="020B0604020202020204"/>
              </a:rPr>
              <a:t>“</a:t>
            </a:r>
            <a:r>
              <a:rPr lang="zh-CN" altLang="en-US" sz="3600" b="1">
                <a:solidFill>
                  <a:srgbClr val="0033CC"/>
                </a:solidFill>
                <a:latin typeface="Times New Roman" panose="02020603050405020304" pitchFamily="18" charset="0"/>
              </a:rPr>
              <a:t>是焉得为大丈夫乎？子未学礼乎？丈夫之冠也，父命之；女子之嫁，母命之，往送之门，戒之：</a:t>
            </a:r>
            <a:r>
              <a:rPr lang="zh-CN" altLang="en-US" sz="3600" b="1">
                <a:solidFill>
                  <a:srgbClr val="0033CC"/>
                </a:solidFill>
                <a:latin typeface="Arial" panose="020B0604020202020204"/>
              </a:rPr>
              <a:t>‘</a:t>
            </a:r>
            <a:r>
              <a:rPr lang="zh-CN" altLang="en-US" sz="3600" b="1">
                <a:solidFill>
                  <a:srgbClr val="0033CC"/>
                </a:solidFill>
                <a:latin typeface="Times New Roman" panose="02020603050405020304" pitchFamily="18" charset="0"/>
              </a:rPr>
              <a:t>往之女家，毕敬毕戒，无违夫子！</a:t>
            </a:r>
            <a:r>
              <a:rPr lang="zh-CN" altLang="en-US" sz="3600" b="1">
                <a:solidFill>
                  <a:srgbClr val="0033CC"/>
                </a:solidFill>
                <a:latin typeface="Arial" panose="020B0604020202020204"/>
              </a:rPr>
              <a:t>’</a:t>
            </a:r>
            <a:r>
              <a:rPr lang="zh-CN" altLang="en-US" sz="3600" b="1">
                <a:solidFill>
                  <a:srgbClr val="0033CC"/>
                </a:solidFill>
                <a:latin typeface="Times New Roman" panose="02020603050405020304" pitchFamily="18" charset="0"/>
              </a:rPr>
              <a:t>以顺为正者，妾妇之道也。居天下之广居，立天下之正位，行天下之大道。得志，     与民由之；不得志，独行其道。富贵不能淫，  贫贱不能移，威武不能屈，此之谓大丈夫。</a:t>
            </a:r>
            <a:r>
              <a:rPr lang="zh-CN" altLang="en-US" sz="3600" b="1">
                <a:solidFill>
                  <a:srgbClr val="0033CC"/>
                </a:solidFill>
                <a:latin typeface="Arial" panose="020B0604020202020204"/>
              </a:rPr>
              <a:t>”</a:t>
            </a:r>
            <a:r>
              <a:rPr lang="zh-CN" altLang="en-US" sz="2800" b="1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endParaRPr lang="zh-CN" altLang="en-US">
              <a:solidFill>
                <a:srgbClr val="0033CC"/>
              </a:solidFill>
            </a:endParaRPr>
          </a:p>
        </p:txBody>
      </p:sp>
      <p:pic>
        <p:nvPicPr>
          <p:cNvPr id="39939" name="21 富贵不能淫  男声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04813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9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339" fill="hold"/>
                                        <p:tgtEl>
                                          <p:spTgt spid="399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93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93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70485" y="476250"/>
            <a:ext cx="9077325" cy="6121400"/>
          </a:xfrm>
        </p:spPr>
        <p:txBody>
          <a:bodyPr>
            <a:normAutofit/>
          </a:bodyPr>
          <a:lstStyle/>
          <a:p>
            <a:pPr marL="0" indent="0" algn="ctr">
              <a:buFontTx/>
              <a:buNone/>
            </a:pPr>
            <a:r>
              <a:rPr lang="zh-CN" altLang="en-US" b="1" dirty="0"/>
              <a:t>原文：</a:t>
            </a:r>
            <a:endParaRPr lang="zh-CN" altLang="en-US" dirty="0"/>
          </a:p>
          <a:p>
            <a:pPr marL="0" indent="0" algn="ctr"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景春</a:t>
            </a:r>
            <a:r>
              <a:rPr lang="zh-CN" altLang="en-US" b="1" dirty="0"/>
              <a:t>曰：“</a:t>
            </a:r>
            <a:r>
              <a:rPr lang="zh-CN" altLang="en-US" b="1" dirty="0">
                <a:solidFill>
                  <a:schemeClr val="tx1"/>
                </a:solidFill>
              </a:rPr>
              <a:t>公孙衍、张仪</a:t>
            </a:r>
            <a:r>
              <a:rPr lang="zh-CN" altLang="en-US" b="1" u="sng" dirty="0">
                <a:solidFill>
                  <a:srgbClr val="FF0000"/>
                </a:solidFill>
              </a:rPr>
              <a:t>岂</a:t>
            </a:r>
            <a:r>
              <a:rPr lang="zh-CN" altLang="en-US" b="1" dirty="0"/>
              <a:t>不    </a:t>
            </a:r>
            <a:r>
              <a:rPr lang="zh-CN" altLang="en-US" b="1" u="sng" dirty="0">
                <a:solidFill>
                  <a:srgbClr val="FF0000"/>
                </a:solidFill>
              </a:rPr>
              <a:t>诚大丈夫</a:t>
            </a:r>
            <a:r>
              <a:rPr lang="zh-CN" altLang="en-US" b="1" dirty="0"/>
              <a:t>哉？</a:t>
            </a:r>
            <a:endParaRPr lang="zh-CN" altLang="en-US" b="1" dirty="0"/>
          </a:p>
          <a:p>
            <a:pPr marL="0" indent="0" algn="ctr">
              <a:buFontTx/>
              <a:buNone/>
            </a:pPr>
            <a:endParaRPr lang="zh-CN" altLang="en-US" b="1" dirty="0"/>
          </a:p>
          <a:p>
            <a:pPr marL="0" indent="0" algn="ctr">
              <a:buFontTx/>
              <a:buNone/>
            </a:pPr>
            <a:endParaRPr lang="zh-CN" altLang="en-US" b="1" dirty="0">
              <a:solidFill>
                <a:srgbClr val="898989"/>
              </a:solidFill>
            </a:endParaRPr>
          </a:p>
          <a:p>
            <a:pPr marL="0" indent="0" algn="ctr">
              <a:buFontTx/>
              <a:buNone/>
            </a:pPr>
            <a:endParaRPr lang="en-US" altLang="zh-CN" b="1" dirty="0" smtClean="0"/>
          </a:p>
          <a:p>
            <a:pPr marL="0" indent="0" algn="ctr">
              <a:buFontTx/>
              <a:buNone/>
            </a:pPr>
            <a:r>
              <a:rPr lang="zh-CN" altLang="en-US" b="1" dirty="0" smtClean="0"/>
              <a:t>一</a:t>
            </a:r>
            <a:r>
              <a:rPr lang="zh-CN" altLang="en-US" b="1" dirty="0"/>
              <a:t>怒而诸侯惧，</a:t>
            </a:r>
            <a:r>
              <a:rPr lang="zh-CN" altLang="en-US" b="1" dirty="0">
                <a:solidFill>
                  <a:srgbClr val="FF0000"/>
                </a:solidFill>
              </a:rPr>
              <a:t>安居</a:t>
            </a:r>
            <a:r>
              <a:rPr lang="zh-CN" altLang="en-US" b="1" dirty="0"/>
              <a:t>而天下</a:t>
            </a:r>
            <a:r>
              <a:rPr lang="zh-CN" altLang="en-US" b="1" dirty="0">
                <a:solidFill>
                  <a:srgbClr val="FF0000"/>
                </a:solidFill>
              </a:rPr>
              <a:t>熄</a:t>
            </a:r>
            <a:r>
              <a:rPr lang="zh-CN" altLang="en-US" b="1" dirty="0">
                <a:solidFill>
                  <a:srgbClr val="898989"/>
                </a:solidFill>
              </a:rPr>
              <a:t>。”</a:t>
            </a:r>
            <a:endParaRPr lang="zh-CN" altLang="en-US" b="1" dirty="0">
              <a:solidFill>
                <a:srgbClr val="898989"/>
              </a:solidFill>
            </a:endParaRPr>
          </a:p>
          <a:p>
            <a:pPr marL="0" indent="0" algn="ctr">
              <a:buFontTx/>
              <a:buNone/>
            </a:pPr>
            <a:endParaRPr lang="zh-CN" altLang="en-US" b="1" dirty="0"/>
          </a:p>
          <a:p>
            <a:pPr marL="0" indent="0" algn="ctr">
              <a:buFontTx/>
              <a:buNone/>
            </a:pPr>
            <a:endParaRPr lang="zh-CN" altLang="en-US" b="1" dirty="0"/>
          </a:p>
          <a:p>
            <a:pPr marL="0" indent="0" algn="ctr">
              <a:buFontTx/>
              <a:buNone/>
            </a:pPr>
            <a:endParaRPr lang="zh-CN" altLang="en-US" dirty="0">
              <a:solidFill>
                <a:srgbClr val="898989"/>
              </a:solidFill>
            </a:endParaRPr>
          </a:p>
          <a:p>
            <a:pPr marL="0" indent="0" algn="ctr">
              <a:buFontTx/>
              <a:buNone/>
            </a:pPr>
            <a:endParaRPr lang="en-US" altLang="zh-CN" dirty="0">
              <a:solidFill>
                <a:srgbClr val="898989"/>
              </a:solidFill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63855" y="1566545"/>
            <a:ext cx="523494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0066CC"/>
                </a:solidFill>
              </a:rPr>
              <a:t>人名，与孟子同时代的人，纵横家。</a:t>
            </a:r>
            <a:endParaRPr lang="zh-CN" altLang="en-US" sz="2400">
              <a:solidFill>
                <a:srgbClr val="0066CC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64156" y="2023658"/>
            <a:ext cx="8371649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 dirty="0">
                <a:solidFill>
                  <a:srgbClr val="0066CC"/>
                </a:solidFill>
              </a:rPr>
              <a:t>公孙衍：，战国时魏国人，纵横家。主张合纵抗秦。张仪：战国时期魏国人，与苏泰同为纵横家的主要代表，层游说六国连横以服从秦国。</a:t>
            </a:r>
            <a:endParaRPr lang="zh-CN" altLang="en-US" sz="2400" b="1" dirty="0">
              <a:solidFill>
                <a:srgbClr val="0066CC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598585" y="3863433"/>
            <a:ext cx="110109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chemeClr val="tx1"/>
                </a:solidFill>
              </a:rPr>
              <a:t>安静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819649" y="3924755"/>
            <a:ext cx="467423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chemeClr val="tx1"/>
                </a:solidFill>
              </a:rPr>
              <a:t>指战火熄灭，天下太平。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88925" y="4508500"/>
            <a:ext cx="8446770" cy="2183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0033CC"/>
                </a:solidFill>
              </a:rPr>
              <a:t>景春说：“公孙衍和张仪难道不是真正的</a:t>
            </a:r>
            <a:endParaRPr lang="zh-CN" altLang="en-US" sz="3600" b="1" dirty="0">
              <a:solidFill>
                <a:srgbClr val="0033CC"/>
              </a:solidFill>
            </a:endParaRPr>
          </a:p>
          <a:p>
            <a:r>
              <a:rPr lang="zh-CN" altLang="en-US" sz="3600" b="1" dirty="0">
                <a:solidFill>
                  <a:srgbClr val="0033CC"/>
                </a:solidFill>
              </a:rPr>
              <a:t>大丈夫吗？</a:t>
            </a:r>
            <a:endParaRPr lang="zh-CN" altLang="en-US" sz="3600" b="1" dirty="0">
              <a:solidFill>
                <a:srgbClr val="0033CC"/>
              </a:solidFill>
            </a:endParaRPr>
          </a:p>
          <a:p>
            <a:r>
              <a:rPr lang="zh-CN" altLang="en-US" sz="3200" b="1" dirty="0">
                <a:solidFill>
                  <a:srgbClr val="0033CC"/>
                </a:solidFill>
              </a:rPr>
              <a:t>（他们），一发怒，诸侯就都害怕；</a:t>
            </a:r>
            <a:endParaRPr lang="zh-CN" altLang="en-US" sz="3200" b="1" dirty="0">
              <a:solidFill>
                <a:srgbClr val="0033CC"/>
              </a:solidFill>
            </a:endParaRPr>
          </a:p>
          <a:p>
            <a:r>
              <a:rPr lang="zh-CN" altLang="en-US" sz="3200" b="1" dirty="0">
                <a:solidFill>
                  <a:srgbClr val="0033CC"/>
                </a:solidFill>
              </a:rPr>
              <a:t>（他们）安静下来，天下就平安无事。”</a:t>
            </a:r>
            <a:endParaRPr lang="zh-CN" altLang="en-US" sz="3200" b="1" dirty="0">
              <a:solidFill>
                <a:srgbClr val="0033CC"/>
              </a:solidFill>
            </a:endParaRPr>
          </a:p>
        </p:txBody>
      </p:sp>
      <p:sp>
        <p:nvSpPr>
          <p:cNvPr id="2" name="矩形标注 1"/>
          <p:cNvSpPr/>
          <p:nvPr/>
        </p:nvSpPr>
        <p:spPr>
          <a:xfrm>
            <a:off x="4946015" y="106680"/>
            <a:ext cx="1380490" cy="611505"/>
          </a:xfrm>
          <a:prstGeom prst="wedgeRectCallout">
            <a:avLst>
              <a:gd name="adj1" fmla="val -31600"/>
              <a:gd name="adj2" fmla="val 1212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 b="1">
                <a:solidFill>
                  <a:srgbClr val="FF0000"/>
                </a:solidFill>
              </a:rPr>
              <a:t>难道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9" name="矩形标注 8"/>
          <p:cNvSpPr/>
          <p:nvPr/>
        </p:nvSpPr>
        <p:spPr>
          <a:xfrm>
            <a:off x="6537960" y="106680"/>
            <a:ext cx="2524760" cy="684530"/>
          </a:xfrm>
          <a:prstGeom prst="wedgeRectCallout">
            <a:avLst>
              <a:gd name="adj1" fmla="val -49346"/>
              <a:gd name="adj2" fmla="val 1074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rgbClr val="FF0000"/>
                </a:solidFill>
              </a:rPr>
              <a:t>真正，确实</a:t>
            </a:r>
            <a:endParaRPr lang="zh-CN" altLang="en-US" sz="3600">
              <a:solidFill>
                <a:srgbClr val="FF0000"/>
              </a:solidFill>
            </a:endParaRPr>
          </a:p>
        </p:txBody>
      </p:sp>
      <p:sp>
        <p:nvSpPr>
          <p:cNvPr id="10" name="矩形标注 9"/>
          <p:cNvSpPr/>
          <p:nvPr/>
        </p:nvSpPr>
        <p:spPr>
          <a:xfrm>
            <a:off x="3295015" y="2779395"/>
            <a:ext cx="5767705" cy="808355"/>
          </a:xfrm>
          <a:prstGeom prst="wedgeRectCallout">
            <a:avLst>
              <a:gd name="adj1" fmla="val 22905"/>
              <a:gd name="adj2" fmla="val -1906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>
                <a:solidFill>
                  <a:srgbClr val="FF0000"/>
                </a:solidFill>
              </a:rPr>
              <a:t>指有大志，有作为，有气节的男子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  <p:bldP spid="9" grpId="0" animBg="1"/>
      <p:bldP spid="10" grpId="0" animBg="1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37820" y="307975"/>
            <a:ext cx="33731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第一段内容</a:t>
            </a:r>
            <a:endParaRPr lang="zh-CN" altLang="en-US" sz="3600"/>
          </a:p>
        </p:txBody>
      </p:sp>
      <p:sp>
        <p:nvSpPr>
          <p:cNvPr id="3" name="文本框 2"/>
          <p:cNvSpPr txBox="1"/>
          <p:nvPr/>
        </p:nvSpPr>
        <p:spPr>
          <a:xfrm>
            <a:off x="687705" y="1450975"/>
            <a:ext cx="8152130" cy="2122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>
                <a:solidFill>
                  <a:srgbClr val="FF0000"/>
                </a:solidFill>
              </a:rPr>
              <a:t>摆出批驳的靶子：景春认为公孙衍，张仪是大丈夫的观点及其论据</a:t>
            </a:r>
            <a:endParaRPr lang="zh-CN" altLang="en-US" sz="44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147050" cy="6107113"/>
          </a:xfrm>
          <a:ln>
            <a:solidFill>
              <a:schemeClr val="bg1"/>
            </a:solidFill>
            <a:miter lim="800000"/>
          </a:ln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</a:rPr>
              <a:t>孟子曰：“</a:t>
            </a:r>
            <a:r>
              <a:rPr lang="zh-CN" altLang="en-US" b="1">
                <a:solidFill>
                  <a:srgbClr val="FF0066"/>
                </a:solidFill>
              </a:rPr>
              <a:t>是</a:t>
            </a:r>
            <a:r>
              <a:rPr lang="zh-CN" altLang="en-US" b="1">
                <a:solidFill>
                  <a:srgbClr val="0033CC"/>
                </a:solidFill>
              </a:rPr>
              <a:t>焉</a:t>
            </a:r>
            <a:r>
              <a:rPr lang="zh-CN" altLang="en-US" b="1">
                <a:solidFill>
                  <a:schemeClr val="tx1"/>
                </a:solidFill>
              </a:rPr>
              <a:t>得为大丈夫乎？</a:t>
            </a:r>
            <a:br>
              <a:rPr lang="zh-CN" altLang="en-US" b="1">
                <a:solidFill>
                  <a:schemeClr val="tx1"/>
                </a:solidFill>
              </a:rPr>
            </a:br>
            <a:br>
              <a:rPr lang="zh-CN" altLang="en-US" b="1">
                <a:solidFill>
                  <a:schemeClr val="tx1"/>
                </a:solidFill>
              </a:rPr>
            </a:br>
            <a:r>
              <a:rPr lang="zh-CN" altLang="en-US" b="1">
                <a:solidFill>
                  <a:schemeClr val="tx1"/>
                </a:solidFill>
              </a:rPr>
              <a:t>子未学礼乎？</a:t>
            </a:r>
            <a:br>
              <a:rPr lang="zh-CN" altLang="en-US" b="1">
                <a:solidFill>
                  <a:schemeClr val="tx1"/>
                </a:solidFill>
              </a:rPr>
            </a:br>
            <a:r>
              <a:rPr lang="zh-CN" altLang="en-US" b="1">
                <a:solidFill>
                  <a:schemeClr val="tx1"/>
                </a:solidFill>
              </a:rPr>
              <a:t>句意</a:t>
            </a:r>
            <a:r>
              <a:rPr lang="en-US" altLang="zh-CN" b="1">
                <a:solidFill>
                  <a:schemeClr val="tx1"/>
                </a:solidFill>
              </a:rPr>
              <a:t>:</a:t>
            </a:r>
            <a:endParaRPr lang="en-US" altLang="zh-CN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255203" y="2623820"/>
            <a:ext cx="426720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 dirty="0">
                <a:solidFill>
                  <a:srgbClr val="0033CC"/>
                </a:solidFill>
              </a:rPr>
              <a:t>代词，这，这个。</a:t>
            </a:r>
            <a:endParaRPr lang="zh-CN" altLang="en-US" sz="4000" b="1" dirty="0">
              <a:solidFill>
                <a:srgbClr val="0033CC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672840" y="1105535"/>
            <a:ext cx="304165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33CC"/>
                </a:solidFill>
              </a:rPr>
              <a:t>怎么，哪里</a:t>
            </a:r>
            <a:r>
              <a:rPr lang="zh-CN" altLang="en-US" sz="2400" b="1">
                <a:solidFill>
                  <a:srgbClr val="0033CC"/>
                </a:solidFill>
              </a:rPr>
              <a:t>。</a:t>
            </a:r>
            <a:endParaRPr lang="zh-CN" altLang="en-US" sz="2400" b="1">
              <a:solidFill>
                <a:srgbClr val="0033CC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75920" y="4596765"/>
            <a:ext cx="8134985" cy="132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33CC"/>
                </a:solidFill>
              </a:rPr>
              <a:t>孟子说：“这个怎么能算大丈夫呢？你没有学过礼吗？</a:t>
            </a:r>
            <a:endParaRPr lang="zh-CN" altLang="en-US" sz="4000" b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标题 1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7931150" cy="5746750"/>
          </a:xfrm>
          <a:ln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zh-CN" altLang="en-US" b="1">
                <a:solidFill>
                  <a:srgbClr val="0033CC"/>
                </a:solidFill>
              </a:rPr>
              <a:t>丈夫</a:t>
            </a:r>
            <a:r>
              <a:rPr lang="zh-CN" altLang="en-US" b="1">
                <a:solidFill>
                  <a:srgbClr val="FF0066"/>
                </a:solidFill>
              </a:rPr>
              <a:t>之</a:t>
            </a:r>
            <a:r>
              <a:rPr lang="zh-CN" altLang="en-US" b="1">
                <a:solidFill>
                  <a:srgbClr val="FF0000"/>
                </a:solidFill>
              </a:rPr>
              <a:t>冠</a:t>
            </a:r>
            <a:r>
              <a:rPr lang="zh-CN" altLang="en-US" b="1">
                <a:solidFill>
                  <a:srgbClr val="0033CC"/>
                </a:solidFill>
              </a:rPr>
              <a:t>也，父</a:t>
            </a:r>
            <a:r>
              <a:rPr lang="zh-CN" altLang="en-US" b="1" u="sng">
                <a:solidFill>
                  <a:srgbClr val="FF0000"/>
                </a:solidFill>
              </a:rPr>
              <a:t>命</a:t>
            </a:r>
            <a:r>
              <a:rPr lang="zh-CN" altLang="en-US" b="1">
                <a:solidFill>
                  <a:schemeClr val="accent2"/>
                </a:solidFill>
              </a:rPr>
              <a:t>之</a:t>
            </a:r>
            <a:r>
              <a:rPr lang="zh-CN" altLang="en-US" b="1">
                <a:solidFill>
                  <a:srgbClr val="0033CC"/>
                </a:solidFill>
              </a:rPr>
              <a:t>；女子之</a:t>
            </a:r>
            <a:br>
              <a:rPr lang="zh-CN" altLang="en-US" b="1">
                <a:solidFill>
                  <a:srgbClr val="0033CC"/>
                </a:solidFill>
              </a:rPr>
            </a:br>
            <a:br>
              <a:rPr lang="zh-CN" altLang="en-US" b="1">
                <a:solidFill>
                  <a:srgbClr val="0033CC"/>
                </a:solidFill>
              </a:rPr>
            </a:br>
            <a:br>
              <a:rPr lang="zh-CN" altLang="en-US" b="1">
                <a:solidFill>
                  <a:srgbClr val="0033CC"/>
                </a:solidFill>
              </a:rPr>
            </a:br>
            <a:r>
              <a:rPr lang="zh-CN" altLang="en-US" b="1">
                <a:solidFill>
                  <a:srgbClr val="0033CC"/>
                </a:solidFill>
              </a:rPr>
              <a:t>嫁也，母命之，往送之门，</a:t>
            </a:r>
            <a:br>
              <a:rPr lang="zh-CN" altLang="en-US" b="1">
                <a:solidFill>
                  <a:srgbClr val="0033CC"/>
                </a:solidFill>
              </a:rPr>
            </a:br>
            <a:r>
              <a:rPr lang="zh-CN" altLang="en-US" b="1">
                <a:solidFill>
                  <a:srgbClr val="0033CC"/>
                </a:solidFill>
              </a:rPr>
              <a:t>句意：</a:t>
            </a:r>
            <a:endParaRPr lang="zh-CN" altLang="en-US">
              <a:solidFill>
                <a:srgbClr val="0033CC"/>
              </a:solidFill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04215" y="471488"/>
            <a:ext cx="844677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00"/>
                </a:solidFill>
              </a:rPr>
              <a:t>用在主谓间，取消句子的独立性，不译。</a:t>
            </a:r>
            <a:endParaRPr lang="zh-CN" altLang="en-US" sz="3600" b="1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991293" y="2250440"/>
            <a:ext cx="293751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FF0000"/>
                </a:solidFill>
              </a:rPr>
              <a:t>教导，训诲。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45061" name="TextBox 6"/>
          <p:cNvSpPr txBox="1">
            <a:spLocks noChangeArrowheads="1"/>
          </p:cNvSpPr>
          <p:nvPr/>
        </p:nvSpPr>
        <p:spPr bwMode="auto">
          <a:xfrm>
            <a:off x="225425" y="4996180"/>
            <a:ext cx="8564880" cy="132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0000"/>
                </a:solidFill>
              </a:rPr>
              <a:t>男子成年行冠礼时，父亲教导他；女儿出嫁时，母亲教导她，送她到门口。</a:t>
            </a:r>
            <a:endParaRPr lang="zh-CN" altLang="en-US" sz="4000" b="1">
              <a:solidFill>
                <a:srgbClr val="000000"/>
              </a:solidFill>
            </a:endParaRPr>
          </a:p>
        </p:txBody>
      </p:sp>
      <p:sp>
        <p:nvSpPr>
          <p:cNvPr id="2" name="矩形标注 1"/>
          <p:cNvSpPr/>
          <p:nvPr/>
        </p:nvSpPr>
        <p:spPr>
          <a:xfrm>
            <a:off x="1753870" y="2420620"/>
            <a:ext cx="2004695" cy="611505"/>
          </a:xfrm>
          <a:prstGeom prst="wedgeRectCallout">
            <a:avLst>
              <a:gd name="adj1" fmla="val -2866"/>
              <a:gd name="adj2" fmla="val -1022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000">
                <a:solidFill>
                  <a:srgbClr val="FF0000"/>
                </a:solidFill>
              </a:rPr>
              <a:t>行冠礼</a:t>
            </a:r>
            <a:endParaRPr lang="zh-CN" altLang="en-US" sz="40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  <p:bldP spid="5" grpId="0"/>
      <p:bldP spid="450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内容占位符 2"/>
          <p:cNvSpPr>
            <a:spLocks noGrp="1"/>
          </p:cNvSpPr>
          <p:nvPr>
            <p:ph idx="4294967295"/>
          </p:nvPr>
        </p:nvSpPr>
        <p:spPr>
          <a:xfrm>
            <a:off x="158750" y="836930"/>
            <a:ext cx="9169400" cy="528955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b="1"/>
              <a:t>     </a:t>
            </a:r>
            <a:endParaRPr lang="en-US" altLang="zh-CN" b="1"/>
          </a:p>
          <a:p>
            <a:pPr>
              <a:buFontTx/>
              <a:buNone/>
            </a:pPr>
            <a:r>
              <a:rPr lang="en-US" altLang="zh-CN" b="1"/>
              <a:t> </a:t>
            </a:r>
            <a:r>
              <a:rPr lang="zh-CN" altLang="en-US" b="1">
                <a:solidFill>
                  <a:srgbClr val="FF0000"/>
                </a:solidFill>
              </a:rPr>
              <a:t>戒</a:t>
            </a:r>
            <a:r>
              <a:rPr lang="zh-CN" altLang="en-US" b="1"/>
              <a:t>之曰：‘往之</a:t>
            </a:r>
            <a:r>
              <a:rPr lang="zh-CN" altLang="en-US" b="1" u="sng">
                <a:solidFill>
                  <a:srgbClr val="FF0000"/>
                </a:solidFill>
              </a:rPr>
              <a:t>女</a:t>
            </a:r>
            <a:r>
              <a:rPr lang="zh-CN" altLang="en-US" b="1"/>
              <a:t>家，必敬必</a:t>
            </a:r>
            <a:r>
              <a:rPr lang="zh-CN" altLang="en-US" b="1">
                <a:solidFill>
                  <a:srgbClr val="FF0000"/>
                </a:solidFill>
              </a:rPr>
              <a:t>戒</a:t>
            </a:r>
            <a:r>
              <a:rPr lang="zh-CN" altLang="en-US" b="1"/>
              <a:t>，无违</a:t>
            </a:r>
            <a:r>
              <a:rPr lang="zh-CN" altLang="en-US" b="1" u="sng">
                <a:solidFill>
                  <a:srgbClr val="FF0000"/>
                </a:solidFill>
              </a:rPr>
              <a:t>夫子</a:t>
            </a:r>
            <a:r>
              <a:rPr lang="zh-CN" altLang="en-US" b="1"/>
              <a:t>！’  </a:t>
            </a:r>
            <a:endParaRPr lang="zh-CN" altLang="en-US" b="1"/>
          </a:p>
          <a:p>
            <a:pPr>
              <a:buFontTx/>
              <a:buNone/>
            </a:pPr>
            <a:endParaRPr lang="zh-CN" altLang="en-US" b="1">
              <a:solidFill>
                <a:srgbClr val="FF0000"/>
              </a:solidFill>
            </a:endParaRPr>
          </a:p>
          <a:p>
            <a:pPr>
              <a:buFontTx/>
              <a:buNone/>
            </a:pPr>
            <a:endParaRPr lang="zh-CN" altLang="en-US" b="1">
              <a:solidFill>
                <a:srgbClr val="FF0000"/>
              </a:solidFill>
            </a:endParaRPr>
          </a:p>
          <a:p>
            <a:pPr>
              <a:buFontTx/>
              <a:buNone/>
            </a:pPr>
            <a:r>
              <a:rPr lang="zh-CN" altLang="en-US" b="1">
                <a:solidFill>
                  <a:srgbClr val="FF0000"/>
                </a:solidFill>
              </a:rPr>
              <a:t>以</a:t>
            </a:r>
            <a:r>
              <a:rPr lang="zh-CN" altLang="en-US" b="1"/>
              <a:t>顺为</a:t>
            </a:r>
            <a:r>
              <a:rPr lang="zh-CN" altLang="en-US" b="1">
                <a:solidFill>
                  <a:srgbClr val="FF0000"/>
                </a:solidFill>
              </a:rPr>
              <a:t>正</a:t>
            </a:r>
            <a:r>
              <a:rPr lang="zh-CN" altLang="en-US" b="1"/>
              <a:t>者，  妾妇之</a:t>
            </a:r>
            <a:r>
              <a:rPr lang="zh-CN" altLang="en-US" b="1">
                <a:solidFill>
                  <a:srgbClr val="FF0000"/>
                </a:solidFill>
              </a:rPr>
              <a:t>道</a:t>
            </a:r>
            <a:r>
              <a:rPr lang="zh-CN" altLang="en-US" b="1"/>
              <a:t>也。</a:t>
            </a:r>
            <a:endParaRPr lang="zh-CN" altLang="en-US" b="1"/>
          </a:p>
          <a:p>
            <a:pPr>
              <a:buFontTx/>
              <a:buNone/>
            </a:pPr>
            <a:endParaRPr lang="zh-CN" altLang="en-US" b="1"/>
          </a:p>
          <a:p>
            <a:pPr>
              <a:buFontTx/>
              <a:buNone/>
            </a:pPr>
            <a:r>
              <a:rPr lang="zh-CN" altLang="en-US" b="1"/>
              <a:t>句意</a:t>
            </a:r>
            <a:endParaRPr lang="zh-CN" altLang="en-US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47650" y="607378"/>
            <a:ext cx="151003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33CC"/>
                </a:solidFill>
              </a:rPr>
              <a:t>告诫</a:t>
            </a:r>
            <a:r>
              <a:rPr lang="zh-CN" altLang="en-US" sz="2400" b="1">
                <a:solidFill>
                  <a:srgbClr val="0033CC"/>
                </a:solidFill>
              </a:rPr>
              <a:t>。</a:t>
            </a:r>
            <a:endParaRPr lang="zh-CN" altLang="en-US" sz="2400" b="1">
              <a:solidFill>
                <a:srgbClr val="0033CC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468303" y="607695"/>
            <a:ext cx="171450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33CC"/>
                </a:solidFill>
              </a:rPr>
              <a:t>谨慎。</a:t>
            </a:r>
            <a:endParaRPr lang="zh-CN" altLang="en-US" sz="4000" b="1">
              <a:solidFill>
                <a:srgbClr val="0033CC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58750" y="2422525"/>
            <a:ext cx="273558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FF0000"/>
                </a:solidFill>
              </a:rPr>
              <a:t>介词，把。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432878" y="3930015"/>
            <a:ext cx="2478405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33CC"/>
                </a:solidFill>
              </a:rPr>
              <a:t>正理常法。</a:t>
            </a:r>
            <a:endParaRPr lang="zh-CN" altLang="en-US" sz="3600" b="1">
              <a:solidFill>
                <a:srgbClr val="0033CC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753803" y="3733800"/>
            <a:ext cx="171450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33CC"/>
                </a:solidFill>
              </a:rPr>
              <a:t>规则。</a:t>
            </a:r>
            <a:endParaRPr lang="zh-CN" altLang="en-US" sz="4000" b="1">
              <a:solidFill>
                <a:srgbClr val="0033CC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59068" y="4818063"/>
            <a:ext cx="9364980" cy="175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33CC"/>
                </a:solidFill>
              </a:rPr>
              <a:t>告诫她说：“‘到了你的夫家，一定要恭敬．</a:t>
            </a:r>
            <a:endParaRPr lang="zh-CN" altLang="en-US" sz="3600" b="1">
              <a:solidFill>
                <a:srgbClr val="0033CC"/>
              </a:solidFill>
            </a:endParaRPr>
          </a:p>
          <a:p>
            <a:r>
              <a:rPr lang="zh-CN" altLang="en-US" sz="3600">
                <a:solidFill>
                  <a:srgbClr val="0033CC"/>
                </a:solidFill>
              </a:rPr>
              <a:t> </a:t>
            </a:r>
            <a:r>
              <a:rPr lang="zh-CN" altLang="en-US" sz="3600" b="1">
                <a:solidFill>
                  <a:srgbClr val="0033CC"/>
                </a:solidFill>
              </a:rPr>
              <a:t>一定要谨慎，不要违背你的丈夫！’</a:t>
            </a:r>
            <a:endParaRPr lang="zh-CN" altLang="en-US" sz="3600" b="1">
              <a:solidFill>
                <a:srgbClr val="0033CC"/>
              </a:solidFill>
            </a:endParaRPr>
          </a:p>
          <a:p>
            <a:r>
              <a:rPr lang="zh-CN" altLang="en-US" sz="3600" b="1">
                <a:solidFill>
                  <a:srgbClr val="0033CC"/>
                </a:solidFill>
              </a:rPr>
              <a:t>以顺从为常法，是妇女遵循的规则。”</a:t>
            </a:r>
            <a:endParaRPr lang="zh-CN" altLang="en-US" sz="3600" b="1">
              <a:solidFill>
                <a:srgbClr val="0033CC"/>
              </a:solidFill>
            </a:endParaRPr>
          </a:p>
        </p:txBody>
      </p:sp>
      <p:sp>
        <p:nvSpPr>
          <p:cNvPr id="2" name="圆角矩形标注 1"/>
          <p:cNvSpPr/>
          <p:nvPr/>
        </p:nvSpPr>
        <p:spPr>
          <a:xfrm>
            <a:off x="2414270" y="535940"/>
            <a:ext cx="2397125" cy="611505"/>
          </a:xfrm>
          <a:prstGeom prst="wedgeRoundRectCallout">
            <a:avLst>
              <a:gd name="adj1" fmla="val -10662"/>
              <a:gd name="adj2" fmla="val 11614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rgbClr val="FF0000"/>
                </a:solidFill>
              </a:rPr>
              <a:t>同汝，你</a:t>
            </a:r>
            <a:endParaRPr lang="zh-CN" altLang="en-US" sz="3600">
              <a:solidFill>
                <a:srgbClr val="FF0000"/>
              </a:solidFill>
            </a:endParaRPr>
          </a:p>
        </p:txBody>
      </p:sp>
      <p:sp>
        <p:nvSpPr>
          <p:cNvPr id="3" name="椭圆形标注 2"/>
          <p:cNvSpPr/>
          <p:nvPr/>
        </p:nvSpPr>
        <p:spPr>
          <a:xfrm>
            <a:off x="6581140" y="308610"/>
            <a:ext cx="2599055" cy="611505"/>
          </a:xfrm>
          <a:prstGeom prst="wedgeEllipseCallout">
            <a:avLst>
              <a:gd name="adj1" fmla="val -1258"/>
              <a:gd name="adj2" fmla="val 1508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rgbClr val="FF0000"/>
                </a:solidFill>
              </a:rPr>
              <a:t>指丈夫</a:t>
            </a:r>
            <a:endParaRPr lang="zh-CN" altLang="en-US" sz="36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3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48615" y="668655"/>
            <a:ext cx="854456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6000"/>
              <a:t>这是第二段第一层内容</a:t>
            </a:r>
            <a:endParaRPr lang="zh-CN" altLang="en-US" sz="6000"/>
          </a:p>
        </p:txBody>
      </p:sp>
      <p:sp>
        <p:nvSpPr>
          <p:cNvPr id="4" name="文本框 3"/>
          <p:cNvSpPr txBox="1"/>
          <p:nvPr/>
        </p:nvSpPr>
        <p:spPr>
          <a:xfrm>
            <a:off x="1058545" y="2527935"/>
            <a:ext cx="783526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>
                <a:solidFill>
                  <a:srgbClr val="FF0000"/>
                </a:solidFill>
              </a:rPr>
              <a:t>否点其观点并以</a:t>
            </a:r>
            <a:r>
              <a:rPr lang="en-US" altLang="zh-CN" sz="4800">
                <a:solidFill>
                  <a:srgbClr val="FF0000"/>
                </a:solidFill>
              </a:rPr>
              <a:t>“</a:t>
            </a:r>
            <a:r>
              <a:rPr lang="zh-CN" altLang="en-US" sz="4800">
                <a:solidFill>
                  <a:srgbClr val="FF0000"/>
                </a:solidFill>
              </a:rPr>
              <a:t>妾妇之道</a:t>
            </a:r>
            <a:r>
              <a:rPr lang="en-US" altLang="zh-CN" sz="4800">
                <a:solidFill>
                  <a:srgbClr val="FF0000"/>
                </a:solidFill>
              </a:rPr>
              <a:t>”</a:t>
            </a:r>
            <a:r>
              <a:rPr lang="zh-CN" altLang="en-US" sz="4800">
                <a:solidFill>
                  <a:srgbClr val="FF0000"/>
                </a:solidFill>
              </a:rPr>
              <a:t>作比指出他们的本质。</a:t>
            </a:r>
            <a:endParaRPr lang="zh-CN" altLang="en-US" sz="48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内容占位符 2"/>
          <p:cNvSpPr>
            <a:spLocks noGrp="1"/>
          </p:cNvSpPr>
          <p:nvPr>
            <p:ph idx="4294967295"/>
          </p:nvPr>
        </p:nvSpPr>
        <p:spPr>
          <a:xfrm>
            <a:off x="77470" y="310515"/>
            <a:ext cx="8926830" cy="6313170"/>
          </a:xfrm>
        </p:spPr>
        <p:txBody>
          <a:bodyPr/>
          <a:lstStyle/>
          <a:p>
            <a:pPr>
              <a:buFontTx/>
              <a:buNone/>
            </a:pPr>
            <a:endParaRPr lang="en-US" altLang="zh-CN" b="1"/>
          </a:p>
          <a:p>
            <a:pPr>
              <a:buFontTx/>
              <a:buNone/>
            </a:pPr>
            <a:endParaRPr lang="en-US" altLang="zh-CN" b="1"/>
          </a:p>
          <a:p>
            <a:pPr>
              <a:buFontTx/>
              <a:buNone/>
            </a:pPr>
            <a:r>
              <a:rPr lang="en-US" altLang="zh-CN" b="1"/>
              <a:t>       </a:t>
            </a:r>
            <a:r>
              <a:rPr lang="zh-CN" altLang="en-US" sz="3600" b="1">
                <a:solidFill>
                  <a:srgbClr val="FF0000"/>
                </a:solidFill>
              </a:rPr>
              <a:t>居</a:t>
            </a:r>
            <a:r>
              <a:rPr lang="zh-CN" altLang="en-US" sz="3600" b="1"/>
              <a:t>天下之</a:t>
            </a:r>
            <a:r>
              <a:rPr lang="zh-CN" altLang="en-US" sz="3600" b="1">
                <a:solidFill>
                  <a:srgbClr val="FF0000"/>
                </a:solidFill>
              </a:rPr>
              <a:t>广居</a:t>
            </a:r>
            <a:r>
              <a:rPr lang="zh-CN" altLang="en-US" sz="3600" b="1"/>
              <a:t>，    立天下之</a:t>
            </a:r>
            <a:r>
              <a:rPr lang="zh-CN" altLang="en-US" sz="3600" b="1">
                <a:solidFill>
                  <a:srgbClr val="FF0000"/>
                </a:solidFill>
              </a:rPr>
              <a:t>正位</a:t>
            </a:r>
            <a:r>
              <a:rPr lang="zh-CN" altLang="en-US" sz="3600" b="1"/>
              <a:t>，</a:t>
            </a:r>
            <a:endParaRPr lang="zh-CN" altLang="en-US" sz="3600" b="1"/>
          </a:p>
          <a:p>
            <a:pPr>
              <a:buFontTx/>
              <a:buNone/>
            </a:pPr>
            <a:endParaRPr lang="zh-CN" altLang="en-US" sz="3600" b="1"/>
          </a:p>
          <a:p>
            <a:pPr>
              <a:buFontTx/>
              <a:buNone/>
            </a:pPr>
            <a:r>
              <a:rPr lang="zh-CN" altLang="en-US" sz="3600" b="1"/>
              <a:t>       行天下之</a:t>
            </a:r>
            <a:r>
              <a:rPr lang="zh-CN" altLang="en-US" sz="3600" b="1">
                <a:solidFill>
                  <a:srgbClr val="FF0000"/>
                </a:solidFill>
              </a:rPr>
              <a:t>大道</a:t>
            </a:r>
            <a:r>
              <a:rPr lang="zh-CN" altLang="en-US" sz="3600" b="1"/>
              <a:t>。</a:t>
            </a:r>
            <a:endParaRPr lang="zh-CN" altLang="en-US" sz="3600" b="1"/>
          </a:p>
          <a:p>
            <a:pPr>
              <a:buFontTx/>
              <a:buNone/>
            </a:pPr>
            <a:r>
              <a:rPr lang="zh-CN" altLang="en-US" b="1">
                <a:solidFill>
                  <a:srgbClr val="0033CC"/>
                </a:solidFill>
              </a:rPr>
              <a:t>句意</a:t>
            </a:r>
            <a:endParaRPr lang="zh-CN" altLang="en-US">
              <a:solidFill>
                <a:srgbClr val="0033CC"/>
              </a:solidFill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73673" y="494030"/>
            <a:ext cx="2937510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33CC"/>
                </a:solidFill>
              </a:rPr>
              <a:t>动词，居住。</a:t>
            </a:r>
            <a:endParaRPr lang="zh-CN" altLang="en-US" sz="3600" b="1">
              <a:solidFill>
                <a:srgbClr val="0033CC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899093" y="494030"/>
            <a:ext cx="2017395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33CC"/>
                </a:solidFill>
              </a:rPr>
              <a:t>喻指</a:t>
            </a:r>
            <a:r>
              <a:rPr lang="en-US" altLang="zh-CN" sz="3600" b="1">
                <a:solidFill>
                  <a:srgbClr val="0033CC"/>
                </a:solidFill>
              </a:rPr>
              <a:t>“</a:t>
            </a:r>
            <a:r>
              <a:rPr lang="zh-CN" altLang="en-US" sz="3600" b="1">
                <a:solidFill>
                  <a:srgbClr val="0033CC"/>
                </a:solidFill>
              </a:rPr>
              <a:t>仁</a:t>
            </a:r>
            <a:r>
              <a:rPr lang="en-US" altLang="zh-CN" sz="3600" b="1">
                <a:solidFill>
                  <a:srgbClr val="0033CC"/>
                </a:solidFill>
              </a:rPr>
              <a:t>”</a:t>
            </a:r>
            <a:endParaRPr lang="en-US" altLang="zh-CN" sz="3600" b="1">
              <a:solidFill>
                <a:srgbClr val="0033CC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726690" y="2125345"/>
            <a:ext cx="273304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33CC"/>
                </a:solidFill>
              </a:rPr>
              <a:t>喻指</a:t>
            </a:r>
            <a:r>
              <a:rPr lang="en-US" altLang="zh-CN" sz="4000" b="1">
                <a:solidFill>
                  <a:srgbClr val="0033CC"/>
                </a:solidFill>
              </a:rPr>
              <a:t>“</a:t>
            </a:r>
            <a:r>
              <a:rPr lang="zh-CN" altLang="en-US" sz="4000" b="1">
                <a:solidFill>
                  <a:srgbClr val="0033CC"/>
                </a:solidFill>
              </a:rPr>
              <a:t>义</a:t>
            </a:r>
            <a:r>
              <a:rPr lang="en-US" altLang="zh-CN" sz="4000" b="1">
                <a:solidFill>
                  <a:srgbClr val="0033CC"/>
                </a:solidFill>
              </a:rPr>
              <a:t>”</a:t>
            </a:r>
            <a:r>
              <a:rPr lang="zh-CN" altLang="en-US" sz="4000" b="1">
                <a:solidFill>
                  <a:srgbClr val="0033CC"/>
                </a:solidFill>
              </a:rPr>
              <a:t>。</a:t>
            </a:r>
            <a:endParaRPr lang="zh-CN" altLang="en-US" sz="4000" b="1">
              <a:solidFill>
                <a:srgbClr val="0033CC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74625" y="4221480"/>
            <a:ext cx="8930640" cy="1938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33CC"/>
                </a:solidFill>
                <a:sym typeface="+mn-ea"/>
              </a:rPr>
              <a:t>（</a:t>
            </a:r>
            <a:r>
              <a:rPr lang="zh-CN" altLang="en-US" sz="4000" b="1">
                <a:solidFill>
                  <a:srgbClr val="0033CC"/>
                </a:solidFill>
              </a:rPr>
              <a:t>大丈夫应该），住进天下最宽广的住宅</a:t>
            </a:r>
            <a:r>
              <a:rPr lang="en-US" altLang="zh-CN" sz="4000" b="1">
                <a:solidFill>
                  <a:srgbClr val="0033CC"/>
                </a:solidFill>
              </a:rPr>
              <a:t>——</a:t>
            </a:r>
            <a:r>
              <a:rPr lang="zh-CN" altLang="en-US" sz="4000" b="1">
                <a:solidFill>
                  <a:srgbClr val="0033CC"/>
                </a:solidFill>
              </a:rPr>
              <a:t>仁，站在天下最正确的位置</a:t>
            </a:r>
            <a:r>
              <a:rPr lang="en-US" altLang="zh-CN" sz="4000" b="1">
                <a:solidFill>
                  <a:srgbClr val="0033CC"/>
                </a:solidFill>
              </a:rPr>
              <a:t>——</a:t>
            </a:r>
            <a:r>
              <a:rPr lang="zh-CN" altLang="en-US" sz="4000" b="1">
                <a:solidFill>
                  <a:srgbClr val="0033CC"/>
                </a:solidFill>
              </a:rPr>
              <a:t>礼，走着天下最正确道路</a:t>
            </a:r>
            <a:r>
              <a:rPr lang="en-US" altLang="zh-CN" sz="4000" b="1">
                <a:solidFill>
                  <a:srgbClr val="0033CC"/>
                </a:solidFill>
              </a:rPr>
              <a:t>——</a:t>
            </a:r>
            <a:r>
              <a:rPr lang="zh-CN" altLang="en-US" sz="4000" b="1">
                <a:solidFill>
                  <a:srgbClr val="0033CC"/>
                </a:solidFill>
              </a:rPr>
              <a:t>义</a:t>
            </a:r>
            <a:r>
              <a:rPr lang="zh-CN" altLang="en-US" sz="4000" b="1">
                <a:solidFill>
                  <a:srgbClr val="0033CC"/>
                </a:solidFill>
              </a:rPr>
              <a:t>。</a:t>
            </a:r>
            <a:endParaRPr lang="zh-CN" altLang="en-US" sz="4000" b="1">
              <a:solidFill>
                <a:srgbClr val="0033CC"/>
              </a:solidFill>
            </a:endParaRPr>
          </a:p>
        </p:txBody>
      </p:sp>
      <p:sp>
        <p:nvSpPr>
          <p:cNvPr id="2" name="椭圆形标注 1"/>
          <p:cNvSpPr/>
          <p:nvPr/>
        </p:nvSpPr>
        <p:spPr>
          <a:xfrm>
            <a:off x="5494020" y="310515"/>
            <a:ext cx="3282950" cy="921385"/>
          </a:xfrm>
          <a:prstGeom prst="wedgeEllipseCallout">
            <a:avLst>
              <a:gd name="adj1" fmla="val 5396"/>
              <a:gd name="adj2" fmla="val 801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000">
                <a:solidFill>
                  <a:srgbClr val="FF0000"/>
                </a:solidFill>
              </a:rPr>
              <a:t>喻指</a:t>
            </a:r>
            <a:r>
              <a:rPr lang="en-US" altLang="zh-CN" sz="4000">
                <a:solidFill>
                  <a:srgbClr val="FF0000"/>
                </a:solidFill>
              </a:rPr>
              <a:t>“</a:t>
            </a:r>
            <a:r>
              <a:rPr lang="zh-CN" altLang="en-US" sz="4000">
                <a:solidFill>
                  <a:srgbClr val="FF0000"/>
                </a:solidFill>
              </a:rPr>
              <a:t>礼</a:t>
            </a:r>
            <a:r>
              <a:rPr lang="en-US" altLang="zh-CN" sz="4000"/>
              <a:t>”</a:t>
            </a:r>
            <a:endParaRPr lang="en-US" altLang="zh-CN" sz="4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65405" y="765175"/>
            <a:ext cx="8849360" cy="536130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b="1"/>
              <a:t>     </a:t>
            </a:r>
            <a:endParaRPr lang="en-US" altLang="zh-CN" b="1"/>
          </a:p>
          <a:p>
            <a:pPr>
              <a:buFontTx/>
              <a:buNone/>
            </a:pPr>
            <a:endParaRPr lang="en-US" altLang="zh-CN" b="1"/>
          </a:p>
          <a:p>
            <a:pPr>
              <a:buFontTx/>
              <a:buNone/>
            </a:pPr>
            <a:r>
              <a:rPr lang="en-US" altLang="zh-CN" b="1"/>
              <a:t>    </a:t>
            </a:r>
            <a:r>
              <a:rPr lang="zh-CN" altLang="en-US" sz="4000" b="1">
                <a:solidFill>
                  <a:srgbClr val="FF0000"/>
                </a:solidFill>
              </a:rPr>
              <a:t>得</a:t>
            </a:r>
            <a:r>
              <a:rPr lang="zh-CN" altLang="en-US" sz="4000" b="1">
                <a:solidFill>
                  <a:srgbClr val="005BD3"/>
                </a:solidFill>
              </a:rPr>
              <a:t>志</a:t>
            </a:r>
            <a:r>
              <a:rPr lang="zh-CN" altLang="en-US" sz="4000" b="1"/>
              <a:t>，与民</a:t>
            </a:r>
            <a:r>
              <a:rPr lang="zh-CN" altLang="en-US" sz="4000" b="1">
                <a:solidFill>
                  <a:srgbClr val="FF0000"/>
                </a:solidFill>
              </a:rPr>
              <a:t>由</a:t>
            </a:r>
            <a:r>
              <a:rPr lang="zh-CN" altLang="en-US" sz="4000" b="1"/>
              <a:t>之，不得志，独</a:t>
            </a:r>
            <a:r>
              <a:rPr lang="zh-CN" altLang="en-US" sz="4000" b="1">
                <a:solidFill>
                  <a:srgbClr val="FF0000"/>
                </a:solidFill>
              </a:rPr>
              <a:t>行</a:t>
            </a:r>
            <a:r>
              <a:rPr lang="zh-CN" altLang="en-US" sz="4000" b="1"/>
              <a:t>其</a:t>
            </a:r>
            <a:r>
              <a:rPr lang="zh-CN" altLang="en-US" sz="4000" b="1">
                <a:solidFill>
                  <a:srgbClr val="0070C0"/>
                </a:solidFill>
              </a:rPr>
              <a:t>道</a:t>
            </a:r>
            <a:r>
              <a:rPr lang="zh-CN" altLang="en-US" sz="4000" b="1"/>
              <a:t>。</a:t>
            </a:r>
            <a:endParaRPr lang="zh-CN" altLang="en-US" b="1"/>
          </a:p>
          <a:p>
            <a:pPr>
              <a:buFontTx/>
              <a:buNone/>
            </a:pPr>
            <a:endParaRPr lang="zh-CN" altLang="en-US" b="1"/>
          </a:p>
          <a:p>
            <a:pPr>
              <a:buFontTx/>
              <a:buNone/>
            </a:pPr>
            <a:r>
              <a:rPr lang="zh-CN" altLang="en-US" b="1"/>
              <a:t>句意</a:t>
            </a:r>
            <a:br>
              <a:rPr lang="zh-CN" altLang="en-US"/>
            </a:br>
            <a:endParaRPr lang="zh-CN" altLang="en-US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2878" y="1287780"/>
            <a:ext cx="324612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33CC"/>
                </a:solidFill>
              </a:rPr>
              <a:t>得到，实现。</a:t>
            </a:r>
            <a:endParaRPr lang="zh-CN" altLang="en-US" sz="4000" b="1">
              <a:solidFill>
                <a:srgbClr val="0033CC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476375" y="2565400"/>
            <a:ext cx="1611630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400" b="1">
                <a:solidFill>
                  <a:srgbClr val="0033CC"/>
                </a:solidFill>
              </a:rPr>
              <a:t>志向</a:t>
            </a:r>
            <a:r>
              <a:rPr lang="zh-CN" altLang="en-US" sz="2400" b="1">
                <a:solidFill>
                  <a:srgbClr val="0033CC"/>
                </a:solidFill>
              </a:rPr>
              <a:t>。</a:t>
            </a:r>
            <a:endParaRPr lang="zh-CN" altLang="en-US" sz="2400" b="1">
              <a:solidFill>
                <a:srgbClr val="0033CC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340100" y="1288098"/>
            <a:ext cx="151003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33CC"/>
                </a:solidFill>
              </a:rPr>
              <a:t>遵从</a:t>
            </a:r>
            <a:r>
              <a:rPr lang="zh-CN" altLang="en-US" sz="2400" b="1">
                <a:solidFill>
                  <a:srgbClr val="0033CC"/>
                </a:solidFill>
              </a:rPr>
              <a:t>。</a:t>
            </a:r>
            <a:endParaRPr lang="zh-CN" altLang="en-US" sz="2400" b="1">
              <a:solidFill>
                <a:srgbClr val="0033CC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068695" y="1211580"/>
            <a:ext cx="2937510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33CC"/>
                </a:solidFill>
              </a:rPr>
              <a:t>固守，坚持。</a:t>
            </a:r>
            <a:endParaRPr lang="zh-CN" altLang="en-US" sz="3600" b="1">
              <a:solidFill>
                <a:srgbClr val="0033CC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15645" y="3500755"/>
            <a:ext cx="8290560" cy="2122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400" b="1">
                <a:solidFill>
                  <a:srgbClr val="0033CC"/>
                </a:solidFill>
              </a:rPr>
              <a:t>得志的时候，与老百姓一</a:t>
            </a:r>
            <a:r>
              <a:rPr lang="zh-CN" altLang="en-US" sz="4400">
                <a:solidFill>
                  <a:srgbClr val="0033CC"/>
                </a:solidFill>
              </a:rPr>
              <a:t> </a:t>
            </a:r>
            <a:r>
              <a:rPr lang="zh-CN" altLang="en-US" sz="4400" b="1">
                <a:solidFill>
                  <a:srgbClr val="0033CC"/>
                </a:solidFill>
              </a:rPr>
              <a:t>同遵循正道而行；不得志的时候，便独自走自己的路。</a:t>
            </a:r>
            <a:endParaRPr lang="zh-CN" altLang="en-US" sz="4400" b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203835" y="692150"/>
            <a:ext cx="8743315" cy="5434330"/>
          </a:xfrm>
        </p:spPr>
        <p:txBody>
          <a:bodyPr/>
          <a:lstStyle/>
          <a:p>
            <a:endParaRPr lang="en-US" altLang="zh-CN" b="1"/>
          </a:p>
          <a:p>
            <a:pPr>
              <a:buFontTx/>
              <a:buNone/>
            </a:pPr>
            <a:r>
              <a:rPr lang="en-US" altLang="zh-CN" b="1"/>
              <a:t>    </a:t>
            </a:r>
            <a:r>
              <a:rPr lang="zh-CN" altLang="en-US" b="1"/>
              <a:t>富贵不能</a:t>
            </a:r>
            <a:r>
              <a:rPr lang="zh-CN" altLang="en-US" b="1">
                <a:solidFill>
                  <a:srgbClr val="FF0000"/>
                </a:solidFill>
              </a:rPr>
              <a:t>淫</a:t>
            </a:r>
            <a:r>
              <a:rPr lang="zh-CN" altLang="en-US" b="1"/>
              <a:t>，贫贱不能</a:t>
            </a:r>
            <a:r>
              <a:rPr lang="zh-CN" altLang="en-US" b="1">
                <a:solidFill>
                  <a:srgbClr val="FF0000"/>
                </a:solidFill>
              </a:rPr>
              <a:t>移</a:t>
            </a:r>
            <a:r>
              <a:rPr lang="zh-CN" altLang="en-US" b="1"/>
              <a:t>，</a:t>
            </a:r>
            <a:r>
              <a:rPr lang="zh-CN" altLang="en-US" b="1">
                <a:solidFill>
                  <a:srgbClr val="005BD3"/>
                </a:solidFill>
              </a:rPr>
              <a:t>威武</a:t>
            </a:r>
            <a:r>
              <a:rPr lang="zh-CN" altLang="en-US" b="1"/>
              <a:t>不能</a:t>
            </a:r>
            <a:r>
              <a:rPr lang="zh-CN" altLang="en-US" b="1">
                <a:solidFill>
                  <a:srgbClr val="FF0000"/>
                </a:solidFill>
              </a:rPr>
              <a:t>屈</a:t>
            </a:r>
            <a:r>
              <a:rPr lang="zh-CN" altLang="en-US" b="1"/>
              <a:t>，</a:t>
            </a:r>
            <a:endParaRPr lang="zh-CN" altLang="en-US" b="1"/>
          </a:p>
          <a:p>
            <a:pPr>
              <a:buFontTx/>
              <a:buNone/>
            </a:pPr>
            <a:endParaRPr lang="zh-CN" altLang="en-US" b="1"/>
          </a:p>
          <a:p>
            <a:pPr>
              <a:buFontTx/>
              <a:buNone/>
            </a:pPr>
            <a:r>
              <a:rPr lang="zh-CN" altLang="en-US" b="1"/>
              <a:t>      此之谓大丈夫。”  </a:t>
            </a:r>
            <a:endParaRPr lang="zh-CN" altLang="en-US" b="1"/>
          </a:p>
          <a:p>
            <a:pPr>
              <a:buFontTx/>
              <a:buNone/>
            </a:pPr>
            <a:r>
              <a:rPr lang="zh-CN" altLang="en-US" b="1"/>
              <a:t>句意                             </a:t>
            </a:r>
            <a:r>
              <a:rPr lang="zh-CN" altLang="en-US"/>
              <a:t> </a:t>
            </a:r>
            <a:endParaRPr lang="zh-CN" altLang="en-US"/>
          </a:p>
          <a:p>
            <a:pPr>
              <a:buFontTx/>
              <a:buNone/>
            </a:pPr>
            <a:endParaRPr lang="en-US" altLang="zh-CN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03518" y="104140"/>
            <a:ext cx="4265930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33CC"/>
                </a:solidFill>
              </a:rPr>
              <a:t>这里是动词使动用法，</a:t>
            </a:r>
            <a:endParaRPr lang="zh-CN" altLang="en-US" sz="3200" b="1">
              <a:solidFill>
                <a:srgbClr val="0033CC"/>
              </a:solidFill>
            </a:endParaRPr>
          </a:p>
          <a:p>
            <a:r>
              <a:rPr lang="zh-CN" altLang="en-US" sz="3200" b="1">
                <a:solidFill>
                  <a:srgbClr val="0033CC"/>
                </a:solidFill>
              </a:rPr>
              <a:t>惑乱，迷惑。</a:t>
            </a:r>
            <a:endParaRPr lang="zh-CN" altLang="en-US" sz="3200" b="1">
              <a:solidFill>
                <a:srgbClr val="0033CC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61560" y="1921510"/>
            <a:ext cx="4265930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33CC"/>
                </a:solidFill>
              </a:rPr>
              <a:t>这里是动词使动用法，</a:t>
            </a:r>
            <a:endParaRPr lang="zh-CN" altLang="en-US" sz="3200" b="1">
              <a:solidFill>
                <a:srgbClr val="0033CC"/>
              </a:solidFill>
            </a:endParaRPr>
          </a:p>
          <a:p>
            <a:r>
              <a:rPr lang="zh-CN" altLang="en-US" sz="3200" b="1">
                <a:solidFill>
                  <a:srgbClr val="0033CC"/>
                </a:solidFill>
              </a:rPr>
              <a:t>改变，动摇。</a:t>
            </a:r>
            <a:endParaRPr lang="zh-CN" altLang="en-US" sz="3200" b="1">
              <a:solidFill>
                <a:srgbClr val="0033CC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121785" y="104140"/>
            <a:ext cx="4265930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33CC"/>
                </a:solidFill>
              </a:rPr>
              <a:t>这里是动词使动用法，</a:t>
            </a:r>
            <a:endParaRPr lang="zh-CN" altLang="en-US" sz="3200" b="1">
              <a:solidFill>
                <a:srgbClr val="0033CC"/>
              </a:solidFill>
            </a:endParaRPr>
          </a:p>
          <a:p>
            <a:r>
              <a:rPr lang="zh-CN" altLang="en-US" sz="3200" b="1">
                <a:solidFill>
                  <a:srgbClr val="0033CC"/>
                </a:solidFill>
              </a:rPr>
              <a:t>屈服。</a:t>
            </a:r>
            <a:endParaRPr lang="zh-CN" altLang="en-US" sz="3200" b="1">
              <a:solidFill>
                <a:srgbClr val="0033CC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411403" y="863918"/>
            <a:ext cx="1716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/>
              <a:t>威胁暴力。</a:t>
            </a:r>
            <a:endParaRPr lang="zh-CN" altLang="en-US" sz="2400" b="1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86080" y="3707765"/>
            <a:ext cx="8561070" cy="255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33CC"/>
                </a:solidFill>
              </a:rPr>
              <a:t>富贵不能使他迷惑，贫贱不能使他改变，威武不能使他屈服。这样的人才称得上大丈夫（或这就是所说的大丈夫）！</a:t>
            </a:r>
            <a:endParaRPr lang="zh-CN" altLang="en-US" sz="4000" b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615" y="340360"/>
            <a:ext cx="31400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>
                <a:solidFill>
                  <a:srgbClr val="FF0000"/>
                </a:solidFill>
              </a:rPr>
              <a:t>第三层内容</a:t>
            </a:r>
            <a:endParaRPr lang="zh-CN" altLang="en-US" sz="360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81430" y="922020"/>
            <a:ext cx="748030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 b="1">
                <a:solidFill>
                  <a:srgbClr val="FF0000"/>
                </a:solidFill>
              </a:rPr>
              <a:t>阐述孟子心中的大丈夫的标准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  <p:sp>
        <p:nvSpPr>
          <p:cNvPr id="59394" name="Rectangle 2"/>
          <p:cNvSpPr>
            <a:spLocks noGrp="1" noChangeArrowheads="1"/>
          </p:cNvSpPr>
          <p:nvPr/>
        </p:nvSpPr>
        <p:spPr>
          <a:xfrm>
            <a:off x="21590" y="1690370"/>
            <a:ext cx="9101455" cy="51333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Tx/>
              <a:buNone/>
            </a:pPr>
            <a:r>
              <a:rPr lang="en-US" altLang="zh-CN" b="1"/>
              <a:t>             </a:t>
            </a:r>
            <a:r>
              <a:rPr lang="zh-CN" altLang="en-US" sz="4400" b="1"/>
              <a:t>孟子</a:t>
            </a:r>
            <a:r>
              <a:rPr lang="zh-CN" sz="4400" b="1"/>
              <a:t>认为，真正的大丈夫有三个标准：一是大丈夫要讲仁德，守礼法，做事合乎道义；二是无论得志与否，都不能放弃自己的原则；三更不能为富贵贫贱威武这些外部因素所迷乱，动摇，屈服。只有这样，才算得上是大丈夫。</a:t>
            </a:r>
            <a:endParaRPr lang="zh-CN" sz="4400" b="1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82550" y="158115"/>
            <a:ext cx="201930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总结归纳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4640" y="803275"/>
            <a:ext cx="7498080" cy="175323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/>
              <a:t>摆出批驳的靶子</a:t>
            </a:r>
            <a:r>
              <a:rPr lang="en-US" altLang="zh-CN" sz="3600"/>
              <a:t>——</a:t>
            </a:r>
            <a:r>
              <a:rPr lang="zh-CN" altLang="en-US" sz="3600"/>
              <a:t>景春的观点</a:t>
            </a:r>
            <a:endParaRPr lang="zh-CN" altLang="en-US" sz="3600"/>
          </a:p>
          <a:p>
            <a:r>
              <a:rPr lang="zh-CN" altLang="en-US" sz="3600"/>
              <a:t>（公孙张是真正大丈夫）</a:t>
            </a:r>
            <a:endParaRPr lang="zh-CN" altLang="en-US" sz="3600"/>
          </a:p>
          <a:p>
            <a:r>
              <a:rPr lang="zh-CN" altLang="en-US" sz="3600"/>
              <a:t>论据</a:t>
            </a:r>
            <a:r>
              <a:rPr lang="en-US" altLang="zh-CN" sz="3600"/>
              <a:t>——</a:t>
            </a:r>
            <a:r>
              <a:rPr lang="zh-CN" altLang="en-US" sz="3600"/>
              <a:t>一怒而诸侯惧安居而天下熄</a:t>
            </a:r>
            <a:endParaRPr lang="zh-CN" altLang="en-US" sz="3600"/>
          </a:p>
        </p:txBody>
      </p:sp>
      <p:cxnSp>
        <p:nvCxnSpPr>
          <p:cNvPr id="4" name="直接箭头连接符 3"/>
          <p:cNvCxnSpPr/>
          <p:nvPr/>
        </p:nvCxnSpPr>
        <p:spPr>
          <a:xfrm flipH="1">
            <a:off x="2217420" y="2257425"/>
            <a:ext cx="6985" cy="4762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146050" y="2851785"/>
            <a:ext cx="716661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/>
              <a:t>直接否定</a:t>
            </a:r>
            <a:r>
              <a:rPr lang="en-US" altLang="zh-CN" sz="3200"/>
              <a:t>——</a:t>
            </a:r>
            <a:r>
              <a:rPr lang="zh-CN" altLang="en-US" sz="3200"/>
              <a:t>孟子的观点</a:t>
            </a:r>
            <a:endParaRPr lang="zh-CN" altLang="en-US" sz="3200"/>
          </a:p>
          <a:p>
            <a:pPr algn="l"/>
            <a:r>
              <a:rPr lang="zh-CN" altLang="en-US" sz="3200"/>
              <a:t>（这不能算真正的大丈夫）</a:t>
            </a:r>
            <a:endParaRPr lang="zh-CN" altLang="en-US" sz="3200"/>
          </a:p>
          <a:p>
            <a:pPr algn="l"/>
            <a:r>
              <a:rPr lang="zh-CN" altLang="en-US" sz="3200"/>
              <a:t>论正：把公孙衍张仪类比作</a:t>
            </a:r>
            <a:r>
              <a:rPr lang="en-US" altLang="zh-CN" sz="3200"/>
              <a:t>“</a:t>
            </a:r>
            <a:r>
              <a:rPr lang="zh-CN" altLang="en-US" sz="3200"/>
              <a:t>妾妇之道</a:t>
            </a:r>
            <a:r>
              <a:rPr lang="en-US" altLang="zh-CN" sz="3200"/>
              <a:t>”</a:t>
            </a:r>
            <a:endParaRPr lang="en-US" altLang="zh-CN" sz="3200"/>
          </a:p>
          <a:p>
            <a:pPr algn="l"/>
            <a:r>
              <a:rPr lang="zh-CN" altLang="en-US" sz="3200"/>
              <a:t>          本质是顺从</a:t>
            </a:r>
            <a:r>
              <a:rPr lang="zh-CN" altLang="en-US" sz="3200">
                <a:sym typeface="+mn-ea"/>
              </a:rPr>
              <a:t>迎合</a:t>
            </a:r>
            <a:r>
              <a:rPr lang="zh-CN" altLang="en-US" sz="3200"/>
              <a:t>没有独立判断</a:t>
            </a:r>
            <a:endParaRPr lang="zh-CN" altLang="en-US" sz="3200"/>
          </a:p>
          <a:p>
            <a:endParaRPr lang="zh-CN" altLang="en-US" sz="3200"/>
          </a:p>
        </p:txBody>
      </p:sp>
      <p:cxnSp>
        <p:nvCxnSpPr>
          <p:cNvPr id="6" name="直接箭头连接符 5"/>
          <p:cNvCxnSpPr/>
          <p:nvPr/>
        </p:nvCxnSpPr>
        <p:spPr>
          <a:xfrm flipH="1">
            <a:off x="2224405" y="4631055"/>
            <a:ext cx="6985" cy="4762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146050" y="5107305"/>
            <a:ext cx="665226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阐明大丈夫真正标准：合乎仁礼</a:t>
            </a:r>
            <a:endParaRPr lang="zh-CN" altLang="en-US" sz="3600"/>
          </a:p>
          <a:p>
            <a:r>
              <a:rPr lang="zh-CN" altLang="en-US" sz="3600"/>
              <a:t>义，与民由之或独行其道，</a:t>
            </a:r>
            <a:endParaRPr lang="zh-CN" altLang="en-US" sz="3600"/>
          </a:p>
          <a:p>
            <a:r>
              <a:rPr lang="zh-CN" altLang="en-US" sz="3600"/>
              <a:t>不能移不能屈不能淫</a:t>
            </a:r>
            <a:endParaRPr lang="en-US" altLang="zh-CN" sz="3600"/>
          </a:p>
        </p:txBody>
      </p:sp>
      <p:sp>
        <p:nvSpPr>
          <p:cNvPr id="8" name="右大括号 7"/>
          <p:cNvSpPr/>
          <p:nvPr/>
        </p:nvSpPr>
        <p:spPr>
          <a:xfrm>
            <a:off x="6797675" y="2851785"/>
            <a:ext cx="361950" cy="206629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312660" y="3592830"/>
            <a:ext cx="54419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FF0000"/>
                </a:solidFill>
              </a:rPr>
              <a:t>破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  <p:sp>
        <p:nvSpPr>
          <p:cNvPr id="10" name="右大括号 9"/>
          <p:cNvSpPr/>
          <p:nvPr/>
        </p:nvSpPr>
        <p:spPr>
          <a:xfrm>
            <a:off x="6798310" y="4852035"/>
            <a:ext cx="361315" cy="1685925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312660" y="5478780"/>
            <a:ext cx="79121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FF0000"/>
                </a:solidFill>
              </a:rPr>
              <a:t>立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21640" y="1844675"/>
            <a:ext cx="8263255" cy="3724275"/>
          </a:xfrm>
          <a:noFill/>
        </p:spPr>
        <p:txBody>
          <a:bodyPr/>
          <a:lstStyle/>
          <a:p>
            <a:pPr>
              <a:buFontTx/>
              <a:buNone/>
            </a:pPr>
            <a:r>
              <a:rPr lang="en-US" altLang="zh-CN" b="1"/>
              <a:t>   </a:t>
            </a:r>
            <a:r>
              <a:rPr lang="zh-CN" altLang="en-US" sz="4000" b="1"/>
              <a:t>1、公孙衍、张仪是大丈夫吗？</a:t>
            </a:r>
            <a:endParaRPr lang="zh-CN" altLang="en-US" sz="4000" b="1"/>
          </a:p>
          <a:p>
            <a:pPr>
              <a:buFontTx/>
              <a:buNone/>
            </a:pPr>
            <a:r>
              <a:rPr lang="zh-CN" altLang="en-US" sz="4000" b="1"/>
              <a:t>   </a:t>
            </a:r>
            <a:r>
              <a:rPr lang="en-US" altLang="zh-CN" sz="4000" b="1"/>
              <a:t>2</a:t>
            </a:r>
            <a:r>
              <a:rPr lang="zh-CN" altLang="en-US" sz="4000" b="1"/>
              <a:t>、孟子对大丈夫的阐释，哪三句话能概括其精髓？ </a:t>
            </a:r>
            <a:endParaRPr lang="zh-CN" altLang="en-US" sz="4000" b="1"/>
          </a:p>
          <a:p>
            <a:pPr>
              <a:buFontTx/>
              <a:buNone/>
            </a:pPr>
            <a:r>
              <a:rPr lang="zh-CN" altLang="en-US" sz="4000" b="1"/>
              <a:t>   </a:t>
            </a:r>
            <a:r>
              <a:rPr lang="en-US" altLang="zh-CN" sz="4000" b="1"/>
              <a:t>3</a:t>
            </a:r>
            <a:r>
              <a:rPr lang="zh-CN" altLang="en-US" sz="4000" b="1"/>
              <a:t>、怎样才能做到有大丈夫之道呢？</a:t>
            </a:r>
            <a:endParaRPr lang="zh-CN" altLang="en-US" sz="4000" b="1"/>
          </a:p>
        </p:txBody>
      </p:sp>
      <p:sp>
        <p:nvSpPr>
          <p:cNvPr id="54275" name="AutoShape 3"/>
          <p:cNvSpPr>
            <a:spLocks noGrp="1" noChangeArrowheads="1"/>
          </p:cNvSpPr>
          <p:nvPr>
            <p:ph type="title"/>
          </p:nvPr>
        </p:nvSpPr>
        <p:spPr>
          <a:xfrm>
            <a:off x="179388" y="476250"/>
            <a:ext cx="7924800" cy="1143000"/>
          </a:xfrm>
          <a:prstGeom prst="roundRect">
            <a:avLst>
              <a:gd name="adj" fmla="val 21667"/>
            </a:avLst>
          </a:prstGeom>
          <a:noFill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</a:extLst>
        </p:spPr>
        <p:txBody>
          <a:bodyPr anchor="b"/>
          <a:lstStyle/>
          <a:p>
            <a:r>
              <a:rPr lang="en-US" altLang="zh-CN" b="1">
                <a:solidFill>
                  <a:srgbClr val="FF0000"/>
                </a:solidFill>
              </a:rPr>
              <a:t> </a:t>
            </a:r>
            <a:r>
              <a:rPr lang="zh-CN" altLang="en-US" b="1">
                <a:solidFill>
                  <a:srgbClr val="FF0000"/>
                </a:solidFill>
              </a:rPr>
              <a:t>你思我想，理解精髓</a:t>
            </a:r>
            <a:endParaRPr lang="zh-CN" altLang="en-US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AutoShape 2"/>
          <p:cNvSpPr>
            <a:spLocks noChangeArrowheads="1"/>
          </p:cNvSpPr>
          <p:nvPr/>
        </p:nvSpPr>
        <p:spPr bwMode="auto">
          <a:xfrm>
            <a:off x="971550" y="4581525"/>
            <a:ext cx="7993063" cy="579438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zh-CN" altLang="en-US" sz="2800" b="1">
                <a:solidFill>
                  <a:srgbClr val="FF0066"/>
                </a:solidFill>
                <a:latin typeface="Times New Roman" panose="02020603050405020304" pitchFamily="18" charset="0"/>
              </a:rPr>
              <a:t>威武不能屈</a:t>
            </a:r>
            <a:r>
              <a:rPr lang="en-US" altLang="zh-CN" sz="2800" b="1">
                <a:solidFill>
                  <a:srgbClr val="FF0066"/>
                </a:solidFill>
                <a:latin typeface="Arial" panose="020B0604020202020204"/>
              </a:rPr>
              <a:t>———</a:t>
            </a:r>
            <a:r>
              <a:rPr lang="zh-CN" altLang="en-US" sz="2800" b="1">
                <a:solidFill>
                  <a:srgbClr val="FF0066"/>
                </a:solidFill>
                <a:latin typeface="Times New Roman" panose="02020603050405020304" pitchFamily="18" charset="0"/>
              </a:rPr>
              <a:t>威力相逼不能使我卑躬屈膝</a:t>
            </a:r>
            <a:endParaRPr lang="zh-CN" altLang="en-US" sz="2800" b="1">
              <a:solidFill>
                <a:srgbClr val="FF0066"/>
              </a:solidFill>
              <a:latin typeface="Times New Roman" panose="02020603050405020304" pitchFamily="18" charset="0"/>
              <a:hlinkClick r:id="rId1" action="ppaction://hlinksldjump"/>
            </a:endParaRPr>
          </a:p>
          <a:p>
            <a:pPr algn="ctr"/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299" name="AutoShape 3"/>
          <p:cNvSpPr>
            <a:spLocks noChangeArrowheads="1"/>
          </p:cNvSpPr>
          <p:nvPr/>
        </p:nvSpPr>
        <p:spPr bwMode="auto">
          <a:xfrm>
            <a:off x="971550" y="3357563"/>
            <a:ext cx="7345363" cy="647700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zh-CN" altLang="en-US" sz="2800" b="1">
                <a:solidFill>
                  <a:srgbClr val="FF0066"/>
                </a:solidFill>
                <a:latin typeface="Times New Roman" panose="02020603050405020304" pitchFamily="18" charset="0"/>
              </a:rPr>
              <a:t>贫贱不能移</a:t>
            </a:r>
            <a:r>
              <a:rPr lang="en-US" altLang="zh-CN" sz="2800" b="1">
                <a:solidFill>
                  <a:srgbClr val="FF0066"/>
                </a:solidFill>
                <a:latin typeface="Arial" panose="020B0604020202020204"/>
              </a:rPr>
              <a:t>———</a:t>
            </a:r>
            <a:r>
              <a:rPr lang="zh-CN" altLang="en-US" sz="2800" b="1">
                <a:solidFill>
                  <a:srgbClr val="FF0066"/>
                </a:solidFill>
                <a:latin typeface="Times New Roman" panose="02020603050405020304" pitchFamily="18" charset="0"/>
              </a:rPr>
              <a:t>家贫位卑不能改变我志向</a:t>
            </a:r>
            <a:endParaRPr lang="zh-CN" altLang="en-US" sz="2800" b="1">
              <a:solidFill>
                <a:srgbClr val="FF0066"/>
              </a:solidFill>
              <a:latin typeface="Times New Roman" panose="02020603050405020304" pitchFamily="18" charset="0"/>
              <a:hlinkClick r:id="rId1" action="ppaction://hlinksldjump"/>
            </a:endParaRPr>
          </a:p>
          <a:p>
            <a:pPr algn="ctr"/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  <a:hlinkClick r:id="rId2" action="ppaction://hlinksldjump"/>
            </a:endParaRPr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971550" y="2205355"/>
            <a:ext cx="6835775" cy="581025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zh-CN" altLang="en-US" sz="2800" b="1">
                <a:solidFill>
                  <a:srgbClr val="FF0066"/>
                </a:solidFill>
                <a:latin typeface="Times New Roman" panose="02020603050405020304" pitchFamily="18" charset="0"/>
              </a:rPr>
              <a:t>富贵不能淫</a:t>
            </a:r>
            <a:r>
              <a:rPr lang="en-US" altLang="zh-CN" sz="2800" b="1">
                <a:solidFill>
                  <a:srgbClr val="FF0066"/>
                </a:solidFill>
                <a:latin typeface="Arial" panose="020B0604020202020204"/>
              </a:rPr>
              <a:t>———</a:t>
            </a:r>
            <a:r>
              <a:rPr lang="zh-CN" altLang="en-US" sz="2800" b="1">
                <a:solidFill>
                  <a:srgbClr val="FF0066"/>
                </a:solidFill>
                <a:latin typeface="Times New Roman" panose="02020603050405020304" pitchFamily="18" charset="0"/>
              </a:rPr>
              <a:t>高官厚禄不能乱我心</a:t>
            </a:r>
            <a:endParaRPr lang="zh-CN" altLang="en-US" sz="2800" b="1">
              <a:solidFill>
                <a:srgbClr val="FF0066"/>
              </a:solidFill>
              <a:latin typeface="Times New Roman" panose="02020603050405020304" pitchFamily="18" charset="0"/>
              <a:hlinkClick r:id="rId1" action="ppaction://hlinksldjump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1258888" y="191611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32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401320" y="621030"/>
            <a:ext cx="7915275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Times New Roman" panose="02020603050405020304" pitchFamily="18" charset="0"/>
              </a:rPr>
              <a:t>孟子对大丈夫的阐述精髓是什么？</a:t>
            </a:r>
            <a:endParaRPr lang="zh-CN" altLang="en-US" sz="40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299" grpId="0"/>
      <p:bldP spid="55300" grpId="0" bldLvl="0" animBg="1"/>
      <p:bldP spid="5530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692150"/>
            <a:ext cx="8207375" cy="1143000"/>
          </a:xfrm>
          <a:noFill/>
          <a:ln>
            <a:solidFill>
              <a:schemeClr val="bg1"/>
            </a:solidFill>
            <a:miter lim="800000"/>
          </a:ln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</a:rPr>
              <a:t>怎样才能做到有大丈夫之道呢？</a:t>
            </a:r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9595" y="1835150"/>
            <a:ext cx="7962265" cy="3743325"/>
          </a:xfrm>
        </p:spPr>
        <p:txBody>
          <a:bodyPr/>
          <a:lstStyle/>
          <a:p>
            <a:r>
              <a:rPr lang="zh-CN" altLang="en-US" b="1">
                <a:solidFill>
                  <a:srgbClr val="FF0066"/>
                </a:solidFill>
              </a:rPr>
              <a:t>居天下之广居，立天下之正位，行天下之大道；（贯彻儒家倡导的仁义礼 ）</a:t>
            </a:r>
            <a:endParaRPr lang="zh-CN" altLang="en-US" b="1">
              <a:solidFill>
                <a:srgbClr val="FF0066"/>
              </a:solidFill>
            </a:endParaRPr>
          </a:p>
          <a:p>
            <a:r>
              <a:rPr lang="zh-CN" altLang="en-US" b="1">
                <a:solidFill>
                  <a:srgbClr val="FF0066"/>
                </a:solidFill>
              </a:rPr>
              <a:t>得志与民由之；不得志独行其道。（有“用之则行，舍之则藏”的立身处世态度）</a:t>
            </a:r>
            <a:endParaRPr lang="zh-CN" altLang="en-US" b="1">
              <a:solidFill>
                <a:srgbClr val="FF0066"/>
              </a:solidFill>
            </a:endParaRPr>
          </a:p>
          <a:p>
            <a:pPr>
              <a:buFontTx/>
              <a:buNone/>
            </a:pPr>
            <a:r>
              <a:rPr lang="zh-CN" altLang="en-US">
                <a:solidFill>
                  <a:srgbClr val="FF0066"/>
                </a:solidFill>
              </a:rPr>
              <a:t>  </a:t>
            </a:r>
            <a:r>
              <a:rPr lang="zh-CN" altLang="en-US" b="1">
                <a:sym typeface="+mn-ea"/>
              </a:rPr>
              <a:t>富贵不能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淫</a:t>
            </a:r>
            <a:r>
              <a:rPr lang="zh-CN" altLang="en-US" b="1">
                <a:sym typeface="+mn-ea"/>
              </a:rPr>
              <a:t>，贫贱不能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移</a:t>
            </a:r>
            <a:r>
              <a:rPr lang="zh-CN" altLang="en-US" b="1">
                <a:sym typeface="+mn-ea"/>
              </a:rPr>
              <a:t>，</a:t>
            </a:r>
            <a:r>
              <a:rPr lang="zh-CN" altLang="en-US" b="1">
                <a:solidFill>
                  <a:srgbClr val="005BD3"/>
                </a:solidFill>
                <a:sym typeface="+mn-ea"/>
              </a:rPr>
              <a:t>威武</a:t>
            </a:r>
            <a:r>
              <a:rPr lang="zh-CN" altLang="en-US" b="1">
                <a:sym typeface="+mn-ea"/>
              </a:rPr>
              <a:t>不能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屈</a:t>
            </a:r>
            <a:r>
              <a:rPr lang="zh-CN" altLang="en-US" b="1">
                <a:sym typeface="+mn-ea"/>
              </a:rPr>
              <a:t>，此之谓大丈夫。”</a:t>
            </a:r>
            <a:endParaRPr lang="zh-CN" altLang="en-US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14960" y="541655"/>
            <a:ext cx="7989570" cy="6012180"/>
          </a:xfrm>
          <a:noFill/>
        </p:spPr>
        <p:txBody>
          <a:bodyPr/>
          <a:lstStyle/>
          <a:p>
            <a:pPr>
              <a:buFontTx/>
              <a:buNone/>
            </a:pPr>
            <a:r>
              <a:rPr lang="en-US" altLang="zh-CN" b="1"/>
              <a:t>             </a:t>
            </a:r>
            <a:r>
              <a:rPr lang="zh-CN" altLang="en-US" sz="4400" b="1"/>
              <a:t>孟子</a:t>
            </a:r>
            <a:r>
              <a:rPr lang="zh-CN" sz="4400" b="1"/>
              <a:t>认为，真正的大丈夫有三个标准：一是大丈夫要讲仁德守礼法做事合乎道义；二是无论得志与否，都不能放弃自己的原则；三更不能为富贵贫贱威武这些外部因素所迷乱，动摇，屈服。只有这样，才算得上是大丈夫。</a:t>
            </a:r>
            <a:endParaRPr lang="zh-CN" sz="44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1557338"/>
            <a:ext cx="7772400" cy="1143000"/>
          </a:xfrm>
          <a:noFill/>
          <a:ln>
            <a:solidFill>
              <a:schemeClr val="bg1"/>
            </a:solidFill>
            <a:miter lim="800000"/>
          </a:ln>
        </p:spPr>
        <p:txBody>
          <a:bodyPr/>
          <a:lstStyle/>
          <a:p>
            <a:pPr algn="l"/>
            <a:r>
              <a:rPr lang="zh-CN" altLang="en-US" sz="3200" b="1">
                <a:solidFill>
                  <a:srgbClr val="000000"/>
                </a:solidFill>
              </a:rPr>
              <a:t>思考：每个人的心目中都有自己大丈夫的标准，肯定珍藏着许多大丈夫的名字，谈谈你所了解的大丈夫形象？请举例说明。</a:t>
            </a:r>
            <a:endParaRPr lang="zh-CN" altLang="en-US" sz="3200" b="1">
              <a:solidFill>
                <a:srgbClr val="000000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6408" y="3035618"/>
            <a:ext cx="7705725" cy="3951287"/>
          </a:xfrm>
        </p:spPr>
        <p:txBody>
          <a:bodyPr/>
          <a:lstStyle/>
          <a:p>
            <a:r>
              <a:rPr lang="zh-CN" altLang="en-US" sz="2800" b="1">
                <a:solidFill>
                  <a:srgbClr val="FF0066"/>
                </a:solidFill>
              </a:rPr>
              <a:t>富贵不能淫</a:t>
            </a:r>
            <a:r>
              <a:rPr lang="en-US" altLang="zh-CN" sz="2800" b="1"/>
              <a:t>——</a:t>
            </a:r>
            <a:r>
              <a:rPr lang="zh-CN" altLang="en-US" sz="2800" b="1"/>
              <a:t>关羽、文天祥、方志敏。</a:t>
            </a:r>
            <a:endParaRPr lang="zh-CN" altLang="en-US" sz="2800" b="1"/>
          </a:p>
          <a:p>
            <a:r>
              <a:rPr lang="zh-CN" altLang="en-US" sz="2800" b="1">
                <a:solidFill>
                  <a:srgbClr val="FF0066"/>
                </a:solidFill>
              </a:rPr>
              <a:t>贫贱不能移</a:t>
            </a:r>
            <a:r>
              <a:rPr lang="en-US" altLang="zh-CN" sz="2800" b="1"/>
              <a:t>——</a:t>
            </a:r>
            <a:r>
              <a:rPr lang="zh-CN" altLang="en-US" sz="2800" b="1"/>
              <a:t>陶渊明、杜甫、苏武，朱自清。</a:t>
            </a:r>
            <a:endParaRPr lang="zh-CN" altLang="en-US" sz="2800" b="1"/>
          </a:p>
          <a:p>
            <a:r>
              <a:rPr lang="zh-CN" altLang="en-US" sz="2800" b="1">
                <a:solidFill>
                  <a:srgbClr val="FF0066"/>
                </a:solidFill>
              </a:rPr>
              <a:t>威武不能屈</a:t>
            </a:r>
            <a:r>
              <a:rPr lang="en-US" altLang="zh-CN" sz="2800" b="1"/>
              <a:t>——</a:t>
            </a:r>
            <a:r>
              <a:rPr lang="zh-CN" altLang="en-US" sz="2800" b="1"/>
              <a:t>颜真卿、闻一多、刘胡兰。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endParaRPr lang="zh-CN" altLang="en-US" sz="2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0420" name="Picture 4" descr="2010091408394847">
            <a:hlinkClick r:id="rId1" action="ppaction://hlinksldjump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72450" y="5949950"/>
            <a:ext cx="863600" cy="863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971550" y="509588"/>
            <a:ext cx="48974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你讲我讲，感受英雄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0419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439723_QWPEJYA4ikvK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ECDD"/>
              </a:clrFrom>
              <a:clrTo>
                <a:srgbClr val="FFECDD">
                  <a:alpha val="0"/>
                </a:srgbClr>
              </a:clrTo>
            </a:clrChange>
            <a:lum bright="28000" contrast="-5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8" t="39003" r="50854" b="29994"/>
          <a:stretch>
            <a:fillRect/>
          </a:stretch>
        </p:blipFill>
        <p:spPr bwMode="auto">
          <a:xfrm>
            <a:off x="4932363" y="3933825"/>
            <a:ext cx="30353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3" descr="201009140839484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094413"/>
            <a:ext cx="72231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1116013" y="836613"/>
            <a:ext cx="7129462" cy="311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你说我说，畅谈理想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r>
              <a:rPr lang="zh-CN" altLang="en-US" sz="2800" b="1">
                <a:latin typeface="Arial" panose="020B0604020202020204"/>
                <a:sym typeface="Arial" panose="020B0604020202020204" pitchFamily="34" charset="0"/>
              </a:rPr>
              <a:t>“</a:t>
            </a:r>
            <a:r>
              <a:rPr lang="zh-CN" altLang="en-US" sz="2800" b="1">
                <a:latin typeface="Times New Roman" panose="02020603050405020304" pitchFamily="18" charset="0"/>
                <a:sym typeface="Arial" panose="020B0604020202020204" pitchFamily="34" charset="0"/>
              </a:rPr>
              <a:t>大丈夫</a:t>
            </a:r>
            <a:r>
              <a:rPr lang="zh-CN" altLang="en-US" sz="2800" b="1">
                <a:latin typeface="Arial" panose="020B0604020202020204"/>
                <a:sym typeface="Arial" panose="020B0604020202020204" pitchFamily="34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sym typeface="Arial" panose="020B0604020202020204" pitchFamily="34" charset="0"/>
              </a:rPr>
              <a:t>不在于性别，而在于他的高尚的道德品质。结合自己的理想，说说你准备做一个什么样的人。</a:t>
            </a:r>
            <a:endParaRPr lang="zh-CN" altLang="en-US" sz="2800" b="1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sz="2800" b="1"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 orient="vert"/>
          </p:nvPr>
        </p:nvSpPr>
        <p:spPr>
          <a:xfrm>
            <a:off x="7019925" y="1077913"/>
            <a:ext cx="1339850" cy="3611562"/>
          </a:xfrm>
          <a:ln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zh-CN" altLang="en-US" b="1">
                <a:solidFill>
                  <a:srgbClr val="FF0066"/>
                </a:solidFill>
              </a:rPr>
              <a:t>仁义礼智</a:t>
            </a:r>
            <a:endParaRPr lang="zh-CN" altLang="en-US" b="1">
              <a:solidFill>
                <a:srgbClr val="FF0066"/>
              </a:solidFill>
            </a:endParaRP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orient="vert" idx="1"/>
          </p:nvPr>
        </p:nvSpPr>
        <p:spPr>
          <a:xfrm>
            <a:off x="2339975" y="1196975"/>
            <a:ext cx="5018088" cy="4627563"/>
          </a:xfrm>
        </p:spPr>
        <p:txBody>
          <a:bodyPr/>
          <a:lstStyle/>
          <a:p>
            <a:pPr>
              <a:lnSpc>
                <a:spcPts val="5100"/>
              </a:lnSpc>
            </a:pPr>
            <a:r>
              <a:rPr lang="zh-CN" altLang="en-US" b="1"/>
              <a:t>恻隐之心仁也</a:t>
            </a:r>
            <a:endParaRPr lang="zh-CN" altLang="en-US" b="1"/>
          </a:p>
          <a:p>
            <a:pPr>
              <a:lnSpc>
                <a:spcPts val="5100"/>
              </a:lnSpc>
            </a:pPr>
            <a:r>
              <a:rPr lang="zh-CN" altLang="en-US" b="1"/>
              <a:t>羞恶之心义也</a:t>
            </a:r>
            <a:endParaRPr lang="zh-CN" altLang="en-US" b="1"/>
          </a:p>
          <a:p>
            <a:pPr>
              <a:lnSpc>
                <a:spcPts val="5100"/>
              </a:lnSpc>
            </a:pPr>
            <a:r>
              <a:rPr lang="zh-CN" altLang="en-US" b="1"/>
              <a:t>恭敬之心礼也</a:t>
            </a:r>
            <a:endParaRPr lang="zh-CN" altLang="en-US" b="1"/>
          </a:p>
          <a:p>
            <a:pPr>
              <a:lnSpc>
                <a:spcPts val="5100"/>
              </a:lnSpc>
            </a:pPr>
            <a:r>
              <a:rPr lang="zh-CN" altLang="en-US" b="1"/>
              <a:t>是非之心智也</a:t>
            </a:r>
            <a:endParaRPr lang="zh-CN" altLang="en-US" b="1"/>
          </a:p>
          <a:p>
            <a:pPr>
              <a:buFontTx/>
              <a:buNone/>
            </a:pPr>
            <a:endParaRPr lang="zh-CN" altLang="en-US" b="1"/>
          </a:p>
          <a:p>
            <a:pPr>
              <a:buFontTx/>
              <a:buNone/>
            </a:pPr>
            <a:r>
              <a:rPr lang="zh-CN" altLang="en-US" b="1"/>
              <a:t>    </a:t>
            </a:r>
            <a:r>
              <a:rPr lang="en-US" altLang="zh-CN" b="1">
                <a:latin typeface="Calibri" panose="020F0502020204030204"/>
              </a:rPr>
              <a:t>——</a:t>
            </a:r>
            <a:r>
              <a:rPr lang="en-US" altLang="zh-CN" b="1"/>
              <a:t>《</a:t>
            </a:r>
            <a:r>
              <a:rPr lang="zh-CN" altLang="en-US" b="1"/>
              <a:t>孟子</a:t>
            </a:r>
            <a:r>
              <a:rPr lang="en-US" altLang="zh-CN" b="1">
                <a:latin typeface="Calibri" panose="020F0502020204030204"/>
                <a:sym typeface="宋体" panose="02010600030101010101" pitchFamily="2" charset="-122"/>
              </a:rPr>
              <a:t>·</a:t>
            </a:r>
            <a:r>
              <a:rPr lang="zh-CN" altLang="en-US" b="1"/>
              <a:t>告子</a:t>
            </a:r>
            <a:r>
              <a:rPr lang="en-US" altLang="zh-CN" b="1"/>
              <a:t>》</a:t>
            </a:r>
            <a:endParaRPr lang="en-US" altLang="zh-CN" b="1"/>
          </a:p>
          <a:p>
            <a:pPr algn="ctr">
              <a:buFontTx/>
              <a:buNone/>
            </a:pPr>
            <a:endParaRPr lang="zh-CN" altLang="en-US" b="1"/>
          </a:p>
        </p:txBody>
      </p:sp>
      <p:pic>
        <p:nvPicPr>
          <p:cNvPr id="62468" name="Picture 6" descr="logo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370638"/>
            <a:ext cx="1447800" cy="427037"/>
          </a:xfrm>
          <a:noFill/>
        </p:spPr>
      </p:pic>
      <p:pic>
        <p:nvPicPr>
          <p:cNvPr id="62469" name="Picture 5" descr="201009140839484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092825"/>
            <a:ext cx="793750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827088" y="260350"/>
            <a:ext cx="66246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你找我找，发现问题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539750" y="4797425"/>
            <a:ext cx="82073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66CC"/>
                </a:solidFill>
                <a:latin typeface="Times New Roman" panose="02020603050405020304" pitchFamily="18" charset="0"/>
              </a:rPr>
              <a:t>在我国星光灿烂的古代文化中，会不时隐藏着某些封建主义的糟粕，本文也不例外，请你把这些地方找出来，谈谈你的看法。</a:t>
            </a:r>
            <a:endParaRPr lang="zh-CN" altLang="en-US" sz="2800" b="1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71550" y="1628775"/>
            <a:ext cx="6096000" cy="6096000"/>
          </a:xfrm>
        </p:spPr>
        <p:txBody>
          <a:bodyPr/>
          <a:lstStyle/>
          <a:p>
            <a:r>
              <a:rPr lang="zh-CN" altLang="en-US" sz="5400" b="1"/>
              <a:t>妻妾制度</a:t>
            </a:r>
            <a:endParaRPr lang="zh-CN" altLang="en-US" sz="5400" b="1"/>
          </a:p>
          <a:p>
            <a:r>
              <a:rPr lang="zh-CN" altLang="en-US" sz="5400" b="1"/>
              <a:t>三从四德</a:t>
            </a:r>
            <a:endParaRPr lang="zh-CN" altLang="en-US" b="1"/>
          </a:p>
          <a:p>
            <a:r>
              <a:rPr lang="zh-CN" altLang="en-US" sz="5400" b="1"/>
              <a:t>父母之命不可违</a:t>
            </a:r>
            <a:endParaRPr lang="zh-CN" altLang="en-US" sz="5400" b="1"/>
          </a:p>
          <a:p>
            <a:endParaRPr lang="en-US" altLang="zh-CN" sz="5400" b="1"/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827088" y="260350"/>
            <a:ext cx="33131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66"/>
                </a:solidFill>
                <a:latin typeface="Times New Roman" panose="02020603050405020304" pitchFamily="18" charset="0"/>
              </a:rPr>
              <a:t>糟粕之处：</a:t>
            </a:r>
            <a:endParaRPr lang="zh-CN" altLang="en-US" sz="40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38" name="Object 2"/>
          <p:cNvGraphicFramePr>
            <a:graphicFrameLocks noChangeAspect="1"/>
          </p:cNvGraphicFramePr>
          <p:nvPr/>
        </p:nvGraphicFramePr>
        <p:xfrm>
          <a:off x="0" y="0"/>
          <a:ext cx="9144000" cy="685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14" name="" r:id="rId1" imgW="4533900" imgH="3162300" progId="Paint.Picture">
                  <p:embed/>
                </p:oleObj>
              </mc:Choice>
              <mc:Fallback>
                <p:oleObj name="" r:id="rId1" imgW="4533900" imgH="3162300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6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39" name="Object 3"/>
          <p:cNvGraphicFramePr>
            <a:graphicFrameLocks noChangeAspect="1"/>
          </p:cNvGraphicFramePr>
          <p:nvPr/>
        </p:nvGraphicFramePr>
        <p:xfrm>
          <a:off x="5148263" y="1588"/>
          <a:ext cx="2895600" cy="685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15" name="" r:id="rId3" imgW="1228725" imgH="3524250" progId="Paint.Picture">
                  <p:embed/>
                </p:oleObj>
              </mc:Choice>
              <mc:Fallback>
                <p:oleObj name="" r:id="rId3" imgW="1228725" imgH="3524250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263" y="1588"/>
                        <a:ext cx="2895600" cy="6856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5435600" y="908050"/>
            <a:ext cx="2379663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800" b="1">
                <a:latin typeface="Times New Roman" panose="02020603050405020304" pitchFamily="18" charset="0"/>
                <a:ea typeface="华文行楷" panose="02010800040101010101" pitchFamily="2" charset="-122"/>
              </a:rPr>
              <a:t>愿大丈夫的铿锵音韵永远萦绕在你我耳畔</a:t>
            </a:r>
            <a:endParaRPr lang="zh-CN" altLang="en-US" sz="48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graphicFrame>
        <p:nvGraphicFramePr>
          <p:cNvPr id="65541" name="Object 3"/>
          <p:cNvGraphicFramePr>
            <a:graphicFrameLocks noChangeAspect="1"/>
          </p:cNvGraphicFramePr>
          <p:nvPr/>
        </p:nvGraphicFramePr>
        <p:xfrm>
          <a:off x="1258888" y="1588"/>
          <a:ext cx="2895600" cy="685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16" name="" r:id="rId5" imgW="1228725" imgH="3524250" progId="Paint.Picture">
                  <p:embed/>
                </p:oleObj>
              </mc:Choice>
              <mc:Fallback>
                <p:oleObj name="" r:id="rId5" imgW="1228725" imgH="3524250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1588"/>
                        <a:ext cx="2895600" cy="6856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609600" y="685800"/>
            <a:ext cx="31115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r>
              <a:rPr lang="zh-CN" altLang="en-US" sz="4800" b="1">
                <a:latin typeface="Times New Roman" panose="02020603050405020304" pitchFamily="18" charset="0"/>
                <a:ea typeface="华文行楷" panose="02010800040101010101" pitchFamily="2" charset="-122"/>
              </a:rPr>
              <a:t>愿大丈夫的高尚情操永远流淌在你我心间</a:t>
            </a:r>
            <a:endParaRPr lang="zh-CN" altLang="en-US" sz="48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algn="ctr"/>
            <a:endParaRPr lang="en-US" altLang="zh-CN" sz="4800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116013" y="692150"/>
            <a:ext cx="8229600" cy="4525963"/>
          </a:xfrm>
        </p:spPr>
        <p:txBody>
          <a:bodyPr/>
          <a:lstStyle/>
          <a:p>
            <a:r>
              <a:rPr lang="zh-CN" altLang="en-US" sz="5400" b="1">
                <a:solidFill>
                  <a:srgbClr val="0000FF"/>
                </a:solidFill>
                <a:ea typeface="黑体" panose="02010609060101010101" pitchFamily="49" charset="-122"/>
              </a:rPr>
              <a:t>青蛙在开水里逃生</a:t>
            </a:r>
            <a:endParaRPr lang="zh-CN" altLang="en-US" sz="5400" b="1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endParaRPr lang="zh-CN" altLang="en-US" sz="5400" b="1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endParaRPr lang="zh-CN" altLang="en-US" sz="5400" b="1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r>
              <a:rPr lang="zh-CN" altLang="en-US" sz="5400" b="1">
                <a:solidFill>
                  <a:srgbClr val="0000FF"/>
                </a:solidFill>
                <a:ea typeface="黑体" panose="02010609060101010101" pitchFamily="49" charset="-122"/>
              </a:rPr>
              <a:t>青蛙在温水里死亡</a:t>
            </a:r>
            <a:endParaRPr lang="zh-CN" altLang="en-US" sz="5400" b="1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pic>
        <p:nvPicPr>
          <p:cNvPr id="3075" name="Picture 3" descr="青蛙"/>
          <p:cNvPicPr>
            <a:picLocks noChangeAspect="1" noChangeArrowheads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196975"/>
            <a:ext cx="3619500" cy="243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青蛙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437063"/>
            <a:ext cx="2160587" cy="20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574675" y="908050"/>
            <a:ext cx="856932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4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4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生于忧患，死于安乐</a:t>
            </a:r>
            <a:endParaRPr lang="zh-CN" altLang="en-US" sz="4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kumimoji="1" lang="en-US" altLang="zh-CN" sz="4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4099" name="Picture 3" descr="t01c0bb40f51d2d73c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2060575"/>
            <a:ext cx="3168650" cy="381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2411413" y="188913"/>
            <a:ext cx="54737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生于忧患，死于安乐</a:t>
            </a:r>
            <a:endParaRPr lang="zh-CN" altLang="en-US" sz="4000" b="1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endParaRPr lang="en-US" altLang="zh-CN" sz="4000" b="1">
              <a:solidFill>
                <a:srgbClr val="FF0000"/>
              </a:solidFill>
            </a:endParaRP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95288" y="1196975"/>
            <a:ext cx="8243887" cy="496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0000FF"/>
                </a:solidFill>
              </a:rPr>
              <a:t>        </a:t>
            </a:r>
            <a:r>
              <a:rPr lang="zh-CN" altLang="en-US" sz="3200" b="1"/>
              <a:t>舜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发于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en-US" altLang="zh-CN" sz="3200" b="1"/>
              <a:t> </a:t>
            </a:r>
            <a:r>
              <a:rPr lang="zh-CN" altLang="en-US" sz="3200" b="1"/>
              <a:t>畎亩之中，傅说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举于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版筑之间，胶鬲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举于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鱼盐之中，管夷吾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举于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士，孙叔敖 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举于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海，百里奚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举于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市，故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天将降大任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于是人也，必先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苦其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心志，劳其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筋骨，饿 其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体肤，空乏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其身，行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拂 乱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其所为，所以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动心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忍性，曾益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其所不能。</a:t>
            </a:r>
            <a:endParaRPr lang="zh-CN" altLang="en-US" sz="3200" b="1"/>
          </a:p>
          <a:p>
            <a:r>
              <a:rPr lang="zh-CN" altLang="en-US" sz="3200" b="1"/>
              <a:t>      人恒过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然后能改，困于心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衡于虑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而后作；征于色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发于声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而后喻。入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则无法家拂士，出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则无敌国外患者，国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恒亡</a:t>
            </a:r>
            <a:r>
              <a:rPr lang="en-US" altLang="zh-CN" sz="3200" b="1"/>
              <a:t>,</a:t>
            </a:r>
            <a:r>
              <a:rPr lang="zh-CN" altLang="en-US" sz="3200" b="1"/>
              <a:t>然后知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生于忧患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而死于安乐也。</a:t>
            </a:r>
            <a:endParaRPr lang="zh-CN" altLang="en-US" sz="3200" b="1"/>
          </a:p>
        </p:txBody>
      </p:sp>
      <p:pic>
        <p:nvPicPr>
          <p:cNvPr id="5124" name="17生于忧患死于安乐女声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620713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491" fill="hold"/>
                                        <p:tgtEl>
                                          <p:spTgt spid="51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95288" y="333375"/>
            <a:ext cx="9144000" cy="606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自读课文，说出蓝字的意思</a:t>
            </a:r>
            <a:endParaRPr kumimoji="1"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1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 舜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发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畎</a:t>
            </a:r>
            <a:r>
              <a:rPr kumimoji="1" lang="en-US" altLang="zh-CN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(qu</a:t>
            </a:r>
            <a:r>
              <a:rPr kumimoji="1" lang="en-US" altLang="zh-CN" sz="2400" b="1" u="sng">
                <a:solidFill>
                  <a:srgbClr val="0000FF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ǎ</a:t>
            </a:r>
            <a:r>
              <a:rPr kumimoji="1" lang="en-US" altLang="zh-CN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n)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亩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之中，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2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、傅说</a:t>
            </a:r>
            <a:r>
              <a:rPr kumimoji="1" lang="en-US" altLang="zh-CN" sz="2400" b="1"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yu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è</a:t>
            </a:r>
            <a:r>
              <a:rPr kumimoji="1" lang="en-US" altLang="zh-CN" sz="2400" b="1">
                <a:latin typeface="Times New Roman" panose="02020603050405020304" pitchFamily="18" charset="0"/>
              </a:rPr>
              <a:t>)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举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版筑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之间，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、胶鬲</a:t>
            </a:r>
            <a:r>
              <a:rPr kumimoji="1" lang="en-US" altLang="zh-CN" sz="2400" b="1"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g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r>
              <a:rPr kumimoji="1" lang="en-US" altLang="zh-CN" sz="2400" b="1">
                <a:latin typeface="Times New Roman" panose="02020603050405020304" pitchFamily="18" charset="0"/>
              </a:rPr>
              <a:t>)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举于鱼盐之中，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4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、管夷吾举于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士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，孙叔敖举于海，百里奚举于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市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。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5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、故天将降大任于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是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人也，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6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、必先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苦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其心志，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劳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其筋骨。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7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饿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其体肤，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空乏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其身，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8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、行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拂</a:t>
            </a:r>
            <a:r>
              <a:rPr kumimoji="1" lang="en-US" altLang="zh-CN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(f</a:t>
            </a:r>
            <a:r>
              <a:rPr kumimoji="1" lang="en-US" altLang="zh-CN" sz="2400" b="1" u="sng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</a:t>
            </a:r>
            <a:r>
              <a:rPr kumimoji="1" lang="en-US" altLang="zh-CN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)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乱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其所为，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9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、所以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动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心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忍</a:t>
            </a:r>
            <a:r>
              <a:rPr kumimoji="1" lang="en-US" altLang="zh-CN" sz="2400" b="1"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r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è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n</a:t>
            </a:r>
            <a:r>
              <a:rPr kumimoji="1" lang="en-US" altLang="zh-CN" sz="2400" b="1">
                <a:latin typeface="Times New Roman" panose="02020603050405020304" pitchFamily="18" charset="0"/>
              </a:rPr>
              <a:t>)</a:t>
            </a:r>
            <a:r>
              <a:rPr kumimoji="1" lang="zh-CN" altLang="en-US" sz="2400" b="1">
                <a:latin typeface="Times New Roman" panose="02020603050405020304" pitchFamily="18" charset="0"/>
              </a:rPr>
              <a:t>性，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10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曾</a:t>
            </a:r>
            <a:r>
              <a:rPr kumimoji="1" lang="en-US" altLang="zh-CN" sz="2400" b="1"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z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ē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ng</a:t>
            </a:r>
            <a:r>
              <a:rPr kumimoji="1" lang="en-US" altLang="zh-CN" sz="2400" b="1">
                <a:latin typeface="Times New Roman" panose="02020603050405020304" pitchFamily="18" charset="0"/>
              </a:rPr>
              <a:t>)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益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其所不能。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11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、人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恒</a:t>
            </a:r>
            <a:r>
              <a:rPr kumimoji="1" lang="zh-CN" altLang="en-US" sz="2400" b="1">
                <a:latin typeface="Times New Roman" panose="02020603050405020304" pitchFamily="18" charset="0"/>
              </a:rPr>
              <a:t>过，然后能改，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12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、困于心，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衡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于虑，而后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作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，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13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、征于色，发于声，而后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喻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。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14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入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则无法家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拂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(b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ì</a:t>
            </a:r>
            <a:r>
              <a:rPr kumimoji="1" lang="en-US" altLang="zh-CN" sz="2400" b="1">
                <a:latin typeface="Times New Roman" panose="02020603050405020304" pitchFamily="18" charset="0"/>
              </a:rPr>
              <a:t>)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士，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出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则无敌国外患者，国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恒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亡，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15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、然后知生于忧患而死于安乐也。</a:t>
            </a:r>
            <a:endParaRPr kumimoji="1" lang="zh-CN" altLang="en-US" sz="24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81000" y="404813"/>
            <a:ext cx="87630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400">
                <a:latin typeface="Times New Roman" panose="02020603050405020304" pitchFamily="18" charset="0"/>
              </a:rPr>
              <a:t>　　   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舜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畎亩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之中，傅说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举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于版筑之间，胶鬲举于鱼盐之中，管夷吾举于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士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，孙叔敖举于海，百里奚举于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市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kumimoji="1" lang="zh-CN" altLang="en-US" sz="3200" b="1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kumimoji="1" lang="zh-CN" altLang="en-US" sz="3200" b="1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2209800"/>
            <a:ext cx="9144000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发</a:t>
            </a:r>
            <a:r>
              <a:rPr kumimoji="1" lang="zh-CN" altLang="en-US" sz="3600" b="1">
                <a:latin typeface="Times New Roman" panose="02020603050405020304" pitchFamily="18" charset="0"/>
                <a:ea typeface="黑体" panose="02010609060101010101" pitchFamily="49" charset="-122"/>
              </a:rPr>
              <a:t>：      　　　            </a:t>
            </a:r>
            <a:r>
              <a:rPr kumimoji="1"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畎亩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：    　 </a:t>
            </a:r>
            <a:endParaRPr kumimoji="1"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举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：       </a:t>
            </a:r>
            <a:r>
              <a:rPr kumimoji="1"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士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：　　　　</a:t>
            </a:r>
            <a:r>
              <a:rPr kumimoji="1"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市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kumimoji="1" lang="zh-CN" altLang="en-US" sz="32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3810000"/>
            <a:ext cx="914400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　　舜从田地中被任用，傅说从筑墙的泥水匠中被选拔，胶鬲从鱼盐贩中被举用，管夷吾从狱官</a:t>
            </a:r>
            <a:r>
              <a:rPr kumimoji="1"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(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手中获释</a:t>
            </a:r>
            <a:r>
              <a:rPr kumimoji="1"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)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被任用为相，孙叔敖从隐居的海边被任用，百里奚从奴隶市场上被</a:t>
            </a:r>
            <a:r>
              <a:rPr kumimoji="1"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(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赎回</a:t>
            </a:r>
            <a:r>
              <a:rPr kumimoji="1"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)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并登上相位。 </a:t>
            </a:r>
            <a:endParaRPr kumimoji="1" lang="zh-CN" altLang="en-US" sz="36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900113" y="2276475"/>
            <a:ext cx="26638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起，指被任用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5364163" y="2244725"/>
            <a:ext cx="24479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田间、田地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3571875" y="3000375"/>
            <a:ext cx="12969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狱官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6143625" y="3143250"/>
            <a:ext cx="2428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集市，市场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928688" y="3071813"/>
            <a:ext cx="1512887" cy="584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3200" b="1" dirty="0">
                <a:solidFill>
                  <a:srgbClr val="0000FF"/>
                </a:solidFill>
                <a:latin typeface="+mn-ea"/>
                <a:ea typeface="+mn-ea"/>
              </a:rPr>
              <a:t>被选拔</a:t>
            </a:r>
            <a:endParaRPr kumimoji="1" lang="zh-CN" altLang="en-US" sz="3200" b="1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179388" y="3789363"/>
            <a:ext cx="12239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</a:rPr>
              <a:t>译文</a:t>
            </a:r>
            <a:r>
              <a:rPr lang="zh-CN" altLang="en-US" sz="2800">
                <a:solidFill>
                  <a:srgbClr val="0000FF"/>
                </a:solidFill>
              </a:rPr>
              <a:t> </a:t>
            </a:r>
            <a:endParaRPr lang="zh-CN" altLang="en-US" sz="280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3" grpId="0" autoUpdateAnimBg="0"/>
      <p:bldP spid="10244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81000" y="1143000"/>
            <a:ext cx="7010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故天将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降大任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人也，</a:t>
            </a:r>
            <a:endParaRPr kumimoji="1" lang="zh-CN" altLang="en-US" sz="3600">
              <a:latin typeface="Times New Roman" panose="02020603050405020304" pitchFamily="18" charset="0"/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50825" y="2636838"/>
            <a:ext cx="8686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降：　　    大任：　        　   是：</a:t>
            </a:r>
            <a:endParaRPr kumimoji="1"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52400" y="4038600"/>
            <a:ext cx="8763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所以，上天将要下达重要使命给这样的人，</a:t>
            </a:r>
            <a:endParaRPr kumimoji="1" lang="zh-CN" altLang="en-US" sz="36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042988" y="2633663"/>
            <a:ext cx="15843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下达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3419475" y="2636838"/>
            <a:ext cx="25209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重大责任，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使命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6300788" y="2663825"/>
            <a:ext cx="24939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这，这样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(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的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)</a:t>
            </a:r>
            <a:endParaRPr kumimoji="1"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  <p:bldP spid="11267" grpId="0" autoUpdateAnimBg="0"/>
      <p:bldP spid="11268" grpId="0" autoUpdateAnimBg="0"/>
      <p:bldP spid="11270" grpId="0"/>
      <p:bldP spid="1127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85750" y="500063"/>
            <a:ext cx="84772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　　必先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苦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其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心志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劳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其筋骨，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饿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其体肤，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空乏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其身，行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拂乱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其所为，</a:t>
            </a:r>
            <a:endParaRPr kumimoji="1"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0" y="1916113"/>
            <a:ext cx="8977313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anose="02020603050405020304" pitchFamily="18" charset="0"/>
                <a:ea typeface="黑体" panose="02010609060101010101" pitchFamily="49" charset="-122"/>
              </a:rPr>
              <a:t>苦：　　        心志：　            劳：    　　  </a:t>
            </a:r>
            <a:endParaRPr kumimoji="1" lang="zh-CN" altLang="en-US" sz="36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anose="02020603050405020304" pitchFamily="18" charset="0"/>
                <a:ea typeface="黑体" panose="02010609060101010101" pitchFamily="49" charset="-122"/>
              </a:rPr>
              <a:t>饿：     　　   体肤：　　　空乏：        　</a:t>
            </a:r>
            <a:endParaRPr kumimoji="1" lang="zh-CN" altLang="en-US" sz="36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anose="02020603050405020304" pitchFamily="18" charset="0"/>
                <a:ea typeface="黑体" panose="02010609060101010101" pitchFamily="49" charset="-122"/>
              </a:rPr>
              <a:t>拂：　　　        乱：</a:t>
            </a:r>
            <a:endParaRPr kumimoji="1" lang="zh-CN" altLang="en-US" sz="36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4071938" y="3429000"/>
            <a:ext cx="25749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扰乱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kumimoji="1"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900113" y="1916113"/>
            <a:ext cx="2159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痛苦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3860800" y="1916113"/>
            <a:ext cx="23669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内心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6645275" y="1916113"/>
            <a:ext cx="21748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劳累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684213" y="2778125"/>
            <a:ext cx="23749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受饥饿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4173538" y="2705100"/>
            <a:ext cx="14065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躯体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6597650" y="2778125"/>
            <a:ext cx="25463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受贫困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900113" y="3644900"/>
            <a:ext cx="14398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违背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250825" y="4581525"/>
            <a:ext cx="86106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　　一定先使他的内心痛苦，使他的筋骨劳累，使他经受饥饿之苦，使他受到贫困之苦，使他做事不顺， </a:t>
            </a:r>
            <a:endParaRPr kumimoji="1" lang="zh-CN" altLang="en-US" sz="36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1" grpId="0" autoUpdateAnimBg="0"/>
      <p:bldP spid="12292" grpId="0"/>
      <p:bldP spid="12295" grpId="0"/>
      <p:bldP spid="12296" grpId="0"/>
      <p:bldP spid="12300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971550" y="571500"/>
            <a:ext cx="72009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所以动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心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忍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性，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曾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益其所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不能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kumimoji="1" lang="zh-CN" altLang="en-US" sz="3600">
                <a:latin typeface="Times New Roman" panose="02020603050405020304" pitchFamily="18" charset="0"/>
              </a:rPr>
              <a:t> </a:t>
            </a:r>
            <a:endParaRPr kumimoji="1" lang="zh-CN" altLang="en-US" sz="3600">
              <a:latin typeface="Times New Roman" panose="02020603050405020304" pitchFamily="18" charset="0"/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611188" y="1700213"/>
            <a:ext cx="8305800" cy="204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　所以：　　　　          动：　       </a:t>
            </a:r>
            <a:endParaRPr kumimoji="1"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        忍：　　　　           曾：　</a:t>
            </a:r>
            <a:endParaRPr kumimoji="1"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    不能：</a:t>
            </a:r>
            <a:endParaRPr kumimoji="1"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95288" y="4221163"/>
            <a:ext cx="83058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宋体" panose="02010600030101010101" pitchFamily="2" charset="-122"/>
              </a:rPr>
              <a:t>　　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用（这样的方法）使他内心惊动，使他性格坚韧起来，增加他过去所不具有的才能。</a:t>
            </a:r>
            <a:r>
              <a:rPr kumimoji="1"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endParaRPr kumimoji="1" lang="zh-CN" altLang="en-US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2339975" y="1557338"/>
            <a:ext cx="25844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用这些办法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5540375" y="1649413"/>
            <a:ext cx="27035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惊动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2484438" y="2205038"/>
            <a:ext cx="23749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坚韧使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坚强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5613400" y="2420938"/>
            <a:ext cx="33512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同“增”，增加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2195513" y="3213100"/>
            <a:ext cx="337661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不具备的才能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15" grpId="0" autoUpdateAnimBg="0"/>
      <p:bldP spid="13316" grpId="0" autoUpdateAnimBg="0"/>
      <p:bldP spid="13318" grpId="0"/>
      <p:bldP spid="13319" grpId="0"/>
      <p:bldP spid="13320" grpId="0"/>
      <p:bldP spid="133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0" y="549275"/>
            <a:ext cx="87630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 人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恒过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，然后能改；困于心，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衡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于虑，而后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征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于色，发于声，而后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喻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  <a:endParaRPr kumimoji="1"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28600" y="1989138"/>
            <a:ext cx="8610600" cy="204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恒：　         　                          过：　　</a:t>
            </a:r>
            <a:endParaRPr kumimoji="1"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衡：　                                       作：　</a:t>
            </a:r>
            <a:endParaRPr kumimoji="1"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征：　                                      喻：</a:t>
            </a:r>
            <a:endParaRPr kumimoji="1"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52400" y="3903663"/>
            <a:ext cx="89916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　　一个人常常犯错误，这样以后才能改正；内心困惑，思虑堵塞，然后才能奋起，有所作为；憔悴枯槁表现在脸色上，吟咏叹息表现在声音上，然后才能被人们了解。 </a:t>
            </a:r>
            <a:endParaRPr kumimoji="1" lang="zh-CN" altLang="en-US" sz="36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243013" y="1989138"/>
            <a:ext cx="26082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常常 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6429375" y="1928813"/>
            <a:ext cx="20558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犯错误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741363" y="2778125"/>
            <a:ext cx="50450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同“横”，梗塞，不 顺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6215063" y="2571750"/>
            <a:ext cx="21748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有所作为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1619250" y="3425825"/>
            <a:ext cx="18002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表现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6215063" y="3286125"/>
            <a:ext cx="14319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了解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14339" grpId="0" autoUpdateAnimBg="0"/>
      <p:bldP spid="14340" grpId="0" autoUpdateAnimBg="0"/>
      <p:bldP spid="14341" grpId="0"/>
      <p:bldP spid="1434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571500" y="571500"/>
            <a:ext cx="750093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入</a:t>
            </a:r>
            <a:r>
              <a:rPr kumimoji="1" lang="zh-CN" altLang="en-US" sz="3600" b="1">
                <a:latin typeface="宋体" panose="02010600030101010101" pitchFamily="2" charset="-122"/>
                <a:ea typeface="黑体" panose="02010609060101010101" pitchFamily="49" charset="-122"/>
              </a:rPr>
              <a:t>则无法家</a:t>
            </a:r>
            <a:r>
              <a:rPr kumimoji="1" lang="zh-CN" altLang="en-US" sz="3600" b="1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拂</a:t>
            </a:r>
            <a:r>
              <a:rPr kumimoji="1" lang="zh-CN" altLang="en-US" sz="3600" b="1">
                <a:latin typeface="宋体" panose="02010600030101010101" pitchFamily="2" charset="-122"/>
                <a:ea typeface="黑体" panose="02010609060101010101" pitchFamily="49" charset="-122"/>
              </a:rPr>
              <a:t>士，</a:t>
            </a:r>
            <a:r>
              <a:rPr kumimoji="1" lang="zh-CN" altLang="en-US" sz="3600" b="1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出</a:t>
            </a:r>
            <a:r>
              <a:rPr kumimoji="1" lang="zh-CN" altLang="en-US" sz="3600" b="1">
                <a:latin typeface="宋体" panose="02010600030101010101" pitchFamily="2" charset="-122"/>
                <a:ea typeface="黑体" panose="02010609060101010101" pitchFamily="49" charset="-122"/>
              </a:rPr>
              <a:t>则无敌国外患者，国恒亡。</a:t>
            </a:r>
            <a:endParaRPr kumimoji="1" lang="zh-CN" altLang="en-US" sz="36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04800" y="2362200"/>
            <a:ext cx="8610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入：　　          拂：　　                    出：</a:t>
            </a:r>
            <a:endParaRPr kumimoji="1"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81000" y="3657600"/>
            <a:ext cx="85344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宋体" panose="02010600030101010101" pitchFamily="2" charset="-122"/>
              </a:rPr>
              <a:t>　　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（一个国家）国内如果没有坚守法度的大臣和能辅佐君主的贤士，在国外如果没有势力、地位相等的国家和外来的忧患，这个国家常常会导致灭亡。 </a:t>
            </a:r>
            <a:endParaRPr kumimoji="1" lang="zh-CN" altLang="en-US" sz="36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116013" y="2349500"/>
            <a:ext cx="18002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在国内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3500438" y="2357438"/>
            <a:ext cx="32226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同“弼”，辅佐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7342188" y="2344738"/>
            <a:ext cx="15509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在国外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  <p:bldP spid="15363" grpId="0" autoUpdateAnimBg="0"/>
      <p:bldP spid="15364" grpId="0" autoUpdateAnimBg="0"/>
      <p:bldP spid="1536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81000" y="914400"/>
            <a:ext cx="8382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然后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知生于忧患，而死于安乐也。</a:t>
            </a:r>
            <a:r>
              <a:rPr kumimoji="1" lang="zh-CN" altLang="en-US" sz="2400">
                <a:latin typeface="Times New Roman" panose="02020603050405020304" pitchFamily="18" charset="0"/>
              </a:rPr>
              <a:t> </a:t>
            </a:r>
            <a:endParaRPr kumimoji="1"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07950" y="2438400"/>
            <a:ext cx="87407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               </a:t>
            </a:r>
            <a:r>
              <a:rPr kumimoji="1" lang="zh-CN" altLang="en-US" sz="3600" b="1">
                <a:latin typeface="Times New Roman" panose="02020603050405020304" pitchFamily="18" charset="0"/>
                <a:ea typeface="黑体" panose="02010609060101010101" pitchFamily="49" charset="-122"/>
              </a:rPr>
              <a:t>然后：</a:t>
            </a:r>
            <a:endParaRPr kumimoji="1" lang="zh-CN" altLang="en-US" sz="36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500063" y="4343400"/>
            <a:ext cx="841533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宋体" panose="02010600030101010101" pitchFamily="2" charset="-122"/>
              </a:rPr>
              <a:t>　　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这样以后，人们才会知道因忧患而得以生存，因沉迷安乐而死亡。</a:t>
            </a:r>
            <a:endParaRPr kumimoji="1" lang="zh-CN" altLang="en-US" sz="36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3132138" y="2492375"/>
            <a:ext cx="26638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这样以后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  <p:bldP spid="16387" grpId="0" autoUpdateAnimBg="0"/>
      <p:bldP spid="16388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979613" y="404813"/>
            <a:ext cx="460851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第一段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979613" y="836613"/>
            <a:ext cx="3168650" cy="8239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4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六个人 </a:t>
            </a:r>
            <a:endParaRPr lang="zh-CN" altLang="en-US" sz="48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4140200" y="908050"/>
            <a:ext cx="374491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共同的特点 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1857375" y="1714500"/>
            <a:ext cx="396081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en-US" altLang="zh-CN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、出身都卑微 </a:t>
            </a:r>
            <a:endParaRPr lang="zh-CN" altLang="en-US" sz="40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1714500" y="2571750"/>
            <a:ext cx="7127875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种田的、筑墙的、贩卖鱼盐的、犯人、隐居者、奴隶 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1476375" y="3933825"/>
            <a:ext cx="6496050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en-US" altLang="zh-CN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、经过艰苦的磨练，显露出不同凡人的才干。 </a:t>
            </a:r>
            <a:endParaRPr lang="zh-CN" altLang="en-US" sz="40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1476375" y="5157788"/>
            <a:ext cx="7127875" cy="2530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en-US" altLang="zh-CN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、后来都被统治者委以重任，干出了一番出色的事业。</a:t>
            </a:r>
            <a:b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b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40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323850" y="260350"/>
            <a:ext cx="8636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理解课文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in)">
                                      <p:cBhvr>
                                        <p:cTn id="50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3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9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2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1" grpId="0"/>
      <p:bldP spid="24581" grpId="1"/>
      <p:bldP spid="24582" grpId="0"/>
      <p:bldP spid="24582" grpId="1"/>
      <p:bldP spid="24583" grpId="0"/>
      <p:bldP spid="24583" grpId="1"/>
      <p:bldP spid="24584" grpId="0"/>
      <p:bldP spid="24584" grpId="1"/>
      <p:bldP spid="24585" grpId="0"/>
      <p:bldP spid="24585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331913" y="260350"/>
            <a:ext cx="460851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第二段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555875" y="1052513"/>
            <a:ext cx="4464050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常常处在困境，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才能不断奋发 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2555875" y="3716338"/>
            <a:ext cx="3751263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常常没有忧患，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往往遭至灭亡 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1331913" y="1052513"/>
            <a:ext cx="120332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个人</a:t>
            </a:r>
            <a:endParaRPr lang="zh-CN" altLang="en-US" sz="40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1331913" y="3716338"/>
            <a:ext cx="120332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国家</a:t>
            </a:r>
            <a:endParaRPr lang="zh-CN" altLang="en-US" sz="40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8" name="WordArt 8"/>
          <p:cNvSpPr>
            <a:spLocks noChangeArrowheads="1" noChangeShapeType="1" noTextEdit="1"/>
          </p:cNvSpPr>
          <p:nvPr/>
        </p:nvSpPr>
        <p:spPr bwMode="auto">
          <a:xfrm>
            <a:off x="5940425" y="1341438"/>
            <a:ext cx="1008063" cy="858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spc="-360">
                <a:ln w="12700">
                  <a:solidFill>
                    <a:srgbClr val="000099"/>
                  </a:solidFill>
                  <a:rou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正</a:t>
            </a:r>
            <a:endParaRPr lang="zh-CN" altLang="en-US" sz="3600" b="1" kern="10" spc="-360">
              <a:ln w="12700">
                <a:solidFill>
                  <a:srgbClr val="000099"/>
                </a:solidFill>
                <a:rou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5609" name="WordArt 9"/>
          <p:cNvSpPr>
            <a:spLocks noChangeArrowheads="1" noChangeShapeType="1" noTextEdit="1"/>
          </p:cNvSpPr>
          <p:nvPr/>
        </p:nvSpPr>
        <p:spPr bwMode="auto">
          <a:xfrm>
            <a:off x="5867400" y="4076700"/>
            <a:ext cx="1079500" cy="858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spc="-360">
                <a:ln w="12700">
                  <a:solidFill>
                    <a:srgbClr val="000099"/>
                  </a:solidFill>
                  <a:rou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反</a:t>
            </a:r>
            <a:endParaRPr lang="zh-CN" altLang="en-US" sz="3600" b="1" kern="10" spc="-360">
              <a:ln w="12700">
                <a:solidFill>
                  <a:srgbClr val="000099"/>
                </a:solidFill>
                <a:rou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5610" name="WordArt 10"/>
          <p:cNvSpPr>
            <a:spLocks noChangeArrowheads="1" noChangeShapeType="1" noTextEdit="1"/>
          </p:cNvSpPr>
          <p:nvPr/>
        </p:nvSpPr>
        <p:spPr bwMode="auto">
          <a:xfrm>
            <a:off x="1403350" y="1773238"/>
            <a:ext cx="1152525" cy="8778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小</a:t>
            </a:r>
            <a:endParaRPr lang="zh-CN" altLang="en-US" sz="3600" b="1" kern="10">
              <a:ln w="9525">
                <a:solidFill>
                  <a:srgbClr val="CC99FF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5611" name="WordArt 11"/>
          <p:cNvSpPr>
            <a:spLocks noChangeArrowheads="1" noChangeShapeType="1" noTextEdit="1"/>
          </p:cNvSpPr>
          <p:nvPr/>
        </p:nvSpPr>
        <p:spPr bwMode="auto">
          <a:xfrm>
            <a:off x="1403350" y="4365625"/>
            <a:ext cx="1152525" cy="8778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大</a:t>
            </a:r>
            <a:endParaRPr lang="zh-CN" altLang="en-US" sz="3600" b="1" kern="10">
              <a:ln w="9525">
                <a:solidFill>
                  <a:srgbClr val="CC99FF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1042988" y="5373688"/>
            <a:ext cx="2022475" cy="8239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800" b="1">
                <a:ea typeface="隶书" panose="02010509060101010101" pitchFamily="49" charset="-122"/>
              </a:rPr>
              <a:t>论点：</a:t>
            </a:r>
            <a:endParaRPr lang="zh-CN" altLang="en-US" sz="4800" b="1">
              <a:ea typeface="隶书" panose="02010509060101010101" pitchFamily="49" charset="-122"/>
            </a:endParaRP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2555875" y="5480050"/>
            <a:ext cx="63563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生于忧患，死于安乐</a:t>
            </a:r>
            <a:endParaRPr lang="zh-CN" altLang="en-US" sz="40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6516688" y="836613"/>
            <a:ext cx="2014537" cy="5157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800" b="1">
                <a:solidFill>
                  <a:srgbClr val="0000FF"/>
                </a:solidFill>
              </a:rPr>
              <a:t>经受磨炼的益处 </a:t>
            </a:r>
            <a:endParaRPr lang="zh-CN" altLang="en-US" sz="4800" b="1">
              <a:solidFill>
                <a:srgbClr val="0000FF"/>
              </a:solidFill>
            </a:endParaRPr>
          </a:p>
          <a:p>
            <a:pPr>
              <a:spcBef>
                <a:spcPct val="50000"/>
              </a:spcBef>
            </a:pPr>
            <a:endParaRPr lang="en-US" altLang="zh-CN" sz="4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  <p:bldP spid="25606" grpId="0"/>
      <p:bldP spid="25607" grpId="0"/>
      <p:bldP spid="25608" grpId="0" animBg="1"/>
      <p:bldP spid="25609" grpId="0" animBg="1"/>
      <p:bldP spid="25610" grpId="0" animBg="1"/>
      <p:bldP spid="25611" grpId="0" animBg="1"/>
      <p:bldP spid="25612" grpId="0"/>
      <p:bldP spid="25613" grpId="0"/>
      <p:bldP spid="2561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908050"/>
            <a:ext cx="7772400" cy="50419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3600" b="1">
                <a:solidFill>
                  <a:srgbClr val="0000FF"/>
                </a:solidFill>
              </a:rPr>
              <a:t>        《</a:t>
            </a:r>
            <a:r>
              <a:rPr lang="zh-CN" altLang="en-US" b="1"/>
              <a:t>生于忧患，死于安乐</a:t>
            </a:r>
            <a:r>
              <a:rPr kumimoji="1" lang="zh-CN" altLang="en-US"/>
              <a:t> </a:t>
            </a:r>
            <a:r>
              <a:rPr lang="en-US" altLang="zh-CN" sz="3600" b="1">
                <a:solidFill>
                  <a:srgbClr val="0000FF"/>
                </a:solidFill>
              </a:rPr>
              <a:t>》</a:t>
            </a:r>
            <a:r>
              <a:rPr lang="zh-CN" altLang="en-US" sz="3600" b="1">
                <a:solidFill>
                  <a:srgbClr val="0000FF"/>
                </a:solidFill>
              </a:rPr>
              <a:t>一文先</a:t>
            </a:r>
            <a:r>
              <a:rPr lang="zh-CN" altLang="en-US" sz="3600" b="1"/>
              <a:t>以六个出身低微，经过种种磨炼而终于身负“大任”的显贵人物为例</a:t>
            </a:r>
            <a:r>
              <a:rPr lang="zh-CN" altLang="en-US" sz="3600" b="1">
                <a:solidFill>
                  <a:srgbClr val="0000FF"/>
                </a:solidFill>
              </a:rPr>
              <a:t>，说明人只有经过艰苦的磨炼，才能有所作为，才能成就大事，并由此引申，从</a:t>
            </a:r>
            <a:r>
              <a:rPr lang="zh-CN" altLang="en-US" sz="3600" b="1"/>
              <a:t>正反两方面</a:t>
            </a:r>
            <a:r>
              <a:rPr lang="zh-CN" altLang="en-US" sz="3600" b="1">
                <a:solidFill>
                  <a:srgbClr val="0000FF"/>
                </a:solidFill>
              </a:rPr>
              <a:t>说明经受磨炼的益处，最后得出“</a:t>
            </a:r>
            <a:r>
              <a:rPr lang="zh-CN" altLang="en-US" sz="3600" b="1"/>
              <a:t>生于忧患而死于安乐”的结论</a:t>
            </a:r>
            <a:r>
              <a:rPr lang="zh-CN" altLang="en-US" sz="3600" b="1">
                <a:solidFill>
                  <a:srgbClr val="0000FF"/>
                </a:solidFill>
              </a:rPr>
              <a:t>。由</a:t>
            </a:r>
            <a:r>
              <a:rPr lang="zh-CN" altLang="en-US" sz="3600" b="1"/>
              <a:t>造就人才</a:t>
            </a:r>
            <a:r>
              <a:rPr lang="zh-CN" altLang="en-US" sz="3600" b="1">
                <a:solidFill>
                  <a:srgbClr val="0000FF"/>
                </a:solidFill>
              </a:rPr>
              <a:t>类推到</a:t>
            </a:r>
            <a:r>
              <a:rPr lang="zh-CN" altLang="en-US" sz="3600" b="1"/>
              <a:t>治国</a:t>
            </a:r>
            <a:r>
              <a:rPr lang="zh-CN" altLang="en-US" sz="3600" b="1">
                <a:solidFill>
                  <a:srgbClr val="0000FF"/>
                </a:solidFill>
              </a:rPr>
              <a:t>的道理。</a:t>
            </a:r>
            <a:endParaRPr lang="zh-CN" altLang="en-US" sz="3600" b="1">
              <a:solidFill>
                <a:srgbClr val="0000FF"/>
              </a:solidFill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900113" y="333375"/>
            <a:ext cx="20875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小结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557338"/>
            <a:ext cx="8229600" cy="4525962"/>
          </a:xfrm>
        </p:spPr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苦</a:t>
            </a:r>
            <a:r>
              <a:rPr lang="zh-CN" altLang="en-US" b="1"/>
              <a:t>：使</a:t>
            </a:r>
            <a:r>
              <a:rPr lang="en-US" altLang="zh-CN" b="1"/>
              <a:t>……</a:t>
            </a:r>
            <a:r>
              <a:rPr lang="zh-CN" altLang="en-US" b="1"/>
              <a:t>痛苦      </a:t>
            </a:r>
            <a:r>
              <a:rPr lang="zh-CN" altLang="en-US" b="1">
                <a:solidFill>
                  <a:srgbClr val="0000FF"/>
                </a:solidFill>
              </a:rPr>
              <a:t>劳</a:t>
            </a:r>
            <a:r>
              <a:rPr lang="zh-CN" altLang="en-US" b="1"/>
              <a:t>：使</a:t>
            </a:r>
            <a:r>
              <a:rPr lang="en-US" altLang="zh-CN" b="1"/>
              <a:t>……</a:t>
            </a:r>
            <a:r>
              <a:rPr lang="zh-CN" altLang="en-US" b="1"/>
              <a:t>劳累</a:t>
            </a:r>
            <a:endParaRPr lang="zh-CN" altLang="en-US" b="1"/>
          </a:p>
          <a:p>
            <a:r>
              <a:rPr lang="zh-CN" altLang="en-US" b="1">
                <a:solidFill>
                  <a:srgbClr val="0000FF"/>
                </a:solidFill>
              </a:rPr>
              <a:t>饿</a:t>
            </a:r>
            <a:r>
              <a:rPr lang="zh-CN" altLang="en-US" b="1"/>
              <a:t>：使</a:t>
            </a:r>
            <a:r>
              <a:rPr lang="en-US" altLang="zh-CN" b="1"/>
              <a:t>……</a:t>
            </a:r>
            <a:r>
              <a:rPr lang="zh-CN" altLang="en-US" b="1"/>
              <a:t>经受饥饿     </a:t>
            </a:r>
            <a:r>
              <a:rPr lang="zh-CN" altLang="en-US" b="1">
                <a:solidFill>
                  <a:srgbClr val="0000FF"/>
                </a:solidFill>
              </a:rPr>
              <a:t>  空乏</a:t>
            </a:r>
            <a:r>
              <a:rPr lang="zh-CN" altLang="en-US" b="1"/>
              <a:t>：使</a:t>
            </a:r>
            <a:r>
              <a:rPr lang="en-US" altLang="zh-CN" b="1"/>
              <a:t>……</a:t>
            </a:r>
            <a:r>
              <a:rPr lang="zh-CN" altLang="en-US" b="1"/>
              <a:t>资财缺乏   </a:t>
            </a:r>
            <a:endParaRPr lang="zh-CN" altLang="en-US" b="1"/>
          </a:p>
          <a:p>
            <a:r>
              <a:rPr lang="zh-CN" altLang="en-US" b="1">
                <a:solidFill>
                  <a:srgbClr val="0000FF"/>
                </a:solidFill>
              </a:rPr>
              <a:t>动</a:t>
            </a:r>
            <a:r>
              <a:rPr lang="zh-CN" altLang="en-US" b="1"/>
              <a:t>：使</a:t>
            </a:r>
            <a:r>
              <a:rPr lang="en-US" altLang="zh-CN" b="1"/>
              <a:t>……</a:t>
            </a:r>
            <a:r>
              <a:rPr lang="zh-CN" altLang="en-US" b="1"/>
              <a:t>惊动        </a:t>
            </a:r>
            <a:r>
              <a:rPr lang="zh-CN" altLang="en-US" b="1">
                <a:solidFill>
                  <a:srgbClr val="0000FF"/>
                </a:solidFill>
              </a:rPr>
              <a:t>忍</a:t>
            </a:r>
            <a:r>
              <a:rPr lang="zh-CN" altLang="en-US" b="1"/>
              <a:t>：使</a:t>
            </a:r>
            <a:r>
              <a:rPr lang="en-US" altLang="zh-CN" b="1"/>
              <a:t>……</a:t>
            </a:r>
            <a:r>
              <a:rPr lang="zh-CN" altLang="en-US" b="1"/>
              <a:t>坚韧</a:t>
            </a:r>
            <a:endParaRPr lang="zh-CN" altLang="en-US" b="1"/>
          </a:p>
          <a:p>
            <a:endParaRPr lang="en-US" altLang="zh-CN"/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258888" y="4437063"/>
            <a:ext cx="6626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611188" y="620713"/>
            <a:ext cx="54737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1.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词类活用：</a:t>
            </a:r>
            <a:endParaRPr kumimoji="1"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539750" y="4005263"/>
            <a:ext cx="7848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kumimoji="1"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）名词作动词</a:t>
            </a:r>
            <a:endParaRPr kumimoji="1"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4" name="Text Box 7"/>
          <p:cNvSpPr txBox="1">
            <a:spLocks noChangeArrowheads="1"/>
          </p:cNvSpPr>
          <p:nvPr/>
        </p:nvSpPr>
        <p:spPr bwMode="auto">
          <a:xfrm>
            <a:off x="1258888" y="4941888"/>
            <a:ext cx="41052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过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：犯错误</a:t>
            </a:r>
            <a:endParaRPr kumimoji="1"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2535" name="Rectangle 8"/>
          <p:cNvSpPr>
            <a:spLocks noChangeArrowheads="1"/>
          </p:cNvSpPr>
          <p:nvPr/>
        </p:nvSpPr>
        <p:spPr bwMode="auto">
          <a:xfrm>
            <a:off x="2627313" y="188913"/>
            <a:ext cx="29527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</a:rPr>
              <a:t>字词总结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1692275" y="1628775"/>
            <a:ext cx="2592388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/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5292725" y="1628775"/>
            <a:ext cx="2592388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/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1763713" y="2133600"/>
            <a:ext cx="3024187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/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6551613" y="2205038"/>
            <a:ext cx="2592387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/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755650" y="2708275"/>
            <a:ext cx="2592388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/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1692275" y="3284538"/>
            <a:ext cx="2592388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/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auto">
          <a:xfrm>
            <a:off x="5364163" y="3284538"/>
            <a:ext cx="2592387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/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2124075" y="5013325"/>
            <a:ext cx="2592388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 animBg="1"/>
      <p:bldP spid="22537" grpId="0" animBg="1"/>
      <p:bldP spid="22538" grpId="0" animBg="1"/>
      <p:bldP spid="22539" grpId="0" animBg="1"/>
      <p:bldP spid="22540" grpId="0" animBg="1"/>
      <p:bldP spid="22541" grpId="0" animBg="1"/>
      <p:bldP spid="22542" grpId="0" animBg="1"/>
      <p:bldP spid="2254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331913" y="476250"/>
            <a:ext cx="446405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altLang="zh-CN" sz="4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．通假字。</a:t>
            </a:r>
            <a:endParaRPr lang="zh-CN" altLang="en-US" sz="4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00113" y="765175"/>
            <a:ext cx="8243887" cy="5472113"/>
          </a:xfrm>
        </p:spPr>
        <p:txBody>
          <a:bodyPr/>
          <a:lstStyle/>
          <a:p>
            <a:endParaRPr lang="en-US" altLang="zh-CN" sz="44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r>
              <a:rPr lang="zh-CN" altLang="en-US" sz="4400" b="1">
                <a:solidFill>
                  <a:srgbClr val="0000FF"/>
                </a:solidFill>
                <a:latin typeface="宋体" panose="02010600030101010101" pitchFamily="2" charset="-122"/>
              </a:rPr>
              <a:t>曾</a:t>
            </a:r>
            <a:r>
              <a:rPr lang="zh-CN" altLang="en-US" sz="4400" b="1">
                <a:latin typeface="宋体" panose="02010600030101010101" pitchFamily="2" charset="-122"/>
              </a:rPr>
              <a:t>益其所不能。</a:t>
            </a:r>
            <a:endParaRPr lang="zh-CN" altLang="en-US" sz="4400" b="1">
              <a:latin typeface="宋体" panose="02010600030101010101" pitchFamily="2" charset="-122"/>
            </a:endParaRPr>
          </a:p>
          <a:p>
            <a:r>
              <a:rPr lang="zh-CN" altLang="en-US" sz="4400" b="1">
                <a:solidFill>
                  <a:srgbClr val="0000FF"/>
                </a:solidFill>
                <a:latin typeface="宋体" panose="02010600030101010101" pitchFamily="2" charset="-122"/>
              </a:rPr>
              <a:t>曾同“增”，增加 </a:t>
            </a:r>
            <a:endParaRPr lang="zh-CN" altLang="en-US" sz="44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r>
              <a:rPr lang="zh-CN" altLang="en-US" sz="4400" b="1">
                <a:solidFill>
                  <a:srgbClr val="0000FF"/>
                </a:solidFill>
                <a:latin typeface="宋体" panose="02010600030101010101" pitchFamily="2" charset="-122"/>
              </a:rPr>
              <a:t>衡</a:t>
            </a:r>
            <a:r>
              <a:rPr lang="zh-CN" altLang="en-US" sz="4400" b="1">
                <a:latin typeface="宋体" panose="02010600030101010101" pitchFamily="2" charset="-122"/>
              </a:rPr>
              <a:t>于虑。</a:t>
            </a:r>
            <a:endParaRPr lang="zh-CN" altLang="en-US" sz="4400" b="1">
              <a:latin typeface="宋体" panose="02010600030101010101" pitchFamily="2" charset="-122"/>
            </a:endParaRPr>
          </a:p>
          <a:p>
            <a:r>
              <a:rPr lang="zh-CN" altLang="en-US" sz="4400" b="1">
                <a:solidFill>
                  <a:srgbClr val="0000FF"/>
                </a:solidFill>
                <a:latin typeface="宋体" panose="02010600030101010101" pitchFamily="2" charset="-122"/>
              </a:rPr>
              <a:t>衡同“横”，梗塞，指不顺 </a:t>
            </a:r>
            <a:endParaRPr lang="zh-CN" altLang="en-US" sz="4400" b="1">
              <a:latin typeface="宋体" panose="02010600030101010101" pitchFamily="2" charset="-122"/>
            </a:endParaRPr>
          </a:p>
          <a:p>
            <a:r>
              <a:rPr lang="zh-CN" altLang="en-US" sz="4400" b="1">
                <a:latin typeface="宋体" panose="02010600030101010101" pitchFamily="2" charset="-122"/>
              </a:rPr>
              <a:t>入则无法家</a:t>
            </a:r>
            <a:r>
              <a:rPr lang="zh-CN" altLang="en-US" sz="4400" b="1">
                <a:solidFill>
                  <a:srgbClr val="0000FF"/>
                </a:solidFill>
                <a:latin typeface="宋体" panose="02010600030101010101" pitchFamily="2" charset="-122"/>
              </a:rPr>
              <a:t>拂</a:t>
            </a:r>
            <a:r>
              <a:rPr lang="zh-CN" altLang="en-US" sz="4400" b="1">
                <a:latin typeface="宋体" panose="02010600030101010101" pitchFamily="2" charset="-122"/>
              </a:rPr>
              <a:t>士。</a:t>
            </a:r>
            <a:endParaRPr lang="zh-CN" altLang="en-US" sz="4400" b="1">
              <a:latin typeface="宋体" panose="02010600030101010101" pitchFamily="2" charset="-122"/>
            </a:endParaRPr>
          </a:p>
          <a:p>
            <a:r>
              <a:rPr lang="zh-CN" altLang="en-US" sz="4400" b="1">
                <a:solidFill>
                  <a:srgbClr val="0000FF"/>
                </a:solidFill>
                <a:latin typeface="宋体" panose="02010600030101010101" pitchFamily="2" charset="-122"/>
              </a:rPr>
              <a:t>拂同“弼”，辅佐</a:t>
            </a:r>
            <a:endParaRPr lang="zh-CN" altLang="en-US" sz="44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endParaRPr lang="en-US" altLang="zh-CN" sz="44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4623</Words>
  <Application>WPS 演示</Application>
  <PresentationFormat>全屏显示(4:3)</PresentationFormat>
  <Paragraphs>464</Paragraphs>
  <Slides>41</Slides>
  <Notes>45</Notes>
  <HiddenSlides>0</HiddenSlides>
  <MMClips>2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41</vt:i4>
      </vt:variant>
    </vt:vector>
  </HeadingPairs>
  <TitlesOfParts>
    <vt:vector size="62" baseType="lpstr">
      <vt:lpstr>Arial</vt:lpstr>
      <vt:lpstr>宋体</vt:lpstr>
      <vt:lpstr>Wingdings</vt:lpstr>
      <vt:lpstr>Comic Sans MS</vt:lpstr>
      <vt:lpstr>方正行楷繁体</vt:lpstr>
      <vt:lpstr>Times New Roman</vt:lpstr>
      <vt:lpstr>Arial</vt:lpstr>
      <vt:lpstr>微软雅黑</vt:lpstr>
      <vt:lpstr>Arial Unicode MS</vt:lpstr>
      <vt:lpstr>楷体</vt:lpstr>
      <vt:lpstr>Calibri</vt:lpstr>
      <vt:lpstr>华文行楷</vt:lpstr>
      <vt:lpstr>黑体</vt:lpstr>
      <vt:lpstr>隶书</vt:lpstr>
      <vt:lpstr>Courier New</vt:lpstr>
      <vt:lpstr>楷体_GB2312</vt:lpstr>
      <vt:lpstr>新宋体</vt:lpstr>
      <vt:lpstr>默认设计模板</vt:lpstr>
      <vt:lpstr>Paint.Picture</vt:lpstr>
      <vt:lpstr>Paint.Picture</vt:lpstr>
      <vt:lpstr>Paint.Picture</vt:lpstr>
      <vt:lpstr>21《孟子》三章之 </vt:lpstr>
      <vt:lpstr>PowerPoint 演示文稿</vt:lpstr>
      <vt:lpstr>译文</vt:lpstr>
      <vt:lpstr>译文</vt:lpstr>
      <vt:lpstr>PowerPoint 演示文稿</vt:lpstr>
      <vt:lpstr>PowerPoint 演示文稿</vt:lpstr>
      <vt:lpstr>PowerPoint 演示文稿</vt:lpstr>
      <vt:lpstr>孟子曰：“是焉得为大丈夫乎？  子未学礼乎？ 句意:</vt:lpstr>
      <vt:lpstr>丈夫之冠也，父命之；女子之   嫁也，母命之，往送之门， 句意：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你思我想，理解精髓</vt:lpstr>
      <vt:lpstr>PowerPoint 演示文稿</vt:lpstr>
      <vt:lpstr>怎样才能做到有大丈夫之道呢？</vt:lpstr>
      <vt:lpstr>PowerPoint 演示文稿</vt:lpstr>
      <vt:lpstr>思考：每个人的心目中都有自己大丈夫的标准，肯定珍藏着许多大丈夫的名字，谈谈你所了解的大丈夫形象？请举例说明。</vt:lpstr>
      <vt:lpstr>PowerPoint 演示文稿</vt:lpstr>
      <vt:lpstr>仁义礼智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21《孟子》二章</dc:title>
  <dc:creator>语文课件之家网址https://shop123789601.taobao.com/?spm=a230</dc:creator>
  <cp:lastModifiedBy>王力</cp:lastModifiedBy>
  <cp:revision>31</cp:revision>
  <dcterms:created xsi:type="dcterms:W3CDTF">2017-08-12T00:16:00Z</dcterms:created>
  <dcterms:modified xsi:type="dcterms:W3CDTF">2022-01-17T17:28:28Z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2052-11.1.0.11294</vt:lpwstr>
  </property>
  <property fmtid="{D5CDD505-2E9C-101B-9397-08002B2CF9AE}" pid="3" name="ICV">
    <vt:lpwstr>826CD76799984B76876AF67AE833C34B</vt:lpwstr>
  </property>
</Properties>
</file>