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handoutMasterIdLst>
    <p:handoutMasterId r:id="rId22"/>
  </p:handoutMasterIdLst>
  <p:sldIdLst>
    <p:sldId id="256" r:id="rId3"/>
    <p:sldId id="299" r:id="rId5"/>
    <p:sldId id="793" r:id="rId6"/>
    <p:sldId id="797" r:id="rId7"/>
    <p:sldId id="798" r:id="rId8"/>
    <p:sldId id="799" r:id="rId9"/>
    <p:sldId id="800" r:id="rId10"/>
    <p:sldId id="812" r:id="rId11"/>
    <p:sldId id="813" r:id="rId12"/>
    <p:sldId id="814" r:id="rId13"/>
    <p:sldId id="815" r:id="rId14"/>
    <p:sldId id="816" r:id="rId15"/>
    <p:sldId id="817" r:id="rId16"/>
    <p:sldId id="818" r:id="rId17"/>
    <p:sldId id="819" r:id="rId18"/>
    <p:sldId id="820" r:id="rId19"/>
    <p:sldId id="821" r:id="rId20"/>
    <p:sldId id="823" r:id="rId21"/>
  </p:sldIdLst>
  <p:sldSz cx="12192000" cy="6858000"/>
  <p:notesSz cx="6858000" cy="9144000"/>
  <p:embeddedFontLst>
    <p:embeddedFont>
      <p:font typeface="黑体" panose="02010609060101010101" charset="-122"/>
      <p:regular r:id="rId26"/>
    </p:embeddedFont>
    <p:embeddedFont>
      <p:font typeface="字魂105号-简雅黑" panose="00000500000000000000" pitchFamily="2" charset="-122"/>
      <p:regular r:id="rId27"/>
    </p:embeddedFont>
    <p:embeddedFont>
      <p:font typeface="等线" panose="02010600030101010101" charset="-122"/>
      <p:regular r:id="rId28"/>
    </p:embeddedFont>
    <p:embeddedFont>
      <p:font typeface="等线 Light" panose="02010600030101010101" charset="-122"/>
      <p:regular r:id="rId29"/>
    </p:embeddedFont>
    <p:embeddedFont>
      <p:font typeface="Calibri" panose="020F0502020204030204" charset="0"/>
      <p:regular r:id="rId30"/>
      <p:bold r:id="rId31"/>
      <p:italic r:id="rId32"/>
      <p:boldItalic r:id="rId33"/>
    </p:embeddedFont>
  </p:embeddedFontLst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3" userDrawn="1">
          <p15:clr>
            <a:srgbClr val="A4A3A4"/>
          </p15:clr>
        </p15:guide>
        <p15:guide id="2" pos="37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D16DC"/>
    <a:srgbClr val="016A7D"/>
    <a:srgbClr val="005692"/>
    <a:srgbClr val="13742F"/>
    <a:srgbClr val="D05308"/>
    <a:srgbClr val="E56213"/>
    <a:srgbClr val="5F5F5F"/>
    <a:srgbClr val="1D41D5"/>
    <a:srgbClr val="1C98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30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804" y="1512"/>
      </p:cViewPr>
      <p:guideLst>
        <p:guide orient="horz" pos="2243"/>
        <p:guide pos="37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gs" Target="tags/tag11.xml"/><Relationship Id="rId33" Type="http://schemas.openxmlformats.org/officeDocument/2006/relationships/font" Target="fonts/font8.fntdata"/><Relationship Id="rId32" Type="http://schemas.openxmlformats.org/officeDocument/2006/relationships/font" Target="fonts/font7.fntdata"/><Relationship Id="rId31" Type="http://schemas.openxmlformats.org/officeDocument/2006/relationships/font" Target="fonts/font6.fntdata"/><Relationship Id="rId30" Type="http://schemas.openxmlformats.org/officeDocument/2006/relationships/font" Target="fonts/font5.fntdata"/><Relationship Id="rId3" Type="http://schemas.openxmlformats.org/officeDocument/2006/relationships/slide" Target="slides/slide1.xml"/><Relationship Id="rId29" Type="http://schemas.openxmlformats.org/officeDocument/2006/relationships/font" Target="fonts/font4.fntdata"/><Relationship Id="rId28" Type="http://schemas.openxmlformats.org/officeDocument/2006/relationships/font" Target="fonts/font3.fntdata"/><Relationship Id="rId27" Type="http://schemas.openxmlformats.org/officeDocument/2006/relationships/font" Target="fonts/font2.fntdata"/><Relationship Id="rId26" Type="http://schemas.openxmlformats.org/officeDocument/2006/relationships/font" Target="fonts/font1.fntdata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7375B-645A-4B83-93EC-8A3A766EDBB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BF8934-6CED-46F5-B7D3-6CA10363127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E8761-A14E-4E6E-B19C-D0ABAA7747F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10F0F-E077-475B-A7EC-03CDC27F5B8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8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: 形状 51"/>
          <p:cNvSpPr/>
          <p:nvPr/>
        </p:nvSpPr>
        <p:spPr>
          <a:xfrm>
            <a:off x="5325110" y="0"/>
            <a:ext cx="6851650" cy="6858000"/>
          </a:xfrm>
          <a:custGeom>
            <a:avLst/>
            <a:gdLst>
              <a:gd name="connsiteX0" fmla="*/ 3918750 w 6399217"/>
              <a:gd name="connsiteY0" fmla="*/ 0 h 6858000"/>
              <a:gd name="connsiteX1" fmla="*/ 6399217 w 6399217"/>
              <a:gd name="connsiteY1" fmla="*/ 0 h 6858000"/>
              <a:gd name="connsiteX2" fmla="*/ 6399217 w 6399217"/>
              <a:gd name="connsiteY2" fmla="*/ 6858000 h 6858000"/>
              <a:gd name="connsiteX3" fmla="*/ 355485 w 6399217"/>
              <a:gd name="connsiteY3" fmla="*/ 6858000 h 6858000"/>
              <a:gd name="connsiteX4" fmla="*/ 265848 w 6399217"/>
              <a:gd name="connsiteY4" fmla="*/ 6708743 h 6858000"/>
              <a:gd name="connsiteX5" fmla="*/ 119244 w 6399217"/>
              <a:gd name="connsiteY5" fmla="*/ 6369624 h 6858000"/>
              <a:gd name="connsiteX6" fmla="*/ 388364 w 6399217"/>
              <a:gd name="connsiteY6" fmla="*/ 4165651 h 6858000"/>
              <a:gd name="connsiteX7" fmla="*/ 3339603 w 6399217"/>
              <a:gd name="connsiteY7" fmla="*/ 1185150 h 6858000"/>
              <a:gd name="connsiteX8" fmla="*/ 3842661 w 6399217"/>
              <a:gd name="connsiteY8" fmla="*/ 2932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99217" h="6858000">
                <a:moveTo>
                  <a:pt x="3918750" y="0"/>
                </a:moveTo>
                <a:lnTo>
                  <a:pt x="6399217" y="0"/>
                </a:lnTo>
                <a:lnTo>
                  <a:pt x="6399217" y="6858000"/>
                </a:lnTo>
                <a:lnTo>
                  <a:pt x="355485" y="6858000"/>
                </a:lnTo>
                <a:lnTo>
                  <a:pt x="265848" y="6708743"/>
                </a:lnTo>
                <a:cubicBezTo>
                  <a:pt x="207717" y="6601891"/>
                  <a:pt x="158365" y="6489044"/>
                  <a:pt x="119244" y="6369624"/>
                </a:cubicBezTo>
                <a:cubicBezTo>
                  <a:pt x="-119088" y="5641017"/>
                  <a:pt x="14710" y="4824583"/>
                  <a:pt x="388364" y="4165651"/>
                </a:cubicBezTo>
                <a:cubicBezTo>
                  <a:pt x="1098778" y="2914496"/>
                  <a:pt x="2453493" y="2277277"/>
                  <a:pt x="3339603" y="1185150"/>
                </a:cubicBezTo>
                <a:cubicBezTo>
                  <a:pt x="3565297" y="906817"/>
                  <a:pt x="3736746" y="609449"/>
                  <a:pt x="3842661" y="29327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2" name="任意多边形: 形状 51"/>
          <p:cNvSpPr/>
          <p:nvPr/>
        </p:nvSpPr>
        <p:spPr>
          <a:xfrm>
            <a:off x="5777230" y="0"/>
            <a:ext cx="6507480" cy="6858000"/>
          </a:xfrm>
          <a:custGeom>
            <a:avLst/>
            <a:gdLst>
              <a:gd name="connsiteX0" fmla="*/ 3918750 w 6399217"/>
              <a:gd name="connsiteY0" fmla="*/ 0 h 6858000"/>
              <a:gd name="connsiteX1" fmla="*/ 6399217 w 6399217"/>
              <a:gd name="connsiteY1" fmla="*/ 0 h 6858000"/>
              <a:gd name="connsiteX2" fmla="*/ 6399217 w 6399217"/>
              <a:gd name="connsiteY2" fmla="*/ 6858000 h 6858000"/>
              <a:gd name="connsiteX3" fmla="*/ 355485 w 6399217"/>
              <a:gd name="connsiteY3" fmla="*/ 6858000 h 6858000"/>
              <a:gd name="connsiteX4" fmla="*/ 265848 w 6399217"/>
              <a:gd name="connsiteY4" fmla="*/ 6708743 h 6858000"/>
              <a:gd name="connsiteX5" fmla="*/ 119244 w 6399217"/>
              <a:gd name="connsiteY5" fmla="*/ 6369624 h 6858000"/>
              <a:gd name="connsiteX6" fmla="*/ 388364 w 6399217"/>
              <a:gd name="connsiteY6" fmla="*/ 4165651 h 6858000"/>
              <a:gd name="connsiteX7" fmla="*/ 3339603 w 6399217"/>
              <a:gd name="connsiteY7" fmla="*/ 1185150 h 6858000"/>
              <a:gd name="connsiteX8" fmla="*/ 3842661 w 6399217"/>
              <a:gd name="connsiteY8" fmla="*/ 2932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99217" h="6858000">
                <a:moveTo>
                  <a:pt x="3918750" y="0"/>
                </a:moveTo>
                <a:lnTo>
                  <a:pt x="6399217" y="0"/>
                </a:lnTo>
                <a:lnTo>
                  <a:pt x="6399217" y="6858000"/>
                </a:lnTo>
                <a:lnTo>
                  <a:pt x="355485" y="6858000"/>
                </a:lnTo>
                <a:lnTo>
                  <a:pt x="265848" y="6708743"/>
                </a:lnTo>
                <a:cubicBezTo>
                  <a:pt x="207717" y="6601891"/>
                  <a:pt x="158365" y="6489044"/>
                  <a:pt x="119244" y="6369624"/>
                </a:cubicBezTo>
                <a:cubicBezTo>
                  <a:pt x="-119088" y="5641017"/>
                  <a:pt x="14710" y="4824583"/>
                  <a:pt x="388364" y="4165651"/>
                </a:cubicBezTo>
                <a:cubicBezTo>
                  <a:pt x="1098778" y="2914496"/>
                  <a:pt x="2453493" y="2277277"/>
                  <a:pt x="3339603" y="1185150"/>
                </a:cubicBezTo>
                <a:cubicBezTo>
                  <a:pt x="3565297" y="906817"/>
                  <a:pt x="3736746" y="609449"/>
                  <a:pt x="3842661" y="293277"/>
                </a:cubicBezTo>
                <a:close/>
              </a:path>
            </a:pathLst>
          </a:custGeom>
          <a:solidFill>
            <a:srgbClr val="FFFD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pic>
        <p:nvPicPr>
          <p:cNvPr id="7" name="图片 6" descr="资源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64805" y="5762625"/>
            <a:ext cx="756920" cy="804545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291590" y="801370"/>
            <a:ext cx="9577705" cy="5318125"/>
          </a:xfrm>
          <a:prstGeom prst="roundRect">
            <a:avLst/>
          </a:prstGeom>
          <a:solidFill>
            <a:schemeClr val="bg1"/>
          </a:solidFill>
          <a:ln w="28575" cmpd="sng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52" tIns="129600" rIns="129600" bIns="129600" rtlCol="0" anchor="ctr" anchorCtr="0"/>
          <a:p>
            <a:pPr algn="ctr"/>
            <a:endParaRPr lang="zh-CN" altLang="en-US" sz="20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260600" y="2855803"/>
            <a:ext cx="767080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6000" dirty="0">
                <a:ln>
                  <a:solidFill>
                    <a:srgbClr val="FF6C0D"/>
                  </a:solidFill>
                </a:ln>
                <a:solidFill>
                  <a:srgbClr val="F8520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第一部分 写作微技能</a:t>
            </a:r>
            <a:endParaRPr lang="zh-CN" altLang="en-US" sz="6000" dirty="0">
              <a:ln>
                <a:solidFill>
                  <a:srgbClr val="FF6C0D"/>
                </a:solidFill>
              </a:ln>
              <a:solidFill>
                <a:srgbClr val="F85208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657600" y="2126615"/>
            <a:ext cx="4876800" cy="4603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sz="2400" dirty="0">
                <a:solidFill>
                  <a:srgbClr val="FE9B1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lt"/>
              </a:rPr>
              <a:t>爱疯大课堂</a:t>
            </a:r>
            <a:endParaRPr lang="zh-CN" sz="2400" dirty="0">
              <a:solidFill>
                <a:srgbClr val="FE9B1C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302000" y="907415"/>
            <a:ext cx="55880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sz="5400" dirty="0">
                <a:solidFill>
                  <a:srgbClr val="2C5E3B">
                    <a:alpha val="12000"/>
                  </a:srgbClr>
                </a:solidFill>
                <a:latin typeface="Arial" panose="020B0604020202020204" pitchFamily="34" charset="0"/>
                <a:ea typeface="字魂105号-简雅黑" panose="00000500000000000000" pitchFamily="2" charset="-122"/>
                <a:cs typeface="Arial" panose="020B0604020202020204" pitchFamily="34" charset="0"/>
              </a:rPr>
              <a:t>AIFENG</a:t>
            </a:r>
            <a:endParaRPr lang="en-US" sz="5400" dirty="0">
              <a:solidFill>
                <a:srgbClr val="2C5E3B">
                  <a:alpha val="12000"/>
                </a:srgbClr>
              </a:solidFill>
              <a:latin typeface="Arial" panose="020B0604020202020204" pitchFamily="34" charset="0"/>
              <a:ea typeface="字魂105号-简雅黑" panose="00000500000000000000" pitchFamily="2" charset="-122"/>
              <a:cs typeface="Arial" panose="020B0604020202020204" pitchFamily="34" charset="0"/>
            </a:endParaRPr>
          </a:p>
        </p:txBody>
      </p:sp>
      <p:pic>
        <p:nvPicPr>
          <p:cNvPr id="11" name="图片 10" descr="logo透底不带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9705" cy="13373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资源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2225" y="616585"/>
            <a:ext cx="884555" cy="834390"/>
          </a:xfrm>
          <a:prstGeom prst="rect">
            <a:avLst/>
          </a:prstGeom>
        </p:spPr>
      </p:pic>
      <p:pic>
        <p:nvPicPr>
          <p:cNvPr id="8" name="图片 7" descr="资源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485" y="5409565"/>
            <a:ext cx="3216910" cy="678180"/>
          </a:xfrm>
          <a:prstGeom prst="rect">
            <a:avLst/>
          </a:prstGeom>
        </p:spPr>
      </p:pic>
      <p:pic>
        <p:nvPicPr>
          <p:cNvPr id="9" name="图片 8" descr="资源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3400" y="3768090"/>
            <a:ext cx="1275715" cy="1450975"/>
          </a:xfrm>
          <a:prstGeom prst="rect">
            <a:avLst/>
          </a:prstGeom>
        </p:spPr>
      </p:pic>
      <p:pic>
        <p:nvPicPr>
          <p:cNvPr id="10" name="图片 9" descr="资源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1765" y="4737100"/>
            <a:ext cx="610235" cy="758825"/>
          </a:xfrm>
          <a:prstGeom prst="rect">
            <a:avLst/>
          </a:prstGeom>
        </p:spPr>
      </p:pic>
      <p:grpSp>
        <p:nvGrpSpPr>
          <p:cNvPr id="43" name="组合 42"/>
          <p:cNvGrpSpPr/>
          <p:nvPr/>
        </p:nvGrpSpPr>
        <p:grpSpPr>
          <a:xfrm rot="0">
            <a:off x="11829415" y="728980"/>
            <a:ext cx="153670" cy="659765"/>
            <a:chOff x="13357185" y="150471"/>
            <a:chExt cx="243068" cy="1041722"/>
          </a:xfrm>
          <a:solidFill>
            <a:schemeClr val="bg1">
              <a:lumMod val="85000"/>
            </a:schemeClr>
          </a:solidFill>
        </p:grpSpPr>
        <p:sp>
          <p:nvSpPr>
            <p:cNvPr id="39" name="箭头: V 形 38"/>
            <p:cNvSpPr/>
            <p:nvPr/>
          </p:nvSpPr>
          <p:spPr>
            <a:xfrm rot="5400000">
              <a:off x="13357185" y="150471"/>
              <a:ext cx="243068" cy="243068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40" name="箭头: V 形 39"/>
            <p:cNvSpPr/>
            <p:nvPr/>
          </p:nvSpPr>
          <p:spPr>
            <a:xfrm rot="5400000">
              <a:off x="13357185" y="416689"/>
              <a:ext cx="243068" cy="243068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41" name="箭头: V 形 40"/>
            <p:cNvSpPr/>
            <p:nvPr/>
          </p:nvSpPr>
          <p:spPr>
            <a:xfrm rot="5400000">
              <a:off x="13357185" y="682907"/>
              <a:ext cx="243068" cy="243068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42" name="箭头: V 形 41"/>
            <p:cNvSpPr/>
            <p:nvPr/>
          </p:nvSpPr>
          <p:spPr>
            <a:xfrm rot="5400000">
              <a:off x="13357185" y="949125"/>
              <a:ext cx="243068" cy="243068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cxnSp>
        <p:nvCxnSpPr>
          <p:cNvPr id="45" name="直接连接符 44"/>
          <p:cNvCxnSpPr/>
          <p:nvPr/>
        </p:nvCxnSpPr>
        <p:spPr>
          <a:xfrm>
            <a:off x="11906250" y="1724660"/>
            <a:ext cx="0" cy="215265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2758440" y="5318125"/>
            <a:ext cx="7715885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《爱疯大课堂读后续写晨读晚练一月通》配套课件，严禁抄袭盗用</a:t>
            </a:r>
            <a:r>
              <a:rPr lang="en-US" altLang="zh-CN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!</a:t>
            </a:r>
            <a:endParaRPr lang="zh-CN" altLang="en-US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爱疯大课堂版权所有，侵权必究</a:t>
            </a:r>
            <a:r>
              <a:rPr lang="en-US" altLang="zh-CN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!</a:t>
            </a:r>
            <a:r>
              <a:rPr lang="zh-CN" altLang="en-US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如需修改，请联系我们！</a:t>
            </a:r>
            <a:endParaRPr lang="zh-CN" altLang="en-US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52" grpId="0" bldLvl="0" animBg="1"/>
      <p:bldP spid="12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2" name="文本框 41"/>
          <p:cNvSpPr txBox="1"/>
          <p:nvPr/>
        </p:nvSpPr>
        <p:spPr>
          <a:xfrm>
            <a:off x="1678408" y="1793954"/>
            <a:ext cx="5388598" cy="315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900" dirty="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</a:rPr>
              <a:t>02.</a:t>
            </a:r>
            <a:endParaRPr lang="en-US" altLang="zh-CN" sz="19900" dirty="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11759" y="2172195"/>
            <a:ext cx="1026148" cy="451930"/>
          </a:xfrm>
          <a:prstGeom prst="rect">
            <a:avLst/>
          </a:prstGeom>
          <a:solidFill>
            <a:srgbClr val="FE9B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52" tIns="129600" rIns="129600" bIns="129600" rtlCol="0" anchor="ctr" anchorCtr="0"/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73901" y="2842281"/>
            <a:ext cx="2701864" cy="229870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dist"/>
            <a:r>
              <a:rPr lang="en-US" sz="9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lt"/>
              </a:rPr>
              <a:t>AIFENGDAKETANG</a:t>
            </a:r>
            <a:endParaRPr lang="en-US" sz="900" dirty="0">
              <a:solidFill>
                <a:schemeClr val="accent6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lt"/>
            </a:endParaRPr>
          </a:p>
        </p:txBody>
      </p:sp>
      <p:sp>
        <p:nvSpPr>
          <p:cNvPr id="40" name="PA-文本框 88"/>
          <p:cNvSpPr txBox="1"/>
          <p:nvPr>
            <p:custDataLst>
              <p:tags r:id="rId1"/>
            </p:custDataLst>
          </p:nvPr>
        </p:nvSpPr>
        <p:spPr>
          <a:xfrm>
            <a:off x="6135434" y="4273111"/>
            <a:ext cx="3178798" cy="553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hangingPunct="0">
              <a:lnSpc>
                <a:spcPct val="150000"/>
              </a:lnSpc>
            </a:pPr>
            <a:r>
              <a:rPr lang="en-US" altLang="zh-CN" sz="800" dirty="0">
                <a:solidFill>
                  <a:schemeClr val="bg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黑体" panose="02010609060101010101" charset="-122"/>
              </a:rPr>
              <a:t>xxxxxxxxxxxxxxxxxxxxxxxxxxxxxxxxxxxxxxxxxxxxxxxxxxxxxxxxxxx</a:t>
            </a:r>
            <a:endParaRPr lang="en-US" altLang="zh-CN" sz="800" dirty="0">
              <a:solidFill>
                <a:schemeClr val="bg1">
                  <a:lumMod val="75000"/>
                </a:schemeClr>
              </a:solidFill>
              <a:latin typeface="黑体" panose="02010609060101010101" charset="-122"/>
              <a:ea typeface="黑体" panose="02010609060101010101" charset="-122"/>
              <a:cs typeface="+mn-ea"/>
              <a:sym typeface="黑体" panose="02010609060101010101" charset="-122"/>
            </a:endParaRPr>
          </a:p>
          <a:p>
            <a:pPr algn="ctr" hangingPunct="0">
              <a:lnSpc>
                <a:spcPct val="150000"/>
              </a:lnSpc>
            </a:pPr>
            <a:r>
              <a:rPr lang="en-US" altLang="zh-CN" sz="800" dirty="0">
                <a:solidFill>
                  <a:schemeClr val="bg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黑体" panose="02010609060101010101" charset="-122"/>
              </a:rPr>
              <a:t>xxxxxxxxxxxxxxxxxxxxxxxxxxxxxxxxxxxxxxxxxxxxxxxxx</a:t>
            </a:r>
            <a:endParaRPr lang="en-US" altLang="zh-CN" sz="800" dirty="0">
              <a:solidFill>
                <a:schemeClr val="bg1">
                  <a:lumMod val="75000"/>
                </a:schemeClr>
              </a:solidFill>
              <a:latin typeface="黑体" panose="02010609060101010101" charset="-122"/>
              <a:ea typeface="黑体" panose="02010609060101010101" charset="-122"/>
              <a:cs typeface="+mn-ea"/>
              <a:sym typeface="黑体" panose="02010609060101010101" charset="-122"/>
            </a:endParaRPr>
          </a:p>
          <a:p>
            <a:pPr algn="ctr" hangingPunct="0">
              <a:lnSpc>
                <a:spcPct val="150000"/>
              </a:lnSpc>
            </a:pPr>
            <a:r>
              <a:rPr lang="en-US" altLang="zh-CN" sz="800" dirty="0">
                <a:solidFill>
                  <a:schemeClr val="bg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黑体" panose="02010609060101010101" charset="-122"/>
              </a:rPr>
              <a:t>xxxxxxxxxxxxxxxxxxxxxxxxxxxxxxxx</a:t>
            </a:r>
            <a:endParaRPr lang="en-US" altLang="zh-CN" sz="800" dirty="0">
              <a:solidFill>
                <a:schemeClr val="bg1">
                  <a:lumMod val="75000"/>
                </a:schemeClr>
              </a:solidFill>
              <a:latin typeface="黑体" panose="02010609060101010101" charset="-122"/>
              <a:ea typeface="黑体" panose="02010609060101010101" charset="-122"/>
              <a:cs typeface="+mn-ea"/>
              <a:sym typeface="黑体" panose="02010609060101010101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495983" y="3147553"/>
            <a:ext cx="4457700" cy="969547"/>
            <a:chOff x="5905500" y="2914650"/>
            <a:chExt cx="4457700" cy="847725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5905500" y="2914650"/>
              <a:ext cx="445770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5905500" y="3762375"/>
              <a:ext cx="445770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文本框 2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20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1" name="泪滴形 10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2" name="图片 11" descr="logo透底不带光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4" name="图片 13" descr="b_5d0717004027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pic>
        <p:nvPicPr>
          <p:cNvPr id="15" name="图片 14" descr="资源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7240" y="782320"/>
            <a:ext cx="1216660" cy="1383665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>
            <a:off x="617220" y="4260850"/>
            <a:ext cx="828675" cy="828675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304290" y="3809365"/>
            <a:ext cx="288925" cy="288925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31640" y="3256915"/>
            <a:ext cx="7514590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5400" b="1" spc="300" dirty="0">
                <a:solidFill>
                  <a:srgbClr val="FE9B1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ea"/>
                <a:sym typeface="+mn-ea"/>
              </a:rPr>
              <a:t>高分句型</a:t>
            </a:r>
            <a:endParaRPr lang="zh-CN" altLang="en-US" sz="5400" b="1" spc="300" dirty="0">
              <a:solidFill>
                <a:srgbClr val="FE9B1C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  <a:cs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28" grpId="0" bldLvl="0" animBg="1"/>
      <p:bldP spid="39" grpId="0"/>
      <p:bldP spid="40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4" name="文本框 13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7" name="图片 16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2" name="图片 11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75" y="6301105"/>
            <a:ext cx="11616690" cy="525145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167380" y="400050"/>
            <a:ext cx="5232400" cy="916940"/>
            <a:chOff x="4988" y="630"/>
            <a:chExt cx="8240" cy="1444"/>
          </a:xfrm>
        </p:grpSpPr>
        <p:sp>
          <p:nvSpPr>
            <p:cNvPr id="20" name="矩形 19"/>
            <p:cNvSpPr/>
            <p:nvPr/>
          </p:nvSpPr>
          <p:spPr>
            <a:xfrm>
              <a:off x="5924" y="1014"/>
              <a:ext cx="7304" cy="920"/>
            </a:xfrm>
            <a:prstGeom prst="rect">
              <a:avLst/>
            </a:prstGeom>
            <a:solidFill>
              <a:srgbClr val="F85208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>
              <a:scene3d>
                <a:camera prst="orthographicFront"/>
                <a:lightRig rig="threePt" dir="t"/>
              </a:scene3d>
            </a:bodyPr>
            <a:p>
              <a:pPr algn="ctr"/>
              <a:r>
                <a:rPr lang="en-US" altLang="zh-CN" sz="3600" b="1" spc="300" dirty="0">
                  <a:solidFill>
                    <a:schemeClr val="bg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2</a:t>
              </a:r>
              <a:r>
                <a:rPr lang="zh-CN" altLang="en-US" sz="3600" b="1" spc="300" dirty="0">
                  <a:solidFill>
                    <a:schemeClr val="bg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. </a:t>
              </a:r>
              <a:r>
                <a:rPr lang="en-US" altLang="zh-CN" sz="3600" b="1" spc="300" dirty="0">
                  <a:solidFill>
                    <a:schemeClr val="bg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with</a:t>
              </a:r>
              <a:r>
                <a:rPr lang="zh-CN" altLang="en-US" sz="3600" b="1" spc="300" dirty="0">
                  <a:solidFill>
                    <a:schemeClr val="bg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的复合结构</a:t>
              </a:r>
              <a:endParaRPr lang="zh-CN" altLang="en-US" sz="3600" b="1" spc="3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8762" y="705"/>
              <a:ext cx="1460" cy="90"/>
            </a:xfrm>
            <a:prstGeom prst="rect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8" y="630"/>
              <a:ext cx="1445" cy="1445"/>
            </a:xfrm>
            <a:prstGeom prst="rect">
              <a:avLst/>
            </a:prstGeom>
          </p:spPr>
        </p:pic>
      </p:grpSp>
      <p:sp>
        <p:nvSpPr>
          <p:cNvPr id="27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98855" y="1588453"/>
            <a:ext cx="1005586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20000"/>
              </a:lnSpc>
            </a:pPr>
            <a:r>
              <a:rPr sz="3200" b="1">
                <a:solidFill>
                  <a:srgbClr val="9D16DC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with/without+宾语+宾语补足语</a:t>
            </a:r>
            <a:endParaRPr sz="3200" b="1">
              <a:solidFill>
                <a:srgbClr val="9D16DC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5" name="PA-矩形 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95680" y="2409190"/>
            <a:ext cx="1023874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2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其中充当补语的有形容词、介词短语、非谓语动词，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2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以及与介词同形的极少数副词充当。 该结构在句中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2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可作定语或状语 (表示伴随、方式、原因、条件等)。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45" y="6285230"/>
            <a:ext cx="11616690" cy="525145"/>
          </a:xfrm>
          <a:prstGeom prst="rect">
            <a:avLst/>
          </a:prstGeom>
        </p:spPr>
      </p:pic>
      <p:sp>
        <p:nvSpPr>
          <p:cNvPr id="29" name="PA-矩形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94460" y="1278255"/>
            <a:ext cx="10087610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She left the office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with the door open</a:t>
            </a:r>
            <a:r>
              <a:rPr sz="3200" b="1">
                <a:latin typeface="Times New Roman" panose="02020603050405020304" charset="0"/>
                <a:sym typeface="+mn-ea"/>
              </a:rPr>
              <a:t>. 她离开了办公室，门没关。 (伴随)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8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372235" y="3636011"/>
            <a:ext cx="10667365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She fell asleep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with all the lights on</a:t>
            </a:r>
            <a:r>
              <a:rPr sz="3200" b="1">
                <a:latin typeface="Times New Roman" panose="02020603050405020304" charset="0"/>
                <a:sym typeface="+mn-ea"/>
              </a:rPr>
              <a:t>. 她睡着了，所有的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灯都还亮着。 (伴随)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416685" y="463550"/>
            <a:ext cx="5409565" cy="646430"/>
            <a:chOff x="1802" y="1134"/>
            <a:chExt cx="8519" cy="1018"/>
          </a:xfrm>
        </p:grpSpPr>
        <p:sp>
          <p:nvSpPr>
            <p:cNvPr id="9" name="矩形 8"/>
            <p:cNvSpPr/>
            <p:nvPr/>
          </p:nvSpPr>
          <p:spPr>
            <a:xfrm>
              <a:off x="1802" y="1134"/>
              <a:ext cx="2259" cy="1014"/>
            </a:xfrm>
            <a:prstGeom prst="rect">
              <a:avLst/>
            </a:prstGeom>
            <a:solidFill>
              <a:srgbClr val="E56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981" y="1186"/>
              <a:ext cx="8341" cy="9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l"/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结构1   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with+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/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pron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+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adj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endParaRPr lang="en-US" sz="3400" b="1">
                <a:solidFill>
                  <a:srgbClr val="13742F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429385" y="2779395"/>
            <a:ext cx="7535545" cy="646430"/>
            <a:chOff x="2251" y="4177"/>
            <a:chExt cx="11867" cy="1018"/>
          </a:xfrm>
        </p:grpSpPr>
        <p:sp>
          <p:nvSpPr>
            <p:cNvPr id="22" name="矩形 21"/>
            <p:cNvSpPr/>
            <p:nvPr/>
          </p:nvSpPr>
          <p:spPr>
            <a:xfrm>
              <a:off x="2251" y="4177"/>
              <a:ext cx="2259" cy="1014"/>
            </a:xfrm>
            <a:prstGeom prst="rect">
              <a:avLst/>
            </a:prstGeom>
            <a:solidFill>
              <a:srgbClr val="E56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430" y="4229"/>
              <a:ext cx="11688" cy="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结构</a:t>
              </a:r>
              <a:r>
                <a:rPr lang="en-US"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2</a:t>
              </a:r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   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with+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/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pron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+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adv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 (极少数)</a:t>
              </a:r>
              <a:endParaRPr sz="3400" b="1">
                <a:solidFill>
                  <a:srgbClr val="13742F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4" name="PA-矩形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252220" y="1855471"/>
            <a:ext cx="10667365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With a baby in her arms</a:t>
            </a:r>
            <a:r>
              <a:rPr sz="3200" b="1">
                <a:latin typeface="Times New Roman" panose="02020603050405020304" charset="0"/>
                <a:sym typeface="+mn-ea"/>
              </a:rPr>
              <a:t>, the woman couldn</a:t>
            </a:r>
            <a:r>
              <a:rPr lang="en-US" sz="3200" b="1">
                <a:latin typeface="Times New Roman" panose="02020603050405020304" charset="0"/>
                <a:sym typeface="+mn-ea"/>
              </a:rPr>
              <a:t>’</a:t>
            </a:r>
            <a:r>
              <a:rPr sz="3200" b="1">
                <a:latin typeface="Times New Roman" panose="02020603050405020304" charset="0"/>
                <a:sym typeface="+mn-ea"/>
              </a:rPr>
              <a:t>t run fast. 由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于怀里抱着一个婴儿，那个女人跑不快。  (原因状语)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9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31265" y="3410585"/>
            <a:ext cx="11343005" cy="2164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The woman </a:t>
            </a: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with a baby in her arms</a:t>
            </a:r>
            <a:r>
              <a:rPr sz="3200" b="1">
                <a:latin typeface="Times New Roman" panose="02020603050405020304" charset="0"/>
                <a:sym typeface="+mn-ea"/>
              </a:rPr>
              <a:t> is our English teacher. 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=The woman who has a baby in her arms is our English 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teacher. 怀里抱着婴儿的那位妇女是我们的英语老师。 (充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当定语)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274445" y="721995"/>
            <a:ext cx="6633845" cy="646430"/>
            <a:chOff x="2231" y="730"/>
            <a:chExt cx="10447" cy="1018"/>
          </a:xfrm>
        </p:grpSpPr>
        <p:sp>
          <p:nvSpPr>
            <p:cNvPr id="17" name="矩形 16"/>
            <p:cNvSpPr/>
            <p:nvPr/>
          </p:nvSpPr>
          <p:spPr>
            <a:xfrm>
              <a:off x="2231" y="730"/>
              <a:ext cx="2259" cy="1014"/>
            </a:xfrm>
            <a:prstGeom prst="rect">
              <a:avLst/>
            </a:prstGeom>
            <a:solidFill>
              <a:srgbClr val="E56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410" y="782"/>
              <a:ext cx="10269" cy="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结构</a:t>
              </a:r>
              <a:r>
                <a:rPr lang="en-US"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3</a:t>
              </a:r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  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with+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/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pron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+</a:t>
              </a:r>
              <a:r>
                <a:rPr lang="zh-CN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介词短语</a:t>
              </a:r>
              <a:endParaRPr lang="zh-CN" sz="3400" b="1">
                <a:solidFill>
                  <a:srgbClr val="13742F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sp>
        <p:nvSpPr>
          <p:cNvPr id="14" name="PA-矩形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252220" y="1791336"/>
            <a:ext cx="10667365" cy="1623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With the guide leading the way</a:t>
            </a:r>
            <a:r>
              <a:rPr sz="3200" b="1">
                <a:latin typeface="Times New Roman" panose="02020603050405020304" charset="0"/>
                <a:sym typeface="+mn-ea"/>
              </a:rPr>
              <a:t>, we finally arrived at 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that village.  在向导的带领下，我们终于到达了那个</a:t>
            </a:r>
            <a:endParaRPr sz="3200" b="1">
              <a:latin typeface="Times New Roman" panose="02020603050405020304" charset="0"/>
              <a:sym typeface="+mn-ea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sym typeface="+mn-ea"/>
              </a:rPr>
              <a:t>村庄。  (原因状语)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274445" y="753745"/>
            <a:ext cx="9533255" cy="646430"/>
            <a:chOff x="2007" y="1137"/>
            <a:chExt cx="15013" cy="1018"/>
          </a:xfrm>
        </p:grpSpPr>
        <p:sp>
          <p:nvSpPr>
            <p:cNvPr id="19" name="矩形 18"/>
            <p:cNvSpPr/>
            <p:nvPr/>
          </p:nvSpPr>
          <p:spPr>
            <a:xfrm>
              <a:off x="2007" y="1137"/>
              <a:ext cx="2259" cy="1014"/>
            </a:xfrm>
            <a:prstGeom prst="rect">
              <a:avLst/>
            </a:prstGeom>
            <a:solidFill>
              <a:srgbClr val="E56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186" y="1189"/>
              <a:ext cx="14835" cy="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结构</a:t>
              </a:r>
              <a:r>
                <a:rPr lang="en-US"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4</a:t>
              </a:r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  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with+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/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pron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+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-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ing分词 (主动，进行)</a:t>
              </a:r>
              <a:endParaRPr sz="3400" b="1">
                <a:solidFill>
                  <a:srgbClr val="13742F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0" y="6236970"/>
            <a:ext cx="11616690" cy="525145"/>
          </a:xfrm>
          <a:prstGeom prst="rect">
            <a:avLst/>
          </a:prstGeom>
        </p:spPr>
      </p:pic>
      <p:sp>
        <p:nvSpPr>
          <p:cNvPr id="29" name="PA-矩形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94460" y="1277620"/>
            <a:ext cx="10087610" cy="1623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With her purse stolen</a:t>
            </a:r>
            <a:r>
              <a:rPr sz="3200" b="1">
                <a:latin typeface="Times New Roman" panose="02020603050405020304" charset="0"/>
                <a:sym typeface="+mn-ea"/>
              </a:rPr>
              <a:t>,   she couldn</a:t>
            </a:r>
            <a:r>
              <a:rPr lang="en-US" sz="3200" b="1">
                <a:latin typeface="Times New Roman" panose="02020603050405020304" charset="0"/>
                <a:sym typeface="+mn-ea"/>
              </a:rPr>
              <a:t>’</a:t>
            </a:r>
            <a:r>
              <a:rPr sz="3200" b="1">
                <a:latin typeface="Times New Roman" panose="02020603050405020304" charset="0"/>
                <a:sym typeface="+mn-ea"/>
              </a:rPr>
              <a:t>t be able to buy this beautiful dress. 由于钱包被偷了，她买不起这条漂亮的裙子。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9" name="PA-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372235" y="3937635"/>
            <a:ext cx="10297160" cy="108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10000"/>
              </a:lnSpc>
            </a:pPr>
            <a:r>
              <a:rPr sz="3200" b="1" u="sng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With no one to talk to</a:t>
            </a:r>
            <a:r>
              <a:rPr sz="3200" b="1">
                <a:latin typeface="Times New Roman" panose="02020603050405020304" charset="0"/>
                <a:sym typeface="+mn-ea"/>
              </a:rPr>
              <a:t>, John felt depressed. 由于没有可以说话的人，约翰感到很悲哀。</a:t>
            </a:r>
            <a:endParaRPr sz="3200" b="1">
              <a:latin typeface="Times New Roman" panose="02020603050405020304" charset="0"/>
              <a:sym typeface="+mn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416685" y="463550"/>
            <a:ext cx="9082405" cy="647065"/>
            <a:chOff x="2231" y="730"/>
            <a:chExt cx="14303" cy="1019"/>
          </a:xfrm>
        </p:grpSpPr>
        <p:sp>
          <p:nvSpPr>
            <p:cNvPr id="17" name="矩形 16"/>
            <p:cNvSpPr/>
            <p:nvPr/>
          </p:nvSpPr>
          <p:spPr>
            <a:xfrm>
              <a:off x="2231" y="730"/>
              <a:ext cx="2259" cy="1014"/>
            </a:xfrm>
            <a:prstGeom prst="rect">
              <a:avLst/>
            </a:prstGeom>
            <a:solidFill>
              <a:srgbClr val="E56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410" y="782"/>
              <a:ext cx="14124" cy="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结构</a:t>
              </a:r>
              <a:r>
                <a:rPr lang="en-US"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5</a:t>
              </a:r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   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with+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n</a:t>
              </a:r>
              <a:r>
                <a:rPr lang="en-US"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/</a:t>
              </a:r>
              <a:r>
                <a:rPr sz="3400" b="1" i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pron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.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+</a:t>
              </a:r>
              <a:r>
                <a:rPr lang="en-US"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-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ed分词 (被动，完成)</a:t>
              </a:r>
              <a:endParaRPr sz="3400" b="1">
                <a:solidFill>
                  <a:srgbClr val="13742F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429385" y="3081020"/>
            <a:ext cx="7535545" cy="647065"/>
            <a:chOff x="2251" y="4177"/>
            <a:chExt cx="11867" cy="1019"/>
          </a:xfrm>
        </p:grpSpPr>
        <p:sp>
          <p:nvSpPr>
            <p:cNvPr id="22" name="矩形 21"/>
            <p:cNvSpPr/>
            <p:nvPr/>
          </p:nvSpPr>
          <p:spPr>
            <a:xfrm>
              <a:off x="2251" y="4177"/>
              <a:ext cx="2259" cy="1014"/>
            </a:xfrm>
            <a:prstGeom prst="rect">
              <a:avLst/>
            </a:prstGeom>
            <a:solidFill>
              <a:srgbClr val="E56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430" y="4229"/>
              <a:ext cx="11688" cy="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结构</a:t>
              </a:r>
              <a:r>
                <a:rPr lang="en-US"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6</a:t>
              </a:r>
              <a:r>
                <a:rPr sz="34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    </a:t>
              </a:r>
              <a:r>
                <a:rPr sz="3400" b="1">
                  <a:solidFill>
                    <a:srgbClr val="13742F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with+宾语+to do (尚未发生)</a:t>
              </a:r>
              <a:endParaRPr sz="3400" b="1">
                <a:solidFill>
                  <a:srgbClr val="13742F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527175" y="387350"/>
            <a:ext cx="4998085" cy="753745"/>
            <a:chOff x="2379" y="660"/>
            <a:chExt cx="7871" cy="1187"/>
          </a:xfrm>
        </p:grpSpPr>
        <p:pic>
          <p:nvPicPr>
            <p:cNvPr id="18" name="图片 17" descr="303b32303236373435353bb4f2bfaad7b4ccaccae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9" y="660"/>
              <a:ext cx="1187" cy="1187"/>
            </a:xfrm>
            <a:prstGeom prst="rect">
              <a:avLst/>
            </a:prstGeom>
          </p:spPr>
        </p:pic>
        <p:sp>
          <p:nvSpPr>
            <p:cNvPr id="21" name="圆角矩形 20"/>
            <p:cNvSpPr/>
            <p:nvPr/>
          </p:nvSpPr>
          <p:spPr>
            <a:xfrm>
              <a:off x="3517" y="766"/>
              <a:ext cx="6599" cy="91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93" y="715"/>
              <a:ext cx="655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indent="0"/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早读</a:t>
              </a:r>
              <a:r>
                <a:rPr lang="en-US" altLang="zh-CN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——</a:t>
              </a:r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例句背诵</a:t>
              </a:r>
              <a:endParaRPr lang="zh-CN" altLang="en-US" sz="36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cs typeface="Arial" panose="020B0604020202020204" pitchFamily="34" charset="0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689610" y="1511300"/>
            <a:ext cx="10877550" cy="27971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(1)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由于天气这么糟糕，我们不得不取消这次活动。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(2)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这个男孩低头站在那儿。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286510" y="2143125"/>
            <a:ext cx="966279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With the weather being so bad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, we have to cancel this activity.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88415" y="4288155"/>
            <a:ext cx="9556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The boy stood there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with his head down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9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0" y="6269355"/>
            <a:ext cx="11616690" cy="52514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89610" y="1130300"/>
            <a:ext cx="10877550" cy="27971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(3)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由于孩子们在上学，我们便可以去任何我们想去的地方。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(4)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手里拿着花的孩子们说，这些花是一位好心的女士送给他们的。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03655" y="1746250"/>
            <a:ext cx="105486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With the children at school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, we can go wherever we like.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40790" y="4069715"/>
            <a:ext cx="102006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The children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with some flowers in their hands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said they got these flowers from a kind lady.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9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89610" y="1289050"/>
            <a:ext cx="10877550" cy="33381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(5)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她点燃了一根火柴，然后看到了一棵美丽的树，上面挂着许多礼物。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(6)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如果时间允许，我们就去四川看熊猫。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03655" y="2484755"/>
            <a:ext cx="1011301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She lit a match and then saw a beautiful tree,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with many gifts hanging on it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54760" y="4644390"/>
            <a:ext cx="104413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(With) time permitting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, we’ll go to Sichuan to see pandas.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9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89610" y="1082675"/>
            <a:ext cx="10877550" cy="22561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(7)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她双手交叉，盯着他。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(8)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做完作业后，你就可以出去和朋友们玩了。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3655" y="1741170"/>
            <a:ext cx="10113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She stared at him, </a:t>
            </a:r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with her hands crossed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88720" y="3406775"/>
            <a:ext cx="999109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With your homework finished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, you can go out and play with your friends.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4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689610" y="1019175"/>
            <a:ext cx="10652760" cy="27971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(9)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有这么多工作要做，约翰没有时间去度假。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(10)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</a:rPr>
              <a:t>因为有一个重要的考试要担心，这个周末我得好好学习了。</a:t>
            </a:r>
            <a:endParaRPr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56665" y="1692910"/>
            <a:ext cx="10113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With so much work to do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, John has no time for holidays.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05865" y="3906520"/>
            <a:ext cx="999109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 u="sng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With an important exam to worry about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, I have to study really hard this weekend.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4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272540" y="228600"/>
            <a:ext cx="4998085" cy="753745"/>
            <a:chOff x="2379" y="660"/>
            <a:chExt cx="7871" cy="1187"/>
          </a:xfrm>
        </p:grpSpPr>
        <p:pic>
          <p:nvPicPr>
            <p:cNvPr id="20" name="图片 19" descr="303b32303236373435353bb4f2bfaad7b4ccaccae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9" y="660"/>
              <a:ext cx="1187" cy="1187"/>
            </a:xfrm>
            <a:prstGeom prst="rect">
              <a:avLst/>
            </a:prstGeom>
          </p:spPr>
        </p:pic>
        <p:sp>
          <p:nvSpPr>
            <p:cNvPr id="21" name="圆角矩形 20"/>
            <p:cNvSpPr/>
            <p:nvPr/>
          </p:nvSpPr>
          <p:spPr>
            <a:xfrm>
              <a:off x="3517" y="766"/>
              <a:ext cx="6599" cy="91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93" y="715"/>
              <a:ext cx="655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indent="0"/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晚练</a:t>
              </a:r>
              <a:r>
                <a:rPr lang="en-US" altLang="zh-CN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——</a:t>
              </a:r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  <a:cs typeface="Arial" panose="020B0604020202020204" pitchFamily="34" charset="0"/>
                </a:rPr>
                <a:t>灵活运用</a:t>
              </a:r>
              <a:endParaRPr lang="zh-CN" altLang="en-US" sz="36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cs typeface="Arial" panose="020B0604020202020204" pitchFamily="34" charset="0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933450" y="2294890"/>
            <a:ext cx="11262360" cy="2999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90000"/>
              </a:lnSpc>
            </a:pP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(1) 在一个寒冷的冬夜里，一个可怜的小女孩赤着脚在街上徘徊。 (with+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/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pron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+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adj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)</a:t>
            </a: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(2) 收音机开着，聚会上所有的人都开始跳舞了。 (with+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</a:t>
            </a:r>
            <a:r>
              <a:rPr lang="en-US"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/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pron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+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adv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)</a:t>
            </a: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27735" y="1159510"/>
            <a:ext cx="1088453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000" b="1">
                <a:latin typeface="Times New Roman" panose="02020603050405020304" charset="0"/>
                <a:ea typeface="宋体" panose="02010600030101010101" pitchFamily="2" charset="-122"/>
              </a:rPr>
              <a:t>根据括号内的提示，结合“with复合结构”句型翻译下列句子，然后朗读背诵。</a:t>
            </a:r>
            <a:endParaRPr lang="zh-CN" sz="30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08125" y="3202305"/>
            <a:ext cx="101028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On a cold winter night, a poor little girl was wandering in the street with her feet bare.</a:t>
            </a:r>
            <a:endParaRPr lang="en-US" sz="2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94460" y="5325110"/>
            <a:ext cx="11134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With the radio on, all the people at the party started to dance.</a:t>
            </a:r>
            <a:endParaRPr lang="en-US" sz="2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4" grpId="0"/>
      <p:bldP spid="26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986790" y="830580"/>
            <a:ext cx="9820910" cy="38792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(3) 玛丽从楼上的窗口看着他离开了，眼里含着泪水。 (with+</a:t>
            </a:r>
            <a:r>
              <a:rPr sz="32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/</a:t>
            </a:r>
            <a:r>
              <a:rPr sz="32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pron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+介词短语)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(4) 随着冬天的到来，树叶变黄，开始飘落。 (with+</a:t>
            </a:r>
            <a:r>
              <a:rPr sz="32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/</a:t>
            </a:r>
            <a:r>
              <a:rPr sz="32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pron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+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-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ing分词)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525270" y="4607560"/>
            <a:ext cx="1067498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With winter coming, leaves of trees turn yellow and 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indent="0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begin to fall.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15110" y="2020570"/>
            <a:ext cx="1301940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From an upstairs window, Mary watched him leave 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  <a:p>
            <a:pPr algn="l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with tears in her eyes.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5162550" y="6308090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3" name="泪滴形 12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5" name="图片 14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" name="图片 9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20" y="6269355"/>
            <a:ext cx="11616690" cy="52514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056640" y="702945"/>
            <a:ext cx="10481945" cy="38792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(5) 这个问题解决后，我们终于可以进行下一步了。 (with+</a:t>
            </a:r>
            <a:r>
              <a:rPr sz="32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/</a:t>
            </a:r>
            <a:r>
              <a:rPr sz="32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pron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+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-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ed分词)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(6) 由于天气不好，活动取消了，我们不得不待在家里无事可做。  (with+宾语+to do)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65530" y="4563110"/>
            <a:ext cx="1051306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The activity was canceled because of bad weather, and we had to stay at home with nothing to do.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62050" y="1889125"/>
            <a:ext cx="100869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With this problem settled, we could finally move on to the next step.</a:t>
            </a:r>
            <a:endParaRPr lang="en-US" sz="3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051560" y="706755"/>
            <a:ext cx="10513695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(7) 随着暑假即将结束，我必须在开学前尽快完成作业。 (with+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/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pron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+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-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ing分词)</a:t>
            </a: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(8) 那边那个笑容满面的人刚刚抓住了一个小偷。 (with+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</a:t>
            </a:r>
            <a:r>
              <a:rPr lang="en-US"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/</a:t>
            </a:r>
            <a:r>
              <a:rPr sz="30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pron</a:t>
            </a:r>
            <a:r>
              <a:rPr lang="en-US"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0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+介词短语，定语)</a:t>
            </a:r>
            <a:endParaRPr sz="30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505585" y="4810760"/>
            <a:ext cx="10788015" cy="983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9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The man with a big smile on his face over there just </a:t>
            </a:r>
            <a:endParaRPr lang="en-US" sz="29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indent="0"/>
            <a:r>
              <a:rPr lang="en-US" sz="29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caught a thief.</a:t>
            </a:r>
            <a:endParaRPr lang="en-US" sz="29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00505" y="1798320"/>
            <a:ext cx="10699115" cy="1430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9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With my summer vacation soon drawing/coming to an </a:t>
            </a:r>
            <a:endParaRPr lang="en-US" sz="29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  <a:p>
            <a:pPr algn="l"/>
            <a:r>
              <a:rPr lang="en-US" sz="29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end, I have to get my homework done as soon as possible before school starts.</a:t>
            </a:r>
            <a:endParaRPr lang="en-US" sz="29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3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-38100" y="-26035"/>
            <a:ext cx="1342390" cy="1266190"/>
            <a:chOff x="-60" y="-41"/>
            <a:chExt cx="2114" cy="1994"/>
          </a:xfrm>
        </p:grpSpPr>
        <p:sp>
          <p:nvSpPr>
            <p:cNvPr id="16" name="泪滴形 15"/>
            <p:cNvSpPr/>
            <p:nvPr/>
          </p:nvSpPr>
          <p:spPr>
            <a:xfrm rot="16200000">
              <a:off x="0" y="-41"/>
              <a:ext cx="1995" cy="1995"/>
            </a:xfrm>
            <a:prstGeom prst="teardrop">
              <a:avLst/>
            </a:prstGeom>
            <a:solidFill>
              <a:srgbClr val="FE9B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552" tIns="129600" rIns="129600" bIns="129600" rtlCol="0" anchor="ctr" anchorCtr="0"/>
            <a:p>
              <a:pPr algn="ctr"/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ea"/>
              </a:endParaRPr>
            </a:p>
          </p:txBody>
        </p:sp>
        <p:pic>
          <p:nvPicPr>
            <p:cNvPr id="18" name="图片 17" descr="logo透底不带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60" y="-19"/>
              <a:ext cx="2114" cy="19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7" name="文本框 36"/>
          <p:cNvSpPr txBox="1"/>
          <p:nvPr/>
        </p:nvSpPr>
        <p:spPr>
          <a:xfrm>
            <a:off x="5114925" y="6255385"/>
            <a:ext cx="2214880" cy="33718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600">
                <a:solidFill>
                  <a:srgbClr val="FE9B1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精准备考，高效提分！</a:t>
            </a:r>
            <a:endParaRPr lang="zh-CN" altLang="en-US" sz="1600">
              <a:solidFill>
                <a:srgbClr val="FE9B1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8" name="图片 37" descr="b_5d071700402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70" y="6269355"/>
            <a:ext cx="11616690" cy="525145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083310" y="846455"/>
            <a:ext cx="10659745" cy="38792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(9) 我在房间坐了一会儿，眼睛盯着天花板。  (with+</a:t>
            </a:r>
            <a:r>
              <a:rPr sz="32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/ </a:t>
            </a:r>
            <a:r>
              <a:rPr sz="32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pron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 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+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-</a:t>
            </a: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ed分词)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(10) 他有许多问题需要解决，日子过得很艰难。 (with+宾语+to do)</a:t>
            </a:r>
            <a:endParaRPr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55065" y="4676140"/>
            <a:ext cx="10593705" cy="983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9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With many problems to solve, he was having a hard/tough time.</a:t>
            </a:r>
            <a:endParaRPr lang="en-US" sz="29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11885" y="2052320"/>
            <a:ext cx="10554970" cy="983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9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ea"/>
              </a:rPr>
              <a:t>I sat in my room for a few minutes with my eyes fixed on the ceiling.</a:t>
            </a:r>
            <a:endParaRPr lang="en-US" sz="29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9133205" y="4052570"/>
            <a:ext cx="3058795" cy="2805430"/>
            <a:chOff x="14383" y="6382"/>
            <a:chExt cx="4817" cy="4418"/>
          </a:xfrm>
        </p:grpSpPr>
        <p:sp>
          <p:nvSpPr>
            <p:cNvPr id="16" name="任意多边形: 形状 19"/>
            <p:cNvSpPr/>
            <p:nvPr/>
          </p:nvSpPr>
          <p:spPr>
            <a:xfrm>
              <a:off x="14383" y="6382"/>
              <a:ext cx="4817" cy="4418"/>
            </a:xfrm>
            <a:custGeom>
              <a:avLst/>
              <a:gdLst>
                <a:gd name="connsiteX0" fmla="*/ 5813170 w 5813170"/>
                <a:gd name="connsiteY0" fmla="*/ 0 h 5588146"/>
                <a:gd name="connsiteX1" fmla="*/ 5593211 w 5813170"/>
                <a:gd name="connsiteY1" fmla="*/ 30793 h 5588146"/>
                <a:gd name="connsiteX2" fmla="*/ 3923783 w 5813170"/>
                <a:gd name="connsiteY2" fmla="*/ 553013 h 5588146"/>
                <a:gd name="connsiteX3" fmla="*/ 3402013 w 5813170"/>
                <a:gd name="connsiteY3" fmla="*/ 1780409 h 5588146"/>
                <a:gd name="connsiteX4" fmla="*/ 3285321 w 5813170"/>
                <a:gd name="connsiteY4" fmla="*/ 3135126 h 5588146"/>
                <a:gd name="connsiteX5" fmla="*/ 3081896 w 5813170"/>
                <a:gd name="connsiteY5" fmla="*/ 3702880 h 5588146"/>
                <a:gd name="connsiteX6" fmla="*/ 2625599 w 5813170"/>
                <a:gd name="connsiteY6" fmla="*/ 4137917 h 5588146"/>
                <a:gd name="connsiteX7" fmla="*/ 1833320 w 5813170"/>
                <a:gd name="connsiteY7" fmla="*/ 4479214 h 5588146"/>
                <a:gd name="connsiteX8" fmla="*/ 593523 w 5813170"/>
                <a:gd name="connsiteY8" fmla="*/ 4753346 h 5588146"/>
                <a:gd name="connsiteX9" fmla="*/ 1126 w 5813170"/>
                <a:gd name="connsiteY9" fmla="*/ 5588146 h 5588146"/>
                <a:gd name="connsiteX10" fmla="*/ 5813170 w 5813170"/>
                <a:gd name="connsiteY10" fmla="*/ 5588146 h 558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3170" h="5588146">
                  <a:moveTo>
                    <a:pt x="5813170" y="0"/>
                  </a:moveTo>
                  <a:lnTo>
                    <a:pt x="5593211" y="30793"/>
                  </a:lnTo>
                  <a:cubicBezTo>
                    <a:pt x="4979212" y="103428"/>
                    <a:pt x="4359263" y="139629"/>
                    <a:pt x="3923783" y="553013"/>
                  </a:cubicBezTo>
                  <a:cubicBezTo>
                    <a:pt x="3593036" y="864271"/>
                    <a:pt x="3455084" y="1329427"/>
                    <a:pt x="3402013" y="1780409"/>
                  </a:cubicBezTo>
                  <a:cubicBezTo>
                    <a:pt x="3348942" y="2229619"/>
                    <a:pt x="3366659" y="2687688"/>
                    <a:pt x="3285321" y="3135126"/>
                  </a:cubicBezTo>
                  <a:cubicBezTo>
                    <a:pt x="3249968" y="3333236"/>
                    <a:pt x="3191582" y="3533037"/>
                    <a:pt x="3081896" y="3702880"/>
                  </a:cubicBezTo>
                  <a:cubicBezTo>
                    <a:pt x="2968748" y="3881502"/>
                    <a:pt x="2802449" y="4022917"/>
                    <a:pt x="2625599" y="4137917"/>
                  </a:cubicBezTo>
                  <a:cubicBezTo>
                    <a:pt x="2381586" y="4295278"/>
                    <a:pt x="2114540" y="4412050"/>
                    <a:pt x="1833320" y="4479214"/>
                  </a:cubicBezTo>
                  <a:cubicBezTo>
                    <a:pt x="1421236" y="4580040"/>
                    <a:pt x="980884" y="4580040"/>
                    <a:pt x="593523" y="4753346"/>
                  </a:cubicBezTo>
                  <a:cubicBezTo>
                    <a:pt x="262856" y="4901929"/>
                    <a:pt x="-20135" y="5244997"/>
                    <a:pt x="1126" y="5588146"/>
                  </a:cubicBezTo>
                  <a:lnTo>
                    <a:pt x="5813170" y="5588146"/>
                  </a:lnTo>
                  <a:close/>
                </a:path>
              </a:pathLst>
            </a:custGeom>
            <a:solidFill>
              <a:srgbClr val="FCDF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" name="任意多边形: 形状 20"/>
            <p:cNvSpPr/>
            <p:nvPr/>
          </p:nvSpPr>
          <p:spPr>
            <a:xfrm flipH="1" flipV="1">
              <a:off x="17736" y="9729"/>
              <a:ext cx="1464" cy="1071"/>
            </a:xfrm>
            <a:custGeom>
              <a:avLst/>
              <a:gdLst>
                <a:gd name="connsiteX0" fmla="*/ 0 w 1655136"/>
                <a:gd name="connsiteY0" fmla="*/ 0 h 1268582"/>
                <a:gd name="connsiteX1" fmla="*/ 1655136 w 1655136"/>
                <a:gd name="connsiteY1" fmla="*/ 0 h 1268582"/>
                <a:gd name="connsiteX2" fmla="*/ 1650243 w 1655136"/>
                <a:gd name="connsiteY2" fmla="*/ 40089 h 1268582"/>
                <a:gd name="connsiteX3" fmla="*/ 1051698 w 1655136"/>
                <a:gd name="connsiteY3" fmla="*/ 927666 h 1268582"/>
                <a:gd name="connsiteX4" fmla="*/ 175470 w 1655136"/>
                <a:gd name="connsiteY4" fmla="*/ 1268582 h 1268582"/>
                <a:gd name="connsiteX5" fmla="*/ 5312 w 1655136"/>
                <a:gd name="connsiteY5" fmla="*/ 1256183 h 1268582"/>
                <a:gd name="connsiteX6" fmla="*/ 0 w 1655136"/>
                <a:gd name="connsiteY6" fmla="*/ 1255005 h 126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5136" h="1268582">
                  <a:moveTo>
                    <a:pt x="0" y="0"/>
                  </a:moveTo>
                  <a:lnTo>
                    <a:pt x="1655136" y="0"/>
                  </a:lnTo>
                  <a:lnTo>
                    <a:pt x="1650243" y="40089"/>
                  </a:lnTo>
                  <a:cubicBezTo>
                    <a:pt x="1591445" y="324029"/>
                    <a:pt x="1405909" y="632124"/>
                    <a:pt x="1051698" y="927666"/>
                  </a:cubicBezTo>
                  <a:cubicBezTo>
                    <a:pt x="764216" y="1167270"/>
                    <a:pt x="458117" y="1268582"/>
                    <a:pt x="175470" y="1268582"/>
                  </a:cubicBezTo>
                  <a:cubicBezTo>
                    <a:pt x="117649" y="1268582"/>
                    <a:pt x="60810" y="1264343"/>
                    <a:pt x="5312" y="1256183"/>
                  </a:cubicBezTo>
                  <a:lnTo>
                    <a:pt x="0" y="1255005"/>
                  </a:lnTo>
                  <a:close/>
                </a:path>
              </a:pathLst>
            </a:custGeom>
            <a:solidFill>
              <a:srgbClr val="FE9B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65471" y="-870076"/>
            <a:ext cx="12722942" cy="8598152"/>
            <a:chOff x="-5715000" y="-6019800"/>
            <a:chExt cx="25031700" cy="16916400"/>
          </a:xfrm>
        </p:grpSpPr>
        <p:grpSp>
          <p:nvGrpSpPr>
            <p:cNvPr id="4" name="组合 3"/>
            <p:cNvGrpSpPr/>
            <p:nvPr/>
          </p:nvGrpSpPr>
          <p:grpSpPr>
            <a:xfrm>
              <a:off x="-57150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8897600" y="-6019800"/>
              <a:ext cx="419100" cy="16916400"/>
              <a:chOff x="-5715000" y="-6019800"/>
              <a:chExt cx="419100" cy="16916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-5715000" y="-60198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-5715000" y="10477500"/>
                <a:ext cx="419100" cy="419100"/>
              </a:xfrm>
              <a:prstGeom prst="ellipse">
                <a:avLst/>
              </a:prstGeom>
              <a:solidFill>
                <a:srgbClr val="E6E6E6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7" name="文本框 16"/>
          <p:cNvSpPr txBox="1"/>
          <p:nvPr/>
        </p:nvSpPr>
        <p:spPr>
          <a:xfrm>
            <a:off x="5120640" y="3170555"/>
            <a:ext cx="6421755" cy="11988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en-US" altLang="zh-CN" sz="7200" dirty="0">
                <a:solidFill>
                  <a:srgbClr val="FE9B1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思源黑体 CN Bold" panose="020B0800000000000000" pitchFamily="34" charset="-122"/>
                <a:cs typeface="Arial" panose="020B0604020202020204" pitchFamily="34" charset="0"/>
              </a:rPr>
              <a:t>THANK YOU</a:t>
            </a:r>
            <a:endParaRPr lang="en-US" altLang="zh-CN" sz="7200" dirty="0">
              <a:solidFill>
                <a:srgbClr val="FE9B1C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ea typeface="思源黑体 CN Bold" panose="020B08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487670" y="1821815"/>
            <a:ext cx="55880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sz="5400" dirty="0">
                <a:solidFill>
                  <a:srgbClr val="2C5E3B">
                    <a:alpha val="12000"/>
                  </a:srgbClr>
                </a:solidFill>
                <a:latin typeface="字魂105号-简雅黑" panose="00000500000000000000" pitchFamily="2" charset="-122"/>
                <a:ea typeface="字魂105号-简雅黑" panose="00000500000000000000" pitchFamily="2" charset="-122"/>
              </a:rPr>
              <a:t>AIFENG</a:t>
            </a:r>
            <a:endParaRPr lang="en-US" sz="5400" dirty="0">
              <a:solidFill>
                <a:srgbClr val="2C5E3B">
                  <a:alpha val="12000"/>
                </a:srgbClr>
              </a:solidFill>
              <a:latin typeface="字魂105号-简雅黑" panose="00000500000000000000" pitchFamily="2" charset="-122"/>
              <a:ea typeface="字魂105号-简雅黑" panose="000005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476625" y="5777155"/>
            <a:ext cx="5238750" cy="22987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sz="900" dirty="0">
                <a:solidFill>
                  <a:schemeClr val="bg1">
                    <a:lumMod val="85000"/>
                  </a:schemeClr>
                </a:solidFill>
                <a:latin typeface="+mj-lt"/>
                <a:ea typeface="+mj-lt"/>
              </a:rPr>
              <a:t>AIFENGDAKETANG</a:t>
            </a:r>
            <a:endParaRPr lang="en-US" sz="900" dirty="0">
              <a:solidFill>
                <a:schemeClr val="bg1">
                  <a:lumMod val="85000"/>
                </a:schemeClr>
              </a:solidFill>
              <a:latin typeface="+mj-lt"/>
              <a:ea typeface="+mj-lt"/>
            </a:endParaRPr>
          </a:p>
        </p:txBody>
      </p:sp>
      <p:pic>
        <p:nvPicPr>
          <p:cNvPr id="25" name="图片 24" descr="logo透底不带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73340" y="266700"/>
            <a:ext cx="1449705" cy="13373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4" name="文本框 43"/>
          <p:cNvSpPr txBox="1"/>
          <p:nvPr/>
        </p:nvSpPr>
        <p:spPr>
          <a:xfrm>
            <a:off x="6529070" y="5869940"/>
            <a:ext cx="3738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精准备考</a:t>
            </a:r>
            <a:r>
              <a:rPr lang="en-US" altLang="zh-CN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,</a:t>
            </a:r>
            <a:r>
              <a:rPr lang="zh-CN" altLang="en-US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高效提分</a:t>
            </a:r>
            <a:r>
              <a:rPr lang="en-US" altLang="zh-CN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,</a:t>
            </a:r>
            <a:r>
              <a:rPr lang="zh-CN" altLang="en-US">
                <a:solidFill>
                  <a:srgbClr val="FE9B1C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上爱疯大课堂！</a:t>
            </a:r>
            <a:endParaRPr lang="zh-CN" altLang="en-US">
              <a:solidFill>
                <a:srgbClr val="FE9B1C"/>
              </a:solidFill>
              <a:latin typeface="思源黑体 CN Regular" panose="020B0500000000000000" charset="-122"/>
              <a:ea typeface="思源黑体 CN Regular" panose="020B0500000000000000" charset="-122"/>
              <a:cs typeface="思源黑体 CN Regular" panose="020B0500000000000000" charset="-122"/>
            </a:endParaRPr>
          </a:p>
        </p:txBody>
      </p:sp>
      <p:sp>
        <p:nvSpPr>
          <p:cNvPr id="26" name="任意多边形: 形状 25"/>
          <p:cNvSpPr/>
          <p:nvPr/>
        </p:nvSpPr>
        <p:spPr>
          <a:xfrm>
            <a:off x="0" y="0"/>
            <a:ext cx="4118610" cy="1950085"/>
          </a:xfrm>
          <a:custGeom>
            <a:avLst/>
            <a:gdLst>
              <a:gd name="connsiteX0" fmla="*/ 0 w 8106048"/>
              <a:gd name="connsiteY0" fmla="*/ 0 h 3838689"/>
              <a:gd name="connsiteX1" fmla="*/ 8106048 w 8106048"/>
              <a:gd name="connsiteY1" fmla="*/ 0 h 3838689"/>
              <a:gd name="connsiteX2" fmla="*/ 8050014 w 8106048"/>
              <a:gd name="connsiteY2" fmla="*/ 264568 h 3838689"/>
              <a:gd name="connsiteX3" fmla="*/ 7941789 w 8106048"/>
              <a:gd name="connsiteY3" fmla="*/ 541909 h 3838689"/>
              <a:gd name="connsiteX4" fmla="*/ 6328259 w 8106048"/>
              <a:gd name="connsiteY4" fmla="*/ 1329930 h 3838689"/>
              <a:gd name="connsiteX5" fmla="*/ 6050870 w 8106048"/>
              <a:gd name="connsiteY5" fmla="*/ 1319455 h 3838689"/>
              <a:gd name="connsiteX6" fmla="*/ 3623706 w 8106048"/>
              <a:gd name="connsiteY6" fmla="*/ 814548 h 3838689"/>
              <a:gd name="connsiteX7" fmla="*/ 2858712 w 8106048"/>
              <a:gd name="connsiteY7" fmla="*/ 703991 h 3838689"/>
              <a:gd name="connsiteX8" fmla="*/ 1782785 w 8106048"/>
              <a:gd name="connsiteY8" fmla="*/ 1195752 h 3838689"/>
              <a:gd name="connsiteX9" fmla="*/ 821444 w 8106048"/>
              <a:gd name="connsiteY9" fmla="*/ 3157364 h 3838689"/>
              <a:gd name="connsiteX10" fmla="*/ 102593 w 8106048"/>
              <a:gd name="connsiteY10" fmla="*/ 3795892 h 3838689"/>
              <a:gd name="connsiteX11" fmla="*/ 0 w 8106048"/>
              <a:gd name="connsiteY11" fmla="*/ 3838689 h 3838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06048" h="3838689">
                <a:moveTo>
                  <a:pt x="0" y="0"/>
                </a:moveTo>
                <a:lnTo>
                  <a:pt x="8106048" y="0"/>
                </a:lnTo>
                <a:lnTo>
                  <a:pt x="8050014" y="264568"/>
                </a:lnTo>
                <a:cubicBezTo>
                  <a:pt x="8021802" y="360128"/>
                  <a:pt x="7985957" y="452789"/>
                  <a:pt x="7941789" y="541909"/>
                </a:cubicBezTo>
                <a:cubicBezTo>
                  <a:pt x="7636156" y="1154489"/>
                  <a:pt x="6966750" y="1329930"/>
                  <a:pt x="6328259" y="1329930"/>
                </a:cubicBezTo>
                <a:cubicBezTo>
                  <a:pt x="6234750" y="1329930"/>
                  <a:pt x="6141835" y="1326156"/>
                  <a:pt x="6050870" y="1319455"/>
                </a:cubicBezTo>
                <a:cubicBezTo>
                  <a:pt x="5229856" y="1258346"/>
                  <a:pt x="4419487" y="1012465"/>
                  <a:pt x="3623706" y="814548"/>
                </a:cubicBezTo>
                <a:cubicBezTo>
                  <a:pt x="3365188" y="750258"/>
                  <a:pt x="3106458" y="703991"/>
                  <a:pt x="2858712" y="703991"/>
                </a:cubicBezTo>
                <a:cubicBezTo>
                  <a:pt x="2454651" y="703991"/>
                  <a:pt x="2079809" y="827059"/>
                  <a:pt x="1782785" y="1195752"/>
                </a:cubicBezTo>
                <a:cubicBezTo>
                  <a:pt x="1316767" y="1774405"/>
                  <a:pt x="1207694" y="2534267"/>
                  <a:pt x="821444" y="3157364"/>
                </a:cubicBezTo>
                <a:cubicBezTo>
                  <a:pt x="637766" y="3453476"/>
                  <a:pt x="387939" y="3662139"/>
                  <a:pt x="102593" y="3795892"/>
                </a:cubicBezTo>
                <a:lnTo>
                  <a:pt x="0" y="3838689"/>
                </a:lnTo>
                <a:close/>
              </a:path>
            </a:pathLst>
          </a:custGeom>
          <a:solidFill>
            <a:srgbClr val="FE9B1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8" name="任意多边形: 形状 27"/>
          <p:cNvSpPr/>
          <p:nvPr/>
        </p:nvSpPr>
        <p:spPr>
          <a:xfrm>
            <a:off x="0" y="0"/>
            <a:ext cx="1743710" cy="1336040"/>
          </a:xfrm>
          <a:custGeom>
            <a:avLst/>
            <a:gdLst>
              <a:gd name="connsiteX0" fmla="*/ 0 w 1655136"/>
              <a:gd name="connsiteY0" fmla="*/ 0 h 1268582"/>
              <a:gd name="connsiteX1" fmla="*/ 1655136 w 1655136"/>
              <a:gd name="connsiteY1" fmla="*/ 0 h 1268582"/>
              <a:gd name="connsiteX2" fmla="*/ 1650243 w 1655136"/>
              <a:gd name="connsiteY2" fmla="*/ 40089 h 1268582"/>
              <a:gd name="connsiteX3" fmla="*/ 1051698 w 1655136"/>
              <a:gd name="connsiteY3" fmla="*/ 927666 h 1268582"/>
              <a:gd name="connsiteX4" fmla="*/ 175470 w 1655136"/>
              <a:gd name="connsiteY4" fmla="*/ 1268582 h 1268582"/>
              <a:gd name="connsiteX5" fmla="*/ 5312 w 1655136"/>
              <a:gd name="connsiteY5" fmla="*/ 1256183 h 1268582"/>
              <a:gd name="connsiteX6" fmla="*/ 0 w 1655136"/>
              <a:gd name="connsiteY6" fmla="*/ 1255005 h 1268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55136" h="1268582">
                <a:moveTo>
                  <a:pt x="0" y="0"/>
                </a:moveTo>
                <a:lnTo>
                  <a:pt x="1655136" y="0"/>
                </a:lnTo>
                <a:lnTo>
                  <a:pt x="1650243" y="40089"/>
                </a:lnTo>
                <a:cubicBezTo>
                  <a:pt x="1591445" y="324029"/>
                  <a:pt x="1405909" y="632124"/>
                  <a:pt x="1051698" y="927666"/>
                </a:cubicBezTo>
                <a:cubicBezTo>
                  <a:pt x="764216" y="1167270"/>
                  <a:pt x="458117" y="1268582"/>
                  <a:pt x="175470" y="1268582"/>
                </a:cubicBezTo>
                <a:cubicBezTo>
                  <a:pt x="117649" y="1268582"/>
                  <a:pt x="60810" y="1264343"/>
                  <a:pt x="5312" y="1256183"/>
                </a:cubicBezTo>
                <a:lnTo>
                  <a:pt x="0" y="1255005"/>
                </a:lnTo>
                <a:close/>
              </a:path>
            </a:pathLst>
          </a:custGeom>
          <a:solidFill>
            <a:srgbClr val="FAC5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50" name="椭圆 49"/>
          <p:cNvSpPr/>
          <p:nvPr/>
        </p:nvSpPr>
        <p:spPr>
          <a:xfrm>
            <a:off x="1056640" y="762000"/>
            <a:ext cx="354330" cy="354330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953260" y="5041265"/>
            <a:ext cx="828675" cy="828675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81935" y="4641850"/>
            <a:ext cx="288925" cy="288925"/>
          </a:xfrm>
          <a:prstGeom prst="ellipse">
            <a:avLst/>
          </a:prstGeom>
          <a:solidFill>
            <a:srgbClr val="FCDF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p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5" name="图片 14" descr="读写含购买链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970" y="0"/>
            <a:ext cx="4264660" cy="68573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4" grpId="0"/>
      <p:bldP spid="26" grpId="0" bldLvl="0" animBg="1"/>
      <p:bldP spid="28" grpId="0" bldLvl="0" animBg="1"/>
      <p:bldP spid="50" grpId="0" bldLvl="0" animBg="1"/>
      <p:bldP spid="19" grpId="0" bldLvl="0" animBg="1"/>
      <p:bldP spid="11" grpId="0" bldLvl="0" animBg="1"/>
    </p:bldLst>
  </p:timing>
</p:sld>
</file>

<file path=ppt/tags/tag1.xml><?xml version="1.0" encoding="utf-8"?>
<p:tagLst xmlns:p="http://schemas.openxmlformats.org/presentationml/2006/main">
  <p:tag name="PA" val="v5.2.11"/>
</p:tagLst>
</file>

<file path=ppt/tags/tag2.xml><?xml version="1.0" encoding="utf-8"?>
<p:tagLst xmlns:p="http://schemas.openxmlformats.org/presentationml/2006/main">
  <p:tag name="PA" val="v5.2.11"/>
</p:tagLst>
</file>

<file path=ppt/tags/tag3.xml><?xml version="1.0" encoding="utf-8"?>
<p:tagLst xmlns:p="http://schemas.openxmlformats.org/presentationml/2006/main">
  <p:tag name="PA" val="v5.2.11"/>
</p:tagLst>
</file>

<file path=ppt/tags/tag4.xml><?xml version="1.0" encoding="utf-8"?>
<p:tagLst xmlns:p="http://schemas.openxmlformats.org/presentationml/2006/main">
  <p:tag name="PA" val="v5.2.11"/>
</p:tagLst>
</file>

<file path=ppt/tags/tag5.xml><?xml version="1.0" encoding="utf-8"?>
<p:tagLst xmlns:p="http://schemas.openxmlformats.org/presentationml/2006/main">
  <p:tag name="PA" val="v5.2.11"/>
</p:tagLst>
</file>

<file path=ppt/tags/tag6.xml><?xml version="1.0" encoding="utf-8"?>
<p:tagLst xmlns:p="http://schemas.openxmlformats.org/presentationml/2006/main">
  <p:tag name="PA" val="v5.2.11"/>
</p:tagLst>
</file>

<file path=ppt/tags/tag7.xml><?xml version="1.0" encoding="utf-8"?>
<p:tagLst xmlns:p="http://schemas.openxmlformats.org/presentationml/2006/main">
  <p:tag name="PA" val="v5.2.11"/>
</p:tagLst>
</file>

<file path=ppt/tags/tag8.xml><?xml version="1.0" encoding="utf-8"?>
<p:tagLst xmlns:p="http://schemas.openxmlformats.org/presentationml/2006/main">
  <p:tag name="PA" val="v5.2.11"/>
</p:tagLst>
</file>

<file path=ppt/tags/tag9.xml><?xml version="1.0" encoding="utf-8"?>
<p:tagLst xmlns:p="http://schemas.openxmlformats.org/presentationml/2006/main">
  <p:tag name="PA" val="v5.2.11"/>
</p:tagLst>
</file>

<file path=ppt/tags/tag10.xml><?xml version="1.0" encoding="utf-8"?>
<p:tagLst xmlns:p="http://schemas.openxmlformats.org/presentationml/2006/main">
  <p:tag name="PA" val="v5.2.11"/>
</p:tagLst>
</file>

<file path=ppt/tags/tag11.xml><?xml version="1.0" encoding="utf-8"?>
<p:tagLst xmlns:p="http://schemas.openxmlformats.org/presentationml/2006/main">
  <p:tag name="commondata" val="eyJoZGlkIjoiZjk4MGFlNGZmMzVjOWU0NDM4OTQ1NWE0OGE1ODdhZjI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C5E3B"/>
        </a:solidFill>
        <a:ln>
          <a:noFill/>
        </a:ln>
      </a:spPr>
      <a:bodyPr lIns="128552" tIns="129600" rIns="129600" bIns="129600" rtlCol="0" anchor="ctr" anchorCtr="0"/>
      <a:lstStyle>
        <a:defPPr algn="ctr">
          <a:defRPr sz="2000" b="1">
            <a:solidFill>
              <a:schemeClr val="bg1"/>
            </a:solidFill>
            <a:latin typeface="思源黑体 CN Heavy" panose="020B0A00000000000000" pitchFamily="34" charset="-122"/>
            <a:ea typeface="思源黑体 CN Heavy" panose="020B0A00000000000000" pitchFamily="34" charset="-122"/>
            <a:cs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3550</Words>
  <Application>WPS 演示</Application>
  <PresentationFormat>宽屏</PresentationFormat>
  <Paragraphs>210</Paragraphs>
  <Slides>18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3" baseType="lpstr">
      <vt:lpstr>Arial</vt:lpstr>
      <vt:lpstr>宋体</vt:lpstr>
      <vt:lpstr>Wingdings</vt:lpstr>
      <vt:lpstr>思源黑体 CN Heavy</vt:lpstr>
      <vt:lpstr>黑体</vt:lpstr>
      <vt:lpstr>字魂105号-简雅黑</vt:lpstr>
      <vt:lpstr>Times New Roman</vt:lpstr>
      <vt:lpstr>思源黑体 CN Bold</vt:lpstr>
      <vt:lpstr>思源黑体 CN Regular</vt:lpstr>
      <vt:lpstr>等线</vt:lpstr>
      <vt:lpstr>等线 Light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Bing-</dc:creator>
  <cp:lastModifiedBy>煮酒的冬天</cp:lastModifiedBy>
  <cp:revision>105</cp:revision>
  <dcterms:created xsi:type="dcterms:W3CDTF">2020-03-02T02:09:00Z</dcterms:created>
  <dcterms:modified xsi:type="dcterms:W3CDTF">2024-03-27T01:09:49Z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2052-12.1.0.16399</vt:lpwstr>
  </property>
  <property fmtid="{D5CDD505-2E9C-101B-9397-08002B2CF9AE}" pid="3" name="ICV">
    <vt:lpwstr>0344C3A7A432463887DB2359B11A0197</vt:lpwstr>
  </property>
</Properties>
</file>