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</p:sldMasterIdLst>
  <p:notesMasterIdLst>
    <p:notesMasterId r:id="rId36"/>
  </p:notesMasterIdLst>
  <p:sldIdLst>
    <p:sldId id="486" r:id="rId3"/>
    <p:sldId id="543" r:id="rId4"/>
    <p:sldId id="438" r:id="rId5"/>
    <p:sldId id="289" r:id="rId6"/>
    <p:sldId id="258" r:id="rId7"/>
    <p:sldId id="259" r:id="rId8"/>
    <p:sldId id="262" r:id="rId9"/>
    <p:sldId id="552" r:id="rId10"/>
    <p:sldId id="553" r:id="rId11"/>
    <p:sldId id="441" r:id="rId12"/>
    <p:sldId id="542" r:id="rId13"/>
    <p:sldId id="444" r:id="rId14"/>
    <p:sldId id="445" r:id="rId15"/>
    <p:sldId id="443" r:id="rId16"/>
    <p:sldId id="447" r:id="rId17"/>
    <p:sldId id="449" r:id="rId18"/>
    <p:sldId id="549" r:id="rId19"/>
    <p:sldId id="546" r:id="rId20"/>
    <p:sldId id="547" r:id="rId21"/>
    <p:sldId id="446" r:id="rId22"/>
    <p:sldId id="545" r:id="rId23"/>
    <p:sldId id="263" r:id="rId24"/>
    <p:sldId id="271" r:id="rId25"/>
    <p:sldId id="550" r:id="rId26"/>
    <p:sldId id="264" r:id="rId27"/>
    <p:sldId id="268" r:id="rId28"/>
    <p:sldId id="551" r:id="rId29"/>
    <p:sldId id="267" r:id="rId30"/>
    <p:sldId id="452" r:id="rId31"/>
    <p:sldId id="266" r:id="rId32"/>
    <p:sldId id="376" r:id="rId33"/>
    <p:sldId id="270" r:id="rId34"/>
    <p:sldId id="530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CC"/>
    <a:srgbClr val="0099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165C9-0F2A-42B1-A1D4-5F68CB3087F9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5F263A-2C10-4F3A-9EBC-DC8F8C892F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594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</a:ln>
        </p:spPr>
      </p:sp>
      <p:sp>
        <p:nvSpPr>
          <p:cNvPr id="43011" name="文本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7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4244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8160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687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3116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2020/12/7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98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597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471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89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8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733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5pPr>
      <a:lvl6pPr marL="609585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6pPr>
      <a:lvl7pPr marL="1219170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7pPr>
      <a:lvl8pPr marL="1828754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8pPr>
      <a:lvl9pPr marL="2438339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9pPr>
    </p:titleStyle>
    <p:bodyStyle>
      <a:lvl1pPr marL="457189" indent="-457189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609585" algn="l" rtl="0" eaLnBrk="0" fontAlgn="base" hangingPunct="0">
        <a:spcBef>
          <a:spcPct val="20000"/>
        </a:spcBef>
        <a:spcAft>
          <a:spcPct val="0"/>
        </a:spcAft>
        <a:defRPr sz="2667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0" fontAlgn="base" hangingPunct="0">
        <a:spcBef>
          <a:spcPct val="200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0" fontAlgn="base" hangingPunct="0">
        <a:spcBef>
          <a:spcPct val="20000"/>
        </a:spcBef>
        <a:spcAft>
          <a:spcPct val="0"/>
        </a:spcAft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0" fontAlgn="base" hangingPunct="0">
        <a:spcBef>
          <a:spcPct val="20000"/>
        </a:spcBef>
        <a:spcAft>
          <a:spcPct val="0"/>
        </a:spcAft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414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733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733" b="1">
          <a:solidFill>
            <a:schemeClr val="tx1"/>
          </a:solidFill>
          <a:latin typeface="Times New Roman" pitchFamily="18" charset="0"/>
          <a:ea typeface="黑体" pitchFamily="2" charset="-122"/>
        </a:defRPr>
      </a:lvl5pPr>
      <a:lvl6pPr marL="609585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6pPr>
      <a:lvl7pPr marL="1219170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7pPr>
      <a:lvl8pPr marL="1828754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8pPr>
      <a:lvl9pPr marL="2438339" algn="ctr" rtl="0" fontAlgn="base">
        <a:spcBef>
          <a:spcPct val="0"/>
        </a:spcBef>
        <a:spcAft>
          <a:spcPct val="0"/>
        </a:spcAft>
        <a:defRPr sz="3733">
          <a:solidFill>
            <a:schemeClr val="tx1"/>
          </a:solidFill>
          <a:latin typeface="Times New Roman" pitchFamily="18" charset="0"/>
          <a:ea typeface="黑体" pitchFamily="2" charset="-122"/>
        </a:defRPr>
      </a:lvl9pPr>
    </p:titleStyle>
    <p:bodyStyle>
      <a:lvl1pPr marL="457189" indent="-457189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609585" algn="l" rtl="0" eaLnBrk="0" fontAlgn="base" hangingPunct="0">
        <a:spcBef>
          <a:spcPct val="20000"/>
        </a:spcBef>
        <a:spcAft>
          <a:spcPct val="0"/>
        </a:spcAft>
        <a:defRPr sz="2667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0" fontAlgn="base" hangingPunct="0">
        <a:spcBef>
          <a:spcPct val="200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0" fontAlgn="base" hangingPunct="0">
        <a:spcBef>
          <a:spcPct val="20000"/>
        </a:spcBef>
        <a:spcAft>
          <a:spcPct val="0"/>
        </a:spcAft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0" fontAlgn="base" hangingPunct="0">
        <a:spcBef>
          <a:spcPct val="20000"/>
        </a:spcBef>
        <a:spcAft>
          <a:spcPct val="0"/>
        </a:spcAft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C99E61C6-3404-4ACF-BFBE-00FCFE2FB8A8}"/>
              </a:ext>
            </a:extLst>
          </p:cNvPr>
          <p:cNvCxnSpPr>
            <a:cxnSpLocks/>
          </p:cNvCxnSpPr>
          <p:nvPr/>
        </p:nvCxnSpPr>
        <p:spPr>
          <a:xfrm>
            <a:off x="565151" y="4157133"/>
            <a:ext cx="11008783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CED7F8D4-DA83-4DA7-8152-21D6D1BADA01}"/>
              </a:ext>
            </a:extLst>
          </p:cNvPr>
          <p:cNvGrpSpPr>
            <a:grpSpLocks/>
          </p:cNvGrpSpPr>
          <p:nvPr/>
        </p:nvGrpSpPr>
        <p:grpSpPr bwMode="auto">
          <a:xfrm>
            <a:off x="450851" y="884767"/>
            <a:ext cx="3831167" cy="3268945"/>
            <a:chOff x="511911" y="660256"/>
            <a:chExt cx="2873583" cy="245099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0EE5CA13-2AC1-4913-9331-E33DC63A0D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9680"/>
            <a:stretch/>
          </p:blipFill>
          <p:spPr>
            <a:xfrm>
              <a:off x="511911" y="660256"/>
              <a:ext cx="2873583" cy="192067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060" name="矩形 12">
              <a:extLst>
                <a:ext uri="{FF2B5EF4-FFF2-40B4-BE49-F238E27FC236}">
                  <a16:creationId xmlns:a16="http://schemas.microsoft.com/office/drawing/2014/main" id="{6B2C33F0-A5C4-4076-8876-1078641A0B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397" y="2549672"/>
              <a:ext cx="963314" cy="561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267" b="1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唐诗</a:t>
              </a:r>
              <a:endParaRPr lang="zh-CN" altLang="en-US" sz="4267">
                <a:solidFill>
                  <a:srgbClr val="0000FF"/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2A43F87-5C1E-46D0-866B-5CCED8965104}"/>
              </a:ext>
            </a:extLst>
          </p:cNvPr>
          <p:cNvGrpSpPr>
            <a:grpSpLocks/>
          </p:cNvGrpSpPr>
          <p:nvPr/>
        </p:nvGrpSpPr>
        <p:grpSpPr bwMode="auto">
          <a:xfrm>
            <a:off x="4182534" y="884768"/>
            <a:ext cx="3831167" cy="3209908"/>
            <a:chOff x="3385494" y="2760740"/>
            <a:chExt cx="2873583" cy="2407437"/>
          </a:xfrm>
        </p:grpSpPr>
        <p:pic>
          <p:nvPicPr>
            <p:cNvPr id="51202" name="Picture 2" descr="http://img.zcool.cn/community/01d90056289af032f8755701dbdbad.jpg@900w_1l_2o">
              <a:extLst>
                <a:ext uri="{FF2B5EF4-FFF2-40B4-BE49-F238E27FC236}">
                  <a16:creationId xmlns:a16="http://schemas.microsoft.com/office/drawing/2014/main" id="{F5160EB9-DECA-4713-BB2E-A2EE3515234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/>
            <a:srcRect t="9809"/>
            <a:stretch/>
          </p:blipFill>
          <p:spPr bwMode="auto">
            <a:xfrm>
              <a:off x="3385494" y="2760740"/>
              <a:ext cx="2873583" cy="192067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058" name="矩形 14">
              <a:extLst>
                <a:ext uri="{FF2B5EF4-FFF2-40B4-BE49-F238E27FC236}">
                  <a16:creationId xmlns:a16="http://schemas.microsoft.com/office/drawing/2014/main" id="{4D86F2C5-5602-40D9-B272-9245BA2A33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2719" y="4606435"/>
              <a:ext cx="963314" cy="561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267" b="1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宋词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3555074-FE9D-41E0-8AF5-8375E097FE1F}"/>
              </a:ext>
            </a:extLst>
          </p:cNvPr>
          <p:cNvGrpSpPr>
            <a:grpSpLocks/>
          </p:cNvGrpSpPr>
          <p:nvPr/>
        </p:nvGrpSpPr>
        <p:grpSpPr bwMode="auto">
          <a:xfrm>
            <a:off x="8013701" y="884767"/>
            <a:ext cx="3831167" cy="3268945"/>
            <a:chOff x="6253036" y="698492"/>
            <a:chExt cx="2873582" cy="2450994"/>
          </a:xfrm>
        </p:grpSpPr>
        <p:pic>
          <p:nvPicPr>
            <p:cNvPr id="3" name="图片 2" descr="图片包含 文字, 书籍&#10;&#10;已生成高可信度的说明">
              <a:extLst>
                <a:ext uri="{FF2B5EF4-FFF2-40B4-BE49-F238E27FC236}">
                  <a16:creationId xmlns:a16="http://schemas.microsoft.com/office/drawing/2014/main" id="{77071B51-EF18-4C09-9752-EC4351AC2F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l="22700" t="6144"/>
            <a:stretch/>
          </p:blipFill>
          <p:spPr>
            <a:xfrm>
              <a:off x="6253036" y="698492"/>
              <a:ext cx="2873582" cy="192067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056" name="矩形 15">
              <a:extLst>
                <a:ext uri="{FF2B5EF4-FFF2-40B4-BE49-F238E27FC236}">
                  <a16:creationId xmlns:a16="http://schemas.microsoft.com/office/drawing/2014/main" id="{A0C8A23D-A488-4DDA-A9F9-4DE491883E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85522" y="2587909"/>
              <a:ext cx="963314" cy="561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267" b="1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元曲</a:t>
              </a:r>
            </a:p>
          </p:txBody>
        </p:sp>
      </p:grpSp>
      <p:sp>
        <p:nvSpPr>
          <p:cNvPr id="19" name="矩形 18">
            <a:extLst>
              <a:ext uri="{FF2B5EF4-FFF2-40B4-BE49-F238E27FC236}">
                <a16:creationId xmlns:a16="http://schemas.microsoft.com/office/drawing/2014/main" id="{3D900F41-0D45-4F46-B2F9-65835ED65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234" y="4421717"/>
            <a:ext cx="11167533" cy="1563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唐诗、宋词、元曲，构成了一卷几千年中华文化的发展史，是中国社会的精神财富。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A1ABD4F-A5DB-449C-BDA7-B1E3BA8748D4}"/>
              </a:ext>
            </a:extLst>
          </p:cNvPr>
          <p:cNvSpPr txBox="1"/>
          <p:nvPr/>
        </p:nvSpPr>
        <p:spPr>
          <a:xfrm>
            <a:off x="1981200" y="811798"/>
            <a:ext cx="7274560" cy="4032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梁甫行</a:t>
            </a:r>
          </a:p>
          <a:p>
            <a:pPr algn="r"/>
            <a:r>
              <a:rPr lang="en-US" altLang="zh-CN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曹植</a:t>
            </a:r>
          </a:p>
          <a:p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八方各异气，千里殊风雨。</a:t>
            </a:r>
          </a:p>
          <a:p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剧哉边海民，寄身于草野。</a:t>
            </a:r>
          </a:p>
          <a:p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妻子象禽兽，行止依林阻。</a:t>
            </a:r>
          </a:p>
          <a:p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柴门何萧条，狐兔翔我宇。</a:t>
            </a:r>
          </a:p>
        </p:txBody>
      </p:sp>
    </p:spTree>
    <p:extLst>
      <p:ext uri="{BB962C8B-B14F-4D97-AF65-F5344CB8AC3E}">
        <p14:creationId xmlns:p14="http://schemas.microsoft.com/office/powerpoint/2010/main" val="3710131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2">
            <a:extLst>
              <a:ext uri="{FF2B5EF4-FFF2-40B4-BE49-F238E27FC236}">
                <a16:creationId xmlns:a16="http://schemas.microsoft.com/office/drawing/2014/main" id="{594017FD-9EBC-4A4A-920A-A30814C37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30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>
            <a:extLst>
              <a:ext uri="{FF2B5EF4-FFF2-40B4-BE49-F238E27FC236}">
                <a16:creationId xmlns:a16="http://schemas.microsoft.com/office/drawing/2014/main" id="{54956377-579C-4C95-97FF-8E5F0EA7A588}"/>
              </a:ext>
            </a:extLst>
          </p:cNvPr>
          <p:cNvSpPr txBox="1">
            <a:spLocks/>
          </p:cNvSpPr>
          <p:nvPr/>
        </p:nvSpPr>
        <p:spPr bwMode="auto">
          <a:xfrm>
            <a:off x="910167" y="3429000"/>
            <a:ext cx="5748867" cy="13716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itchFamily="18" charset="0"/>
                <a:ea typeface="黑体" pitchFamily="2" charset="-122"/>
              </a:defRPr>
            </a:lvl9pPr>
          </a:lstStyle>
          <a:p>
            <a:pPr defTabSz="1219170" eaLnBrk="1" hangingPunct="1">
              <a:defRPr/>
            </a:pPr>
            <a:r>
              <a:rPr lang="zh-CN" altLang="en-US" sz="8000" dirty="0">
                <a:solidFill>
                  <a:srgbClr val="9933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十五从军征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4">
            <a:extLst>
              <a:ext uri="{FF2B5EF4-FFF2-40B4-BE49-F238E27FC236}">
                <a16:creationId xmlns:a16="http://schemas.microsoft.com/office/drawing/2014/main" id="{9ED50859-7D0C-46D9-A98D-94D89826F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2117" y="1293284"/>
            <a:ext cx="10143067" cy="4239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685783" indent="-685783" defTabSz="1219170" fontAlgn="base">
              <a:lnSpc>
                <a:spcPct val="120000"/>
              </a:lnSpc>
              <a:spcBef>
                <a:spcPts val="400"/>
              </a:spcBef>
              <a:spcAft>
                <a:spcPct val="0"/>
              </a:spcAft>
              <a:buFont typeface="Times New Roman" panose="02020603050405020304" pitchFamily="18" charset="0"/>
              <a:buAutoNum type="arabicPeriod"/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了解有关</a:t>
            </a:r>
            <a:r>
              <a:rPr lang="en-US" altLang="zh-CN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乐府诗集</a:t>
            </a:r>
            <a:r>
              <a:rPr lang="en-US" altLang="zh-CN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的文学常识；理解诗句含义，整体把握诗歌内容。</a:t>
            </a: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en-US" altLang="zh-CN" sz="3733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685783" indent="-685783" defTabSz="1219170" fontAlgn="base">
              <a:lnSpc>
                <a:spcPct val="120000"/>
              </a:lnSpc>
              <a:spcBef>
                <a:spcPts val="400"/>
              </a:spcBef>
              <a:spcAft>
                <a:spcPct val="0"/>
              </a:spcAft>
              <a:buFont typeface="Times New Roman" panose="02020603050405020304" pitchFamily="18" charset="0"/>
              <a:buAutoNum type="arabicPeriod"/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结合古典诗歌的文体知识与艺术手法，感悟诗意，品味艺术魅力。</a:t>
            </a: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（难点）</a:t>
            </a:r>
            <a:endParaRPr lang="en-US" altLang="zh-CN" sz="3733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685783" indent="-685783" defTabSz="1219170" fontAlgn="base">
              <a:lnSpc>
                <a:spcPct val="120000"/>
              </a:lnSpc>
              <a:spcBef>
                <a:spcPts val="400"/>
              </a:spcBef>
              <a:spcAft>
                <a:spcPct val="0"/>
              </a:spcAft>
              <a:buFont typeface="Times New Roman" panose="02020603050405020304" pitchFamily="18" charset="0"/>
              <a:buAutoNum type="arabicPeriod"/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体会长期战争给人民带来的灾难，培养热爱幸福、和平生活的情感。</a:t>
            </a: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（重点）</a:t>
            </a:r>
            <a:endParaRPr lang="en-US" altLang="zh-CN" sz="3733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201" name="圆角矩形 2">
            <a:extLst>
              <a:ext uri="{FF2B5EF4-FFF2-40B4-BE49-F238E27FC236}">
                <a16:creationId xmlns:a16="http://schemas.microsoft.com/office/drawing/2014/main" id="{B2F0DE14-3BCC-47D6-80FC-530964B39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67" y="577851"/>
            <a:ext cx="999067" cy="2842683"/>
          </a:xfrm>
          <a:prstGeom prst="roundRect">
            <a:avLst>
              <a:gd name="adj" fmla="val 6394"/>
            </a:avLst>
          </a:prstGeom>
          <a:noFill/>
          <a:ln>
            <a:noFill/>
          </a:ln>
        </p:spPr>
        <p:txBody>
          <a:bodyPr vert="eaVert" lIns="121917" tIns="60959" rIns="121917" bIns="6095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267" b="1" dirty="0">
                <a:solidFill>
                  <a:srgbClr val="F79646">
                    <a:lumMod val="75000"/>
                  </a:srgbClr>
                </a:solidFill>
                <a:latin typeface="Franklin Gothic Medium" panose="020B0603020102020204" pitchFamily="34" charset="0"/>
                <a:ea typeface="黑体" panose="02010609060101010101" pitchFamily="49" charset="-122"/>
              </a:rPr>
              <a:t>学习目标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875" y="37148"/>
            <a:ext cx="12238355" cy="6879590"/>
          </a:xfrm>
          <a:prstGeom prst="rect">
            <a:avLst/>
          </a:prstGeom>
        </p:spPr>
      </p:pic>
      <p:sp>
        <p:nvSpPr>
          <p:cNvPr id="186370" name="圆角矩形 11"/>
          <p:cNvSpPr/>
          <p:nvPr/>
        </p:nvSpPr>
        <p:spPr>
          <a:xfrm>
            <a:off x="1843088" y="881063"/>
            <a:ext cx="2417762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86373" name="内容占位符 1"/>
          <p:cNvSpPr>
            <a:spLocks noGrp="1"/>
          </p:cNvSpPr>
          <p:nvPr>
            <p:ph idx="1"/>
          </p:nvPr>
        </p:nvSpPr>
        <p:spPr>
          <a:xfrm>
            <a:off x="254635" y="1009174"/>
            <a:ext cx="10006965" cy="5527675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marL="0" indent="0" algn="l" eaLnBrk="1" latinLnBrk="1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（1）乐府诗。汉武帝时，设有采集各地歌谣和整理、制订乐谱的机构，叫“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乐府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”。后来，人们把这一机构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收集并制谱的诗歌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，称为乐府诗，简称乐府。乐府诗多收录在宋人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郭茂倩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编的《乐府诗集》中。</a:t>
            </a:r>
          </a:p>
          <a:p>
            <a:pPr marL="0" indent="0" algn="l" eaLnBrk="1" latinLnBrk="1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（2）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最大的特点：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叙事性强</a:t>
            </a:r>
            <a:r>
              <a:rPr lang="en-US" altLang="zh-CN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spc="0" noProof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感于哀乐，缘事而发</a:t>
            </a:r>
          </a:p>
          <a:p>
            <a:pPr marL="0" indent="0" algn="l" eaLnBrk="1" latinLnBrk="1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（3）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后人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拟乐府写的诗歌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虽不入乐，也称乐府或拟乐府。</a:t>
            </a:r>
          </a:p>
          <a:p>
            <a:pPr marL="0" indent="0" algn="l" eaLnBrk="1" latinLnBrk="1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（4）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《孔雀东南飞》与《木兰诗》合称“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乐府</a:t>
            </a:r>
            <a:r>
              <a:rPr lang="zh-CN" altLang="en-US" sz="3200" b="1" spc="0" noProof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双璧</a:t>
            </a:r>
            <a:r>
              <a:rPr lang="zh-CN" altLang="en-US" sz="3200" b="1" spc="0" noProof="0" dirty="0"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6520" y="50165"/>
            <a:ext cx="2225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文学常识</a:t>
            </a: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42670" y="177343"/>
            <a:ext cx="2225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写作背景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8630" y="1125855"/>
            <a:ext cx="10528935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4400" kern="1200" cap="none" spc="0" normalizeH="0" baseline="0" noProof="0" dirty="0">
                <a:latin typeface="+mn-ea"/>
                <a:ea typeface="+mn-ea"/>
                <a:cs typeface="+mn-cs"/>
              </a:rPr>
              <a:t>　</a:t>
            </a:r>
            <a:r>
              <a:rPr kumimoji="0" lang="zh-CN" altLang="en-US" sz="3600" kern="1200" cap="none" spc="0" normalizeH="0" baseline="0" noProof="0" dirty="0">
                <a:latin typeface="+mn-ea"/>
                <a:ea typeface="+mn-ea"/>
                <a:cs typeface="+mn-cs"/>
              </a:rPr>
              <a:t> 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此诗晋时已谱入乐府，当可视之为汉魏战乱之际的作品。</a:t>
            </a:r>
          </a:p>
          <a:p>
            <a:pPr marR="0" defTabSz="914400">
              <a:buClrTx/>
              <a:buSzTx/>
              <a:defRPr/>
            </a:pP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 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在汉朝，男子</a:t>
            </a:r>
            <a:r>
              <a:rPr lang="en-US" altLang="zh-CN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23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岁起正式服兵役，直到</a:t>
            </a:r>
            <a:r>
              <a:rPr lang="en-US" altLang="zh-CN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56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岁止。如遇战争，还要做好随时从军的准备，兵役时间可能会更长。</a:t>
            </a:r>
          </a:p>
          <a:p>
            <a:pPr marR="0" defTabSz="914400">
              <a:buClrTx/>
              <a:buSzTx/>
              <a:defRPr/>
            </a:pP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　 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这位老兵身处汉武帝时期，汉武帝是一个野心勃勃、好大喜功的人，年年对匈奴发起战争，造成了老兵的悲惨遭遇。于是，文中的主人公就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十五从军征，八十始得归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”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。</a:t>
            </a:r>
            <a:endParaRPr lang="zh-CN" altLang="en-US" sz="36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180465" y="936625"/>
            <a:ext cx="10507980" cy="5852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十五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从军征，八十</a:t>
            </a:r>
            <a:r>
              <a:rPr lang="zh-CN" altLang="en-US" sz="3600" b="1" dirty="0">
                <a:solidFill>
                  <a:srgbClr val="C00000"/>
                </a:solidFill>
                <a:uFillTx/>
                <a:ea typeface="黑体" panose="02010609060101010101" pitchFamily="49" charset="-122"/>
                <a:sym typeface="+mn-ea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始得归。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道逢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乡里人：“家中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有阿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  <a:sym typeface="+mn-ea"/>
              </a:rPr>
              <a:t>ā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谁？”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“遥看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是君家，松柏</a:t>
            </a:r>
            <a:r>
              <a:rPr lang="zh-CN" altLang="en-US" sz="3600" b="1" dirty="0">
                <a:solidFill>
                  <a:srgbClr val="FF0000"/>
                </a:solidFill>
                <a:uFillTx/>
                <a:ea typeface="黑体" panose="02010609060101010101" pitchFamily="49" charset="-122"/>
                <a:sym typeface="+mn-ea"/>
              </a:rPr>
              <a:t>（bǎi）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冢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zhǒng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累累。”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兔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从狗窦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dòu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  <a:sym typeface="+mn-ea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入，雉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zhì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从梁上飞。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中庭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生旅谷，井上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生旅葵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kuí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舂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chōng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谷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持作饭，采葵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持作羹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gēng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。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羹饭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一时熟，不知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饴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（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y</a:t>
            </a:r>
            <a:r>
              <a:rPr lang="zh-CN" altLang="en-US" sz="3600" b="1" noProof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í</a:t>
            </a:r>
            <a:r>
              <a:rPr lang="zh-CN" altLang="en-US" sz="3600" b="1" noProof="1">
                <a:solidFill>
                  <a:srgbClr val="FF0000"/>
                </a:solidFill>
                <a:uFillTx/>
                <a:ea typeface="黑体" panose="02010609060101010101" pitchFamily="49" charset="-122"/>
              </a:rPr>
              <a:t>）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阿谁。</a:t>
            </a:r>
          </a:p>
          <a:p>
            <a:pPr>
              <a:lnSpc>
                <a:spcPct val="130000"/>
              </a:lnSpc>
            </a:pP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出门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东向看，泪落</a:t>
            </a:r>
            <a:r>
              <a:rPr lang="zh-CN" altLang="en-US" sz="3600" b="1" noProof="1">
                <a:solidFill>
                  <a:srgbClr val="C00000"/>
                </a:solidFill>
                <a:uFillTx/>
                <a:ea typeface="黑体" panose="02010609060101010101" pitchFamily="49" charset="-122"/>
              </a:rPr>
              <a:t>/</a:t>
            </a:r>
            <a:r>
              <a:rPr lang="zh-CN" altLang="en-US" sz="3600" b="1" noProof="1">
                <a:solidFill>
                  <a:srgbClr val="0000FF"/>
                </a:solidFill>
                <a:uFillTx/>
                <a:ea typeface="黑体" panose="02010609060101010101" pitchFamily="49" charset="-122"/>
              </a:rPr>
              <a:t>沾我衣。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36955" y="38735"/>
            <a:ext cx="32720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朗读诗歌韵律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547235" y="173355"/>
            <a:ext cx="27355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solidFill>
                  <a:srgbClr val="00B050"/>
                </a:solidFill>
                <a:uFillTx/>
                <a:ea typeface="黑体" panose="02010609060101010101" pitchFamily="49" charset="-122"/>
                <a:sym typeface="+mn-ea"/>
              </a:rPr>
              <a:t>十五从军征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6760" y="4889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4170" y="970915"/>
            <a:ext cx="11237595" cy="51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读“我”的经历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请在诗中找出体现老兵活动的动词，并串</a:t>
            </a:r>
            <a:endParaRPr kumimoji="0" lang="en-US" altLang="zh-CN" sz="37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成一条经历线索：</a:t>
            </a:r>
            <a:endParaRPr kumimoji="0" lang="en-US" altLang="zh-CN" sz="37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endParaRPr lang="zh-CN" altLang="en-US" sz="4000" b="1" dirty="0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始得归</a:t>
            </a:r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      ）</a:t>
            </a:r>
            <a:r>
              <a:rPr lang="zh-CN" altLang="en-US" dirty="0"/>
              <a:t> </a:t>
            </a:r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）</a:t>
            </a:r>
            <a:r>
              <a:rPr lang="zh-CN" altLang="en-US" dirty="0">
                <a:sym typeface="+mn-ea"/>
              </a:rPr>
              <a:t>   </a:t>
            </a:r>
            <a:r>
              <a:rPr lang="zh-CN" altLang="en-US" dirty="0"/>
              <a:t>                </a:t>
            </a:r>
          </a:p>
          <a:p>
            <a:endParaRPr lang="zh-CN" altLang="en-US" dirty="0"/>
          </a:p>
          <a:p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 ）</a:t>
            </a:r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 ）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）</a:t>
            </a:r>
          </a:p>
          <a:p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dirty="0">
                <a:sym typeface="+mn-ea"/>
              </a:rPr>
              <a:t>  </a:t>
            </a:r>
            <a:r>
              <a:rPr lang="zh-CN" altLang="en-US" sz="3600" dirty="0">
                <a:sym typeface="+mn-ea"/>
              </a:rPr>
              <a:t> 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 ）</a:t>
            </a:r>
            <a:r>
              <a:rPr lang="zh-CN" altLang="en-US" sz="3600" dirty="0">
                <a:sym typeface="+mn-ea"/>
              </a:rPr>
              <a:t>   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738061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A30EF5A-2CBB-485B-98A3-D3127A1D30CE}"/>
              </a:ext>
            </a:extLst>
          </p:cNvPr>
          <p:cNvSpPr txBox="1"/>
          <p:nvPr/>
        </p:nvSpPr>
        <p:spPr>
          <a:xfrm>
            <a:off x="1178560" y="987197"/>
            <a:ext cx="8839200" cy="4113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读“我”的经历</a:t>
            </a:r>
          </a:p>
          <a:p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请在诗中找出体现老兵活动的动词，并串成一条经历线索：</a:t>
            </a:r>
            <a:endParaRPr lang="en-US" altLang="zh-CN" sz="3733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733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从军 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始得归 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道逢  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 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（看）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舂谷、持葵、做羹饭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东向看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泪落。</a:t>
            </a:r>
          </a:p>
        </p:txBody>
      </p:sp>
    </p:spTree>
    <p:extLst>
      <p:ext uri="{BB962C8B-B14F-4D97-AF65-F5344CB8AC3E}">
        <p14:creationId xmlns:p14="http://schemas.microsoft.com/office/powerpoint/2010/main" val="877540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对话气泡: 圆角矩形 8">
            <a:extLst>
              <a:ext uri="{FF2B5EF4-FFF2-40B4-BE49-F238E27FC236}">
                <a16:creationId xmlns:a16="http://schemas.microsoft.com/office/drawing/2014/main" id="{2219034C-2C58-4E4C-B91A-4F32F55531DD}"/>
              </a:ext>
            </a:extLst>
          </p:cNvPr>
          <p:cNvSpPr/>
          <p:nvPr/>
        </p:nvSpPr>
        <p:spPr>
          <a:xfrm>
            <a:off x="8265584" y="1062567"/>
            <a:ext cx="3479800" cy="2252133"/>
          </a:xfrm>
          <a:prstGeom prst="wedgeRoundRectCallout">
            <a:avLst>
              <a:gd name="adj1" fmla="val -85972"/>
              <a:gd name="adj2" fmla="val 25876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前缀，用在某些称谓或疑问代词等前面。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7C5FEED-7576-4ACC-85F3-10484DDC9A05}"/>
              </a:ext>
            </a:extLst>
          </p:cNvPr>
          <p:cNvSpPr/>
          <p:nvPr/>
        </p:nvSpPr>
        <p:spPr>
          <a:xfrm>
            <a:off x="1500718" y="1545167"/>
            <a:ext cx="6917278" cy="17878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十五从军征，八十始得归。</a:t>
            </a:r>
            <a:endParaRPr lang="en-US" altLang="zh-CN" sz="3733" b="1" dirty="0">
              <a:solidFill>
                <a:prstClr val="black"/>
              </a:solidFill>
              <a:latin typeface="宋体"/>
              <a:ea typeface="宋体"/>
            </a:endParaRPr>
          </a:p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道逢乡里人：“家中有阿谁？”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2778407-1586-4E9F-9DB2-B0D95005A9D5}"/>
              </a:ext>
            </a:extLst>
          </p:cNvPr>
          <p:cNvSpPr/>
          <p:nvPr/>
        </p:nvSpPr>
        <p:spPr>
          <a:xfrm>
            <a:off x="5312834" y="1545167"/>
            <a:ext cx="665567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始</a:t>
            </a:r>
          </a:p>
        </p:txBody>
      </p:sp>
      <p:sp>
        <p:nvSpPr>
          <p:cNvPr id="7" name="对话气泡: 圆角矩形 6">
            <a:extLst>
              <a:ext uri="{FF2B5EF4-FFF2-40B4-BE49-F238E27FC236}">
                <a16:creationId xmlns:a16="http://schemas.microsoft.com/office/drawing/2014/main" id="{4FB4C2A3-4ED8-4038-812C-28B7B1EB3A9B}"/>
              </a:ext>
            </a:extLst>
          </p:cNvPr>
          <p:cNvSpPr/>
          <p:nvPr/>
        </p:nvSpPr>
        <p:spPr>
          <a:xfrm>
            <a:off x="5575301" y="539752"/>
            <a:ext cx="1318684" cy="817033"/>
          </a:xfrm>
          <a:prstGeom prst="wedgeRoundRectCallout">
            <a:avLst>
              <a:gd name="adj1" fmla="val -36039"/>
              <a:gd name="adj2" fmla="val 92565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才。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1154DEE-CE5F-4380-8626-3604B9487D61}"/>
              </a:ext>
            </a:extLst>
          </p:cNvPr>
          <p:cNvSpPr/>
          <p:nvPr/>
        </p:nvSpPr>
        <p:spPr>
          <a:xfrm>
            <a:off x="6258985" y="2578100"/>
            <a:ext cx="665567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阿</a:t>
            </a:r>
          </a:p>
        </p:txBody>
      </p:sp>
      <p:sp>
        <p:nvSpPr>
          <p:cNvPr id="2" name="矩形 9">
            <a:extLst>
              <a:ext uri="{FF2B5EF4-FFF2-40B4-BE49-F238E27FC236}">
                <a16:creationId xmlns:a16="http://schemas.microsoft.com/office/drawing/2014/main" id="{09075A3B-3433-47D4-97C4-891A54299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4834" y="3848100"/>
            <a:ext cx="10310284" cy="20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译文：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刚满十五岁的少年就出去打仗，到了八十岁才回来。路遇一个乡下的邻居，问：</a:t>
            </a:r>
            <a:r>
              <a:rPr lang="en-US" altLang="zh-CN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我家里还有什么人？</a:t>
            </a:r>
            <a:r>
              <a:rPr lang="en-US" altLang="zh-CN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en-US" sz="3733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350" name="圆角矩形 2">
            <a:extLst>
              <a:ext uri="{FF2B5EF4-FFF2-40B4-BE49-F238E27FC236}">
                <a16:creationId xmlns:a16="http://schemas.microsoft.com/office/drawing/2014/main" id="{C199C312-2465-4EC3-981B-C48B3265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218" y="524934"/>
            <a:ext cx="1045633" cy="2840567"/>
          </a:xfrm>
          <a:prstGeom prst="roundRect">
            <a:avLst>
              <a:gd name="adj" fmla="val 6394"/>
            </a:avLst>
          </a:prstGeom>
          <a:noFill/>
          <a:ln>
            <a:noFill/>
          </a:ln>
        </p:spPr>
        <p:txBody>
          <a:bodyPr vert="eaVert" lIns="121917" tIns="60959" rIns="121917" bIns="6095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267" b="1" dirty="0">
                <a:solidFill>
                  <a:srgbClr val="F79646">
                    <a:lumMod val="75000"/>
                  </a:srgbClr>
                </a:solidFill>
                <a:latin typeface="Franklin Gothic Medium" panose="020B0603020102020204" pitchFamily="34" charset="0"/>
                <a:ea typeface="黑体" panose="02010609060101010101" pitchFamily="49" charset="-122"/>
              </a:rPr>
              <a:t>诗词讲解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7" grpId="0" animBg="1"/>
      <p:bldP spid="8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C68825-A781-47E6-94BF-C8DB8CC22112}"/>
              </a:ext>
            </a:extLst>
          </p:cNvPr>
          <p:cNvSpPr/>
          <p:nvPr/>
        </p:nvSpPr>
        <p:spPr>
          <a:xfrm>
            <a:off x="3069167" y="2197100"/>
            <a:ext cx="5955476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十五从军征，八十始得归。</a:t>
            </a:r>
            <a:endParaRPr lang="en-US" altLang="zh-CN" sz="3733" b="1" dirty="0">
              <a:solidFill>
                <a:prstClr val="black"/>
              </a:solidFill>
              <a:latin typeface="宋体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EA7D99B-9BDE-46FB-B4D9-20DE5A969DB7}"/>
              </a:ext>
            </a:extLst>
          </p:cNvPr>
          <p:cNvSpPr/>
          <p:nvPr/>
        </p:nvSpPr>
        <p:spPr>
          <a:xfrm>
            <a:off x="3069167" y="2197100"/>
            <a:ext cx="1146468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十五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9082FFB-408A-47CB-8F44-F53ABE607B8C}"/>
              </a:ext>
            </a:extLst>
          </p:cNvPr>
          <p:cNvSpPr/>
          <p:nvPr/>
        </p:nvSpPr>
        <p:spPr>
          <a:xfrm>
            <a:off x="5928784" y="2197100"/>
            <a:ext cx="1146468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八十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430B345-B6F0-4796-AB06-B366BE4A6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1651" y="800100"/>
            <a:ext cx="9368367" cy="137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跨度很大，惹人联想。体现从军时间之长，暴露了封建社会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兵役制度的不合理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0AC57A8-23D9-439A-B992-10B808248368}"/>
              </a:ext>
            </a:extLst>
          </p:cNvPr>
          <p:cNvSpPr txBox="1"/>
          <p:nvPr/>
        </p:nvSpPr>
        <p:spPr>
          <a:xfrm>
            <a:off x="1051984" y="867834"/>
            <a:ext cx="683683" cy="12412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FF0000"/>
                </a:solidFill>
                <a:latin typeface="黑体"/>
                <a:ea typeface="黑体"/>
              </a:rPr>
              <a:t>夸张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4F3E623-1817-492D-91FA-EE9595823A45}"/>
              </a:ext>
            </a:extLst>
          </p:cNvPr>
          <p:cNvSpPr/>
          <p:nvPr/>
        </p:nvSpPr>
        <p:spPr>
          <a:xfrm>
            <a:off x="6883401" y="2190751"/>
            <a:ext cx="665567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00"/>
                </a:solidFill>
                <a:latin typeface="宋体"/>
                <a:ea typeface="宋体"/>
              </a:rPr>
              <a:t>始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BAAD3AF-6C8C-4672-82B4-14C24F5990CE}"/>
              </a:ext>
            </a:extLst>
          </p:cNvPr>
          <p:cNvSpPr/>
          <p:nvPr/>
        </p:nvSpPr>
        <p:spPr>
          <a:xfrm>
            <a:off x="1236134" y="3041652"/>
            <a:ext cx="9683751" cy="690189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黑体"/>
                <a:ea typeface="黑体"/>
              </a:rPr>
              <a:t>    你认为“始”字用得好吗？为什么？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DB82A61-6A01-46AC-BFCE-0DC4CDACD8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933" y="4764618"/>
            <a:ext cx="2065867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“始”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C622EACE-BA8F-4284-BD7D-18AD697D1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5684" y="3894667"/>
            <a:ext cx="4216400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时间之久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4FB6ED9-802A-485C-9B45-BA49881B74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5685" y="4749800"/>
            <a:ext cx="8530167" cy="137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主人公几十年来昼夜思家，如今年朽力衰方得回归家园的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亦悲亦喜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的复杂心情</a:t>
            </a:r>
          </a:p>
        </p:txBody>
      </p:sp>
      <p:sp>
        <p:nvSpPr>
          <p:cNvPr id="9" name="左大括号 8">
            <a:extLst>
              <a:ext uri="{FF2B5EF4-FFF2-40B4-BE49-F238E27FC236}">
                <a16:creationId xmlns:a16="http://schemas.microsoft.com/office/drawing/2014/main" id="{520B8DD0-ADF2-45B6-A9B3-6B2A7CCF0318}"/>
              </a:ext>
            </a:extLst>
          </p:cNvPr>
          <p:cNvSpPr/>
          <p:nvPr/>
        </p:nvSpPr>
        <p:spPr>
          <a:xfrm>
            <a:off x="2396068" y="4095752"/>
            <a:ext cx="319617" cy="2000249"/>
          </a:xfrm>
          <a:prstGeom prst="leftBrace">
            <a:avLst>
              <a:gd name="adj1" fmla="val 39191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prstClr val="black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6782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  <p:bldP spid="8" grpId="0"/>
      <p:bldP spid="10" grpId="0"/>
      <p:bldP spid="11" grpId="0"/>
      <p:bldP spid="12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E0D8B5F-8732-48C3-9962-A5FFB7610CD1}"/>
              </a:ext>
            </a:extLst>
          </p:cNvPr>
          <p:cNvSpPr/>
          <p:nvPr/>
        </p:nvSpPr>
        <p:spPr>
          <a:xfrm>
            <a:off x="1674285" y="2381251"/>
            <a:ext cx="7300383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“遥看是君家，松柏冢累累。”</a:t>
            </a:r>
            <a:endParaRPr lang="en-US" altLang="zh-CN" sz="3733" b="1" dirty="0">
              <a:solidFill>
                <a:prstClr val="black"/>
              </a:solidFill>
              <a:latin typeface="宋体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CDCD9EF-A3C6-48FD-A7C9-5F8D11525C42}"/>
              </a:ext>
            </a:extLst>
          </p:cNvPr>
          <p:cNvSpPr/>
          <p:nvPr/>
        </p:nvSpPr>
        <p:spPr>
          <a:xfrm>
            <a:off x="5960534" y="2381251"/>
            <a:ext cx="665567" cy="7332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冢</a:t>
            </a:r>
          </a:p>
        </p:txBody>
      </p:sp>
      <p:sp>
        <p:nvSpPr>
          <p:cNvPr id="4" name="对话气泡: 圆角矩形 3">
            <a:extLst>
              <a:ext uri="{FF2B5EF4-FFF2-40B4-BE49-F238E27FC236}">
                <a16:creationId xmlns:a16="http://schemas.microsoft.com/office/drawing/2014/main" id="{22FD3AD4-3AA0-4B1D-840F-8A2AB0C84760}"/>
              </a:ext>
            </a:extLst>
          </p:cNvPr>
          <p:cNvSpPr/>
          <p:nvPr/>
        </p:nvSpPr>
        <p:spPr>
          <a:xfrm>
            <a:off x="4529668" y="1515534"/>
            <a:ext cx="1767417" cy="666751"/>
          </a:xfrm>
          <a:prstGeom prst="wedgeRoundRectCallout">
            <a:avLst>
              <a:gd name="adj1" fmla="val 41914"/>
              <a:gd name="adj2" fmla="val 90178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坟墓。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95DC832-5A1F-4196-B14A-CCD0D257DCCB}"/>
              </a:ext>
            </a:extLst>
          </p:cNvPr>
          <p:cNvSpPr/>
          <p:nvPr/>
        </p:nvSpPr>
        <p:spPr>
          <a:xfrm>
            <a:off x="6438900" y="2381251"/>
            <a:ext cx="1331384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累累</a:t>
            </a:r>
          </a:p>
        </p:txBody>
      </p:sp>
      <p:sp>
        <p:nvSpPr>
          <p:cNvPr id="6" name="对话气泡: 圆角矩形 5">
            <a:extLst>
              <a:ext uri="{FF2B5EF4-FFF2-40B4-BE49-F238E27FC236}">
                <a16:creationId xmlns:a16="http://schemas.microsoft.com/office/drawing/2014/main" id="{8067A25B-19D0-40AF-9F8F-C760D7FCEE2F}"/>
              </a:ext>
            </a:extLst>
          </p:cNvPr>
          <p:cNvSpPr/>
          <p:nvPr/>
        </p:nvSpPr>
        <p:spPr>
          <a:xfrm>
            <a:off x="7310967" y="1435100"/>
            <a:ext cx="3143251" cy="764117"/>
          </a:xfrm>
          <a:prstGeom prst="wedgeRoundRectCallout">
            <a:avLst>
              <a:gd name="adj1" fmla="val -53996"/>
              <a:gd name="adj2" fmla="val 96077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众多的样子。</a:t>
            </a:r>
          </a:p>
        </p:txBody>
      </p:sp>
      <p:sp>
        <p:nvSpPr>
          <p:cNvPr id="12296" name="矩形 11">
            <a:extLst>
              <a:ext uri="{FF2B5EF4-FFF2-40B4-BE49-F238E27FC236}">
                <a16:creationId xmlns:a16="http://schemas.microsoft.com/office/drawing/2014/main" id="{D553F7D9-EBE4-420E-BCB3-D006E20B4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0884" y="3429000"/>
            <a:ext cx="10312400" cy="1681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译文：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（乡里人回答道：）</a:t>
            </a:r>
            <a:r>
              <a:rPr lang="en-US" altLang="zh-CN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远处就是你家，（已是）松柏树林中的一片坟墓。”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122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7C9CF36-F136-4DAC-BAC6-163292A85436}"/>
              </a:ext>
            </a:extLst>
          </p:cNvPr>
          <p:cNvSpPr/>
          <p:nvPr/>
        </p:nvSpPr>
        <p:spPr>
          <a:xfrm>
            <a:off x="2599267" y="886885"/>
            <a:ext cx="7298267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“遥看是君家，松柏冢累累。”</a:t>
            </a:r>
            <a:endParaRPr lang="en-US" altLang="zh-CN" sz="3733" b="1" dirty="0">
              <a:solidFill>
                <a:prstClr val="black"/>
              </a:solidFill>
              <a:latin typeface="宋体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B42C827-0E13-4E39-B1A1-63420EDFE715}"/>
              </a:ext>
            </a:extLst>
          </p:cNvPr>
          <p:cNvSpPr/>
          <p:nvPr/>
        </p:nvSpPr>
        <p:spPr>
          <a:xfrm>
            <a:off x="3073401" y="886885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遥看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7A5A58A-52AA-4E84-97C2-94F984794993}"/>
              </a:ext>
            </a:extLst>
          </p:cNvPr>
          <p:cNvSpPr txBox="1"/>
          <p:nvPr/>
        </p:nvSpPr>
        <p:spPr>
          <a:xfrm>
            <a:off x="5202767" y="2106085"/>
            <a:ext cx="1333500" cy="6667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FF0000"/>
                </a:solidFill>
                <a:latin typeface="黑体"/>
                <a:ea typeface="黑体"/>
              </a:rPr>
              <a:t>远景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E0E4B11-9B66-4C21-AC6B-5C0109220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7218" y="3350684"/>
            <a:ext cx="9078383" cy="20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写出了庭院因无人居住而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荒芜破败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的景象，同时选取象征死亡的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坟墓暗示亲人的离去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28340E1-8CD1-4473-A8FB-49C04DE4B747}"/>
              </a:ext>
            </a:extLst>
          </p:cNvPr>
          <p:cNvSpPr/>
          <p:nvPr/>
        </p:nvSpPr>
        <p:spPr>
          <a:xfrm>
            <a:off x="3244851" y="1217085"/>
            <a:ext cx="6316133" cy="158267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兔从狗窦入，雉从梁上飞。</a:t>
            </a:r>
            <a:endParaRPr lang="en-US" altLang="zh-CN" sz="3733" b="1" dirty="0">
              <a:solidFill>
                <a:prstClr val="black"/>
              </a:solidFill>
              <a:latin typeface="宋体"/>
              <a:ea typeface="宋体"/>
            </a:endParaRPr>
          </a:p>
          <a:p>
            <a:pPr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中庭生旅谷，井上生旅葵。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0D4944C-499A-429D-A8C1-FA4E3D66C9BB}"/>
              </a:ext>
            </a:extLst>
          </p:cNvPr>
          <p:cNvSpPr/>
          <p:nvPr/>
        </p:nvSpPr>
        <p:spPr>
          <a:xfrm>
            <a:off x="4197351" y="1217085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狗窦</a:t>
            </a:r>
          </a:p>
        </p:txBody>
      </p:sp>
      <p:sp>
        <p:nvSpPr>
          <p:cNvPr id="4" name="对话气泡: 圆角矩形 3">
            <a:extLst>
              <a:ext uri="{FF2B5EF4-FFF2-40B4-BE49-F238E27FC236}">
                <a16:creationId xmlns:a16="http://schemas.microsoft.com/office/drawing/2014/main" id="{991BADE0-0D63-4AE2-85E8-F4FC914CBA53}"/>
              </a:ext>
            </a:extLst>
          </p:cNvPr>
          <p:cNvSpPr/>
          <p:nvPr/>
        </p:nvSpPr>
        <p:spPr>
          <a:xfrm>
            <a:off x="1557867" y="539751"/>
            <a:ext cx="3972984" cy="764116"/>
          </a:xfrm>
          <a:prstGeom prst="wedgeRoundRectCallout">
            <a:avLst>
              <a:gd name="adj1" fmla="val 34757"/>
              <a:gd name="adj2" fmla="val 63301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给狗出入的墙洞。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9BCE72F-DCD9-40B6-8483-0B7DD5F3C602}"/>
              </a:ext>
            </a:extLst>
          </p:cNvPr>
          <p:cNvSpPr/>
          <p:nvPr/>
        </p:nvSpPr>
        <p:spPr>
          <a:xfrm>
            <a:off x="6100234" y="1208617"/>
            <a:ext cx="969433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雉</a:t>
            </a:r>
          </a:p>
        </p:txBody>
      </p:sp>
      <p:sp>
        <p:nvSpPr>
          <p:cNvPr id="6" name="对话气泡: 圆角矩形 5">
            <a:extLst>
              <a:ext uri="{FF2B5EF4-FFF2-40B4-BE49-F238E27FC236}">
                <a16:creationId xmlns:a16="http://schemas.microsoft.com/office/drawing/2014/main" id="{723414AC-B9E4-4E8C-8F1A-773CE5248FA2}"/>
              </a:ext>
            </a:extLst>
          </p:cNvPr>
          <p:cNvSpPr/>
          <p:nvPr/>
        </p:nvSpPr>
        <p:spPr>
          <a:xfrm>
            <a:off x="6832600" y="573618"/>
            <a:ext cx="1653117" cy="764116"/>
          </a:xfrm>
          <a:prstGeom prst="wedgeRoundRectCallout">
            <a:avLst>
              <a:gd name="adj1" fmla="val -67543"/>
              <a:gd name="adj2" fmla="val 48463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野鸡。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9E61B8A-EABB-425A-9AEA-ED10F2BDB41C}"/>
              </a:ext>
            </a:extLst>
          </p:cNvPr>
          <p:cNvSpPr/>
          <p:nvPr/>
        </p:nvSpPr>
        <p:spPr>
          <a:xfrm>
            <a:off x="3244851" y="2057401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中庭</a:t>
            </a:r>
          </a:p>
        </p:txBody>
      </p:sp>
      <p:sp>
        <p:nvSpPr>
          <p:cNvPr id="9" name="对话气泡: 圆角矩形 8">
            <a:extLst>
              <a:ext uri="{FF2B5EF4-FFF2-40B4-BE49-F238E27FC236}">
                <a16:creationId xmlns:a16="http://schemas.microsoft.com/office/drawing/2014/main" id="{28913021-598F-4774-B7C7-92FC8B9E00F4}"/>
              </a:ext>
            </a:extLst>
          </p:cNvPr>
          <p:cNvSpPr/>
          <p:nvPr/>
        </p:nvSpPr>
        <p:spPr>
          <a:xfrm>
            <a:off x="1198034" y="2863851"/>
            <a:ext cx="3126317" cy="764116"/>
          </a:xfrm>
          <a:prstGeom prst="wedgeRoundRectCallout">
            <a:avLst>
              <a:gd name="adj1" fmla="val 32723"/>
              <a:gd name="adj2" fmla="val -65272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屋前的院子。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1D61DB6-38BC-41A7-9057-864B11466F78}"/>
              </a:ext>
            </a:extLst>
          </p:cNvPr>
          <p:cNvSpPr/>
          <p:nvPr/>
        </p:nvSpPr>
        <p:spPr>
          <a:xfrm>
            <a:off x="4665134" y="2057401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旅谷</a:t>
            </a:r>
          </a:p>
        </p:txBody>
      </p:sp>
      <p:sp>
        <p:nvSpPr>
          <p:cNvPr id="11" name="对话气泡: 圆角矩形 10">
            <a:extLst>
              <a:ext uri="{FF2B5EF4-FFF2-40B4-BE49-F238E27FC236}">
                <a16:creationId xmlns:a16="http://schemas.microsoft.com/office/drawing/2014/main" id="{7101B108-2F7F-4D64-B0D5-54F425BB3671}"/>
              </a:ext>
            </a:extLst>
          </p:cNvPr>
          <p:cNvSpPr/>
          <p:nvPr/>
        </p:nvSpPr>
        <p:spPr>
          <a:xfrm>
            <a:off x="4705351" y="2863851"/>
            <a:ext cx="3126316" cy="764116"/>
          </a:xfrm>
          <a:prstGeom prst="wedgeRoundRectCallout">
            <a:avLst>
              <a:gd name="adj1" fmla="val -30964"/>
              <a:gd name="adj2" fmla="val -68716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野生的谷子。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97A0D330-883A-42D3-90DF-7106AD6F5EEC}"/>
              </a:ext>
            </a:extLst>
          </p:cNvPr>
          <p:cNvSpPr/>
          <p:nvPr/>
        </p:nvSpPr>
        <p:spPr>
          <a:xfrm>
            <a:off x="6098117" y="2057400"/>
            <a:ext cx="8128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井</a:t>
            </a:r>
          </a:p>
        </p:txBody>
      </p:sp>
      <p:sp>
        <p:nvSpPr>
          <p:cNvPr id="13" name="对话气泡: 圆角矩形 12">
            <a:extLst>
              <a:ext uri="{FF2B5EF4-FFF2-40B4-BE49-F238E27FC236}">
                <a16:creationId xmlns:a16="http://schemas.microsoft.com/office/drawing/2014/main" id="{10A14B7E-0CC0-49DB-9A2F-C507F85C1E9A}"/>
              </a:ext>
            </a:extLst>
          </p:cNvPr>
          <p:cNvSpPr/>
          <p:nvPr/>
        </p:nvSpPr>
        <p:spPr>
          <a:xfrm>
            <a:off x="8233834" y="2768600"/>
            <a:ext cx="3028951" cy="764117"/>
          </a:xfrm>
          <a:prstGeom prst="wedgeRoundRectCallout">
            <a:avLst>
              <a:gd name="adj1" fmla="val -103885"/>
              <a:gd name="adj2" fmla="val -62891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这里指井台。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60B650E-4373-49EA-A1F9-9A3197F51C87}"/>
              </a:ext>
            </a:extLst>
          </p:cNvPr>
          <p:cNvSpPr/>
          <p:nvPr/>
        </p:nvSpPr>
        <p:spPr>
          <a:xfrm>
            <a:off x="7535334" y="2057401"/>
            <a:ext cx="13589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旅葵</a:t>
            </a:r>
          </a:p>
        </p:txBody>
      </p:sp>
      <p:sp>
        <p:nvSpPr>
          <p:cNvPr id="15" name="对话气泡: 圆角矩形 14">
            <a:extLst>
              <a:ext uri="{FF2B5EF4-FFF2-40B4-BE49-F238E27FC236}">
                <a16:creationId xmlns:a16="http://schemas.microsoft.com/office/drawing/2014/main" id="{D3E8AB60-65C3-4D47-98C4-DB8C61107C6C}"/>
              </a:ext>
            </a:extLst>
          </p:cNvPr>
          <p:cNvSpPr/>
          <p:nvPr/>
        </p:nvSpPr>
        <p:spPr>
          <a:xfrm>
            <a:off x="9063568" y="1096433"/>
            <a:ext cx="1996017" cy="1295400"/>
          </a:xfrm>
          <a:prstGeom prst="wedgeRoundRectCallout">
            <a:avLst>
              <a:gd name="adj1" fmla="val -70721"/>
              <a:gd name="adj2" fmla="val 42076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野生的葵菜。</a:t>
            </a:r>
          </a:p>
        </p:txBody>
      </p:sp>
      <p:sp>
        <p:nvSpPr>
          <p:cNvPr id="8" name="矩形 16">
            <a:extLst>
              <a:ext uri="{FF2B5EF4-FFF2-40B4-BE49-F238E27FC236}">
                <a16:creationId xmlns:a16="http://schemas.microsoft.com/office/drawing/2014/main" id="{3AC6254C-A4A4-4720-9090-812F5396D8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484" y="3873500"/>
            <a:ext cx="10310283" cy="20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译文：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走到家门前看见野兔从狗洞里进出，野鸡在屋脊上飞来飞去。屋前的院子里长着野生的谷子，野生的葵菜环绕着井台。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BB0934F-6880-4262-A52B-D5B473734214}"/>
              </a:ext>
            </a:extLst>
          </p:cNvPr>
          <p:cNvSpPr/>
          <p:nvPr/>
        </p:nvSpPr>
        <p:spPr>
          <a:xfrm>
            <a:off x="3429000" y="1369485"/>
            <a:ext cx="6316133" cy="158267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舂谷持作饭，采葵持作羹。</a:t>
            </a:r>
          </a:p>
          <a:p>
            <a:pPr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羹饭一时熟，不知饴阿谁。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BD7F923-719D-4630-A66E-773E02363932}"/>
              </a:ext>
            </a:extLst>
          </p:cNvPr>
          <p:cNvSpPr/>
          <p:nvPr/>
        </p:nvSpPr>
        <p:spPr>
          <a:xfrm>
            <a:off x="3429000" y="1369485"/>
            <a:ext cx="1331384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舂谷</a:t>
            </a:r>
          </a:p>
        </p:txBody>
      </p:sp>
      <p:sp>
        <p:nvSpPr>
          <p:cNvPr id="4" name="对话气泡: 圆角矩形 3">
            <a:extLst>
              <a:ext uri="{FF2B5EF4-FFF2-40B4-BE49-F238E27FC236}">
                <a16:creationId xmlns:a16="http://schemas.microsoft.com/office/drawing/2014/main" id="{36DCA7A4-393E-4774-A6A3-2420569DCA0F}"/>
              </a:ext>
            </a:extLst>
          </p:cNvPr>
          <p:cNvSpPr/>
          <p:nvPr/>
        </p:nvSpPr>
        <p:spPr>
          <a:xfrm>
            <a:off x="850901" y="984251"/>
            <a:ext cx="2434167" cy="2120900"/>
          </a:xfrm>
          <a:prstGeom prst="wedgeRoundRectCallout">
            <a:avLst>
              <a:gd name="adj1" fmla="val 61703"/>
              <a:gd name="adj2" fmla="val -16198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用杵臼捣去谷物的皮壳。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EBE92FC-F82B-4918-9F4B-2117F820A037}"/>
              </a:ext>
            </a:extLst>
          </p:cNvPr>
          <p:cNvSpPr/>
          <p:nvPr/>
        </p:nvSpPr>
        <p:spPr>
          <a:xfrm>
            <a:off x="4383617" y="1369484"/>
            <a:ext cx="861483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持</a:t>
            </a:r>
          </a:p>
        </p:txBody>
      </p:sp>
      <p:sp>
        <p:nvSpPr>
          <p:cNvPr id="6" name="对话气泡: 圆角矩形 5">
            <a:extLst>
              <a:ext uri="{FF2B5EF4-FFF2-40B4-BE49-F238E27FC236}">
                <a16:creationId xmlns:a16="http://schemas.microsoft.com/office/drawing/2014/main" id="{5544972E-7761-4F0B-9725-0140EB0DEB4F}"/>
              </a:ext>
            </a:extLst>
          </p:cNvPr>
          <p:cNvSpPr/>
          <p:nvPr/>
        </p:nvSpPr>
        <p:spPr>
          <a:xfrm>
            <a:off x="4428067" y="791634"/>
            <a:ext cx="1331384" cy="647700"/>
          </a:xfrm>
          <a:prstGeom prst="wedgeRoundRectCallout">
            <a:avLst>
              <a:gd name="adj1" fmla="val -17747"/>
              <a:gd name="adj2" fmla="val 68333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拿着。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F869576-FC08-4881-83DA-561658303D50}"/>
              </a:ext>
            </a:extLst>
          </p:cNvPr>
          <p:cNvSpPr/>
          <p:nvPr/>
        </p:nvSpPr>
        <p:spPr>
          <a:xfrm>
            <a:off x="8191501" y="1369484"/>
            <a:ext cx="859367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羹</a:t>
            </a:r>
          </a:p>
        </p:txBody>
      </p:sp>
      <p:sp>
        <p:nvSpPr>
          <p:cNvPr id="8" name="对话气泡: 圆角矩形 7">
            <a:extLst>
              <a:ext uri="{FF2B5EF4-FFF2-40B4-BE49-F238E27FC236}">
                <a16:creationId xmlns:a16="http://schemas.microsoft.com/office/drawing/2014/main" id="{F0B9CA46-6AE7-4E35-8B6B-9A6C15D8A1B0}"/>
              </a:ext>
            </a:extLst>
          </p:cNvPr>
          <p:cNvSpPr/>
          <p:nvPr/>
        </p:nvSpPr>
        <p:spPr>
          <a:xfrm>
            <a:off x="9400118" y="833967"/>
            <a:ext cx="1949449" cy="2027767"/>
          </a:xfrm>
          <a:prstGeom prst="wedgeRoundRectCallout">
            <a:avLst>
              <a:gd name="adj1" fmla="val -77582"/>
              <a:gd name="adj2" fmla="val -10590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这里指用蔬菜煮的羹。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DC8162B-017F-4218-BBD7-90EC1BBDA075}"/>
              </a:ext>
            </a:extLst>
          </p:cNvPr>
          <p:cNvSpPr/>
          <p:nvPr/>
        </p:nvSpPr>
        <p:spPr>
          <a:xfrm>
            <a:off x="4383618" y="2209801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一时</a:t>
            </a:r>
          </a:p>
        </p:txBody>
      </p:sp>
      <p:sp>
        <p:nvSpPr>
          <p:cNvPr id="10" name="对话气泡: 圆角矩形 9">
            <a:extLst>
              <a:ext uri="{FF2B5EF4-FFF2-40B4-BE49-F238E27FC236}">
                <a16:creationId xmlns:a16="http://schemas.microsoft.com/office/drawing/2014/main" id="{807E0DAA-2EE3-4D4E-88A9-7E0A01025F0C}"/>
              </a:ext>
            </a:extLst>
          </p:cNvPr>
          <p:cNvSpPr/>
          <p:nvPr/>
        </p:nvSpPr>
        <p:spPr>
          <a:xfrm>
            <a:off x="4023784" y="3060701"/>
            <a:ext cx="2150533" cy="647700"/>
          </a:xfrm>
          <a:prstGeom prst="wedgeRoundRectCallout">
            <a:avLst>
              <a:gd name="adj1" fmla="val -7197"/>
              <a:gd name="adj2" fmla="val -81791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一会儿。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040FE4D-AE5E-440E-85FA-150585C50FFE}"/>
              </a:ext>
            </a:extLst>
          </p:cNvPr>
          <p:cNvSpPr/>
          <p:nvPr/>
        </p:nvSpPr>
        <p:spPr>
          <a:xfrm>
            <a:off x="7243234" y="2209800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饴</a:t>
            </a:r>
          </a:p>
        </p:txBody>
      </p:sp>
      <p:sp>
        <p:nvSpPr>
          <p:cNvPr id="12" name="对话气泡: 圆角矩形 11">
            <a:extLst>
              <a:ext uri="{FF2B5EF4-FFF2-40B4-BE49-F238E27FC236}">
                <a16:creationId xmlns:a16="http://schemas.microsoft.com/office/drawing/2014/main" id="{B8021042-4896-49EC-AB10-B7793EF11E1B}"/>
              </a:ext>
            </a:extLst>
          </p:cNvPr>
          <p:cNvSpPr/>
          <p:nvPr/>
        </p:nvSpPr>
        <p:spPr>
          <a:xfrm>
            <a:off x="6665384" y="3060701"/>
            <a:ext cx="4104216" cy="647700"/>
          </a:xfrm>
          <a:prstGeom prst="wedgeRoundRectCallout">
            <a:avLst>
              <a:gd name="adj1" fmla="val -26905"/>
              <a:gd name="adj2" fmla="val -80438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同“贻”，送给。</a:t>
            </a:r>
          </a:p>
        </p:txBody>
      </p:sp>
      <p:sp>
        <p:nvSpPr>
          <p:cNvPr id="16398" name="矩形 13">
            <a:extLst>
              <a:ext uri="{FF2B5EF4-FFF2-40B4-BE49-F238E27FC236}">
                <a16:creationId xmlns:a16="http://schemas.microsoft.com/office/drawing/2014/main" id="{A24E02A6-6C16-4507-845E-E737B0E1D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867" y="4167718"/>
            <a:ext cx="10128251" cy="148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译文：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用捣掉壳的野谷来做饭，摘下葵叶来煮羹。羹和饭一会儿都做好了，却不知送给谁吃。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63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218A6DE-6F44-4485-99A6-074642734E3F}"/>
              </a:ext>
            </a:extLst>
          </p:cNvPr>
          <p:cNvSpPr/>
          <p:nvPr/>
        </p:nvSpPr>
        <p:spPr>
          <a:xfrm>
            <a:off x="2889251" y="2487085"/>
            <a:ext cx="641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出门东向看，泪落沾我衣。</a:t>
            </a:r>
          </a:p>
        </p:txBody>
      </p:sp>
      <p:sp>
        <p:nvSpPr>
          <p:cNvPr id="3" name="矩形 3">
            <a:extLst>
              <a:ext uri="{FF2B5EF4-FFF2-40B4-BE49-F238E27FC236}">
                <a16:creationId xmlns:a16="http://schemas.microsoft.com/office/drawing/2014/main" id="{8D591E19-257F-46C2-B4D8-60A2AAD23E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0818" y="3909485"/>
            <a:ext cx="10130367" cy="148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译文：</a:t>
            </a: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走出大门向着东方张望，老泪纵横，就洒落在征衣上。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5FA96EF-B95A-4000-8233-93F56000D3CC}"/>
              </a:ext>
            </a:extLst>
          </p:cNvPr>
          <p:cNvSpPr/>
          <p:nvPr/>
        </p:nvSpPr>
        <p:spPr>
          <a:xfrm>
            <a:off x="5973234" y="2487084"/>
            <a:ext cx="1333500" cy="73327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19170" fontAlgn="base">
              <a:lnSpc>
                <a:spcPct val="130000"/>
              </a:lnSpc>
              <a:spcBef>
                <a:spcPts val="24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srgbClr val="FF00FF"/>
                </a:solidFill>
                <a:latin typeface="宋体"/>
                <a:ea typeface="宋体"/>
              </a:rPr>
              <a:t>泪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84832B5E-787E-4078-9DF7-82FEAF67A26D}"/>
              </a:ext>
            </a:extLst>
          </p:cNvPr>
          <p:cNvGrpSpPr>
            <a:grpSpLocks/>
          </p:cNvGrpSpPr>
          <p:nvPr/>
        </p:nvGrpSpPr>
        <p:grpSpPr bwMode="auto">
          <a:xfrm>
            <a:off x="1574800" y="857251"/>
            <a:ext cx="9042400" cy="1488016"/>
            <a:chOff x="4960125" y="661687"/>
            <a:chExt cx="3598800" cy="1116739"/>
          </a:xfrm>
        </p:grpSpPr>
        <p:sp>
          <p:nvSpPr>
            <p:cNvPr id="18438" name="矩形 10">
              <a:extLst>
                <a:ext uri="{FF2B5EF4-FFF2-40B4-BE49-F238E27FC236}">
                  <a16:creationId xmlns:a16="http://schemas.microsoft.com/office/drawing/2014/main" id="{BE776C67-2AC0-4705-A92E-D0975F337E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6051" y="692561"/>
              <a:ext cx="3512874" cy="1035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733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细节</a:t>
              </a:r>
              <a:r>
                <a:rPr lang="zh-CN" altLang="en-US" sz="3733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体现出老兵</a:t>
              </a:r>
              <a:r>
                <a:rPr lang="zh-CN" altLang="en-US" sz="3733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举目无亲、孤身一人</a:t>
              </a:r>
              <a:r>
                <a:rPr lang="zh-CN" altLang="en-US" sz="3733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</a:t>
              </a:r>
              <a:r>
                <a:rPr lang="zh-CN" altLang="en-US" sz="3733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悲痛欲绝及茫然</a:t>
              </a:r>
              <a:r>
                <a:rPr lang="zh-CN" altLang="en-US" sz="3733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之情。</a:t>
              </a:r>
            </a:p>
          </p:txBody>
        </p:sp>
        <p:sp>
          <p:nvSpPr>
            <p:cNvPr id="12" name="对话气泡: 圆角矩形 11">
              <a:extLst>
                <a:ext uri="{FF2B5EF4-FFF2-40B4-BE49-F238E27FC236}">
                  <a16:creationId xmlns:a16="http://schemas.microsoft.com/office/drawing/2014/main" id="{66E16033-BC03-40E8-8E41-628FBBE9C6A0}"/>
                </a:ext>
              </a:extLst>
            </p:cNvPr>
            <p:cNvSpPr/>
            <p:nvPr/>
          </p:nvSpPr>
          <p:spPr>
            <a:xfrm>
              <a:off x="4960125" y="661687"/>
              <a:ext cx="3598800" cy="1116739"/>
            </a:xfrm>
            <a:prstGeom prst="wedgeRoundRectCallout">
              <a:avLst>
                <a:gd name="adj1" fmla="val 3457"/>
                <a:gd name="adj2" fmla="val 69927"/>
                <a:gd name="adj3" fmla="val 16667"/>
              </a:avLst>
            </a:prstGeom>
            <a:noFill/>
            <a:ln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6760" y="4889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44170" y="970915"/>
            <a:ext cx="11237595" cy="510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读“我”的经历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请在诗中找出体现老兵活动的动词，并串</a:t>
            </a:r>
            <a:endParaRPr kumimoji="0" lang="en-US" altLang="zh-CN" sz="37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成一条经历线索：</a:t>
            </a:r>
            <a:endParaRPr kumimoji="0" lang="en-US" altLang="zh-CN" sz="37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endParaRPr lang="zh-CN" altLang="en-US" sz="4000" b="1" dirty="0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始得归</a:t>
            </a:r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40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      ）</a:t>
            </a:r>
            <a:r>
              <a:rPr lang="zh-CN" altLang="en-US" dirty="0"/>
              <a:t> </a:t>
            </a:r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）</a:t>
            </a:r>
            <a:r>
              <a:rPr lang="zh-CN" altLang="en-US" dirty="0">
                <a:sym typeface="+mn-ea"/>
              </a:rPr>
              <a:t>   </a:t>
            </a:r>
            <a:r>
              <a:rPr lang="zh-CN" altLang="en-US" dirty="0"/>
              <a:t>                </a:t>
            </a:r>
          </a:p>
          <a:p>
            <a:endParaRPr lang="zh-CN" altLang="en-US" dirty="0"/>
          </a:p>
          <a:p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 ）</a:t>
            </a:r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 ）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）</a:t>
            </a:r>
          </a:p>
          <a:p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r>
              <a:rPr lang="zh-CN" altLang="en-US" dirty="0">
                <a:sym typeface="+mn-ea"/>
              </a:rPr>
              <a:t>  </a:t>
            </a:r>
            <a:r>
              <a:rPr lang="zh-CN" altLang="en-US" sz="3600" dirty="0">
                <a:sym typeface="+mn-ea"/>
              </a:rPr>
              <a:t> 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——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（      ）</a:t>
            </a:r>
            <a:r>
              <a:rPr lang="zh-CN" altLang="en-US" sz="3600" dirty="0">
                <a:sym typeface="+mn-ea"/>
              </a:rPr>
              <a:t>   </a:t>
            </a:r>
            <a:endParaRPr lang="zh-CN" altLang="en-US" sz="3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A30EF5A-2CBB-485B-98A3-D3127A1D30CE}"/>
              </a:ext>
            </a:extLst>
          </p:cNvPr>
          <p:cNvSpPr txBox="1"/>
          <p:nvPr/>
        </p:nvSpPr>
        <p:spPr>
          <a:xfrm>
            <a:off x="1178560" y="987197"/>
            <a:ext cx="8839200" cy="4113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读“我”的经历</a:t>
            </a:r>
          </a:p>
          <a:p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请在诗中找出体现老兵活动的动词，并串成一条经历线索：</a:t>
            </a:r>
            <a:endParaRPr lang="en-US" altLang="zh-CN" sz="3733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733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从军 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始得归 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道逢  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问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 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（看）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------- 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舂谷、持葵、做羹饭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东向看</a:t>
            </a:r>
            <a:r>
              <a:rPr lang="en-US" altLang="zh-CN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-------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泪落。</a:t>
            </a:r>
          </a:p>
        </p:txBody>
      </p:sp>
    </p:spTree>
    <p:extLst>
      <p:ext uri="{BB962C8B-B14F-4D97-AF65-F5344CB8AC3E}">
        <p14:creationId xmlns:p14="http://schemas.microsoft.com/office/powerpoint/2010/main" val="2727183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28672E8-D7BB-4FE2-BBAC-349E3791CFEF}"/>
              </a:ext>
            </a:extLst>
          </p:cNvPr>
          <p:cNvSpPr txBox="1"/>
          <p:nvPr/>
        </p:nvSpPr>
        <p:spPr>
          <a:xfrm>
            <a:off x="1219200" y="338874"/>
            <a:ext cx="6096000" cy="666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读“家”的境况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3FBFA80-EC13-4683-B5B4-FFBC315168B9}"/>
              </a:ext>
            </a:extLst>
          </p:cNvPr>
          <p:cNvSpPr txBox="1"/>
          <p:nvPr/>
        </p:nvSpPr>
        <p:spPr>
          <a:xfrm>
            <a:off x="1036320" y="1608677"/>
            <a:ext cx="10281920" cy="2390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从“松柏冢累累”中的“累累”看（     ），</a:t>
            </a:r>
          </a:p>
          <a:p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从“兔入”“雉飞”看出（             ），</a:t>
            </a:r>
          </a:p>
          <a:p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从“旅谷、旅葵”的“旅”看出（       ）。</a:t>
            </a:r>
          </a:p>
          <a:p>
            <a:endParaRPr lang="zh-CN" altLang="en-US" sz="3733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8674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B941BB6-2F2F-4D52-80B2-77858DAC61DE}"/>
              </a:ext>
            </a:extLst>
          </p:cNvPr>
          <p:cNvSpPr/>
          <p:nvPr/>
        </p:nvSpPr>
        <p:spPr>
          <a:xfrm>
            <a:off x="2910418" y="2374901"/>
            <a:ext cx="6316133" cy="15826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兔从狗窦入，雉从梁上飞。</a:t>
            </a:r>
            <a:endParaRPr lang="en-US" altLang="zh-CN" sz="3733" b="1" dirty="0">
              <a:solidFill>
                <a:prstClr val="black"/>
              </a:solidFill>
              <a:latin typeface="宋体"/>
              <a:ea typeface="宋体"/>
            </a:endParaRPr>
          </a:p>
          <a:p>
            <a:pPr algn="ctr" defTabSz="1219170" fontAlgn="base">
              <a:lnSpc>
                <a:spcPct val="130000"/>
              </a:lnSpc>
              <a:spcBef>
                <a:spcPts val="800"/>
              </a:spcBef>
              <a:spcAft>
                <a:spcPct val="0"/>
              </a:spcAft>
              <a:buClr>
                <a:srgbClr val="1F497D"/>
              </a:buClr>
              <a:buSzPct val="70000"/>
              <a:defRPr/>
            </a:pPr>
            <a:r>
              <a:rPr lang="zh-CN" altLang="en-US" sz="3733" b="1" dirty="0">
                <a:solidFill>
                  <a:prstClr val="black"/>
                </a:solidFill>
                <a:latin typeface="宋体"/>
                <a:ea typeface="宋体"/>
              </a:rPr>
              <a:t>中庭生旅谷，井上生旅葵。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98C6EE7-C9D6-4F57-A479-03E7EE4C283D}"/>
              </a:ext>
            </a:extLst>
          </p:cNvPr>
          <p:cNvSpPr txBox="1"/>
          <p:nvPr/>
        </p:nvSpPr>
        <p:spPr>
          <a:xfrm>
            <a:off x="891118" y="899585"/>
            <a:ext cx="755649" cy="12412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733" b="1" dirty="0">
                <a:solidFill>
                  <a:srgbClr val="FF0000"/>
                </a:solidFill>
                <a:latin typeface="黑体"/>
                <a:ea typeface="黑体"/>
              </a:rPr>
              <a:t>近景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94560DA-05B4-4461-B652-34BCA14B9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1285" y="1005418"/>
            <a:ext cx="4176183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荒凉破败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的景象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2574C44-4508-4A3F-9B60-3FB4A421A1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117" y="4169833"/>
            <a:ext cx="11097683" cy="1681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白描：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哀景写哀情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，表达老兵心中的</a:t>
            </a: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悲哀凄凉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733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照应：</a:t>
            </a:r>
            <a:r>
              <a:rPr lang="zh-CN" altLang="en-US" sz="3733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乡里人的答话与老兵返家后所看到的景象。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43CAA4C-ED23-480C-9574-5DE54FB0F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0567" y="643468"/>
            <a:ext cx="1377951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侧面</a:t>
            </a: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5A474165-A971-4633-AB07-911449974327}"/>
              </a:ext>
            </a:extLst>
          </p:cNvPr>
          <p:cNvCxnSpPr/>
          <p:nvPr/>
        </p:nvCxnSpPr>
        <p:spPr>
          <a:xfrm>
            <a:off x="5380567" y="1411817"/>
            <a:ext cx="1377951" cy="0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F951E30B-0363-411F-ABB2-2E94D7572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8518" y="618067"/>
            <a:ext cx="4455583" cy="137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从军时间之久</a:t>
            </a:r>
            <a:endParaRPr lang="en-US" altLang="zh-CN" sz="3733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回乡已物是人非</a:t>
            </a:r>
          </a:p>
        </p:txBody>
      </p:sp>
    </p:spTree>
    <p:extLst>
      <p:ext uri="{BB962C8B-B14F-4D97-AF65-F5344CB8AC3E}">
        <p14:creationId xmlns:p14="http://schemas.microsoft.com/office/powerpoint/2010/main" val="411932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D0759F1-FF2C-4DC5-83F3-17800BD4F623}"/>
              </a:ext>
            </a:extLst>
          </p:cNvPr>
          <p:cNvSpPr txBox="1"/>
          <p:nvPr/>
        </p:nvSpPr>
        <p:spPr>
          <a:xfrm>
            <a:off x="1198880" y="1337995"/>
            <a:ext cx="100177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清范大士在</a:t>
            </a:r>
            <a:r>
              <a:rPr lang="en-US" altLang="zh-CN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历代诗发</a:t>
            </a:r>
            <a:r>
              <a:rPr lang="en-US" altLang="zh-CN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中说：</a:t>
            </a:r>
            <a:endParaRPr lang="en-US" altLang="zh-CN" sz="36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“后代离乱诗，但能祖述而已，未有能过此者。”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A11E89D-0EEF-411C-9853-EB3D54C20A41}"/>
              </a:ext>
            </a:extLst>
          </p:cNvPr>
          <p:cNvSpPr txBox="1"/>
          <p:nvPr/>
        </p:nvSpPr>
        <p:spPr>
          <a:xfrm>
            <a:off x="1198880" y="2974816"/>
            <a:ext cx="9652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胡应麟在</a:t>
            </a:r>
            <a:r>
              <a:rPr lang="en-US" altLang="zh-CN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诗薮</a:t>
            </a:r>
            <a:r>
              <a:rPr lang="en-US" altLang="zh-CN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中说：</a:t>
            </a:r>
            <a:endParaRPr lang="en-US" altLang="zh-CN" sz="36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“汉乐府采摭闾阎，非由润色，然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质而不俚，浅而能深，近而能远，天下至文，靡以过之</a:t>
            </a:r>
            <a:r>
              <a:rPr lang="zh-CN" altLang="en-US" sz="36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。后世言诗，继自两汉，宜也。”</a:t>
            </a:r>
            <a:endParaRPr lang="en-US" altLang="zh-CN" sz="36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52934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sb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4430" y="-3810"/>
            <a:ext cx="2136775" cy="210248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47040" y="133350"/>
            <a:ext cx="11519535" cy="7970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 </a:t>
            </a:r>
            <a:r>
              <a:rPr lang="zh-CN" altLang="zh-CN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</a:t>
            </a:r>
          </a:p>
          <a:p>
            <a:r>
              <a:rPr lang="en-US" altLang="zh-CN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3.</a:t>
            </a:r>
            <a:r>
              <a:rPr lang="zh-CN" altLang="zh-CN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补读</a:t>
            </a:r>
            <a:r>
              <a:rPr lang="en-US" altLang="zh-CN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我</a:t>
            </a:r>
            <a:r>
              <a:rPr lang="en-US" altLang="zh-CN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的心境：</a:t>
            </a:r>
          </a:p>
          <a:p>
            <a:endParaRPr lang="zh-CN" altLang="en-US" sz="4400" b="1" dirty="0"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当初离家时，家是（           ）的，</a:t>
            </a: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如今回来家却（         ）；当初离家时院子是（      ）的，如今回来时院子却（        ）家已不是家，（         ）！</a:t>
            </a:r>
          </a:p>
          <a:p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                                                                           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2"/>
          <p:cNvSpPr txBox="1"/>
          <p:nvPr/>
        </p:nvSpPr>
        <p:spPr>
          <a:xfrm>
            <a:off x="2781776" y="1204913"/>
            <a:ext cx="5836529" cy="52558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十五从军征，八十始得归。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                           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r>
              <a:rPr lang="zh-CN" altLang="en-US" sz="2800" b="1" dirty="0">
                <a:solidFill>
                  <a:srgbClr val="00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道逢乡里人：“家中有阿谁？”              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“遥看是君家，松柏冢累累。”</a:t>
            </a:r>
          </a:p>
          <a:p>
            <a:pPr>
              <a:lnSpc>
                <a:spcPct val="800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兔从狗窦入，雉从梁上飞。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中庭生旅谷，井上生旅葵。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>
              <a:lnSpc>
                <a:spcPct val="800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舂谷持作饭，采葵持作羹。</a:t>
            </a:r>
          </a:p>
          <a:p>
            <a:pPr>
              <a:lnSpc>
                <a:spcPct val="80000"/>
              </a:lnSpc>
            </a:pPr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羹饭一时熟，不知饴阿谁。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出门东向看，泪落沾我衣。</a:t>
            </a:r>
          </a:p>
        </p:txBody>
      </p:sp>
      <p:sp>
        <p:nvSpPr>
          <p:cNvPr id="19459" name="矩形 3"/>
          <p:cNvSpPr/>
          <p:nvPr/>
        </p:nvSpPr>
        <p:spPr>
          <a:xfrm>
            <a:off x="1189673" y="691198"/>
            <a:ext cx="1869906" cy="57696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经历：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始得归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→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>
                <a:solidFill>
                  <a:srgbClr val="00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归途中</a:t>
            </a:r>
            <a:endParaRPr lang="en-US" altLang="zh-CN" sz="2800" b="1" dirty="0">
              <a:solidFill>
                <a:srgbClr val="0099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→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家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→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出门东看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0" name="矩形 4"/>
          <p:cNvSpPr/>
          <p:nvPr/>
        </p:nvSpPr>
        <p:spPr>
          <a:xfrm>
            <a:off x="8047990" y="334010"/>
            <a:ext cx="3300730" cy="6218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ts val="4365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情感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渴望、着急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回家</a:t>
            </a:r>
          </a:p>
          <a:p>
            <a:pPr>
              <a:lnSpc>
                <a:spcPts val="4365"/>
              </a:lnSpc>
            </a:pP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充满与亲人团聚的希望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→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r>
              <a:rPr lang="zh-CN" altLang="zh-CN" sz="2800" b="1" dirty="0">
                <a:solidFill>
                  <a:srgbClr val="00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希望落空</a:t>
            </a:r>
            <a:r>
              <a:rPr lang="en-US" altLang="zh-CN" sz="2800" b="1" dirty="0">
                <a:solidFill>
                  <a:srgbClr val="0099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</a:p>
          <a:p>
            <a:pPr>
              <a:lnSpc>
                <a:spcPts val="4365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→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彻底失望</a:t>
            </a: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→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365"/>
              </a:lnSpc>
            </a:pP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悲哀流泪，心茫然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9461" name="直接连接符 6"/>
          <p:cNvCxnSpPr>
            <a:cxnSpLocks/>
          </p:cNvCxnSpPr>
          <p:nvPr/>
        </p:nvCxnSpPr>
        <p:spPr>
          <a:xfrm>
            <a:off x="2711609" y="691198"/>
            <a:ext cx="144" cy="8874226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9462" name="直接连接符 11"/>
          <p:cNvCxnSpPr>
            <a:cxnSpLocks/>
          </p:cNvCxnSpPr>
          <p:nvPr/>
        </p:nvCxnSpPr>
        <p:spPr>
          <a:xfrm>
            <a:off x="7977823" y="691198"/>
            <a:ext cx="144" cy="8871848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09C162C1-6A2C-497E-8AD5-306840EF3C84}"/>
              </a:ext>
            </a:extLst>
          </p:cNvPr>
          <p:cNvSpPr txBox="1"/>
          <p:nvPr/>
        </p:nvSpPr>
        <p:spPr>
          <a:xfrm>
            <a:off x="1189673" y="617"/>
            <a:ext cx="6096000" cy="6667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733" b="1" dirty="0">
                <a:latin typeface="楷体" panose="02010609060101010101" pitchFamily="49" charset="-122"/>
                <a:ea typeface="楷体" panose="02010609060101010101" pitchFamily="49" charset="-122"/>
              </a:rPr>
              <a:t>读“我”的心情变化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65" y="432752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11150" y="340360"/>
            <a:ext cx="11605895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  4.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读出作者的心思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（与《木兰诗》对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读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en-US" altLang="zh-CN" sz="4000" b="1" dirty="0">
              <a:solidFill>
                <a:srgbClr val="7030A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40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         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40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十五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从军征，</a:t>
            </a:r>
            <a:r>
              <a:rPr lang="zh-CN" altLang="en-US" sz="40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八十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始得归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</a:p>
          <a:p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“</a:t>
            </a:r>
            <a:r>
              <a:rPr lang="en-US" altLang="zh-CN" sz="4000" b="1" dirty="0" err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阿爷无大儿，木兰无长兄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</a:t>
            </a: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</a:t>
            </a:r>
            <a:r>
              <a:rPr lang="en-US" altLang="zh-CN" sz="4000" b="1" dirty="0" err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愿为市鞍马，从此替爷征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“</a:t>
            </a:r>
            <a:r>
              <a:rPr lang="en-US" altLang="zh-CN" sz="4000" b="1" dirty="0" err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十五从军征，八十始得归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</a:p>
          <a:p>
            <a:endParaRPr lang="en-US" altLang="zh-CN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“</a:t>
            </a:r>
            <a:r>
              <a:rPr lang="en-US" altLang="zh-CN" sz="4000" b="1" dirty="0" err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将军百战死，壮士十年归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“</a:t>
            </a:r>
            <a:r>
              <a:rPr lang="en-US" altLang="zh-CN" sz="4000" b="1" dirty="0" err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十五从军征，八十始得归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en-US" altLang="zh-CN" sz="4000" b="1" dirty="0" err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羹饭一时熟，不知贻阿谁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。”</a:t>
            </a:r>
          </a:p>
          <a:p>
            <a:endParaRPr lang="en-US" altLang="zh-CN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67080" y="2563495"/>
            <a:ext cx="999490" cy="3538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作</a:t>
            </a:r>
          </a:p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者</a:t>
            </a:r>
          </a:p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想</a:t>
            </a:r>
          </a:p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表</a:t>
            </a:r>
          </a:p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达</a:t>
            </a:r>
          </a:p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什</a:t>
            </a:r>
          </a:p>
          <a:p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么？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48895"/>
            <a:ext cx="2534285" cy="2514600"/>
          </a:xfrm>
          <a:prstGeom prst="rect">
            <a:avLst/>
          </a:prstGeom>
        </p:spPr>
      </p:pic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65" y="432752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25755" y="340360"/>
            <a:ext cx="1153985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5.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类文对读 ：《战城南》</a:t>
            </a:r>
            <a:r>
              <a:rPr lang="zh-CN" altLang="en-US" sz="32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（乐府民歌）</a:t>
            </a:r>
            <a:r>
              <a:rPr lang="zh-CN" altLang="en-US" sz="44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endParaRPr lang="zh-CN" altLang="en-US" sz="4000" b="1" dirty="0">
              <a:solidFill>
                <a:srgbClr val="7030A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 战城南，死郭北，野死不葬乌可食。        </a:t>
            </a: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为我谓乌，且为客豪。野死谅不葬，腐肉安能去子逃？水深激激，蒲苇冥冥。枭骑战斗死，驽马徘徊鸣。梁筑室，何以南？何以北？禾黍不获君何食？愿为忠臣安可得？思子良臣，良</a:t>
            </a: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臣诚可思：朝行出攻，暮不夜归！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48895"/>
            <a:ext cx="2534285" cy="2316480"/>
          </a:xfrm>
          <a:prstGeom prst="rect">
            <a:avLst/>
          </a:prstGeom>
        </p:spPr>
      </p:pic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65" y="432752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25755" y="340360"/>
            <a:ext cx="11539855" cy="6924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r>
              <a:rPr lang="zh-CN" altLang="en-US" sz="4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类文对读 ：《战城南》</a:t>
            </a:r>
            <a:r>
              <a:rPr lang="zh-CN" altLang="en-US" sz="32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（乐府民歌）</a:t>
            </a:r>
            <a:r>
              <a:rPr lang="zh-CN" altLang="en-US" sz="44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 城南城北都有战事，有许多人战死在  </a:t>
            </a:r>
          </a:p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野外，尸体不埋葬乌鸦来啄食。请为我对乌鸦说:"在吃我们外乡的战士之前请为我们悲鸣几声!战死在野外没人会为我们埋葬，这些尸体哪能从你们口中逃掉呢?"清澈透明的河水在不停地流淌着，茂密的蒲苇草显得更加葱郁。善战的</a:t>
            </a:r>
          </a:p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骏马都在战斗中牺牲，只有劣马还在战场</a:t>
            </a:r>
          </a:p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上徘徊哀鸣。</a:t>
            </a:r>
          </a:p>
          <a:p>
            <a:endParaRPr lang="zh-CN" altLang="en-US" sz="4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40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48895"/>
            <a:ext cx="2534285" cy="2514600"/>
          </a:xfrm>
          <a:prstGeom prst="rect">
            <a:avLst/>
          </a:prstGeom>
        </p:spPr>
      </p:pic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65" y="432752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26390" y="814705"/>
            <a:ext cx="1153985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r>
              <a:rPr lang="zh-CN" altLang="en-US" sz="40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在桥梁上筑直了营垒工事，那南北两   </a:t>
            </a:r>
          </a:p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岸的人民将如何交往?无人收获庄稼你们 </a:t>
            </a:r>
          </a:p>
          <a:p>
            <a:r>
              <a:rPr lang="zh-CN" altLang="en-US" sz="40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吃什么?就是想成为忠臣保卫国家都无法实现啊!怀念那些忠诚卫国的好战士，那些忠良将士实在令人怀念:天刚亮他们就忙着出去打仗，可是到晚上却未能一同回来。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45920" y="4947920"/>
            <a:ext cx="706945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</a:rPr>
              <a:t>与《十五从军征》的主题一样吗？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5" y="48895"/>
            <a:ext cx="2534285" cy="2514600"/>
          </a:xfrm>
          <a:prstGeom prst="rect">
            <a:avLst/>
          </a:prstGeom>
        </p:spPr>
      </p:pic>
      <p:pic>
        <p:nvPicPr>
          <p:cNvPr id="7" name="图片 6" descr="227-14030512205C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65" y="4327525"/>
            <a:ext cx="2534285" cy="25146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26390" y="814705"/>
            <a:ext cx="11539855" cy="624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</a:t>
            </a:r>
            <a:r>
              <a:rPr lang="zh-CN" altLang="en-US" sz="40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比读《战城南》《十五从军征》</a:t>
            </a:r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</a:p>
          <a:p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 主题倾向</a:t>
            </a:r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__________</a:t>
            </a:r>
          </a:p>
          <a:p>
            <a:r>
              <a:rPr lang="en-US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 </a:t>
            </a:r>
            <a:r>
              <a:rPr lang="zh-CN" altLang="zh-CN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抒情方式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__________</a:t>
            </a:r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 选材角度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  <a:sym typeface="+mn-ea"/>
              </a:rPr>
              <a:t>__________</a:t>
            </a:r>
          </a:p>
          <a:p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征战类乐府诗：</a:t>
            </a:r>
            <a:r>
              <a:rPr lang="zh-CN" altLang="en-US" sz="40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</a:rPr>
              <a:t>缘事而发</a:t>
            </a:r>
          </a:p>
          <a:p>
            <a:r>
              <a:rPr lang="zh-CN" altLang="en-US" sz="40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</a:rPr>
              <a:t>              感于现实之哀</a:t>
            </a:r>
          </a:p>
          <a:p>
            <a:r>
              <a:rPr lang="zh-CN" altLang="en-US" sz="40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</a:rPr>
              <a:t>              景语皆情语  </a:t>
            </a:r>
            <a:endParaRPr lang="zh-CN" altLang="en-US" sz="40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40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4">
            <a:extLst>
              <a:ext uri="{FF2B5EF4-FFF2-40B4-BE49-F238E27FC236}">
                <a16:creationId xmlns:a16="http://schemas.microsoft.com/office/drawing/2014/main" id="{656CAC3C-7230-4BC5-A8C9-CEA796F0C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117" y="1420285"/>
            <a:ext cx="10098616" cy="42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这首诗主要表现了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久经征战的老兵</a:t>
            </a: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还家后的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凄凉处境和悲苦心情</a:t>
            </a: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，揭露了封建</a:t>
            </a:r>
            <a:r>
              <a:rPr lang="zh-CN" altLang="en-US" sz="4267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兵役制度的不合理</a:t>
            </a: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，也反映了</a:t>
            </a:r>
            <a:r>
              <a:rPr lang="zh-CN" altLang="en-US" sz="4267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长期战乱给人民带来的深重灾难</a:t>
            </a:r>
            <a:r>
              <a:rPr lang="zh-CN" altLang="en-US" sz="4267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4267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581" name="圆角矩形 2">
            <a:extLst>
              <a:ext uri="{FF2B5EF4-FFF2-40B4-BE49-F238E27FC236}">
                <a16:creationId xmlns:a16="http://schemas.microsoft.com/office/drawing/2014/main" id="{FCA5DB23-968E-4AAD-91E1-2B1D6AB84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934" y="575734"/>
            <a:ext cx="850900" cy="2842684"/>
          </a:xfrm>
          <a:prstGeom prst="roundRect">
            <a:avLst>
              <a:gd name="adj" fmla="val 6394"/>
            </a:avLst>
          </a:prstGeom>
          <a:noFill/>
          <a:ln>
            <a:noFill/>
          </a:ln>
        </p:spPr>
        <p:txBody>
          <a:bodyPr vert="eaVert" lIns="121917" tIns="60959" rIns="121917" bIns="6095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267" b="1" dirty="0">
                <a:solidFill>
                  <a:srgbClr val="F79646">
                    <a:lumMod val="75000"/>
                  </a:srgbClr>
                </a:solidFill>
                <a:latin typeface="Franklin Gothic Medium" panose="020B0603020102020204" pitchFamily="34" charset="0"/>
                <a:ea typeface="黑体" panose="02010609060101010101" pitchFamily="49" charset="-122"/>
              </a:rPr>
              <a:t>主旨概括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425405E-9469-4778-9237-0A54574D89BB}"/>
              </a:ext>
            </a:extLst>
          </p:cNvPr>
          <p:cNvSpPr txBox="1"/>
          <p:nvPr/>
        </p:nvSpPr>
        <p:spPr>
          <a:xfrm>
            <a:off x="3972560" y="5341844"/>
            <a:ext cx="4165600" cy="604781"/>
          </a:xfrm>
          <a:prstGeom prst="rect">
            <a:avLst/>
          </a:prstGeom>
          <a:solidFill>
            <a:srgbClr val="FF99CC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0" indent="0" algn="l" eaLnBrk="1" latinLnBrk="1" hangingPunct="1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200" b="1" spc="0" noProof="0" dirty="0">
                <a:latin typeface="+mj-ea"/>
                <a:ea typeface="+mj-ea"/>
              </a:rPr>
              <a:t>感于哀乐，缘事而发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361473"/>
          <p:cNvSpPr txBox="1"/>
          <p:nvPr/>
        </p:nvSpPr>
        <p:spPr>
          <a:xfrm>
            <a:off x="1642745" y="684530"/>
            <a:ext cx="93014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571500" indent="-571500">
              <a:lnSpc>
                <a:spcPct val="100000"/>
              </a:lnSpc>
              <a:buClr>
                <a:srgbClr val="0000FF"/>
              </a:buClr>
              <a:buFont typeface="Wingdings" panose="05000000000000000000" charset="0"/>
              <a:buChar char="u"/>
            </a:pPr>
            <a:r>
              <a:rPr sz="36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老兵回到家乡，他听到了什么，看到了什么，又做了什么。画出诗句，并作批注。</a:t>
            </a:r>
          </a:p>
        </p:txBody>
      </p:sp>
      <p:sp>
        <p:nvSpPr>
          <p:cNvPr id="361475" name="文本框 361474"/>
          <p:cNvSpPr txBox="1"/>
          <p:nvPr/>
        </p:nvSpPr>
        <p:spPr>
          <a:xfrm>
            <a:off x="774065" y="1946275"/>
            <a:ext cx="160655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所听：</a:t>
            </a:r>
          </a:p>
          <a:p>
            <a:pPr>
              <a:lnSpc>
                <a:spcPct val="150000"/>
              </a:lnSpc>
            </a:pPr>
            <a:endParaRPr lang="zh-CN" altLang="en-US" sz="3600" b="1" dirty="0">
              <a:solidFill>
                <a:srgbClr val="0000FF"/>
              </a:solidFill>
              <a:uFillTx/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uFillTx/>
                <a:ea typeface="黑体" panose="02010609060101010101" pitchFamily="49" charset="-122"/>
                <a:sym typeface="+mn-ea"/>
              </a:rPr>
              <a:t>所看：</a:t>
            </a:r>
          </a:p>
          <a:p>
            <a:pPr>
              <a:lnSpc>
                <a:spcPct val="150000"/>
              </a:lnSpc>
            </a:pPr>
            <a:endParaRPr lang="zh-CN" altLang="en-US" sz="3600" b="1" dirty="0">
              <a:solidFill>
                <a:srgbClr val="0000FF"/>
              </a:solidFill>
              <a:uFillTx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uFillTx/>
                <a:ea typeface="黑体" panose="02010609060101010101" pitchFamily="49" charset="-122"/>
                <a:sym typeface="+mn-ea"/>
              </a:rPr>
              <a:t>所做：</a:t>
            </a:r>
            <a:endParaRPr lang="zh-CN" altLang="en-US" sz="3600" b="1" dirty="0">
              <a:solidFill>
                <a:srgbClr val="0000FF"/>
              </a:solidFill>
              <a:uFillTx/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20955" y="50165"/>
            <a:ext cx="2225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诗歌赏析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031365" y="2147570"/>
            <a:ext cx="66071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00B05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“遥看是君家，松柏冢累累。”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031365" y="3682365"/>
            <a:ext cx="56616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00B05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兔从狗窦入，雉从梁上飞。</a:t>
            </a:r>
          </a:p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00B05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中庭生旅谷，井上生旅葵。 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00580" y="5569585"/>
            <a:ext cx="56807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00B05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舂谷持作饭，采葵持作羹。</a:t>
            </a:r>
          </a:p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00B05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羹饭一时熟，不知饴阿谁。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507605" y="3262630"/>
            <a:ext cx="44792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白描手法，景物描写，以哀景写哀情，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以荒凉的景象烘托老兵心中的悲哀</a:t>
            </a:r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395970" y="2061845"/>
            <a:ext cx="24485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暗写人亡。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693025" y="5770880"/>
            <a:ext cx="34505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600" b="1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孤独凄苦茫然。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>
            <a:extLst>
              <a:ext uri="{FF2B5EF4-FFF2-40B4-BE49-F238E27FC236}">
                <a16:creationId xmlns:a16="http://schemas.microsoft.com/office/drawing/2014/main" id="{3A91460B-0E58-466B-AE1E-B56B6382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6033" y="1604434"/>
            <a:ext cx="759119" cy="398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十五从军征</a:t>
            </a:r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0C6B9A91-C18B-463D-9527-C063BB84B8FA}"/>
              </a:ext>
            </a:extLst>
          </p:cNvPr>
          <p:cNvSpPr/>
          <p:nvPr/>
        </p:nvSpPr>
        <p:spPr>
          <a:xfrm>
            <a:off x="1657352" y="1500717"/>
            <a:ext cx="374649" cy="4199467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21509" name="矩形 42">
            <a:extLst>
              <a:ext uri="{FF2B5EF4-FFF2-40B4-BE49-F238E27FC236}">
                <a16:creationId xmlns:a16="http://schemas.microsoft.com/office/drawing/2014/main" id="{F11F555E-5A4F-4AAC-990C-453F28737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767" y="1526118"/>
            <a:ext cx="7092951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从军之久</a:t>
            </a:r>
            <a:r>
              <a:rPr lang="zh-CN" altLang="en-US" sz="3733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：十五从军，八十始归</a:t>
            </a:r>
          </a:p>
        </p:txBody>
      </p:sp>
      <p:sp>
        <p:nvSpPr>
          <p:cNvPr id="21510" name="矩形 43">
            <a:extLst>
              <a:ext uri="{FF2B5EF4-FFF2-40B4-BE49-F238E27FC236}">
                <a16:creationId xmlns:a16="http://schemas.microsoft.com/office/drawing/2014/main" id="{1F44B4C3-F8CB-4331-8239-530878767F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767" y="3075518"/>
            <a:ext cx="2309284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回家所见</a:t>
            </a:r>
          </a:p>
        </p:txBody>
      </p:sp>
      <p:sp>
        <p:nvSpPr>
          <p:cNvPr id="45" name="左大括号 44">
            <a:extLst>
              <a:ext uri="{FF2B5EF4-FFF2-40B4-BE49-F238E27FC236}">
                <a16:creationId xmlns:a16="http://schemas.microsoft.com/office/drawing/2014/main" id="{9FF27D3E-B872-4774-A5FF-D132D8872E48}"/>
              </a:ext>
            </a:extLst>
          </p:cNvPr>
          <p:cNvSpPr/>
          <p:nvPr/>
        </p:nvSpPr>
        <p:spPr>
          <a:xfrm>
            <a:off x="3894667" y="2504018"/>
            <a:ext cx="374651" cy="1898649"/>
          </a:xfrm>
          <a:prstGeom prst="leftBrace">
            <a:avLst>
              <a:gd name="adj1" fmla="val 50474"/>
              <a:gd name="adj2" fmla="val 48151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21512" name="矩形 45">
            <a:extLst>
              <a:ext uri="{FF2B5EF4-FFF2-40B4-BE49-F238E27FC236}">
                <a16:creationId xmlns:a16="http://schemas.microsoft.com/office/drawing/2014/main" id="{5B5FA9B1-2B4C-4D4A-9D73-81433A4F4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4218" y="2372785"/>
            <a:ext cx="4353983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远望：松柏冢累累</a:t>
            </a:r>
          </a:p>
        </p:txBody>
      </p:sp>
      <p:sp>
        <p:nvSpPr>
          <p:cNvPr id="21513" name="矩形 46">
            <a:extLst>
              <a:ext uri="{FF2B5EF4-FFF2-40B4-BE49-F238E27FC236}">
                <a16:creationId xmlns:a16="http://schemas.microsoft.com/office/drawing/2014/main" id="{12316C27-7A78-48E7-981B-5F81FF16A6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4217" y="3386668"/>
            <a:ext cx="1346200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近看</a:t>
            </a:r>
          </a:p>
        </p:txBody>
      </p:sp>
      <p:sp>
        <p:nvSpPr>
          <p:cNvPr id="48" name="左大括号 47">
            <a:extLst>
              <a:ext uri="{FF2B5EF4-FFF2-40B4-BE49-F238E27FC236}">
                <a16:creationId xmlns:a16="http://schemas.microsoft.com/office/drawing/2014/main" id="{D5CA924A-775F-4926-85C1-3E218486EF88}"/>
              </a:ext>
            </a:extLst>
          </p:cNvPr>
          <p:cNvSpPr/>
          <p:nvPr/>
        </p:nvSpPr>
        <p:spPr>
          <a:xfrm>
            <a:off x="5249334" y="3270252"/>
            <a:ext cx="192617" cy="1096433"/>
          </a:xfrm>
          <a:prstGeom prst="leftBrace">
            <a:avLst>
              <a:gd name="adj1" fmla="val 50474"/>
              <a:gd name="adj2" fmla="val 48151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21515" name="矩形 48">
            <a:extLst>
              <a:ext uri="{FF2B5EF4-FFF2-40B4-BE49-F238E27FC236}">
                <a16:creationId xmlns:a16="http://schemas.microsoft.com/office/drawing/2014/main" id="{B2AAD039-82D6-44D9-84D3-733C640EF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1300" y="3077634"/>
            <a:ext cx="4760384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狗窦兔入、梁上雉飞</a:t>
            </a:r>
          </a:p>
        </p:txBody>
      </p:sp>
      <p:sp>
        <p:nvSpPr>
          <p:cNvPr id="21516" name="矩形 49">
            <a:extLst>
              <a:ext uri="{FF2B5EF4-FFF2-40B4-BE49-F238E27FC236}">
                <a16:creationId xmlns:a16="http://schemas.microsoft.com/office/drawing/2014/main" id="{C24F6338-B3CB-449B-9326-FCDC651F1D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1300" y="3748618"/>
            <a:ext cx="4760384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中庭生谷、井上生葵</a:t>
            </a:r>
          </a:p>
        </p:txBody>
      </p:sp>
      <p:sp>
        <p:nvSpPr>
          <p:cNvPr id="21517" name="矩形 50">
            <a:extLst>
              <a:ext uri="{FF2B5EF4-FFF2-40B4-BE49-F238E27FC236}">
                <a16:creationId xmlns:a16="http://schemas.microsoft.com/office/drawing/2014/main" id="{64CB897C-8DDD-4FA0-9C74-D4B4534EF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885" y="4768852"/>
            <a:ext cx="2205567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处境心情</a:t>
            </a:r>
          </a:p>
        </p:txBody>
      </p:sp>
      <p:sp>
        <p:nvSpPr>
          <p:cNvPr id="52" name="左大括号 51">
            <a:extLst>
              <a:ext uri="{FF2B5EF4-FFF2-40B4-BE49-F238E27FC236}">
                <a16:creationId xmlns:a16="http://schemas.microsoft.com/office/drawing/2014/main" id="{E3D7077D-88D3-4485-9BD5-6A22A9478C50}"/>
              </a:ext>
            </a:extLst>
          </p:cNvPr>
          <p:cNvSpPr/>
          <p:nvPr/>
        </p:nvSpPr>
        <p:spPr>
          <a:xfrm>
            <a:off x="3975101" y="4650318"/>
            <a:ext cx="190500" cy="1098549"/>
          </a:xfrm>
          <a:prstGeom prst="leftBrace">
            <a:avLst>
              <a:gd name="adj1" fmla="val 50474"/>
              <a:gd name="adj2" fmla="val 48151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21519" name="矩形 52">
            <a:extLst>
              <a:ext uri="{FF2B5EF4-FFF2-40B4-BE49-F238E27FC236}">
                <a16:creationId xmlns:a16="http://schemas.microsoft.com/office/drawing/2014/main" id="{BA56872C-7331-447D-B2F9-54E08F8D84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4951" y="4440767"/>
            <a:ext cx="4760383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羹饭熟  饴阿谁</a:t>
            </a:r>
          </a:p>
        </p:txBody>
      </p:sp>
      <p:sp>
        <p:nvSpPr>
          <p:cNvPr id="21520" name="矩形 53">
            <a:extLst>
              <a:ext uri="{FF2B5EF4-FFF2-40B4-BE49-F238E27FC236}">
                <a16:creationId xmlns:a16="http://schemas.microsoft.com/office/drawing/2014/main" id="{D33664CD-A718-4153-8134-C7CCFE3D49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4952" y="5147734"/>
            <a:ext cx="4413249" cy="6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东向看  泪沾衣</a:t>
            </a:r>
          </a:p>
        </p:txBody>
      </p:sp>
      <p:sp>
        <p:nvSpPr>
          <p:cNvPr id="55" name="左大括号 54">
            <a:extLst>
              <a:ext uri="{FF2B5EF4-FFF2-40B4-BE49-F238E27FC236}">
                <a16:creationId xmlns:a16="http://schemas.microsoft.com/office/drawing/2014/main" id="{31D62F79-F17F-4965-B929-69921C5F7976}"/>
              </a:ext>
            </a:extLst>
          </p:cNvPr>
          <p:cNvSpPr/>
          <p:nvPr/>
        </p:nvSpPr>
        <p:spPr>
          <a:xfrm rot="10800000">
            <a:off x="9679518" y="1500717"/>
            <a:ext cx="374649" cy="4199467"/>
          </a:xfrm>
          <a:prstGeom prst="leftBrace">
            <a:avLst>
              <a:gd name="adj1" fmla="val 50474"/>
              <a:gd name="adj2" fmla="val 50000"/>
            </a:avLst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56" name="TextBox 7">
            <a:extLst>
              <a:ext uri="{FF2B5EF4-FFF2-40B4-BE49-F238E27FC236}">
                <a16:creationId xmlns:a16="http://schemas.microsoft.com/office/drawing/2014/main" id="{7107A3A2-CFCE-4412-8C1A-2D14226D8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0752" y="2427818"/>
            <a:ext cx="2381249" cy="222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兵役残酷</a:t>
            </a:r>
            <a:endParaRPr lang="en-US" altLang="zh-CN" sz="3733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战乱频繁</a:t>
            </a:r>
            <a:endParaRPr lang="en-US" altLang="zh-CN" sz="3733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defTabSz="121917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733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灾难深重</a:t>
            </a:r>
          </a:p>
        </p:txBody>
      </p:sp>
      <p:sp>
        <p:nvSpPr>
          <p:cNvPr id="23672" name="圆角矩形 2">
            <a:extLst>
              <a:ext uri="{FF2B5EF4-FFF2-40B4-BE49-F238E27FC236}">
                <a16:creationId xmlns:a16="http://schemas.microsoft.com/office/drawing/2014/main" id="{6DD08D2A-D762-4318-B1C2-B18C246AA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518" y="601133"/>
            <a:ext cx="848783" cy="2853267"/>
          </a:xfrm>
          <a:prstGeom prst="roundRect">
            <a:avLst>
              <a:gd name="adj" fmla="val 6394"/>
            </a:avLst>
          </a:prstGeom>
          <a:noFill/>
          <a:ln>
            <a:noFill/>
          </a:ln>
        </p:spPr>
        <p:txBody>
          <a:bodyPr vert="eaVert" lIns="121917" tIns="60959" rIns="121917" bIns="6095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267" b="1" dirty="0">
                <a:solidFill>
                  <a:srgbClr val="F79646">
                    <a:lumMod val="75000"/>
                  </a:srgbClr>
                </a:solidFill>
                <a:latin typeface="Franklin Gothic Medium" panose="020B0603020102020204" pitchFamily="34" charset="0"/>
                <a:ea typeface="黑体" panose="02010609060101010101" pitchFamily="49" charset="-122"/>
              </a:rPr>
              <a:t>结构梳理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21509" grpId="0"/>
      <p:bldP spid="21510" grpId="0"/>
      <p:bldP spid="45" grpId="0" animBg="1"/>
      <p:bldP spid="21512" grpId="0"/>
      <p:bldP spid="21513" grpId="0"/>
      <p:bldP spid="48" grpId="0" animBg="1"/>
      <p:bldP spid="21515" grpId="0"/>
      <p:bldP spid="21516" grpId="0"/>
      <p:bldP spid="21517" grpId="0"/>
      <p:bldP spid="52" grpId="0" animBg="1"/>
      <p:bldP spid="21519" grpId="0"/>
      <p:bldP spid="21520" grpId="0"/>
      <p:bldP spid="55" grpId="0" animBg="1"/>
      <p:bldP spid="5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框 352257"/>
          <p:cNvSpPr txBox="1"/>
          <p:nvPr/>
        </p:nvSpPr>
        <p:spPr>
          <a:xfrm>
            <a:off x="1741805" y="1115695"/>
            <a:ext cx="959612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、根据课文内容默写。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）《十五从军征》中描写主人公征战回家看到的景象的句子是：___________，___________。___________，___________。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uFillTx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uFillTx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uFillTx/>
                <a:ea typeface="黑体" panose="02010609060101010101" pitchFamily="49" charset="-122"/>
                <a:sym typeface="+mn-ea"/>
              </a:rPr>
              <a:t>）</a:t>
            </a:r>
            <a:r>
              <a:rPr lang="zh-CN" altLang="en-US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《十五从军征》中揭露汉代兵役制度不合理的句子是：</a:t>
            </a:r>
            <a:r>
              <a:rPr lang="zh-CN" altLang="en-US" sz="3200" b="1">
                <a:solidFill>
                  <a:srgbClr val="0000FF"/>
                </a:solidFill>
                <a:uFillTx/>
                <a:ea typeface="黑体" panose="02010609060101010101" pitchFamily="49" charset="-122"/>
                <a:sym typeface="+mn-ea"/>
              </a:rPr>
              <a:t>___________，___________。</a:t>
            </a:r>
            <a:r>
              <a:rPr lang="zh-CN" altLang="en-US" sz="3200" b="1">
                <a:solidFill>
                  <a:srgbClr val="0000FF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 </a:t>
            </a:r>
          </a:p>
        </p:txBody>
      </p:sp>
      <p:sp>
        <p:nvSpPr>
          <p:cNvPr id="352259" name="矩形 352258"/>
          <p:cNvSpPr/>
          <p:nvPr/>
        </p:nvSpPr>
        <p:spPr>
          <a:xfrm>
            <a:off x="1978025" y="2469515"/>
            <a:ext cx="85655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                          </a:t>
            </a:r>
            <a:r>
              <a:rPr lang="zh-CN" altLang="en-US" sz="32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兔从狗窦入       雉从梁上飞</a:t>
            </a:r>
          </a:p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中庭生旅谷        井上生旅葵 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066165" y="161925"/>
            <a:ext cx="22250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课堂检测</a:t>
            </a:r>
          </a:p>
        </p:txBody>
      </p:sp>
      <p:sp>
        <p:nvSpPr>
          <p:cNvPr id="2" name="矩形 1"/>
          <p:cNvSpPr/>
          <p:nvPr/>
        </p:nvSpPr>
        <p:spPr>
          <a:xfrm>
            <a:off x="3623945" y="4713923"/>
            <a:ext cx="494411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黑体" panose="02010609060101010101" pitchFamily="49" charset="-122"/>
              </a:rPr>
              <a:t>十五从军征      八十始得归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59" grpId="0"/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62787253-0540-40BB-8CD5-75EE73F23479}"/>
              </a:ext>
            </a:extLst>
          </p:cNvPr>
          <p:cNvSpPr/>
          <p:nvPr/>
        </p:nvSpPr>
        <p:spPr>
          <a:xfrm>
            <a:off x="1200151" y="2044701"/>
            <a:ext cx="9889067" cy="27373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685783" indent="-685783" defTabSz="1219170" fontAlgn="base">
              <a:lnSpc>
                <a:spcPct val="130000"/>
              </a:lnSpc>
              <a:spcBef>
                <a:spcPts val="16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zh-CN" altLang="en-US" sz="4267" b="1" dirty="0">
                <a:solidFill>
                  <a:prstClr val="black"/>
                </a:solidFill>
                <a:latin typeface="黑体"/>
                <a:ea typeface="黑体"/>
              </a:rPr>
              <a:t>在理解的基础上背诵这五首诗词曲。</a:t>
            </a:r>
            <a:endParaRPr lang="en-US" altLang="zh-CN" sz="4267" b="1" dirty="0">
              <a:solidFill>
                <a:prstClr val="black"/>
              </a:solidFill>
              <a:latin typeface="黑体"/>
              <a:ea typeface="黑体"/>
            </a:endParaRPr>
          </a:p>
          <a:p>
            <a:pPr marL="685783" indent="-685783" defTabSz="1219170" fontAlgn="base">
              <a:lnSpc>
                <a:spcPct val="130000"/>
              </a:lnSpc>
              <a:spcBef>
                <a:spcPts val="16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zh-CN" altLang="en-US" sz="4267" b="1" dirty="0">
                <a:solidFill>
                  <a:prstClr val="black"/>
                </a:solidFill>
                <a:latin typeface="黑体"/>
                <a:ea typeface="黑体"/>
              </a:rPr>
              <a:t>发挥想象，扩充细节，将</a:t>
            </a:r>
            <a:r>
              <a:rPr lang="en-US" altLang="zh-CN" sz="4267" b="1" dirty="0">
                <a:solidFill>
                  <a:prstClr val="black"/>
                </a:solidFill>
                <a:latin typeface="黑体"/>
                <a:ea typeface="黑体"/>
              </a:rPr>
              <a:t>《</a:t>
            </a:r>
            <a:r>
              <a:rPr lang="zh-CN" altLang="en-US" sz="4267" b="1" dirty="0">
                <a:solidFill>
                  <a:prstClr val="black"/>
                </a:solidFill>
                <a:latin typeface="黑体"/>
                <a:ea typeface="黑体"/>
              </a:rPr>
              <a:t>十五从军征</a:t>
            </a:r>
            <a:r>
              <a:rPr lang="en-US" altLang="zh-CN" sz="4267" b="1" dirty="0">
                <a:solidFill>
                  <a:prstClr val="black"/>
                </a:solidFill>
                <a:latin typeface="黑体"/>
                <a:ea typeface="黑体"/>
              </a:rPr>
              <a:t>》</a:t>
            </a:r>
            <a:r>
              <a:rPr lang="zh-CN" altLang="en-US" sz="4267" b="1" dirty="0">
                <a:solidFill>
                  <a:prstClr val="black"/>
                </a:solidFill>
                <a:latin typeface="黑体"/>
                <a:ea typeface="黑体"/>
              </a:rPr>
              <a:t>改写为一篇记叙文。</a:t>
            </a:r>
          </a:p>
        </p:txBody>
      </p:sp>
      <p:sp>
        <p:nvSpPr>
          <p:cNvPr id="109573" name="圆角矩形 2">
            <a:extLst>
              <a:ext uri="{FF2B5EF4-FFF2-40B4-BE49-F238E27FC236}">
                <a16:creationId xmlns:a16="http://schemas.microsoft.com/office/drawing/2014/main" id="{E90993E5-6B69-440C-A4CF-ADE4B4337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767" y="571500"/>
            <a:ext cx="914400" cy="2531533"/>
          </a:xfrm>
          <a:prstGeom prst="roundRect">
            <a:avLst>
              <a:gd name="adj" fmla="val 6394"/>
            </a:avLst>
          </a:prstGeom>
          <a:noFill/>
          <a:ln>
            <a:noFill/>
          </a:ln>
        </p:spPr>
        <p:txBody>
          <a:bodyPr vert="eaVert" lIns="121917" tIns="60959" rIns="121917" bIns="6095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267" b="1" dirty="0">
                <a:solidFill>
                  <a:srgbClr val="F79646">
                    <a:lumMod val="75000"/>
                  </a:srgbClr>
                </a:solidFill>
                <a:latin typeface="Franklin Gothic Medium" panose="020B0603020102020204" pitchFamily="34" charset="0"/>
                <a:ea typeface="黑体" panose="02010609060101010101" pitchFamily="49" charset="-122"/>
              </a:rPr>
              <a:t>课后作业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58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58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2326</Words>
  <Application>Microsoft Office PowerPoint</Application>
  <PresentationFormat>宽屏</PresentationFormat>
  <Paragraphs>271</Paragraphs>
  <Slides>33</Slides>
  <Notes>2</Notes>
  <HiddenSlides>5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44" baseType="lpstr">
      <vt:lpstr>等线</vt:lpstr>
      <vt:lpstr>黑体</vt:lpstr>
      <vt:lpstr>楷体</vt:lpstr>
      <vt:lpstr>宋体</vt:lpstr>
      <vt:lpstr>Arial</vt:lpstr>
      <vt:lpstr>Calibri</vt:lpstr>
      <vt:lpstr>Franklin Gothic Medium</vt:lpstr>
      <vt:lpstr>Times New Roman</vt:lpstr>
      <vt:lpstr>Wingdings</vt:lpstr>
      <vt:lpstr>1_Office 主题​​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胡 优优</dc:creator>
  <cp:lastModifiedBy>胡 优优</cp:lastModifiedBy>
  <cp:revision>13</cp:revision>
  <dcterms:created xsi:type="dcterms:W3CDTF">2020-12-02T13:03:21Z</dcterms:created>
  <dcterms:modified xsi:type="dcterms:W3CDTF">2020-12-07T03:13:51Z</dcterms:modified>
</cp:coreProperties>
</file>