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notesMasterIdLst>
    <p:notesMasterId r:id="rId24"/>
  </p:notesMasterIdLst>
  <p:sldIdLst>
    <p:sldId id="504" r:id="rId3"/>
    <p:sldId id="479" r:id="rId4"/>
    <p:sldId id="478" r:id="rId5"/>
    <p:sldId id="480" r:id="rId6"/>
    <p:sldId id="481" r:id="rId7"/>
    <p:sldId id="482" r:id="rId8"/>
    <p:sldId id="483" r:id="rId9"/>
    <p:sldId id="484" r:id="rId10"/>
    <p:sldId id="457" r:id="rId11"/>
    <p:sldId id="419" r:id="rId12"/>
    <p:sldId id="458" r:id="rId13"/>
    <p:sldId id="459" r:id="rId14"/>
    <p:sldId id="422" r:id="rId15"/>
    <p:sldId id="505" r:id="rId16"/>
    <p:sldId id="460" r:id="rId17"/>
    <p:sldId id="424" r:id="rId18"/>
    <p:sldId id="425" r:id="rId19"/>
    <p:sldId id="461" r:id="rId20"/>
    <p:sldId id="506" r:id="rId21"/>
    <p:sldId id="500" r:id="rId22"/>
    <p:sldId id="507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-43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4FEFC-9C7A-468E-A039-844C681185A1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2A4597-D0B6-4272-A324-E58C9A2AC0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129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2A4597-D0B6-4272-A324-E58C9A2AC04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799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72EAA8-5E5F-43D4-839D-5D593FA375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1DA95E0-ACD3-4A27-A0D7-C270582DB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853E4B8-686F-464E-8ACD-0E0FB386A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110FB7D-A8ED-47AB-9ECD-FA104BF2A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4C1E627-A759-4FB8-93CF-98998B7D5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023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81B7AD-7874-4868-9B25-575C844BC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CDDF25-06B6-433A-95DF-7F26E9A33B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81B3F85-46F8-4DAA-9C16-E0FC8EDA9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F5DAF62-2988-474D-B8F1-6BD6CC687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C3C3982-31CD-4FCA-BC3D-21A5C1EF6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626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00B0A9-6F12-4767-843A-0A3E646E9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B9A2706-C064-4863-AC93-3CA7B48EC0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A2A15C5-2CAB-4412-A8E5-0CBD8A85C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2542B16-3B43-4B5C-861E-F656EB78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B07E2D7-023E-485F-B702-65220D7FD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937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F7F5BD-886B-4541-BF42-CD423D039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C4BDDE1-1C17-4793-A1E8-3D390D8A19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125DEFA-2654-4F38-8809-A0B48EAAC6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CFA958A-55DA-40A9-B523-4A70874B7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6A49996-7586-4434-A46C-7545CE025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C868B76-5FD6-445B-A5B2-B40D711AF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961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54A1D2-90B6-4338-819A-2CB81D9BC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55D25FE-9A8D-4688-814E-516A740F9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63355C4-2FB6-47CA-8178-0527FB2B1D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AE7FF87-6267-49FB-A670-FB66EA0156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6A575B0-BECD-402D-82AE-8297015343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9A85B28-29B6-4BF6-B815-3BF98EFF7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FAD69CD-54D2-42D6-A984-31AEE4EDB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8C6BD2F-0B68-4895-B394-84B6E6807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283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F25A2E-12F1-4FC8-B940-80C740303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BBC1894-8FC2-45AA-A99B-F8CEE71F1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C1ADB70-2CCC-4D0F-A8D0-EEAC49AFD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303BE36-BEFE-4668-8344-5D1F33F90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83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F4FE025-7BC6-4099-9154-B532B255D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AD68138-44E0-40F2-8FD1-16A80750F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F5C538B-CC46-49C7-B0BB-D44792ECC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217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D05DB0-91C0-41A6-9893-07F21CBD9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1D4238F-CBD8-4363-9827-E1FC2E3A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786E601-A770-4BED-8183-1CEF4BDC85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ADF53C5-63BC-4561-B6D4-D2093064F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CA0497C-C70E-42D5-938D-A50ED38AD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637C1B7-EA96-418B-8B08-78560030D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4267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AB3095-4B7D-41F8-B71D-F00F1EB55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BE0782E-AAAB-4CBB-B537-107736561C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E9286AA-81C9-4181-BD65-77D849E07F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22062A7-F817-47AC-8F00-180B75B13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F6AA136-9132-4F96-8296-C838ECDD0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3990211-92DF-4882-B3C7-1AC9EDC85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585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3C166A-C888-4BA5-AB51-BE1313CA7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A86ED74-9DB9-4664-A272-AE56864BED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0010F3B-7471-475B-A8FC-C40DECF62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40850D7-93AD-4F27-9B7D-9510BF3ED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40EDB66-71E0-485F-B6B6-0EE4F2E6E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590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4DD725F-4566-43B4-908B-F1A4BD9F57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7D9EB99-7F96-483E-B045-AC00F880EC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5AD16BA-317F-466D-AA87-287421C86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1587DF5-82CA-4D26-943A-9B803656F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7892586-F793-4FA4-8A6C-118154B9A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6950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DFE69A-5897-4F73-9565-0A9BEAFEBA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7EF7C03-7E89-4977-980D-7199071F5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E4509C-4B89-44CC-A255-E51C3C0D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00AA64-D801-44BA-BFDE-42767E69E9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447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4442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FC7AF47-CCCD-47D1-81D0-D702B50B43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0267C9B-89D4-430D-B959-09A10057A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AB97031-2BB3-4DB5-8639-0B205574A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802CF7-7C4A-4163-915A-7EBC7167949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1773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380DBE2-0B26-43F0-9E70-E3912DB8D0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CB40DF3-1ECC-49A8-B262-82340A468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B92474-56C3-417D-8B59-A591B278E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F21205-57B0-426F-AAAE-13C26EC4ECF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4127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A5DF26D-39D7-4AEC-B1BA-1C2FEDF53F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3677A25-4396-4D1B-B4C4-140198D5B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A0E1386-8B90-43F0-B627-F6330190F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ADE8A2-85FC-4601-B6A9-CE781CC0F17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3195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600200"/>
            <a:ext cx="5579957" cy="44989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600200"/>
            <a:ext cx="5579957" cy="44989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DFC43A-9DD6-4CA6-8788-7B879AB71F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10D26F-F8DE-4783-B47B-0EF83EFC8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3682B0-ED3C-45B8-8ED7-BD0FA26D6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AC651-E4C2-4CEB-A8BA-F2E8F1711C3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8598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F6E00C1-AD5B-4C27-B008-80ABDDE980C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C50EBCA-0A2E-4212-83DB-8C416CFC4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AB2D7FD-BB34-453C-A598-3601F1BD7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C66CD3-42E6-416E-9B91-934945E8CAB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120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A4FD5A8-910F-4CBB-B04B-643699C77E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1D09331-26EF-4BFB-B16E-029823FB7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FAC5247-EDDA-4AB5-86CA-3820F1B01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80DCB2-F5DA-4D95-9891-6148E530C8B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8589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D6ADF0C-5285-496D-B1CC-3F88D0B0E0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84C73A2-41BE-4B9C-B3E1-09B759575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BC0CE27-7487-4C0D-9297-B03F49BFD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227992-4E5D-4143-8540-463354CD148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1858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081459-ACE8-47BE-9DAB-5F808A535A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312CC5-2CC4-419D-B6BC-F44EC6841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EC3317-85DA-4F47-935A-1C1915B64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E5BA41-2C78-4832-A299-19333FC654B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5364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535B07-A24A-456A-9FBD-027F2A601D7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8743AF-7EA1-4227-B417-8A5CD49BB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67535E-03C1-47A2-82F4-5E85EDD38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B16D84-D196-4215-8EF0-2B324ECF9D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8892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55392EF-8C38-45C3-8548-316168695F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0E9941D-0497-4103-B387-C513216E7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A337FCC-9CC3-4066-94BE-6BBAF9D6A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A4964-9A7D-4119-BD5B-868D7FE1A6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3119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228601"/>
            <a:ext cx="2846917" cy="587057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228601"/>
            <a:ext cx="8375712" cy="587057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B2D6EE-DC1E-42A7-8202-CAAF26FC49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1C4E9F2-A947-447A-82F6-105A7B0DF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2DC76FC-CCFE-4B78-8745-3ACB16E3E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C4CFA5-4FCA-4C3A-BD5F-8341ABA2B6F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6130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DFE69A-5897-4F73-9565-0A9BEAFEBA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7EF7C03-7E89-4977-980D-7199071F5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E4509C-4B89-44CC-A255-E51C3C0D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00AA64-D801-44BA-BFDE-42767E69E9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272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99EA18A-AE66-4CA5-AE7B-6BE395A79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60C8E86-2D0C-4F34-B4A7-AC9833D42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462610-077D-45FB-A4FD-4732F23D89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FF7FF-F6E2-41A4-94D6-752520AA7E9F}" type="datetimeFigureOut">
              <a:rPr lang="zh-CN" altLang="en-US" smtClean="0"/>
              <a:t>2021/12/24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A0A8E47-5FFE-4AC4-B082-C0D3100A47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07234D7-9FDE-4DDA-A463-CAE85731BE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E82DF-9F88-4799-A4B1-04B42813D1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68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D60F48D-A7C6-4005-BFC3-426CFCD10723}"/>
              </a:ext>
            </a:extLst>
          </p:cNvPr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228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CA39F7D-130A-415C-A40F-2AD526CDF22A}"/>
              </a:ext>
            </a:extLst>
          </p:cNvPr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600200"/>
            <a:ext cx="11387667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2AF6B335-3270-4664-89D1-08168CAF2F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l">
              <a:defRPr sz="1400" noProof="1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B3B3D2B-B463-4176-8A47-F08FED1119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6B1A0D9-BA0D-4E44-A99A-EB233E36A6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58A7BE6A-87C1-44A5-8123-C6C2BFA7808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38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anose="05000000000000000000" pitchFamily="2" charset="2"/>
        <a:buChar char="w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ª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w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w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w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w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w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w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ctr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4400" b="0" i="0" u="none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>
            <a:extLst>
              <a:ext uri="{FF2B5EF4-FFF2-40B4-BE49-F238E27FC236}">
                <a16:creationId xmlns:a16="http://schemas.microsoft.com/office/drawing/2014/main" id="{8D2B1AED-77B4-47C8-AAC3-B182523BDD8F}"/>
              </a:ext>
            </a:extLst>
          </p:cNvPr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803275" y="2430780"/>
            <a:ext cx="4267200" cy="1676400"/>
          </a:xfrm>
        </p:spPr>
        <p:txBody>
          <a:bodyPr/>
          <a:lstStyle/>
          <a:p>
            <a:pPr algn="l" eaLnBrk="1" hangingPunct="1"/>
            <a:r>
              <a:rPr lang="zh-CN" altLang="en-US" b="1" dirty="0">
                <a:solidFill>
                  <a:srgbClr val="FF0000"/>
                </a:solidFill>
                <a:ea typeface="华文隶书" panose="02010800040101010101" pitchFamily="2" charset="-122"/>
              </a:rPr>
              <a:t>    </a:t>
            </a:r>
            <a:br>
              <a:rPr lang="zh-CN" altLang="en-US" b="1" dirty="0">
                <a:solidFill>
                  <a:srgbClr val="FF0000"/>
                </a:solidFill>
                <a:ea typeface="华文隶书" panose="02010800040101010101" pitchFamily="2" charset="-122"/>
              </a:rPr>
            </a:br>
            <a:r>
              <a:rPr lang="zh-CN" altLang="en-US" sz="6000" b="1" dirty="0">
                <a:solidFill>
                  <a:srgbClr val="FF0000"/>
                </a:solidFill>
                <a:ea typeface="华文隶书" panose="02010800040101010101" pitchFamily="2" charset="-122"/>
              </a:rPr>
              <a:t>满  江  红</a:t>
            </a:r>
            <a:br>
              <a:rPr lang="zh-CN" altLang="en-US" b="1" dirty="0">
                <a:solidFill>
                  <a:srgbClr val="FF0000"/>
                </a:solidFill>
                <a:ea typeface="华文隶书" panose="02010800040101010101" pitchFamily="2" charset="-122"/>
              </a:rPr>
            </a:br>
            <a:r>
              <a:rPr lang="zh-CN" altLang="en-US" b="1" dirty="0">
                <a:solidFill>
                  <a:srgbClr val="FF0000"/>
                </a:solidFill>
                <a:ea typeface="华文隶书" panose="02010800040101010101" pitchFamily="2" charset="-122"/>
              </a:rPr>
              <a:t>           </a:t>
            </a:r>
            <a:endParaRPr lang="zh-TW" altLang="en-US" b="1" dirty="0">
              <a:solidFill>
                <a:srgbClr val="FF0000"/>
              </a:solidFill>
              <a:ea typeface="华文隶书" panose="02010800040101010101" pitchFamily="2" charset="-122"/>
            </a:endParaRPr>
          </a:p>
        </p:txBody>
      </p:sp>
      <p:sp>
        <p:nvSpPr>
          <p:cNvPr id="7170" name="Rectangle 3">
            <a:extLst>
              <a:ext uri="{FF2B5EF4-FFF2-40B4-BE49-F238E27FC236}">
                <a16:creationId xmlns:a16="http://schemas.microsoft.com/office/drawing/2014/main" id="{32333E23-D243-448E-B5D9-C18270249BC4}"/>
              </a:ext>
            </a:extLst>
          </p:cNvPr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1225550" y="5562600"/>
            <a:ext cx="7689850" cy="1295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CN" altLang="en-US" b="1"/>
              <a:t>                               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zh-CN" altLang="en-US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endParaRPr lang="zh-TW" altLang="en-US" sz="4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Text Box 4">
            <a:extLst>
              <a:ext uri="{FF2B5EF4-FFF2-40B4-BE49-F238E27FC236}">
                <a16:creationId xmlns:a16="http://schemas.microsoft.com/office/drawing/2014/main" id="{7484D93F-996B-4AD6-A027-55C781EC27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7275" y="4502834"/>
            <a:ext cx="2946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秋         瑾</a:t>
            </a:r>
          </a:p>
        </p:txBody>
      </p:sp>
      <p:sp>
        <p:nvSpPr>
          <p:cNvPr id="7172" name="WordArt 5">
            <a:extLst>
              <a:ext uri="{FF2B5EF4-FFF2-40B4-BE49-F238E27FC236}">
                <a16:creationId xmlns:a16="http://schemas.microsoft.com/office/drawing/2014/main" id="{AFEF622D-2BB0-46F0-A74E-9F65FB80FC0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19401" y="457200"/>
            <a:ext cx="3883025" cy="6096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 dirty="0">
                <a:ln w="9525">
                  <a:solidFill>
                    <a:srgbClr val="C0C0C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秋风秋雨愁煞人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占位符 4097">
            <a:extLst>
              <a:ext uri="{FF2B5EF4-FFF2-40B4-BE49-F238E27FC236}">
                <a16:creationId xmlns:a16="http://schemas.microsoft.com/office/drawing/2014/main" id="{B253EF3C-F28B-4A59-AF09-796D68D326ED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506437" y="907366"/>
            <a:ext cx="5589563" cy="6096000"/>
          </a:xfrm>
        </p:spPr>
        <p:txBody>
          <a:bodyPr/>
          <a:lstStyle/>
          <a:p>
            <a:pPr marL="1905" indent="-344805">
              <a:lnSpc>
                <a:spcPct val="80000"/>
              </a:lnSpc>
              <a:buNone/>
              <a:defRPr/>
            </a:pPr>
            <a:r>
              <a:rPr lang="en-US" altLang="zh-CN" sz="3600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40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秋瑾</a:t>
            </a:r>
            <a:r>
              <a:rPr lang="zh-CN" altLang="en-US" sz="40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40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1875</a:t>
            </a:r>
            <a:r>
              <a:rPr lang="zh-CN" altLang="en-US" sz="40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－</a:t>
            </a:r>
            <a:r>
              <a:rPr lang="en-US" altLang="zh-CN" sz="40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1907</a:t>
            </a:r>
            <a:r>
              <a:rPr lang="zh-CN" altLang="en-US" sz="40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），中国女权和女学思想的倡导者 ，近代民主革命志士。第一批为推翻数千年封建统治而牺牲的革命先驱，为辛亥革命做出了巨大贡献；提倡女权女学，为妇女解放运动的发展起到了推动作用。</a:t>
            </a:r>
          </a:p>
        </p:txBody>
      </p:sp>
      <p:pic>
        <p:nvPicPr>
          <p:cNvPr id="4099" name="内容占位符 4098">
            <a:extLst>
              <a:ext uri="{FF2B5EF4-FFF2-40B4-BE49-F238E27FC236}">
                <a16:creationId xmlns:a16="http://schemas.microsoft.com/office/drawing/2014/main" id="{D4568E59-7C38-49B6-8878-45C99555277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92875" y="533400"/>
            <a:ext cx="4002088" cy="5715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图片 4097" descr="qiujin13">
            <a:extLst>
              <a:ext uri="{FF2B5EF4-FFF2-40B4-BE49-F238E27FC236}">
                <a16:creationId xmlns:a16="http://schemas.microsoft.com/office/drawing/2014/main" id="{78D7BE04-C2BC-4942-B698-737830CB3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661" y="342106"/>
            <a:ext cx="3302522" cy="4220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副标题 4099">
            <a:extLst>
              <a:ext uri="{FF2B5EF4-FFF2-40B4-BE49-F238E27FC236}">
                <a16:creationId xmlns:a16="http://schemas.microsoft.com/office/drawing/2014/main" id="{C45358B8-D4F9-4900-B320-D6F78520CD7C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258578" y="342106"/>
            <a:ext cx="8604068" cy="6173788"/>
          </a:xfrm>
        </p:spPr>
        <p:txBody>
          <a:bodyPr>
            <a:normAutofit/>
          </a:bodyPr>
          <a:lstStyle/>
          <a:p>
            <a:pPr marL="0" indent="0">
              <a:lnSpc>
                <a:spcPts val="3563"/>
              </a:lnSpc>
              <a:spcBef>
                <a:spcPct val="0"/>
              </a:spcBef>
              <a:buNone/>
            </a:pPr>
            <a:br>
              <a:rPr lang="zh-CN" altLang="en-US" dirty="0">
                <a:latin typeface="楷体_GB2312" pitchFamily="1" charset="-122"/>
                <a:ea typeface="楷体_GB2312" pitchFamily="1" charset="-122"/>
              </a:rPr>
            </a:br>
            <a:r>
              <a:rPr lang="zh-CN" altLang="en-US" dirty="0">
                <a:latin typeface="楷体_GB2312" pitchFamily="1" charset="-122"/>
                <a:ea typeface="楷体_GB2312" pitchFamily="1" charset="-122"/>
              </a:rPr>
              <a:t>　　</a:t>
            </a:r>
            <a:r>
              <a:rPr lang="zh-CN" altLang="en-US" b="1" dirty="0">
                <a:solidFill>
                  <a:srgbClr val="003366"/>
                </a:solidFill>
              </a:rPr>
              <a:t>秋瑾（</a:t>
            </a:r>
            <a:r>
              <a:rPr lang="en-US" altLang="zh-CN" b="1" dirty="0">
                <a:solidFill>
                  <a:srgbClr val="003366"/>
                </a:solidFill>
              </a:rPr>
              <a:t>1875-1907</a:t>
            </a:r>
            <a:r>
              <a:rPr lang="zh-CN" altLang="en-US" b="1" dirty="0">
                <a:solidFill>
                  <a:srgbClr val="003366"/>
                </a:solidFill>
              </a:rPr>
              <a:t>） </a:t>
            </a:r>
            <a:r>
              <a:rPr lang="en-US" altLang="zh-CN" b="1" dirty="0">
                <a:solidFill>
                  <a:srgbClr val="003366"/>
                </a:solidFill>
              </a:rPr>
              <a:t>1875</a:t>
            </a:r>
            <a:r>
              <a:rPr lang="zh-CN" altLang="en-US" b="1" dirty="0">
                <a:solidFill>
                  <a:srgbClr val="003366"/>
                </a:solidFill>
              </a:rPr>
              <a:t>年生于绍兴，原名闺谨，字璿卿，自号竞雄，别号</a:t>
            </a:r>
            <a:r>
              <a:rPr lang="zh-CN" altLang="en-US" b="1" dirty="0">
                <a:solidFill>
                  <a:srgbClr val="FF0000"/>
                </a:solidFill>
              </a:rPr>
              <a:t>鉴湖女侠</a:t>
            </a:r>
            <a:r>
              <a:rPr lang="zh-CN" altLang="en-US" b="1" dirty="0">
                <a:solidFill>
                  <a:srgbClr val="003366"/>
                </a:solidFill>
              </a:rPr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汉侠女儿</a:t>
            </a:r>
            <a:r>
              <a:rPr lang="zh-CN" altLang="en-US" b="1" dirty="0">
                <a:solidFill>
                  <a:srgbClr val="003366"/>
                </a:solidFill>
              </a:rPr>
              <a:t>。浙江山阴（今绍兴）人。是我国近代杰出的革命家、妇女解放运动的先驱。</a:t>
            </a:r>
          </a:p>
          <a:p>
            <a:pPr marL="0" indent="0">
              <a:lnSpc>
                <a:spcPts val="3563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3366"/>
                </a:solidFill>
              </a:rPr>
              <a:t>         生于一个封建家庭，幼怀大志，性格豪放，</a:t>
            </a:r>
            <a:r>
              <a:rPr lang="zh-CN" altLang="en-US" b="1" dirty="0">
                <a:solidFill>
                  <a:srgbClr val="FF0000"/>
                </a:solidFill>
              </a:rPr>
              <a:t>酷爱诗文和骑马击剑</a:t>
            </a:r>
            <a:r>
              <a:rPr lang="zh-CN" altLang="en-US" b="1" dirty="0">
                <a:solidFill>
                  <a:srgbClr val="003366"/>
                </a:solidFill>
              </a:rPr>
              <a:t>，能文能武，敢说敢为。</a:t>
            </a:r>
          </a:p>
          <a:p>
            <a:pPr marL="0" indent="0">
              <a:lnSpc>
                <a:spcPts val="3563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003366"/>
                </a:solidFill>
              </a:rPr>
              <a:t>       1904</a:t>
            </a:r>
            <a:r>
              <a:rPr lang="zh-CN" altLang="en-US" b="1" dirty="0">
                <a:solidFill>
                  <a:srgbClr val="003366"/>
                </a:solidFill>
              </a:rPr>
              <a:t>年自费留学日本，积极参加反对清朝封建统治的革命活动，并加入同盟会。回国后创办</a:t>
            </a:r>
            <a:r>
              <a:rPr lang="en-US" altLang="zh-CN" b="1" dirty="0">
                <a:solidFill>
                  <a:srgbClr val="003366"/>
                </a:solidFill>
              </a:rPr>
              <a:t>《</a:t>
            </a:r>
            <a:r>
              <a:rPr lang="zh-CN" altLang="en-US" b="1" dirty="0">
                <a:solidFill>
                  <a:srgbClr val="003366"/>
                </a:solidFill>
              </a:rPr>
              <a:t>中国女报</a:t>
            </a:r>
            <a:r>
              <a:rPr lang="en-US" altLang="zh-CN" b="1" dirty="0">
                <a:solidFill>
                  <a:srgbClr val="003366"/>
                </a:solidFill>
              </a:rPr>
              <a:t>》</a:t>
            </a:r>
            <a:r>
              <a:rPr lang="zh-CN" altLang="en-US" b="1" dirty="0">
                <a:solidFill>
                  <a:srgbClr val="003366"/>
                </a:solidFill>
              </a:rPr>
              <a:t>，宣传革命。后回绍兴组织光复会，与徐锡麟分头准备皖浙两省起义，事发后被捕，坚贞不屈，六月六日就义于绍兴古轩亭口。</a:t>
            </a:r>
            <a:r>
              <a:rPr lang="zh-CN" altLang="en-US" b="1" dirty="0"/>
              <a:t> 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5121">
            <a:extLst>
              <a:ext uri="{FF2B5EF4-FFF2-40B4-BE49-F238E27FC236}">
                <a16:creationId xmlns:a16="http://schemas.microsoft.com/office/drawing/2014/main" id="{248542EA-9A2A-487B-971D-5F1BF31017A4}"/>
              </a:ext>
            </a:extLst>
          </p:cNvPr>
          <p:cNvSpPr>
            <a:spLocks noGrp="1" noRot="1"/>
          </p:cNvSpPr>
          <p:nvPr>
            <p:ph type="title"/>
          </p:nvPr>
        </p:nvSpPr>
        <p:spPr>
          <a:xfrm>
            <a:off x="1905000" y="76200"/>
            <a:ext cx="8540750" cy="1143000"/>
          </a:xfrm>
        </p:spPr>
        <p:txBody>
          <a:bodyPr/>
          <a:lstStyle/>
          <a:p>
            <a:pPr>
              <a:defRPr/>
            </a:pPr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49" charset="-122"/>
              </a:rPr>
              <a:t>秋瑾的故事</a:t>
            </a:r>
          </a:p>
        </p:txBody>
      </p:sp>
      <p:sp>
        <p:nvSpPr>
          <p:cNvPr id="5123" name="文本占位符 5122">
            <a:extLst>
              <a:ext uri="{FF2B5EF4-FFF2-40B4-BE49-F238E27FC236}">
                <a16:creationId xmlns:a16="http://schemas.microsoft.com/office/drawing/2014/main" id="{1BCCCCC2-25FC-4F79-B2A9-A145986EC98A}"/>
              </a:ext>
            </a:extLst>
          </p:cNvPr>
          <p:cNvSpPr>
            <a:spLocks noGrp="1" noRot="1"/>
          </p:cNvSpPr>
          <p:nvPr>
            <p:ph sz="half" idx="1"/>
          </p:nvPr>
        </p:nvSpPr>
        <p:spPr>
          <a:xfrm>
            <a:off x="0" y="1602838"/>
            <a:ext cx="7216726" cy="57150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x-none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 1895</a:t>
            </a:r>
            <a:r>
              <a:rPr lang="en-US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年，</a:t>
            </a:r>
            <a:r>
              <a:rPr lang="en-US" altLang="x-none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19</a:t>
            </a:r>
            <a:r>
              <a:rPr lang="en-US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岁的她跟随做官的父亲秋寿南来到湖南省湘潭县。秋寿南在当地结识了湘潭首富、曾国藩的表弟王殿丞。王见秋瑾生得秀美端庄，聪慧可爱，就托媒人送礼给儿子</a:t>
            </a:r>
            <a:r>
              <a:rPr lang="en-US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王廷钧</a:t>
            </a:r>
            <a:r>
              <a:rPr lang="en-US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提亲</a:t>
            </a:r>
            <a:r>
              <a:rPr lang="en-US" altLang="en-US" b="1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0243" name="文本占位符 5123">
            <a:extLst>
              <a:ext uri="{FF2B5EF4-FFF2-40B4-BE49-F238E27FC236}">
                <a16:creationId xmlns:a16="http://schemas.microsoft.com/office/drawing/2014/main" id="{07172F97-5AF6-4B44-9943-BEB29A675DA0}"/>
              </a:ext>
            </a:extLst>
          </p:cNvPr>
          <p:cNvSpPr>
            <a:spLocks noGrp="1" noRot="1" noChangeArrowheads="1"/>
          </p:cNvSpPr>
          <p:nvPr>
            <p:ph sz="half" idx="2"/>
          </p:nvPr>
        </p:nvSpPr>
        <p:spPr>
          <a:xfrm>
            <a:off x="5715000" y="3352800"/>
            <a:ext cx="4953000" cy="35052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altLang="en-US" sz="24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zh-CN" altLang="en-US" sz="2400"/>
          </a:p>
        </p:txBody>
      </p:sp>
      <p:sp>
        <p:nvSpPr>
          <p:cNvPr id="5125" name="文本框 5124">
            <a:extLst>
              <a:ext uri="{FF2B5EF4-FFF2-40B4-BE49-F238E27FC236}">
                <a16:creationId xmlns:a16="http://schemas.microsoft.com/office/drawing/2014/main" id="{D87DA2AE-65E6-4E60-A496-B0F54E59E172}"/>
              </a:ext>
            </a:extLst>
          </p:cNvPr>
          <p:cNvSpPr txBox="1"/>
          <p:nvPr/>
        </p:nvSpPr>
        <p:spPr>
          <a:xfrm>
            <a:off x="7013576" y="1905793"/>
            <a:ext cx="5178424" cy="25545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en-US" sz="32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秋瑾对于这桩婚事十分不满，但在封建社会里，儿女的婚事只能依从父母之命，媒妁之言。</a:t>
            </a:r>
            <a:r>
              <a:rPr lang="en-US" altLang="x-none" sz="32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1896</a:t>
            </a:r>
            <a:r>
              <a:rPr lang="en-US" altLang="en-US" sz="32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年，王家彩銮花轿</a:t>
            </a:r>
            <a:r>
              <a:rPr lang="zh-CN" altLang="en-US" sz="32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迎娶</a:t>
            </a:r>
            <a:r>
              <a:rPr lang="en-US" altLang="en-US" sz="32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秋瑾。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占位符 6145">
            <a:extLst>
              <a:ext uri="{FF2B5EF4-FFF2-40B4-BE49-F238E27FC236}">
                <a16:creationId xmlns:a16="http://schemas.microsoft.com/office/drawing/2014/main" id="{3311AE87-52FB-42EA-9D9D-90C6B46755D1}"/>
              </a:ext>
            </a:extLst>
          </p:cNvPr>
          <p:cNvSpPr>
            <a:spLocks noGrp="1" noRot="1"/>
          </p:cNvSpPr>
          <p:nvPr>
            <p:ph sz="half" idx="1"/>
          </p:nvPr>
        </p:nvSpPr>
        <p:spPr>
          <a:xfrm>
            <a:off x="151569" y="687388"/>
            <a:ext cx="12040431" cy="2758024"/>
          </a:xfrm>
        </p:spPr>
        <p:txBody>
          <a:bodyPr>
            <a:normAutofit fontScale="62500" lnSpcReduction="20000"/>
          </a:bodyPr>
          <a:lstStyle/>
          <a:p>
            <a:pPr marL="1905" indent="-344805">
              <a:lnSpc>
                <a:spcPct val="160000"/>
              </a:lnSpc>
              <a:buNone/>
              <a:defRPr/>
            </a:pPr>
            <a:r>
              <a:rPr lang="zh-CN" altLang="en-US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en-US" sz="45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王家虽锦衣玉食，但志趣高尚、性格刚烈的秋瑾并不喜欢过养尊处优的生活，更受不了封建家庭的种种束缚。比自己小两岁的丈夫王廷钧，在志趣、爱好上也与自己毫无共同之处。她叹息道：“琴瑟异趣，伉俪不甚相得。”</a:t>
            </a:r>
            <a:endParaRPr lang="en-US" altLang="en-US" sz="4500" b="1" noProof="1">
              <a:effectLst>
                <a:outerShdw blurRad="38100" dist="38100" dir="2700000">
                  <a:srgbClr val="C0C0C0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1905" indent="-344805">
              <a:lnSpc>
                <a:spcPct val="160000"/>
              </a:lnSpc>
              <a:buNone/>
              <a:defRPr/>
            </a:pPr>
            <a:r>
              <a:rPr lang="en-US" altLang="en-US" sz="45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王廷钧一不好读，二不务正业，每天游手好闲，吃喝玩乐。</a:t>
            </a:r>
          </a:p>
          <a:p>
            <a:pPr marL="1905" indent="-1905">
              <a:lnSpc>
                <a:spcPct val="80000"/>
              </a:lnSpc>
              <a:defRPr/>
            </a:pPr>
            <a:endParaRPr lang="en-US" altLang="en-US" sz="24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47" name="文本占位符 6146">
            <a:extLst>
              <a:ext uri="{FF2B5EF4-FFF2-40B4-BE49-F238E27FC236}">
                <a16:creationId xmlns:a16="http://schemas.microsoft.com/office/drawing/2014/main" id="{F18211B5-DF83-459E-8067-6B901B927B84}"/>
              </a:ext>
            </a:extLst>
          </p:cNvPr>
          <p:cNvSpPr>
            <a:spLocks noGrp="1" noRot="1"/>
          </p:cNvSpPr>
          <p:nvPr>
            <p:ph sz="half" idx="2"/>
          </p:nvPr>
        </p:nvSpPr>
        <p:spPr>
          <a:xfrm>
            <a:off x="151569" y="4099976"/>
            <a:ext cx="11297529" cy="2385230"/>
          </a:xfrm>
        </p:spPr>
        <p:txBody>
          <a:bodyPr>
            <a:normAutofit fontScale="62500" lnSpcReduction="20000"/>
          </a:bodyPr>
          <a:lstStyle/>
          <a:p>
            <a:pPr marL="1905" indent="-344805">
              <a:lnSpc>
                <a:spcPct val="170000"/>
              </a:lnSpc>
              <a:buNone/>
              <a:defRPr/>
            </a:pPr>
            <a:r>
              <a:rPr lang="zh-CN" altLang="en-US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en-US" altLang="en-US" sz="4500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秋瑾的革命志向与</a:t>
            </a:r>
            <a:r>
              <a:rPr lang="zh-CN" altLang="en-US" sz="4500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理</a:t>
            </a:r>
            <a:r>
              <a:rPr lang="en-US" altLang="en-US" sz="4500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想，不仅得不到丈夫的理解与支持，反而遭到他的训斥：“</a:t>
            </a:r>
            <a:r>
              <a:rPr lang="en-US" altLang="en-US" sz="45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这是男人的事情，你休胡</a:t>
            </a:r>
            <a:r>
              <a:rPr lang="zh-CN" altLang="en-US" sz="45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思乱想</a:t>
            </a:r>
            <a:r>
              <a:rPr lang="en-US" altLang="en-US" sz="4500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。”秋瑾也不示弱：“</a:t>
            </a:r>
            <a:r>
              <a:rPr lang="en-US" altLang="en-US" sz="45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我要去寻求真理，女人也有救国救民的责任</a:t>
            </a:r>
            <a:r>
              <a:rPr lang="en-US" altLang="en-US" sz="4500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。”两人吵得互不相让。</a:t>
            </a:r>
            <a:endParaRPr lang="zh-CN" altLang="en-US" sz="4500" b="1" noProof="1">
              <a:effectLst>
                <a:outerShdw blurRad="38100" dist="38100" dir="2700000">
                  <a:srgbClr val="C0C0C0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占位符 7169">
            <a:extLst>
              <a:ext uri="{FF2B5EF4-FFF2-40B4-BE49-F238E27FC236}">
                <a16:creationId xmlns:a16="http://schemas.microsoft.com/office/drawing/2014/main" id="{8C4DE7F8-A4FF-4BD9-A533-ADB3EF019E45}"/>
              </a:ext>
            </a:extLst>
          </p:cNvPr>
          <p:cNvSpPr>
            <a:spLocks noGrp="1" noRot="1"/>
          </p:cNvSpPr>
          <p:nvPr>
            <p:ph idx="1"/>
          </p:nvPr>
        </p:nvSpPr>
        <p:spPr>
          <a:xfrm>
            <a:off x="407963" y="230188"/>
            <a:ext cx="6070625" cy="6353492"/>
          </a:xfrm>
        </p:spPr>
        <p:txBody>
          <a:bodyPr>
            <a:normAutofit fontScale="70000" lnSpcReduction="20000"/>
          </a:bodyPr>
          <a:lstStyle/>
          <a:p>
            <a:pPr marL="1905" indent="-344805">
              <a:lnSpc>
                <a:spcPct val="150000"/>
              </a:lnSpc>
              <a:buNone/>
              <a:defRPr/>
            </a:pPr>
            <a:r>
              <a:rPr lang="zh-CN" altLang="en-US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en-US" sz="4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王廷钧知道秋瑾是个说得到做得到的倔强女性，要说服她是不可能的，只好采取卑劣手段，乘秋瑾不备，偷偷将她的珠宝和手饰及积蓄全部窃走，妄图以此来阻挠她赴日。秋瑾变卖了仅剩的财产和衣物，加上吴芝瑛等人的资助，于</a:t>
            </a:r>
            <a:r>
              <a:rPr lang="en-US" altLang="x-none" sz="4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1904</a:t>
            </a:r>
            <a:r>
              <a:rPr lang="en-US" altLang="en-US" sz="4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x-none" sz="4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en-US" altLang="en-US" sz="4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月只身东渡日本，从此迈出了她人生道路上的关键一步。</a:t>
            </a:r>
          </a:p>
          <a:p>
            <a:pPr marL="1905" indent="-344805">
              <a:lnSpc>
                <a:spcPct val="150000"/>
              </a:lnSpc>
              <a:buNone/>
              <a:defRPr/>
            </a:pPr>
            <a:r>
              <a:rPr lang="zh-CN" altLang="en-US" sz="4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en-US" sz="4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秋瑾在日本三年，两人从无书信来往，夫妻关系名存实亡。</a:t>
            </a:r>
          </a:p>
        </p:txBody>
      </p:sp>
      <p:sp>
        <p:nvSpPr>
          <p:cNvPr id="7171" name="文本框 7170">
            <a:extLst>
              <a:ext uri="{FF2B5EF4-FFF2-40B4-BE49-F238E27FC236}">
                <a16:creationId xmlns:a16="http://schemas.microsoft.com/office/drawing/2014/main" id="{9E2278C1-FBF1-4740-8AA8-8EA3D13010CB}"/>
              </a:ext>
            </a:extLst>
          </p:cNvPr>
          <p:cNvSpPr txBox="1"/>
          <p:nvPr/>
        </p:nvSpPr>
        <p:spPr>
          <a:xfrm>
            <a:off x="6324600" y="2133601"/>
            <a:ext cx="5867400" cy="35394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x-none" sz="32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1906</a:t>
            </a:r>
            <a:r>
              <a:rPr lang="en-US" altLang="en-US" sz="32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年冬秋瑾听说王廷钧纳妾的消息，反而高兴，觉得有了与王廷钧脱离关系的理由。于是，她给大哥秋誉章写了一封信，请大哥代她办理离婚。秋誉章几经奔波，由于王廷钧的阻碍，离婚之事未成。</a:t>
            </a:r>
            <a:endParaRPr lang="zh-CN" altLang="en-US" sz="32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矩形 8193">
            <a:extLst>
              <a:ext uri="{FF2B5EF4-FFF2-40B4-BE49-F238E27FC236}">
                <a16:creationId xmlns:a16="http://schemas.microsoft.com/office/drawing/2014/main" id="{0804A9FD-2F8A-42D4-BF0B-DEC530E57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914401"/>
            <a:ext cx="7620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8195" name="标题 8194">
            <a:extLst>
              <a:ext uri="{FF2B5EF4-FFF2-40B4-BE49-F238E27FC236}">
                <a16:creationId xmlns:a16="http://schemas.microsoft.com/office/drawing/2014/main" id="{7FE040FC-FA32-4B1F-9ACC-29561B4450E3}"/>
              </a:ext>
            </a:extLst>
          </p:cNvPr>
          <p:cNvSpPr>
            <a:spLocks noGrp="1" noRot="1"/>
          </p:cNvSpPr>
          <p:nvPr>
            <p:ph type="title"/>
          </p:nvPr>
        </p:nvSpPr>
        <p:spPr>
          <a:xfrm>
            <a:off x="1828800" y="0"/>
            <a:ext cx="8540750" cy="1143000"/>
          </a:xfrm>
        </p:spPr>
        <p:txBody>
          <a:bodyPr/>
          <a:lstStyle/>
          <a:p>
            <a:pPr>
              <a:defRPr/>
            </a:pPr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49" charset="-122"/>
              </a:rPr>
              <a:t>秋瑾的创作</a:t>
            </a:r>
          </a:p>
        </p:txBody>
      </p:sp>
      <p:sp>
        <p:nvSpPr>
          <p:cNvPr id="8196" name="文本占位符 8195">
            <a:extLst>
              <a:ext uri="{FF2B5EF4-FFF2-40B4-BE49-F238E27FC236}">
                <a16:creationId xmlns:a16="http://schemas.microsoft.com/office/drawing/2014/main" id="{ED48A551-FA68-4FC9-8CF9-94D2CDF750E4}"/>
              </a:ext>
            </a:extLst>
          </p:cNvPr>
          <p:cNvSpPr>
            <a:spLocks noGrp="1" noRot="1"/>
          </p:cNvSpPr>
          <p:nvPr>
            <p:ph idx="1"/>
          </p:nvPr>
        </p:nvSpPr>
        <p:spPr>
          <a:xfrm>
            <a:off x="0" y="1295400"/>
            <a:ext cx="10369551" cy="5562600"/>
          </a:xfrm>
        </p:spPr>
        <p:txBody>
          <a:bodyPr/>
          <a:lstStyle/>
          <a:p>
            <a:pPr marL="1905" indent="0">
              <a:lnSpc>
                <a:spcPts val="4560"/>
              </a:lnSpc>
              <a:spcBef>
                <a:spcPts val="0"/>
              </a:spcBef>
              <a:buNone/>
              <a:defRPr/>
            </a:pPr>
            <a:r>
              <a:rPr lang="zh-CN" altLang="en-US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 秋瑾短促的一生创作了很多诗词。现在</a:t>
            </a:r>
            <a:r>
              <a:rPr lang="en-US" altLang="x-none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秋瑾集</a:t>
            </a:r>
            <a:r>
              <a:rPr lang="en-US" altLang="x-none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收存诗、词、歌220多首，另有集外佚诗约15首，共二百四十余首。如</a:t>
            </a:r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以</a:t>
            </a:r>
            <a:r>
              <a:rPr lang="en-US" altLang="x-none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1904</a:t>
            </a:r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年东渡日本</a:t>
            </a:r>
            <a:r>
              <a:rPr lang="zh-CN" altLang="en-US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为界，其诗作可分为前后期。</a:t>
            </a:r>
          </a:p>
          <a:p>
            <a:pPr marL="1905" indent="0">
              <a:lnSpc>
                <a:spcPts val="4560"/>
              </a:lnSpc>
              <a:spcBef>
                <a:spcPts val="0"/>
              </a:spcBef>
              <a:buNone/>
              <a:defRPr/>
            </a:pPr>
            <a:endParaRPr lang="zh-CN" altLang="en-US" b="1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905" indent="0">
              <a:lnSpc>
                <a:spcPts val="4560"/>
              </a:lnSpc>
              <a:spcBef>
                <a:spcPts val="0"/>
              </a:spcBef>
              <a:buNone/>
              <a:defRPr/>
            </a:pPr>
            <a:r>
              <a:rPr lang="zh-CN" altLang="en-US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前期：</a:t>
            </a:r>
            <a:r>
              <a:rPr lang="en-US" altLang="x-none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1891-1904</a:t>
            </a:r>
            <a:r>
              <a:rPr lang="zh-CN" altLang="en-US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咏物写景、感事抒怀、思念亲友。</a:t>
            </a:r>
          </a:p>
          <a:p>
            <a:pPr marL="1905" indent="0">
              <a:lnSpc>
                <a:spcPts val="4560"/>
              </a:lnSpc>
              <a:spcBef>
                <a:spcPts val="0"/>
              </a:spcBef>
              <a:buNone/>
              <a:defRPr/>
            </a:pPr>
            <a:r>
              <a:rPr lang="zh-CN" altLang="en-US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后期：</a:t>
            </a:r>
            <a:r>
              <a:rPr lang="en-US" altLang="x-none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1904-1907</a:t>
            </a:r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革命豪情，对祖国前途的忧虑。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4337">
            <a:extLst>
              <a:ext uri="{FF2B5EF4-FFF2-40B4-BE49-F238E27FC236}">
                <a16:creationId xmlns:a16="http://schemas.microsoft.com/office/drawing/2014/main" id="{6608EE2B-2CB7-4594-85B9-3A6EFDD54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-762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zh-CN" altLang="en-US" sz="54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49" charset="-122"/>
              </a:rPr>
              <a:t>写作背景</a:t>
            </a:r>
          </a:p>
        </p:txBody>
      </p:sp>
      <p:sp>
        <p:nvSpPr>
          <p:cNvPr id="14339" name="文本占位符 14338">
            <a:extLst>
              <a:ext uri="{FF2B5EF4-FFF2-40B4-BE49-F238E27FC236}">
                <a16:creationId xmlns:a16="http://schemas.microsoft.com/office/drawing/2014/main" id="{3CA4FC90-3514-433C-A0DB-8DB6C3068F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670" y="1629508"/>
            <a:ext cx="11774659" cy="4546209"/>
          </a:xfrm>
        </p:spPr>
        <p:txBody>
          <a:bodyPr>
            <a:normAutofit fontScale="77500" lnSpcReduction="20000"/>
          </a:bodyPr>
          <a:lstStyle/>
          <a:p>
            <a:pPr marL="1905" indent="-344805">
              <a:lnSpc>
                <a:spcPct val="160000"/>
              </a:lnSpc>
              <a:buNone/>
              <a:defRPr/>
            </a:pPr>
            <a:r>
              <a:rPr lang="zh-CN" altLang="en-US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en-US" altLang="x-none" sz="36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1903</a:t>
            </a:r>
            <a:r>
              <a:rPr lang="zh-CN" altLang="en-US" sz="36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年春，王廷均用钱捐得户部主事官职，秋瑾随夫入京。</a:t>
            </a:r>
          </a:p>
          <a:p>
            <a:pPr marL="1905" indent="-344805">
              <a:lnSpc>
                <a:spcPct val="160000"/>
              </a:lnSpc>
              <a:buNone/>
              <a:defRPr/>
            </a:pPr>
            <a:r>
              <a:rPr lang="zh-CN" altLang="en-US" sz="36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 时值八国联军入侵后不久，她目睹民族危机的深重和清政府的腐败，决心献身救国事业，而其夫无心国事。中秋节，秋瑾与丈夫王廷均发生冲突，离家出走，寓居北京阜城门外泰顺客栈，后由吴芝瑛出面调解，而秋瑾下决心冲破家庭牢笼，投身革命。不久即东渡日本留学</a:t>
            </a:r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这首词是她在中秋节的述怀之作，反映了她在封建婚姻家庭和旧礼教的束缚中，走向革命道路前夕的苦闷彷徨和雄心壮志的开阔胸怀。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rAng="0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rAng="0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矩形 7169">
            <a:extLst>
              <a:ext uri="{FF2B5EF4-FFF2-40B4-BE49-F238E27FC236}">
                <a16:creationId xmlns:a16="http://schemas.microsoft.com/office/drawing/2014/main" id="{FD3C01DB-B105-4F31-B9FD-E7AECF4CE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95000"/>
              <a:buFont typeface="Wingdings" panose="05000000000000000000" pitchFamily="2" charset="2"/>
              <a:buChar char="w"/>
            </a:pPr>
            <a:endParaRPr lang="zh-CN" altLang="zh-CN" sz="3200">
              <a:solidFill>
                <a:schemeClr val="tx1"/>
              </a:solidFill>
            </a:endParaRPr>
          </a:p>
        </p:txBody>
      </p:sp>
      <p:sp>
        <p:nvSpPr>
          <p:cNvPr id="15362" name="矩形 7170">
            <a:extLst>
              <a:ext uri="{FF2B5EF4-FFF2-40B4-BE49-F238E27FC236}">
                <a16:creationId xmlns:a16="http://schemas.microsoft.com/office/drawing/2014/main" id="{59031C0F-8D13-4774-AB75-4FBB479B1A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228601"/>
            <a:ext cx="201295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4800" b="1">
                <a:solidFill>
                  <a:srgbClr val="FF0000"/>
                </a:solidFill>
                <a:ea typeface="华文新魏" panose="02010800040101010101" pitchFamily="2" charset="-122"/>
              </a:rPr>
              <a:t>满江红</a:t>
            </a:r>
          </a:p>
        </p:txBody>
      </p:sp>
      <p:sp>
        <p:nvSpPr>
          <p:cNvPr id="15363" name="矩形 7171">
            <a:extLst>
              <a:ext uri="{FF2B5EF4-FFF2-40B4-BE49-F238E27FC236}">
                <a16:creationId xmlns:a16="http://schemas.microsoft.com/office/drawing/2014/main" id="{F9309D62-61C0-45D9-9473-ED91EABE45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385" y="2057400"/>
            <a:ext cx="11268221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/>
              <a:t>       </a:t>
            </a:r>
            <a:r>
              <a:rPr lang="zh-CN" altLang="en-US" sz="3600" b="1" dirty="0">
                <a:solidFill>
                  <a:srgbClr val="000000"/>
                </a:solidFill>
              </a:rPr>
              <a:t>小住京华，早又是中秋佳节。为篱下黄花开遍，秋容如拭。四面歌残终破楚，八年风味徒思浙。苦将侬强派作蛾眉，殊未屑！</a:t>
            </a:r>
            <a:endParaRPr lang="en-US" altLang="zh-CN" sz="3600" b="1" dirty="0">
              <a:solidFill>
                <a:srgbClr val="000000"/>
              </a:solidFill>
            </a:endParaRPr>
          </a:p>
          <a:p>
            <a:pPr eaLnBrk="0" hangingPunct="0"/>
            <a:endParaRPr lang="zh-CN" altLang="en-US" sz="3600" b="1" dirty="0">
              <a:solidFill>
                <a:srgbClr val="000000"/>
              </a:solidFill>
            </a:endParaRP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</a:rPr>
              <a:t>       身不得，男儿列，心却比，男儿烈。算平生肝胆，因人常热，俗子胸襟谁识我？英雄末路当磨折。莽红尘何处觅知音？青衫湿！</a:t>
            </a:r>
          </a:p>
        </p:txBody>
      </p:sp>
      <p:sp>
        <p:nvSpPr>
          <p:cNvPr id="15364" name="矩形 7172">
            <a:extLst>
              <a:ext uri="{FF2B5EF4-FFF2-40B4-BE49-F238E27FC236}">
                <a16:creationId xmlns:a16="http://schemas.microsoft.com/office/drawing/2014/main" id="{0027D9A9-7629-4C75-BACB-6C1E4A255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143000"/>
            <a:ext cx="1809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3200" b="1">
                <a:ea typeface="华文新魏" panose="02010800040101010101" pitchFamily="2" charset="-122"/>
              </a:rPr>
              <a:t>——</a:t>
            </a:r>
            <a:r>
              <a:rPr lang="zh-CN" altLang="en-US" sz="3200" b="1">
                <a:ea typeface="华文新魏" panose="02010800040101010101" pitchFamily="2" charset="-122"/>
              </a:rPr>
              <a:t>秋瑾</a:t>
            </a:r>
          </a:p>
        </p:txBody>
      </p:sp>
    </p:spTree>
  </p:cSld>
  <p:clrMapOvr>
    <a:masterClrMapping/>
  </p:clrMapOvr>
  <p:transition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3">
            <a:extLst>
              <a:ext uri="{FF2B5EF4-FFF2-40B4-BE49-F238E27FC236}">
                <a16:creationId xmlns:a16="http://schemas.microsoft.com/office/drawing/2014/main" id="{9E370978-CD06-44C6-8254-6FEB94DA5F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7" y="485336"/>
            <a:ext cx="5894365" cy="5847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000000"/>
                </a:solidFill>
                <a:ea typeface="楷体_GB2312" pitchFamily="1" charset="-122"/>
              </a:rPr>
              <a:t>小住京华，早又是中秋佳节</a:t>
            </a:r>
            <a:r>
              <a:rPr lang="zh-CN" altLang="en-US" sz="3200" dirty="0">
                <a:solidFill>
                  <a:srgbClr val="000000"/>
                </a:solidFill>
                <a:ea typeface="楷体_GB2312" pitchFamily="1" charset="-122"/>
              </a:rPr>
              <a:t>。</a:t>
            </a:r>
            <a:endParaRPr lang="zh-CN" altLang="en-US" sz="3200" dirty="0"/>
          </a:p>
        </p:txBody>
      </p:sp>
      <p:sp>
        <p:nvSpPr>
          <p:cNvPr id="8195" name="矩形 4">
            <a:extLst>
              <a:ext uri="{FF2B5EF4-FFF2-40B4-BE49-F238E27FC236}">
                <a16:creationId xmlns:a16="http://schemas.microsoft.com/office/drawing/2014/main" id="{FD328E40-FA85-4B62-9F63-8D08A54E67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1545499"/>
            <a:ext cx="8458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 在北京暂住，转眼又到了中秋佳节。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8196" name="TextBox 5">
            <a:extLst>
              <a:ext uri="{FF2B5EF4-FFF2-40B4-BE49-F238E27FC236}">
                <a16:creationId xmlns:a16="http://schemas.microsoft.com/office/drawing/2014/main" id="{674B2352-3166-44D9-9C6D-154A037CCD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64" y="5484353"/>
            <a:ext cx="112799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</a:rPr>
              <a:t>简洁的交代了写作的</a:t>
            </a:r>
            <a:r>
              <a:rPr lang="zh-CN" altLang="en-US" sz="2800" b="1" dirty="0">
                <a:solidFill>
                  <a:srgbClr val="FF0000"/>
                </a:solidFill>
              </a:rPr>
              <a:t>地点</a:t>
            </a:r>
            <a:r>
              <a:rPr lang="zh-CN" altLang="en-US" sz="2800" b="1" dirty="0">
                <a:solidFill>
                  <a:srgbClr val="0070C0"/>
                </a:solidFill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</a:rPr>
              <a:t>时间</a:t>
            </a:r>
            <a:r>
              <a:rPr lang="zh-CN" altLang="en-US" sz="2800" b="1" dirty="0">
                <a:solidFill>
                  <a:srgbClr val="0070C0"/>
                </a:solidFill>
              </a:rPr>
              <a:t>和作者的</a:t>
            </a:r>
            <a:r>
              <a:rPr lang="zh-CN" altLang="en-US" sz="2800" b="1" dirty="0">
                <a:solidFill>
                  <a:srgbClr val="FF0000"/>
                </a:solidFill>
              </a:rPr>
              <a:t>心绪</a:t>
            </a:r>
            <a:r>
              <a:rPr lang="zh-CN" altLang="en-US" sz="2800" b="1" dirty="0">
                <a:solidFill>
                  <a:srgbClr val="0070C0"/>
                </a:solidFill>
              </a:rPr>
              <a:t>。</a:t>
            </a:r>
          </a:p>
        </p:txBody>
      </p:sp>
      <p:sp>
        <p:nvSpPr>
          <p:cNvPr id="8197" name="矩形 7">
            <a:extLst>
              <a:ext uri="{FF2B5EF4-FFF2-40B4-BE49-F238E27FC236}">
                <a16:creationId xmlns:a16="http://schemas.microsoft.com/office/drawing/2014/main" id="{C2A1C905-E0F1-4C82-AF8E-BD93A88130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174" y="2770454"/>
            <a:ext cx="10775852" cy="1317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7030A0"/>
                </a:solidFill>
                <a:ea typeface="楷体_GB2312" pitchFamily="1" charset="-122"/>
              </a:rPr>
              <a:t>“    小住京华”是说在京居住时间未久，“早又是”三个字，十分传神地把作者对时光飞逝、年华虚度的抑郁全都暗暗泄漏出来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Rectangle 2">
            <a:extLst>
              <a:ext uri="{FF2B5EF4-FFF2-40B4-BE49-F238E27FC236}">
                <a16:creationId xmlns:a16="http://schemas.microsoft.com/office/drawing/2014/main" id="{4235D2DC-CD31-4846-9D5F-C2DFAB5D586F}"/>
              </a:ext>
            </a:extLst>
          </p:cNvPr>
          <p:cNvSpPr>
            <a:spLocks noRot="1"/>
          </p:cNvSpPr>
          <p:nvPr/>
        </p:nvSpPr>
        <p:spPr>
          <a:xfrm>
            <a:off x="229772" y="4798921"/>
            <a:ext cx="11516751" cy="703994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algn="l">
              <a:spcBef>
                <a:spcPct val="50000"/>
              </a:spcBef>
              <a:defRPr/>
            </a:pPr>
            <a:br>
              <a:rPr lang="zh-CN" altLang="en-US" sz="4800" b="1" dirty="0">
                <a:solidFill>
                  <a:srgbClr val="0070C0"/>
                </a:solidFill>
                <a:ea typeface="黑体" panose="02010609060101010101" pitchFamily="49" charset="-122"/>
              </a:rPr>
            </a:br>
            <a:r>
              <a:rPr lang="zh-CN" altLang="en-US" sz="3200" b="1" noProof="1">
                <a:solidFill>
                  <a:schemeClr val="tx1"/>
                </a:solidFill>
                <a:sym typeface="+mn-ea"/>
              </a:rPr>
              <a:t>篱笆下面的菊花都已盛开，秋色明净，就像刚刚擦洗过一般。</a:t>
            </a:r>
            <a:endParaRPr lang="zh-CN" altLang="en-US" sz="4800" b="1" noProof="1">
              <a:solidFill>
                <a:schemeClr val="tx1"/>
              </a:solidFill>
              <a:ea typeface="黑体" panose="02010609060101010101" pitchFamily="49" charset="-122"/>
              <a:sym typeface="+mn-ea"/>
            </a:endParaRPr>
          </a:p>
        </p:txBody>
      </p:sp>
      <p:sp>
        <p:nvSpPr>
          <p:cNvPr id="9223" name="矩形 9222">
            <a:extLst>
              <a:ext uri="{FF2B5EF4-FFF2-40B4-BE49-F238E27FC236}">
                <a16:creationId xmlns:a16="http://schemas.microsoft.com/office/drawing/2014/main" id="{FF29A158-F6B8-4824-9F8C-C0FD9B4BD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6603" y="2028974"/>
            <a:ext cx="1078992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333333"/>
                </a:solidFill>
                <a:ea typeface="华文新魏" panose="02010800040101010101" pitchFamily="2" charset="-122"/>
              </a:rPr>
              <a:t>         化用</a:t>
            </a:r>
            <a:r>
              <a:rPr lang="zh-CN" altLang="en-US" sz="3600" b="1" dirty="0">
                <a:solidFill>
                  <a:srgbClr val="0000FF"/>
                </a:solidFill>
                <a:ea typeface="华文新魏" panose="02010800040101010101" pitchFamily="2" charset="-122"/>
              </a:rPr>
              <a:t>陶渊明“采菊东篱下”</a:t>
            </a:r>
            <a:r>
              <a:rPr lang="zh-CN" altLang="en-US" sz="3600" b="1" dirty="0">
                <a:solidFill>
                  <a:srgbClr val="333333"/>
                </a:solidFill>
                <a:ea typeface="华文新魏" panose="02010800040101010101" pitchFamily="2" charset="-122"/>
              </a:rPr>
              <a:t>和</a:t>
            </a:r>
            <a:r>
              <a:rPr lang="zh-CN" altLang="en-US" sz="3600" b="1" dirty="0">
                <a:solidFill>
                  <a:srgbClr val="0000FF"/>
                </a:solidFill>
                <a:ea typeface="华文新魏" panose="02010800040101010101" pitchFamily="2" charset="-122"/>
              </a:rPr>
              <a:t>李清照“人比黄花瘦”</a:t>
            </a:r>
            <a:r>
              <a:rPr lang="zh-CN" altLang="en-US" sz="3600" b="1" dirty="0">
                <a:solidFill>
                  <a:srgbClr val="333333"/>
                </a:solidFill>
                <a:ea typeface="华文新魏" panose="02010800040101010101" pitchFamily="2" charset="-122"/>
              </a:rPr>
              <a:t>的诗句，实写秋色，却是把陶渊明和李清照表现不同思想的诗句杂用在一起，来</a:t>
            </a:r>
            <a:r>
              <a:rPr lang="zh-CN" altLang="en-US" sz="3600" b="1" dirty="0">
                <a:solidFill>
                  <a:srgbClr val="FF0000"/>
                </a:solidFill>
                <a:ea typeface="华文新魏" panose="02010800040101010101" pitchFamily="2" charset="-122"/>
              </a:rPr>
              <a:t>表达自己初离</a:t>
            </a:r>
            <a:r>
              <a:rPr lang="zh-CN" altLang="en-US" sz="3600" b="1">
                <a:solidFill>
                  <a:srgbClr val="FF0000"/>
                </a:solidFill>
                <a:ea typeface="华文新魏" panose="02010800040101010101" pitchFamily="2" charset="-122"/>
              </a:rPr>
              <a:t>家庭时怡然自得和愁苦的</a:t>
            </a:r>
            <a:r>
              <a:rPr lang="zh-CN" altLang="en-US" sz="3600" b="1" dirty="0">
                <a:solidFill>
                  <a:srgbClr val="FF0000"/>
                </a:solidFill>
                <a:ea typeface="华文新魏" panose="02010800040101010101" pitchFamily="2" charset="-122"/>
              </a:rPr>
              <a:t>矛盾心情</a:t>
            </a:r>
            <a:r>
              <a:rPr lang="zh-CN" altLang="en-US" sz="3600" b="1" dirty="0">
                <a:solidFill>
                  <a:srgbClr val="333333"/>
                </a:solidFill>
                <a:ea typeface="华文新魏" panose="02010800040101010101" pitchFamily="2" charset="-122"/>
              </a:rPr>
              <a:t>，别具匠心。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5590668-8AB2-4B40-A226-8E75CC04748B}"/>
              </a:ext>
            </a:extLst>
          </p:cNvPr>
          <p:cNvSpPr txBox="1"/>
          <p:nvPr/>
        </p:nvSpPr>
        <p:spPr>
          <a:xfrm>
            <a:off x="375138" y="334327"/>
            <a:ext cx="6098344" cy="52322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zh-CN" altLang="en-US" sz="2800" b="1" noProof="1">
                <a:solidFill>
                  <a:schemeClr val="accent3">
                    <a:lumMod val="10000"/>
                  </a:schemeClr>
                </a:solidFill>
                <a:ea typeface="黑体" panose="02010609060101010101" pitchFamily="49" charset="-122"/>
                <a:sym typeface="+mn-ea"/>
              </a:rPr>
              <a:t>为</a:t>
            </a:r>
            <a:r>
              <a:rPr lang="zh-CN" altLang="en-US" sz="2800" b="1" noProof="1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篱</a:t>
            </a:r>
            <a:r>
              <a:rPr lang="zh-CN" altLang="en-US" sz="2800" b="1" noProof="1">
                <a:ea typeface="黑体" panose="02010609060101010101" pitchFamily="49" charset="-122"/>
                <a:sym typeface="+mn-ea"/>
              </a:rPr>
              <a:t>下</a:t>
            </a:r>
            <a:r>
              <a:rPr lang="zh-CN" altLang="en-US" sz="2800" b="1" noProof="1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黄花</a:t>
            </a:r>
            <a:r>
              <a:rPr lang="zh-CN" altLang="en-US" sz="2800" b="1" noProof="1">
                <a:solidFill>
                  <a:schemeClr val="accent3">
                    <a:lumMod val="10000"/>
                  </a:schemeClr>
                </a:solidFill>
                <a:ea typeface="黑体" panose="02010609060101010101" pitchFamily="49" charset="-122"/>
                <a:sym typeface="+mn-ea"/>
              </a:rPr>
              <a:t>开遍，秋容如拭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EFB7D740-1EAA-466E-9C19-43E39339747B}"/>
              </a:ext>
            </a:extLst>
          </p:cNvPr>
          <p:cNvSpPr>
            <a:spLocks noRot="1"/>
          </p:cNvSpPr>
          <p:nvPr/>
        </p:nvSpPr>
        <p:spPr>
          <a:xfrm>
            <a:off x="0" y="3796548"/>
            <a:ext cx="11656255" cy="1004009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algn="l">
              <a:spcBef>
                <a:spcPct val="50000"/>
              </a:spcBef>
              <a:defRPr/>
            </a:pPr>
            <a:br>
              <a:rPr lang="zh-CN" altLang="en-US" sz="4800" dirty="0">
                <a:solidFill>
                  <a:srgbClr val="000000"/>
                </a:solidFill>
                <a:ea typeface="楷体_GB2312" pitchFamily="1" charset="-122"/>
              </a:rPr>
            </a:br>
            <a:r>
              <a:rPr lang="zh-CN" altLang="en-US" sz="4800" dirty="0">
                <a:solidFill>
                  <a:srgbClr val="000000"/>
                </a:solidFill>
                <a:ea typeface="楷体_GB2312" pitchFamily="1" charset="-122"/>
              </a:rPr>
              <a:t>    </a:t>
            </a:r>
            <a:r>
              <a:rPr lang="zh-CN" altLang="en-US" sz="2800" b="1" noProof="1">
                <a:solidFill>
                  <a:schemeClr val="tx1"/>
                </a:solidFill>
                <a:sym typeface="+mn-ea"/>
              </a:rPr>
              <a:t>四面的歌声渐歇，我也终如汉之破楚，突破了家庭的牢笼，结婚以来八年的感受，只思恋自己的故乡浙江。</a:t>
            </a:r>
            <a:endParaRPr lang="zh-CN" altLang="en-US" sz="2800" noProof="1">
              <a:solidFill>
                <a:schemeClr val="tx1"/>
              </a:solidFill>
              <a:sym typeface="+mn-ea"/>
            </a:endParaRPr>
          </a:p>
        </p:txBody>
      </p:sp>
      <p:sp>
        <p:nvSpPr>
          <p:cNvPr id="10243" name="矩形 10242">
            <a:extLst>
              <a:ext uri="{FF2B5EF4-FFF2-40B4-BE49-F238E27FC236}">
                <a16:creationId xmlns:a16="http://schemas.microsoft.com/office/drawing/2014/main" id="{D4D048BE-6A95-4B13-8212-ADE0D7F584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916" y="5532503"/>
            <a:ext cx="1181508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6600CC"/>
                </a:solidFill>
                <a:ea typeface="华文新魏" panose="02010800040101010101" pitchFamily="2" charset="-122"/>
              </a:rPr>
              <a:t>在封建社会里，一个女子要冲破家庭牢笼，不是一件容易的事。“四面歌残终破楚”一句作者用汉军破楚的故事，</a:t>
            </a:r>
            <a:r>
              <a:rPr lang="zh-CN" altLang="en-US" sz="2800" b="1" dirty="0">
                <a:solidFill>
                  <a:srgbClr val="FF0000"/>
                </a:solidFill>
                <a:ea typeface="华文新魏" panose="02010800040101010101" pitchFamily="2" charset="-122"/>
              </a:rPr>
              <a:t>来比喻自己终于冲破封建家庭牢笼的喜悦心情。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D5C40DA-275C-49D9-9826-BED9B7F11AD8}"/>
              </a:ext>
            </a:extLst>
          </p:cNvPr>
          <p:cNvSpPr txBox="1"/>
          <p:nvPr/>
        </p:nvSpPr>
        <p:spPr>
          <a:xfrm>
            <a:off x="2080638" y="475391"/>
            <a:ext cx="6657536" cy="58477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zh-CN" altLang="en-US" sz="3200" b="1" noProof="1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四面歌残</a:t>
            </a:r>
            <a:r>
              <a:rPr lang="zh-CN" altLang="en-US" sz="3200" b="1" noProof="1">
                <a:solidFill>
                  <a:schemeClr val="accent3">
                    <a:lumMod val="10000"/>
                  </a:schemeClr>
                </a:solidFill>
                <a:ea typeface="黑体" panose="02010609060101010101" pitchFamily="49" charset="-122"/>
                <a:sym typeface="+mn-ea"/>
              </a:rPr>
              <a:t>终破楚，</a:t>
            </a:r>
            <a:r>
              <a:rPr lang="zh-CN" altLang="en-US" sz="3200" b="1" noProof="1">
                <a:solidFill>
                  <a:srgbClr val="FF0000"/>
                </a:solidFill>
                <a:ea typeface="楷体_GB2312" pitchFamily="1" charset="-122"/>
                <a:sym typeface="+mn-ea"/>
              </a:rPr>
              <a:t>八年</a:t>
            </a:r>
            <a:r>
              <a:rPr lang="zh-CN" altLang="en-US" sz="3200" b="1" noProof="1">
                <a:solidFill>
                  <a:schemeClr val="accent3">
                    <a:lumMod val="10000"/>
                  </a:schemeClr>
                </a:solidFill>
                <a:ea typeface="楷体_GB2312" pitchFamily="1" charset="-122"/>
                <a:sym typeface="+mn-ea"/>
              </a:rPr>
              <a:t>风味徒</a:t>
            </a:r>
            <a:r>
              <a:rPr lang="zh-CN" altLang="en-US" sz="3200" b="1" noProof="1">
                <a:solidFill>
                  <a:srgbClr val="FF0000"/>
                </a:solidFill>
                <a:ea typeface="楷体_GB2312" pitchFamily="1" charset="-122"/>
                <a:sym typeface="+mn-ea"/>
              </a:rPr>
              <a:t>思浙</a:t>
            </a:r>
            <a:r>
              <a:rPr lang="zh-CN" altLang="en-US" sz="3200" b="1" noProof="1">
                <a:solidFill>
                  <a:schemeClr val="accent3">
                    <a:lumMod val="10000"/>
                  </a:schemeClr>
                </a:solidFill>
                <a:ea typeface="楷体_GB2312" pitchFamily="1" charset="-122"/>
                <a:sym typeface="+mn-ea"/>
              </a:rPr>
              <a:t>。</a:t>
            </a:r>
            <a:endParaRPr lang="zh-CN" altLang="en-US" sz="3200" dirty="0"/>
          </a:p>
        </p:txBody>
      </p:sp>
      <p:sp>
        <p:nvSpPr>
          <p:cNvPr id="6" name="圆角矩形 3">
            <a:extLst>
              <a:ext uri="{FF2B5EF4-FFF2-40B4-BE49-F238E27FC236}">
                <a16:creationId xmlns:a16="http://schemas.microsoft.com/office/drawing/2014/main" id="{93E494B6-D5FD-4E48-BB52-6D4FE266430D}"/>
              </a:ext>
            </a:extLst>
          </p:cNvPr>
          <p:cNvSpPr/>
          <p:nvPr/>
        </p:nvSpPr>
        <p:spPr>
          <a:xfrm>
            <a:off x="376916" y="2260169"/>
            <a:ext cx="10969060" cy="17359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/>
            <a:r>
              <a:rPr lang="zh-CN" altLang="en-US" sz="2400" noProof="1">
                <a:latin typeface="方正启体简体" panose="03000509000000000000" charset="-122"/>
                <a:ea typeface="方正启体简体" panose="03000509000000000000" charset="-122"/>
              </a:rPr>
              <a:t>   《史记</a:t>
            </a:r>
            <a:r>
              <a:rPr lang="zh-CN" altLang="en-US" sz="2400" noProof="1">
                <a:latin typeface="宋体" panose="02010600030101010101" pitchFamily="2" charset="-122"/>
              </a:rPr>
              <a:t>·项羽本纪</a:t>
            </a:r>
            <a:r>
              <a:rPr lang="zh-CN" altLang="en-US" sz="2400" noProof="1">
                <a:latin typeface="方正启体简体" panose="03000509000000000000" charset="-122"/>
                <a:ea typeface="方正启体简体" panose="03000509000000000000" charset="-122"/>
              </a:rPr>
              <a:t>》载：公元前</a:t>
            </a:r>
            <a:r>
              <a:rPr lang="en-US" altLang="zh-CN" sz="2400" noProof="1">
                <a:latin typeface="方正启体简体" panose="03000509000000000000" charset="-122"/>
                <a:ea typeface="方正启体简体" panose="03000509000000000000" charset="-122"/>
              </a:rPr>
              <a:t>202</a:t>
            </a:r>
            <a:r>
              <a:rPr lang="zh-CN" altLang="en-US" sz="2400" noProof="1">
                <a:latin typeface="方正启体简体" panose="03000509000000000000" charset="-122"/>
                <a:ea typeface="方正启体简体" panose="03000509000000000000" charset="-122"/>
              </a:rPr>
              <a:t>年楚汉交兵时，楚军被围在垓下，项羽夜闻四面汉军都唱楚歌，以为楚地尽失，丧失信心，引兵突围至乌江，自刎而死。后用</a:t>
            </a:r>
            <a:r>
              <a:rPr lang="en-US" altLang="zh-CN" sz="2400" noProof="1">
                <a:latin typeface="方正启体简体" panose="03000509000000000000" charset="-122"/>
                <a:ea typeface="方正启体简体" panose="03000509000000000000" charset="-122"/>
              </a:rPr>
              <a:t>“</a:t>
            </a:r>
            <a:r>
              <a:rPr lang="zh-CN" altLang="en-US" sz="2400" noProof="1">
                <a:latin typeface="方正启体简体" panose="03000509000000000000" charset="-122"/>
                <a:ea typeface="方正启体简体" panose="03000509000000000000" charset="-122"/>
              </a:rPr>
              <a:t>四面楚歌</a:t>
            </a:r>
            <a:r>
              <a:rPr lang="en-US" altLang="zh-CN" sz="2400" noProof="1">
                <a:latin typeface="方正启体简体" panose="03000509000000000000" charset="-122"/>
                <a:ea typeface="方正启体简体" panose="03000509000000000000" charset="-122"/>
              </a:rPr>
              <a:t>”</a:t>
            </a:r>
            <a:r>
              <a:rPr lang="zh-CN" altLang="en-US" sz="2400" noProof="1">
                <a:latin typeface="方正启体简体" panose="03000509000000000000" charset="-122"/>
                <a:ea typeface="方正启体简体" panose="03000509000000000000" charset="-122"/>
              </a:rPr>
              <a:t>比喻四面受敌、孤立无援的困境。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51D68A1-4E15-4903-957A-09660D00EA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1348" y="1146672"/>
            <a:ext cx="228373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喻指八国联军攻破北京事。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4D8FEBC-46D6-4A9E-8E3D-28FFF10036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1303" y="1127477"/>
            <a:ext cx="36718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秋瑾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1896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年在湖南结婚，至写这首词时，恰为八年。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EBC782E-A544-4AFF-A6E9-3EF6018D14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3190" y="13726"/>
            <a:ext cx="22856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思念浙江故乡。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  <p:bldP spid="6" grpId="0" bldLvl="0" animBg="1"/>
      <p:bldP spid="6" grpId="1" animBg="1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">
            <a:extLst>
              <a:ext uri="{FF2B5EF4-FFF2-40B4-BE49-F238E27FC236}">
                <a16:creationId xmlns:a16="http://schemas.microsoft.com/office/drawing/2014/main" id="{756C5A62-3045-4B68-B71A-061B9DC665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225" y="3991866"/>
            <a:ext cx="11165839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    “ 苦将侬、强派作蛾眉”进一步说明表面上过着贵妇人的生活，实则奴仆不如的“八年风味”。“殊未屑”表明作者对贵妇人的生活，并不留恋，相反加以蔑视。“</a:t>
            </a:r>
            <a:endParaRPr lang="zh-CN" altLang="en-US" sz="3600" dirty="0">
              <a:solidFill>
                <a:srgbClr val="0070C0"/>
              </a:solidFill>
            </a:endParaRPr>
          </a:p>
        </p:txBody>
      </p:sp>
      <p:sp>
        <p:nvSpPr>
          <p:cNvPr id="11267" name="矩形 2">
            <a:extLst>
              <a:ext uri="{FF2B5EF4-FFF2-40B4-BE49-F238E27FC236}">
                <a16:creationId xmlns:a16="http://schemas.microsoft.com/office/drawing/2014/main" id="{CB5209B3-7416-4498-8DFB-146976DD3A5F}"/>
              </a:ext>
            </a:extLst>
          </p:cNvPr>
          <p:cNvSpPr/>
          <p:nvPr/>
        </p:nvSpPr>
        <p:spPr>
          <a:xfrm>
            <a:off x="150838" y="2365980"/>
            <a:ext cx="12946184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600" b="1" noProof="1">
                <a:sym typeface="+mn-ea"/>
              </a:rPr>
              <a:t>他们苦苦地想让我做一个贵妇人，其实，我是多么的不屑啊！</a:t>
            </a:r>
            <a:endParaRPr lang="zh-CN" altLang="en-US" sz="3600" b="1" noProof="1">
              <a:ea typeface="楷体_GB2312" pitchFamily="1" charset="-122"/>
              <a:sym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525A50F-1198-4CF5-B582-547E828C0F50}"/>
              </a:ext>
            </a:extLst>
          </p:cNvPr>
          <p:cNvSpPr txBox="1"/>
          <p:nvPr/>
        </p:nvSpPr>
        <p:spPr>
          <a:xfrm>
            <a:off x="922606" y="801650"/>
            <a:ext cx="6098344" cy="58477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noProof="1">
                <a:solidFill>
                  <a:schemeClr val="accent3">
                    <a:lumMod val="10000"/>
                  </a:schemeClr>
                </a:solidFill>
                <a:ea typeface="楷体_GB2312" pitchFamily="1" charset="-122"/>
                <a:sym typeface="+mn-ea"/>
              </a:rPr>
              <a:t>苦将</a:t>
            </a:r>
            <a:r>
              <a:rPr lang="zh-CN" altLang="en-US" sz="3200" noProof="1">
                <a:solidFill>
                  <a:srgbClr val="FF0000"/>
                </a:solidFill>
                <a:ea typeface="楷体_GB2312" pitchFamily="1" charset="-122"/>
                <a:sym typeface="+mn-ea"/>
              </a:rPr>
              <a:t>侬</a:t>
            </a:r>
            <a:r>
              <a:rPr lang="zh-CN" altLang="en-US" sz="3200" noProof="1">
                <a:solidFill>
                  <a:schemeClr val="accent3">
                    <a:lumMod val="10000"/>
                  </a:schemeClr>
                </a:solidFill>
                <a:ea typeface="楷体_GB2312" pitchFamily="1" charset="-122"/>
                <a:sym typeface="+mn-ea"/>
              </a:rPr>
              <a:t>，强派作</a:t>
            </a:r>
            <a:r>
              <a:rPr lang="zh-CN" altLang="en-US" sz="3200" noProof="1">
                <a:solidFill>
                  <a:srgbClr val="FF0000"/>
                </a:solidFill>
                <a:ea typeface="楷体_GB2312" pitchFamily="1" charset="-122"/>
                <a:sym typeface="+mn-ea"/>
              </a:rPr>
              <a:t>蛾眉</a:t>
            </a:r>
            <a:r>
              <a:rPr lang="zh-CN" altLang="en-US" sz="3200" noProof="1">
                <a:solidFill>
                  <a:schemeClr val="accent3">
                    <a:lumMod val="10000"/>
                  </a:schemeClr>
                </a:solidFill>
                <a:ea typeface="楷体_GB2312" pitchFamily="1" charset="-122"/>
                <a:sym typeface="+mn-ea"/>
              </a:rPr>
              <a:t>，</a:t>
            </a:r>
            <a:r>
              <a:rPr lang="zh-CN" altLang="en-US" sz="3200" noProof="1">
                <a:solidFill>
                  <a:srgbClr val="FF0000"/>
                </a:solidFill>
                <a:ea typeface="楷体_GB2312" pitchFamily="1" charset="-122"/>
                <a:sym typeface="+mn-ea"/>
              </a:rPr>
              <a:t>殊未屑</a:t>
            </a:r>
            <a:r>
              <a:rPr lang="zh-CN" altLang="en-US" sz="3200" noProof="1">
                <a:solidFill>
                  <a:schemeClr val="accent3">
                    <a:lumMod val="10000"/>
                  </a:schemeClr>
                </a:solidFill>
                <a:ea typeface="楷体_GB2312" pitchFamily="1" charset="-122"/>
                <a:sym typeface="+mn-ea"/>
              </a:rPr>
              <a:t>！</a:t>
            </a:r>
            <a:endParaRPr lang="zh-CN" altLang="en-US" sz="3200" noProof="1">
              <a:solidFill>
                <a:srgbClr val="FF0000"/>
              </a:solidFill>
              <a:ea typeface="楷体_GB2312" pitchFamily="1" charset="-122"/>
              <a:sym typeface="+mn-ea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145E207-5661-49DF-887C-F9B744242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3391" y="232650"/>
            <a:ext cx="60983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本指女子细长而略弯的眉毛，这里借指女子。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7FE54E3-A61E-40C6-A1AA-F277A9CD34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2012" y="124025"/>
            <a:ext cx="11541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A72B621-0B00-423C-B8C8-B43816348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0647" y="287607"/>
            <a:ext cx="14779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很，甚。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55B3AE84-F2A4-487D-AD6D-6026E70BCB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2620" y="971294"/>
            <a:ext cx="5319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不屑，轻视。意思是不甘心做女子。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矩形 7169">
            <a:extLst>
              <a:ext uri="{FF2B5EF4-FFF2-40B4-BE49-F238E27FC236}">
                <a16:creationId xmlns:a16="http://schemas.microsoft.com/office/drawing/2014/main" id="{FD3C01DB-B105-4F31-B9FD-E7AECF4CE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95000"/>
              <a:buFont typeface="Wingdings" panose="05000000000000000000" pitchFamily="2" charset="2"/>
              <a:buChar char="w"/>
            </a:pPr>
            <a:endParaRPr lang="zh-CN" altLang="zh-CN" sz="3200">
              <a:solidFill>
                <a:schemeClr val="tx1"/>
              </a:solidFill>
            </a:endParaRPr>
          </a:p>
        </p:txBody>
      </p:sp>
      <p:sp>
        <p:nvSpPr>
          <p:cNvPr id="15362" name="矩形 7170">
            <a:extLst>
              <a:ext uri="{FF2B5EF4-FFF2-40B4-BE49-F238E27FC236}">
                <a16:creationId xmlns:a16="http://schemas.microsoft.com/office/drawing/2014/main" id="{59031C0F-8D13-4774-AB75-4FBB479B1A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228601"/>
            <a:ext cx="201295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4800" b="1">
                <a:solidFill>
                  <a:srgbClr val="FF0000"/>
                </a:solidFill>
                <a:ea typeface="华文新魏" panose="02010800040101010101" pitchFamily="2" charset="-122"/>
              </a:rPr>
              <a:t>满江红</a:t>
            </a:r>
          </a:p>
        </p:txBody>
      </p:sp>
      <p:sp>
        <p:nvSpPr>
          <p:cNvPr id="15363" name="矩形 7171">
            <a:extLst>
              <a:ext uri="{FF2B5EF4-FFF2-40B4-BE49-F238E27FC236}">
                <a16:creationId xmlns:a16="http://schemas.microsoft.com/office/drawing/2014/main" id="{F9309D62-61C0-45D9-9473-ED91EABE45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385" y="2057400"/>
            <a:ext cx="11268221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/>
              <a:t>       </a:t>
            </a:r>
            <a:r>
              <a:rPr lang="zh-CN" altLang="en-US" sz="3600" b="1" dirty="0">
                <a:solidFill>
                  <a:srgbClr val="000000"/>
                </a:solidFill>
              </a:rPr>
              <a:t>小住京华，早又是中秋佳节。为篱下黄花开遍，秋容如拭。四面歌残终破楚，八年风味徒思浙。苦将侬强派作蛾眉，殊未屑！</a:t>
            </a:r>
            <a:endParaRPr lang="en-US" altLang="zh-CN" sz="3600" b="1" dirty="0">
              <a:solidFill>
                <a:srgbClr val="000000"/>
              </a:solidFill>
            </a:endParaRPr>
          </a:p>
          <a:p>
            <a:pPr eaLnBrk="0" hangingPunct="0"/>
            <a:endParaRPr lang="zh-CN" altLang="en-US" sz="3600" b="1" dirty="0">
              <a:solidFill>
                <a:srgbClr val="000000"/>
              </a:solidFill>
            </a:endParaRP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</a:rPr>
              <a:t>       身不得，男儿列，心却比，男儿烈。算平生肝胆，因人常热，俗子胸襟谁识我？英雄末路当磨折。莽红尘何处觅知音？青衫湿！</a:t>
            </a:r>
          </a:p>
        </p:txBody>
      </p:sp>
      <p:sp>
        <p:nvSpPr>
          <p:cNvPr id="15364" name="矩形 7172">
            <a:extLst>
              <a:ext uri="{FF2B5EF4-FFF2-40B4-BE49-F238E27FC236}">
                <a16:creationId xmlns:a16="http://schemas.microsoft.com/office/drawing/2014/main" id="{0027D9A9-7629-4C75-BACB-6C1E4A255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143000"/>
            <a:ext cx="1809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3200" b="1">
                <a:ea typeface="华文新魏" panose="02010800040101010101" pitchFamily="2" charset="-122"/>
              </a:rPr>
              <a:t>——</a:t>
            </a:r>
            <a:r>
              <a:rPr lang="zh-CN" altLang="en-US" sz="3200" b="1">
                <a:ea typeface="华文新魏" panose="02010800040101010101" pitchFamily="2" charset="-122"/>
              </a:rPr>
              <a:t>秋瑾</a:t>
            </a:r>
          </a:p>
        </p:txBody>
      </p:sp>
    </p:spTree>
    <p:extLst>
      <p:ext uri="{BB962C8B-B14F-4D97-AF65-F5344CB8AC3E}">
        <p14:creationId xmlns:p14="http://schemas.microsoft.com/office/powerpoint/2010/main" val="1595182815"/>
      </p:ext>
    </p:extLst>
  </p:cSld>
  <p:clrMapOvr>
    <a:masterClrMapping/>
  </p:clrMapOvr>
  <p:transition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>
            <a:extLst>
              <a:ext uri="{FF2B5EF4-FFF2-40B4-BE49-F238E27FC236}">
                <a16:creationId xmlns:a16="http://schemas.microsoft.com/office/drawing/2014/main" id="{B887530D-DFFD-4816-8240-DF91DDCBA8B7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96948" y="1112044"/>
            <a:ext cx="12196689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 dirty="0"/>
              <a:t>今生我虽然不能身为男子，加入他们的行列。</a:t>
            </a:r>
            <a:endParaRPr lang="en-US" altLang="zh-CN" sz="2800" b="1" dirty="0"/>
          </a:p>
          <a:p>
            <a:pPr eaLnBrk="0" hangingPunct="0">
              <a:spcBef>
                <a:spcPct val="50000"/>
              </a:spcBef>
            </a:pPr>
            <a:r>
              <a:rPr lang="zh-CN" altLang="en-US" sz="2800" b="1" dirty="0"/>
              <a:t>但是我的心，要比男子的心还要刚烈。</a:t>
            </a:r>
            <a:endParaRPr lang="zh-CN" altLang="en-US" sz="2800" b="1" dirty="0">
              <a:ea typeface="黑体" panose="02010609060101010101" pitchFamily="49" charset="-122"/>
            </a:endParaRPr>
          </a:p>
        </p:txBody>
      </p:sp>
      <p:sp>
        <p:nvSpPr>
          <p:cNvPr id="12291" name="矩形 12290">
            <a:extLst>
              <a:ext uri="{FF2B5EF4-FFF2-40B4-BE49-F238E27FC236}">
                <a16:creationId xmlns:a16="http://schemas.microsoft.com/office/drawing/2014/main" id="{0233992D-72B1-4F80-B714-809C5C730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57" y="3240992"/>
            <a:ext cx="1146868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ea typeface="华文新魏" panose="02010800040101010101" pitchFamily="2" charset="-122"/>
              </a:rPr>
              <a:t>      这四句是鉴湖女侠的</a:t>
            </a:r>
            <a:r>
              <a:rPr lang="zh-CN" altLang="en-US" sz="3600" b="1" dirty="0">
                <a:solidFill>
                  <a:srgbClr val="0000FF"/>
                </a:solidFill>
                <a:ea typeface="华文新魏" panose="02010800040101010101" pitchFamily="2" charset="-122"/>
              </a:rPr>
              <a:t>自我写照</a:t>
            </a:r>
            <a:r>
              <a:rPr lang="zh-CN" altLang="en-US" sz="3600" b="1" dirty="0">
                <a:solidFill>
                  <a:srgbClr val="000000"/>
                </a:solidFill>
                <a:ea typeface="华文新魏" panose="02010800040101010101" pitchFamily="2" charset="-122"/>
              </a:rPr>
              <a:t>，一幅巾帼英雄的形象，生动地在我们眼前展开。</a:t>
            </a:r>
            <a:endParaRPr lang="en-US" altLang="zh-CN" sz="3600" b="1" dirty="0">
              <a:solidFill>
                <a:srgbClr val="000000"/>
              </a:solidFill>
              <a:ea typeface="华文新魏" panose="02010800040101010101" pitchFamily="2" charset="-122"/>
            </a:endParaRP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ea typeface="华文新魏" panose="02010800040101010101" pitchFamily="2" charset="-122"/>
              </a:rPr>
              <a:t>       作者</a:t>
            </a:r>
            <a:r>
              <a:rPr lang="zh-CN" altLang="en-US" sz="3600" b="1" dirty="0">
                <a:solidFill>
                  <a:srgbClr val="FF0000"/>
                </a:solidFill>
                <a:ea typeface="华文新魏" panose="02010800040101010101" pitchFamily="2" charset="-122"/>
              </a:rPr>
              <a:t>运用“列与烈”两字谐音和意义不同的显着变化，来表达她的抱负、志向</a:t>
            </a:r>
            <a:r>
              <a:rPr lang="zh-CN" altLang="en-US" sz="3600" b="1" dirty="0">
                <a:solidFill>
                  <a:srgbClr val="000000"/>
                </a:solidFill>
                <a:ea typeface="华文新魏" panose="02010800040101010101" pitchFamily="2" charset="-122"/>
              </a:rPr>
              <a:t>，正是上接“苦将侬，强派作蛾眉，殊未屑！”这两句进一步的思想情感的抒发。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3569D92-AEB7-4A77-B771-4AD386ACCCF6}"/>
              </a:ext>
            </a:extLst>
          </p:cNvPr>
          <p:cNvSpPr txBox="1"/>
          <p:nvPr/>
        </p:nvSpPr>
        <p:spPr>
          <a:xfrm>
            <a:off x="559191" y="421343"/>
            <a:ext cx="7023296" cy="52322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2E2E00"/>
                </a:solidFill>
                <a:ea typeface="黑体" panose="02010609060101010101" pitchFamily="49" charset="-122"/>
              </a:rPr>
              <a:t>身不得，男儿</a:t>
            </a:r>
            <a:r>
              <a:rPr lang="zh-CN" altLang="en-US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列</a:t>
            </a:r>
            <a:r>
              <a:rPr lang="zh-CN" altLang="en-US" sz="2800" b="1" dirty="0">
                <a:solidFill>
                  <a:srgbClr val="2E2E00"/>
                </a:solidFill>
                <a:ea typeface="黑体" panose="02010609060101010101" pitchFamily="49" charset="-122"/>
              </a:rPr>
              <a:t>；心却比，男儿烈！</a:t>
            </a:r>
            <a:endParaRPr lang="zh-CN" altLang="en-US" sz="28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0FEAEDE-A6A6-4A6F-9467-30967D16B1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2875" y="18464"/>
            <a:ext cx="2266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属类，范围。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  <p:bldP spid="12291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">
            <a:extLst>
              <a:ext uri="{FF2B5EF4-FFF2-40B4-BE49-F238E27FC236}">
                <a16:creationId xmlns:a16="http://schemas.microsoft.com/office/drawing/2014/main" id="{E5554EF5-0A51-4C06-A515-9F090065C9FF}"/>
              </a:ext>
            </a:extLst>
          </p:cNvPr>
          <p:cNvSpPr/>
          <p:nvPr/>
        </p:nvSpPr>
        <p:spPr>
          <a:xfrm>
            <a:off x="323557" y="762001"/>
            <a:ext cx="11868443" cy="861774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noProof="1">
                <a:solidFill>
                  <a:schemeClr val="accent3">
                    <a:lumMod val="10000"/>
                  </a:schemeClr>
                </a:solidFill>
                <a:ea typeface="楷体_GB2312" pitchFamily="1" charset="-122"/>
                <a:sym typeface="+mn-ea"/>
              </a:rPr>
              <a:t>算平生</a:t>
            </a:r>
            <a:r>
              <a:rPr lang="zh-CN" altLang="en-US" sz="3200" noProof="1">
                <a:solidFill>
                  <a:srgbClr val="FF0000"/>
                </a:solidFill>
                <a:ea typeface="楷体_GB2312" pitchFamily="1" charset="-122"/>
                <a:sym typeface="+mn-ea"/>
              </a:rPr>
              <a:t>肝胆</a:t>
            </a:r>
            <a:r>
              <a:rPr lang="zh-CN" altLang="en-US" sz="3200" noProof="1">
                <a:solidFill>
                  <a:schemeClr val="accent3">
                    <a:lumMod val="10000"/>
                  </a:schemeClr>
                </a:solidFill>
                <a:ea typeface="楷体_GB2312" pitchFamily="1" charset="-122"/>
                <a:sym typeface="+mn-ea"/>
              </a:rPr>
              <a:t>，因人常热，</a:t>
            </a:r>
            <a:r>
              <a:rPr lang="zh-CN" altLang="en-US" sz="3200" noProof="1">
                <a:solidFill>
                  <a:srgbClr val="FF0000"/>
                </a:solidFill>
                <a:ea typeface="楷体_GB2312" pitchFamily="1" charset="-122"/>
                <a:sym typeface="+mn-ea"/>
              </a:rPr>
              <a:t>俗子</a:t>
            </a:r>
            <a:r>
              <a:rPr lang="zh-CN" altLang="en-US" sz="3200" noProof="1">
                <a:solidFill>
                  <a:schemeClr val="accent3">
                    <a:lumMod val="10000"/>
                  </a:schemeClr>
                </a:solidFill>
                <a:ea typeface="楷体_GB2312" pitchFamily="1" charset="-122"/>
                <a:sym typeface="+mn-ea"/>
              </a:rPr>
              <a:t>胸襟谁识我？</a:t>
            </a:r>
            <a:r>
              <a:rPr lang="zh-CN" altLang="en-US" sz="3200" noProof="1">
                <a:solidFill>
                  <a:srgbClr val="FF0000"/>
                </a:solidFill>
                <a:ea typeface="楷体_GB2312" pitchFamily="1" charset="-122"/>
                <a:sym typeface="+mn-ea"/>
              </a:rPr>
              <a:t>英雄</a:t>
            </a:r>
            <a:r>
              <a:rPr lang="zh-CN" altLang="en-US" sz="3200" noProof="1">
                <a:solidFill>
                  <a:schemeClr val="accent3">
                    <a:lumMod val="10000"/>
                  </a:schemeClr>
                </a:solidFill>
                <a:ea typeface="楷体_GB2312" pitchFamily="1" charset="-122"/>
                <a:sym typeface="+mn-ea"/>
              </a:rPr>
              <a:t>末路当磨折</a:t>
            </a:r>
            <a:r>
              <a:rPr lang="zh-CN" altLang="en-US" sz="3200" noProof="1">
                <a:solidFill>
                  <a:srgbClr val="FF0000"/>
                </a:solidFill>
                <a:ea typeface="楷体_GB2312" pitchFamily="1" charset="-122"/>
                <a:sym typeface="+mn-ea"/>
              </a:rPr>
              <a:t>。</a:t>
            </a:r>
          </a:p>
          <a:p>
            <a:pPr>
              <a:defRPr/>
            </a:pPr>
            <a:endParaRPr lang="zh-CN" altLang="en-US" noProof="1">
              <a:solidFill>
                <a:srgbClr val="FF0000"/>
              </a:solidFill>
              <a:ea typeface="楷体_GB2312" pitchFamily="1" charset="-122"/>
              <a:sym typeface="+mn-ea"/>
            </a:endParaRPr>
          </a:p>
        </p:txBody>
      </p:sp>
      <p:sp>
        <p:nvSpPr>
          <p:cNvPr id="13315" name="TextBox 2">
            <a:extLst>
              <a:ext uri="{FF2B5EF4-FFF2-40B4-BE49-F238E27FC236}">
                <a16:creationId xmlns:a16="http://schemas.microsoft.com/office/drawing/2014/main" id="{8F5A1C25-77F8-428C-B757-F05E52662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8310" y="163488"/>
            <a:ext cx="18639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70C0"/>
                </a:solidFill>
              </a:rPr>
              <a:t>凡夫俗子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1FFF082-1D0C-4295-95AE-8F61EC29BC34}"/>
              </a:ext>
            </a:extLst>
          </p:cNvPr>
          <p:cNvSpPr txBox="1"/>
          <p:nvPr/>
        </p:nvSpPr>
        <p:spPr>
          <a:xfrm>
            <a:off x="159434" y="1746988"/>
            <a:ext cx="60983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</a:rPr>
              <a:t>“肝胆”是说“肝胆相照”对人一片赤诚。</a:t>
            </a:r>
            <a:endParaRPr lang="zh-CN" altLang="en-US" sz="28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A05B54F-0193-40AF-BBC4-5E0B617F27BE}"/>
              </a:ext>
            </a:extLst>
          </p:cNvPr>
          <p:cNvSpPr txBox="1"/>
          <p:nvPr/>
        </p:nvSpPr>
        <p:spPr>
          <a:xfrm>
            <a:off x="7325471" y="1793155"/>
            <a:ext cx="415259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</a:rPr>
              <a:t>“英雄”是指胸怀壮志勇于</a:t>
            </a:r>
            <a:endParaRPr lang="en-US" altLang="zh-CN" sz="2800" b="1" dirty="0">
              <a:solidFill>
                <a:srgbClr val="0070C0"/>
              </a:solidFill>
            </a:endParaRPr>
          </a:p>
          <a:p>
            <a:r>
              <a:rPr lang="zh-CN" altLang="en-US" sz="2800" b="1" dirty="0">
                <a:solidFill>
                  <a:srgbClr val="0070C0"/>
                </a:solidFill>
              </a:rPr>
              <a:t>实践之人，作者用以自比。</a:t>
            </a:r>
            <a:endParaRPr lang="zh-CN" altLang="en-US" sz="2800" dirty="0"/>
          </a:p>
        </p:txBody>
      </p:sp>
      <p:sp>
        <p:nvSpPr>
          <p:cNvPr id="10" name="TextBox 2">
            <a:extLst>
              <a:ext uri="{FF2B5EF4-FFF2-40B4-BE49-F238E27FC236}">
                <a16:creationId xmlns:a16="http://schemas.microsoft.com/office/drawing/2014/main" id="{1F347768-A918-4745-AB2E-068DF4ED5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5205" y="3602907"/>
            <a:ext cx="122424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/>
              <a:t>      </a:t>
            </a:r>
            <a:r>
              <a:rPr lang="zh-CN" altLang="en-US" sz="2800" b="1" dirty="0"/>
              <a:t>想想平日，我的一颗心，常为别人而热。那些俗人，心胸狭窄，怎么能懂我呢？英雄在无路可走的时候，难免要经受磨难挫折。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5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1">
            <a:extLst>
              <a:ext uri="{FF2B5EF4-FFF2-40B4-BE49-F238E27FC236}">
                <a16:creationId xmlns:a16="http://schemas.microsoft.com/office/drawing/2014/main" id="{A5F8B104-9D78-495D-AED6-749C580E9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529" y="711591"/>
            <a:ext cx="5235526" cy="5232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ea typeface="楷体_GB2312" pitchFamily="1" charset="-122"/>
              </a:rPr>
              <a:t>莽红尘</a:t>
            </a:r>
            <a:r>
              <a:rPr lang="zh-CN" altLang="en-US" sz="2800" dirty="0">
                <a:solidFill>
                  <a:srgbClr val="000000"/>
                </a:solidFill>
                <a:ea typeface="楷体_GB2312" pitchFamily="1" charset="-122"/>
              </a:rPr>
              <a:t>，何处觅知音，</a:t>
            </a:r>
            <a:r>
              <a:rPr lang="zh-CN" altLang="en-US" sz="2800" dirty="0">
                <a:solidFill>
                  <a:srgbClr val="FF0000"/>
                </a:solidFill>
                <a:ea typeface="楷体_GB2312" pitchFamily="1" charset="-122"/>
              </a:rPr>
              <a:t>青衫湿</a:t>
            </a:r>
            <a:r>
              <a:rPr lang="zh-CN" altLang="en-US" sz="2800" dirty="0">
                <a:solidFill>
                  <a:srgbClr val="000000"/>
                </a:solidFill>
                <a:ea typeface="楷体_GB2312" pitchFamily="1" charset="-122"/>
              </a:rPr>
              <a:t>！</a:t>
            </a:r>
            <a:endParaRPr lang="zh-CN" altLang="en-US" sz="2800" dirty="0"/>
          </a:p>
        </p:txBody>
      </p:sp>
      <p:sp>
        <p:nvSpPr>
          <p:cNvPr id="14339" name="TextBox 2">
            <a:extLst>
              <a:ext uri="{FF2B5EF4-FFF2-40B4-BE49-F238E27FC236}">
                <a16:creationId xmlns:a16="http://schemas.microsoft.com/office/drawing/2014/main" id="{0238617D-0F89-408B-A397-91DE3BAB00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929" y="3744462"/>
            <a:ext cx="1143315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70C0"/>
                </a:solidFill>
              </a:rPr>
              <a:t>       全词的结尾句，从</a:t>
            </a:r>
            <a:r>
              <a:rPr lang="zh-CN" altLang="en-US" sz="3600" b="1" dirty="0">
                <a:solidFill>
                  <a:srgbClr val="FF0000"/>
                </a:solidFill>
              </a:rPr>
              <a:t>高昂及悲愤处</a:t>
            </a:r>
            <a:r>
              <a:rPr lang="zh-CN" altLang="en-US" sz="3600" b="1" dirty="0">
                <a:solidFill>
                  <a:srgbClr val="0070C0"/>
                </a:solidFill>
              </a:rPr>
              <a:t>突然下来趋于</a:t>
            </a:r>
            <a:r>
              <a:rPr lang="zh-CN" altLang="en-US" sz="3600" b="1" dirty="0">
                <a:solidFill>
                  <a:srgbClr val="FF0000"/>
                </a:solidFill>
              </a:rPr>
              <a:t>极度冷静</a:t>
            </a:r>
            <a:r>
              <a:rPr lang="zh-CN" altLang="en-US" sz="3600" b="1" dirty="0">
                <a:solidFill>
                  <a:srgbClr val="0070C0"/>
                </a:solidFill>
              </a:rPr>
              <a:t>的心态，在这莽莽红尘，茫茫人海中，哪里去寻找和我志同道合的人？知音难觅，壮志谁诉。</a:t>
            </a:r>
          </a:p>
          <a:p>
            <a:endParaRPr lang="zh-CN" altLang="en-US" sz="3600" b="1" dirty="0">
              <a:solidFill>
                <a:srgbClr val="0070C0"/>
              </a:solidFill>
            </a:endParaRPr>
          </a:p>
          <a:p>
            <a:r>
              <a:rPr lang="zh-CN" altLang="en-US" sz="3600" b="1" dirty="0">
                <a:solidFill>
                  <a:srgbClr val="FF0000"/>
                </a:solidFill>
              </a:rPr>
              <a:t>    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4075C43-3BED-4A99-8A0A-F57EB7604B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552" y="251216"/>
            <a:ext cx="19478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莽莽人世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27FB981-8912-4864-B68E-FD969B13A1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0737" y="0"/>
            <a:ext cx="53292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指因悲叹无知音而落泪。语出白居易诗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琵琶行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江州司马青衫湿。”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4317338-F2F9-4145-BFEE-BA07A2E98736}"/>
              </a:ext>
            </a:extLst>
          </p:cNvPr>
          <p:cNvSpPr txBox="1"/>
          <p:nvPr/>
        </p:nvSpPr>
        <p:spPr>
          <a:xfrm>
            <a:off x="1318844" y="1880255"/>
            <a:ext cx="11102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/>
              <a:t>在这莽莽红尘之中，哪里才能觅到知音呢？眼泪打湿了我的衣襟。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4" grpId="0"/>
      <p:bldP spid="5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5361">
            <a:extLst>
              <a:ext uri="{FF2B5EF4-FFF2-40B4-BE49-F238E27FC236}">
                <a16:creationId xmlns:a16="http://schemas.microsoft.com/office/drawing/2014/main" id="{39123022-E20D-4A6E-8489-66A5C3EB3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166" y="476250"/>
            <a:ext cx="11422966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4800" b="1" dirty="0">
                <a:solidFill>
                  <a:srgbClr val="000000"/>
                </a:solidFill>
                <a:ea typeface="华文新魏" panose="02010800040101010101" pitchFamily="2" charset="-122"/>
              </a:rPr>
              <a:t>      冲破家庭的束缚本该开心才对，作者为什么还会“青衫湿”？</a:t>
            </a:r>
          </a:p>
        </p:txBody>
      </p:sp>
      <p:sp>
        <p:nvSpPr>
          <p:cNvPr id="15363" name="矩形 15362">
            <a:extLst>
              <a:ext uri="{FF2B5EF4-FFF2-40B4-BE49-F238E27FC236}">
                <a16:creationId xmlns:a16="http://schemas.microsoft.com/office/drawing/2014/main" id="{230A5EB6-19EE-48C0-A589-DF3BC71839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286" y="2878016"/>
            <a:ext cx="1160584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ea typeface="华文新魏" panose="02010800040101010101" pitchFamily="2" charset="-122"/>
              </a:rPr>
              <a:t>       因为作者虽是女子，但“心却比，男儿烈”，所以能冲破家庭牢笼，</a:t>
            </a:r>
            <a:r>
              <a:rPr lang="zh-CN" altLang="en-US" sz="3600" b="1" dirty="0">
                <a:solidFill>
                  <a:srgbClr val="0033CC"/>
                </a:solidFill>
                <a:ea typeface="华文新魏" panose="02010800040101010101" pitchFamily="2" charset="-122"/>
              </a:rPr>
              <a:t>然而离开家以后，在大千世界中，何处才能寻找到知音呢？</a:t>
            </a:r>
            <a:r>
              <a:rPr lang="zh-CN" altLang="en-US" sz="3600" b="1" dirty="0">
                <a:solidFill>
                  <a:srgbClr val="000000"/>
                </a:solidFill>
                <a:ea typeface="华文新魏" panose="02010800040101010101" pitchFamily="2" charset="-122"/>
              </a:rPr>
              <a:t>如果找不到知音，又将会受到怎样的折磨？想到这一点，作者不觉伤心落泪。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矩形 7169">
            <a:extLst>
              <a:ext uri="{FF2B5EF4-FFF2-40B4-BE49-F238E27FC236}">
                <a16:creationId xmlns:a16="http://schemas.microsoft.com/office/drawing/2014/main" id="{FD3C01DB-B105-4F31-B9FD-E7AECF4CE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95000"/>
              <a:buFont typeface="Wingdings" panose="05000000000000000000" pitchFamily="2" charset="2"/>
              <a:buChar char="w"/>
            </a:pPr>
            <a:endParaRPr lang="zh-CN" altLang="zh-CN" sz="3200">
              <a:solidFill>
                <a:schemeClr val="tx1"/>
              </a:solidFill>
            </a:endParaRPr>
          </a:p>
        </p:txBody>
      </p:sp>
      <p:sp>
        <p:nvSpPr>
          <p:cNvPr id="15362" name="矩形 7170">
            <a:extLst>
              <a:ext uri="{FF2B5EF4-FFF2-40B4-BE49-F238E27FC236}">
                <a16:creationId xmlns:a16="http://schemas.microsoft.com/office/drawing/2014/main" id="{59031C0F-8D13-4774-AB75-4FBB479B1A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599" y="274501"/>
            <a:ext cx="201295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4800" b="1" dirty="0">
                <a:solidFill>
                  <a:srgbClr val="FF0000"/>
                </a:solidFill>
                <a:ea typeface="华文新魏" panose="02010800040101010101" pitchFamily="2" charset="-122"/>
              </a:rPr>
              <a:t>满江红</a:t>
            </a:r>
          </a:p>
        </p:txBody>
      </p:sp>
      <p:sp>
        <p:nvSpPr>
          <p:cNvPr id="15363" name="矩形 7171">
            <a:extLst>
              <a:ext uri="{FF2B5EF4-FFF2-40B4-BE49-F238E27FC236}">
                <a16:creationId xmlns:a16="http://schemas.microsoft.com/office/drawing/2014/main" id="{F9309D62-61C0-45D9-9473-ED91EABE45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439" y="1182231"/>
            <a:ext cx="11268221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/>
              <a:t>       </a:t>
            </a:r>
            <a:r>
              <a:rPr lang="zh-CN" altLang="en-US" sz="2800" b="1" dirty="0">
                <a:solidFill>
                  <a:srgbClr val="000000"/>
                </a:solidFill>
              </a:rPr>
              <a:t>小住京华，早又是中秋佳节。为篱下黄花开遍，秋容如拭。四面歌残终破楚，八年风味徒思浙。苦将侬强派作蛾眉，殊未屑！</a:t>
            </a:r>
            <a:endParaRPr lang="en-US" altLang="zh-CN" sz="2800" b="1" dirty="0">
              <a:solidFill>
                <a:srgbClr val="000000"/>
              </a:solidFill>
            </a:endParaRPr>
          </a:p>
          <a:p>
            <a:pPr eaLnBrk="0" hangingPunct="0"/>
            <a:endParaRPr lang="zh-CN" altLang="en-US" sz="2800" b="1" dirty="0">
              <a:solidFill>
                <a:srgbClr val="000000"/>
              </a:solidFill>
            </a:endParaRPr>
          </a:p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</a:rPr>
              <a:t>       身不得，男儿列，心却比，男儿烈。算平生肝胆，因人常热，俗子胸襟谁识我？英雄末路当磨折。莽红尘何处觅知音？青衫湿！</a:t>
            </a:r>
          </a:p>
        </p:txBody>
      </p:sp>
      <p:sp>
        <p:nvSpPr>
          <p:cNvPr id="15364" name="矩形 7172">
            <a:extLst>
              <a:ext uri="{FF2B5EF4-FFF2-40B4-BE49-F238E27FC236}">
                <a16:creationId xmlns:a16="http://schemas.microsoft.com/office/drawing/2014/main" id="{0027D9A9-7629-4C75-BACB-6C1E4A255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0452" y="411958"/>
            <a:ext cx="1809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3200" b="1" dirty="0">
                <a:ea typeface="华文新魏" panose="02010800040101010101" pitchFamily="2" charset="-122"/>
              </a:rPr>
              <a:t>——</a:t>
            </a:r>
            <a:r>
              <a:rPr lang="zh-CN" altLang="en-US" sz="3200" b="1" dirty="0">
                <a:ea typeface="华文新魏" panose="02010800040101010101" pitchFamily="2" charset="-122"/>
              </a:rPr>
              <a:t>秋瑾</a:t>
            </a: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89E61F5D-B28E-486D-AE4D-6793D21F4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2" y="3571464"/>
            <a:ext cx="6480175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概括内容</a:t>
            </a:r>
            <a:endParaRPr lang="zh-CN" altLang="en-US" sz="4000" b="1" dirty="0">
              <a:solidFill>
                <a:srgbClr val="FF99CC"/>
              </a:solidFill>
            </a:endParaRPr>
          </a:p>
          <a:p>
            <a:endParaRPr lang="zh-CN" altLang="en-US" sz="4000" b="1" dirty="0">
              <a:solidFill>
                <a:srgbClr val="FF99CC"/>
              </a:solidFill>
            </a:endParaRPr>
          </a:p>
          <a:p>
            <a:r>
              <a:rPr lang="zh-CN" altLang="en-US" sz="4000" b="1" dirty="0">
                <a:solidFill>
                  <a:srgbClr val="336699"/>
                </a:solidFill>
              </a:rPr>
              <a:t>上片：</a:t>
            </a:r>
          </a:p>
          <a:p>
            <a:endParaRPr lang="zh-CN" altLang="en-US" sz="4000" b="1" dirty="0">
              <a:solidFill>
                <a:srgbClr val="336699"/>
              </a:solidFill>
            </a:endParaRPr>
          </a:p>
          <a:p>
            <a:r>
              <a:rPr lang="zh-CN" altLang="en-US" sz="4000" b="1" dirty="0">
                <a:solidFill>
                  <a:srgbClr val="336699"/>
                </a:solidFill>
              </a:rPr>
              <a:t>下片：</a:t>
            </a:r>
            <a:endParaRPr lang="zh-CN" altLang="en-US" sz="2800" b="1" dirty="0">
              <a:solidFill>
                <a:srgbClr val="336699"/>
              </a:solidFill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3F3443BB-D1F0-4B5B-BC8A-D0A2E288D0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6439" y="4673024"/>
            <a:ext cx="3657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336699"/>
                </a:solidFill>
              </a:rPr>
              <a:t>回顾过往生活</a:t>
            </a: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7925B75F-3E12-4337-B621-B62C6D605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2676" y="5922666"/>
            <a:ext cx="4038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336699"/>
                </a:solidFill>
              </a:rPr>
              <a:t>思虑未来前途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E95B373-E349-403A-9793-65F44DC9AF68}"/>
              </a:ext>
            </a:extLst>
          </p:cNvPr>
          <p:cNvSpPr txBox="1"/>
          <p:nvPr/>
        </p:nvSpPr>
        <p:spPr>
          <a:xfrm>
            <a:off x="5368473" y="4632569"/>
            <a:ext cx="74644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800" b="1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突破封建家庭束缚，实现‘自立”的愿望</a:t>
            </a:r>
            <a:endParaRPr lang="zh-CN" altLang="en-US" sz="28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3FEB593A-9255-4B83-A1C6-E69BEF6DB3D8}"/>
              </a:ext>
            </a:extLst>
          </p:cNvPr>
          <p:cNvSpPr txBox="1"/>
          <p:nvPr/>
        </p:nvSpPr>
        <p:spPr>
          <a:xfrm>
            <a:off x="5559916" y="5839749"/>
            <a:ext cx="67633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800" b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虽有凌云壮志，但知音难觅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456671605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/>
      <p:bldP spid="7" grpId="1"/>
      <p:bldP spid="8" grpId="0" bldLvl="0"/>
      <p:bldP spid="8" grpId="1"/>
      <p:bldP spid="10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9C804F8C-2845-4FC1-BB16-E383EB242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6439" y="2344250"/>
            <a:ext cx="8926023" cy="18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这首词是词人在中秋节的述怀之作，反映了她在封建婚姻家庭和旧礼教的束缚中，走向革命道路前夕的</a:t>
            </a:r>
            <a:r>
              <a:rPr lang="en-US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0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zh-CN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en-US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0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</a:t>
            </a:r>
            <a:r>
              <a:rPr lang="zh-CN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0722" name="图片 1">
            <a:extLst>
              <a:ext uri="{FF2B5EF4-FFF2-40B4-BE49-F238E27FC236}">
                <a16:creationId xmlns:a16="http://schemas.microsoft.com/office/drawing/2014/main" id="{CCA8CCEA-C30A-40BD-BED7-D91D93344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54"/>
          <a:stretch>
            <a:fillRect/>
          </a:stretch>
        </p:blipFill>
        <p:spPr bwMode="auto">
          <a:xfrm>
            <a:off x="1976439" y="962026"/>
            <a:ext cx="2547937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FF8B1F06-662E-4303-9F8E-9B70C1C20373}"/>
              </a:ext>
            </a:extLst>
          </p:cNvPr>
          <p:cNvSpPr txBox="1"/>
          <p:nvPr/>
        </p:nvSpPr>
        <p:spPr>
          <a:xfrm>
            <a:off x="939018" y="5185587"/>
            <a:ext cx="6098344" cy="710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慷慨激昂，悲壮刚健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EEAEE85-3531-4679-8F88-31954F70A8AA}"/>
              </a:ext>
            </a:extLst>
          </p:cNvPr>
          <p:cNvSpPr txBox="1"/>
          <p:nvPr/>
        </p:nvSpPr>
        <p:spPr>
          <a:xfrm>
            <a:off x="6727873" y="3508454"/>
            <a:ext cx="609834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苦闷彷徨</a:t>
            </a:r>
            <a:endParaRPr lang="zh-CN" altLang="en-US" sz="32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836845E-825B-484B-9740-540F8537F4DC}"/>
              </a:ext>
            </a:extLst>
          </p:cNvPr>
          <p:cNvSpPr txBox="1"/>
          <p:nvPr/>
        </p:nvSpPr>
        <p:spPr>
          <a:xfrm>
            <a:off x="3390278" y="3477675"/>
            <a:ext cx="60983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雄心壮志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矩形 7169">
            <a:extLst>
              <a:ext uri="{FF2B5EF4-FFF2-40B4-BE49-F238E27FC236}">
                <a16:creationId xmlns:a16="http://schemas.microsoft.com/office/drawing/2014/main" id="{FD3C01DB-B105-4F31-B9FD-E7AECF4CE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95000"/>
              <a:buFont typeface="Wingdings" panose="05000000000000000000" pitchFamily="2" charset="2"/>
              <a:buChar char="w"/>
            </a:pPr>
            <a:endParaRPr lang="zh-CN" altLang="zh-CN" sz="3200">
              <a:solidFill>
                <a:schemeClr val="tx1"/>
              </a:solidFill>
            </a:endParaRPr>
          </a:p>
        </p:txBody>
      </p:sp>
      <p:sp>
        <p:nvSpPr>
          <p:cNvPr id="15362" name="矩形 7170">
            <a:extLst>
              <a:ext uri="{FF2B5EF4-FFF2-40B4-BE49-F238E27FC236}">
                <a16:creationId xmlns:a16="http://schemas.microsoft.com/office/drawing/2014/main" id="{59031C0F-8D13-4774-AB75-4FBB479B1A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228601"/>
            <a:ext cx="201295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4800" b="1">
                <a:solidFill>
                  <a:srgbClr val="FF0000"/>
                </a:solidFill>
                <a:ea typeface="华文新魏" panose="02010800040101010101" pitchFamily="2" charset="-122"/>
              </a:rPr>
              <a:t>满江红</a:t>
            </a:r>
          </a:p>
        </p:txBody>
      </p:sp>
      <p:sp>
        <p:nvSpPr>
          <p:cNvPr id="15363" name="矩形 7171">
            <a:extLst>
              <a:ext uri="{FF2B5EF4-FFF2-40B4-BE49-F238E27FC236}">
                <a16:creationId xmlns:a16="http://schemas.microsoft.com/office/drawing/2014/main" id="{F9309D62-61C0-45D9-9473-ED91EABE45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385" y="2057400"/>
            <a:ext cx="11268221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/>
              <a:t>       </a:t>
            </a:r>
            <a:r>
              <a:rPr lang="zh-CN" altLang="en-US" sz="3600" b="1" dirty="0">
                <a:solidFill>
                  <a:srgbClr val="000000"/>
                </a:solidFill>
              </a:rPr>
              <a:t>小住京华，早又是中秋佳节。为篱下黄花开遍，秋容如拭。四面歌残终破楚，八年风味徒思浙。苦将侬强派作蛾眉，殊未屑！</a:t>
            </a:r>
            <a:endParaRPr lang="en-US" altLang="zh-CN" sz="3600" b="1" dirty="0">
              <a:solidFill>
                <a:srgbClr val="000000"/>
              </a:solidFill>
            </a:endParaRPr>
          </a:p>
          <a:p>
            <a:pPr eaLnBrk="0" hangingPunct="0"/>
            <a:endParaRPr lang="zh-CN" altLang="en-US" sz="3600" b="1" dirty="0">
              <a:solidFill>
                <a:srgbClr val="000000"/>
              </a:solidFill>
            </a:endParaRP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</a:rPr>
              <a:t>       身不得，男儿列，心却比，男儿烈。算平生肝胆，因人常热，俗子胸襟谁识我？英雄末路当磨折。莽红尘何处觅知音？青衫湿！</a:t>
            </a:r>
          </a:p>
        </p:txBody>
      </p:sp>
      <p:sp>
        <p:nvSpPr>
          <p:cNvPr id="15364" name="矩形 7172">
            <a:extLst>
              <a:ext uri="{FF2B5EF4-FFF2-40B4-BE49-F238E27FC236}">
                <a16:creationId xmlns:a16="http://schemas.microsoft.com/office/drawing/2014/main" id="{0027D9A9-7629-4C75-BACB-6C1E4A255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143000"/>
            <a:ext cx="1809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3200" b="1">
                <a:ea typeface="华文新魏" panose="02010800040101010101" pitchFamily="2" charset="-122"/>
              </a:rPr>
              <a:t>——</a:t>
            </a:r>
            <a:r>
              <a:rPr lang="zh-CN" altLang="en-US" sz="3200" b="1">
                <a:ea typeface="华文新魏" panose="02010800040101010101" pitchFamily="2" charset="-122"/>
              </a:rPr>
              <a:t>秋瑾</a:t>
            </a:r>
          </a:p>
        </p:txBody>
      </p:sp>
    </p:spTree>
    <p:extLst>
      <p:ext uri="{BB962C8B-B14F-4D97-AF65-F5344CB8AC3E}">
        <p14:creationId xmlns:p14="http://schemas.microsoft.com/office/powerpoint/2010/main" val="3245491390"/>
      </p:ext>
    </p:extLst>
  </p:cSld>
  <p:clrMapOvr>
    <a:masterClrMapping/>
  </p:clrMapOvr>
  <p:transition>
    <p:comb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欢天喜地">
  <a:themeElements>
    <a:clrScheme name="">
      <a:dk1>
        <a:srgbClr val="FFFFFF"/>
      </a:dk1>
      <a:lt1>
        <a:srgbClr val="FFA679"/>
      </a:lt1>
      <a:dk2>
        <a:srgbClr val="FFFF66"/>
      </a:dk2>
      <a:lt2>
        <a:srgbClr val="C0C0C0"/>
      </a:lt2>
      <a:accent1>
        <a:srgbClr val="9C9CBE"/>
      </a:accent1>
      <a:accent2>
        <a:srgbClr val="FFFFCC"/>
      </a:accent2>
      <a:accent3>
        <a:srgbClr val="FFD0BE"/>
      </a:accent3>
      <a:accent4>
        <a:srgbClr val="DCDCDC"/>
      </a:accent4>
      <a:accent5>
        <a:srgbClr val="CBCBDB"/>
      </a:accent5>
      <a:accent6>
        <a:srgbClr val="E5E5B7"/>
      </a:accent6>
      <a:hlink>
        <a:srgbClr val="CCECFF"/>
      </a:hlink>
      <a:folHlink>
        <a:srgbClr val="99FF6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欢天喜地 1">
        <a:dk1>
          <a:srgbClr val="C0C0C0"/>
        </a:dk1>
        <a:lt1>
          <a:srgbClr val="FFFFFF"/>
        </a:lt1>
        <a:dk2>
          <a:srgbClr val="FFA679"/>
        </a:dk2>
        <a:lt2>
          <a:srgbClr val="FFFF66"/>
        </a:lt2>
        <a:accent1>
          <a:srgbClr val="9C9CBE"/>
        </a:accent1>
        <a:accent2>
          <a:srgbClr val="FFFFCC"/>
        </a:accent2>
        <a:accent3>
          <a:srgbClr val="FFD0BE"/>
        </a:accent3>
        <a:accent4>
          <a:srgbClr val="DADADA"/>
        </a:accent4>
        <a:accent5>
          <a:srgbClr val="CBCBDB"/>
        </a:accent5>
        <a:accent6>
          <a:srgbClr val="E7E7B9"/>
        </a:accent6>
        <a:hlink>
          <a:srgbClr val="CCECFF"/>
        </a:hlink>
        <a:folHlink>
          <a:srgbClr val="99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欢天喜地 2">
        <a:dk1>
          <a:srgbClr val="B2B2B2"/>
        </a:dk1>
        <a:lt1>
          <a:srgbClr val="FFFFFF"/>
        </a:lt1>
        <a:dk2>
          <a:srgbClr val="EBA18D"/>
        </a:dk2>
        <a:lt2>
          <a:srgbClr val="FFFFFF"/>
        </a:lt2>
        <a:accent1>
          <a:srgbClr val="C97F94"/>
        </a:accent1>
        <a:accent2>
          <a:srgbClr val="CC99FF"/>
        </a:accent2>
        <a:accent3>
          <a:srgbClr val="F3CDC5"/>
        </a:accent3>
        <a:accent4>
          <a:srgbClr val="DADADA"/>
        </a:accent4>
        <a:accent5>
          <a:srgbClr val="E1C0C8"/>
        </a:accent5>
        <a:accent6>
          <a:srgbClr val="B98AE7"/>
        </a:accent6>
        <a:hlink>
          <a:srgbClr val="FFFF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欢天喜地 3">
        <a:dk1>
          <a:srgbClr val="000000"/>
        </a:dk1>
        <a:lt1>
          <a:srgbClr val="FFFFFF"/>
        </a:lt1>
        <a:dk2>
          <a:srgbClr val="FFFF00"/>
        </a:dk2>
        <a:lt2>
          <a:srgbClr val="C0C0C0"/>
        </a:lt2>
        <a:accent1>
          <a:srgbClr val="FEE2E2"/>
        </a:accent1>
        <a:accent2>
          <a:srgbClr val="FFFFFF"/>
        </a:accent2>
        <a:accent3>
          <a:srgbClr val="FFFFFF"/>
        </a:accent3>
        <a:accent4>
          <a:srgbClr val="000000"/>
        </a:accent4>
        <a:accent5>
          <a:srgbClr val="FEEEEE"/>
        </a:accent5>
        <a:accent6>
          <a:srgbClr val="E7E7E7"/>
        </a:accent6>
        <a:hlink>
          <a:srgbClr val="FFFFCC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欢天喜地 4">
        <a:dk1>
          <a:srgbClr val="C0C0C0"/>
        </a:dk1>
        <a:lt1>
          <a:srgbClr val="FFFFFF"/>
        </a:lt1>
        <a:dk2>
          <a:srgbClr val="E0A172"/>
        </a:dk2>
        <a:lt2>
          <a:srgbClr val="FFFF99"/>
        </a:lt2>
        <a:accent1>
          <a:srgbClr val="89A3AB"/>
        </a:accent1>
        <a:accent2>
          <a:srgbClr val="CCCCFF"/>
        </a:accent2>
        <a:accent3>
          <a:srgbClr val="EDCDBC"/>
        </a:accent3>
        <a:accent4>
          <a:srgbClr val="DADADA"/>
        </a:accent4>
        <a:accent5>
          <a:srgbClr val="C4CED2"/>
        </a:accent5>
        <a:accent6>
          <a:srgbClr val="B9B9E7"/>
        </a:accent6>
        <a:hlink>
          <a:srgbClr val="4D4D4D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欢天喜地 5">
        <a:dk1>
          <a:srgbClr val="B2B2B2"/>
        </a:dk1>
        <a:lt1>
          <a:srgbClr val="FFFF66"/>
        </a:lt1>
        <a:dk2>
          <a:srgbClr val="D5E2CC"/>
        </a:dk2>
        <a:lt2>
          <a:srgbClr val="FFFFFF"/>
        </a:lt2>
        <a:accent1>
          <a:srgbClr val="859AC3"/>
        </a:accent1>
        <a:accent2>
          <a:srgbClr val="66CCFF"/>
        </a:accent2>
        <a:accent3>
          <a:srgbClr val="E7EEE2"/>
        </a:accent3>
        <a:accent4>
          <a:srgbClr val="DADA56"/>
        </a:accent4>
        <a:accent5>
          <a:srgbClr val="C2CADE"/>
        </a:accent5>
        <a:accent6>
          <a:srgbClr val="5CB9E7"/>
        </a:accent6>
        <a:hlink>
          <a:srgbClr val="0000CC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欢天喜地 6">
        <a:dk1>
          <a:srgbClr val="C0C0C0"/>
        </a:dk1>
        <a:lt1>
          <a:srgbClr val="FFFFCC"/>
        </a:lt1>
        <a:dk2>
          <a:srgbClr val="FFCC99"/>
        </a:dk2>
        <a:lt2>
          <a:srgbClr val="000000"/>
        </a:lt2>
        <a:accent1>
          <a:srgbClr val="73A78D"/>
        </a:accent1>
        <a:accent2>
          <a:srgbClr val="CC3399"/>
        </a:accent2>
        <a:accent3>
          <a:srgbClr val="FFE2CA"/>
        </a:accent3>
        <a:accent4>
          <a:srgbClr val="DADAAE"/>
        </a:accent4>
        <a:accent5>
          <a:srgbClr val="BCD0C5"/>
        </a:accent5>
        <a:accent6>
          <a:srgbClr val="B92D8A"/>
        </a:accent6>
        <a:hlink>
          <a:srgbClr val="CCECFF"/>
        </a:hlink>
        <a:folHlink>
          <a:srgbClr val="00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欢天喜地 7">
        <a:dk1>
          <a:srgbClr val="000066"/>
        </a:dk1>
        <a:lt1>
          <a:srgbClr val="F48E6E"/>
        </a:lt1>
        <a:dk2>
          <a:srgbClr val="FFFF99"/>
        </a:dk2>
        <a:lt2>
          <a:srgbClr val="C0C0C0"/>
        </a:lt2>
        <a:accent1>
          <a:srgbClr val="E8E8CE"/>
        </a:accent1>
        <a:accent2>
          <a:srgbClr val="3333CC"/>
        </a:accent2>
        <a:accent3>
          <a:srgbClr val="F8C6BA"/>
        </a:accent3>
        <a:accent4>
          <a:srgbClr val="000056"/>
        </a:accent4>
        <a:accent5>
          <a:srgbClr val="F2F2E3"/>
        </a:accent5>
        <a:accent6>
          <a:srgbClr val="2D2DB9"/>
        </a:accent6>
        <a:hlink>
          <a:srgbClr val="FFFF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欢天喜地 8">
        <a:dk1>
          <a:srgbClr val="B2B2B2"/>
        </a:dk1>
        <a:lt1>
          <a:srgbClr val="66FFFF"/>
        </a:lt1>
        <a:dk2>
          <a:srgbClr val="FFCCCC"/>
        </a:dk2>
        <a:lt2>
          <a:srgbClr val="660066"/>
        </a:lt2>
        <a:accent1>
          <a:srgbClr val="7592B1"/>
        </a:accent1>
        <a:accent2>
          <a:srgbClr val="008080"/>
        </a:accent2>
        <a:accent3>
          <a:srgbClr val="FFE2E2"/>
        </a:accent3>
        <a:accent4>
          <a:srgbClr val="56DADA"/>
        </a:accent4>
        <a:accent5>
          <a:srgbClr val="BDC7D5"/>
        </a:accent5>
        <a:accent6>
          <a:srgbClr val="007373"/>
        </a:accent6>
        <a:hlink>
          <a:srgbClr val="FFFF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1872</Words>
  <Application>Microsoft Office PowerPoint</Application>
  <PresentationFormat>宽屏</PresentationFormat>
  <Paragraphs>102</Paragraphs>
  <Slides>21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2" baseType="lpstr">
      <vt:lpstr>等线</vt:lpstr>
      <vt:lpstr>等线 Light</vt:lpstr>
      <vt:lpstr>方正启体简体</vt:lpstr>
      <vt:lpstr>黑体</vt:lpstr>
      <vt:lpstr>楷体</vt:lpstr>
      <vt:lpstr>楷体_GB2312</vt:lpstr>
      <vt:lpstr>宋体</vt:lpstr>
      <vt:lpstr>Arial</vt:lpstr>
      <vt:lpstr>Wingdings</vt:lpstr>
      <vt:lpstr>Office 主题​​</vt:lpstr>
      <vt:lpstr>欢天喜地</vt:lpstr>
      <vt:lpstr>     满  江  红            </vt:lpstr>
      <vt:lpstr>PowerPoint 演示文稿</vt:lpstr>
      <vt:lpstr>PowerPoint 演示文稿</vt:lpstr>
      <vt:lpstr>秋瑾的故事</vt:lpstr>
      <vt:lpstr>PowerPoint 演示文稿</vt:lpstr>
      <vt:lpstr>PowerPoint 演示文稿</vt:lpstr>
      <vt:lpstr>秋瑾的创作</vt:lpstr>
      <vt:lpstr>写作背景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满  江  红            </dc:title>
  <dc:creator>cailing</dc:creator>
  <cp:lastModifiedBy>cailing</cp:lastModifiedBy>
  <cp:revision>5</cp:revision>
  <dcterms:created xsi:type="dcterms:W3CDTF">2021-12-08T22:37:18Z</dcterms:created>
  <dcterms:modified xsi:type="dcterms:W3CDTF">2021-12-24T01:15:28Z</dcterms:modified>
</cp:coreProperties>
</file>