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67" r:id="rId2"/>
  </p:sldMasterIdLst>
  <p:notesMasterIdLst>
    <p:notesMasterId r:id="rId32"/>
  </p:notesMasterIdLst>
  <p:sldIdLst>
    <p:sldId id="259" r:id="rId3"/>
    <p:sldId id="639" r:id="rId4"/>
    <p:sldId id="664" r:id="rId5"/>
    <p:sldId id="665" r:id="rId6"/>
    <p:sldId id="642" r:id="rId7"/>
    <p:sldId id="643" r:id="rId8"/>
    <p:sldId id="644" r:id="rId9"/>
    <p:sldId id="624" r:id="rId10"/>
    <p:sldId id="645" r:id="rId11"/>
    <p:sldId id="330" r:id="rId12"/>
    <p:sldId id="441" r:id="rId13"/>
    <p:sldId id="408" r:id="rId14"/>
    <p:sldId id="362" r:id="rId15"/>
    <p:sldId id="436" r:id="rId16"/>
    <p:sldId id="666" r:id="rId17"/>
    <p:sldId id="439" r:id="rId18"/>
    <p:sldId id="647" r:id="rId19"/>
    <p:sldId id="649" r:id="rId20"/>
    <p:sldId id="344" r:id="rId21"/>
    <p:sldId id="650" r:id="rId22"/>
    <p:sldId id="654" r:id="rId23"/>
    <p:sldId id="655" r:id="rId24"/>
    <p:sldId id="656" r:id="rId25"/>
    <p:sldId id="657" r:id="rId26"/>
    <p:sldId id="669" r:id="rId27"/>
    <p:sldId id="389" r:id="rId28"/>
    <p:sldId id="668" r:id="rId29"/>
    <p:sldId id="667" r:id="rId30"/>
    <p:sldId id="325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2838BEF-8BB2-4498-84A7-C5851F593DF1}" styleName="中度样式 4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868"/>
    <p:restoredTop sz="87500"/>
  </p:normalViewPr>
  <p:slideViewPr>
    <p:cSldViewPr snapToGrid="0" snapToObjects="1">
      <p:cViewPr varScale="1">
        <p:scale>
          <a:sx n="97" d="100"/>
          <a:sy n="97" d="100"/>
        </p:scale>
        <p:origin x="1264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5AD1B1-9E1C-6948-918B-A22985B412B9}" type="datetimeFigureOut">
              <a:rPr kumimoji="1" lang="zh-CN" altLang="en-US" smtClean="0"/>
              <a:t>2018/11/19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DFE703-BA73-A64A-8AA0-6B99BF5A8BA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807292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DFE703-BA73-A64A-8AA0-6B99BF5A8BA2}" type="slidenum">
              <a:rPr kumimoji="1" lang="zh-CN" altLang="en-US" smtClean="0"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605438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>
            <a:extLst>
              <a:ext uri="{FF2B5EF4-FFF2-40B4-BE49-F238E27FC236}">
                <a16:creationId xmlns:a16="http://schemas.microsoft.com/office/drawing/2014/main" id="{1AF47033-D6AE-CA44-B2A2-999367EDC64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>
            <a:extLst>
              <a:ext uri="{FF2B5EF4-FFF2-40B4-BE49-F238E27FC236}">
                <a16:creationId xmlns:a16="http://schemas.microsoft.com/office/drawing/2014/main" id="{8D4B3D15-DD10-ED43-8E97-2471893BE2C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9460" name="灯片编号占位符 3">
            <a:extLst>
              <a:ext uri="{FF2B5EF4-FFF2-40B4-BE49-F238E27FC236}">
                <a16:creationId xmlns:a16="http://schemas.microsoft.com/office/drawing/2014/main" id="{369A3259-48A8-EF47-ABC8-80AE200640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2083054F-7082-784B-BFE8-F2F291A68E51}" type="slidenum">
              <a:rPr lang="zh-CN" altLang="en-US">
                <a:latin typeface="Calibri" panose="020F0502020204030204" pitchFamily="34" charset="0"/>
              </a:rPr>
              <a:pPr eaLnBrk="1" hangingPunct="1"/>
              <a:t>7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27115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/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11/19/18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11/19/18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11/19/18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11/19/18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11/19/18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11/19/18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11/19/18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11/19/18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11/19/18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全景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11/19/18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11/19/18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11/19/18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11/19/18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11/19/18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49244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C7177097-E048-FC4F-A46E-CCACCA24D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A7F6FF29-2DA2-9644-B46C-E2E87695D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3B7758A7-5C35-B24F-A76F-9B18B9321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07B133-4782-6C42-BB29-C21FA513254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966531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zh-CN" altLang="en-US" dirty="0"/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287E1093-1AFD-984E-9A20-1B85679B8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56885F22-0A52-954D-A9B7-2AB308BEF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64DE8B8C-E623-7841-8FEC-F2A846A09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5C8843-1C87-E741-B076-7ABC5B4BF98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76353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4006790"/>
            <a:ext cx="10363200" cy="40011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A63E3CE1-42E8-8645-9C41-30B9356D4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86CA511F-AC58-D143-B453-F64655B62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1C5F74D3-46B2-5C45-AB1B-DE8588AB7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429474-DAD2-3E4B-8108-A921BC4EBED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790700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35164"/>
            <a:ext cx="5384800" cy="20005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35164"/>
            <a:ext cx="5384800" cy="20005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BF99D0B8-93D4-0A4A-A37B-D361D029B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13BEF07E-6883-DF4C-9BFF-5B1E172EA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EF482EAB-9362-864D-8DF0-4436728C6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508E87-05AC-D043-B0B7-10F43373149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227964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713210"/>
            <a:ext cx="5386917" cy="46166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17543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713210"/>
            <a:ext cx="5389033" cy="46166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17543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614F37A9-8C75-2649-9F65-65F7A14891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28CBBD1E-E9A7-B243-AFEF-675ECFA8D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BC293157-2B42-254F-82B1-3871ED604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186CF3-224D-4048-B971-6324E1A8677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43110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C8A438EB-EAB7-C14F-ACF1-258225E594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8F38FBC3-D560-FA48-ACEF-4C539ABC2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F9983F85-25F2-E047-88EF-B44564043D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D6DF6A-F68F-D54D-8D89-282F7C7D727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823776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85BBCBE9-6986-7441-9B8E-74960E1E9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603D0288-F612-F142-99BC-12BA738D0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8D9ED35-2782-304F-8C70-58B71A4D6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DA977B-7523-D342-AB74-4400E5EE2FC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810407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22837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30777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AAE50A35-6EB8-B244-86BA-D9CAA32CA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60E5A196-32B4-3C4A-93E0-8F00A21C9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565E333C-462C-2F47-B698-9E2EA58CC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E248AF-DC95-174F-8675-D684B89BA08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7023163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5847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30777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389D8D04-B098-1C4D-AF9B-0455D0BE6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2CA42D92-CC24-B247-A491-B0572433F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71BCE2DC-201B-1744-B52F-88AFA2CD9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8C5B40-AEA1-4E40-9E97-C31994C8E5C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1588240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012192" y="1935163"/>
            <a:ext cx="3570208" cy="206216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2294EB41-1AB1-AF45-8392-EFB07041F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0DE27F30-FEE0-7844-94B0-36272FAAF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0E3E58A0-A36C-2240-AA55-300A5BD8CB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A605B-47AC-954A-B154-88FF24A4687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602444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704850"/>
            <a:ext cx="2743200" cy="561975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481564" y="704850"/>
            <a:ext cx="2154436" cy="561975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17377294-2E17-BD47-8A2B-D1272046B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73351587-1C8E-CE4D-B312-9137E424B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D527E7EB-B5F5-5C45-8EA6-7C3D17567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9990A-24FB-F841-94A2-2F26052A953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45654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11/19/18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7" r:id="rId10"/>
    <p:sldLayoutId id="2147483666" r:id="rId11"/>
    <p:sldLayoutId id="2147483661" r:id="rId12"/>
    <p:sldLayoutId id="2147483658" r:id="rId13"/>
    <p:sldLayoutId id="2147483659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611D6C18-8457-394F-9631-BBFEE00CFBA1}"/>
              </a:ext>
            </a:extLst>
          </p:cNvPr>
          <p:cNvSpPr>
            <a:spLocks/>
          </p:cNvSpPr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itchFamily="34" charset="0"/>
              <a:buNone/>
              <a:defRPr/>
            </a:pPr>
            <a:endParaRPr lang="en-US" sz="1800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509A85C1-2504-854D-9A6A-8A963F20CC2A}"/>
              </a:ext>
            </a:extLst>
          </p:cNvPr>
          <p:cNvSpPr>
            <a:spLocks/>
          </p:cNvSpPr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itchFamily="34" charset="0"/>
              <a:buNone/>
              <a:defRPr/>
            </a:pPr>
            <a:endParaRPr lang="en-US" sz="1800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17EFC1FB-3F59-3E42-A659-32DE335FA906}"/>
              </a:ext>
            </a:extLst>
          </p:cNvPr>
          <p:cNvGrpSpPr>
            <a:grpSpLocks/>
          </p:cNvGrpSpPr>
          <p:nvPr/>
        </p:nvGrpSpPr>
        <p:grpSpPr bwMode="auto">
          <a:xfrm>
            <a:off x="-25399" y="203200"/>
            <a:ext cx="12240684" cy="647700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3BAC7695-C57D-B048-A618-1FFB0C75E74E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itchFamily="34" charset="0"/>
                <a:buNone/>
                <a:defRPr/>
              </a:pPr>
              <a:endParaRPr lang="en-US" sz="1800">
                <a:latin typeface="Comic Sans MS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38A43676-EDF6-2143-B0F8-EFFA38B5C947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itchFamily="34" charset="0"/>
                <a:buNone/>
                <a:defRPr/>
              </a:pPr>
              <a:endParaRPr lang="en-US" sz="1800">
                <a:latin typeface="Comic Sans MS" pitchFamily="66" charset="0"/>
              </a:endParaRPr>
            </a:p>
          </p:txBody>
        </p:sp>
      </p:grpSp>
      <p:sp>
        <p:nvSpPr>
          <p:cNvPr id="1029" name="标题占位符 8">
            <a:extLst>
              <a:ext uri="{FF2B5EF4-FFF2-40B4-BE49-F238E27FC236}">
                <a16:creationId xmlns:a16="http://schemas.microsoft.com/office/drawing/2014/main" id="{94823693-F591-6F4D-80EB-0CC62E357B0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0" name="文本占位符 29">
            <a:extLst>
              <a:ext uri="{FF2B5EF4-FFF2-40B4-BE49-F238E27FC236}">
                <a16:creationId xmlns:a16="http://schemas.microsoft.com/office/drawing/2014/main" id="{69D2C1AF-E541-FC4A-8202-A2B58BDAC2B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B58ABB70-C708-EE4B-A080-658577414A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56D113AB-94C5-7B41-9668-FDB00A2439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4ACB6C0C-2FF0-124F-9C45-EAD7BE53D7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buFont typeface="Arial" panose="020B0604020202020204" pitchFamily="34" charset="0"/>
              <a:buNone/>
              <a:defRPr sz="1200">
                <a:solidFill>
                  <a:srgbClr val="045C75"/>
                </a:solidFill>
                <a:latin typeface="Comic Sans MS" panose="030F0902030302020204" pitchFamily="66" charset="0"/>
              </a:defRPr>
            </a:lvl1pPr>
          </a:lstStyle>
          <a:p>
            <a:fld id="{F69EDBCC-88C1-6840-929C-24F5EE300187}" type="slidenum">
              <a:rPr lang="en-US" altLang="zh-CN"/>
              <a:pPr/>
              <a:t>‹#›</a:t>
            </a:fld>
            <a:endParaRPr lang="en-US" altLang="zh-CN"/>
          </a:p>
        </p:txBody>
      </p:sp>
      <p:pic>
        <p:nvPicPr>
          <p:cNvPr id="1035" name="Picture 10" descr="英语周报标志">
            <a:extLst>
              <a:ext uri="{FF2B5EF4-FFF2-40B4-BE49-F238E27FC236}">
                <a16:creationId xmlns:a16="http://schemas.microsoft.com/office/drawing/2014/main" id="{374AA3EC-FAEE-3446-8F8D-D89BEC0D72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95250"/>
            <a:ext cx="24384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11">
            <a:extLst>
              <a:ext uri="{FF2B5EF4-FFF2-40B4-BE49-F238E27FC236}">
                <a16:creationId xmlns:a16="http://schemas.microsoft.com/office/drawing/2014/main" id="{16DEC0EC-8A4E-ED47-94A8-6B8BA132D8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8918" y="76200"/>
            <a:ext cx="3359149" cy="36988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en-US" altLang="zh-CN" sz="1800" dirty="0">
                <a:solidFill>
                  <a:srgbClr val="5F5F5F"/>
                </a:solidFill>
                <a:latin typeface="Comic Sans MS" pitchFamily="66" charset="0"/>
              </a:rPr>
              <a:t>Unit 5 Vocabulary</a:t>
            </a:r>
          </a:p>
        </p:txBody>
      </p:sp>
    </p:spTree>
    <p:extLst>
      <p:ext uri="{BB962C8B-B14F-4D97-AF65-F5344CB8AC3E}">
        <p14:creationId xmlns:p14="http://schemas.microsoft.com/office/powerpoint/2010/main" val="969587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2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2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2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2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2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288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488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3688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0888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3B57B4AF-308D-B74F-8CF2-41841270EE5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24" b="24272"/>
          <a:stretch/>
        </p:blipFill>
        <p:spPr>
          <a:xfrm>
            <a:off x="-1" y="-1"/>
            <a:ext cx="12192001" cy="4883281"/>
          </a:xfrm>
          <a:prstGeom prst="rect">
            <a:avLst/>
          </a:prstGeom>
        </p:spPr>
      </p:pic>
      <p:sp>
        <p:nvSpPr>
          <p:cNvPr id="22" name="Freeform 9">
            <a:extLst>
              <a:ext uri="{FF2B5EF4-FFF2-40B4-BE49-F238E27FC236}">
                <a16:creationId xmlns:a16="http://schemas.microsoft.com/office/drawing/2014/main" id="{AFB83730-58A8-42CA-90B3-5D5D2D1B0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4547642"/>
            <a:ext cx="12192000" cy="2332906"/>
          </a:xfrm>
          <a:custGeom>
            <a:avLst/>
            <a:gdLst>
              <a:gd name="connsiteX0" fmla="*/ 0 w 12192000"/>
              <a:gd name="connsiteY0" fmla="*/ 0 h 2332906"/>
              <a:gd name="connsiteX1" fmla="*/ 1996017 w 12192000"/>
              <a:gd name="connsiteY1" fmla="*/ 0 h 2332906"/>
              <a:gd name="connsiteX2" fmla="*/ 2377017 w 12192000"/>
              <a:gd name="connsiteY2" fmla="*/ 263783 h 2332906"/>
              <a:gd name="connsiteX3" fmla="*/ 2385484 w 12192000"/>
              <a:gd name="connsiteY3" fmla="*/ 266713 h 2332906"/>
              <a:gd name="connsiteX4" fmla="*/ 2398184 w 12192000"/>
              <a:gd name="connsiteY4" fmla="*/ 271110 h 2332906"/>
              <a:gd name="connsiteX5" fmla="*/ 2410883 w 12192000"/>
              <a:gd name="connsiteY5" fmla="*/ 275506 h 2332906"/>
              <a:gd name="connsiteX6" fmla="*/ 2421467 w 12192000"/>
              <a:gd name="connsiteY6" fmla="*/ 275506 h 2332906"/>
              <a:gd name="connsiteX7" fmla="*/ 2434167 w 12192000"/>
              <a:gd name="connsiteY7" fmla="*/ 275506 h 2332906"/>
              <a:gd name="connsiteX8" fmla="*/ 2444750 w 12192000"/>
              <a:gd name="connsiteY8" fmla="*/ 271110 h 2332906"/>
              <a:gd name="connsiteX9" fmla="*/ 2457450 w 12192000"/>
              <a:gd name="connsiteY9" fmla="*/ 266713 h 2332906"/>
              <a:gd name="connsiteX10" fmla="*/ 2465917 w 12192000"/>
              <a:gd name="connsiteY10" fmla="*/ 263783 h 2332906"/>
              <a:gd name="connsiteX11" fmla="*/ 2846917 w 12192000"/>
              <a:gd name="connsiteY11" fmla="*/ 0 h 2332906"/>
              <a:gd name="connsiteX12" fmla="*/ 12192000 w 12192000"/>
              <a:gd name="connsiteY12" fmla="*/ 0 h 2332906"/>
              <a:gd name="connsiteX13" fmla="*/ 12192000 w 12192000"/>
              <a:gd name="connsiteY13" fmla="*/ 2332906 h 2332906"/>
              <a:gd name="connsiteX14" fmla="*/ 0 w 12192000"/>
              <a:gd name="connsiteY14" fmla="*/ 2332906 h 2332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2192000" h="2332906">
                <a:moveTo>
                  <a:pt x="0" y="0"/>
                </a:moveTo>
                <a:lnTo>
                  <a:pt x="1996017" y="0"/>
                </a:lnTo>
                <a:lnTo>
                  <a:pt x="2377017" y="263783"/>
                </a:lnTo>
                <a:lnTo>
                  <a:pt x="2385484" y="266713"/>
                </a:lnTo>
                <a:lnTo>
                  <a:pt x="2398184" y="271110"/>
                </a:lnTo>
                <a:lnTo>
                  <a:pt x="2410883" y="275506"/>
                </a:lnTo>
                <a:lnTo>
                  <a:pt x="2421467" y="275506"/>
                </a:lnTo>
                <a:lnTo>
                  <a:pt x="2434167" y="275506"/>
                </a:lnTo>
                <a:lnTo>
                  <a:pt x="2444750" y="271110"/>
                </a:lnTo>
                <a:lnTo>
                  <a:pt x="2457450" y="266713"/>
                </a:lnTo>
                <a:lnTo>
                  <a:pt x="2465917" y="263783"/>
                </a:lnTo>
                <a:lnTo>
                  <a:pt x="2846917" y="0"/>
                </a:lnTo>
                <a:lnTo>
                  <a:pt x="12192000" y="0"/>
                </a:lnTo>
                <a:lnTo>
                  <a:pt x="12192000" y="2332906"/>
                </a:lnTo>
                <a:lnTo>
                  <a:pt x="0" y="2332906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BEA29543-D978-9446-A106-E37DE784B0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2788" y="4895558"/>
            <a:ext cx="10572000" cy="779529"/>
          </a:xfrm>
        </p:spPr>
        <p:txBody>
          <a:bodyPr>
            <a:normAutofit/>
          </a:bodyPr>
          <a:lstStyle/>
          <a:p>
            <a:r>
              <a:rPr kumimoji="1" lang="en-US" altLang="zh-CN" sz="4000"/>
              <a:t>UNIT5 EDUCATIONAL EXCHANGES</a:t>
            </a:r>
            <a:endParaRPr kumimoji="1" lang="zh-CN" altLang="en-US" sz="4000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251908BC-9497-C245-9C3E-C8765CE767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0001" y="5594110"/>
            <a:ext cx="10572000" cy="726680"/>
          </a:xfrm>
        </p:spPr>
        <p:txBody>
          <a:bodyPr>
            <a:normAutofit/>
          </a:bodyPr>
          <a:lstStyle/>
          <a:p>
            <a:r>
              <a:rPr kumimoji="1" lang="en-US" altLang="zh-CN" sz="2800" dirty="0">
                <a:latin typeface="Chalkduster" panose="03050602040202020205" pitchFamily="66" charset="0"/>
              </a:rPr>
              <a:t>Grammar</a:t>
            </a:r>
            <a:r>
              <a:rPr kumimoji="1" lang="zh-CN" altLang="en-US" sz="2800" dirty="0">
                <a:latin typeface="Chalkduster" panose="03050602040202020205" pitchFamily="66" charset="0"/>
              </a:rPr>
              <a:t> （</a:t>
            </a:r>
            <a:r>
              <a:rPr kumimoji="1" lang="en-US" altLang="zh-CN" sz="2800" dirty="0">
                <a:latin typeface="Chalkduster" panose="03050602040202020205" pitchFamily="66" charset="0"/>
              </a:rPr>
              <a:t>present perfect tense</a:t>
            </a:r>
            <a:r>
              <a:rPr kumimoji="1" lang="zh-CN" altLang="en-US" sz="2800" dirty="0">
                <a:latin typeface="Chalkduster" panose="03050602040202020205" pitchFamily="66" charset="0"/>
              </a:rPr>
              <a:t>）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4690505-F689-E94F-89B6-467E57391C5D}"/>
              </a:ext>
            </a:extLst>
          </p:cNvPr>
          <p:cNvSpPr txBox="1"/>
          <p:nvPr/>
        </p:nvSpPr>
        <p:spPr>
          <a:xfrm>
            <a:off x="810001" y="107577"/>
            <a:ext cx="5645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000" dirty="0">
                <a:latin typeface="Chalkduster" panose="03050602040202020205" pitchFamily="66" charset="0"/>
              </a:rPr>
              <a:t>E</a:t>
            </a:r>
            <a:endParaRPr kumimoji="1" lang="zh-CN" altLang="en-US" sz="4000" dirty="0">
              <a:latin typeface="Chalkduster" panose="03050602040202020205" pitchFamily="66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4B81D590-D3EB-3541-BF2C-E03288D8F549}"/>
              </a:ext>
            </a:extLst>
          </p:cNvPr>
          <p:cNvSpPr txBox="1"/>
          <p:nvPr/>
        </p:nvSpPr>
        <p:spPr>
          <a:xfrm>
            <a:off x="1555747" y="636495"/>
            <a:ext cx="5854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000" dirty="0">
                <a:latin typeface="Chalkduster" panose="03050602040202020205" pitchFamily="66" charset="0"/>
              </a:rPr>
              <a:t>d</a:t>
            </a:r>
            <a:endParaRPr kumimoji="1" lang="zh-CN" altLang="en-US" sz="4000" dirty="0">
              <a:latin typeface="Chalkduster" panose="03050602040202020205" pitchFamily="66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D62C1A3D-2F54-F64C-BF33-4815B316445B}"/>
              </a:ext>
            </a:extLst>
          </p:cNvPr>
          <p:cNvSpPr txBox="1"/>
          <p:nvPr/>
        </p:nvSpPr>
        <p:spPr>
          <a:xfrm>
            <a:off x="2597277" y="609601"/>
            <a:ext cx="5373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000" dirty="0">
                <a:latin typeface="Chalkduster" panose="03050602040202020205" pitchFamily="66" charset="0"/>
              </a:rPr>
              <a:t>u</a:t>
            </a:r>
            <a:endParaRPr kumimoji="1" lang="zh-CN" altLang="en-US" sz="4000" dirty="0">
              <a:latin typeface="Chalkduster" panose="03050602040202020205" pitchFamily="66" charset="0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A3A27BF2-D337-1E49-90C4-59181FDACACB}"/>
              </a:ext>
            </a:extLst>
          </p:cNvPr>
          <p:cNvSpPr txBox="1"/>
          <p:nvPr/>
        </p:nvSpPr>
        <p:spPr>
          <a:xfrm>
            <a:off x="3722674" y="255658"/>
            <a:ext cx="50687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000" dirty="0">
                <a:latin typeface="Chalkduster" panose="03050602040202020205" pitchFamily="66" charset="0"/>
              </a:rPr>
              <a:t>c</a:t>
            </a:r>
            <a:endParaRPr kumimoji="1" lang="zh-CN" altLang="en-US" sz="4000" dirty="0">
              <a:latin typeface="Chalkduster" panose="03050602040202020205" pitchFamily="66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1C996826-F08A-5E42-AE6F-D62D2CB74D93}"/>
              </a:ext>
            </a:extLst>
          </p:cNvPr>
          <p:cNvSpPr txBox="1"/>
          <p:nvPr/>
        </p:nvSpPr>
        <p:spPr>
          <a:xfrm>
            <a:off x="5229264" y="107577"/>
            <a:ext cx="5389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000" dirty="0">
                <a:latin typeface="Chalkduster" panose="03050602040202020205" pitchFamily="66" charset="0"/>
              </a:rPr>
              <a:t>a</a:t>
            </a:r>
            <a:endParaRPr kumimoji="1" lang="zh-CN" altLang="en-US" sz="4000" dirty="0">
              <a:latin typeface="Chalkduster" panose="03050602040202020205" pitchFamily="66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D12BAF9C-DDAA-6846-A471-C03358AA4479}"/>
              </a:ext>
            </a:extLst>
          </p:cNvPr>
          <p:cNvSpPr txBox="1"/>
          <p:nvPr/>
        </p:nvSpPr>
        <p:spPr>
          <a:xfrm>
            <a:off x="6794182" y="636495"/>
            <a:ext cx="4187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000" dirty="0">
                <a:latin typeface="Chalkduster" panose="03050602040202020205" pitchFamily="66" charset="0"/>
              </a:rPr>
              <a:t>t</a:t>
            </a:r>
            <a:endParaRPr kumimoji="1" lang="zh-CN" altLang="en-US" sz="4000" dirty="0">
              <a:latin typeface="Chalkduster" panose="03050602040202020205" pitchFamily="66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5E78DB88-6DBB-8E48-94AE-0EBCB0D4DC4D}"/>
              </a:ext>
            </a:extLst>
          </p:cNvPr>
          <p:cNvSpPr txBox="1"/>
          <p:nvPr/>
        </p:nvSpPr>
        <p:spPr>
          <a:xfrm>
            <a:off x="7848781" y="535170"/>
            <a:ext cx="3866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000" dirty="0" err="1">
                <a:latin typeface="Chalkduster" panose="03050602040202020205" pitchFamily="66" charset="0"/>
              </a:rPr>
              <a:t>i</a:t>
            </a:r>
            <a:endParaRPr kumimoji="1" lang="zh-CN" altLang="en-US" sz="4000" dirty="0">
              <a:latin typeface="Chalkduster" panose="03050602040202020205" pitchFamily="66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8D4CE5CE-1D9F-B245-BEF0-611BB9D99594}"/>
              </a:ext>
            </a:extLst>
          </p:cNvPr>
          <p:cNvSpPr txBox="1"/>
          <p:nvPr/>
        </p:nvSpPr>
        <p:spPr>
          <a:xfrm>
            <a:off x="8894497" y="1098177"/>
            <a:ext cx="5533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000" dirty="0">
                <a:latin typeface="Chalkduster" panose="03050602040202020205" pitchFamily="66" charset="0"/>
              </a:rPr>
              <a:t>o</a:t>
            </a:r>
            <a:endParaRPr kumimoji="1" lang="zh-CN" altLang="en-US" sz="4000" dirty="0">
              <a:latin typeface="Chalkduster" panose="03050602040202020205" pitchFamily="66" charset="0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3E5A4AD9-FB04-F545-B45E-756257109DB8}"/>
              </a:ext>
            </a:extLst>
          </p:cNvPr>
          <p:cNvSpPr txBox="1"/>
          <p:nvPr/>
        </p:nvSpPr>
        <p:spPr>
          <a:xfrm>
            <a:off x="11341941" y="-128231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000" dirty="0">
                <a:latin typeface="Chalkduster" panose="03050602040202020205" pitchFamily="66" charset="0"/>
              </a:rPr>
              <a:t>n</a:t>
            </a:r>
            <a:endParaRPr kumimoji="1" lang="zh-CN" altLang="en-US" sz="4000" dirty="0">
              <a:latin typeface="Chalkduster" panose="030506020402020202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69892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>
            <a:extLst>
              <a:ext uri="{FF2B5EF4-FFF2-40B4-BE49-F238E27FC236}">
                <a16:creationId xmlns:a16="http://schemas.microsoft.com/office/drawing/2014/main" id="{358C6C27-7FCE-7943-835E-AAC253700C0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74446" y="2006788"/>
            <a:ext cx="11807190" cy="1766637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b="1" dirty="0"/>
              <a:t>I </a:t>
            </a:r>
            <a:r>
              <a:rPr lang="en-US" altLang="zh-CN" sz="3200" b="1" dirty="0">
                <a:solidFill>
                  <a:srgbClr val="FF0000"/>
                </a:solidFill>
              </a:rPr>
              <a:t>have been to </a:t>
            </a:r>
            <a:r>
              <a:rPr lang="en-US" altLang="zh-CN" sz="3200" b="1" dirty="0"/>
              <a:t>the Great wall and the Forbidden City.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b="1" dirty="0"/>
              <a:t>He </a:t>
            </a:r>
            <a:r>
              <a:rPr lang="en-US" altLang="zh-CN" sz="3200" b="1" dirty="0">
                <a:solidFill>
                  <a:srgbClr val="FF0000"/>
                </a:solidFill>
              </a:rPr>
              <a:t>has visited </a:t>
            </a:r>
            <a:r>
              <a:rPr lang="en-US" altLang="zh-CN" sz="3200" b="1" dirty="0"/>
              <a:t>the Summer Palace and the Temple of Heaven.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b="1" dirty="0"/>
              <a:t>They </a:t>
            </a:r>
            <a:r>
              <a:rPr lang="en-US" altLang="zh-CN" sz="3200" b="1" dirty="0">
                <a:solidFill>
                  <a:srgbClr val="FF0000"/>
                </a:solidFill>
              </a:rPr>
              <a:t>have stayed</a:t>
            </a:r>
            <a:r>
              <a:rPr lang="en-US" altLang="zh-CN" sz="3200" b="1" dirty="0"/>
              <a:t> in Beijing for 2 weeks.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1CE86404-789A-024A-9402-74123CBEC4CD}"/>
              </a:ext>
            </a:extLst>
          </p:cNvPr>
          <p:cNvSpPr/>
          <p:nvPr/>
        </p:nvSpPr>
        <p:spPr>
          <a:xfrm>
            <a:off x="3830532" y="0"/>
            <a:ext cx="4352474" cy="646331"/>
          </a:xfrm>
          <a:prstGeom prst="rect">
            <a:avLst/>
          </a:prstGeom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>
                <a:highlight>
                  <a:srgbClr val="FFFF00"/>
                </a:highlight>
                <a:latin typeface="Times New Roman" panose="02020603050405020304" pitchFamily="18" charset="0"/>
              </a:rPr>
              <a:t>1. </a:t>
            </a:r>
            <a:r>
              <a:rPr lang="zh-CN" altLang="en-US" sz="3600" b="1" dirty="0">
                <a:highlight>
                  <a:srgbClr val="FFFF00"/>
                </a:highlight>
                <a:latin typeface="Times New Roman" panose="02020603050405020304" pitchFamily="18" charset="0"/>
              </a:rPr>
              <a:t>现在完成时的构成</a:t>
            </a:r>
            <a:endParaRPr lang="en-US" altLang="zh-CN" sz="3600" b="1" dirty="0">
              <a:highlight>
                <a:srgbClr val="FFFF00"/>
              </a:highlight>
              <a:latin typeface="Times New Roman" panose="02020603050405020304" pitchFamily="18" charset="0"/>
            </a:endParaRPr>
          </a:p>
        </p:txBody>
      </p:sp>
      <p:sp>
        <p:nvSpPr>
          <p:cNvPr id="4" name="AutoShape 6">
            <a:extLst>
              <a:ext uri="{FF2B5EF4-FFF2-40B4-BE49-F238E27FC236}">
                <a16:creationId xmlns:a16="http://schemas.microsoft.com/office/drawing/2014/main" id="{6D04C601-0039-AF4D-A98C-A200D9342E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0532" y="4265868"/>
            <a:ext cx="8084694" cy="2447925"/>
          </a:xfrm>
          <a:prstGeom prst="cloudCallout">
            <a:avLst>
              <a:gd name="adj1" fmla="val 47561"/>
              <a:gd name="adj2" fmla="val -37017"/>
            </a:avLst>
          </a:prstGeom>
          <a:solidFill>
            <a:srgbClr val="00206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zh-CN" altLang="en-US" sz="3600" b="1" dirty="0">
              <a:solidFill>
                <a:srgbClr val="339933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pPr algn="ctr"/>
            <a:r>
              <a:rPr lang="en-US" altLang="zh-CN" sz="3600" b="1" dirty="0">
                <a:solidFill>
                  <a:schemeClr val="bg1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have (has</a:t>
            </a:r>
            <a:r>
              <a:rPr lang="zh-CN" altLang="en-US" sz="3600" b="1" dirty="0">
                <a:solidFill>
                  <a:schemeClr val="bg1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）</a:t>
            </a:r>
            <a:r>
              <a:rPr lang="en-US" altLang="zh-CN" sz="3600" b="1" dirty="0">
                <a:solidFill>
                  <a:schemeClr val="bg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+  </a:t>
            </a:r>
            <a:r>
              <a:rPr lang="zh-CN" altLang="en-US" sz="3600" b="1" u="sng" dirty="0">
                <a:solidFill>
                  <a:schemeClr val="bg1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过去分词</a:t>
            </a:r>
          </a:p>
        </p:txBody>
      </p:sp>
      <p:sp>
        <p:nvSpPr>
          <p:cNvPr id="5" name="矩形 21">
            <a:extLst>
              <a:ext uri="{FF2B5EF4-FFF2-40B4-BE49-F238E27FC236}">
                <a16:creationId xmlns:a16="http://schemas.microsoft.com/office/drawing/2014/main" id="{EBDFE78F-6467-7146-A1D7-2E8018D8A8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6223" y="800191"/>
            <a:ext cx="12192000" cy="1077218"/>
          </a:xfrm>
          <a:prstGeom prst="rect">
            <a:avLst/>
          </a:prstGeom>
          <a:solidFill>
            <a:schemeClr val="lt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i="1" dirty="0">
                <a:solidFill>
                  <a:srgbClr val="0000FF"/>
                </a:solidFill>
              </a:rPr>
              <a:t>Observe(</a:t>
            </a:r>
            <a:r>
              <a:rPr lang="zh-CN" altLang="en-US" sz="3200" i="1" dirty="0">
                <a:solidFill>
                  <a:srgbClr val="0000FF"/>
                </a:solidFill>
              </a:rPr>
              <a:t>观察</a:t>
            </a:r>
            <a:r>
              <a:rPr lang="en-US" altLang="zh-CN" sz="3200" i="1" dirty="0">
                <a:solidFill>
                  <a:srgbClr val="0000FF"/>
                </a:solidFill>
              </a:rPr>
              <a:t>) the following sentences and work out the basic structure of  present perfect tense. </a:t>
            </a:r>
            <a:endParaRPr lang="zh-CN" altLang="en-US" sz="3200" i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989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1CE86404-789A-024A-9402-74123CBEC4CD}"/>
              </a:ext>
            </a:extLst>
          </p:cNvPr>
          <p:cNvSpPr/>
          <p:nvPr/>
        </p:nvSpPr>
        <p:spPr>
          <a:xfrm>
            <a:off x="3202961" y="65597"/>
            <a:ext cx="6207148" cy="646331"/>
          </a:xfrm>
          <a:prstGeom prst="rect">
            <a:avLst/>
          </a:prstGeom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dirty="0">
                <a:highlight>
                  <a:srgbClr val="FFFF00"/>
                </a:highlight>
                <a:latin typeface="Times New Roman" panose="02020603050405020304" pitchFamily="18" charset="0"/>
              </a:rPr>
              <a:t>动词过去分词的几种基本形式</a:t>
            </a:r>
            <a:endParaRPr lang="en-US" altLang="zh-CN" sz="3600" b="1" dirty="0">
              <a:highlight>
                <a:srgbClr val="FFFF00"/>
              </a:highlight>
              <a:latin typeface="Times New Roman" panose="02020603050405020304" pitchFamily="18" charset="0"/>
            </a:endParaRPr>
          </a:p>
        </p:txBody>
      </p:sp>
      <p:sp>
        <p:nvSpPr>
          <p:cNvPr id="2" name="圆角矩形 1">
            <a:extLst>
              <a:ext uri="{FF2B5EF4-FFF2-40B4-BE49-F238E27FC236}">
                <a16:creationId xmlns:a16="http://schemas.microsoft.com/office/drawing/2014/main" id="{9D223D5A-24C5-5C4B-B32A-C2A1FD5B78CC}"/>
              </a:ext>
            </a:extLst>
          </p:cNvPr>
          <p:cNvSpPr/>
          <p:nvPr/>
        </p:nvSpPr>
        <p:spPr>
          <a:xfrm>
            <a:off x="284813" y="2341797"/>
            <a:ext cx="2918148" cy="362761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7" name="圆角矩形 6">
            <a:extLst>
              <a:ext uri="{FF2B5EF4-FFF2-40B4-BE49-F238E27FC236}">
                <a16:creationId xmlns:a16="http://schemas.microsoft.com/office/drawing/2014/main" id="{D997CCB9-DAEA-A449-8445-08A709D5686D}"/>
              </a:ext>
            </a:extLst>
          </p:cNvPr>
          <p:cNvSpPr/>
          <p:nvPr/>
        </p:nvSpPr>
        <p:spPr>
          <a:xfrm>
            <a:off x="4384193" y="2341797"/>
            <a:ext cx="3018802" cy="362762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圆角矩形 7">
            <a:extLst>
              <a:ext uri="{FF2B5EF4-FFF2-40B4-BE49-F238E27FC236}">
                <a16:creationId xmlns:a16="http://schemas.microsoft.com/office/drawing/2014/main" id="{DE75B22B-7E63-E443-BA86-3F83FA831BB7}"/>
              </a:ext>
            </a:extLst>
          </p:cNvPr>
          <p:cNvSpPr/>
          <p:nvPr/>
        </p:nvSpPr>
        <p:spPr>
          <a:xfrm>
            <a:off x="8483574" y="2341797"/>
            <a:ext cx="3223744" cy="362762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079579DB-4791-FA48-BC46-E8BA0B03413B}"/>
              </a:ext>
            </a:extLst>
          </p:cNvPr>
          <p:cNvSpPr/>
          <p:nvPr/>
        </p:nvSpPr>
        <p:spPr>
          <a:xfrm>
            <a:off x="1001536" y="2341796"/>
            <a:ext cx="14847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3200" b="1" dirty="0">
                <a:solidFill>
                  <a:srgbClr val="FF0000"/>
                </a:solidFill>
              </a:rPr>
              <a:t>AAA</a:t>
            </a:r>
            <a:r>
              <a:rPr kumimoji="1" lang="zh-CN" altLang="en-US" sz="3200" b="1" dirty="0">
                <a:solidFill>
                  <a:srgbClr val="FF0000"/>
                </a:solidFill>
              </a:rPr>
              <a:t>型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1D86330F-66BB-0D47-BF49-FB8255E00E52}"/>
              </a:ext>
            </a:extLst>
          </p:cNvPr>
          <p:cNvSpPr/>
          <p:nvPr/>
        </p:nvSpPr>
        <p:spPr>
          <a:xfrm>
            <a:off x="5123358" y="2341796"/>
            <a:ext cx="14398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3200" b="1" dirty="0">
                <a:solidFill>
                  <a:srgbClr val="FF0000"/>
                </a:solidFill>
              </a:rPr>
              <a:t>ABB</a:t>
            </a:r>
            <a:r>
              <a:rPr kumimoji="1" lang="zh-CN" altLang="en-US" sz="3200" b="1" dirty="0">
                <a:solidFill>
                  <a:srgbClr val="FF0000"/>
                </a:solidFill>
              </a:rPr>
              <a:t>型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E2FA334A-C8EC-1047-A2BC-144AC2CBE565}"/>
              </a:ext>
            </a:extLst>
          </p:cNvPr>
          <p:cNvSpPr/>
          <p:nvPr/>
        </p:nvSpPr>
        <p:spPr>
          <a:xfrm>
            <a:off x="9308183" y="2341796"/>
            <a:ext cx="14638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3200" b="1" dirty="0">
                <a:solidFill>
                  <a:srgbClr val="FF0000"/>
                </a:solidFill>
              </a:rPr>
              <a:t>ABC</a:t>
            </a:r>
            <a:r>
              <a:rPr kumimoji="1" lang="zh-CN" altLang="en-US" sz="3200" b="1" dirty="0">
                <a:solidFill>
                  <a:srgbClr val="FF0000"/>
                </a:solidFill>
              </a:rPr>
              <a:t>型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0E8D3B0D-1C4B-9B46-B2FC-89F145968C56}"/>
              </a:ext>
            </a:extLst>
          </p:cNvPr>
          <p:cNvSpPr/>
          <p:nvPr/>
        </p:nvSpPr>
        <p:spPr>
          <a:xfrm>
            <a:off x="752983" y="2926571"/>
            <a:ext cx="18918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3200" dirty="0">
                <a:solidFill>
                  <a:srgbClr val="000000"/>
                </a:solidFill>
              </a:rPr>
              <a:t>hit-hit--</a:t>
            </a:r>
            <a:r>
              <a:rPr kumimoji="1" lang="en-US" altLang="zh-CN" sz="3200" dirty="0">
                <a:solidFill>
                  <a:srgbClr val="000000"/>
                </a:solidFill>
                <a:highlight>
                  <a:srgbClr val="FFFF00"/>
                </a:highlight>
              </a:rPr>
              <a:t>hit</a:t>
            </a:r>
            <a:endParaRPr kumimoji="1" lang="zh-CN" altLang="en-US" sz="3200" dirty="0">
              <a:solidFill>
                <a:srgbClr val="000000"/>
              </a:solidFill>
              <a:highlight>
                <a:srgbClr val="FFFF00"/>
              </a:highlight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79725885-ABC6-EE4D-9BA2-29766E242B43}"/>
              </a:ext>
            </a:extLst>
          </p:cNvPr>
          <p:cNvSpPr/>
          <p:nvPr/>
        </p:nvSpPr>
        <p:spPr>
          <a:xfrm>
            <a:off x="786646" y="3607814"/>
            <a:ext cx="18245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3200" dirty="0">
                <a:solidFill>
                  <a:srgbClr val="000000"/>
                </a:solidFill>
              </a:rPr>
              <a:t>let-let--</a:t>
            </a:r>
            <a:r>
              <a:rPr kumimoji="1" lang="en-US" altLang="zh-CN" sz="3200" dirty="0">
                <a:solidFill>
                  <a:srgbClr val="000000"/>
                </a:solidFill>
                <a:highlight>
                  <a:srgbClr val="FFFF00"/>
                </a:highlight>
              </a:rPr>
              <a:t>let</a:t>
            </a:r>
            <a:endParaRPr kumimoji="1" lang="zh-CN" altLang="en-US" sz="3200" dirty="0">
              <a:solidFill>
                <a:srgbClr val="000000"/>
              </a:solidFill>
              <a:highlight>
                <a:srgbClr val="FFFF00"/>
              </a:highlight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8B749FF0-F018-5643-BAE2-7CEEFFF43EBB}"/>
              </a:ext>
            </a:extLst>
          </p:cNvPr>
          <p:cNvSpPr/>
          <p:nvPr/>
        </p:nvSpPr>
        <p:spPr>
          <a:xfrm>
            <a:off x="341814" y="4289057"/>
            <a:ext cx="27142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3200" dirty="0">
                <a:solidFill>
                  <a:srgbClr val="000000"/>
                </a:solidFill>
              </a:rPr>
              <a:t>read-read--</a:t>
            </a:r>
            <a:r>
              <a:rPr kumimoji="1" lang="en-US" altLang="zh-CN" sz="3200" dirty="0">
                <a:solidFill>
                  <a:srgbClr val="000000"/>
                </a:solidFill>
                <a:highlight>
                  <a:srgbClr val="FFFF00"/>
                </a:highlight>
              </a:rPr>
              <a:t>read</a:t>
            </a:r>
            <a:endParaRPr kumimoji="1" lang="zh-CN" altLang="en-US" sz="3200" dirty="0">
              <a:solidFill>
                <a:srgbClr val="000000"/>
              </a:solidFill>
              <a:highlight>
                <a:srgbClr val="FFFF00"/>
              </a:highlight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79D75B58-9DDE-D540-A687-6CB954AC3D65}"/>
              </a:ext>
            </a:extLst>
          </p:cNvPr>
          <p:cNvSpPr/>
          <p:nvPr/>
        </p:nvSpPr>
        <p:spPr>
          <a:xfrm>
            <a:off x="454113" y="4970300"/>
            <a:ext cx="25795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3200" dirty="0">
                <a:solidFill>
                  <a:srgbClr val="000000"/>
                </a:solidFill>
              </a:rPr>
              <a:t>cost-cost--</a:t>
            </a:r>
            <a:r>
              <a:rPr kumimoji="1" lang="en-US" altLang="zh-CN" sz="3200" dirty="0">
                <a:solidFill>
                  <a:srgbClr val="000000"/>
                </a:solidFill>
                <a:highlight>
                  <a:srgbClr val="FFFF00"/>
                </a:highlight>
              </a:rPr>
              <a:t>cost</a:t>
            </a:r>
            <a:endParaRPr kumimoji="1" lang="zh-CN" altLang="en-US" sz="3200" dirty="0">
              <a:solidFill>
                <a:srgbClr val="000000"/>
              </a:solidFill>
              <a:highlight>
                <a:srgbClr val="FFFF00"/>
              </a:highlight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9ED0E510-4990-2E48-A25A-AFF75740690D}"/>
              </a:ext>
            </a:extLst>
          </p:cNvPr>
          <p:cNvSpPr/>
          <p:nvPr/>
        </p:nvSpPr>
        <p:spPr>
          <a:xfrm>
            <a:off x="4371395" y="3166411"/>
            <a:ext cx="30316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3200" dirty="0">
                <a:solidFill>
                  <a:srgbClr val="000000"/>
                </a:solidFill>
              </a:rPr>
              <a:t>find-found-</a:t>
            </a:r>
            <a:r>
              <a:rPr kumimoji="1" lang="en-US" altLang="zh-CN" sz="3200" dirty="0">
                <a:solidFill>
                  <a:srgbClr val="000000"/>
                </a:solidFill>
                <a:highlight>
                  <a:srgbClr val="FFFF00"/>
                </a:highlight>
              </a:rPr>
              <a:t>found</a:t>
            </a:r>
            <a:endParaRPr kumimoji="1" lang="zh-CN" altLang="en-US" sz="3200" dirty="0">
              <a:solidFill>
                <a:srgbClr val="000000"/>
              </a:solidFill>
              <a:highlight>
                <a:srgbClr val="FFFF00"/>
              </a:highlight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A6C55564-2599-DC4B-B290-26CCBF344C57}"/>
              </a:ext>
            </a:extLst>
          </p:cNvPr>
          <p:cNvSpPr/>
          <p:nvPr/>
        </p:nvSpPr>
        <p:spPr>
          <a:xfrm>
            <a:off x="4736073" y="3847654"/>
            <a:ext cx="23022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3200" dirty="0">
                <a:solidFill>
                  <a:srgbClr val="000000"/>
                </a:solidFill>
              </a:rPr>
              <a:t>feel-felt--</a:t>
            </a:r>
            <a:r>
              <a:rPr kumimoji="1" lang="en-US" altLang="zh-CN" sz="3200" dirty="0">
                <a:solidFill>
                  <a:srgbClr val="000000"/>
                </a:solidFill>
                <a:highlight>
                  <a:srgbClr val="FFFF00"/>
                </a:highlight>
              </a:rPr>
              <a:t>felt</a:t>
            </a:r>
            <a:endParaRPr kumimoji="1" lang="zh-CN" altLang="en-US" sz="3200" dirty="0">
              <a:solidFill>
                <a:srgbClr val="000000"/>
              </a:solidFill>
              <a:highlight>
                <a:srgbClr val="FFFF00"/>
              </a:highlight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5B3BE0C1-B21D-124F-91EE-B0F8F432E7BA}"/>
              </a:ext>
            </a:extLst>
          </p:cNvPr>
          <p:cNvSpPr/>
          <p:nvPr/>
        </p:nvSpPr>
        <p:spPr>
          <a:xfrm>
            <a:off x="4609438" y="4528897"/>
            <a:ext cx="255550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3200" dirty="0">
                <a:solidFill>
                  <a:srgbClr val="000000"/>
                </a:solidFill>
              </a:rPr>
              <a:t>have-had--</a:t>
            </a:r>
            <a:r>
              <a:rPr kumimoji="1" lang="en-US" altLang="zh-CN" sz="3200" dirty="0">
                <a:solidFill>
                  <a:srgbClr val="000000"/>
                </a:solidFill>
                <a:highlight>
                  <a:srgbClr val="FFFF00"/>
                </a:highlight>
              </a:rPr>
              <a:t>had</a:t>
            </a:r>
            <a:endParaRPr kumimoji="1" lang="zh-CN" altLang="en-US" sz="3200" dirty="0">
              <a:solidFill>
                <a:srgbClr val="000000"/>
              </a:solidFill>
              <a:highlight>
                <a:srgbClr val="FFFF00"/>
              </a:highlight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D6932DDC-82CB-DF47-BAA0-668DCA8B92B3}"/>
              </a:ext>
            </a:extLst>
          </p:cNvPr>
          <p:cNvSpPr/>
          <p:nvPr/>
        </p:nvSpPr>
        <p:spPr>
          <a:xfrm>
            <a:off x="8968261" y="2926570"/>
            <a:ext cx="21900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3200" dirty="0">
                <a:solidFill>
                  <a:srgbClr val="000000"/>
                </a:solidFill>
              </a:rPr>
              <a:t>do-did-</a:t>
            </a:r>
            <a:r>
              <a:rPr kumimoji="1" lang="en-US" altLang="zh-CN" sz="3200" dirty="0">
                <a:solidFill>
                  <a:srgbClr val="000000"/>
                </a:solidFill>
                <a:highlight>
                  <a:srgbClr val="FFFF00"/>
                </a:highlight>
              </a:rPr>
              <a:t>done</a:t>
            </a:r>
            <a:endParaRPr kumimoji="1" lang="zh-CN" altLang="en-US" sz="3200" dirty="0">
              <a:solidFill>
                <a:srgbClr val="000000"/>
              </a:solidFill>
              <a:highlight>
                <a:srgbClr val="FFFF00"/>
              </a:highlight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0CBDAD5C-3A00-D346-8D3B-BC362148949A}"/>
              </a:ext>
            </a:extLst>
          </p:cNvPr>
          <p:cNvSpPr/>
          <p:nvPr/>
        </p:nvSpPr>
        <p:spPr>
          <a:xfrm>
            <a:off x="8860483" y="3607813"/>
            <a:ext cx="24641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3200" dirty="0">
                <a:solidFill>
                  <a:srgbClr val="000000"/>
                </a:solidFill>
              </a:rPr>
              <a:t>go-went-</a:t>
            </a:r>
            <a:r>
              <a:rPr kumimoji="1" lang="en-US" altLang="zh-CN" sz="3200" dirty="0">
                <a:solidFill>
                  <a:srgbClr val="000000"/>
                </a:solidFill>
                <a:highlight>
                  <a:srgbClr val="FFFF00"/>
                </a:highlight>
              </a:rPr>
              <a:t>gone</a:t>
            </a:r>
            <a:endParaRPr kumimoji="1" lang="zh-CN" altLang="en-US" sz="3200" dirty="0">
              <a:solidFill>
                <a:srgbClr val="000000"/>
              </a:solidFill>
              <a:highlight>
                <a:srgbClr val="FFFF00"/>
              </a:highlight>
            </a:endParaRP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80AAECFB-0066-FA42-AD7A-3382840D8CD5}"/>
              </a:ext>
            </a:extLst>
          </p:cNvPr>
          <p:cNvSpPr/>
          <p:nvPr/>
        </p:nvSpPr>
        <p:spPr>
          <a:xfrm>
            <a:off x="8921773" y="4289056"/>
            <a:ext cx="22829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3200" dirty="0">
                <a:solidFill>
                  <a:srgbClr val="000000"/>
                </a:solidFill>
              </a:rPr>
              <a:t>eat-ate-</a:t>
            </a:r>
            <a:r>
              <a:rPr kumimoji="1" lang="en-US" altLang="zh-CN" sz="3200" dirty="0">
                <a:solidFill>
                  <a:srgbClr val="000000"/>
                </a:solidFill>
                <a:highlight>
                  <a:srgbClr val="FFFF00"/>
                </a:highlight>
              </a:rPr>
              <a:t>eaten</a:t>
            </a:r>
            <a:endParaRPr kumimoji="1" lang="zh-CN" altLang="en-US" sz="3200" dirty="0">
              <a:solidFill>
                <a:srgbClr val="000000"/>
              </a:solidFill>
              <a:highlight>
                <a:srgbClr val="FFFF00"/>
              </a:highlight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B5670190-EB97-2342-BE3E-297565A60418}"/>
              </a:ext>
            </a:extLst>
          </p:cNvPr>
          <p:cNvSpPr/>
          <p:nvPr/>
        </p:nvSpPr>
        <p:spPr>
          <a:xfrm>
            <a:off x="8483574" y="4970299"/>
            <a:ext cx="31726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3200" dirty="0">
                <a:solidFill>
                  <a:srgbClr val="000000"/>
                </a:solidFill>
              </a:rPr>
              <a:t>be-was/were-</a:t>
            </a:r>
            <a:r>
              <a:rPr kumimoji="1" lang="en-US" altLang="zh-CN" sz="3200" dirty="0">
                <a:solidFill>
                  <a:srgbClr val="000000"/>
                </a:solidFill>
                <a:highlight>
                  <a:srgbClr val="FFFF00"/>
                </a:highlight>
              </a:rPr>
              <a:t>been</a:t>
            </a:r>
            <a:endParaRPr kumimoji="1" lang="zh-CN" altLang="en-US" sz="3200" dirty="0">
              <a:solidFill>
                <a:srgbClr val="000000"/>
              </a:solidFill>
              <a:highlight>
                <a:srgbClr val="FFFF00"/>
              </a:highlight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021427CB-3E52-704A-81C7-1BA717C4DA94}"/>
              </a:ext>
            </a:extLst>
          </p:cNvPr>
          <p:cNvSpPr/>
          <p:nvPr/>
        </p:nvSpPr>
        <p:spPr>
          <a:xfrm>
            <a:off x="415319" y="793553"/>
            <a:ext cx="109931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/>
              <a:t>The </a:t>
            </a:r>
            <a:r>
              <a:rPr lang="en-US" altLang="zh-CN" sz="2800" b="1" dirty="0"/>
              <a:t>past participle(</a:t>
            </a:r>
            <a:r>
              <a:rPr lang="zh-CN" altLang="en-US" sz="2800" b="1" dirty="0"/>
              <a:t>过去分词</a:t>
            </a:r>
            <a:r>
              <a:rPr lang="en-US" altLang="zh-CN" sz="2800" b="1" dirty="0"/>
              <a:t>) </a:t>
            </a:r>
            <a:r>
              <a:rPr lang="en-US" altLang="zh-CN" sz="2800" dirty="0"/>
              <a:t>of a regular verb is usually </a:t>
            </a:r>
            <a:r>
              <a:rPr lang="en-US" altLang="zh-CN" sz="2800" dirty="0">
                <a:solidFill>
                  <a:srgbClr val="FF0000"/>
                </a:solidFill>
              </a:rPr>
              <a:t>the same as </a:t>
            </a:r>
            <a:r>
              <a:rPr lang="en-US" altLang="zh-CN" sz="2800" dirty="0"/>
              <a:t>its past tense. You can find the</a:t>
            </a:r>
            <a:r>
              <a:rPr lang="en-US" altLang="zh-CN" sz="2800" b="1" dirty="0"/>
              <a:t> past participles </a:t>
            </a:r>
            <a:r>
              <a:rPr lang="en-US" altLang="zh-CN" sz="2800" dirty="0"/>
              <a:t>of some </a:t>
            </a:r>
            <a:r>
              <a:rPr lang="en-US" altLang="zh-CN" sz="2800" b="1" dirty="0">
                <a:solidFill>
                  <a:srgbClr val="FF0000"/>
                </a:solidFill>
              </a:rPr>
              <a:t>irregular</a:t>
            </a:r>
            <a:r>
              <a:rPr lang="en-US" altLang="zh-CN" sz="2800" dirty="0"/>
              <a:t> verbs on </a:t>
            </a:r>
            <a:r>
              <a:rPr lang="en-US" altLang="zh-CN" sz="2800" b="1" dirty="0">
                <a:solidFill>
                  <a:srgbClr val="FF0000"/>
                </a:solidFill>
              </a:rPr>
              <a:t>pages 141 and 142. 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46353306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7" grpId="0"/>
      <p:bldP spid="18" grpId="0"/>
      <p:bldP spid="20" grpId="0"/>
      <p:bldP spid="23" grpId="0"/>
      <p:bldP spid="24" grpId="0"/>
      <p:bldP spid="27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1CE86404-789A-024A-9402-74123CBEC4CD}"/>
              </a:ext>
            </a:extLst>
          </p:cNvPr>
          <p:cNvSpPr/>
          <p:nvPr/>
        </p:nvSpPr>
        <p:spPr>
          <a:xfrm>
            <a:off x="3202961" y="621622"/>
            <a:ext cx="5280613" cy="646331"/>
          </a:xfrm>
          <a:prstGeom prst="rect">
            <a:avLst/>
          </a:prstGeom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dirty="0">
                <a:highlight>
                  <a:srgbClr val="FFFF00"/>
                </a:highlight>
                <a:latin typeface="Times New Roman" panose="02020603050405020304" pitchFamily="18" charset="0"/>
              </a:rPr>
              <a:t>动词过去分词的基本构成</a:t>
            </a:r>
            <a:endParaRPr lang="en-US" altLang="zh-CN" sz="3600" b="1" dirty="0">
              <a:highlight>
                <a:srgbClr val="FFFF00"/>
              </a:highlight>
              <a:latin typeface="Times New Roman" panose="02020603050405020304" pitchFamily="18" charset="0"/>
            </a:endParaRPr>
          </a:p>
        </p:txBody>
      </p:sp>
      <p:sp>
        <p:nvSpPr>
          <p:cNvPr id="2" name="圆角矩形 1">
            <a:extLst>
              <a:ext uri="{FF2B5EF4-FFF2-40B4-BE49-F238E27FC236}">
                <a16:creationId xmlns:a16="http://schemas.microsoft.com/office/drawing/2014/main" id="{9D223D5A-24C5-5C4B-B32A-C2A1FD5B78CC}"/>
              </a:ext>
            </a:extLst>
          </p:cNvPr>
          <p:cNvSpPr/>
          <p:nvPr/>
        </p:nvSpPr>
        <p:spPr>
          <a:xfrm>
            <a:off x="3357797" y="1663909"/>
            <a:ext cx="4931764" cy="331282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079579DB-4791-FA48-BC46-E8BA0B03413B}"/>
              </a:ext>
            </a:extLst>
          </p:cNvPr>
          <p:cNvSpPr/>
          <p:nvPr/>
        </p:nvSpPr>
        <p:spPr>
          <a:xfrm>
            <a:off x="5119261" y="1663907"/>
            <a:ext cx="14638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3200" b="1" dirty="0">
                <a:solidFill>
                  <a:srgbClr val="FF0000"/>
                </a:solidFill>
              </a:rPr>
              <a:t>ABA</a:t>
            </a:r>
            <a:r>
              <a:rPr kumimoji="1" lang="zh-CN" altLang="en-US" sz="3200" b="1" dirty="0">
                <a:solidFill>
                  <a:srgbClr val="FF0000"/>
                </a:solidFill>
              </a:rPr>
              <a:t>型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E2FA334A-C8EC-1047-A2BC-144AC2CBE565}"/>
              </a:ext>
            </a:extLst>
          </p:cNvPr>
          <p:cNvSpPr/>
          <p:nvPr/>
        </p:nvSpPr>
        <p:spPr>
          <a:xfrm>
            <a:off x="5119261" y="3552563"/>
            <a:ext cx="14638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3200" b="1" dirty="0">
                <a:solidFill>
                  <a:srgbClr val="FF0000"/>
                </a:solidFill>
              </a:rPr>
              <a:t>AAB</a:t>
            </a:r>
            <a:r>
              <a:rPr kumimoji="1" lang="zh-CN" altLang="en-US" sz="3200" b="1" dirty="0">
                <a:solidFill>
                  <a:srgbClr val="FF0000"/>
                </a:solidFill>
              </a:rPr>
              <a:t>型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0E8D3B0D-1C4B-9B46-B2FC-89F145968C56}"/>
              </a:ext>
            </a:extLst>
          </p:cNvPr>
          <p:cNvSpPr/>
          <p:nvPr/>
        </p:nvSpPr>
        <p:spPr>
          <a:xfrm>
            <a:off x="4254355" y="2248682"/>
            <a:ext cx="31037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3200" dirty="0">
                <a:solidFill>
                  <a:srgbClr val="000000"/>
                </a:solidFill>
              </a:rPr>
              <a:t>come-came-</a:t>
            </a:r>
            <a:r>
              <a:rPr kumimoji="1" lang="en-US" altLang="zh-CN" sz="3200" dirty="0">
                <a:solidFill>
                  <a:srgbClr val="000000"/>
                </a:solidFill>
                <a:highlight>
                  <a:srgbClr val="FFFF00"/>
                </a:highlight>
              </a:rPr>
              <a:t>come</a:t>
            </a:r>
            <a:endParaRPr kumimoji="1" lang="zh-CN" altLang="en-US" sz="3200" dirty="0">
              <a:solidFill>
                <a:srgbClr val="000000"/>
              </a:solidFill>
              <a:highlight>
                <a:srgbClr val="FFFF00"/>
              </a:highlight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79725885-ABC6-EE4D-9BA2-29766E242B43}"/>
              </a:ext>
            </a:extLst>
          </p:cNvPr>
          <p:cNvSpPr/>
          <p:nvPr/>
        </p:nvSpPr>
        <p:spPr>
          <a:xfrm>
            <a:off x="3537679" y="2929925"/>
            <a:ext cx="45570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kumimoji="1" lang="en-US" altLang="zh-CN" sz="3200" dirty="0">
                <a:solidFill>
                  <a:srgbClr val="000000"/>
                </a:solidFill>
              </a:rPr>
              <a:t>become-became-</a:t>
            </a:r>
            <a:r>
              <a:rPr kumimoji="1" lang="en-US" altLang="zh-CN" sz="3200" dirty="0">
                <a:solidFill>
                  <a:srgbClr val="000000"/>
                </a:solidFill>
                <a:highlight>
                  <a:srgbClr val="FFFF00"/>
                </a:highlight>
              </a:rPr>
              <a:t>become</a:t>
            </a:r>
            <a:endParaRPr kumimoji="1" lang="zh-CN" altLang="en-US" sz="3200" dirty="0">
              <a:solidFill>
                <a:srgbClr val="000000"/>
              </a:solidFill>
              <a:highlight>
                <a:srgbClr val="FFFF00"/>
              </a:highlight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D6932DDC-82CB-DF47-BAA0-668DCA8B92B3}"/>
              </a:ext>
            </a:extLst>
          </p:cNvPr>
          <p:cNvSpPr/>
          <p:nvPr/>
        </p:nvSpPr>
        <p:spPr>
          <a:xfrm>
            <a:off x="4401919" y="4166274"/>
            <a:ext cx="28985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3200" dirty="0">
                <a:solidFill>
                  <a:srgbClr val="000000"/>
                </a:solidFill>
              </a:rPr>
              <a:t>beat-beat-</a:t>
            </a:r>
            <a:r>
              <a:rPr kumimoji="1" lang="en-US" altLang="zh-CN" sz="3200" dirty="0">
                <a:solidFill>
                  <a:srgbClr val="000000"/>
                </a:solidFill>
                <a:highlight>
                  <a:srgbClr val="FFFF00"/>
                </a:highlight>
              </a:rPr>
              <a:t>beaten</a:t>
            </a:r>
            <a:endParaRPr kumimoji="1" lang="zh-CN" altLang="en-US" sz="3200" dirty="0">
              <a:solidFill>
                <a:srgbClr val="000000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997166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 animBg="1"/>
      <p:bldP spid="3" grpId="0"/>
      <p:bldP spid="18" grpId="0"/>
      <p:bldP spid="19" grpId="0"/>
      <p:bldP spid="20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表格 27">
            <a:extLst>
              <a:ext uri="{FF2B5EF4-FFF2-40B4-BE49-F238E27FC236}">
                <a16:creationId xmlns:a16="http://schemas.microsoft.com/office/drawing/2014/main" id="{317BEDBE-6DBA-A843-9FBF-F376E9FF2F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6481231"/>
              </p:ext>
            </p:extLst>
          </p:nvPr>
        </p:nvGraphicFramePr>
        <p:xfrm>
          <a:off x="0" y="14990"/>
          <a:ext cx="12192000" cy="6843009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36471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941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9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68735">
                  <a:extLst>
                    <a:ext uri="{9D8B030D-6E8A-4147-A177-3AD203B41FA5}">
                      <a16:colId xmlns:a16="http://schemas.microsoft.com/office/drawing/2014/main" val="2901716852"/>
                    </a:ext>
                  </a:extLst>
                </a:gridCol>
              </a:tblGrid>
              <a:tr h="724282">
                <a:tc rowSpan="2">
                  <a:txBody>
                    <a:bodyPr/>
                    <a:lstStyle/>
                    <a:p>
                      <a:r>
                        <a:rPr lang="en-US" altLang="zh-CN" sz="3200" dirty="0"/>
                        <a:t>I/You/We/They</a:t>
                      </a:r>
                      <a:endParaRPr lang="en-US" altLang="zh-CN" sz="3200" b="1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have  made</a:t>
                      </a:r>
                      <a:endParaRPr lang="en-US" altLang="zh-CN" sz="3200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1439" marR="91439" marT="45725" marB="45725"/>
                </a:tc>
                <a:tc rowSpan="2" gridSpan="2">
                  <a:txBody>
                    <a:bodyPr/>
                    <a:lstStyle/>
                    <a:p>
                      <a:r>
                        <a:rPr lang="en-US" altLang="zh-CN" sz="3200" dirty="0"/>
                        <a:t>a lot of new friends.</a:t>
                      </a:r>
                      <a:endParaRPr lang="en-US" altLang="zh-CN" sz="3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1439" marR="91439" marT="45725" marB="45725"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616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3200" kern="1200" dirty="0"/>
                        <a:t>have </a:t>
                      </a:r>
                      <a:r>
                        <a:rPr lang="en-US" altLang="zh-CN" sz="3200" b="1" kern="1200" dirty="0">
                          <a:solidFill>
                            <a:srgbClr val="FF0000"/>
                          </a:solidFill>
                        </a:rPr>
                        <a:t>not</a:t>
                      </a:r>
                      <a:r>
                        <a:rPr lang="en-US" altLang="zh-CN" sz="3200" kern="1200" dirty="0"/>
                        <a:t> made</a:t>
                      </a:r>
                      <a:endParaRPr lang="zh-CN" altLang="zh-CN" sz="3200" dirty="0"/>
                    </a:p>
                  </a:txBody>
                  <a:tcPr marL="91439" marR="91439" marT="45725" marB="45725"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72779">
                <a:tc>
                  <a:txBody>
                    <a:bodyPr/>
                    <a:lstStyle/>
                    <a:p>
                      <a:r>
                        <a:rPr lang="en-US" altLang="zh-CN" sz="3200" b="1" dirty="0">
                          <a:solidFill>
                            <a:srgbClr val="FF0000"/>
                          </a:solidFill>
                        </a:rPr>
                        <a:t>Have</a:t>
                      </a:r>
                      <a:endParaRPr lang="zh-CN" altLang="en-US" sz="3200" b="1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I/you/we/they</a:t>
                      </a:r>
                      <a:endParaRPr lang="en-US" altLang="zh-CN" sz="3200" b="1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r>
                        <a:rPr lang="en-US" altLang="zh-CN" sz="3200" b="1" dirty="0">
                          <a:solidFill>
                            <a:srgbClr val="FF0000"/>
                          </a:solidFill>
                        </a:rPr>
                        <a:t>made</a:t>
                      </a:r>
                      <a:endParaRPr lang="zh-CN" altLang="en-US" sz="3200" b="1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a lot of new friends?</a:t>
                      </a:r>
                      <a:endParaRPr lang="zh-CN" altLang="en-US" sz="3200" b="1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1439" marR="91439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6167"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Yes,</a:t>
                      </a:r>
                      <a:endParaRPr lang="zh-CN" altLang="en-US" sz="3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1439" marR="91439" marT="45725" marB="45725"/>
                </a:tc>
                <a:tc rowSpan="2">
                  <a:txBody>
                    <a:bodyPr/>
                    <a:lstStyle/>
                    <a:p>
                      <a:r>
                        <a:rPr lang="en-US" altLang="zh-CN" sz="3200" dirty="0"/>
                        <a:t>you/I/we/they</a:t>
                      </a:r>
                      <a:endParaRPr lang="en-US" altLang="zh-CN" sz="3200" b="1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 marL="91439" marR="91439" marT="45725" marB="45725"/>
                </a:tc>
                <a:tc gridSpan="2">
                  <a:txBody>
                    <a:bodyPr/>
                    <a:lstStyle/>
                    <a:p>
                      <a:r>
                        <a:rPr lang="en-US" altLang="zh-CN" sz="3200" b="1" dirty="0">
                          <a:solidFill>
                            <a:srgbClr val="FF0000"/>
                          </a:solidFill>
                        </a:rPr>
                        <a:t>have</a:t>
                      </a:r>
                      <a:r>
                        <a:rPr lang="en-US" altLang="zh-CN" sz="3200" dirty="0"/>
                        <a:t>.</a:t>
                      </a:r>
                      <a:endParaRPr lang="zh-CN" altLang="en-US" sz="3200" b="1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1439" marR="91439" marT="45725" marB="45725"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6167"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No,</a:t>
                      </a:r>
                      <a:endParaRPr lang="zh-CN" altLang="en-US" sz="3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1439" marR="91439" marT="45725" marB="45725"/>
                </a:tc>
                <a:tc vMerge="1">
                  <a:txBody>
                    <a:bodyPr/>
                    <a:lstStyle/>
                    <a:p>
                      <a:endParaRPr lang="zh-CN" altLang="en-US" sz="2800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altLang="zh-CN" sz="3200" b="1" dirty="0">
                          <a:solidFill>
                            <a:srgbClr val="FF0000"/>
                          </a:solidFill>
                        </a:rPr>
                        <a:t>have not</a:t>
                      </a:r>
                      <a:r>
                        <a:rPr lang="en-US" altLang="zh-CN" sz="3200" dirty="0"/>
                        <a:t>.</a:t>
                      </a:r>
                      <a:endParaRPr lang="zh-CN" altLang="en-US" sz="3200" b="1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1439" marR="91439" marT="45725" marB="45725"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6167">
                <a:tc rowSpan="2">
                  <a:txBody>
                    <a:bodyPr/>
                    <a:lstStyle/>
                    <a:p>
                      <a:r>
                        <a:rPr lang="en-US" altLang="zh-CN" sz="3200" dirty="0"/>
                        <a:t>He/She/It</a:t>
                      </a:r>
                      <a:endParaRPr lang="en-US" altLang="zh-CN" sz="3200" b="1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has made</a:t>
                      </a:r>
                      <a:endParaRPr lang="en-US" altLang="zh-CN" sz="3200" b="1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1439" marR="91439" marT="45725" marB="45725"/>
                </a:tc>
                <a:tc rowSpan="2" gridSpan="2">
                  <a:txBody>
                    <a:bodyPr/>
                    <a:lstStyle/>
                    <a:p>
                      <a:pPr marL="0" algn="l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3200" kern="1200" dirty="0"/>
                        <a:t>a lot of new friends.</a:t>
                      </a:r>
                      <a:endParaRPr lang="zh-CN" altLang="zh-CN" sz="3200" dirty="0"/>
                    </a:p>
                  </a:txBody>
                  <a:tcPr marL="91439" marR="91439" marT="45725" marB="45725"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9616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has </a:t>
                      </a:r>
                      <a:r>
                        <a:rPr lang="en-US" altLang="zh-CN" sz="3200" b="1" dirty="0">
                          <a:solidFill>
                            <a:srgbClr val="FF0000"/>
                          </a:solidFill>
                        </a:rPr>
                        <a:t>not </a:t>
                      </a:r>
                      <a:r>
                        <a:rPr lang="en-US" altLang="zh-CN" sz="3200" dirty="0"/>
                        <a:t>made</a:t>
                      </a:r>
                      <a:endParaRPr lang="en-US" altLang="zh-CN" sz="3200" b="1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1439" marR="91439" marT="45725" marB="45725"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72779">
                <a:tc>
                  <a:txBody>
                    <a:bodyPr/>
                    <a:lstStyle/>
                    <a:p>
                      <a:r>
                        <a:rPr lang="en-US" altLang="zh-CN" sz="3200" b="1" dirty="0">
                          <a:solidFill>
                            <a:srgbClr val="FF0000"/>
                          </a:solidFill>
                        </a:rPr>
                        <a:t>Has</a:t>
                      </a:r>
                      <a:endParaRPr lang="zh-CN" altLang="en-US" sz="3200" b="1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he/she/it</a:t>
                      </a:r>
                      <a:endParaRPr lang="en-US" altLang="zh-CN" sz="3200" b="1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r>
                        <a:rPr lang="en-US" altLang="zh-CN" sz="3200" b="1" dirty="0">
                          <a:solidFill>
                            <a:srgbClr val="FF0000"/>
                          </a:solidFill>
                        </a:rPr>
                        <a:t>made</a:t>
                      </a:r>
                      <a:endParaRPr lang="zh-CN" altLang="en-US" sz="3200" b="1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a lot of new friends?</a:t>
                      </a:r>
                      <a:endParaRPr lang="zh-CN" altLang="en-US" sz="3200" b="1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1439" marR="91439" marT="45725" marB="457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96167"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Yes,</a:t>
                      </a:r>
                      <a:endParaRPr lang="zh-CN" altLang="en-US" sz="3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1439" marR="91439" marT="45725" marB="45725"/>
                </a:tc>
                <a:tc rowSpan="2">
                  <a:txBody>
                    <a:bodyPr/>
                    <a:lstStyle/>
                    <a:p>
                      <a:r>
                        <a:rPr lang="en-US" altLang="zh-CN" sz="3200" dirty="0"/>
                        <a:t>he/she/it</a:t>
                      </a:r>
                      <a:endParaRPr lang="en-US" altLang="zh-CN" sz="3200" b="1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 marL="91439" marR="91439" marT="45725" marB="45725"/>
                </a:tc>
                <a:tc gridSpan="2">
                  <a:txBody>
                    <a:bodyPr/>
                    <a:lstStyle/>
                    <a:p>
                      <a:r>
                        <a:rPr lang="en-US" altLang="zh-CN" sz="3200" b="1" dirty="0">
                          <a:solidFill>
                            <a:srgbClr val="FF0000"/>
                          </a:solidFill>
                        </a:rPr>
                        <a:t>has</a:t>
                      </a:r>
                      <a:r>
                        <a:rPr lang="en-US" altLang="zh-CN" sz="3200" dirty="0"/>
                        <a:t>.</a:t>
                      </a:r>
                      <a:endParaRPr lang="zh-CN" altLang="en-US" sz="3200" b="1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1439" marR="91439" marT="45725" marB="45725"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96167"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No,</a:t>
                      </a:r>
                      <a:endParaRPr lang="zh-CN" altLang="en-US" sz="3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1439" marR="91439" marT="45725" marB="45725"/>
                </a:tc>
                <a:tc vMerge="1">
                  <a:txBody>
                    <a:bodyPr/>
                    <a:lstStyle/>
                    <a:p>
                      <a:endParaRPr lang="zh-CN" altLang="en-US" sz="2800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altLang="zh-CN" sz="3200" b="1" dirty="0">
                          <a:solidFill>
                            <a:srgbClr val="FF0000"/>
                          </a:solidFill>
                        </a:rPr>
                        <a:t>has not</a:t>
                      </a:r>
                      <a:r>
                        <a:rPr lang="en-US" altLang="zh-CN" sz="3200" dirty="0"/>
                        <a:t>.</a:t>
                      </a:r>
                      <a:endParaRPr lang="zh-CN" altLang="en-US" sz="3200" b="1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1439" marR="91439" marT="45725" marB="45725"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2" name="矩形 1">
            <a:extLst>
              <a:ext uri="{FF2B5EF4-FFF2-40B4-BE49-F238E27FC236}">
                <a16:creationId xmlns:a16="http://schemas.microsoft.com/office/drawing/2014/main" id="{AA9B5119-FBAE-FA49-9635-53A9E49BD025}"/>
              </a:ext>
            </a:extLst>
          </p:cNvPr>
          <p:cNvSpPr/>
          <p:nvPr/>
        </p:nvSpPr>
        <p:spPr>
          <a:xfrm>
            <a:off x="3637722" y="742951"/>
            <a:ext cx="2892287" cy="57647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800" dirty="0">
                <a:solidFill>
                  <a:srgbClr val="FF0000"/>
                </a:solidFill>
              </a:rPr>
              <a:t>negative</a:t>
            </a:r>
            <a:r>
              <a:rPr kumimoji="1" lang="zh-CN" altLang="en-US" sz="2800" dirty="0">
                <a:solidFill>
                  <a:srgbClr val="FF0000"/>
                </a:solidFill>
              </a:rPr>
              <a:t> </a:t>
            </a:r>
            <a:r>
              <a:rPr kumimoji="1" lang="en-US" altLang="zh-CN" sz="2800" dirty="0">
                <a:solidFill>
                  <a:srgbClr val="FF0000"/>
                </a:solidFill>
              </a:rPr>
              <a:t>sentence</a:t>
            </a:r>
            <a:endParaRPr kumimoji="1"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6C27C8CC-2F34-4D4E-A806-971A2B9782A5}"/>
              </a:ext>
            </a:extLst>
          </p:cNvPr>
          <p:cNvSpPr/>
          <p:nvPr/>
        </p:nvSpPr>
        <p:spPr>
          <a:xfrm>
            <a:off x="-1" y="1319421"/>
            <a:ext cx="12192000" cy="98397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800" dirty="0">
                <a:solidFill>
                  <a:srgbClr val="FF0000"/>
                </a:solidFill>
              </a:rPr>
              <a:t>question</a:t>
            </a:r>
            <a:endParaRPr kumimoji="1"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20C213E-925C-A14B-AB85-BA6E8A43A130}"/>
              </a:ext>
            </a:extLst>
          </p:cNvPr>
          <p:cNvSpPr/>
          <p:nvPr/>
        </p:nvSpPr>
        <p:spPr>
          <a:xfrm>
            <a:off x="0" y="2308916"/>
            <a:ext cx="12192000" cy="57647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800" dirty="0">
                <a:solidFill>
                  <a:srgbClr val="FF0000"/>
                </a:solidFill>
              </a:rPr>
              <a:t>positive answer</a:t>
            </a:r>
            <a:endParaRPr kumimoji="1"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3DE573FC-0EFF-1640-B21B-40598978CCCD}"/>
              </a:ext>
            </a:extLst>
          </p:cNvPr>
          <p:cNvSpPr/>
          <p:nvPr/>
        </p:nvSpPr>
        <p:spPr>
          <a:xfrm>
            <a:off x="0" y="2912658"/>
            <a:ext cx="12192000" cy="57647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800" dirty="0">
                <a:solidFill>
                  <a:srgbClr val="FF0000"/>
                </a:solidFill>
              </a:rPr>
              <a:t>negative answer</a:t>
            </a:r>
            <a:endParaRPr kumimoji="1"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F58425AC-0C27-D54C-9990-8D5ABB6B2F1F}"/>
              </a:ext>
            </a:extLst>
          </p:cNvPr>
          <p:cNvSpPr/>
          <p:nvPr/>
        </p:nvSpPr>
        <p:spPr>
          <a:xfrm>
            <a:off x="3637722" y="4088710"/>
            <a:ext cx="2892287" cy="57647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800" dirty="0">
                <a:solidFill>
                  <a:srgbClr val="FF0000"/>
                </a:solidFill>
              </a:rPr>
              <a:t>negative</a:t>
            </a:r>
            <a:r>
              <a:rPr kumimoji="1" lang="zh-CN" altLang="en-US" sz="2800" dirty="0">
                <a:solidFill>
                  <a:srgbClr val="FF0000"/>
                </a:solidFill>
              </a:rPr>
              <a:t> </a:t>
            </a:r>
            <a:r>
              <a:rPr kumimoji="1" lang="en-US" altLang="zh-CN" sz="2800" dirty="0">
                <a:solidFill>
                  <a:srgbClr val="FF0000"/>
                </a:solidFill>
              </a:rPr>
              <a:t>sentence</a:t>
            </a:r>
            <a:endParaRPr kumimoji="1"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7AFD866C-2DC9-7B42-814B-BC5DCCA59708}"/>
              </a:ext>
            </a:extLst>
          </p:cNvPr>
          <p:cNvSpPr/>
          <p:nvPr/>
        </p:nvSpPr>
        <p:spPr>
          <a:xfrm>
            <a:off x="0" y="4687405"/>
            <a:ext cx="12192000" cy="98397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800" dirty="0">
                <a:solidFill>
                  <a:srgbClr val="FF0000"/>
                </a:solidFill>
              </a:rPr>
              <a:t>question</a:t>
            </a:r>
            <a:endParaRPr kumimoji="1"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3036C75A-CE62-C248-929B-0106E708817E}"/>
              </a:ext>
            </a:extLst>
          </p:cNvPr>
          <p:cNvSpPr/>
          <p:nvPr/>
        </p:nvSpPr>
        <p:spPr>
          <a:xfrm>
            <a:off x="-1" y="5614783"/>
            <a:ext cx="12192000" cy="57647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800" dirty="0">
                <a:solidFill>
                  <a:srgbClr val="FF0000"/>
                </a:solidFill>
              </a:rPr>
              <a:t>positive answer</a:t>
            </a:r>
            <a:endParaRPr kumimoji="1"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1D3B10C6-9ADE-BE4E-9CF6-5E0467D0D9EA}"/>
              </a:ext>
            </a:extLst>
          </p:cNvPr>
          <p:cNvSpPr/>
          <p:nvPr/>
        </p:nvSpPr>
        <p:spPr>
          <a:xfrm>
            <a:off x="0" y="6228765"/>
            <a:ext cx="12192000" cy="57647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800" dirty="0">
                <a:solidFill>
                  <a:srgbClr val="FF0000"/>
                </a:solidFill>
              </a:rPr>
              <a:t>negative answer</a:t>
            </a:r>
            <a:endParaRPr kumimoji="1"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3" name="同心圆 12">
            <a:extLst>
              <a:ext uri="{FF2B5EF4-FFF2-40B4-BE49-F238E27FC236}">
                <a16:creationId xmlns:a16="http://schemas.microsoft.com/office/drawing/2014/main" id="{EE747A35-5A6C-804D-9E1D-1DF415758DA0}"/>
              </a:ext>
            </a:extLst>
          </p:cNvPr>
          <p:cNvSpPr/>
          <p:nvPr/>
        </p:nvSpPr>
        <p:spPr>
          <a:xfrm>
            <a:off x="1765300" y="-57036"/>
            <a:ext cx="1066800" cy="720585"/>
          </a:xfrm>
          <a:prstGeom prst="donut">
            <a:avLst>
              <a:gd name="adj" fmla="val 4004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5" name="同心圆 14">
            <a:extLst>
              <a:ext uri="{FF2B5EF4-FFF2-40B4-BE49-F238E27FC236}">
                <a16:creationId xmlns:a16="http://schemas.microsoft.com/office/drawing/2014/main" id="{C66C02C8-5393-8841-B60E-D66AFB991636}"/>
              </a:ext>
            </a:extLst>
          </p:cNvPr>
          <p:cNvSpPr/>
          <p:nvPr/>
        </p:nvSpPr>
        <p:spPr>
          <a:xfrm>
            <a:off x="-1" y="3450536"/>
            <a:ext cx="646043" cy="720585"/>
          </a:xfrm>
          <a:prstGeom prst="donut">
            <a:avLst>
              <a:gd name="adj" fmla="val 4004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03F45CD3-311C-B448-9B47-5103927533D8}"/>
              </a:ext>
            </a:extLst>
          </p:cNvPr>
          <p:cNvSpPr txBox="1"/>
          <p:nvPr/>
        </p:nvSpPr>
        <p:spPr>
          <a:xfrm>
            <a:off x="279155" y="4146112"/>
            <a:ext cx="29722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>
                <a:solidFill>
                  <a:srgbClr val="FF0000"/>
                </a:solidFill>
              </a:rPr>
              <a:t>third person singular</a:t>
            </a:r>
            <a:endParaRPr kumimoji="1" lang="zh-CN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440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2" name="圆角矩形 11">
            <a:extLst>
              <a:ext uri="{FF2B5EF4-FFF2-40B4-BE49-F238E27FC236}">
                <a16:creationId xmlns:a16="http://schemas.microsoft.com/office/drawing/2014/main" id="{FA22F3D5-6135-334C-9A7E-AD65213FB0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1188" y="1228726"/>
            <a:ext cx="8462962" cy="133667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>
            <a:solidFill>
              <a:srgbClr val="009999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zh-CN" altLang="en-US" sz="2800">
              <a:solidFill>
                <a:srgbClr val="FFFFFF"/>
              </a:solidFill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B680EA65-2703-C64D-B6A9-CAEEAD161C6C}"/>
              </a:ext>
            </a:extLst>
          </p:cNvPr>
          <p:cNvSpPr/>
          <p:nvPr/>
        </p:nvSpPr>
        <p:spPr>
          <a:xfrm>
            <a:off x="1847850" y="1412875"/>
            <a:ext cx="8496300" cy="954088"/>
          </a:xfrm>
          <a:prstGeom prst="rect">
            <a:avLst/>
          </a:prstGeom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We form 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the present perfect tense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 with _____ or _____   + the 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past participle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 (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过去分词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) of the main verb. </a:t>
            </a:r>
          </a:p>
        </p:txBody>
      </p:sp>
      <p:sp>
        <p:nvSpPr>
          <p:cNvPr id="11273" name="Rectangle 2">
            <a:extLst>
              <a:ext uri="{FF2B5EF4-FFF2-40B4-BE49-F238E27FC236}">
                <a16:creationId xmlns:a16="http://schemas.microsoft.com/office/drawing/2014/main" id="{52214F23-4FAC-674B-9777-1B4C07BCFF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0" y="673101"/>
            <a:ext cx="4362450" cy="523220"/>
          </a:xfrm>
          <a:prstGeom prst="rect">
            <a:avLst/>
          </a:prstGeom>
          <a:solidFill>
            <a:srgbClr val="009999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bg1"/>
                </a:solidFill>
              </a:rPr>
              <a:t>Work out the rule (p71)</a:t>
            </a:r>
          </a:p>
        </p:txBody>
      </p:sp>
      <p:sp>
        <p:nvSpPr>
          <p:cNvPr id="11278" name="Text Box 7">
            <a:extLst>
              <a:ext uri="{FF2B5EF4-FFF2-40B4-BE49-F238E27FC236}">
                <a16:creationId xmlns:a16="http://schemas.microsoft.com/office/drawing/2014/main" id="{73DC38FF-2B1E-164A-92EC-367C182D94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24788" y="1412876"/>
            <a:ext cx="10080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800" b="1" dirty="0">
                <a:solidFill>
                  <a:srgbClr val="FF0000"/>
                </a:solidFill>
              </a:rPr>
              <a:t>have</a:t>
            </a:r>
          </a:p>
        </p:txBody>
      </p:sp>
      <p:sp>
        <p:nvSpPr>
          <p:cNvPr id="11279" name="Text Box 7">
            <a:extLst>
              <a:ext uri="{FF2B5EF4-FFF2-40B4-BE49-F238E27FC236}">
                <a16:creationId xmlns:a16="http://schemas.microsoft.com/office/drawing/2014/main" id="{009C0C9C-230B-214A-A905-3D0EA00BA4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36089" y="1412876"/>
            <a:ext cx="936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800" b="1" dirty="0">
                <a:solidFill>
                  <a:srgbClr val="FF0000"/>
                </a:solidFill>
              </a:rPr>
              <a:t>has</a:t>
            </a:r>
          </a:p>
        </p:txBody>
      </p:sp>
      <p:sp>
        <p:nvSpPr>
          <p:cNvPr id="12" name="Rectangle 2">
            <a:extLst>
              <a:ext uri="{FF2B5EF4-FFF2-40B4-BE49-F238E27FC236}">
                <a16:creationId xmlns:a16="http://schemas.microsoft.com/office/drawing/2014/main" id="{1AD755E7-0E98-6E4A-8BC7-A7647C9DD2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4" y="2808288"/>
            <a:ext cx="3455987" cy="47625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</p:spPr>
        <p:txBody>
          <a:bodyPr lIns="0" rIns="0" bIns="0" anchor="b">
            <a:spAutoFit/>
          </a:bodyPr>
          <a:lstStyle/>
          <a:p>
            <a:pPr>
              <a:defRPr/>
            </a:pPr>
            <a:r>
              <a:rPr lang="en-US" sz="2800" b="1" kern="0" dirty="0">
                <a:cs typeface="+mj-cs"/>
              </a:rPr>
              <a:t>Things to remember</a:t>
            </a:r>
          </a:p>
        </p:txBody>
      </p:sp>
      <p:sp>
        <p:nvSpPr>
          <p:cNvPr id="13" name="Text Box 3">
            <a:extLst>
              <a:ext uri="{FF2B5EF4-FFF2-40B4-BE49-F238E27FC236}">
                <a16:creationId xmlns:a16="http://schemas.microsoft.com/office/drawing/2014/main" id="{B753E25B-E5A1-3843-80F0-F9F5802399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2" y="3343276"/>
            <a:ext cx="8777287" cy="1384995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/>
              <a:t>I / You / We / They have = </a:t>
            </a:r>
            <a:r>
              <a:rPr lang="en-US" sz="2800" b="1" u="sng" dirty="0">
                <a:solidFill>
                  <a:srgbClr val="FF0000"/>
                </a:solidFill>
              </a:rPr>
              <a:t>I’ve/You’ve/We’ve/They’ve</a:t>
            </a:r>
          </a:p>
          <a:p>
            <a:pPr>
              <a:defRPr/>
            </a:pPr>
            <a:r>
              <a:rPr lang="en-US" sz="2800" dirty="0"/>
              <a:t>He/She/It has = </a:t>
            </a:r>
            <a:r>
              <a:rPr lang="en-US" sz="2800" b="1" u="sng" dirty="0">
                <a:solidFill>
                  <a:srgbClr val="FF0000"/>
                </a:solidFill>
              </a:rPr>
              <a:t>He’s/She’s/It’s</a:t>
            </a:r>
          </a:p>
          <a:p>
            <a:pPr>
              <a:defRPr/>
            </a:pPr>
            <a:r>
              <a:rPr lang="en-US" sz="2800" dirty="0"/>
              <a:t>have not = </a:t>
            </a:r>
            <a:r>
              <a:rPr lang="en-US" sz="2800" u="sng" dirty="0">
                <a:solidFill>
                  <a:srgbClr val="FF0000"/>
                </a:solidFill>
              </a:rPr>
              <a:t>haven’t</a:t>
            </a:r>
            <a:r>
              <a:rPr lang="en-US" sz="2800" dirty="0"/>
              <a:t>	        has not = </a:t>
            </a:r>
            <a:r>
              <a:rPr lang="en-US" sz="2800" u="sng" dirty="0">
                <a:solidFill>
                  <a:srgbClr val="FF0000"/>
                </a:solidFill>
              </a:rPr>
              <a:t>hasn’t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5DD4C8CE-9488-064D-91F3-A150F6627FA8}"/>
              </a:ext>
            </a:extLst>
          </p:cNvPr>
          <p:cNvSpPr txBox="1"/>
          <p:nvPr/>
        </p:nvSpPr>
        <p:spPr>
          <a:xfrm>
            <a:off x="5881688" y="3429002"/>
            <a:ext cx="4416426" cy="369332"/>
          </a:xfrm>
          <a:prstGeom prst="rect">
            <a:avLst/>
          </a:prstGeom>
          <a:solidFill>
            <a:srgbClr val="FBF7F5"/>
          </a:solidFill>
        </p:spPr>
        <p:txBody>
          <a:bodyPr wrap="square" rtlCol="0">
            <a:spAutoFit/>
          </a:bodyPr>
          <a:lstStyle/>
          <a:p>
            <a:endParaRPr kumimoji="1" lang="zh-CN" altLang="en-US" dirty="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FFFD71DE-9BA5-EE4A-B103-C64AEA0D6988}"/>
              </a:ext>
            </a:extLst>
          </p:cNvPr>
          <p:cNvSpPr txBox="1"/>
          <p:nvPr/>
        </p:nvSpPr>
        <p:spPr>
          <a:xfrm>
            <a:off x="4378324" y="3857072"/>
            <a:ext cx="4416426" cy="369332"/>
          </a:xfrm>
          <a:prstGeom prst="rect">
            <a:avLst/>
          </a:prstGeom>
          <a:solidFill>
            <a:srgbClr val="FBF7F5"/>
          </a:solidFill>
        </p:spPr>
        <p:txBody>
          <a:bodyPr wrap="square" rtlCol="0">
            <a:spAutoFit/>
          </a:bodyPr>
          <a:lstStyle/>
          <a:p>
            <a:endParaRPr kumimoji="1" lang="zh-CN" altLang="en-US" dirty="0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4870F902-847A-4C49-BDBB-0017119BD53D}"/>
              </a:ext>
            </a:extLst>
          </p:cNvPr>
          <p:cNvSpPr txBox="1"/>
          <p:nvPr/>
        </p:nvSpPr>
        <p:spPr>
          <a:xfrm>
            <a:off x="3636963" y="4301498"/>
            <a:ext cx="1354137" cy="369332"/>
          </a:xfrm>
          <a:prstGeom prst="rect">
            <a:avLst/>
          </a:prstGeom>
          <a:solidFill>
            <a:srgbClr val="FBF7F5"/>
          </a:solidFill>
        </p:spPr>
        <p:txBody>
          <a:bodyPr wrap="square" rtlCol="0">
            <a:spAutoFit/>
          </a:bodyPr>
          <a:lstStyle/>
          <a:p>
            <a:endParaRPr kumimoji="1" lang="zh-CN" altLang="en-US" dirty="0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9A65E843-4B99-3245-A994-CC5241879793}"/>
              </a:ext>
            </a:extLst>
          </p:cNvPr>
          <p:cNvSpPr txBox="1"/>
          <p:nvPr/>
        </p:nvSpPr>
        <p:spPr>
          <a:xfrm>
            <a:off x="6900864" y="4301498"/>
            <a:ext cx="1354137" cy="369332"/>
          </a:xfrm>
          <a:prstGeom prst="rect">
            <a:avLst/>
          </a:prstGeom>
          <a:solidFill>
            <a:srgbClr val="FBF7F5"/>
          </a:solidFill>
        </p:spPr>
        <p:txBody>
          <a:bodyPr wrap="square" rtlCol="0">
            <a:spAutoFit/>
          </a:bodyPr>
          <a:lstStyle/>
          <a:p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403407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8" grpId="0" autoUpdateAnimBg="0"/>
      <p:bldP spid="11279" grpId="0" autoUpdateAnimBg="0"/>
      <p:bldP spid="12" grpId="0" animBg="1" autoUpdateAnimBg="0"/>
      <p:bldP spid="13" grpId="0" animBg="1" autoUpdateAnimBg="0"/>
      <p:bldP spid="2" grpId="0" animBg="1"/>
      <p:bldP spid="14" grpId="0" animBg="1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A2F6EDB9-9BFF-B24D-AA5A-D193719F7770}"/>
              </a:ext>
            </a:extLst>
          </p:cNvPr>
          <p:cNvGraphicFramePr>
            <a:graphicFrameLocks noGrp="1"/>
          </p:cNvGraphicFramePr>
          <p:nvPr/>
        </p:nvGraphicFramePr>
        <p:xfrm>
          <a:off x="1873251" y="655639"/>
          <a:ext cx="8137525" cy="5608639"/>
        </p:xfrm>
        <a:graphic>
          <a:graphicData uri="http://schemas.openxmlformats.org/drawingml/2006/table">
            <a:tbl>
              <a:tblPr/>
              <a:tblGrid>
                <a:gridCol w="8317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68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98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449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zh-CN" sz="28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lt"/>
                          <a:ea typeface="宋体" pitchFamily="2" charset="-122"/>
                          <a:cs typeface="+mn-cs"/>
                        </a:rPr>
                        <a:t>the simple present tense</a:t>
                      </a:r>
                      <a:endParaRPr kumimoji="0" lang="zh-CN" altLang="en-US" sz="28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+mn-lt"/>
                        <a:ea typeface="宋体" pitchFamily="2" charset="-122"/>
                        <a:cs typeface="+mn-cs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zh-CN" sz="28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lt"/>
                          <a:ea typeface="宋体" pitchFamily="2" charset="-122"/>
                          <a:cs typeface="+mn-cs"/>
                        </a:rPr>
                        <a:t>the present perfect tense</a:t>
                      </a:r>
                      <a:endParaRPr kumimoji="0" lang="zh-CN" altLang="en-US" sz="28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+mn-lt"/>
                        <a:ea typeface="宋体" pitchFamily="2" charset="-122"/>
                        <a:cs typeface="+mn-cs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n-lt"/>
                          <a:ea typeface="宋体" pitchFamily="2" charset="-122"/>
                        </a:rPr>
                        <a:t>1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n-lt"/>
                          <a:ea typeface="宋体" pitchFamily="2" charset="-122"/>
                        </a:rPr>
                        <a:t>2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n-lt"/>
                          <a:ea typeface="宋体" pitchFamily="2" charset="-122"/>
                        </a:rPr>
                        <a:t>3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8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n-lt"/>
                          <a:ea typeface="宋体" pitchFamily="2" charset="-122"/>
                        </a:rPr>
                        <a:t>4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8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n-lt"/>
                          <a:ea typeface="宋体" pitchFamily="2" charset="-122"/>
                        </a:rPr>
                        <a:t>5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8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n-lt"/>
                          <a:ea typeface="宋体" pitchFamily="2" charset="-122"/>
                        </a:rPr>
                        <a:t>6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8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n-lt"/>
                          <a:ea typeface="宋体" pitchFamily="2" charset="-122"/>
                        </a:rPr>
                        <a:t>7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18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n-lt"/>
                          <a:ea typeface="宋体" pitchFamily="2" charset="-122"/>
                        </a:rPr>
                        <a:t>8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18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n-lt"/>
                          <a:ea typeface="宋体" pitchFamily="2" charset="-122"/>
                        </a:rPr>
                        <a:t>9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91457" marR="91457"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" name="矩形 5">
            <a:extLst>
              <a:ext uri="{FF2B5EF4-FFF2-40B4-BE49-F238E27FC236}">
                <a16:creationId xmlns:a16="http://schemas.microsoft.com/office/drawing/2014/main" id="{6B8F80E6-4D33-E740-9DF1-630155BDEE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84588" y="1590676"/>
            <a:ext cx="1651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800" b="1" dirty="0"/>
              <a:t>you allow</a:t>
            </a:r>
            <a:endParaRPr lang="zh-CN" altLang="en-US" sz="2800" b="1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170DD84B-3617-F14B-BA63-BCC058CE40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9178" y="1590676"/>
            <a:ext cx="2819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rgbClr val="FF0000"/>
                </a:solidFill>
              </a:rPr>
              <a:t>you have allowed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0FAC6A44-128D-5242-A3AF-B25BB709D6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6989" y="2076450"/>
            <a:ext cx="129063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800" b="1" dirty="0"/>
              <a:t>he goes</a:t>
            </a:r>
            <a:endParaRPr lang="zh-CN" altLang="en-US" sz="2800" b="1" dirty="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0C99E768-852C-164A-A6E7-619AC8A2AD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9178" y="2114551"/>
            <a:ext cx="196056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rgbClr val="FF0000"/>
                </a:solidFill>
              </a:rPr>
              <a:t>he has gone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584C3430-DCEB-F141-866B-DA08231BD2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2714" y="2579689"/>
            <a:ext cx="11826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800" b="1" dirty="0"/>
              <a:t>we are</a:t>
            </a:r>
            <a:endParaRPr lang="zh-CN" altLang="en-US" sz="2800" b="1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3670B31E-EB59-CE42-A6FA-88D7411EA5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9178" y="2579689"/>
            <a:ext cx="23082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rgbClr val="FF0000"/>
                </a:solidFill>
              </a:rPr>
              <a:t>we have been 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334C6825-E0FF-274A-97B4-3FFC9564C0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87776" y="3084514"/>
            <a:ext cx="14525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800" b="1" dirty="0"/>
              <a:t>you sing</a:t>
            </a:r>
            <a:endParaRPr lang="zh-CN" altLang="en-US" sz="2800" b="1" dirty="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D3AFDEA4-E3E3-4E4D-B518-9AF6091F97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9178" y="3103564"/>
            <a:ext cx="23622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rgbClr val="FF0000"/>
                </a:solidFill>
              </a:rPr>
              <a:t>you have sung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7BA26EA3-1442-5E40-A1E9-EBB000803B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73476" y="3587751"/>
            <a:ext cx="17510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800" b="1" dirty="0"/>
              <a:t>they teach</a:t>
            </a:r>
            <a:endParaRPr lang="zh-CN" altLang="en-US" sz="2800" b="1" dirty="0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248E76EF-9C0F-8A4F-895E-D2A3146A9B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9178" y="3660775"/>
            <a:ext cx="274161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rgbClr val="FF0000"/>
                </a:solidFill>
              </a:rPr>
              <a:t>they have taught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2A76BD5A-4B9B-D144-9D7F-4C4AB37CB5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40175" y="4183064"/>
            <a:ext cx="12525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800" b="1" dirty="0"/>
              <a:t>I bring</a:t>
            </a:r>
            <a:endParaRPr lang="zh-CN" altLang="en-US" sz="2800" b="1" dirty="0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E7EC3580-351B-C74C-93C3-6D672CB990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9178" y="4164014"/>
            <a:ext cx="24542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rgbClr val="FF0000"/>
                </a:solidFill>
              </a:rPr>
              <a:t>I have brought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7D854F2F-0798-B44C-93E4-1A627A3E76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0650" y="4668839"/>
            <a:ext cx="12715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800" b="1" dirty="0"/>
              <a:t>she sits</a:t>
            </a:r>
            <a:endParaRPr lang="zh-CN" altLang="en-US" sz="2800" b="1" dirty="0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ED483CBA-095A-A940-8DE6-27CD33AA82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9178" y="4668839"/>
            <a:ext cx="18208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rgbClr val="FF0000"/>
                </a:solidFill>
              </a:rPr>
              <a:t>she has sat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AC96D2AF-36CA-2041-8642-42A5E5061A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7720" y="5172076"/>
            <a:ext cx="149111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800" b="1" dirty="0"/>
              <a:t>we swim</a:t>
            </a:r>
            <a:endParaRPr lang="zh-CN" altLang="en-US" sz="2800" b="1" dirty="0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98B90466-7FD8-2E4F-BCC0-7ED05680BA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30383" y="5184776"/>
            <a:ext cx="240001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rgbClr val="FF0000"/>
                </a:solidFill>
              </a:rPr>
              <a:t>we have swum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0D138D96-C0B5-6440-AAF7-CFFFF8F16B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3338" y="5676900"/>
            <a:ext cx="15113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800" b="1" dirty="0"/>
              <a:t>he opens</a:t>
            </a:r>
            <a:endParaRPr lang="zh-CN" altLang="en-US" sz="2800" b="1" dirty="0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4D66D799-14E1-BB44-8BCD-F5265DEECD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9178" y="5676900"/>
            <a:ext cx="234156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rgbClr val="FF0000"/>
                </a:solidFill>
              </a:rPr>
              <a:t>he has opened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5" name="矩形 21">
            <a:extLst>
              <a:ext uri="{FF2B5EF4-FFF2-40B4-BE49-F238E27FC236}">
                <a16:creationId xmlns:a16="http://schemas.microsoft.com/office/drawing/2014/main" id="{1EF0A5FD-BDD4-964A-A01C-0D11973FCB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6"/>
            <a:ext cx="12192000" cy="584775"/>
          </a:xfrm>
          <a:prstGeom prst="rect">
            <a:avLst/>
          </a:prstGeom>
          <a:solidFill>
            <a:schemeClr val="lt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i="1" dirty="0">
                <a:solidFill>
                  <a:srgbClr val="0000FF"/>
                </a:solidFill>
              </a:rPr>
              <a:t>Write the words in the present perfect tense.</a:t>
            </a:r>
            <a:endParaRPr lang="zh-CN" altLang="en-US" sz="3200" i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240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  <p:bldP spid="13" grpId="0"/>
      <p:bldP spid="15" grpId="0"/>
      <p:bldP spid="17" grpId="0"/>
      <p:bldP spid="19" grpId="0"/>
      <p:bldP spid="21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>
            <a:extLst>
              <a:ext uri="{FF2B5EF4-FFF2-40B4-BE49-F238E27FC236}">
                <a16:creationId xmlns:a16="http://schemas.microsoft.com/office/drawing/2014/main" id="{37B92E4B-4A43-B14C-B335-C8AE7943216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851337" y="1043781"/>
            <a:ext cx="11545613" cy="5632311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/>
              <a:t>To: Mum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/>
              <a:t>From: Eric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/>
              <a:t>Dear Mum,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/>
              <a:t>I’ve been in Beijing for a week now. I </a:t>
            </a:r>
            <a:r>
              <a:rPr lang="en-US" altLang="zh-CN" sz="3600" baseline="30000" dirty="0"/>
              <a:t>(1) </a:t>
            </a:r>
            <a:r>
              <a:rPr lang="en-US" altLang="zh-CN" sz="3600" dirty="0"/>
              <a:t>______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/>
              <a:t>(meet)</a:t>
            </a:r>
            <a:r>
              <a:rPr lang="en-US" altLang="zh-CN" sz="3600" dirty="0"/>
              <a:t> my host family. They’re really friendly. 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/>
              <a:t>My </a:t>
            </a:r>
            <a:r>
              <a:rPr lang="en-US" altLang="zh-CN" sz="3600" dirty="0">
                <a:solidFill>
                  <a:srgbClr val="FF0000"/>
                </a:solidFill>
              </a:rPr>
              <a:t>host brother </a:t>
            </a:r>
            <a:r>
              <a:rPr lang="en-US" altLang="zh-CN" sz="3600" dirty="0"/>
              <a:t>Wei and I </a:t>
            </a:r>
            <a:r>
              <a:rPr lang="en-US" altLang="zh-CN" sz="3600" baseline="30000" dirty="0"/>
              <a:t>(2)</a:t>
            </a:r>
            <a:r>
              <a:rPr lang="en-US" altLang="zh-CN" sz="3600" dirty="0"/>
              <a:t>___________ </a:t>
            </a:r>
            <a:r>
              <a:rPr lang="zh-CN" altLang="en-US" sz="3600" dirty="0"/>
              <a:t>(play) </a:t>
            </a:r>
            <a:endParaRPr lang="en-US" altLang="zh-CN" sz="3600" dirty="0"/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/>
              <a:t>a lot of football at a park near his home. We both 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/>
              <a:t>enjoy football very much. </a:t>
            </a:r>
            <a:r>
              <a:rPr lang="en-US" altLang="zh-CN" sz="3600" dirty="0" err="1"/>
              <a:t>Mrs</a:t>
            </a:r>
            <a:r>
              <a:rPr lang="en-US" altLang="zh-CN" sz="3600" dirty="0"/>
              <a:t> Li, my host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/>
              <a:t>mother,  </a:t>
            </a:r>
            <a:r>
              <a:rPr lang="en-US" altLang="zh-CN" sz="3600" baseline="30000" dirty="0"/>
              <a:t>(3) </a:t>
            </a:r>
            <a:r>
              <a:rPr lang="en-US" altLang="zh-CN" sz="3600" dirty="0"/>
              <a:t>__________ (cook) me delicious 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/>
              <a:t>Chinese food.</a:t>
            </a:r>
          </a:p>
        </p:txBody>
      </p:sp>
      <p:sp>
        <p:nvSpPr>
          <p:cNvPr id="12292" name="Rectangle 2">
            <a:extLst>
              <a:ext uri="{FF2B5EF4-FFF2-40B4-BE49-F238E27FC236}">
                <a16:creationId xmlns:a16="http://schemas.microsoft.com/office/drawing/2014/main" id="{95C11074-C480-9644-9DF3-E71B986F199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12730"/>
            <a:ext cx="12191999" cy="1031051"/>
          </a:xfrm>
          <a:solidFill>
            <a:schemeClr val="bg1"/>
          </a:solidFill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3200" dirty="0">
                <a:solidFill>
                  <a:schemeClr val="tx1"/>
                </a:solidFill>
                <a:latin typeface="+mn-lt"/>
              </a:rPr>
              <a:t>(p72)Eric </a:t>
            </a:r>
            <a:r>
              <a:rPr lang="en-US" sz="3200" dirty="0">
                <a:solidFill>
                  <a:srgbClr val="FF0000"/>
                </a:solidFill>
                <a:latin typeface="+mn-lt"/>
              </a:rPr>
              <a:t>has been in </a:t>
            </a:r>
            <a:r>
              <a:rPr lang="en-US" sz="3200" dirty="0">
                <a:solidFill>
                  <a:schemeClr val="tx1"/>
                </a:solidFill>
                <a:latin typeface="+mn-lt"/>
              </a:rPr>
              <a:t>Beijing for a week. Complete his email to his mother with the present perfect tense of the verbs in brackets.</a:t>
            </a:r>
          </a:p>
        </p:txBody>
      </p:sp>
      <p:sp>
        <p:nvSpPr>
          <p:cNvPr id="12293" name="Text Box 5">
            <a:extLst>
              <a:ext uri="{FF2B5EF4-FFF2-40B4-BE49-F238E27FC236}">
                <a16:creationId xmlns:a16="http://schemas.microsoft.com/office/drawing/2014/main" id="{AC00A459-B476-8646-B1BF-4F2A6B88EA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01051" y="2662563"/>
            <a:ext cx="187007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200" b="1" dirty="0">
                <a:solidFill>
                  <a:srgbClr val="FF0000"/>
                </a:solidFill>
              </a:rPr>
              <a:t>have met</a:t>
            </a:r>
          </a:p>
        </p:txBody>
      </p:sp>
      <p:sp>
        <p:nvSpPr>
          <p:cNvPr id="12294" name="Text Box 6">
            <a:extLst>
              <a:ext uri="{FF2B5EF4-FFF2-40B4-BE49-F238E27FC236}">
                <a16:creationId xmlns:a16="http://schemas.microsoft.com/office/drawing/2014/main" id="{7A64B540-F701-AA45-A028-06B07F59D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9563" y="3859936"/>
            <a:ext cx="26654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200" b="1" dirty="0">
                <a:solidFill>
                  <a:srgbClr val="FF0000"/>
                </a:solidFill>
              </a:rPr>
              <a:t>have played</a:t>
            </a:r>
          </a:p>
        </p:txBody>
      </p:sp>
      <p:sp>
        <p:nvSpPr>
          <p:cNvPr id="12295" name="Text Box 7">
            <a:extLst>
              <a:ext uri="{FF2B5EF4-FFF2-40B4-BE49-F238E27FC236}">
                <a16:creationId xmlns:a16="http://schemas.microsoft.com/office/drawing/2014/main" id="{5D0E8F93-2DCC-9E49-9EAB-60CBB0447D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3090" y="5413594"/>
            <a:ext cx="23034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200" b="1" dirty="0">
                <a:solidFill>
                  <a:srgbClr val="FF0000"/>
                </a:solidFill>
              </a:rPr>
              <a:t>has cooked</a:t>
            </a:r>
          </a:p>
        </p:txBody>
      </p:sp>
      <p:pic>
        <p:nvPicPr>
          <p:cNvPr id="15367" name="Picture 2">
            <a:extLst>
              <a:ext uri="{FF2B5EF4-FFF2-40B4-BE49-F238E27FC236}">
                <a16:creationId xmlns:a16="http://schemas.microsoft.com/office/drawing/2014/main" id="{E5892446-B692-E442-AAD8-2AEF81EE89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9055" y="1252176"/>
            <a:ext cx="1146175" cy="120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70797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utoUpdateAnimBg="0"/>
      <p:bldP spid="12294" grpId="0" autoUpdateAnimBg="0"/>
      <p:bldP spid="12295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>
            <a:extLst>
              <a:ext uri="{FF2B5EF4-FFF2-40B4-BE49-F238E27FC236}">
                <a16:creationId xmlns:a16="http://schemas.microsoft.com/office/drawing/2014/main" id="{3997AA04-51CD-404F-8D3D-49A4DFF7C5E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150882" y="1179542"/>
            <a:ext cx="11272345" cy="4524315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/>
              <a:t>I </a:t>
            </a:r>
            <a:r>
              <a:rPr lang="en-US" altLang="zh-CN" sz="3600" baseline="30000" dirty="0"/>
              <a:t>(4)</a:t>
            </a:r>
            <a:r>
              <a:rPr lang="en-US" altLang="zh-CN" sz="3600" dirty="0"/>
              <a:t>______________ (study) Chinese with my 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/>
              <a:t>British classmates. We </a:t>
            </a:r>
            <a:r>
              <a:rPr lang="en-US" altLang="zh-CN" sz="3600" baseline="30000" dirty="0"/>
              <a:t>(5)</a:t>
            </a:r>
            <a:r>
              <a:rPr lang="en-US" altLang="zh-CN" sz="3600" dirty="0"/>
              <a:t> ___________ (see) 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/>
              <a:t>some places of interest in Beijing too. However, 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/>
              <a:t>I </a:t>
            </a:r>
            <a:r>
              <a:rPr lang="en-US" altLang="zh-CN" sz="3600" baseline="30000" dirty="0"/>
              <a:t>(6)</a:t>
            </a:r>
            <a:r>
              <a:rPr lang="en-US" altLang="zh-CN" sz="3600" dirty="0"/>
              <a:t> _______________ (not, visit) the Great Wall 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/>
              <a:t>yet, and I </a:t>
            </a:r>
            <a:r>
              <a:rPr lang="en-US" altLang="zh-CN" sz="3600" baseline="30000" dirty="0"/>
              <a:t>(7)</a:t>
            </a:r>
            <a:r>
              <a:rPr lang="en-US" altLang="zh-CN" sz="3600" dirty="0"/>
              <a:t> ____________ (not, do) any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/>
              <a:t>shopping either. I’ll do these things next week. 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/>
              <a:t> Love,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/>
              <a:t> Eric </a:t>
            </a:r>
          </a:p>
        </p:txBody>
      </p:sp>
      <p:sp>
        <p:nvSpPr>
          <p:cNvPr id="12296" name="Text Box 8">
            <a:extLst>
              <a:ext uri="{FF2B5EF4-FFF2-40B4-BE49-F238E27FC236}">
                <a16:creationId xmlns:a16="http://schemas.microsoft.com/office/drawing/2014/main" id="{029471F0-558A-8448-BBE9-03F78755C4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6988" y="1196975"/>
            <a:ext cx="25209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200" b="1" dirty="0">
                <a:solidFill>
                  <a:srgbClr val="FF0000"/>
                </a:solidFill>
              </a:rPr>
              <a:t>have studied</a:t>
            </a:r>
          </a:p>
        </p:txBody>
      </p:sp>
      <p:sp>
        <p:nvSpPr>
          <p:cNvPr id="12297" name="Text Box 9">
            <a:extLst>
              <a:ext uri="{FF2B5EF4-FFF2-40B4-BE49-F238E27FC236}">
                <a16:creationId xmlns:a16="http://schemas.microsoft.com/office/drawing/2014/main" id="{C3F3FAAE-4959-B74C-B4A0-75CC8E5FE5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0463" y="1638300"/>
            <a:ext cx="23034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200" b="1" dirty="0">
                <a:solidFill>
                  <a:srgbClr val="FF0000"/>
                </a:solidFill>
              </a:rPr>
              <a:t>have seen</a:t>
            </a:r>
          </a:p>
        </p:txBody>
      </p:sp>
      <p:sp>
        <p:nvSpPr>
          <p:cNvPr id="12298" name="Text Box 10">
            <a:extLst>
              <a:ext uri="{FF2B5EF4-FFF2-40B4-BE49-F238E27FC236}">
                <a16:creationId xmlns:a16="http://schemas.microsoft.com/office/drawing/2014/main" id="{CE9BA3E7-415E-5C49-9674-1EE90330B4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4737" y="2819787"/>
            <a:ext cx="2952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200" b="1" dirty="0">
                <a:solidFill>
                  <a:srgbClr val="FF0000"/>
                </a:solidFill>
              </a:rPr>
              <a:t>haven’t visited</a:t>
            </a:r>
          </a:p>
        </p:txBody>
      </p:sp>
      <p:sp>
        <p:nvSpPr>
          <p:cNvPr id="12299" name="Text Box 11">
            <a:extLst>
              <a:ext uri="{FF2B5EF4-FFF2-40B4-BE49-F238E27FC236}">
                <a16:creationId xmlns:a16="http://schemas.microsoft.com/office/drawing/2014/main" id="{F3693E20-54FD-8341-B735-9A66C00160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56187" y="3323024"/>
            <a:ext cx="29146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200" b="1" dirty="0">
                <a:solidFill>
                  <a:srgbClr val="FF0000"/>
                </a:solidFill>
              </a:rPr>
              <a:t>haven’t done</a:t>
            </a:r>
          </a:p>
        </p:txBody>
      </p:sp>
    </p:spTree>
    <p:extLst>
      <p:ext uri="{BB962C8B-B14F-4D97-AF65-F5344CB8AC3E}">
        <p14:creationId xmlns:p14="http://schemas.microsoft.com/office/powerpoint/2010/main" val="30345176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6" grpId="0" autoUpdateAnimBg="0"/>
      <p:bldP spid="12297" grpId="0" autoUpdateAnimBg="0"/>
      <p:bldP spid="12298" grpId="0" autoUpdateAnimBg="0"/>
      <p:bldP spid="12299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Text Box 5">
            <a:hlinkClick r:id="" action="ppaction://noaction">
              <a:snd r:embed="rId2" name="TYPE.WAV"/>
            </a:hlinkClick>
            <a:extLst>
              <a:ext uri="{FF2B5EF4-FFF2-40B4-BE49-F238E27FC236}">
                <a16:creationId xmlns:a16="http://schemas.microsoft.com/office/drawing/2014/main" id="{7326EB7B-CBE4-134E-AC2C-A82A0351DF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951" y="2294081"/>
            <a:ext cx="10004662" cy="1692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-- It’s so dark.</a:t>
            </a:r>
          </a:p>
          <a:p>
            <a:r>
              <a:rPr lang="en-US" altLang="zh-CN" sz="3600" b="1" dirty="0"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--</a:t>
            </a:r>
            <a:r>
              <a:rPr lang="zh-CN" altLang="en-US" sz="3600" b="1" dirty="0"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zh-CN" sz="3600" b="1" dirty="0"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Someone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has turned </a:t>
            </a:r>
            <a:r>
              <a:rPr lang="en-US" altLang="zh-CN" sz="3600" b="1" dirty="0"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off the light.</a:t>
            </a:r>
          </a:p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有人刚把灯关了，现在很黑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7414" name="Text Box 6">
            <a:extLst>
              <a:ext uri="{FF2B5EF4-FFF2-40B4-BE49-F238E27FC236}">
                <a16:creationId xmlns:a16="http://schemas.microsoft.com/office/drawing/2014/main" id="{DAC10C38-9958-2049-A1BA-17E8CB9DEF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951" y="4057272"/>
            <a:ext cx="10174056" cy="1692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-- Are you free?</a:t>
            </a:r>
          </a:p>
          <a:p>
            <a:r>
              <a:rPr lang="en-US" altLang="zh-CN" sz="36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--</a:t>
            </a:r>
            <a:r>
              <a:rPr lang="zh-CN" altLang="en-US" sz="36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zh-CN" sz="36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I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have finished </a:t>
            </a:r>
            <a:r>
              <a:rPr lang="en-US" altLang="zh-CN" sz="36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my homework. I am free.</a:t>
            </a:r>
          </a:p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我已经完成了家庭作业，现在有空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7416" name="Rectangle 8">
            <a:extLst>
              <a:ext uri="{FF2B5EF4-FFF2-40B4-BE49-F238E27FC236}">
                <a16:creationId xmlns:a16="http://schemas.microsoft.com/office/drawing/2014/main" id="{549BBE25-9A9B-4F40-80B3-492DC8385A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188" y="1392664"/>
            <a:ext cx="1246046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zh-CN" sz="4000" b="1" dirty="0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1.</a:t>
            </a:r>
            <a:r>
              <a:rPr lang="zh-CN" altLang="en-US" sz="4000" b="1" dirty="0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表示过去发生的某一动作对现在造成的影响或结果。 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32A17236-BFCA-0948-81B1-E16F4D7AA6BA}"/>
              </a:ext>
            </a:extLst>
          </p:cNvPr>
          <p:cNvSpPr/>
          <p:nvPr/>
        </p:nvSpPr>
        <p:spPr>
          <a:xfrm>
            <a:off x="3169159" y="626844"/>
            <a:ext cx="5279009" cy="646331"/>
          </a:xfrm>
          <a:prstGeom prst="rect">
            <a:avLst/>
          </a:prstGeom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>
                <a:highlight>
                  <a:srgbClr val="FFFF00"/>
                </a:highlight>
                <a:latin typeface="Times New Roman" panose="02020603050405020304" pitchFamily="18" charset="0"/>
              </a:rPr>
              <a:t>2. </a:t>
            </a:r>
            <a:r>
              <a:rPr lang="zh-CN" altLang="en-US" sz="3600" b="1" dirty="0">
                <a:highlight>
                  <a:srgbClr val="FFFF00"/>
                </a:highlight>
                <a:latin typeface="Times New Roman" panose="02020603050405020304" pitchFamily="18" charset="0"/>
              </a:rPr>
              <a:t>现在完成时的主要用法</a:t>
            </a:r>
            <a:endParaRPr lang="en-US" altLang="zh-CN" sz="3600" b="1" dirty="0">
              <a:highlight>
                <a:srgbClr val="FFFF00"/>
              </a:highlight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9154867"/>
      </p:ext>
    </p:extLst>
  </p:cSld>
  <p:clrMapOvr>
    <a:masterClrMapping/>
  </p:clrMapOvr>
  <p:transition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74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4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4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4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4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F642E8D4-876C-D049-87DB-9D4C24EC7C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5900" y="837676"/>
            <a:ext cx="10452100" cy="707886"/>
          </a:xfrm>
        </p:spPr>
        <p:txBody>
          <a:bodyPr/>
          <a:lstStyle/>
          <a:p>
            <a:pPr>
              <a:spcBef>
                <a:spcPct val="50000"/>
              </a:spcBef>
              <a:buFont typeface="Times New Roman" panose="02020603050405020304" pitchFamily="18" charset="0"/>
              <a:buNone/>
            </a:pPr>
            <a:r>
              <a:rPr lang="en-US" altLang="zh-CN" sz="40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2.</a:t>
            </a:r>
            <a:r>
              <a:rPr lang="zh-CN" altLang="en-US" sz="40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表示</a:t>
            </a:r>
            <a:r>
              <a:rPr lang="zh-CN" altLang="en-US" sz="40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曾有过</a:t>
            </a:r>
            <a:r>
              <a:rPr lang="zh-CN" altLang="en-US" sz="40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或到目前为止</a:t>
            </a:r>
            <a:r>
              <a:rPr lang="zh-CN" altLang="en-US" sz="40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从未有过</a:t>
            </a:r>
            <a:r>
              <a:rPr lang="zh-CN" altLang="en-US" sz="40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的经历</a:t>
            </a:r>
            <a:r>
              <a:rPr lang="en-US" altLang="zh-CN" sz="40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.</a:t>
            </a:r>
          </a:p>
        </p:txBody>
      </p:sp>
      <p:sp>
        <p:nvSpPr>
          <p:cNvPr id="24581" name="Text Box 5">
            <a:extLst>
              <a:ext uri="{FF2B5EF4-FFF2-40B4-BE49-F238E27FC236}">
                <a16:creationId xmlns:a16="http://schemas.microsoft.com/office/drawing/2014/main" id="{3985EBF5-8BA0-1B4D-8CC1-0BEFF6E062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00" y="1963777"/>
            <a:ext cx="10236200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我曾游览过颐和园。</a:t>
            </a:r>
            <a:endParaRPr lang="en-US" altLang="zh-CN" sz="3600" dirty="0">
              <a:solidFill>
                <a:schemeClr val="tx1">
                  <a:lumMod val="95000"/>
                  <a:lumOff val="5000"/>
                </a:schemeClr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r>
              <a:rPr lang="en-US" altLang="zh-CN" sz="3600" b="1" dirty="0">
                <a:solidFill>
                  <a:schemeClr val="tx1">
                    <a:lumMod val="95000"/>
                    <a:lumOff val="5000"/>
                  </a:schemeClr>
                </a:solidFill>
                <a:ea typeface="Batang" panose="02030600000101010101" pitchFamily="18" charset="-127"/>
              </a:rPr>
              <a:t>I </a:t>
            </a:r>
            <a:r>
              <a:rPr lang="en-US" altLang="zh-CN" sz="3600" b="1" dirty="0">
                <a:solidFill>
                  <a:srgbClr val="FF0000"/>
                </a:solidFill>
                <a:ea typeface="Batang" panose="02030600000101010101" pitchFamily="18" charset="-127"/>
              </a:rPr>
              <a:t>have visited</a:t>
            </a:r>
            <a:r>
              <a:rPr lang="zh-CN" altLang="en-US" sz="3600" b="1" dirty="0">
                <a:solidFill>
                  <a:srgbClr val="FF0000"/>
                </a:solidFill>
                <a:ea typeface="Batang" panose="02030600000101010101" pitchFamily="18" charset="-127"/>
              </a:rPr>
              <a:t> </a:t>
            </a:r>
            <a:r>
              <a:rPr lang="en-US" altLang="zh-CN" sz="3600" b="1" dirty="0">
                <a:solidFill>
                  <a:schemeClr val="tx1">
                    <a:lumMod val="95000"/>
                    <a:lumOff val="5000"/>
                  </a:schemeClr>
                </a:solidFill>
                <a:ea typeface="Batang" panose="02030600000101010101" pitchFamily="18" charset="-127"/>
              </a:rPr>
              <a:t>the Summer Palace.</a:t>
            </a:r>
          </a:p>
          <a:p>
            <a:endParaRPr lang="en-US" altLang="zh-CN" sz="3600" b="1" dirty="0">
              <a:solidFill>
                <a:schemeClr val="tx1">
                  <a:lumMod val="95000"/>
                  <a:lumOff val="5000"/>
                </a:schemeClr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r>
              <a:rPr lang="zh-CN" alt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我从未去过太空旅行。</a:t>
            </a:r>
            <a:endParaRPr lang="en-US" altLang="zh-CN" sz="3600" b="1" dirty="0">
              <a:solidFill>
                <a:schemeClr val="tx1">
                  <a:lumMod val="95000"/>
                  <a:lumOff val="5000"/>
                </a:schemeClr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r>
              <a:rPr lang="en-US" altLang="zh-CN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I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have never travelled </a:t>
            </a:r>
            <a:r>
              <a:rPr lang="en-US" altLang="zh-CN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to space.</a:t>
            </a:r>
          </a:p>
        </p:txBody>
      </p:sp>
    </p:spTree>
    <p:extLst>
      <p:ext uri="{BB962C8B-B14F-4D97-AF65-F5344CB8AC3E}">
        <p14:creationId xmlns:p14="http://schemas.microsoft.com/office/powerpoint/2010/main" val="3463985605"/>
      </p:ext>
    </p:extLst>
  </p:cSld>
  <p:clrMapOvr>
    <a:masterClrMapping/>
  </p:clrMapOvr>
  <p:transition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45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5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5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>
            <a:extLst>
              <a:ext uri="{FF2B5EF4-FFF2-40B4-BE49-F238E27FC236}">
                <a16:creationId xmlns:a16="http://schemas.microsoft.com/office/drawing/2014/main" id="{D5EF886E-F08B-9844-A24E-76077B9C52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3388" y="1412876"/>
            <a:ext cx="184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 sz="2800" b="1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8436" name="Text Box 4">
            <a:extLst>
              <a:ext uri="{FF2B5EF4-FFF2-40B4-BE49-F238E27FC236}">
                <a16:creationId xmlns:a16="http://schemas.microsoft.com/office/drawing/2014/main" id="{1CCC2201-5532-A34C-8C23-3D18ADF835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803" y="702936"/>
            <a:ext cx="11677338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chemeClr val="bg2">
                    <a:lumMod val="10000"/>
                  </a:schemeClr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3.</a:t>
            </a:r>
            <a:r>
              <a:rPr lang="zh-CN" altLang="en-US" sz="4000" b="1" dirty="0">
                <a:solidFill>
                  <a:schemeClr val="bg2">
                    <a:lumMod val="10000"/>
                  </a:schemeClr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表示过去某一时间开始并一直持续到现在的动作或状态，常和表示</a:t>
            </a:r>
            <a:r>
              <a:rPr lang="zh-CN" altLang="en-US" sz="4000" b="1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一段时间的时间状语</a:t>
            </a:r>
            <a:r>
              <a:rPr lang="zh-CN" altLang="en-US" sz="4000" b="1" dirty="0">
                <a:solidFill>
                  <a:schemeClr val="bg2">
                    <a:lumMod val="10000"/>
                  </a:schemeClr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连用，谓语动词多用</a:t>
            </a:r>
            <a:r>
              <a:rPr lang="zh-CN" altLang="en-US" sz="4000" b="1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延续性动词</a:t>
            </a:r>
            <a:r>
              <a:rPr lang="zh-CN" altLang="en-US" sz="3600" b="1" dirty="0">
                <a:solidFill>
                  <a:schemeClr val="bg2">
                    <a:lumMod val="10000"/>
                  </a:schemeClr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。</a:t>
            </a:r>
            <a:endParaRPr lang="zh-CN" altLang="en-US" sz="3200" b="1" dirty="0">
              <a:solidFill>
                <a:schemeClr val="bg2">
                  <a:lumMod val="10000"/>
                </a:schemeClr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EB801146-BAD9-E546-B5EF-76488906A120}"/>
              </a:ext>
            </a:extLst>
          </p:cNvPr>
          <p:cNvSpPr/>
          <p:nvPr/>
        </p:nvSpPr>
        <p:spPr>
          <a:xfrm>
            <a:off x="299803" y="2641928"/>
            <a:ext cx="11892197" cy="368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 dirty="0"/>
              <a:t>他们已经在这儿住了</a:t>
            </a:r>
            <a:r>
              <a:rPr lang="en-US" altLang="zh-CN" sz="3200" b="1" dirty="0"/>
              <a:t>30</a:t>
            </a:r>
            <a:r>
              <a:rPr lang="zh-CN" altLang="en-US" sz="3200" b="1" dirty="0"/>
              <a:t>年。</a:t>
            </a:r>
            <a:endParaRPr lang="en-US" altLang="zh-CN" sz="3200" b="1" dirty="0"/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 dirty="0"/>
              <a:t>They have </a:t>
            </a:r>
            <a:r>
              <a:rPr lang="en-US" altLang="zh-CN" sz="3200" b="1" dirty="0">
                <a:solidFill>
                  <a:srgbClr val="FF0000"/>
                </a:solidFill>
              </a:rPr>
              <a:t>lived</a:t>
            </a:r>
            <a:r>
              <a:rPr lang="en-US" altLang="zh-CN" sz="3200" b="1" dirty="0"/>
              <a:t> here </a:t>
            </a:r>
            <a:r>
              <a:rPr lang="en-US" altLang="zh-CN" sz="3200" b="1" dirty="0">
                <a:solidFill>
                  <a:srgbClr val="0000FF"/>
                </a:solidFill>
              </a:rPr>
              <a:t>for 30 years</a:t>
            </a:r>
            <a:r>
              <a:rPr lang="en-US" altLang="zh-CN" sz="3200" b="1" dirty="0"/>
              <a:t>. (for + </a:t>
            </a:r>
            <a:r>
              <a:rPr lang="zh-CN" altLang="en-US" sz="3200" b="1" dirty="0"/>
              <a:t>时间段</a:t>
            </a:r>
            <a:r>
              <a:rPr lang="en-US" altLang="zh-CN" sz="3200" b="1" dirty="0"/>
              <a:t>)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 dirty="0"/>
              <a:t>(30</a:t>
            </a:r>
            <a:r>
              <a:rPr lang="zh-CN" altLang="en-US" sz="3200" b="1" dirty="0"/>
              <a:t>年以前开始住在这儿，现在还住在这儿。</a:t>
            </a:r>
            <a:r>
              <a:rPr lang="en-US" altLang="zh-CN" sz="3200" b="1" dirty="0"/>
              <a:t>)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 dirty="0"/>
              <a:t>我从五岁时就学英语。</a:t>
            </a:r>
            <a:endParaRPr lang="en-US" altLang="zh-CN" sz="3200" b="1" dirty="0"/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 dirty="0"/>
              <a:t>I have </a:t>
            </a:r>
            <a:r>
              <a:rPr lang="en-US" altLang="zh-CN" sz="3200" b="1" dirty="0">
                <a:solidFill>
                  <a:srgbClr val="FF0000"/>
                </a:solidFill>
              </a:rPr>
              <a:t>learned</a:t>
            </a:r>
            <a:r>
              <a:rPr lang="en-US" altLang="zh-CN" sz="3200" b="1" dirty="0"/>
              <a:t> English </a:t>
            </a:r>
            <a:r>
              <a:rPr lang="en-US" altLang="zh-CN" sz="3200" b="1" dirty="0">
                <a:solidFill>
                  <a:srgbClr val="0000FF"/>
                </a:solidFill>
              </a:rPr>
              <a:t>since I was five years old</a:t>
            </a:r>
            <a:r>
              <a:rPr lang="en-US" altLang="zh-CN" sz="3200" b="1" dirty="0"/>
              <a:t>.</a:t>
            </a:r>
            <a:r>
              <a:rPr lang="zh-CN" altLang="en-US" sz="3200" b="1" dirty="0"/>
              <a:t> （</a:t>
            </a:r>
            <a:r>
              <a:rPr lang="en-US" altLang="zh-CN" sz="3200" b="1" dirty="0"/>
              <a:t>since</a:t>
            </a:r>
            <a:r>
              <a:rPr lang="zh-CN" altLang="en-US" sz="3200" b="1" dirty="0"/>
              <a:t> </a:t>
            </a:r>
            <a:r>
              <a:rPr lang="en-US" altLang="zh-CN" sz="3200" b="1" dirty="0"/>
              <a:t>+</a:t>
            </a:r>
            <a:r>
              <a:rPr lang="zh-CN" altLang="en-US" sz="3200" b="1" dirty="0"/>
              <a:t> 时间点）</a:t>
            </a:r>
            <a:endParaRPr lang="en-US" altLang="zh-CN" sz="3200" b="1" dirty="0"/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 dirty="0"/>
              <a:t>(</a:t>
            </a:r>
            <a:r>
              <a:rPr lang="zh-CN" altLang="en-US" sz="3200" b="1" dirty="0"/>
              <a:t>五岁时开始学英语，到现在还在学。</a:t>
            </a:r>
            <a:r>
              <a:rPr lang="en-US" altLang="zh-CN" sz="3200" b="1" dirty="0"/>
              <a:t>)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384419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6CE321EE-EA01-2040-9D59-F5869AA715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18761" y="0"/>
            <a:ext cx="7342187" cy="1430758"/>
          </a:xfrm>
        </p:spPr>
        <p:txBody>
          <a:bodyPr/>
          <a:lstStyle/>
          <a:p>
            <a:pPr algn="ctr"/>
            <a:r>
              <a:rPr lang="en-US" altLang="zh-CN" sz="3600" b="1" dirty="0">
                <a:solidFill>
                  <a:schemeClr val="tx1"/>
                </a:solidFill>
                <a:highlight>
                  <a:srgbClr val="FFFF00"/>
                </a:highlight>
                <a:latin typeface="STZhongsong" panose="02010600040101010101" pitchFamily="2" charset="-122"/>
                <a:ea typeface="STZhongsong" panose="02010600040101010101" pitchFamily="2" charset="-122"/>
              </a:rPr>
              <a:t>3.</a:t>
            </a:r>
            <a:r>
              <a:rPr lang="zh-CN" altLang="en-US" sz="3600" b="1" dirty="0">
                <a:solidFill>
                  <a:schemeClr val="tx1"/>
                </a:solidFill>
                <a:highlight>
                  <a:srgbClr val="FFFF00"/>
                </a:highlight>
                <a:latin typeface="STZhongsong" panose="02010600040101010101" pitchFamily="2" charset="-122"/>
                <a:ea typeface="STZhongsong" panose="02010600040101010101" pitchFamily="2" charset="-122"/>
              </a:rPr>
              <a:t> 现在完成时的时间状语</a:t>
            </a:r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0C33FB90-FB2B-3D4D-92D1-1AFEEF9C1B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21191" y="1877571"/>
            <a:ext cx="11421038" cy="3194721"/>
          </a:xfrm>
        </p:spPr>
        <p:txBody>
          <a:bodyPr/>
          <a:lstStyle/>
          <a:p>
            <a:pPr>
              <a:buFontTx/>
              <a:buNone/>
            </a:pPr>
            <a:r>
              <a:rPr lang="zh-CN" altLang="en-US" sz="3600" b="1" dirty="0">
                <a:solidFill>
                  <a:srgbClr val="FF0000"/>
                </a:solidFill>
                <a:ea typeface="华文新魏" panose="02010800040101010101" pitchFamily="2" charset="-122"/>
              </a:rPr>
              <a:t>现在完成时</a:t>
            </a:r>
            <a:r>
              <a:rPr lang="zh-CN" altLang="en-US" sz="3600" b="1" dirty="0">
                <a:solidFill>
                  <a:srgbClr val="054BFB"/>
                </a:solidFill>
                <a:ea typeface="华文新魏" panose="02010800040101010101" pitchFamily="2" charset="-122"/>
              </a:rPr>
              <a:t>常与</a:t>
            </a:r>
            <a:r>
              <a:rPr lang="zh-CN" altLang="en-US" sz="3600" b="1" dirty="0"/>
              <a:t>①</a:t>
            </a:r>
            <a:r>
              <a:rPr lang="en-US" altLang="zh-CN" sz="3600" b="1" dirty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already, </a:t>
            </a:r>
            <a:r>
              <a:rPr lang="en-US" altLang="zh-CN" sz="3600" b="1" dirty="0"/>
              <a:t>②</a:t>
            </a:r>
            <a:r>
              <a:rPr lang="en-US" altLang="zh-CN" sz="3600" b="1" dirty="0">
                <a:solidFill>
                  <a:srgbClr val="054BFB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yet,</a:t>
            </a:r>
            <a:r>
              <a:rPr lang="en-US" altLang="zh-CN" sz="3600" b="1" dirty="0">
                <a:solidFill>
                  <a:srgbClr val="054BFB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</a:t>
            </a:r>
            <a:r>
              <a:rPr lang="en-US" altLang="zh-CN" sz="3600" b="1" dirty="0"/>
              <a:t>③</a:t>
            </a:r>
            <a:r>
              <a:rPr lang="en-US" altLang="zh-CN" sz="3600" b="1" dirty="0">
                <a:solidFill>
                  <a:srgbClr val="054BFB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never, </a:t>
            </a:r>
            <a:r>
              <a:rPr lang="en-US" altLang="zh-CN" sz="3600" b="1" dirty="0"/>
              <a:t>④</a:t>
            </a:r>
            <a:r>
              <a:rPr lang="en-US" altLang="zh-CN" sz="3600" b="1" dirty="0">
                <a:solidFill>
                  <a:srgbClr val="054BFB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ever,</a:t>
            </a:r>
            <a:r>
              <a:rPr lang="en-US" altLang="zh-CN" sz="3600" b="1" dirty="0">
                <a:solidFill>
                  <a:srgbClr val="054BFB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</a:t>
            </a:r>
            <a:r>
              <a:rPr lang="en-US" altLang="zh-CN" sz="3600" b="1" dirty="0"/>
              <a:t>⑤</a:t>
            </a:r>
            <a:r>
              <a:rPr lang="en-US" altLang="zh-CN" sz="3600" b="1" dirty="0">
                <a:solidFill>
                  <a:srgbClr val="054BFB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before, </a:t>
            </a:r>
            <a:r>
              <a:rPr lang="en-US" altLang="zh-CN" sz="3600" b="1" dirty="0"/>
              <a:t> ⑥</a:t>
            </a:r>
            <a:r>
              <a:rPr lang="en-US" altLang="zh-CN" sz="3600" b="1" dirty="0">
                <a:solidFill>
                  <a:srgbClr val="054BFB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up to now,</a:t>
            </a:r>
            <a:r>
              <a:rPr lang="en-US" altLang="zh-CN" sz="3600" b="1" dirty="0"/>
              <a:t> ⑦</a:t>
            </a:r>
            <a:r>
              <a:rPr lang="en-US" altLang="zh-CN" sz="3600" b="1" dirty="0">
                <a:solidFill>
                  <a:srgbClr val="054BFB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so far,  </a:t>
            </a:r>
          </a:p>
          <a:p>
            <a:pPr>
              <a:buFontTx/>
              <a:buNone/>
            </a:pPr>
            <a:r>
              <a:rPr lang="en-US" altLang="zh-CN" sz="3600" b="1" dirty="0"/>
              <a:t>⑧</a:t>
            </a:r>
            <a:r>
              <a:rPr lang="en-US" altLang="zh-CN" sz="3600" b="1" dirty="0">
                <a:solidFill>
                  <a:srgbClr val="054BFB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since+</a:t>
            </a:r>
            <a:r>
              <a:rPr lang="zh-CN" altLang="en-US" sz="3600" b="1" dirty="0">
                <a:solidFill>
                  <a:srgbClr val="054BFB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（过去）时间点</a:t>
            </a:r>
            <a:r>
              <a:rPr lang="en-US" altLang="zh-CN" sz="3600" b="1" dirty="0">
                <a:solidFill>
                  <a:srgbClr val="054BFB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/</a:t>
            </a:r>
            <a:r>
              <a:rPr lang="zh-CN" altLang="en-US" sz="3600" b="1" dirty="0">
                <a:solidFill>
                  <a:srgbClr val="054BFB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一般过去时的从句</a:t>
            </a:r>
            <a:r>
              <a:rPr lang="en-US" altLang="zh-CN" sz="3600" b="1" dirty="0">
                <a:solidFill>
                  <a:srgbClr val="054BFB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,</a:t>
            </a:r>
          </a:p>
          <a:p>
            <a:pPr>
              <a:buFontTx/>
              <a:buNone/>
            </a:pPr>
            <a:r>
              <a:rPr lang="en-US" altLang="zh-CN" sz="3600" b="1" dirty="0"/>
              <a:t>⑨</a:t>
            </a:r>
            <a:r>
              <a:rPr lang="en-US" altLang="zh-CN" sz="3600" b="1" dirty="0">
                <a:solidFill>
                  <a:srgbClr val="054BFB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for+</a:t>
            </a:r>
            <a:r>
              <a:rPr lang="zh-CN" altLang="en-US" sz="3600" b="1" dirty="0">
                <a:solidFill>
                  <a:srgbClr val="054BFB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时间段等连用。</a:t>
            </a:r>
            <a:endParaRPr lang="en-US" altLang="zh-CN" sz="3600" b="1" dirty="0">
              <a:solidFill>
                <a:srgbClr val="054BFB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pPr>
              <a:buFontTx/>
              <a:buNone/>
            </a:pPr>
            <a:r>
              <a:rPr lang="en-US" altLang="zh-CN" sz="3600" b="1" dirty="0">
                <a:solidFill>
                  <a:srgbClr val="054BFB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       </a:t>
            </a:r>
            <a:endParaRPr lang="zh-CN" altLang="en-US" sz="3600" b="1" dirty="0">
              <a:solidFill>
                <a:srgbClr val="054BFB"/>
              </a:solidFill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93888492"/>
      </p:ext>
    </p:extLst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>
            <a:extLst>
              <a:ext uri="{FF2B5EF4-FFF2-40B4-BE49-F238E27FC236}">
                <a16:creationId xmlns:a16="http://schemas.microsoft.com/office/drawing/2014/main" id="{51EB9B45-FA52-794B-8CC7-60AA0261848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598" y="792042"/>
            <a:ext cx="10782925" cy="1569660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yet</a:t>
            </a:r>
            <a:r>
              <a:rPr lang="zh-CN" altLang="en-US" sz="3200" b="1" dirty="0">
                <a:solidFill>
                  <a:srgbClr val="0000FF"/>
                </a:solidFill>
              </a:rPr>
              <a:t>表示</a:t>
            </a:r>
            <a:r>
              <a:rPr lang="zh-CN" altLang="en-US" sz="3200" b="1" dirty="0">
                <a:solidFill>
                  <a:srgbClr val="FF0000"/>
                </a:solidFill>
              </a:rPr>
              <a:t>某事还未发生</a:t>
            </a:r>
            <a:r>
              <a:rPr lang="zh-CN" altLang="en-US" sz="3200" b="1" dirty="0">
                <a:solidFill>
                  <a:srgbClr val="0000FF"/>
                </a:solidFill>
              </a:rPr>
              <a:t>，或者</a:t>
            </a:r>
            <a:r>
              <a:rPr lang="zh-CN" altLang="en-US" sz="3200" b="1" dirty="0">
                <a:solidFill>
                  <a:srgbClr val="FF0000"/>
                </a:solidFill>
              </a:rPr>
              <a:t>询问</a:t>
            </a:r>
            <a:r>
              <a:rPr lang="zh-CN" altLang="en-US" sz="3200" b="1" dirty="0">
                <a:solidFill>
                  <a:srgbClr val="0000FF"/>
                </a:solidFill>
              </a:rPr>
              <a:t>某事是否已经发生。用于</a:t>
            </a:r>
            <a:r>
              <a:rPr lang="zh-CN" altLang="en-US" sz="3200" b="1" dirty="0">
                <a:solidFill>
                  <a:srgbClr val="FF0000"/>
                </a:solidFill>
              </a:rPr>
              <a:t>否定句（“尚未，仍未”）</a:t>
            </a:r>
            <a:r>
              <a:rPr lang="zh-CN" altLang="en-US" sz="3200" b="1" dirty="0">
                <a:solidFill>
                  <a:srgbClr val="0000FF"/>
                </a:solidFill>
              </a:rPr>
              <a:t>和</a:t>
            </a:r>
            <a:r>
              <a:rPr lang="zh-CN" altLang="en-US" sz="3200" b="1" dirty="0">
                <a:solidFill>
                  <a:srgbClr val="FF0000"/>
                </a:solidFill>
              </a:rPr>
              <a:t>疑问句（“已经”）</a:t>
            </a:r>
            <a:r>
              <a:rPr lang="zh-CN" altLang="en-US" sz="3200" b="1" dirty="0">
                <a:solidFill>
                  <a:srgbClr val="0000FF"/>
                </a:solidFill>
              </a:rPr>
              <a:t>。</a:t>
            </a:r>
            <a:r>
              <a:rPr lang="zh-CN" altLang="en-US" sz="3200" dirty="0">
                <a:solidFill>
                  <a:srgbClr val="0000FF"/>
                </a:solidFill>
                <a:ea typeface="楷体_GB2312" pitchFamily="49" charset="-122"/>
              </a:rPr>
              <a:t>一般用于句末，表强调时也可出现在句中。</a:t>
            </a:r>
            <a:r>
              <a:rPr lang="en-US" altLang="zh-CN" sz="3200" dirty="0">
                <a:ea typeface="楷体_GB2312" pitchFamily="49" charset="-122"/>
              </a:rPr>
              <a:t>		</a:t>
            </a:r>
          </a:p>
        </p:txBody>
      </p:sp>
      <p:sp>
        <p:nvSpPr>
          <p:cNvPr id="3" name="标题 2">
            <a:extLst>
              <a:ext uri="{FF2B5EF4-FFF2-40B4-BE49-F238E27FC236}">
                <a16:creationId xmlns:a16="http://schemas.microsoft.com/office/drawing/2014/main" id="{D45CD0D0-7282-EE41-97C0-A54941F5D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6279" y="-493970"/>
            <a:ext cx="10972800" cy="1143000"/>
          </a:xfrm>
        </p:spPr>
        <p:txBody>
          <a:bodyPr/>
          <a:lstStyle/>
          <a:p>
            <a:r>
              <a:rPr lang="en-US" altLang="zh-CN" sz="4000" b="1" dirty="0">
                <a:solidFill>
                  <a:srgbClr val="7030A0"/>
                </a:solidFill>
                <a:highlight>
                  <a:srgbClr val="FFFF00"/>
                </a:highlight>
              </a:rPr>
              <a:t>1. already &amp; yet</a:t>
            </a:r>
            <a:endParaRPr lang="zh-CN" altLang="en-US" sz="4000" b="1" dirty="0">
              <a:solidFill>
                <a:srgbClr val="7030A0"/>
              </a:solidFill>
              <a:highlight>
                <a:srgbClr val="FFFF00"/>
              </a:highlight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B0A6889C-D7F7-094C-B71C-0B3E963AFF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2312857"/>
            <a:ext cx="10453141" cy="117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defTabSz="914400" eaLnBrk="1" hangingPunct="1">
              <a:buFont typeface="Arial" panose="020B0604020202020204" pitchFamily="34" charset="0"/>
              <a:buNone/>
            </a:pPr>
            <a:r>
              <a:rPr lang="en-US" altLang="zh-CN" sz="3200" b="1" kern="0" dirty="0"/>
              <a:t>Have you seen the Great Wall </a:t>
            </a:r>
            <a:r>
              <a:rPr lang="en-US" altLang="zh-CN" sz="3200" b="1" kern="0" dirty="0">
                <a:solidFill>
                  <a:srgbClr val="FF0000"/>
                </a:solidFill>
              </a:rPr>
              <a:t>yet</a:t>
            </a:r>
            <a:r>
              <a:rPr lang="en-US" altLang="zh-CN" sz="3200" b="1" kern="0" dirty="0"/>
              <a:t>?</a:t>
            </a:r>
          </a:p>
          <a:p>
            <a:pPr defTabSz="914400" eaLnBrk="1" hangingPunct="1">
              <a:buFont typeface="Arial" panose="020B0604020202020204" pitchFamily="34" charset="0"/>
              <a:buNone/>
            </a:pPr>
            <a:r>
              <a:rPr lang="en-US" altLang="zh-CN" sz="3200" b="1" kern="0" dirty="0"/>
              <a:t>No, I have not seen the Great Wall </a:t>
            </a:r>
            <a:r>
              <a:rPr lang="en-US" altLang="zh-CN" sz="3200" b="1" kern="0" dirty="0">
                <a:solidFill>
                  <a:srgbClr val="FF0000"/>
                </a:solidFill>
              </a:rPr>
              <a:t>yet</a:t>
            </a:r>
            <a:r>
              <a:rPr lang="en-US" altLang="zh-CN" sz="3200" b="1" kern="0" dirty="0"/>
              <a:t>.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AEB1CB42-307F-DD40-A9A7-A32F562A2803}"/>
              </a:ext>
            </a:extLst>
          </p:cNvPr>
          <p:cNvSpPr/>
          <p:nvPr/>
        </p:nvSpPr>
        <p:spPr>
          <a:xfrm>
            <a:off x="609599" y="5054826"/>
            <a:ext cx="1023870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/>
            <a:r>
              <a:rPr lang="en-US" altLang="zh-CN" sz="3200" b="1" kern="0" dirty="0">
                <a:solidFill>
                  <a:srgbClr val="000000"/>
                </a:solidFill>
              </a:rPr>
              <a:t>Sarah has </a:t>
            </a:r>
            <a:r>
              <a:rPr lang="en-US" altLang="zh-CN" sz="3200" b="1" kern="0" dirty="0">
                <a:solidFill>
                  <a:srgbClr val="FF0000"/>
                </a:solidFill>
              </a:rPr>
              <a:t>already</a:t>
            </a:r>
            <a:r>
              <a:rPr lang="en-US" altLang="zh-CN" sz="3200" b="1" kern="0" dirty="0">
                <a:solidFill>
                  <a:srgbClr val="000000"/>
                </a:solidFill>
              </a:rPr>
              <a:t> seen many places of interest in Beijing.</a:t>
            </a:r>
          </a:p>
          <a:p>
            <a:pPr lvl="0" defTabSz="914400"/>
            <a:r>
              <a:rPr lang="en-US" altLang="zh-CN" sz="3200" b="1" kern="0" dirty="0">
                <a:solidFill>
                  <a:srgbClr val="000000"/>
                </a:solidFill>
              </a:rPr>
              <a:t>He has </a:t>
            </a:r>
            <a:r>
              <a:rPr lang="en-US" altLang="zh-CN" sz="3200" b="1" kern="0" dirty="0">
                <a:solidFill>
                  <a:srgbClr val="FF0000"/>
                </a:solidFill>
              </a:rPr>
              <a:t>already</a:t>
            </a:r>
            <a:r>
              <a:rPr lang="en-US" altLang="zh-CN" sz="3200" b="1" kern="0" dirty="0">
                <a:solidFill>
                  <a:srgbClr val="000000"/>
                </a:solidFill>
              </a:rPr>
              <a:t> got married.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EB1EBF55-FFFE-FE49-A415-320CE9A80F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599" y="3520408"/>
            <a:ext cx="1078292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defTabSz="914400">
              <a:buFont typeface="Wingdings 2" pitchFamily="2" charset="2"/>
              <a:buNone/>
            </a:pPr>
            <a:r>
              <a:rPr lang="en-US" altLang="zh-CN" sz="3200" b="1" kern="0" dirty="0">
                <a:solidFill>
                  <a:srgbClr val="0000FF"/>
                </a:solidFill>
              </a:rPr>
              <a:t>already</a:t>
            </a:r>
            <a:r>
              <a:rPr lang="zh-CN" altLang="en-US" sz="3200" b="1" kern="0" dirty="0">
                <a:solidFill>
                  <a:srgbClr val="0000FF"/>
                </a:solidFill>
              </a:rPr>
              <a:t>表示“</a:t>
            </a:r>
            <a:r>
              <a:rPr lang="zh-CN" altLang="en-US" sz="3200" b="1" kern="0" dirty="0">
                <a:solidFill>
                  <a:srgbClr val="FF0000"/>
                </a:solidFill>
              </a:rPr>
              <a:t>已经</a:t>
            </a:r>
            <a:r>
              <a:rPr lang="zh-CN" altLang="en-US" sz="3200" b="1" kern="0" dirty="0">
                <a:solidFill>
                  <a:srgbClr val="0000FF"/>
                </a:solidFill>
              </a:rPr>
              <a:t>”，强调</a:t>
            </a:r>
            <a:r>
              <a:rPr lang="zh-CN" altLang="en-US" sz="3200" b="1" kern="0" dirty="0">
                <a:solidFill>
                  <a:srgbClr val="FF0000"/>
                </a:solidFill>
              </a:rPr>
              <a:t>某事已经发生</a:t>
            </a:r>
            <a:r>
              <a:rPr lang="zh-CN" altLang="en-US" sz="3200" b="1" kern="0" dirty="0">
                <a:solidFill>
                  <a:srgbClr val="0000FF"/>
                </a:solidFill>
              </a:rPr>
              <a:t>，或者某种情况</a:t>
            </a:r>
            <a:r>
              <a:rPr lang="zh-CN" altLang="en-US" sz="3200" b="1" kern="0" dirty="0">
                <a:solidFill>
                  <a:srgbClr val="FF0000"/>
                </a:solidFill>
              </a:rPr>
              <a:t>已经开始存在</a:t>
            </a:r>
            <a:r>
              <a:rPr lang="zh-CN" altLang="en-US" sz="3200" b="1" kern="0" dirty="0">
                <a:solidFill>
                  <a:srgbClr val="0000FF"/>
                </a:solidFill>
              </a:rPr>
              <a:t>。用于</a:t>
            </a:r>
            <a:r>
              <a:rPr lang="zh-CN" altLang="en-US" sz="3200" b="1" kern="0" dirty="0">
                <a:solidFill>
                  <a:srgbClr val="FF0000"/>
                </a:solidFill>
              </a:rPr>
              <a:t>肯定句</a:t>
            </a:r>
            <a:r>
              <a:rPr lang="zh-CN" altLang="en-US" sz="3200" b="1" kern="0" dirty="0">
                <a:solidFill>
                  <a:srgbClr val="0000FF"/>
                </a:solidFill>
              </a:rPr>
              <a:t>。可位于句中助动词之后，实义动词之前。也可位于句末。</a:t>
            </a:r>
            <a:r>
              <a:rPr lang="en-US" altLang="zh-CN" sz="3200" kern="0" dirty="0">
                <a:ea typeface="楷体_GB2312" pitchFamily="49" charset="-122"/>
              </a:rPr>
              <a:t>		</a:t>
            </a:r>
          </a:p>
        </p:txBody>
      </p:sp>
    </p:spTree>
    <p:extLst>
      <p:ext uri="{BB962C8B-B14F-4D97-AF65-F5344CB8AC3E}">
        <p14:creationId xmlns:p14="http://schemas.microsoft.com/office/powerpoint/2010/main" val="284619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utoUpdateAnimBg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>
            <a:extLst>
              <a:ext uri="{FF2B5EF4-FFF2-40B4-BE49-F238E27FC236}">
                <a16:creationId xmlns:a16="http://schemas.microsoft.com/office/drawing/2014/main" id="{51EB9B45-FA52-794B-8CC7-60AA0261848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1413135"/>
            <a:ext cx="10782925" cy="1668149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ever</a:t>
            </a:r>
            <a:r>
              <a:rPr lang="zh-CN" altLang="en-US" sz="3200" b="1" dirty="0">
                <a:solidFill>
                  <a:srgbClr val="0000FF"/>
                </a:solidFill>
              </a:rPr>
              <a:t>表示“</a:t>
            </a:r>
            <a:r>
              <a:rPr lang="zh-CN" altLang="en-US" sz="3200" b="1" dirty="0">
                <a:solidFill>
                  <a:srgbClr val="FF0000"/>
                </a:solidFill>
              </a:rPr>
              <a:t>在（以往）任何时候</a:t>
            </a:r>
            <a:r>
              <a:rPr lang="zh-CN" altLang="en-US" sz="3200" b="1" dirty="0">
                <a:solidFill>
                  <a:srgbClr val="0000FF"/>
                </a:solidFill>
              </a:rPr>
              <a:t>，在某时，曾经”，</a:t>
            </a:r>
            <a:r>
              <a:rPr lang="zh-CN" altLang="en-US" sz="3200" b="1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可用于</a:t>
            </a:r>
            <a:r>
              <a:rPr lang="zh-CN" altLang="en-US" sz="3200" b="1" dirty="0">
                <a:solidFill>
                  <a:srgbClr val="FF0000"/>
                </a:solidFill>
              </a:rPr>
              <a:t>疑问句、否定句、肯定句</a:t>
            </a:r>
            <a:r>
              <a:rPr lang="zh-CN" altLang="en-US" sz="3200" b="1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中，一般位于句中。</a:t>
            </a:r>
            <a:endParaRPr lang="en-US" altLang="zh-CN" sz="3200" b="1" dirty="0">
              <a:solidFill>
                <a:schemeClr val="accent4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	</a:t>
            </a:r>
            <a:r>
              <a:rPr lang="en-US" altLang="zh-CN" sz="3200" dirty="0">
                <a:ea typeface="楷体_GB2312" pitchFamily="49" charset="-122"/>
              </a:rPr>
              <a:t>		</a:t>
            </a:r>
          </a:p>
        </p:txBody>
      </p:sp>
      <p:sp>
        <p:nvSpPr>
          <p:cNvPr id="3" name="标题 2">
            <a:extLst>
              <a:ext uri="{FF2B5EF4-FFF2-40B4-BE49-F238E27FC236}">
                <a16:creationId xmlns:a16="http://schemas.microsoft.com/office/drawing/2014/main" id="{D45CD0D0-7282-EE41-97C0-A54941F5D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0135"/>
            <a:ext cx="10972800" cy="1143000"/>
          </a:xfrm>
        </p:spPr>
        <p:txBody>
          <a:bodyPr/>
          <a:lstStyle/>
          <a:p>
            <a:r>
              <a:rPr lang="en-US" altLang="zh-CN" sz="4000" b="1" dirty="0">
                <a:highlight>
                  <a:srgbClr val="FFFF00"/>
                </a:highlight>
              </a:rPr>
              <a:t>2. ever &amp; never</a:t>
            </a:r>
            <a:endParaRPr lang="zh-CN" altLang="en-US" sz="4000" b="1" dirty="0">
              <a:highlight>
                <a:srgbClr val="FFFF00"/>
              </a:highlight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B0A6889C-D7F7-094C-B71C-0B3E963AFF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2541457"/>
            <a:ext cx="10453141" cy="2357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defTabSz="914400" eaLnBrk="1" hangingPunct="1">
              <a:buFont typeface="Arial" panose="020B0604020202020204" pitchFamily="34" charset="0"/>
              <a:buNone/>
            </a:pPr>
            <a:r>
              <a:rPr lang="en-US" altLang="zh-CN" sz="3200" b="1" kern="0" dirty="0"/>
              <a:t>Have you </a:t>
            </a:r>
            <a:r>
              <a:rPr lang="en-US" altLang="zh-CN" sz="3200" b="1" i="1" kern="0" dirty="0">
                <a:solidFill>
                  <a:srgbClr val="FF0000"/>
                </a:solidFill>
              </a:rPr>
              <a:t>ever</a:t>
            </a:r>
            <a:r>
              <a:rPr lang="en-US" altLang="zh-CN" sz="3200" b="1" kern="0" dirty="0"/>
              <a:t> visited the Summer Palace?</a:t>
            </a:r>
          </a:p>
          <a:p>
            <a:pPr defTabSz="914400" eaLnBrk="1" hangingPunct="1">
              <a:buFont typeface="Arial" panose="020B0604020202020204" pitchFamily="34" charset="0"/>
              <a:buNone/>
            </a:pPr>
            <a:r>
              <a:rPr lang="en-US" altLang="zh-CN" sz="3200" b="1" kern="0" dirty="0"/>
              <a:t>I haven’t </a:t>
            </a:r>
            <a:r>
              <a:rPr lang="en-US" altLang="zh-CN" sz="3200" b="1" i="1" kern="0" dirty="0">
                <a:solidFill>
                  <a:srgbClr val="FF0000"/>
                </a:solidFill>
              </a:rPr>
              <a:t>ever</a:t>
            </a:r>
            <a:r>
              <a:rPr lang="en-US" altLang="zh-CN" sz="3200" b="1" kern="0" dirty="0"/>
              <a:t> forgotten what she did to me.</a:t>
            </a:r>
          </a:p>
          <a:p>
            <a:pPr defTabSz="914400" eaLnBrk="1" hangingPunct="1">
              <a:buFont typeface="Arial" panose="020B0604020202020204" pitchFamily="34" charset="0"/>
              <a:buNone/>
            </a:pPr>
            <a:r>
              <a:rPr lang="en-US" altLang="zh-CN" sz="3200" b="1" kern="0" dirty="0"/>
              <a:t>This is the most interesting film I have </a:t>
            </a:r>
            <a:r>
              <a:rPr lang="en-US" altLang="zh-CN" sz="3200" b="1" i="1" kern="0" dirty="0">
                <a:solidFill>
                  <a:srgbClr val="FF0000"/>
                </a:solidFill>
              </a:rPr>
              <a:t>ever</a:t>
            </a:r>
            <a:r>
              <a:rPr lang="en-US" altLang="zh-CN" sz="3200" b="1" kern="0" dirty="0"/>
              <a:t> seen.</a:t>
            </a:r>
          </a:p>
          <a:p>
            <a:pPr defTabSz="914400" eaLnBrk="1" hangingPunct="1">
              <a:buFont typeface="Arial" panose="020B0604020202020204" pitchFamily="34" charset="0"/>
              <a:buNone/>
            </a:pPr>
            <a:endParaRPr lang="en-US" altLang="zh-CN" sz="3200" b="1" kern="0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AEB1CB42-307F-DD40-A9A7-A32F562A2803}"/>
              </a:ext>
            </a:extLst>
          </p:cNvPr>
          <p:cNvSpPr/>
          <p:nvPr/>
        </p:nvSpPr>
        <p:spPr>
          <a:xfrm>
            <a:off x="609599" y="5381206"/>
            <a:ext cx="56797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/>
            <a:r>
              <a:rPr lang="en-US" altLang="zh-CN" sz="3200" b="1" kern="0" dirty="0">
                <a:solidFill>
                  <a:srgbClr val="000000"/>
                </a:solidFill>
              </a:rPr>
              <a:t>He has </a:t>
            </a:r>
            <a:r>
              <a:rPr lang="en-US" altLang="zh-CN" sz="3200" b="1" kern="0" dirty="0">
                <a:solidFill>
                  <a:srgbClr val="FF0000"/>
                </a:solidFill>
              </a:rPr>
              <a:t>never</a:t>
            </a:r>
            <a:r>
              <a:rPr lang="en-US" altLang="zh-CN" sz="3200" b="1" kern="0" dirty="0">
                <a:solidFill>
                  <a:srgbClr val="000000"/>
                </a:solidFill>
              </a:rPr>
              <a:t> been to Australia.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EB1EBF55-FFFE-FE49-A415-320CE9A80F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599" y="4303988"/>
            <a:ext cx="1078292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defTabSz="914400">
              <a:buFont typeface="Wingdings 2" pitchFamily="2" charset="2"/>
              <a:buNone/>
            </a:pPr>
            <a:r>
              <a:rPr lang="en-US" altLang="zh-CN" sz="3200" b="1" kern="0" dirty="0">
                <a:solidFill>
                  <a:srgbClr val="0000FF"/>
                </a:solidFill>
              </a:rPr>
              <a:t>never</a:t>
            </a:r>
            <a:r>
              <a:rPr lang="zh-CN" altLang="en-US" sz="3200" b="1" kern="0" dirty="0">
                <a:solidFill>
                  <a:srgbClr val="0000FF"/>
                </a:solidFill>
              </a:rPr>
              <a:t>表示“</a:t>
            </a:r>
            <a:r>
              <a:rPr lang="zh-CN" altLang="en-US" sz="3200" b="1" kern="0" dirty="0">
                <a:solidFill>
                  <a:srgbClr val="FF0000"/>
                </a:solidFill>
              </a:rPr>
              <a:t>从来没有</a:t>
            </a:r>
            <a:r>
              <a:rPr lang="zh-CN" altLang="en-US" sz="3200" b="1" kern="0" dirty="0">
                <a:solidFill>
                  <a:srgbClr val="0000FF"/>
                </a:solidFill>
              </a:rPr>
              <a:t>”，</a:t>
            </a:r>
            <a:r>
              <a:rPr lang="zh-CN" altLang="en-US" sz="3200" b="1" kern="0" dirty="0"/>
              <a:t>用于</a:t>
            </a:r>
            <a:r>
              <a:rPr lang="zh-CN" altLang="en-US" sz="3200" b="1" kern="0" dirty="0">
                <a:solidFill>
                  <a:srgbClr val="FF0000"/>
                </a:solidFill>
              </a:rPr>
              <a:t>否定句</a:t>
            </a:r>
            <a:r>
              <a:rPr lang="zh-CN" altLang="en-US" sz="3200" b="1" kern="0" dirty="0"/>
              <a:t>，位于句中助动词之后，实义动词之前。</a:t>
            </a:r>
            <a:r>
              <a:rPr lang="en-US" altLang="zh-CN" sz="3200" kern="0" dirty="0">
                <a:ea typeface="楷体_GB2312" pitchFamily="49" charset="-122"/>
              </a:rPr>
              <a:t>		</a:t>
            </a:r>
          </a:p>
        </p:txBody>
      </p:sp>
    </p:spTree>
    <p:extLst>
      <p:ext uri="{BB962C8B-B14F-4D97-AF65-F5344CB8AC3E}">
        <p14:creationId xmlns:p14="http://schemas.microsoft.com/office/powerpoint/2010/main" val="3417478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utoUpdateAnimBg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01380A41-F180-D943-9804-84C0B0FDFB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7180" y="998537"/>
            <a:ext cx="11544300" cy="1143000"/>
          </a:xfrm>
        </p:spPr>
        <p:txBody>
          <a:bodyPr/>
          <a:lstStyle/>
          <a:p>
            <a:pPr algn="l"/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just</a:t>
            </a:r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表示“</a:t>
            </a:r>
            <a:r>
              <a:rPr lang="zh-CN" altLang="en-US" sz="3200" b="1" dirty="0">
                <a:solidFill>
                  <a:srgbClr val="FF000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刚刚</a:t>
            </a:r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” </a:t>
            </a:r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,</a:t>
            </a:r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常用于</a:t>
            </a:r>
            <a:r>
              <a:rPr lang="zh-CN" altLang="en-US" sz="3200" b="1" dirty="0">
                <a:solidFill>
                  <a:srgbClr val="FF000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肯定句</a:t>
            </a:r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中，位于助动词</a:t>
            </a:r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have/has</a:t>
            </a:r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和动词过去分词之间。</a:t>
            </a:r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C90DBF52-BBA2-A84C-B452-CE47316C24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97180" y="2499043"/>
            <a:ext cx="8373746" cy="3697166"/>
          </a:xfrm>
        </p:spPr>
        <p:txBody>
          <a:bodyPr/>
          <a:lstStyle/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3200" dirty="0">
                <a:ea typeface="楷体_GB2312" pitchFamily="49" charset="-122"/>
              </a:rPr>
              <a:t>他刚刚回来。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3200" dirty="0">
                <a:ea typeface="楷体_GB2312" pitchFamily="49" charset="-122"/>
              </a:rPr>
              <a:t>He has just come back.  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3200" dirty="0">
                <a:ea typeface="楷体_GB2312" pitchFamily="49" charset="-122"/>
              </a:rPr>
              <a:t>他们刚刚完成那项工作。</a:t>
            </a:r>
            <a:br>
              <a:rPr lang="en-US" altLang="zh-CN" sz="3200" dirty="0">
                <a:ea typeface="楷体_GB2312" pitchFamily="49" charset="-122"/>
              </a:rPr>
            </a:br>
            <a:r>
              <a:rPr lang="en-US" altLang="zh-CN" sz="3200" dirty="0">
                <a:ea typeface="楷体_GB2312" pitchFamily="49" charset="-122"/>
              </a:rPr>
              <a:t>They have just finished the work. </a:t>
            </a:r>
            <a:br>
              <a:rPr lang="en-US" altLang="zh-CN" sz="3200" dirty="0">
                <a:ea typeface="楷体_GB2312" pitchFamily="49" charset="-122"/>
              </a:rPr>
            </a:br>
            <a:endParaRPr lang="zh-CN" altLang="en-US" sz="3200" dirty="0">
              <a:ea typeface="楷体_GB2312" pitchFamily="49" charset="-122"/>
            </a:endParaRPr>
          </a:p>
        </p:txBody>
      </p:sp>
      <p:sp>
        <p:nvSpPr>
          <p:cNvPr id="4" name="标题 2">
            <a:extLst>
              <a:ext uri="{FF2B5EF4-FFF2-40B4-BE49-F238E27FC236}">
                <a16:creationId xmlns:a16="http://schemas.microsoft.com/office/drawing/2014/main" id="{9A4BCA45-2A2E-9A49-B40B-F07287BA6CE2}"/>
              </a:ext>
            </a:extLst>
          </p:cNvPr>
          <p:cNvSpPr txBox="1">
            <a:spLocks/>
          </p:cNvSpPr>
          <p:nvPr/>
        </p:nvSpPr>
        <p:spPr bwMode="auto">
          <a:xfrm>
            <a:off x="411480" y="-144463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defTabSz="914400"/>
            <a:r>
              <a:rPr lang="en-US" altLang="zh-CN" sz="4000" b="1" kern="0" dirty="0">
                <a:highlight>
                  <a:srgbClr val="FFFF00"/>
                </a:highlight>
              </a:rPr>
              <a:t>3. just</a:t>
            </a:r>
            <a:endParaRPr lang="zh-CN" altLang="en-US" sz="4000" b="1" kern="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953413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2" name="圆角矩形 11">
            <a:extLst>
              <a:ext uri="{FF2B5EF4-FFF2-40B4-BE49-F238E27FC236}">
                <a16:creationId xmlns:a16="http://schemas.microsoft.com/office/drawing/2014/main" id="{6E0A9BB8-2919-8446-9F8B-9C9EFA52E2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1188" y="1452563"/>
            <a:ext cx="8462962" cy="3929062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>
            <a:solidFill>
              <a:srgbClr val="009999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zh-CN" altLang="en-US" sz="2800">
              <a:solidFill>
                <a:srgbClr val="FFFFFF"/>
              </a:solidFill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4E26504E-2A3B-A847-9CF0-A196CF150B87}"/>
              </a:ext>
            </a:extLst>
          </p:cNvPr>
          <p:cNvSpPr/>
          <p:nvPr/>
        </p:nvSpPr>
        <p:spPr>
          <a:xfrm>
            <a:off x="1847850" y="1997075"/>
            <a:ext cx="8496300" cy="3048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3200" b="1" dirty="0">
                <a:solidFill>
                  <a:srgbClr val="000000"/>
                </a:solidFill>
              </a:rPr>
              <a:t>We can use the adverbs already, ever and never </a:t>
            </a:r>
          </a:p>
          <a:p>
            <a:pPr>
              <a:spcBef>
                <a:spcPct val="50000"/>
              </a:spcBef>
              <a:defRPr/>
            </a:pPr>
            <a:r>
              <a:rPr lang="en-US" altLang="zh-CN" sz="3200" b="1" dirty="0">
                <a:solidFill>
                  <a:srgbClr val="000000"/>
                </a:solidFill>
              </a:rPr>
              <a:t>( </a:t>
            </a:r>
            <a:r>
              <a:rPr lang="en-US" altLang="zh-CN" sz="3200" b="1" dirty="0">
                <a:solidFill>
                  <a:srgbClr val="7030A0"/>
                </a:solidFill>
              </a:rPr>
              <a:t>before/after</a:t>
            </a:r>
            <a:r>
              <a:rPr lang="en-US" altLang="zh-CN" sz="3200" b="1" dirty="0">
                <a:solidFill>
                  <a:srgbClr val="000000"/>
                </a:solidFill>
              </a:rPr>
              <a:t>) have/has and (</a:t>
            </a:r>
            <a:r>
              <a:rPr lang="en-US" altLang="zh-CN" sz="3200" b="1" dirty="0">
                <a:solidFill>
                  <a:srgbClr val="7030A0"/>
                </a:solidFill>
              </a:rPr>
              <a:t>before/after</a:t>
            </a:r>
            <a:r>
              <a:rPr lang="en-US" altLang="zh-CN" sz="3200" b="1" dirty="0">
                <a:solidFill>
                  <a:srgbClr val="000000"/>
                </a:solidFill>
              </a:rPr>
              <a:t>) the main verb.</a:t>
            </a:r>
          </a:p>
          <a:p>
            <a:pPr>
              <a:spcBef>
                <a:spcPct val="50000"/>
              </a:spcBef>
              <a:defRPr/>
            </a:pPr>
            <a:r>
              <a:rPr lang="en-US" altLang="zh-CN" sz="3200" b="1" dirty="0">
                <a:solidFill>
                  <a:srgbClr val="000000"/>
                </a:solidFill>
              </a:rPr>
              <a:t> We often use yet at the ( </a:t>
            </a:r>
            <a:r>
              <a:rPr lang="en-US" altLang="zh-CN" sz="3200" b="1" dirty="0">
                <a:solidFill>
                  <a:srgbClr val="7030A0"/>
                </a:solidFill>
              </a:rPr>
              <a:t>beginning/end </a:t>
            </a:r>
            <a:r>
              <a:rPr lang="en-US" altLang="zh-CN" sz="3200" b="1" dirty="0">
                <a:solidFill>
                  <a:srgbClr val="000000"/>
                </a:solidFill>
              </a:rPr>
              <a:t>) of a question or a negative sentence(</a:t>
            </a:r>
            <a:r>
              <a:rPr lang="zh-CN" altLang="en-US" sz="3200" b="1" dirty="0">
                <a:solidFill>
                  <a:srgbClr val="000000"/>
                </a:solidFill>
              </a:rPr>
              <a:t>否定句</a:t>
            </a:r>
            <a:r>
              <a:rPr lang="en-US" altLang="zh-CN" sz="3200" b="1" dirty="0">
                <a:solidFill>
                  <a:srgbClr val="000000"/>
                </a:solidFill>
              </a:rPr>
              <a:t>). </a:t>
            </a:r>
          </a:p>
        </p:txBody>
      </p:sp>
      <p:sp>
        <p:nvSpPr>
          <p:cNvPr id="11273" name="Rectangle 2">
            <a:extLst>
              <a:ext uri="{FF2B5EF4-FFF2-40B4-BE49-F238E27FC236}">
                <a16:creationId xmlns:a16="http://schemas.microsoft.com/office/drawing/2014/main" id="{47C87948-52EF-F04F-A97B-17F2DF6B15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95550" y="836613"/>
            <a:ext cx="4652010" cy="584200"/>
          </a:xfrm>
          <a:prstGeom prst="rect">
            <a:avLst/>
          </a:prstGeom>
          <a:solidFill>
            <a:srgbClr val="009999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3200" b="1" dirty="0">
                <a:solidFill>
                  <a:schemeClr val="bg1"/>
                </a:solidFill>
              </a:rPr>
              <a:t>Work out the rule</a:t>
            </a:r>
            <a:r>
              <a:rPr lang="zh-CN" altLang="en-US" sz="3200" b="1" dirty="0">
                <a:solidFill>
                  <a:schemeClr val="bg1"/>
                </a:solidFill>
              </a:rPr>
              <a:t>（</a:t>
            </a:r>
            <a:r>
              <a:rPr lang="en-US" altLang="zh-CN" sz="3200" b="1" dirty="0">
                <a:solidFill>
                  <a:schemeClr val="bg1"/>
                </a:solidFill>
              </a:rPr>
              <a:t>p72</a:t>
            </a:r>
            <a:r>
              <a:rPr lang="zh-CN" altLang="en-US" sz="3200" b="1" dirty="0">
                <a:solidFill>
                  <a:schemeClr val="bg1"/>
                </a:solidFill>
              </a:rPr>
              <a:t>）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9" name="椭圆 19">
            <a:extLst>
              <a:ext uri="{FF2B5EF4-FFF2-40B4-BE49-F238E27FC236}">
                <a16:creationId xmlns:a16="http://schemas.microsoft.com/office/drawing/2014/main" id="{1AA50356-88B4-DE4D-BA42-297C107980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9151" y="2789238"/>
            <a:ext cx="1008063" cy="468312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11" name="椭圆 19">
            <a:extLst>
              <a:ext uri="{FF2B5EF4-FFF2-40B4-BE49-F238E27FC236}">
                <a16:creationId xmlns:a16="http://schemas.microsoft.com/office/drawing/2014/main" id="{4F8B386A-989F-C94D-840F-F6D356CD8A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88163" y="2789238"/>
            <a:ext cx="1223962" cy="468312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14" name="椭圆 19">
            <a:extLst>
              <a:ext uri="{FF2B5EF4-FFF2-40B4-BE49-F238E27FC236}">
                <a16:creationId xmlns:a16="http://schemas.microsoft.com/office/drawing/2014/main" id="{E0F569A0-CCD6-BE4A-B571-DF51A11A66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0688" y="4049713"/>
            <a:ext cx="863600" cy="468312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6783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 autoUpdateAnimBg="0"/>
      <p:bldP spid="11" grpId="0" animBg="1" autoUpdateAnimBg="0"/>
      <p:bldP spid="14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>
            <a:extLst>
              <a:ext uri="{FF2B5EF4-FFF2-40B4-BE49-F238E27FC236}">
                <a16:creationId xmlns:a16="http://schemas.microsoft.com/office/drawing/2014/main" id="{D61C3403-6B74-2548-891A-D793FD6AB7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4830"/>
            <a:ext cx="12192000" cy="6073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2">
            <a:extLst>
              <a:ext uri="{FF2B5EF4-FFF2-40B4-BE49-F238E27FC236}">
                <a16:creationId xmlns:a16="http://schemas.microsoft.com/office/drawing/2014/main" id="{00D4AE59-4FDA-224C-9A83-CA1AC1CE760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-123111"/>
            <a:ext cx="12192000" cy="907941"/>
          </a:xfrm>
          <a:solidFill>
            <a:srgbClr val="FFFF00"/>
          </a:solidFill>
        </p:spPr>
        <p:txBody>
          <a:bodyPr wrap="square">
            <a:spAutoFit/>
          </a:bodyPr>
          <a:lstStyle/>
          <a:p>
            <a:pPr eaLnBrk="1" hangingPunct="1"/>
            <a:r>
              <a:rPr lang="en-US" altLang="zh-CN" sz="2800" b="1" dirty="0">
                <a:solidFill>
                  <a:srgbClr val="008000"/>
                </a:solidFill>
              </a:rPr>
              <a:t>B1</a:t>
            </a:r>
            <a:r>
              <a:rPr lang="en-US" altLang="zh-CN" sz="2800" b="1" dirty="0"/>
              <a:t> (p73)</a:t>
            </a:r>
            <a:r>
              <a:rPr lang="en-US" altLang="zh-CN" sz="2800" b="1" dirty="0">
                <a:solidFill>
                  <a:schemeClr val="tx1"/>
                </a:solidFill>
              </a:rPr>
              <a:t>Sarah wants to know whether the students from Beijing have visited any places in London before. Ask and answer questions in pairs. </a:t>
            </a:r>
          </a:p>
        </p:txBody>
      </p:sp>
      <p:sp>
        <p:nvSpPr>
          <p:cNvPr id="2" name="同心圆 1">
            <a:extLst>
              <a:ext uri="{FF2B5EF4-FFF2-40B4-BE49-F238E27FC236}">
                <a16:creationId xmlns:a16="http://schemas.microsoft.com/office/drawing/2014/main" id="{FA9CF80C-BE8E-6948-9752-DD7C7FEDFD7D}"/>
              </a:ext>
            </a:extLst>
          </p:cNvPr>
          <p:cNvSpPr/>
          <p:nvPr/>
        </p:nvSpPr>
        <p:spPr>
          <a:xfrm>
            <a:off x="5795772" y="2076577"/>
            <a:ext cx="2408069" cy="616227"/>
          </a:xfrm>
          <a:prstGeom prst="donut">
            <a:avLst>
              <a:gd name="adj" fmla="val 2705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FF0000"/>
              </a:solidFill>
            </a:endParaRPr>
          </a:p>
        </p:txBody>
      </p:sp>
      <p:cxnSp>
        <p:nvCxnSpPr>
          <p:cNvPr id="4" name="直线连接符 3">
            <a:extLst>
              <a:ext uri="{FF2B5EF4-FFF2-40B4-BE49-F238E27FC236}">
                <a16:creationId xmlns:a16="http://schemas.microsoft.com/office/drawing/2014/main" id="{69EC3687-B9DB-9D4A-9EC8-29212E1BD9B4}"/>
              </a:ext>
            </a:extLst>
          </p:cNvPr>
          <p:cNvCxnSpPr/>
          <p:nvPr/>
        </p:nvCxnSpPr>
        <p:spPr>
          <a:xfrm>
            <a:off x="3120887" y="6331226"/>
            <a:ext cx="3878919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云形标注 5">
            <a:extLst>
              <a:ext uri="{FF2B5EF4-FFF2-40B4-BE49-F238E27FC236}">
                <a16:creationId xmlns:a16="http://schemas.microsoft.com/office/drawing/2014/main" id="{DE6C4EB9-DE20-0441-BD64-3EC55F1F00EB}"/>
              </a:ext>
            </a:extLst>
          </p:cNvPr>
          <p:cNvSpPr/>
          <p:nvPr/>
        </p:nvSpPr>
        <p:spPr>
          <a:xfrm>
            <a:off x="4880114" y="3821415"/>
            <a:ext cx="4522303" cy="1580322"/>
          </a:xfrm>
          <a:prstGeom prst="cloudCallout">
            <a:avLst>
              <a:gd name="adj1" fmla="val -31905"/>
              <a:gd name="adj2" fmla="val 801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dirty="0"/>
              <a:t>Can we say- ‘She </a:t>
            </a:r>
            <a:r>
              <a:rPr kumimoji="1" lang="en-US" altLang="zh-CN" sz="2400" dirty="0">
                <a:solidFill>
                  <a:srgbClr val="FF0000"/>
                </a:solidFill>
              </a:rPr>
              <a:t>has visited</a:t>
            </a:r>
            <a:r>
              <a:rPr kumimoji="1" lang="en-US" altLang="zh-CN" sz="2400" dirty="0"/>
              <a:t> it two years ago?’</a:t>
            </a:r>
            <a:endParaRPr kumimoji="1" lang="zh-CN" altLang="en-US" sz="2400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F1B84887-A284-024F-91A1-1FA9C94B9033}"/>
              </a:ext>
            </a:extLst>
          </p:cNvPr>
          <p:cNvSpPr/>
          <p:nvPr/>
        </p:nvSpPr>
        <p:spPr>
          <a:xfrm>
            <a:off x="10379758" y="1260376"/>
            <a:ext cx="18437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2800" dirty="0">
                <a:solidFill>
                  <a:srgbClr val="FF0000"/>
                </a:solidFill>
                <a:latin typeface="arial" panose="020B0604020202020204" pitchFamily="34" charset="0"/>
              </a:rPr>
              <a:t>[ˈ</a:t>
            </a:r>
            <a:r>
              <a:rPr lang="en" altLang="zh-CN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bʌkiŋəm</a:t>
            </a:r>
            <a:r>
              <a:rPr lang="en" altLang="zh-CN" sz="2800" dirty="0">
                <a:solidFill>
                  <a:srgbClr val="FF0000"/>
                </a:solidFill>
                <a:latin typeface="arial" panose="020B0604020202020204" pitchFamily="34" charset="0"/>
              </a:rPr>
              <a:t>]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70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F2638706-757C-B64B-A2DD-1BE5E1D611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87680" y="-121920"/>
            <a:ext cx="10927080" cy="915988"/>
          </a:xfrm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zh-CN" altLang="en-US" sz="3200" u="sng" dirty="0">
                <a:solidFill>
                  <a:srgbClr val="7030A0"/>
                </a:solidFill>
                <a:highlight>
                  <a:srgbClr val="FFFF00"/>
                </a:highlight>
                <a:latin typeface="STZhongsong" panose="02010600040101010101" pitchFamily="2" charset="-122"/>
                <a:ea typeface="STZhongsong" panose="02010600040101010101" pitchFamily="2" charset="-122"/>
              </a:rPr>
              <a:t>与一般过去时的用法比较</a:t>
            </a:r>
          </a:p>
        </p:txBody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A072067B-379D-EA42-92B2-58E0410274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87680" y="915988"/>
            <a:ext cx="11536680" cy="6574107"/>
          </a:xfrm>
        </p:spPr>
        <p:txBody>
          <a:bodyPr/>
          <a:lstStyle/>
          <a:p>
            <a:pPr>
              <a:spcBef>
                <a:spcPct val="50000"/>
              </a:spcBef>
              <a:buFont typeface="Times New Roman" panose="02020603050405020304" pitchFamily="18" charset="0"/>
              <a:buNone/>
            </a:pP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现在完成时，强调</a:t>
            </a:r>
            <a:r>
              <a:rPr lang="zh-CN" altLang="en-US" sz="36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事情与现在保持的某种密切联系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（如过去发生持续到现在并对现在产生了结果或影响等）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;</a:t>
            </a:r>
          </a:p>
          <a:p>
            <a:pPr>
              <a:spcBef>
                <a:spcPct val="50000"/>
              </a:spcBef>
              <a:buFont typeface="Times New Roman" panose="02020603050405020304" pitchFamily="18" charset="0"/>
              <a:buNone/>
            </a:pP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一般过去时，则强调</a:t>
            </a:r>
            <a:r>
              <a:rPr lang="zh-CN" altLang="en-US" sz="36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在过去已经发生并完成的的动作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，与现在没有关系。 </a:t>
            </a:r>
            <a:endParaRPr lang="en-US" altLang="zh-CN" sz="36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spcBef>
                <a:spcPct val="50000"/>
              </a:spcBef>
              <a:buFont typeface="Times New Roman" panose="02020603050405020304" pitchFamily="18" charset="0"/>
              <a:buNone/>
            </a:pP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若文中出现明显的表示过去的时间状语，如</a:t>
            </a:r>
            <a:r>
              <a:rPr lang="en-US" altLang="zh-CN" sz="36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one year ago, in 1999, last month, when I was five years old</a:t>
            </a:r>
            <a:r>
              <a:rPr lang="zh-CN" altLang="en-US" sz="36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</a:t>
            </a:r>
            <a:r>
              <a:rPr lang="en-US" altLang="zh-CN" sz="36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just now(</a:t>
            </a:r>
            <a:r>
              <a:rPr lang="zh-CN" altLang="en-US" sz="36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刚才</a:t>
            </a:r>
            <a:r>
              <a:rPr lang="en-US" altLang="zh-CN" sz="36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)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等，只能用一般过去时。</a:t>
            </a:r>
            <a:endParaRPr lang="en-US" altLang="zh-CN" sz="36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spcBef>
                <a:spcPct val="50000"/>
              </a:spcBef>
              <a:buFont typeface="Times New Roman" panose="02020603050405020304" pitchFamily="18" charset="0"/>
              <a:buNone/>
            </a:pPr>
            <a:r>
              <a:rPr lang="en-US" altLang="zh-CN" sz="3600" b="1" dirty="0">
                <a:solidFill>
                  <a:schemeClr val="bg1"/>
                </a:solidFill>
                <a:highlight>
                  <a:srgbClr val="000080"/>
                </a:highlight>
                <a:latin typeface="华文新魏" panose="02010800040101010101" pitchFamily="2" charset="-122"/>
                <a:ea typeface="华文新魏" panose="02010800040101010101" pitchFamily="2" charset="-122"/>
              </a:rPr>
              <a:t>(</a:t>
            </a:r>
            <a:r>
              <a:rPr lang="zh-CN" altLang="en-US" sz="3600" b="1" dirty="0">
                <a:solidFill>
                  <a:schemeClr val="bg1"/>
                </a:solidFill>
                <a:highlight>
                  <a:srgbClr val="000080"/>
                </a:highlight>
                <a:latin typeface="华文新魏" panose="02010800040101010101" pitchFamily="2" charset="-122"/>
                <a:ea typeface="华文新魏" panose="02010800040101010101" pitchFamily="2" charset="-122"/>
              </a:rPr>
              <a:t>注意：若时间状语为“</a:t>
            </a:r>
            <a:r>
              <a:rPr lang="en-US" altLang="zh-CN" sz="3600" b="1" dirty="0">
                <a:solidFill>
                  <a:schemeClr val="bg1"/>
                </a:solidFill>
                <a:highlight>
                  <a:srgbClr val="000080"/>
                </a:highlight>
                <a:latin typeface="华文新魏" panose="02010800040101010101" pitchFamily="2" charset="-122"/>
                <a:ea typeface="华文新魏" panose="02010800040101010101" pitchFamily="2" charset="-122"/>
              </a:rPr>
              <a:t>since+</a:t>
            </a:r>
            <a:r>
              <a:rPr lang="zh-CN" altLang="en-US" sz="3600" b="1" dirty="0">
                <a:solidFill>
                  <a:schemeClr val="bg1"/>
                </a:solidFill>
                <a:highlight>
                  <a:srgbClr val="000080"/>
                </a:highlight>
                <a:latin typeface="华文新魏" panose="02010800040101010101" pitchFamily="2" charset="-122"/>
                <a:ea typeface="华文新魏" panose="02010800040101010101" pitchFamily="2" charset="-122"/>
              </a:rPr>
              <a:t>表示过去的时间点”，则要用现在完成时</a:t>
            </a:r>
            <a:r>
              <a:rPr lang="en-US" altLang="zh-CN" sz="3600" b="1" dirty="0">
                <a:solidFill>
                  <a:schemeClr val="bg1"/>
                </a:solidFill>
                <a:highlight>
                  <a:srgbClr val="000080"/>
                </a:highlight>
                <a:latin typeface="华文新魏" panose="02010800040101010101" pitchFamily="2" charset="-122"/>
                <a:ea typeface="华文新魏" panose="02010800040101010101" pitchFamily="2" charset="-122"/>
              </a:rPr>
              <a:t>)</a:t>
            </a:r>
            <a:endParaRPr lang="zh-CN" altLang="en-US" sz="3600" b="1" dirty="0">
              <a:solidFill>
                <a:schemeClr val="bg1"/>
              </a:solidFill>
              <a:highlight>
                <a:srgbClr val="000080"/>
              </a:highlight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endParaRPr lang="zh-CN" altLang="en-US" sz="36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59700035"/>
      </p:ext>
    </p:extLst>
  </p:cSld>
  <p:clrMapOvr>
    <a:masterClrMapping/>
  </p:clrMapOvr>
  <p:transition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>
            <a:extLst>
              <a:ext uri="{FF2B5EF4-FFF2-40B4-BE49-F238E27FC236}">
                <a16:creationId xmlns:a16="http://schemas.microsoft.com/office/drawing/2014/main" id="{C4B1C50C-0000-0145-9067-59AE1ADD5F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7504"/>
            <a:ext cx="12192000" cy="6463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angle 2">
            <a:extLst>
              <a:ext uri="{FF2B5EF4-FFF2-40B4-BE49-F238E27FC236}">
                <a16:creationId xmlns:a16="http://schemas.microsoft.com/office/drawing/2014/main" id="{1EFF5E6D-0064-C942-B96B-2CC21E8AA4C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12192000" cy="907941"/>
          </a:xfrm>
          <a:solidFill>
            <a:srgbClr val="FFFF00"/>
          </a:solidFill>
        </p:spPr>
        <p:txBody>
          <a:bodyPr wrap="square">
            <a:spAutoFit/>
          </a:bodyPr>
          <a:lstStyle/>
          <a:p>
            <a:pPr eaLnBrk="1" hangingPunct="1"/>
            <a:r>
              <a:rPr lang="en-US" altLang="zh-CN" sz="2800" b="1" dirty="0">
                <a:solidFill>
                  <a:srgbClr val="008000"/>
                </a:solidFill>
              </a:rPr>
              <a:t>B2</a:t>
            </a:r>
            <a:r>
              <a:rPr lang="en-US" altLang="zh-CN" sz="2800" b="1" dirty="0"/>
              <a:t> </a:t>
            </a:r>
            <a:r>
              <a:rPr lang="en-US" altLang="zh-CN" sz="2800" b="1" dirty="0">
                <a:solidFill>
                  <a:schemeClr val="tx1"/>
                </a:solidFill>
              </a:rPr>
              <a:t>Later Sarah is asking the students from Beijing about what they have and have not done in London. Ask and answer question in pairs. Follow the example.</a:t>
            </a:r>
          </a:p>
        </p:txBody>
      </p:sp>
    </p:spTree>
    <p:extLst>
      <p:ext uri="{BB962C8B-B14F-4D97-AF65-F5344CB8AC3E}">
        <p14:creationId xmlns:p14="http://schemas.microsoft.com/office/powerpoint/2010/main" val="26893759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0DD6F42A-C8A8-C745-AC1F-069ADEE2B4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0040" y="1074738"/>
            <a:ext cx="11871960" cy="5312223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宋体" panose="02010600030101010101" pitchFamily="2" charset="-122"/>
              </a:rPr>
              <a:t>一、用所给动词的正确形式填空。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1. I _______ never _______(speak) to a foreigner.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2. — _______ Tom _______(return) the book to you</a:t>
            </a:r>
            <a:r>
              <a:rPr lang="zh-CN" altLang="en-US" sz="3200" dirty="0"/>
              <a:t>？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    — Yes, he has.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3. — Let’s go and see the film </a:t>
            </a:r>
            <a:r>
              <a:rPr lang="en-US" altLang="zh-CN" sz="3200" i="1" dirty="0"/>
              <a:t>The Smurfs 2</a:t>
            </a:r>
            <a:r>
              <a:rPr lang="en-US" altLang="zh-CN" sz="3200" dirty="0"/>
              <a:t>!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    — No, thanks. I ______ already ______(see) it twice.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4. Please turn the radio down. T</a:t>
            </a:r>
            <a:r>
              <a:rPr lang="zh-CN" altLang="en-US" sz="3200" dirty="0"/>
              <a:t>i</a:t>
            </a:r>
            <a:r>
              <a:rPr lang="en-US" altLang="zh-CN" sz="3200" dirty="0"/>
              <a:t>m ______ just ______(fall) asleep.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5. — ______ you ever ______(sing) this song before?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    — No, it is my first time.</a:t>
            </a:r>
            <a:endParaRPr lang="zh-CN" altLang="en-US" sz="3200" dirty="0"/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1A786064-6E87-6143-9985-C8C9D4ABCA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6969" y="1556477"/>
            <a:ext cx="499019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have                 spoken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20484" name="Rectangle 4">
            <a:extLst>
              <a:ext uri="{FF2B5EF4-FFF2-40B4-BE49-F238E27FC236}">
                <a16:creationId xmlns:a16="http://schemas.microsoft.com/office/drawing/2014/main" id="{098D02BD-DA44-EF48-B783-2913CEB888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2870" y="2194560"/>
            <a:ext cx="470789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Has               returned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20485" name="Rectangle 5">
            <a:extLst>
              <a:ext uri="{FF2B5EF4-FFF2-40B4-BE49-F238E27FC236}">
                <a16:creationId xmlns:a16="http://schemas.microsoft.com/office/drawing/2014/main" id="{7E9AF1AE-7D10-A949-AC51-DB3B5993F2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3094" y="3919083"/>
            <a:ext cx="546140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     have                   seen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20486" name="Rectangle 6">
            <a:extLst>
              <a:ext uri="{FF2B5EF4-FFF2-40B4-BE49-F238E27FC236}">
                <a16:creationId xmlns:a16="http://schemas.microsoft.com/office/drawing/2014/main" id="{B55BBA34-8FBB-1A42-8C77-56327402E0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01728" y="4547975"/>
            <a:ext cx="178933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has          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20487" name="Rectangle 7">
            <a:extLst>
              <a:ext uri="{FF2B5EF4-FFF2-40B4-BE49-F238E27FC236}">
                <a16:creationId xmlns:a16="http://schemas.microsoft.com/office/drawing/2014/main" id="{9654B0E6-A9A5-7E4A-BDF9-8489FE0726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6969" y="5148307"/>
            <a:ext cx="499019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Have                     sung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20488" name="Rectangle 8">
            <a:extLst>
              <a:ext uri="{FF2B5EF4-FFF2-40B4-BE49-F238E27FC236}">
                <a16:creationId xmlns:a16="http://schemas.microsoft.com/office/drawing/2014/main" id="{23EAFD7D-1335-0244-B33D-45AF9824B2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59446" y="4529775"/>
            <a:ext cx="13684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fallen          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D9BB61-4FA0-EC43-9BB8-0781F3E73E21}"/>
              </a:ext>
            </a:extLst>
          </p:cNvPr>
          <p:cNvSpPr txBox="1"/>
          <p:nvPr/>
        </p:nvSpPr>
        <p:spPr>
          <a:xfrm>
            <a:off x="4454526" y="282575"/>
            <a:ext cx="2720975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Arial" pitchFamily="34" charset="0"/>
              <a:buNone/>
              <a:defRPr/>
            </a:pPr>
            <a:r>
              <a:rPr lang="en-US" altLang="zh-CN" sz="4400" b="1" dirty="0">
                <a:solidFill>
                  <a:srgbClr val="0000FF"/>
                </a:solidFill>
              </a:rPr>
              <a:t>Exercises </a:t>
            </a:r>
            <a:endParaRPr lang="zh-CN" altLang="en-US" sz="4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2521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autoUpdateAnimBg="0"/>
      <p:bldP spid="20484" grpId="0" autoUpdateAnimBg="0"/>
      <p:bldP spid="20485" grpId="0" autoUpdateAnimBg="0"/>
      <p:bldP spid="20486" grpId="0" autoUpdateAnimBg="0"/>
      <p:bldP spid="20487" grpId="0" autoUpdateAnimBg="0"/>
      <p:bldP spid="20488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80DAFA0E-1BBB-824B-9609-33F67D7344C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47850" y="692151"/>
            <a:ext cx="8497888" cy="5364163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3000">
                <a:latin typeface="宋体" panose="02010600030101010101" pitchFamily="2" charset="-122"/>
              </a:rPr>
              <a:t>二、选择最佳答案填空。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(    )1. — Have you ____ travelled by train?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           — Yes, I have.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		A. never 	B. ever 	C. just 	D. yet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(    )2. — Have you finished your homework</a:t>
            </a:r>
            <a:r>
              <a:rPr lang="zh-CN" altLang="en-US" sz="3000"/>
              <a:t>？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           — Not ____.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		A. yet 	B. already 	C. ever 	D. just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(    )3. We haven’t studied Unit 6 ____.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          A. never 	B. ever	C. already 	D. yet</a:t>
            </a:r>
            <a:endParaRPr lang="zh-CN" altLang="en-US" sz="3000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74965A9A-166D-6745-9666-337A36D936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4" y="1341439"/>
            <a:ext cx="4413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000" b="1">
                <a:solidFill>
                  <a:srgbClr val="FF0000"/>
                </a:solidFill>
              </a:rPr>
              <a:t>B</a:t>
            </a:r>
            <a:endParaRPr lang="zh-CN" altLang="en-US" sz="3000" b="1">
              <a:solidFill>
                <a:srgbClr val="FF0000"/>
              </a:solidFill>
            </a:endParaRPr>
          </a:p>
        </p:txBody>
      </p:sp>
      <p:sp>
        <p:nvSpPr>
          <p:cNvPr id="21508" name="Rectangle 4">
            <a:extLst>
              <a:ext uri="{FF2B5EF4-FFF2-40B4-BE49-F238E27FC236}">
                <a16:creationId xmlns:a16="http://schemas.microsoft.com/office/drawing/2014/main" id="{ED11D0FC-F2A9-DF42-9B0D-AEE00F028D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3" y="2997200"/>
            <a:ext cx="4619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000" b="1">
                <a:solidFill>
                  <a:srgbClr val="FF0000"/>
                </a:solidFill>
              </a:rPr>
              <a:t>A</a:t>
            </a:r>
            <a:endParaRPr lang="zh-CN" altLang="en-US" sz="3000" b="1">
              <a:solidFill>
                <a:srgbClr val="FF0000"/>
              </a:solidFill>
            </a:endParaRPr>
          </a:p>
        </p:txBody>
      </p:sp>
      <p:sp>
        <p:nvSpPr>
          <p:cNvPr id="21509" name="Rectangle 5">
            <a:extLst>
              <a:ext uri="{FF2B5EF4-FFF2-40B4-BE49-F238E27FC236}">
                <a16:creationId xmlns:a16="http://schemas.microsoft.com/office/drawing/2014/main" id="{5BF9BF3B-CB12-5E4B-A1D8-401A914291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3" y="4652964"/>
            <a:ext cx="461962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000" b="1">
                <a:solidFill>
                  <a:srgbClr val="FF0000"/>
                </a:solidFill>
              </a:rPr>
              <a:t>D</a:t>
            </a:r>
            <a:endParaRPr lang="zh-CN" altLang="en-US" sz="30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5330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autoUpdateAnimBg="0"/>
      <p:bldP spid="21508" grpId="0" autoUpdateAnimBg="0"/>
      <p:bldP spid="21509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30E910C9-8599-6C4D-A20F-892048367A4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79120" y="93071"/>
            <a:ext cx="11125200" cy="6764929"/>
          </a:xfrm>
          <a:solidFill>
            <a:schemeClr val="bg1"/>
          </a:solidFill>
        </p:spPr>
        <p:txBody>
          <a:bodyPr/>
          <a:lstStyle/>
          <a:p>
            <a:pPr eaLnBrk="1" hangingPunct="1">
              <a:lnSpc>
                <a:spcPct val="9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3200" dirty="0"/>
              <a:t>(    )4. — Have you ____ learn</a:t>
            </a:r>
            <a:r>
              <a:rPr lang="zh-CN" altLang="en-US" sz="3200" dirty="0"/>
              <a:t>t</a:t>
            </a:r>
            <a:r>
              <a:rPr lang="en-US" altLang="zh-CN" sz="3200" dirty="0"/>
              <a:t> English?</a:t>
            </a: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3200" dirty="0"/>
              <a:t>           — Yes, I’ve ____ learn</a:t>
            </a:r>
            <a:r>
              <a:rPr lang="zh-CN" altLang="en-US" sz="3200" dirty="0"/>
              <a:t>t</a:t>
            </a:r>
            <a:r>
              <a:rPr lang="en-US" altLang="zh-CN" sz="3200" dirty="0"/>
              <a:t> a lot.</a:t>
            </a: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3200" dirty="0"/>
              <a:t>	       A. never; ever 	B. ever; never</a:t>
            </a: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3200" dirty="0"/>
              <a:t>	       C. ever; already 	D. never; already</a:t>
            </a: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3200" dirty="0"/>
              <a:t>(   )5. — Have you handed in your homework ____?</a:t>
            </a: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3200" dirty="0"/>
              <a:t>	      — Yes, I’ve done that ____.</a:t>
            </a: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3200" dirty="0"/>
              <a:t>	      A. yet; already  	B. already; yet</a:t>
            </a: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3200" dirty="0"/>
              <a:t>	      C. ever; never 	D. still; just</a:t>
            </a: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3200" dirty="0"/>
              <a:t>(    )6. John’s father ____ borrowed some pictures.</a:t>
            </a: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3200" dirty="0"/>
              <a:t>	      A. have already 		B. has just</a:t>
            </a: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3200" dirty="0"/>
              <a:t>	      C. have ever 		D. has yet</a:t>
            </a: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3200" dirty="0"/>
              <a:t>(    )7. He ____ returned the book to the library yet.</a:t>
            </a: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3200" dirty="0"/>
              <a:t>           A. has 	B. hasn’t </a:t>
            </a:r>
            <a:r>
              <a:rPr lang="zh-CN" altLang="en-US" sz="3200" dirty="0"/>
              <a:t>   </a:t>
            </a:r>
            <a:r>
              <a:rPr lang="en-US" altLang="zh-CN" sz="3200" dirty="0"/>
              <a:t>	C. does	D. doesn’t</a:t>
            </a:r>
            <a:endParaRPr lang="zh-CN" altLang="en-US" sz="3200" dirty="0"/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0D89FA47-FEF8-1A42-AB47-5CB39D1E24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417" y="93071"/>
            <a:ext cx="458788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9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000" b="1" dirty="0">
                <a:solidFill>
                  <a:srgbClr val="FF0000"/>
                </a:solidFill>
              </a:rPr>
              <a:t>C</a:t>
            </a:r>
            <a:endParaRPr lang="zh-CN" altLang="en-US" sz="3000" b="1" dirty="0">
              <a:solidFill>
                <a:srgbClr val="FF0000"/>
              </a:solidFill>
            </a:endParaRPr>
          </a:p>
        </p:txBody>
      </p:sp>
      <p:sp>
        <p:nvSpPr>
          <p:cNvPr id="22532" name="Rectangle 4">
            <a:extLst>
              <a:ext uri="{FF2B5EF4-FFF2-40B4-BE49-F238E27FC236}">
                <a16:creationId xmlns:a16="http://schemas.microsoft.com/office/drawing/2014/main" id="{BCDA5100-6AA5-354B-98F0-6B64138D85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7765" y="2146784"/>
            <a:ext cx="458788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9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000" b="1" dirty="0">
                <a:solidFill>
                  <a:srgbClr val="FF0000"/>
                </a:solidFill>
              </a:rPr>
              <a:t>A</a:t>
            </a:r>
            <a:endParaRPr lang="zh-CN" altLang="en-US" sz="3000" b="1" dirty="0">
              <a:solidFill>
                <a:srgbClr val="FF0000"/>
              </a:solidFill>
            </a:endParaRPr>
          </a:p>
        </p:txBody>
      </p:sp>
      <p:sp>
        <p:nvSpPr>
          <p:cNvPr id="22533" name="Rectangle 5">
            <a:extLst>
              <a:ext uri="{FF2B5EF4-FFF2-40B4-BE49-F238E27FC236}">
                <a16:creationId xmlns:a16="http://schemas.microsoft.com/office/drawing/2014/main" id="{6FC6EAFE-6E2D-1C43-A804-04D09FAFE2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7055" y="4206710"/>
            <a:ext cx="43815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9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000" b="1" dirty="0">
                <a:solidFill>
                  <a:srgbClr val="FF0000"/>
                </a:solidFill>
              </a:rPr>
              <a:t>B</a:t>
            </a:r>
            <a:endParaRPr lang="zh-CN" altLang="en-US" sz="3000" b="1" dirty="0">
              <a:solidFill>
                <a:srgbClr val="FF0000"/>
              </a:solidFill>
            </a:endParaRPr>
          </a:p>
        </p:txBody>
      </p:sp>
      <p:sp>
        <p:nvSpPr>
          <p:cNvPr id="22534" name="Rectangle 6">
            <a:extLst>
              <a:ext uri="{FF2B5EF4-FFF2-40B4-BE49-F238E27FC236}">
                <a16:creationId xmlns:a16="http://schemas.microsoft.com/office/drawing/2014/main" id="{01B3E020-1885-0F46-A06C-42A62353CA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417" y="5733373"/>
            <a:ext cx="441146" cy="530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9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000" b="1" dirty="0">
                <a:solidFill>
                  <a:srgbClr val="FF0000"/>
                </a:solidFill>
              </a:rPr>
              <a:t>B</a:t>
            </a:r>
            <a:endParaRPr lang="zh-CN" altLang="en-US" sz="3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60359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autoUpdateAnimBg="0"/>
      <p:bldP spid="22532" grpId="0" autoUpdateAnimBg="0"/>
      <p:bldP spid="22533" grpId="0" autoUpdateAnimBg="0"/>
      <p:bldP spid="22534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168611AA-4075-BF41-9222-E38313EE16D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66531" y="833093"/>
            <a:ext cx="11907078" cy="4524315"/>
          </a:xfrm>
          <a:noFill/>
        </p:spPr>
        <p:txBody>
          <a:bodyPr/>
          <a:lstStyle/>
          <a:p>
            <a:pPr marL="609600" indent="-609600" eaLnBrk="1" hangingPunct="1"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三、完成下列练习。</a:t>
            </a:r>
          </a:p>
          <a:p>
            <a:pPr marL="609600" indent="-609600" eaLnBrk="1" hangingPunct="1"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1. I </a:t>
            </a:r>
            <a:r>
              <a:rPr lang="en-US" altLang="zh-CN" sz="3200" b="1" u="sng" dirty="0">
                <a:solidFill>
                  <a:srgbClr val="000000"/>
                </a:solidFill>
                <a:cs typeface="Times New Roman" panose="02020603050405020304" pitchFamily="18" charset="0"/>
              </a:rPr>
              <a:t>              </a:t>
            </a: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 already </a:t>
            </a:r>
            <a:r>
              <a:rPr lang="en-US" altLang="zh-CN" sz="3200" b="1" u="sng" dirty="0">
                <a:solidFill>
                  <a:srgbClr val="000000"/>
                </a:solidFill>
                <a:cs typeface="Times New Roman" panose="02020603050405020304" pitchFamily="18" charset="0"/>
              </a:rPr>
              <a:t>                       </a:t>
            </a: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 (watch) the film. I </a:t>
            </a:r>
          </a:p>
          <a:p>
            <a:pPr marL="609600" indent="-609600" eaLnBrk="1" hangingPunct="1"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     </a:t>
            </a:r>
            <a:r>
              <a:rPr lang="en-US" altLang="zh-CN" sz="3200" b="1" u="sng" dirty="0">
                <a:solidFill>
                  <a:srgbClr val="000000"/>
                </a:solidFill>
                <a:cs typeface="Times New Roman" panose="02020603050405020304" pitchFamily="18" charset="0"/>
              </a:rPr>
              <a:t>                      </a:t>
            </a: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 (watch) it last week.</a:t>
            </a:r>
          </a:p>
          <a:p>
            <a:pPr marL="609600" indent="-609600" eaLnBrk="1" hangingPunct="1"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2.  </a:t>
            </a:r>
            <a:r>
              <a:rPr lang="en-US" altLang="zh-CN" sz="3200" b="1" i="1" u="sng" dirty="0">
                <a:solidFill>
                  <a:srgbClr val="000000"/>
                </a:solidFill>
                <a:cs typeface="Times New Roman" panose="02020603050405020304" pitchFamily="18" charset="0"/>
              </a:rPr>
              <a:t>               </a:t>
            </a: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 he </a:t>
            </a:r>
            <a:r>
              <a:rPr lang="en-US" altLang="zh-CN" sz="3200" b="1" u="sng" dirty="0">
                <a:solidFill>
                  <a:srgbClr val="000000"/>
                </a:solidFill>
                <a:cs typeface="Times New Roman" panose="02020603050405020304" pitchFamily="18" charset="0"/>
              </a:rPr>
              <a:t>                         </a:t>
            </a: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 (finish) his work? </a:t>
            </a:r>
          </a:p>
          <a:p>
            <a:pPr marL="609600" indent="-609600" eaLnBrk="1" hangingPunct="1"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     Not yet.</a:t>
            </a:r>
          </a:p>
          <a:p>
            <a:pPr marL="609600" indent="-609600" eaLnBrk="1" hangingPunct="1"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3.  </a:t>
            </a:r>
            <a:r>
              <a:rPr lang="en-US" altLang="zh-CN" sz="3200" b="1" i="1" u="sng" dirty="0">
                <a:solidFill>
                  <a:srgbClr val="000000"/>
                </a:solidFill>
                <a:cs typeface="Times New Roman" panose="02020603050405020304" pitchFamily="18" charset="0"/>
              </a:rPr>
              <a:t>               </a:t>
            </a: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 you ever </a:t>
            </a:r>
            <a:r>
              <a:rPr lang="en-US" altLang="zh-CN" sz="3200" b="1" u="sng" dirty="0">
                <a:solidFill>
                  <a:srgbClr val="000000"/>
                </a:solidFill>
                <a:cs typeface="Times New Roman" panose="02020603050405020304" pitchFamily="18" charset="0"/>
              </a:rPr>
              <a:t>                  </a:t>
            </a: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 (be) to Hong Kong? </a:t>
            </a:r>
          </a:p>
          <a:p>
            <a:pPr marL="609600" indent="-609600" eaLnBrk="1" hangingPunct="1"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    Yes, I </a:t>
            </a:r>
            <a:r>
              <a:rPr lang="en-US" altLang="zh-CN" sz="3200" b="1" i="1" u="sng" dirty="0">
                <a:solidFill>
                  <a:srgbClr val="000000"/>
                </a:solidFill>
                <a:cs typeface="Times New Roman" panose="02020603050405020304" pitchFamily="18" charset="0"/>
              </a:rPr>
              <a:t>                               </a:t>
            </a:r>
            <a:r>
              <a:rPr lang="en-US" altLang="zh-CN" sz="3200" b="1" i="1" dirty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(be) there twice.</a:t>
            </a:r>
          </a:p>
          <a:p>
            <a:pPr marL="609600" indent="-609600" eaLnBrk="1" hangingPunct="1"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4.  </a:t>
            </a:r>
            <a:r>
              <a:rPr lang="en-US" altLang="zh-CN" sz="3200" b="1" i="1" u="sng" dirty="0">
                <a:solidFill>
                  <a:srgbClr val="000000"/>
                </a:solidFill>
                <a:cs typeface="Times New Roman" panose="02020603050405020304" pitchFamily="18" charset="0"/>
              </a:rPr>
              <a:t>               </a:t>
            </a: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 you ever </a:t>
            </a:r>
            <a:r>
              <a:rPr lang="en-US" altLang="zh-CN" sz="3200" b="1" u="sng" dirty="0">
                <a:solidFill>
                  <a:srgbClr val="000000"/>
                </a:solidFill>
                <a:cs typeface="Times New Roman" panose="02020603050405020304" pitchFamily="18" charset="0"/>
              </a:rPr>
              <a:t>                     </a:t>
            </a: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 (eat) a chocolate sundae?</a:t>
            </a:r>
          </a:p>
          <a:p>
            <a:pPr marL="609600" indent="-609600" eaLnBrk="1" hangingPunct="1"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     No, never.</a:t>
            </a:r>
            <a:endParaRPr lang="zh-CN" altLang="en-US" sz="3200" b="1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26628" name="Text Box 4">
            <a:extLst>
              <a:ext uri="{FF2B5EF4-FFF2-40B4-BE49-F238E27FC236}">
                <a16:creationId xmlns:a16="http://schemas.microsoft.com/office/drawing/2014/main" id="{FF9B14C1-4E46-8E42-AEB8-2DF800CFA0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5917" y="1232305"/>
            <a:ext cx="46799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3000" b="1" i="1" dirty="0">
                <a:solidFill>
                  <a:srgbClr val="FF0000"/>
                </a:solidFill>
              </a:rPr>
              <a:t>have                      </a:t>
            </a:r>
            <a:r>
              <a:rPr lang="en-US" altLang="zh-CN" sz="3000" b="1" i="1" dirty="0">
                <a:solidFill>
                  <a:srgbClr val="FF0000"/>
                </a:solidFill>
                <a:latin typeface="Times New Roman"/>
              </a:rPr>
              <a:t>watched</a:t>
            </a:r>
            <a:endParaRPr lang="en-US" altLang="zh-CN" sz="3000" b="1" i="1" dirty="0">
              <a:solidFill>
                <a:srgbClr val="FF0000"/>
              </a:solidFill>
            </a:endParaRPr>
          </a:p>
        </p:txBody>
      </p:sp>
      <p:sp>
        <p:nvSpPr>
          <p:cNvPr id="26629" name="Text Box 5">
            <a:extLst>
              <a:ext uri="{FF2B5EF4-FFF2-40B4-BE49-F238E27FC236}">
                <a16:creationId xmlns:a16="http://schemas.microsoft.com/office/drawing/2014/main" id="{A8C40E73-B0DF-814D-B916-820E735EBE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5917" y="1796662"/>
            <a:ext cx="1512887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3000" b="1" i="1" dirty="0">
                <a:solidFill>
                  <a:srgbClr val="FF0000"/>
                </a:solidFill>
              </a:rPr>
              <a:t>watched</a:t>
            </a:r>
          </a:p>
        </p:txBody>
      </p:sp>
      <p:sp>
        <p:nvSpPr>
          <p:cNvPr id="26631" name="Text Box 7">
            <a:extLst>
              <a:ext uri="{FF2B5EF4-FFF2-40B4-BE49-F238E27FC236}">
                <a16:creationId xmlns:a16="http://schemas.microsoft.com/office/drawing/2014/main" id="{CD858F72-729B-5D46-80D7-FF92466A44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5917" y="2279263"/>
            <a:ext cx="3744913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3000" b="1" i="1" dirty="0">
                <a:solidFill>
                  <a:srgbClr val="FF0000"/>
                </a:solidFill>
              </a:rPr>
              <a:t>Has                 </a:t>
            </a:r>
            <a:r>
              <a:rPr lang="en-US" altLang="zh-CN" sz="3000" b="1" i="1" dirty="0">
                <a:solidFill>
                  <a:srgbClr val="FF0000"/>
                </a:solidFill>
                <a:latin typeface="Times New Roman"/>
              </a:rPr>
              <a:t>finished</a:t>
            </a:r>
          </a:p>
        </p:txBody>
      </p:sp>
      <p:sp>
        <p:nvSpPr>
          <p:cNvPr id="26633" name="Text Box 9">
            <a:extLst>
              <a:ext uri="{FF2B5EF4-FFF2-40B4-BE49-F238E27FC236}">
                <a16:creationId xmlns:a16="http://schemas.microsoft.com/office/drawing/2014/main" id="{1BABBDFD-091C-1D42-90B3-499365573E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0514" y="3212050"/>
            <a:ext cx="446405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3000" b="1" i="1" dirty="0">
                <a:solidFill>
                  <a:srgbClr val="FF0000"/>
                </a:solidFill>
              </a:rPr>
              <a:t>Have                          been</a:t>
            </a:r>
          </a:p>
        </p:txBody>
      </p:sp>
      <p:sp>
        <p:nvSpPr>
          <p:cNvPr id="26635" name="Text Box 11">
            <a:extLst>
              <a:ext uri="{FF2B5EF4-FFF2-40B4-BE49-F238E27FC236}">
                <a16:creationId xmlns:a16="http://schemas.microsoft.com/office/drawing/2014/main" id="{171E6658-28C8-0A44-843C-0CA13EAAF7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8804" y="3766087"/>
            <a:ext cx="1798637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3000" b="1" i="1" dirty="0">
                <a:solidFill>
                  <a:srgbClr val="FF0000"/>
                </a:solidFill>
              </a:rPr>
              <a:t>have been</a:t>
            </a:r>
          </a:p>
        </p:txBody>
      </p:sp>
      <p:sp>
        <p:nvSpPr>
          <p:cNvPr id="26636" name="Text Box 12">
            <a:extLst>
              <a:ext uri="{FF2B5EF4-FFF2-40B4-BE49-F238E27FC236}">
                <a16:creationId xmlns:a16="http://schemas.microsoft.com/office/drawing/2014/main" id="{A5588CE9-E01C-5642-8477-9D48EDABD2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4443" y="4191247"/>
            <a:ext cx="4608513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3000" b="1" i="1" dirty="0">
                <a:solidFill>
                  <a:srgbClr val="FF0000"/>
                </a:solidFill>
              </a:rPr>
              <a:t>Have                            </a:t>
            </a:r>
            <a:r>
              <a:rPr lang="en-US" altLang="zh-CN" sz="3000" b="1" i="1" dirty="0">
                <a:solidFill>
                  <a:srgbClr val="FF0000"/>
                </a:solidFill>
                <a:latin typeface="Times New Roman"/>
              </a:rPr>
              <a:t>eaten</a:t>
            </a:r>
          </a:p>
        </p:txBody>
      </p:sp>
    </p:spTree>
    <p:extLst>
      <p:ext uri="{BB962C8B-B14F-4D97-AF65-F5344CB8AC3E}">
        <p14:creationId xmlns:p14="http://schemas.microsoft.com/office/powerpoint/2010/main" val="2945262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  <p:bldP spid="26629" grpId="0"/>
      <p:bldP spid="26631" grpId="0"/>
      <p:bldP spid="26633" grpId="0"/>
      <p:bldP spid="26635" grpId="0"/>
      <p:bldP spid="2663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FDA572C6-D53B-D14E-8B8F-D1392F203E07}"/>
              </a:ext>
            </a:extLst>
          </p:cNvPr>
          <p:cNvSpPr/>
          <p:nvPr/>
        </p:nvSpPr>
        <p:spPr>
          <a:xfrm>
            <a:off x="1329558" y="1255674"/>
            <a:ext cx="9144000" cy="2485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" altLang="zh-CN" sz="3600" dirty="0"/>
              <a:t>Jim </a:t>
            </a:r>
            <a:r>
              <a:rPr lang="en" altLang="zh-CN" sz="3600" b="1" u="sng" dirty="0">
                <a:solidFill>
                  <a:srgbClr val="FF0000"/>
                </a:solidFill>
              </a:rPr>
              <a:t>has gone to </a:t>
            </a:r>
            <a:r>
              <a:rPr lang="en" altLang="zh-CN" sz="3600" dirty="0"/>
              <a:t>London with his family. </a:t>
            </a:r>
            <a:endParaRPr lang="zh-CN" altLang="en-US" sz="3600" dirty="0"/>
          </a:p>
          <a:p>
            <a:pPr>
              <a:lnSpc>
                <a:spcPct val="150000"/>
              </a:lnSpc>
            </a:pPr>
            <a:r>
              <a:rPr lang="en" altLang="zh-CN" sz="3600" b="1" u="sng" dirty="0">
                <a:solidFill>
                  <a:srgbClr val="FF0000"/>
                </a:solidFill>
              </a:rPr>
              <a:t>Have</a:t>
            </a:r>
            <a:r>
              <a:rPr lang="en" altLang="zh-CN" sz="3600" dirty="0"/>
              <a:t> you </a:t>
            </a:r>
            <a:r>
              <a:rPr lang="en" altLang="zh-CN" sz="3600" b="1" u="sng" dirty="0">
                <a:solidFill>
                  <a:srgbClr val="FF0000"/>
                </a:solidFill>
              </a:rPr>
              <a:t>been to </a:t>
            </a:r>
            <a:r>
              <a:rPr lang="en" altLang="zh-CN" sz="3600" dirty="0"/>
              <a:t>Beijing before? </a:t>
            </a:r>
          </a:p>
          <a:p>
            <a:pPr>
              <a:lnSpc>
                <a:spcPct val="150000"/>
              </a:lnSpc>
            </a:pPr>
            <a:r>
              <a:rPr lang="en" altLang="zh-CN" sz="3600" dirty="0"/>
              <a:t>The Greens </a:t>
            </a:r>
            <a:r>
              <a:rPr lang="en" altLang="zh-CN" sz="3600" b="1" u="sng" dirty="0">
                <a:solidFill>
                  <a:srgbClr val="FF0000"/>
                </a:solidFill>
              </a:rPr>
              <a:t>have been in </a:t>
            </a:r>
            <a:r>
              <a:rPr lang="en" altLang="zh-CN" sz="3600" dirty="0"/>
              <a:t>China for two years. </a:t>
            </a:r>
            <a:endParaRPr lang="zh-CN" altLang="en-US" sz="3600" dirty="0"/>
          </a:p>
        </p:txBody>
      </p:sp>
      <p:sp>
        <p:nvSpPr>
          <p:cNvPr id="5" name="云形标注 4">
            <a:extLst>
              <a:ext uri="{FF2B5EF4-FFF2-40B4-BE49-F238E27FC236}">
                <a16:creationId xmlns:a16="http://schemas.microsoft.com/office/drawing/2014/main" id="{A051CFFD-B1C7-9548-97FE-03A46F877C59}"/>
              </a:ext>
            </a:extLst>
          </p:cNvPr>
          <p:cNvSpPr/>
          <p:nvPr/>
        </p:nvSpPr>
        <p:spPr>
          <a:xfrm>
            <a:off x="5951255" y="4089429"/>
            <a:ext cx="4522303" cy="1580322"/>
          </a:xfrm>
          <a:prstGeom prst="cloudCallout">
            <a:avLst>
              <a:gd name="adj1" fmla="val -31905"/>
              <a:gd name="adj2" fmla="val 801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3200" dirty="0"/>
              <a:t>What’s the difference?</a:t>
            </a:r>
            <a:endParaRPr kumimoji="1"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102538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C5D568A7-2229-7E41-B93A-4E380E23BC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82041" y="-973627"/>
            <a:ext cx="11323320" cy="1600200"/>
          </a:xfrm>
        </p:spPr>
        <p:txBody>
          <a:bodyPr/>
          <a:lstStyle/>
          <a:p>
            <a:r>
              <a:rPr lang="zh-CN" altLang="en-US" sz="3600" dirty="0">
                <a:solidFill>
                  <a:srgbClr val="7030A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STZhongsong" panose="02010600040101010101" pitchFamily="2" charset="-122"/>
                <a:cs typeface="Times New Roman" panose="02020603050405020304" pitchFamily="18" charset="0"/>
              </a:rPr>
              <a:t>比较：</a:t>
            </a:r>
            <a:r>
              <a:rPr lang="en-US" altLang="zh-CN" sz="3600" dirty="0">
                <a:solidFill>
                  <a:srgbClr val="7030A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STZhongsong" panose="02010600040101010101" pitchFamily="2" charset="-122"/>
                <a:cs typeface="Times New Roman" panose="02020603050405020304" pitchFamily="18" charset="0"/>
              </a:rPr>
              <a:t>have been to, have gone to &amp; have been in/at</a:t>
            </a:r>
            <a:endParaRPr lang="zh-CN" altLang="en-US" sz="4000" dirty="0">
              <a:solidFill>
                <a:srgbClr val="7030A0"/>
              </a:solidFill>
              <a:highlight>
                <a:srgbClr val="FFFF00"/>
              </a:highlight>
              <a:latin typeface="Times New Roman" panose="02020603050405020304" pitchFamily="18" charset="0"/>
              <a:ea typeface="STZhongsong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85CBE3C9-E479-6C48-82E4-19F29C08EA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23082" y="830898"/>
            <a:ext cx="11013598" cy="5115246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sz="3200" b="1" dirty="0">
                <a:solidFill>
                  <a:srgbClr val="FF0000"/>
                </a:solidFill>
              </a:rPr>
              <a:t>have been to+</a:t>
            </a:r>
            <a:r>
              <a:rPr lang="zh-CN" altLang="en-US" sz="3200" b="1" dirty="0">
                <a:solidFill>
                  <a:srgbClr val="FF0000"/>
                </a:solidFill>
              </a:rPr>
              <a:t>地点</a:t>
            </a:r>
            <a:r>
              <a:rPr lang="en-US" altLang="zh-CN" sz="3200" b="1" dirty="0">
                <a:solidFill>
                  <a:srgbClr val="FF0000"/>
                </a:solidFill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ea typeface="华文新魏" panose="02010800040101010101" pitchFamily="2" charset="-122"/>
              </a:rPr>
              <a:t>表示</a:t>
            </a:r>
            <a:r>
              <a:rPr lang="zh-CN" altLang="en-US" sz="3200" b="1" dirty="0">
                <a:latin typeface="Arial" panose="020B0604020202020204" pitchFamily="34" charset="0"/>
                <a:ea typeface="华文新魏" panose="02010800040101010101" pitchFamily="2" charset="-122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某人</a:t>
            </a:r>
            <a:r>
              <a:rPr lang="zh-CN" altLang="en-US" sz="3200" b="1" dirty="0">
                <a:solidFill>
                  <a:srgbClr val="FF0000"/>
                </a:solidFill>
                <a:ea typeface="华文新魏" panose="02010800040101010101" pitchFamily="2" charset="-122"/>
              </a:rPr>
              <a:t>曾经去过某地</a:t>
            </a:r>
            <a:r>
              <a:rPr lang="zh-CN" altLang="en-US" sz="3200" b="1" dirty="0">
                <a:latin typeface="Arial" panose="020B0604020202020204" pitchFamily="34" charset="0"/>
                <a:ea typeface="华文新魏" panose="02010800040101010101" pitchFamily="2" charset="-122"/>
              </a:rPr>
              <a:t>”</a:t>
            </a:r>
            <a:r>
              <a:rPr lang="zh-CN" altLang="en-US" sz="3200" b="1" dirty="0">
                <a:ea typeface="华文新魏" panose="02010800040101010101" pitchFamily="2" charset="-122"/>
              </a:rPr>
              <a:t>，但现在</a:t>
            </a:r>
            <a:r>
              <a:rPr lang="zh-CN" altLang="en-US" sz="3200" b="1" dirty="0">
                <a:solidFill>
                  <a:srgbClr val="FF0000"/>
                </a:solidFill>
                <a:ea typeface="华文新魏" panose="02010800040101010101" pitchFamily="2" charset="-122"/>
              </a:rPr>
              <a:t>已经不在那里</a:t>
            </a:r>
            <a:r>
              <a:rPr lang="zh-CN" altLang="en-US" sz="3200" b="1" dirty="0">
                <a:ea typeface="华文新魏" panose="02010800040101010101" pitchFamily="2" charset="-122"/>
              </a:rPr>
              <a:t>了，后可接次数</a:t>
            </a:r>
            <a:r>
              <a:rPr lang="en-US" altLang="zh-CN" sz="3200" b="1" dirty="0">
                <a:ea typeface="华文新魏" panose="02010800040101010101" pitchFamily="2" charset="-122"/>
              </a:rPr>
              <a:t>(once, twice, man times)</a:t>
            </a:r>
            <a:r>
              <a:rPr lang="zh-CN" altLang="en-US" sz="3200" b="1" dirty="0">
                <a:ea typeface="华文新魏" panose="02010800040101010101" pitchFamily="2" charset="-122"/>
              </a:rPr>
              <a:t>，表示“去过某地几次”。</a:t>
            </a:r>
            <a:endParaRPr lang="en-US" altLang="zh-CN" sz="3200" b="1" dirty="0"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zh-CN" sz="3200" b="1" dirty="0" err="1">
                <a:ea typeface="华文新魏" panose="02010800040101010101" pitchFamily="2" charset="-122"/>
              </a:rPr>
              <a:t>eg.</a:t>
            </a:r>
            <a:r>
              <a:rPr lang="en-US" altLang="zh-CN" sz="3200" b="1" dirty="0">
                <a:ea typeface="华文新魏" panose="02010800040101010101" pitchFamily="2" charset="-122"/>
              </a:rPr>
              <a:t> My father has been to Guangzhou many times.</a:t>
            </a:r>
            <a:r>
              <a:rPr lang="zh-CN" altLang="en-US" sz="3200" b="1" dirty="0">
                <a:ea typeface="华文新魏" panose="02010800040101010101" pitchFamily="2" charset="-122"/>
              </a:rPr>
              <a:t> </a:t>
            </a:r>
            <a:endParaRPr lang="en-US" altLang="zh-CN" sz="3200" b="1" dirty="0"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zh-CN" sz="3200" b="1" dirty="0">
                <a:solidFill>
                  <a:srgbClr val="7030A0"/>
                </a:solidFill>
                <a:ea typeface="华文新魏" panose="02010800040101010101" pitchFamily="2" charset="-122"/>
              </a:rPr>
              <a:t>(</a:t>
            </a:r>
            <a:r>
              <a:rPr lang="zh-CN" altLang="en-US" sz="3200" b="1" dirty="0">
                <a:solidFill>
                  <a:srgbClr val="7030A0"/>
                </a:solidFill>
                <a:ea typeface="华文新魏" panose="02010800040101010101" pitchFamily="2" charset="-122"/>
              </a:rPr>
              <a:t>去过广州很多次，现不在广州</a:t>
            </a:r>
            <a:r>
              <a:rPr lang="en-US" altLang="zh-CN" sz="3200" b="1" dirty="0">
                <a:solidFill>
                  <a:srgbClr val="7030A0"/>
                </a:solidFill>
                <a:ea typeface="华文新魏" panose="02010800040101010101" pitchFamily="2" charset="-122"/>
              </a:rPr>
              <a:t>)</a:t>
            </a:r>
            <a:endParaRPr lang="zh-CN" altLang="en-US" sz="3200" b="1" dirty="0">
              <a:solidFill>
                <a:srgbClr val="7030A0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altLang="zh-CN" sz="3200" b="1" dirty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</a:pPr>
            <a:r>
              <a:rPr lang="en-US" altLang="zh-CN" sz="3200" b="1" dirty="0">
                <a:solidFill>
                  <a:srgbClr val="FF0000"/>
                </a:solidFill>
              </a:rPr>
              <a:t>have gone to+</a:t>
            </a:r>
            <a:r>
              <a:rPr lang="zh-CN" altLang="en-US" sz="3200" b="1" dirty="0">
                <a:solidFill>
                  <a:srgbClr val="FF0000"/>
                </a:solidFill>
              </a:rPr>
              <a:t>地点</a:t>
            </a:r>
            <a:r>
              <a:rPr lang="en-US" altLang="zh-CN" sz="3200" b="1" dirty="0"/>
              <a:t>  </a:t>
            </a:r>
            <a:r>
              <a:rPr lang="zh-CN" altLang="en-US" sz="3200" b="1" dirty="0">
                <a:ea typeface="华文新魏" panose="02010800040101010101" pitchFamily="2" charset="-122"/>
              </a:rPr>
              <a:t>表示</a:t>
            </a:r>
            <a:r>
              <a:rPr lang="zh-CN" altLang="en-US" sz="3200" b="1" dirty="0">
                <a:latin typeface="Arial" panose="020B0604020202020204" pitchFamily="34" charset="0"/>
                <a:ea typeface="华文新魏" panose="02010800040101010101" pitchFamily="2" charset="-122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某人到某地去</a:t>
            </a:r>
            <a:r>
              <a:rPr lang="zh-CN" altLang="en-US" sz="3200" b="1" dirty="0">
                <a:latin typeface="Arial" panose="020B0604020202020204" pitchFamily="34" charset="0"/>
                <a:ea typeface="华文新魏" panose="02010800040101010101" pitchFamily="2" charset="-122"/>
              </a:rPr>
              <a:t>”</a:t>
            </a:r>
            <a:r>
              <a:rPr lang="zh-CN" altLang="en-US" sz="3200" b="1" dirty="0">
                <a:ea typeface="华文新魏" panose="02010800040101010101" pitchFamily="2" charset="-122"/>
              </a:rPr>
              <a:t>，现在人可能在去的途中或已在那儿了，但</a:t>
            </a:r>
            <a:r>
              <a:rPr lang="zh-CN" altLang="en-US" sz="3200" b="1" dirty="0">
                <a:solidFill>
                  <a:srgbClr val="FF0000"/>
                </a:solidFill>
                <a:ea typeface="华文新魏" panose="02010800040101010101" pitchFamily="2" charset="-122"/>
              </a:rPr>
              <a:t>还未回来</a:t>
            </a:r>
            <a:r>
              <a:rPr lang="zh-CN" altLang="en-US" sz="3200" b="1" dirty="0">
                <a:ea typeface="华文新魏" panose="02010800040101010101" pitchFamily="2" charset="-122"/>
              </a:rPr>
              <a:t>。</a:t>
            </a:r>
            <a:endParaRPr lang="en-US" altLang="zh-CN" sz="3200" b="1" dirty="0"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zh-CN" sz="3200" b="1" dirty="0" err="1">
                <a:ea typeface="华文新魏" panose="02010800040101010101" pitchFamily="2" charset="-122"/>
              </a:rPr>
              <a:t>eg.</a:t>
            </a:r>
            <a:r>
              <a:rPr lang="en-US" altLang="zh-CN" sz="3200" b="1" dirty="0">
                <a:ea typeface="华文新魏" panose="02010800040101010101" pitchFamily="2" charset="-122"/>
              </a:rPr>
              <a:t> – Where is Professor Wang?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zh-CN" sz="3200" b="1" dirty="0">
                <a:solidFill>
                  <a:srgbClr val="CC00FF"/>
                </a:solidFill>
                <a:ea typeface="华文新魏" panose="02010800040101010101" pitchFamily="2" charset="-122"/>
              </a:rPr>
              <a:t>	</a:t>
            </a:r>
            <a:r>
              <a:rPr lang="en-US" altLang="zh-CN" sz="3200" b="1" dirty="0">
                <a:ea typeface="华文新魏" panose="02010800040101010101" pitchFamily="2" charset="-122"/>
              </a:rPr>
              <a:t>-- He has gone to Netherlands. (</a:t>
            </a:r>
            <a:r>
              <a:rPr lang="zh-CN" altLang="en-US" sz="3200" b="1" dirty="0">
                <a:ea typeface="华文新魏" panose="02010800040101010101" pitchFamily="2" charset="-122"/>
              </a:rPr>
              <a:t>去荷兰还未回来</a:t>
            </a:r>
            <a:r>
              <a:rPr lang="en-US" altLang="zh-CN" sz="3200" b="1" dirty="0">
                <a:ea typeface="华文新魏" panose="02010800040101010101" pitchFamily="2" charset="-122"/>
              </a:rPr>
              <a:t>)</a:t>
            </a:r>
            <a:endParaRPr lang="zh-CN" altLang="en-US" sz="3200" b="1" dirty="0"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7964887"/>
      </p:ext>
    </p:extLst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C5D568A7-2229-7E41-B93A-4E380E23BC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82041" y="-973627"/>
            <a:ext cx="11323320" cy="1600200"/>
          </a:xfrm>
        </p:spPr>
        <p:txBody>
          <a:bodyPr/>
          <a:lstStyle/>
          <a:p>
            <a:r>
              <a:rPr lang="zh-CN" altLang="en-US" sz="3600" dirty="0">
                <a:solidFill>
                  <a:srgbClr val="7030A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STZhongsong" panose="02010600040101010101" pitchFamily="2" charset="-122"/>
                <a:cs typeface="Times New Roman" panose="02020603050405020304" pitchFamily="18" charset="0"/>
              </a:rPr>
              <a:t>比较：</a:t>
            </a:r>
            <a:r>
              <a:rPr lang="en-US" altLang="zh-CN" sz="3600" dirty="0">
                <a:solidFill>
                  <a:srgbClr val="7030A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STZhongsong" panose="02010600040101010101" pitchFamily="2" charset="-122"/>
                <a:cs typeface="Times New Roman" panose="02020603050405020304" pitchFamily="18" charset="0"/>
              </a:rPr>
              <a:t>have been to, have gone to &amp; have been in/at</a:t>
            </a:r>
            <a:endParaRPr lang="zh-CN" altLang="en-US" sz="4000" dirty="0">
              <a:solidFill>
                <a:srgbClr val="7030A0"/>
              </a:solidFill>
              <a:highlight>
                <a:srgbClr val="FFFF00"/>
              </a:highlight>
              <a:latin typeface="Times New Roman" panose="02020603050405020304" pitchFamily="18" charset="0"/>
              <a:ea typeface="STZhongsong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85CBE3C9-E479-6C48-82E4-19F29C08EA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29762" y="1577658"/>
            <a:ext cx="11013598" cy="36871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sz="3200" b="1" dirty="0">
                <a:solidFill>
                  <a:srgbClr val="FF0000"/>
                </a:solidFill>
              </a:rPr>
              <a:t>have been in/at +</a:t>
            </a:r>
            <a:r>
              <a:rPr lang="zh-CN" altLang="en-US" sz="3200" b="1" dirty="0">
                <a:solidFill>
                  <a:srgbClr val="FF0000"/>
                </a:solidFill>
              </a:rPr>
              <a:t>地点</a:t>
            </a:r>
            <a:r>
              <a:rPr lang="en-US" altLang="zh-CN" sz="3200" b="1" dirty="0">
                <a:solidFill>
                  <a:srgbClr val="FF0000"/>
                </a:solidFill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ea typeface="华文新魏" panose="02010800040101010101" pitchFamily="2" charset="-122"/>
              </a:rPr>
              <a:t>表示</a:t>
            </a:r>
            <a:r>
              <a:rPr lang="zh-CN" altLang="en-US" sz="3200" b="1" dirty="0">
                <a:latin typeface="Arial" panose="020B0604020202020204" pitchFamily="34" charset="0"/>
                <a:ea typeface="华文新魏" panose="02010800040101010101" pitchFamily="2" charset="-122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某人在某地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(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待了多久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)</a:t>
            </a:r>
            <a:r>
              <a:rPr lang="zh-CN" altLang="en-US" sz="3200" b="1" dirty="0">
                <a:latin typeface="Arial" panose="020B0604020202020204" pitchFamily="34" charset="0"/>
                <a:ea typeface="华文新魏" panose="02010800040101010101" pitchFamily="2" charset="-122"/>
              </a:rPr>
              <a:t>”</a:t>
            </a:r>
            <a:r>
              <a:rPr lang="zh-CN" altLang="en-US" sz="3200" b="1" dirty="0">
                <a:ea typeface="华文新魏" panose="02010800040101010101" pitchFamily="2" charset="-122"/>
              </a:rPr>
              <a:t>，后面常接表示</a:t>
            </a:r>
            <a:r>
              <a:rPr lang="zh-CN" altLang="en-US" sz="3200" b="1" dirty="0">
                <a:solidFill>
                  <a:srgbClr val="FF0000"/>
                </a:solidFill>
                <a:ea typeface="华文新魏" panose="02010800040101010101" pitchFamily="2" charset="-122"/>
              </a:rPr>
              <a:t>一段时间</a:t>
            </a:r>
            <a:r>
              <a:rPr lang="zh-CN" altLang="en-US" sz="3200" b="1" dirty="0">
                <a:ea typeface="华文新魏" panose="02010800040101010101" pitchFamily="2" charset="-122"/>
              </a:rPr>
              <a:t>的状语。</a:t>
            </a:r>
            <a:endParaRPr lang="en-US" altLang="zh-CN" sz="3200" b="1" dirty="0">
              <a:ea typeface="华文新魏" panose="02010800040101010101" pitchFamily="2" charset="-122"/>
            </a:endParaRPr>
          </a:p>
          <a:p>
            <a:pPr marL="0" indent="0">
              <a:lnSpc>
                <a:spcPct val="90000"/>
              </a:lnSpc>
              <a:buNone/>
            </a:pPr>
            <a:endParaRPr lang="en-US" altLang="zh-CN" sz="3200" b="1" dirty="0">
              <a:ea typeface="华文新魏" panose="02010800040101010101" pitchFamily="2" charset="-122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3200" b="1" dirty="0" err="1">
                <a:ea typeface="华文新魏" panose="02010800040101010101" pitchFamily="2" charset="-122"/>
              </a:rPr>
              <a:t>eg.</a:t>
            </a:r>
            <a:r>
              <a:rPr lang="en-US" altLang="zh-CN" sz="3200" b="1" dirty="0">
                <a:ea typeface="华文新魏" panose="02010800040101010101" pitchFamily="2" charset="-122"/>
              </a:rPr>
              <a:t> The Greens has been in China for two years.</a:t>
            </a:r>
          </a:p>
          <a:p>
            <a:pPr marL="0" indent="0">
              <a:lnSpc>
                <a:spcPct val="90000"/>
              </a:lnSpc>
              <a:buNone/>
            </a:pPr>
            <a:endParaRPr lang="en-US" altLang="zh-CN" sz="3200" b="1" dirty="0"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altLang="zh-CN" sz="3200" b="1" dirty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</a:pPr>
            <a:endParaRPr lang="zh-CN" altLang="en-US" sz="3200" b="1" dirty="0"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7576115"/>
      </p:ext>
    </p:extLst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4169D684-0AE1-1F46-86F2-FE1AA97AF545}"/>
              </a:ext>
            </a:extLst>
          </p:cNvPr>
          <p:cNvSpPr/>
          <p:nvPr/>
        </p:nvSpPr>
        <p:spPr>
          <a:xfrm>
            <a:off x="320040" y="996018"/>
            <a:ext cx="118719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altLang="zh-CN" sz="3600" dirty="0"/>
              <a:t>1. Mr. Li _______Kunming. He ______ the city three times. This time he ________ Kunming for three days.</a:t>
            </a:r>
          </a:p>
          <a:p>
            <a:pPr marL="742950" indent="-742950">
              <a:buAutoNum type="alphaUcPeriod"/>
            </a:pPr>
            <a:r>
              <a:rPr lang="en" altLang="zh-CN" sz="3600" dirty="0"/>
              <a:t>has been to; has gone to; has been in     </a:t>
            </a:r>
          </a:p>
          <a:p>
            <a:r>
              <a:rPr lang="en" altLang="zh-CN" sz="3600" dirty="0"/>
              <a:t>B. has gone to; has been to; has been in</a:t>
            </a:r>
          </a:p>
          <a:p>
            <a:r>
              <a:rPr lang="en" altLang="zh-CN" sz="3600" dirty="0"/>
              <a:t>C. has been in; has been to; has gone to     </a:t>
            </a:r>
          </a:p>
          <a:p>
            <a:r>
              <a:rPr lang="en" altLang="zh-CN" sz="3600" dirty="0"/>
              <a:t>D. has gone to; has been in; has been to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AADC703F-D92D-7B45-8217-42AEA61863D1}"/>
              </a:ext>
            </a:extLst>
          </p:cNvPr>
          <p:cNvSpPr txBox="1"/>
          <p:nvPr/>
        </p:nvSpPr>
        <p:spPr>
          <a:xfrm>
            <a:off x="2727960" y="838200"/>
            <a:ext cx="5261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000" dirty="0">
                <a:solidFill>
                  <a:srgbClr val="FF0000"/>
                </a:solidFill>
              </a:rPr>
              <a:t>B</a:t>
            </a:r>
            <a:endParaRPr kumimoji="1" lang="zh-CN" altLang="en-US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022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FF5D6A9-8668-9C4B-936D-3024242D05AD}"/>
              </a:ext>
            </a:extLst>
          </p:cNvPr>
          <p:cNvSpPr/>
          <p:nvPr/>
        </p:nvSpPr>
        <p:spPr>
          <a:xfrm rot="10800000">
            <a:off x="2981551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9698" name="TextBox 4">
            <a:extLst>
              <a:ext uri="{FF2B5EF4-FFF2-40B4-BE49-F238E27FC236}">
                <a16:creationId xmlns:a16="http://schemas.microsoft.com/office/drawing/2014/main" id="{9DBA6A86-E244-AE49-A055-0B01D4D9A2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4064" y="3414714"/>
            <a:ext cx="28336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4000" b="1">
                <a:latin typeface="Comic Sans MS" panose="030F0902030302020204" pitchFamily="66" charset="0"/>
                <a:ea typeface="微软雅黑" panose="020B0503020204020204" pitchFamily="34" charset="-122"/>
                <a:cs typeface="Times New Roman" panose="02020603050405020304" pitchFamily="18" charset="0"/>
              </a:rPr>
              <a:t>Thank you!</a:t>
            </a:r>
            <a:endParaRPr lang="zh-CN" altLang="en-US" sz="4000" b="1">
              <a:latin typeface="Comic Sans MS" panose="030F0902030302020204" pitchFamily="66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5197134"/>
      </p:ext>
    </p:extLst>
  </p:cSld>
  <p:clrMapOvr>
    <a:masterClrMapping/>
  </p:clrMapOvr>
  <p:transition spd="slow">
    <p:blinds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引用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ppt/theme/theme2.xml><?xml version="1.0" encoding="utf-8"?>
<a:theme xmlns:a="http://schemas.openxmlformats.org/drawingml/2006/main" name="Vocabulary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引用</Template>
  <TotalTime>1550</TotalTime>
  <Words>1986</Words>
  <Application>Microsoft Macintosh PowerPoint</Application>
  <PresentationFormat>宽屏</PresentationFormat>
  <Paragraphs>284</Paragraphs>
  <Slides>29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29</vt:i4>
      </vt:variant>
    </vt:vector>
  </HeadingPairs>
  <TitlesOfParts>
    <vt:vector size="48" baseType="lpstr">
      <vt:lpstr>等线</vt:lpstr>
      <vt:lpstr>华文新魏</vt:lpstr>
      <vt:lpstr>华文新魏</vt:lpstr>
      <vt:lpstr>华文行楷</vt:lpstr>
      <vt:lpstr>STZhongsong</vt:lpstr>
      <vt:lpstr>楷体_GB2312</vt:lpstr>
      <vt:lpstr>宋体</vt:lpstr>
      <vt:lpstr>微软雅黑</vt:lpstr>
      <vt:lpstr>Batang</vt:lpstr>
      <vt:lpstr>Arial</vt:lpstr>
      <vt:lpstr>Arial</vt:lpstr>
      <vt:lpstr>Calibri</vt:lpstr>
      <vt:lpstr>Century Gothic</vt:lpstr>
      <vt:lpstr>Chalkduster</vt:lpstr>
      <vt:lpstr>Comic Sans MS</vt:lpstr>
      <vt:lpstr>Times New Roman</vt:lpstr>
      <vt:lpstr>Wingdings 2</vt:lpstr>
      <vt:lpstr>引用</vt:lpstr>
      <vt:lpstr>Vocabulary模板</vt:lpstr>
      <vt:lpstr>UNIT5 EDUCATIONAL EXCHANGES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(p72)Eric has been in Beijing for a week. Complete his email to his mother with the present perfect tense of the verbs in brackets.</vt:lpstr>
      <vt:lpstr>PowerPoint 演示文稿</vt:lpstr>
      <vt:lpstr>PowerPoint 演示文稿</vt:lpstr>
      <vt:lpstr>PowerPoint 演示文稿</vt:lpstr>
      <vt:lpstr>PowerPoint 演示文稿</vt:lpstr>
      <vt:lpstr>3. 现在完成时的时间状语</vt:lpstr>
      <vt:lpstr>1. already &amp; yet</vt:lpstr>
      <vt:lpstr>2. ever &amp; never</vt:lpstr>
      <vt:lpstr>just表示“刚刚” ,常用于肯定句中，位于助动词have/has和动词过去分词之间。</vt:lpstr>
      <vt:lpstr>PowerPoint 演示文稿</vt:lpstr>
      <vt:lpstr>B1 (p73)Sarah wants to know whether the students from Beijing have visited any places in London before. Ask and answer questions in pairs. </vt:lpstr>
      <vt:lpstr>与一般过去时的用法比较</vt:lpstr>
      <vt:lpstr>B2 Later Sarah is asking the students from Beijing about what they have and have not done in London. Ask and answer question in pairs. Follow the example.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比较：have been to, have gone to &amp; have been in/at</vt:lpstr>
      <vt:lpstr>比较：have been to, have gone to &amp; have been in/at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UNIT5 EDUCATIONAL EXCHANGES</dc:title>
  <dc:creator>vctj</dc:creator>
  <cp:lastModifiedBy>vctj</cp:lastModifiedBy>
  <cp:revision>86</cp:revision>
  <dcterms:created xsi:type="dcterms:W3CDTF">2018-11-11T02:42:31Z</dcterms:created>
  <dcterms:modified xsi:type="dcterms:W3CDTF">2018-11-19T01:17:33Z</dcterms:modified>
</cp:coreProperties>
</file>