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Lst>
  <p:notesMasterIdLst>
    <p:notesMasterId r:id="rId6"/>
  </p:notesMasterIdLst>
  <p:sldIdLst>
    <p:sldId id="256" r:id="rId4"/>
    <p:sldId id="258" r:id="rId5"/>
    <p:sldId id="259" r:id="rId7"/>
    <p:sldId id="260" r:id="rId8"/>
    <p:sldId id="270" r:id="rId9"/>
    <p:sldId id="271" r:id="rId10"/>
    <p:sldId id="272" r:id="rId11"/>
    <p:sldId id="263" r:id="rId12"/>
    <p:sldId id="264" r:id="rId13"/>
    <p:sldId id="265" r:id="rId14"/>
    <p:sldId id="269" r:id="rId15"/>
    <p:sldId id="266" r:id="rId16"/>
    <p:sldId id="267" r:id="rId17"/>
    <p:sldId id="268" r:id="rId1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3" d="100"/>
          <a:sy n="53" d="100"/>
        </p:scale>
        <p:origin x="114" y="408"/>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notesMaster" Target="notesMasters/notesMaster1.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1" Type="http://schemas.openxmlformats.org/officeDocument/2006/relationships/tableStyles" Target="tableStyles.xml"/><Relationship Id="rId20" Type="http://schemas.openxmlformats.org/officeDocument/2006/relationships/viewProps" Target="viewProps.xml"/><Relationship Id="rId2" Type="http://schemas.openxmlformats.org/officeDocument/2006/relationships/theme" Target="theme/theme1.xml"/><Relationship Id="rId19" Type="http://schemas.openxmlformats.org/officeDocument/2006/relationships/presProps" Target="presProps.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0FBC0B4-8966-4DA0-95ED-ADEA6C6C7BF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794D439-7E89-4BC2-A5E9-7EE2D6C2FE44}"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幻灯片图像占位符 1"/>
          <p:cNvSpPr>
            <a:spLocks noGrp="1" noRot="1" noChangeAspect="1" noChangeArrowheads="1" noTextEdit="1"/>
          </p:cNvSpPr>
          <p:nvPr>
            <p:ph type="sldImg" idx="4294967295"/>
          </p:nvPr>
        </p:nvSpPr>
        <p:spPr>
          <a:xfrm>
            <a:off x="381000" y="685800"/>
            <a:ext cx="6096000" cy="3429000"/>
          </a:xfrm>
          <a:ln>
            <a:miter lim="800000"/>
          </a:ln>
        </p:spPr>
      </p:sp>
      <p:sp>
        <p:nvSpPr>
          <p:cNvPr id="53250" name="备注占位符 2"/>
          <p:cNvSpPr>
            <a:spLocks noGrp="1" noChangeArrowheads="1"/>
          </p:cNvSpPr>
          <p:nvPr>
            <p:ph type="body" idx="4294967295"/>
          </p:nvPr>
        </p:nvSpPr>
        <p:spPr/>
        <p:txBody>
          <a:bodyPr/>
          <a:lstStyle/>
          <a:p>
            <a:pPr eaLnBrk="1" hangingPunct="1">
              <a:spcBef>
                <a:spcPct val="0"/>
              </a:spcBef>
            </a:pPr>
            <a:endParaRPr lang="zh-CN" altLang="en-US"/>
          </a:p>
        </p:txBody>
      </p:sp>
      <p:sp>
        <p:nvSpPr>
          <p:cNvPr id="53251" name="幻灯片编号占位符 3"/>
          <p:cNvSpPr>
            <a:spLocks noGrp="1" noChangeArrowheads="1"/>
          </p:cNvSpPr>
          <p:nvPr/>
        </p:nvSpPr>
        <p:spPr bwMode="auto">
          <a:xfrm>
            <a:off x="3884613" y="8685213"/>
            <a:ext cx="2971800" cy="458787"/>
          </a:xfrm>
          <a:prstGeom prst="rect">
            <a:avLst/>
          </a:prstGeom>
          <a:noFill/>
          <a:ln w="9525">
            <a:noFill/>
            <a:miter lim="800000"/>
          </a:ln>
        </p:spPr>
        <p:txBody>
          <a:bodyPr anchor="b"/>
          <a:lstStyle/>
          <a:p>
            <a:pPr algn="r"/>
            <a:fld id="{80249861-2953-40B7-ACCC-443C1E8CB1B3}" type="slidenum">
              <a:rPr lang="zh-CN" altLang="en-US" sz="1200">
                <a:latin typeface="Calibri" panose="020F0502020204030204" pitchFamily="34" charset="0"/>
              </a:rPr>
            </a:fld>
            <a:endParaRPr lang="zh-CN" altLang="en-US" sz="1200">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幻灯片图像占位符 1"/>
          <p:cNvSpPr>
            <a:spLocks noGrp="1" noRot="1" noChangeAspect="1" noChangeArrowheads="1" noTextEdit="1"/>
          </p:cNvSpPr>
          <p:nvPr>
            <p:ph type="sldImg" idx="4294967295"/>
          </p:nvPr>
        </p:nvSpPr>
        <p:spPr>
          <a:xfrm>
            <a:off x="381000" y="685800"/>
            <a:ext cx="6096000" cy="3429000"/>
          </a:xfrm>
          <a:ln>
            <a:miter lim="800000"/>
          </a:ln>
        </p:spPr>
      </p:sp>
      <p:sp>
        <p:nvSpPr>
          <p:cNvPr id="55298" name="备注占位符 2"/>
          <p:cNvSpPr>
            <a:spLocks noGrp="1" noChangeArrowheads="1"/>
          </p:cNvSpPr>
          <p:nvPr>
            <p:ph type="body" idx="4294967295"/>
          </p:nvPr>
        </p:nvSpPr>
        <p:spPr/>
        <p:txBody>
          <a:bodyPr/>
          <a:lstStyle/>
          <a:p>
            <a:pPr eaLnBrk="1" hangingPunct="1">
              <a:spcBef>
                <a:spcPct val="0"/>
              </a:spcBef>
            </a:pPr>
            <a:endParaRPr lang="zh-CN" altLang="en-US"/>
          </a:p>
        </p:txBody>
      </p:sp>
      <p:sp>
        <p:nvSpPr>
          <p:cNvPr id="55299" name="幻灯片编号占位符 3"/>
          <p:cNvSpPr>
            <a:spLocks noGrp="1" noChangeArrowheads="1"/>
          </p:cNvSpPr>
          <p:nvPr/>
        </p:nvSpPr>
        <p:spPr bwMode="auto">
          <a:xfrm>
            <a:off x="3884613" y="8685213"/>
            <a:ext cx="2971800" cy="458787"/>
          </a:xfrm>
          <a:prstGeom prst="rect">
            <a:avLst/>
          </a:prstGeom>
          <a:noFill/>
          <a:ln w="9525">
            <a:noFill/>
            <a:miter lim="800000"/>
          </a:ln>
        </p:spPr>
        <p:txBody>
          <a:bodyPr anchor="b"/>
          <a:lstStyle/>
          <a:p>
            <a:pPr algn="r"/>
            <a:fld id="{996528E3-920B-4E83-9A2B-85C0DEC4D2DD}" type="slidenum">
              <a:rPr lang="zh-CN" altLang="en-US" sz="1200">
                <a:latin typeface="Calibri" panose="020F0502020204030204" pitchFamily="34" charset="0"/>
              </a:rPr>
            </a:fld>
            <a:endParaRPr lang="zh-CN" altLang="en-US" sz="1200">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536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536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r" defTabSz="914400" rtl="0" eaLnBrk="1" fontAlgn="base" latinLnBrk="0" hangingPunct="1">
              <a:lnSpc>
                <a:spcPct val="100000"/>
              </a:lnSpc>
              <a:spcBef>
                <a:spcPct val="0"/>
              </a:spcBef>
              <a:spcAft>
                <a:spcPct val="0"/>
              </a:spcAft>
              <a:buClrTx/>
              <a:buSzTx/>
              <a:buFontTx/>
              <a:buNone/>
              <a:defRPr/>
            </a:pPr>
            <a:fld id="{28A72EBC-6976-4DDF-B740-E51E880E2B62}"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幻灯片图像占位符 1"/>
          <p:cNvSpPr>
            <a:spLocks noGrp="1" noRot="1" noChangeAspect="1" noChangeArrowheads="1" noTextEdit="1"/>
          </p:cNvSpPr>
          <p:nvPr>
            <p:ph type="sldImg" idx="4294967295"/>
          </p:nvPr>
        </p:nvSpPr>
        <p:spPr>
          <a:xfrm>
            <a:off x="381000" y="685800"/>
            <a:ext cx="6096000" cy="3429000"/>
          </a:xfrm>
          <a:ln>
            <a:miter lim="800000"/>
          </a:ln>
        </p:spPr>
      </p:sp>
      <p:sp>
        <p:nvSpPr>
          <p:cNvPr id="61442" name="备注占位符 2"/>
          <p:cNvSpPr>
            <a:spLocks noGrp="1" noChangeArrowheads="1"/>
          </p:cNvSpPr>
          <p:nvPr>
            <p:ph type="body" idx="4294967295"/>
          </p:nvPr>
        </p:nvSpPr>
        <p:spPr/>
        <p:txBody>
          <a:bodyPr/>
          <a:lstStyle/>
          <a:p>
            <a:pPr eaLnBrk="1" hangingPunct="1">
              <a:spcBef>
                <a:spcPct val="0"/>
              </a:spcBef>
            </a:pPr>
            <a:endParaRPr lang="zh-CN" altLang="en-US"/>
          </a:p>
        </p:txBody>
      </p:sp>
      <p:sp>
        <p:nvSpPr>
          <p:cNvPr id="61443" name="幻灯片编号占位符 3"/>
          <p:cNvSpPr>
            <a:spLocks noGrp="1" noChangeArrowheads="1"/>
          </p:cNvSpPr>
          <p:nvPr/>
        </p:nvSpPr>
        <p:spPr bwMode="auto">
          <a:xfrm>
            <a:off x="3884613" y="8685213"/>
            <a:ext cx="2971800" cy="458787"/>
          </a:xfrm>
          <a:prstGeom prst="rect">
            <a:avLst/>
          </a:prstGeom>
          <a:noFill/>
          <a:ln w="9525">
            <a:noFill/>
            <a:miter lim="800000"/>
          </a:ln>
        </p:spPr>
        <p:txBody>
          <a:bodyPr anchor="b"/>
          <a:lstStyle/>
          <a:p>
            <a:pPr algn="r"/>
            <a:fld id="{297C5666-B5A7-4066-B459-318BEFEFFDDF}" type="slidenum">
              <a:rPr lang="zh-CN" altLang="en-US" sz="1200">
                <a:latin typeface="Calibri" panose="020F0502020204030204" pitchFamily="34" charset="0"/>
              </a:rPr>
            </a:fld>
            <a:endParaRPr lang="zh-CN" altLang="en-US" sz="1200">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幻灯片图像占位符 1"/>
          <p:cNvSpPr>
            <a:spLocks noGrp="1" noRot="1" noChangeAspect="1" noChangeArrowheads="1" noTextEdit="1"/>
          </p:cNvSpPr>
          <p:nvPr>
            <p:ph type="sldImg" idx="4294967295"/>
          </p:nvPr>
        </p:nvSpPr>
        <p:spPr>
          <a:xfrm>
            <a:off x="381000" y="685800"/>
            <a:ext cx="6096000" cy="3429000"/>
          </a:xfrm>
          <a:ln>
            <a:miter lim="800000"/>
          </a:ln>
        </p:spPr>
      </p:sp>
      <p:sp>
        <p:nvSpPr>
          <p:cNvPr id="63490" name="备注占位符 2"/>
          <p:cNvSpPr>
            <a:spLocks noGrp="1" noChangeArrowheads="1"/>
          </p:cNvSpPr>
          <p:nvPr>
            <p:ph type="body" idx="4294967295"/>
          </p:nvPr>
        </p:nvSpPr>
        <p:spPr/>
        <p:txBody>
          <a:bodyPr/>
          <a:lstStyle/>
          <a:p>
            <a:pPr eaLnBrk="1" hangingPunct="1">
              <a:spcBef>
                <a:spcPct val="0"/>
              </a:spcBef>
            </a:pPr>
            <a:endParaRPr lang="zh-CN" altLang="en-US"/>
          </a:p>
        </p:txBody>
      </p:sp>
      <p:sp>
        <p:nvSpPr>
          <p:cNvPr id="63491" name="幻灯片编号占位符 3"/>
          <p:cNvSpPr>
            <a:spLocks noGrp="1" noChangeArrowheads="1"/>
          </p:cNvSpPr>
          <p:nvPr/>
        </p:nvSpPr>
        <p:spPr bwMode="auto">
          <a:xfrm>
            <a:off x="3884613" y="8685213"/>
            <a:ext cx="2971800" cy="458787"/>
          </a:xfrm>
          <a:prstGeom prst="rect">
            <a:avLst/>
          </a:prstGeom>
          <a:noFill/>
          <a:ln w="9525">
            <a:noFill/>
            <a:miter lim="800000"/>
          </a:ln>
        </p:spPr>
        <p:txBody>
          <a:bodyPr anchor="b"/>
          <a:lstStyle/>
          <a:p>
            <a:pPr algn="r"/>
            <a:fld id="{34129761-A739-4EBA-99E4-BF11BE245A04}" type="slidenum">
              <a:rPr lang="zh-CN" altLang="en-US" sz="1200">
                <a:latin typeface="Calibri" panose="020F0502020204030204" pitchFamily="34" charset="0"/>
              </a:rPr>
            </a:fld>
            <a:endParaRPr lang="zh-CN" altLang="en-US" sz="1200">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幻灯片图像占位符 1"/>
          <p:cNvSpPr>
            <a:spLocks noGrp="1" noRot="1" noChangeAspect="1" noChangeArrowheads="1" noTextEdit="1"/>
          </p:cNvSpPr>
          <p:nvPr>
            <p:ph type="sldImg" idx="4294967295"/>
          </p:nvPr>
        </p:nvSpPr>
        <p:spPr>
          <a:xfrm>
            <a:off x="381000" y="685800"/>
            <a:ext cx="6096000" cy="3429000"/>
          </a:xfrm>
          <a:ln>
            <a:miter lim="800000"/>
          </a:ln>
        </p:spPr>
      </p:sp>
      <p:sp>
        <p:nvSpPr>
          <p:cNvPr id="65538" name="备注占位符 2"/>
          <p:cNvSpPr>
            <a:spLocks noGrp="1" noChangeArrowheads="1"/>
          </p:cNvSpPr>
          <p:nvPr>
            <p:ph type="body" idx="4294967295"/>
          </p:nvPr>
        </p:nvSpPr>
        <p:spPr/>
        <p:txBody>
          <a:bodyPr/>
          <a:lstStyle/>
          <a:p>
            <a:pPr eaLnBrk="1" hangingPunct="1">
              <a:spcBef>
                <a:spcPct val="0"/>
              </a:spcBef>
            </a:pPr>
            <a:endParaRPr lang="zh-CN" altLang="en-US"/>
          </a:p>
        </p:txBody>
      </p:sp>
      <p:sp>
        <p:nvSpPr>
          <p:cNvPr id="65539" name="幻灯片编号占位符 3"/>
          <p:cNvSpPr>
            <a:spLocks noGrp="1" noChangeArrowheads="1"/>
          </p:cNvSpPr>
          <p:nvPr/>
        </p:nvSpPr>
        <p:spPr bwMode="auto">
          <a:xfrm>
            <a:off x="3884613" y="8685213"/>
            <a:ext cx="2971800" cy="458787"/>
          </a:xfrm>
          <a:prstGeom prst="rect">
            <a:avLst/>
          </a:prstGeom>
          <a:noFill/>
          <a:ln w="9525">
            <a:noFill/>
            <a:miter lim="800000"/>
          </a:ln>
        </p:spPr>
        <p:txBody>
          <a:bodyPr anchor="b"/>
          <a:lstStyle/>
          <a:p>
            <a:pPr algn="r"/>
            <a:fld id="{BE817D7A-C539-4456-9D9D-A08698A6B019}" type="slidenum">
              <a:rPr lang="zh-CN" altLang="en-US" sz="1200">
                <a:latin typeface="Calibri" panose="020F0502020204030204" pitchFamily="34" charset="0"/>
              </a:rPr>
            </a:fld>
            <a:endParaRPr lang="zh-CN" altLang="en-US" sz="1200">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幻灯片图像占位符 1"/>
          <p:cNvSpPr>
            <a:spLocks noGrp="1" noRot="1" noChangeAspect="1" noChangeArrowheads="1" noTextEdit="1"/>
          </p:cNvSpPr>
          <p:nvPr>
            <p:ph type="sldImg" idx="4294967295"/>
          </p:nvPr>
        </p:nvSpPr>
        <p:spPr>
          <a:xfrm>
            <a:off x="381000" y="685800"/>
            <a:ext cx="6096000" cy="3429000"/>
          </a:xfrm>
          <a:ln>
            <a:miter lim="800000"/>
          </a:ln>
        </p:spPr>
      </p:sp>
      <p:sp>
        <p:nvSpPr>
          <p:cNvPr id="67586" name="备注占位符 2"/>
          <p:cNvSpPr>
            <a:spLocks noGrp="1" noChangeArrowheads="1"/>
          </p:cNvSpPr>
          <p:nvPr>
            <p:ph type="body" idx="4294967295"/>
          </p:nvPr>
        </p:nvSpPr>
        <p:spPr/>
        <p:txBody>
          <a:bodyPr/>
          <a:lstStyle/>
          <a:p>
            <a:pPr eaLnBrk="1" hangingPunct="1">
              <a:spcBef>
                <a:spcPct val="0"/>
              </a:spcBef>
            </a:pPr>
            <a:endParaRPr lang="zh-CN" altLang="en-US"/>
          </a:p>
        </p:txBody>
      </p:sp>
      <p:sp>
        <p:nvSpPr>
          <p:cNvPr id="67587" name="幻灯片编号占位符 3"/>
          <p:cNvSpPr>
            <a:spLocks noGrp="1" noChangeArrowheads="1"/>
          </p:cNvSpPr>
          <p:nvPr/>
        </p:nvSpPr>
        <p:spPr bwMode="auto">
          <a:xfrm>
            <a:off x="3884613" y="8685213"/>
            <a:ext cx="2971800" cy="458787"/>
          </a:xfrm>
          <a:prstGeom prst="rect">
            <a:avLst/>
          </a:prstGeom>
          <a:noFill/>
          <a:ln w="9525">
            <a:noFill/>
            <a:miter lim="800000"/>
          </a:ln>
        </p:spPr>
        <p:txBody>
          <a:bodyPr anchor="b"/>
          <a:lstStyle/>
          <a:p>
            <a:pPr algn="r"/>
            <a:fld id="{336759B3-59F4-42C3-ABAA-9C1B958BCF62}" type="slidenum">
              <a:rPr lang="zh-CN" altLang="en-US" sz="1200">
                <a:latin typeface="Calibri" panose="020F0502020204030204" pitchFamily="34" charset="0"/>
              </a:rPr>
            </a:fld>
            <a:endParaRPr lang="zh-CN" altLang="en-US" sz="1200">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幻灯片图像占位符 1"/>
          <p:cNvSpPr>
            <a:spLocks noGrp="1" noRot="1" noChangeAspect="1" noChangeArrowheads="1" noTextEdit="1"/>
          </p:cNvSpPr>
          <p:nvPr>
            <p:ph type="sldImg" idx="4294967295"/>
          </p:nvPr>
        </p:nvSpPr>
        <p:spPr>
          <a:xfrm>
            <a:off x="381000" y="685800"/>
            <a:ext cx="6096000" cy="3429000"/>
          </a:xfrm>
          <a:ln>
            <a:miter lim="800000"/>
          </a:ln>
        </p:spPr>
      </p:sp>
      <p:sp>
        <p:nvSpPr>
          <p:cNvPr id="69634" name="备注占位符 2"/>
          <p:cNvSpPr>
            <a:spLocks noGrp="1" noChangeArrowheads="1"/>
          </p:cNvSpPr>
          <p:nvPr>
            <p:ph type="body" idx="4294967295"/>
          </p:nvPr>
        </p:nvSpPr>
        <p:spPr/>
        <p:txBody>
          <a:bodyPr/>
          <a:lstStyle/>
          <a:p>
            <a:pPr eaLnBrk="1" hangingPunct="1">
              <a:spcBef>
                <a:spcPct val="0"/>
              </a:spcBef>
            </a:pPr>
            <a:endParaRPr lang="zh-CN" altLang="en-US"/>
          </a:p>
        </p:txBody>
      </p:sp>
      <p:sp>
        <p:nvSpPr>
          <p:cNvPr id="69635" name="幻灯片编号占位符 3"/>
          <p:cNvSpPr>
            <a:spLocks noGrp="1" noChangeArrowheads="1"/>
          </p:cNvSpPr>
          <p:nvPr/>
        </p:nvSpPr>
        <p:spPr bwMode="auto">
          <a:xfrm>
            <a:off x="3884613" y="8685213"/>
            <a:ext cx="2971800" cy="458787"/>
          </a:xfrm>
          <a:prstGeom prst="rect">
            <a:avLst/>
          </a:prstGeom>
          <a:noFill/>
          <a:ln w="9525">
            <a:noFill/>
            <a:miter lim="800000"/>
          </a:ln>
        </p:spPr>
        <p:txBody>
          <a:bodyPr anchor="b"/>
          <a:lstStyle/>
          <a:p>
            <a:pPr algn="r"/>
            <a:fld id="{C3E5C840-E9F1-49D1-A8B5-2C99E3FAA48A}" type="slidenum">
              <a:rPr lang="zh-CN" altLang="en-US" sz="1200">
                <a:latin typeface="Calibri" panose="020F0502020204030204" pitchFamily="34" charset="0"/>
              </a:rPr>
            </a:fld>
            <a:endParaRPr lang="zh-CN" altLang="en-US" sz="1200">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幻灯片图像占位符 1"/>
          <p:cNvSpPr>
            <a:spLocks noGrp="1" noRot="1" noChangeAspect="1" noChangeArrowheads="1" noTextEdit="1"/>
          </p:cNvSpPr>
          <p:nvPr>
            <p:ph type="sldImg" idx="4294967295"/>
          </p:nvPr>
        </p:nvSpPr>
        <p:spPr>
          <a:xfrm>
            <a:off x="381000" y="685800"/>
            <a:ext cx="6096000" cy="3429000"/>
          </a:xfrm>
          <a:ln>
            <a:miter lim="800000"/>
          </a:ln>
        </p:spPr>
      </p:sp>
      <p:sp>
        <p:nvSpPr>
          <p:cNvPr id="71682" name="备注占位符 2"/>
          <p:cNvSpPr>
            <a:spLocks noGrp="1" noChangeArrowheads="1"/>
          </p:cNvSpPr>
          <p:nvPr>
            <p:ph type="body" idx="4294967295"/>
          </p:nvPr>
        </p:nvSpPr>
        <p:spPr/>
        <p:txBody>
          <a:bodyPr/>
          <a:lstStyle/>
          <a:p>
            <a:pPr eaLnBrk="1" hangingPunct="1">
              <a:spcBef>
                <a:spcPct val="0"/>
              </a:spcBef>
            </a:pPr>
            <a:endParaRPr lang="zh-CN" altLang="en-US"/>
          </a:p>
        </p:txBody>
      </p:sp>
      <p:sp>
        <p:nvSpPr>
          <p:cNvPr id="71683" name="幻灯片编号占位符 3"/>
          <p:cNvSpPr>
            <a:spLocks noGrp="1" noChangeArrowheads="1"/>
          </p:cNvSpPr>
          <p:nvPr/>
        </p:nvSpPr>
        <p:spPr bwMode="auto">
          <a:xfrm>
            <a:off x="3884613" y="8685213"/>
            <a:ext cx="2971800" cy="458787"/>
          </a:xfrm>
          <a:prstGeom prst="rect">
            <a:avLst/>
          </a:prstGeom>
          <a:noFill/>
          <a:ln w="9525">
            <a:noFill/>
            <a:miter lim="800000"/>
          </a:ln>
        </p:spPr>
        <p:txBody>
          <a:bodyPr anchor="b"/>
          <a:lstStyle/>
          <a:p>
            <a:pPr algn="r"/>
            <a:fld id="{A0BEE5CB-F3A9-4F23-BD64-EAE00C7F629A}" type="slidenum">
              <a:rPr lang="zh-CN" altLang="en-US" sz="1200">
                <a:latin typeface="Calibri" panose="020F0502020204030204" pitchFamily="34" charset="0"/>
              </a:rPr>
            </a:fld>
            <a:endParaRPr lang="zh-CN" altLang="en-US" sz="1200">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05720E41-BBC6-4DAF-A896-2DB991C040B4}"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6CF122-6B35-4660-9E26-B458164A47DA}"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05720E41-BBC6-4DAF-A896-2DB991C040B4}"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6CF122-6B35-4660-9E26-B458164A47DA}"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05720E41-BBC6-4DAF-A896-2DB991C040B4}"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6CF122-6B35-4660-9E26-B458164A47DA}"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05720E41-BBC6-4DAF-A896-2DB991C040B4}"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D6CF122-6B35-4660-9E26-B458164A47DA}"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05720E41-BBC6-4DAF-A896-2DB991C040B4}"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D6CF122-6B35-4660-9E26-B458164A47DA}"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05720E41-BBC6-4DAF-A896-2DB991C040B4}"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D6CF122-6B35-4660-9E26-B458164A47DA}"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5720E41-BBC6-4DAF-A896-2DB991C040B4}"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D6CF122-6B35-4660-9E26-B458164A47DA}"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05720E41-BBC6-4DAF-A896-2DB991C040B4}"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D6CF122-6B35-4660-9E26-B458164A47DA}"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05720E41-BBC6-4DAF-A896-2DB991C040B4}"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D6CF122-6B35-4660-9E26-B458164A47DA}"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05720E41-BBC6-4DAF-A896-2DB991C040B4}"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6CF122-6B35-4660-9E26-B458164A47DA}"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showMasterSp="0">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05720E41-BBC6-4DAF-A896-2DB991C040B4}"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6CF122-6B35-4660-9E26-B458164A47DA}"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5_标题幻灯片">
    <p:spTree>
      <p:nvGrpSpPr>
        <p:cNvPr id="1" name=""/>
        <p:cNvGrpSpPr/>
        <p:nvPr/>
      </p:nvGrpSpPr>
      <p:grpSpPr>
        <a:xfrm>
          <a:off x="0" y="0"/>
          <a:ext cx="0" cy="0"/>
          <a:chOff x="0" y="0"/>
          <a:chExt cx="0" cy="0"/>
        </a:xfrm>
      </p:grpSpPr>
      <p:sp>
        <p:nvSpPr>
          <p:cNvPr id="3" name="矩形 3"/>
          <p:cNvSpPr/>
          <p:nvPr userDrawn="1"/>
        </p:nvSpPr>
        <p:spPr>
          <a:xfrm rot="6238231" flipH="1">
            <a:off x="9408319" y="4234658"/>
            <a:ext cx="1169988" cy="1171575"/>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kumimoji="1" lang="zh-CN" altLang="en-US" sz="1800" noProof="1"/>
          </a:p>
        </p:txBody>
      </p:sp>
      <p:sp>
        <p:nvSpPr>
          <p:cNvPr id="4" name="矩形 5"/>
          <p:cNvSpPr/>
          <p:nvPr userDrawn="1"/>
        </p:nvSpPr>
        <p:spPr>
          <a:xfrm rot="19041346" flipH="1">
            <a:off x="10088564" y="6107115"/>
            <a:ext cx="187325" cy="187325"/>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kumimoji="1" lang="zh-CN" altLang="en-US" sz="1800" noProof="1"/>
          </a:p>
        </p:txBody>
      </p:sp>
      <p:sp>
        <p:nvSpPr>
          <p:cNvPr id="5" name="矩形 6"/>
          <p:cNvSpPr/>
          <p:nvPr userDrawn="1"/>
        </p:nvSpPr>
        <p:spPr>
          <a:xfrm rot="998715" flipH="1">
            <a:off x="10506076" y="5621340"/>
            <a:ext cx="473075" cy="473075"/>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kumimoji="1" lang="zh-CN" altLang="en-US" sz="1800" noProof="1"/>
          </a:p>
        </p:txBody>
      </p:sp>
      <p:sp>
        <p:nvSpPr>
          <p:cNvPr id="6" name="矩形 7"/>
          <p:cNvSpPr/>
          <p:nvPr userDrawn="1"/>
        </p:nvSpPr>
        <p:spPr>
          <a:xfrm rot="19250941" flipH="1">
            <a:off x="10179050" y="5688015"/>
            <a:ext cx="223839" cy="223837"/>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kumimoji="1" lang="zh-CN" altLang="en-US" sz="1800" noProof="1"/>
          </a:p>
        </p:txBody>
      </p:sp>
      <p:sp>
        <p:nvSpPr>
          <p:cNvPr id="7" name="矩形 8"/>
          <p:cNvSpPr/>
          <p:nvPr userDrawn="1"/>
        </p:nvSpPr>
        <p:spPr>
          <a:xfrm rot="19628487" flipH="1">
            <a:off x="11164889" y="6592890"/>
            <a:ext cx="479425" cy="477837"/>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kumimoji="1" lang="zh-CN" altLang="en-US" sz="1800" noProof="1"/>
          </a:p>
        </p:txBody>
      </p:sp>
      <p:sp>
        <p:nvSpPr>
          <p:cNvPr id="8" name="矩形 1"/>
          <p:cNvSpPr/>
          <p:nvPr userDrawn="1"/>
        </p:nvSpPr>
        <p:spPr>
          <a:xfrm rot="1703810" flipH="1">
            <a:off x="11537951" y="2659065"/>
            <a:ext cx="669925" cy="669925"/>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kumimoji="1" lang="zh-CN" altLang="en-US" sz="1800" noProof="1"/>
          </a:p>
        </p:txBody>
      </p:sp>
      <p:sp>
        <p:nvSpPr>
          <p:cNvPr id="9" name="矩形 2"/>
          <p:cNvSpPr/>
          <p:nvPr userDrawn="1"/>
        </p:nvSpPr>
        <p:spPr>
          <a:xfrm rot="985914" flipH="1">
            <a:off x="11072813" y="5414963"/>
            <a:ext cx="1325563" cy="1325562"/>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kumimoji="1" lang="zh-CN" altLang="en-US" sz="1800" noProof="1"/>
          </a:p>
        </p:txBody>
      </p:sp>
      <p:sp>
        <p:nvSpPr>
          <p:cNvPr id="10" name="矩形 4"/>
          <p:cNvSpPr/>
          <p:nvPr userDrawn="1"/>
        </p:nvSpPr>
        <p:spPr>
          <a:xfrm rot="3014278" flipH="1">
            <a:off x="10200482" y="3586958"/>
            <a:ext cx="1958975" cy="1957388"/>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kumimoji="1" lang="zh-CN" altLang="en-US" sz="1800" noProof="1"/>
          </a:p>
        </p:txBody>
      </p:sp>
      <p:sp>
        <p:nvSpPr>
          <p:cNvPr id="11" name="矩形 9"/>
          <p:cNvSpPr/>
          <p:nvPr userDrawn="1"/>
        </p:nvSpPr>
        <p:spPr>
          <a:xfrm rot="4169379" flipH="1">
            <a:off x="8955088" y="5462588"/>
            <a:ext cx="203200" cy="203200"/>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kumimoji="1" lang="zh-CN" altLang="en-US" sz="1800" noProof="1"/>
          </a:p>
        </p:txBody>
      </p:sp>
      <p:sp>
        <p:nvSpPr>
          <p:cNvPr id="12" name="矩形 10"/>
          <p:cNvSpPr/>
          <p:nvPr userDrawn="1"/>
        </p:nvSpPr>
        <p:spPr>
          <a:xfrm rot="1849597" flipH="1">
            <a:off x="10415589" y="6386515"/>
            <a:ext cx="668337" cy="669925"/>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kumimoji="1" lang="zh-CN" altLang="en-US" sz="1800" noProof="1"/>
          </a:p>
        </p:txBody>
      </p:sp>
      <p:sp>
        <p:nvSpPr>
          <p:cNvPr id="13" name="矩形 11"/>
          <p:cNvSpPr/>
          <p:nvPr userDrawn="1"/>
        </p:nvSpPr>
        <p:spPr>
          <a:xfrm rot="1703810" flipH="1">
            <a:off x="10052051" y="3232150"/>
            <a:ext cx="328613" cy="3302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kumimoji="1" lang="zh-CN" altLang="en-US" sz="1800" noProof="1"/>
          </a:p>
        </p:txBody>
      </p:sp>
      <p:pic>
        <p:nvPicPr>
          <p:cNvPr id="14" name="Picture 16" descr="timg?image&amp;quality=80&amp;size=b9999_10000&amp;sec=1514455248577&amp;di=17a6aee7f6970fc09f61a1489a9c9b1a&amp;imgtype=0&amp;src=http%3A%2F%2Fpic2"/>
          <p:cNvPicPr>
            <a:picLocks noChangeAspect="1" noChangeArrowheads="1"/>
          </p:cNvPicPr>
          <p:nvPr userDrawn="1"/>
        </p:nvPicPr>
        <p:blipFill>
          <a:blip r:embed="rId2" cstate="print"/>
          <a:srcRect b="5328"/>
          <a:stretch>
            <a:fillRect/>
          </a:stretch>
        </p:blipFill>
        <p:spPr bwMode="auto">
          <a:xfrm>
            <a:off x="563564" y="5341940"/>
            <a:ext cx="1133475" cy="1139825"/>
          </a:xfrm>
          <a:prstGeom prst="rect">
            <a:avLst/>
          </a:prstGeom>
          <a:noFill/>
          <a:ln w="9525">
            <a:noFill/>
            <a:miter lim="800000"/>
            <a:headEnd/>
            <a:tailEnd/>
          </a:ln>
        </p:spPr>
      </p:pic>
      <p:sp>
        <p:nvSpPr>
          <p:cNvPr id="16" name="文本占位符 7"/>
          <p:cNvSpPr>
            <a:spLocks noGrp="1"/>
          </p:cNvSpPr>
          <p:nvPr>
            <p:ph type="body" sz="quarter" idx="10"/>
          </p:nvPr>
        </p:nvSpPr>
        <p:spPr>
          <a:xfrm>
            <a:off x="335810" y="236938"/>
            <a:ext cx="5601367" cy="529569"/>
          </a:xfrm>
          <a:prstGeom prst="rect">
            <a:avLst/>
          </a:prstGeom>
          <a:ln w="12700" cmpd="sng">
            <a:noFill/>
          </a:ln>
        </p:spPr>
        <p:txBody>
          <a:bodyPr vert="horz" anchor="ctr"/>
          <a:lstStyle>
            <a:lvl1pPr marL="0" indent="0" algn="l">
              <a:buNone/>
              <a:defRPr sz="2400" b="1">
                <a:solidFill>
                  <a:schemeClr val="tx1">
                    <a:lumMod val="65000"/>
                    <a:lumOff val="35000"/>
                  </a:schemeClr>
                </a:solidFill>
                <a:latin typeface="微软雅黑" panose="020B0503020204020204" charset="-122"/>
                <a:ea typeface="微软雅黑" panose="020B0503020204020204" charset="-122"/>
                <a:cs typeface="微软雅黑" panose="020B0503020204020204" charset="-122"/>
              </a:defRPr>
            </a:lvl1pPr>
          </a:lstStyle>
          <a:p>
            <a:pPr lvl="0"/>
            <a:r>
              <a:rPr lang="zh-CN" altLang="en-US" noProof="1"/>
              <a:t>单击此处编辑母版文本样式</a:t>
            </a:r>
            <a:endParaRPr lang="zh-CN" altLang="en-US" noProof="1"/>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6E030D2D-A480-4AA8-82D8-FB97E893D870}"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0B7D58A6-B85C-4D67-93E8-50788729CA15}" type="slidenum">
              <a:rPr lang="zh-CN" altLang="en-US"/>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6BBED945-ED15-4C79-B539-6A032B607523}"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5044A87D-E280-4C6A-A522-0204E80A5EBB}" type="slidenum">
              <a:rPr lang="zh-CN" altLang="en-US"/>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lvl1pPr>
              <a:defRPr/>
            </a:lvl1pPr>
          </a:lstStyle>
          <a:p>
            <a:pPr>
              <a:defRPr/>
            </a:pPr>
            <a:fld id="{506F118E-C28C-4B59-832F-A69E0A6981A1}"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243F3257-B724-446D-960E-3697834E4AF7}" type="slidenum">
              <a:rPr lang="zh-CN" altLang="en-US"/>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9B80F423-7ECC-4513-A3EF-31ADEF1DE8CC}"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F4026F33-D76F-4181-B41D-1F2E93E3AEA0}" type="slidenum">
              <a:rPr lang="zh-CN" altLang="en-US"/>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1B30142A-DC48-4A0F-A106-1301AAA5500D}" type="datetimeFigureOut">
              <a:rPr lang="zh-CN" altLang="en-US"/>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fld id="{250CB776-748B-4BFD-9A74-0AF2B0595F2C}" type="slidenum">
              <a:rPr lang="zh-CN" altLang="en-US"/>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EB6962BB-33F9-4A81-B037-234BB092C862}"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fld id="{34A499B2-EEBC-4B9B-95BA-47B19C6F6CB3}" type="slidenum">
              <a:rPr lang="zh-CN" altLang="en-US"/>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055AA13B-D81D-4FD0-87EE-1FEB6AB37F0F}" type="datetimeFigureOut">
              <a:rPr lang="zh-CN" altLang="en-US"/>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42D93A32-F389-4998-A98B-B7B323877BB3}" type="slidenum">
              <a:rPr lang="zh-CN" altLang="en-US"/>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3"/>
          <p:cNvSpPr>
            <a:spLocks noGrp="1"/>
          </p:cNvSpPr>
          <p:nvPr>
            <p:ph type="dt" sz="half" idx="10"/>
          </p:nvPr>
        </p:nvSpPr>
        <p:spPr/>
        <p:txBody>
          <a:bodyPr/>
          <a:lstStyle>
            <a:lvl1pPr>
              <a:defRPr/>
            </a:lvl1pPr>
          </a:lstStyle>
          <a:p>
            <a:pPr>
              <a:defRPr/>
            </a:pPr>
            <a:fld id="{48073ED9-F242-4EE4-BA25-94A7E2E74F31}"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2348405A-0299-49C2-AA22-333FB6675DE6}" type="slidenum">
              <a:rPr lang="zh-CN" altLang="en-US"/>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3"/>
          <p:cNvSpPr>
            <a:spLocks noGrp="1"/>
          </p:cNvSpPr>
          <p:nvPr>
            <p:ph type="dt" sz="half" idx="10"/>
          </p:nvPr>
        </p:nvSpPr>
        <p:spPr/>
        <p:txBody>
          <a:bodyPr/>
          <a:lstStyle>
            <a:lvl1pPr>
              <a:defRPr/>
            </a:lvl1pPr>
          </a:lstStyle>
          <a:p>
            <a:pPr>
              <a:defRPr/>
            </a:pPr>
            <a:fld id="{6798F0A3-FCAC-4431-B1C0-F4468C87FF5A}"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3A369B3B-5A3F-42B5-8180-A5FA479798DC}" type="slidenum">
              <a:rPr lang="zh-CN" altLang="en-US"/>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ABDADE97-559C-41E1-B643-A7F605336FE2}"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0143E4B9-7ACB-4BBE-A48E-B91A33588106}" type="slidenum">
              <a:rPr lang="zh-CN" altLang="en-US"/>
            </a:fld>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DBEE6F09-B001-44C0-943D-11F3A642779E}"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BB2D9FCD-8FA7-479D-A3A4-5D9F697F74D7}" type="slidenum">
              <a:rPr lang="zh-CN" altLang="en-US"/>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2" Type="http://schemas.openxmlformats.org/officeDocument/2006/relationships/theme" Target="../theme/theme2.xml"/><Relationship Id="rId11" Type="http://schemas.openxmlformats.org/officeDocument/2006/relationships/slideLayout" Target="../slideLayouts/slideLayout23.xml"/><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720E41-BBC6-4DAF-A896-2DB991C040B4}" type="datetimeFigureOut">
              <a:rPr lang="zh-CN" altLang="en-US" smtClean="0"/>
            </a:fld>
            <a:endParaRPr lang="zh-CN" altLang="en-US"/>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6CF122-6B35-4660-9E26-B458164A47DA}"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en-US"/>
              <a:t>单击此处编辑母版标题样式</a:t>
            </a:r>
            <a:endParaRPr lang="zh-CN" altLang="en-US"/>
          </a:p>
        </p:txBody>
      </p:sp>
      <p:sp>
        <p:nvSpPr>
          <p:cNvPr id="1027" name="文本占位符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defRPr>
            </a:lvl1pPr>
          </a:lstStyle>
          <a:p>
            <a:pPr>
              <a:defRPr/>
            </a:pPr>
            <a:fld id="{25E78DE2-581C-4B57-8291-534E30FEADCE}" type="datetimeFigureOut">
              <a:rPr lang="zh-CN" altLang="en-US"/>
            </a:fld>
            <a:endParaRPr lang="zh-CN" altLang="en-US"/>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lstStyle>
            <a:lvl1pPr algn="r">
              <a:defRPr sz="1200">
                <a:solidFill>
                  <a:srgbClr val="898989"/>
                </a:solidFill>
                <a:latin typeface="Calibri" panose="020F0502020204030204" pitchFamily="34" charset="0"/>
              </a:defRPr>
            </a:lvl1pPr>
          </a:lstStyle>
          <a:p>
            <a:fld id="{AA834385-3F20-4045-A595-E0FE95C49E0F}" type="slidenum">
              <a:rPr lang="zh-CN" altLang="en-US"/>
            </a:fld>
            <a:endParaRPr lang="zh-CN" altLang="en-U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2.xml"/><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2.xml"/><Relationship Id="rId1"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2.xml"/><Relationship Id="rId1"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12.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12.xml"/><Relationship Id="rId2" Type="http://schemas.openxmlformats.org/officeDocument/2006/relationships/image" Target="../media/image8.jpeg"/><Relationship Id="rId1" Type="http://schemas.openxmlformats.org/officeDocument/2006/relationships/image" Target="../media/image7.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标题 1"/>
          <p:cNvSpPr>
            <a:spLocks noGrp="1"/>
          </p:cNvSpPr>
          <p:nvPr>
            <p:ph type="ctrTitle"/>
          </p:nvPr>
        </p:nvSpPr>
        <p:spPr>
          <a:xfrm>
            <a:off x="2063750" y="1412876"/>
            <a:ext cx="7772400" cy="1470025"/>
          </a:xfrm>
        </p:spPr>
        <p:txBody>
          <a:bodyPr/>
          <a:lstStyle/>
          <a:p>
            <a:pPr eaLnBrk="1" hangingPunct="1"/>
            <a:r>
              <a:rPr lang="zh-CN" altLang="en-US" sz="6000" dirty="0">
                <a:latin typeface="隶书" panose="02010509060101010101" pitchFamily="49" charset="-122"/>
                <a:ea typeface="隶书" panose="02010509060101010101" pitchFamily="49" charset="-122"/>
              </a:rPr>
              <a:t>山坡羊</a:t>
            </a:r>
            <a:r>
              <a:rPr lang="en-US" altLang="zh-CN" sz="6000" dirty="0">
                <a:latin typeface="隶书" panose="02010509060101010101" pitchFamily="49" charset="-122"/>
                <a:ea typeface="隶书" panose="02010509060101010101" pitchFamily="49" charset="-122"/>
              </a:rPr>
              <a:t>·</a:t>
            </a:r>
            <a:r>
              <a:rPr lang="zh-CN" altLang="en-US" sz="6000" dirty="0">
                <a:latin typeface="隶书" panose="02010509060101010101" pitchFamily="49" charset="-122"/>
                <a:ea typeface="隶书" panose="02010509060101010101" pitchFamily="49" charset="-122"/>
              </a:rPr>
              <a:t>骊山怀古</a:t>
            </a:r>
            <a:endParaRPr lang="zh-CN" altLang="en-US" sz="6000" dirty="0">
              <a:latin typeface="隶书" panose="02010509060101010101" pitchFamily="49" charset="-122"/>
              <a:ea typeface="隶书" panose="02010509060101010101" pitchFamily="49" charset="-122"/>
            </a:endParaRPr>
          </a:p>
        </p:txBody>
      </p:sp>
      <p:sp>
        <p:nvSpPr>
          <p:cNvPr id="2051" name="副标题 2"/>
          <p:cNvSpPr>
            <a:spLocks noGrp="1"/>
          </p:cNvSpPr>
          <p:nvPr>
            <p:ph type="subTitle" idx="1"/>
          </p:nvPr>
        </p:nvSpPr>
        <p:spPr>
          <a:xfrm>
            <a:off x="2711450" y="2924175"/>
            <a:ext cx="6400800" cy="1752600"/>
          </a:xfrm>
        </p:spPr>
        <p:txBody>
          <a:bodyPr/>
          <a:lstStyle/>
          <a:p>
            <a:pPr eaLnBrk="1" hangingPunct="1"/>
            <a:r>
              <a:rPr lang="zh-CN" altLang="en-US" sz="6000">
                <a:solidFill>
                  <a:schemeClr val="tx1"/>
                </a:solidFill>
              </a:rPr>
              <a:t>张养浩</a:t>
            </a:r>
            <a:endParaRPr lang="zh-CN" altLang="en-US" sz="600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6573" name="文本占位符 26626"/>
          <p:cNvSpPr/>
          <p:nvPr/>
        </p:nvSpPr>
        <p:spPr>
          <a:xfrm>
            <a:off x="2089548" y="2138635"/>
            <a:ext cx="8292733" cy="4530725"/>
          </a:xfrm>
          <a:prstGeom prst="rect">
            <a:avLst/>
          </a:prstGeom>
          <a:noFill/>
          <a:ln w="9525">
            <a:noFill/>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Arial" panose="020B0604020202020204" pitchFamily="34" charset="0"/>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Arial" panose="020B0604020202020204" pitchFamily="34" charset="0"/>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Arial" panose="020B0604020202020204" pitchFamily="34" charset="0"/>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Arial" panose="020B0604020202020204" pitchFamily="34" charset="0"/>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Arial" panose="020B0604020202020204" pitchFamily="34" charset="0"/>
                <a:ea typeface="+mn-ea"/>
                <a:cs typeface="+mn-cs"/>
              </a:defRPr>
            </a:lvl5pPr>
          </a:lstStyle>
          <a:p>
            <a:pPr>
              <a:buFont typeface="Arial" panose="020B0604020202020204" pitchFamily="34" charset="0"/>
              <a:buNone/>
            </a:pPr>
            <a:r>
              <a:rPr lang="en-US" altLang="zh-CN" sz="3600" b="1" noProof="1">
                <a:effectLst>
                  <a:outerShdw blurRad="38100" dist="38100" dir="2700000">
                    <a:srgbClr val="FFFFFF"/>
                  </a:outerShdw>
                </a:effectLst>
                <a:latin typeface="宋体" panose="02010600030101010101" pitchFamily="2" charset="-122"/>
                <a:ea typeface="宋体" panose="02010600030101010101" pitchFamily="2" charset="-122"/>
              </a:rPr>
              <a:t>    1.</a:t>
            </a:r>
            <a:r>
              <a:rPr lang="zh-CN" altLang="en-US" sz="3600" b="1" noProof="1">
                <a:effectLst>
                  <a:outerShdw blurRad="38100" dist="38100" dir="2700000">
                    <a:srgbClr val="FFFFFF"/>
                  </a:outerShdw>
                </a:effectLst>
                <a:latin typeface="宋体" panose="02010600030101010101" pitchFamily="2" charset="-122"/>
                <a:ea typeface="宋体" panose="02010600030101010101" pitchFamily="2" charset="-122"/>
              </a:rPr>
              <a:t>能准确背诵、默写全曲。</a:t>
            </a:r>
            <a:r>
              <a:rPr lang="en-US" altLang="zh-CN" sz="3600" b="1" noProof="1">
                <a:effectLst>
                  <a:outerShdw blurRad="38100" dist="38100" dir="2700000">
                    <a:srgbClr val="FFFFFF"/>
                  </a:outerShdw>
                </a:effectLst>
                <a:latin typeface="宋体" panose="02010600030101010101" pitchFamily="2" charset="-122"/>
                <a:ea typeface="宋体" panose="02010600030101010101" pitchFamily="2" charset="-122"/>
              </a:rPr>
              <a:t> </a:t>
            </a:r>
            <a:br>
              <a:rPr lang="en-US" altLang="zh-CN" sz="3600" b="1" dirty="0">
                <a:effectLst>
                  <a:outerShdw blurRad="38100" dist="38100" dir="2700000">
                    <a:srgbClr val="FFFFFF"/>
                  </a:outerShdw>
                </a:effectLst>
                <a:latin typeface="宋体" panose="02010600030101010101" pitchFamily="2" charset="-122"/>
                <a:ea typeface="宋体" panose="02010600030101010101" pitchFamily="2" charset="-122"/>
              </a:rPr>
            </a:br>
            <a:r>
              <a:rPr lang="en-US" altLang="zh-CN" sz="3600" b="1" noProof="1">
                <a:effectLst>
                  <a:outerShdw blurRad="38100" dist="38100" dir="2700000">
                    <a:srgbClr val="FFFFFF"/>
                  </a:outerShdw>
                </a:effectLst>
                <a:latin typeface="宋体" panose="02010600030101010101" pitchFamily="2" charset="-122"/>
                <a:ea typeface="宋体" panose="02010600030101010101" pitchFamily="2" charset="-122"/>
              </a:rPr>
              <a:t>    </a:t>
            </a:r>
            <a:endParaRPr lang="en-US" altLang="zh-CN" sz="3600" b="1" noProof="1">
              <a:effectLst>
                <a:outerShdw blurRad="38100" dist="38100" dir="2700000">
                  <a:srgbClr val="FFFFFF"/>
                </a:outerShdw>
              </a:effectLst>
              <a:latin typeface="宋体" panose="02010600030101010101" pitchFamily="2" charset="-122"/>
              <a:ea typeface="宋体" panose="02010600030101010101" pitchFamily="2" charset="-122"/>
            </a:endParaRPr>
          </a:p>
          <a:p>
            <a:pPr>
              <a:buFont typeface="Arial" panose="020B0604020202020204" pitchFamily="34" charset="0"/>
              <a:buNone/>
            </a:pPr>
            <a:r>
              <a:rPr lang="en-US" altLang="zh-CN" sz="3600" b="1" noProof="1">
                <a:effectLst>
                  <a:outerShdw blurRad="38100" dist="38100" dir="2700000">
                    <a:srgbClr val="FFFFFF"/>
                  </a:outerShdw>
                </a:effectLst>
                <a:latin typeface="宋体" panose="02010600030101010101" pitchFamily="2" charset="-122"/>
                <a:ea typeface="宋体" panose="02010600030101010101" pitchFamily="2" charset="-122"/>
              </a:rPr>
              <a:t>    2.</a:t>
            </a:r>
            <a:r>
              <a:rPr lang="zh-CN" altLang="en-US" sz="3600" b="1" noProof="1">
                <a:effectLst>
                  <a:outerShdw blurRad="38100" dist="38100" dir="2700000">
                    <a:srgbClr val="FFFFFF"/>
                  </a:outerShdw>
                </a:effectLst>
                <a:latin typeface="宋体" panose="02010600030101010101" pitchFamily="2" charset="-122"/>
                <a:ea typeface="宋体" panose="02010600030101010101" pitchFamily="2" charset="-122"/>
              </a:rPr>
              <a:t>能理解作者所表达的思想感情。 </a:t>
            </a:r>
            <a:endParaRPr lang="zh-CN" altLang="en-US" sz="3600" b="1" noProof="1">
              <a:effectLst>
                <a:outerShdw blurRad="38100" dist="38100" dir="2700000">
                  <a:srgbClr val="FFFFFF"/>
                </a:outerShdw>
              </a:effectLst>
              <a:latin typeface="宋体" panose="02010600030101010101" pitchFamily="2" charset="-122"/>
              <a:ea typeface="宋体" panose="02010600030101010101" pitchFamily="2" charset="-122"/>
            </a:endParaRPr>
          </a:p>
        </p:txBody>
      </p:sp>
      <p:sp>
        <p:nvSpPr>
          <p:cNvPr id="52235" name="矩形 66573"/>
          <p:cNvSpPr>
            <a:spLocks noChangeAspect="1" noChangeArrowheads="1"/>
          </p:cNvSpPr>
          <p:nvPr/>
        </p:nvSpPr>
        <p:spPr bwMode="auto">
          <a:xfrm>
            <a:off x="5981700" y="3864245"/>
            <a:ext cx="228600" cy="304800"/>
          </a:xfrm>
          <a:prstGeom prst="rect">
            <a:avLst/>
          </a:prstGeom>
          <a:noFill/>
          <a:ln w="9525">
            <a:noFill/>
            <a:miter lim="800000"/>
          </a:ln>
        </p:spPr>
        <p:txBody>
          <a:bodyPr/>
          <a:lstStyle/>
          <a:p>
            <a:endParaRPr lang="zh-CN" altLang="en-US"/>
          </a:p>
        </p:txBody>
      </p:sp>
      <p:sp>
        <p:nvSpPr>
          <p:cNvPr id="2" name="文本框 1"/>
          <p:cNvSpPr txBox="1"/>
          <p:nvPr/>
        </p:nvSpPr>
        <p:spPr>
          <a:xfrm>
            <a:off x="1631157" y="746397"/>
            <a:ext cx="2553891" cy="708025"/>
          </a:xfrm>
          <a:prstGeom prst="rect">
            <a:avLst/>
          </a:prstGeom>
          <a:solidFill>
            <a:schemeClr val="accent3">
              <a:lumMod val="20000"/>
              <a:lumOff val="80000"/>
            </a:schemeClr>
          </a:solidFill>
        </p:spPr>
        <p:txBody>
          <a:bodyPr>
            <a:spAutoFit/>
          </a:bodyPr>
          <a:lstStyle/>
          <a:p>
            <a:endParaRPr lang="zh-CN" altLang="en-US" sz="4000" noProof="1"/>
          </a:p>
        </p:txBody>
      </p:sp>
      <p:sp>
        <p:nvSpPr>
          <p:cNvPr id="52237" name="椭圆 79885"/>
          <p:cNvSpPr>
            <a:spLocks noChangeArrowheads="1"/>
          </p:cNvSpPr>
          <p:nvPr/>
        </p:nvSpPr>
        <p:spPr bwMode="auto">
          <a:xfrm>
            <a:off x="1524000" y="587645"/>
            <a:ext cx="2071670" cy="960438"/>
          </a:xfrm>
          <a:prstGeom prst="ellipse">
            <a:avLst/>
          </a:prstGeom>
          <a:solidFill>
            <a:schemeClr val="accent1"/>
          </a:solidFill>
          <a:ln w="9525">
            <a:solidFill>
              <a:schemeClr val="tx1"/>
            </a:solidFill>
            <a:round/>
          </a:ln>
        </p:spPr>
        <p:txBody>
          <a:bodyPr/>
          <a:lstStyle/>
          <a:p>
            <a:endParaRPr lang="zh-CN" altLang="en-US"/>
          </a:p>
        </p:txBody>
      </p:sp>
      <p:sp>
        <p:nvSpPr>
          <p:cNvPr id="52238" name="文本框 79886"/>
          <p:cNvSpPr txBox="1">
            <a:spLocks noChangeArrowheads="1"/>
          </p:cNvSpPr>
          <p:nvPr/>
        </p:nvSpPr>
        <p:spPr bwMode="auto">
          <a:xfrm>
            <a:off x="1585914" y="811483"/>
            <a:ext cx="2081195" cy="523220"/>
          </a:xfrm>
          <a:prstGeom prst="rect">
            <a:avLst/>
          </a:prstGeom>
          <a:noFill/>
          <a:ln w="9525">
            <a:noFill/>
            <a:miter lim="800000"/>
          </a:ln>
        </p:spPr>
        <p:txBody>
          <a:bodyPr wrap="square">
            <a:spAutoFit/>
          </a:bodyPr>
          <a:lstStyle/>
          <a:p>
            <a:pPr>
              <a:spcBef>
                <a:spcPct val="50000"/>
              </a:spcBef>
            </a:pPr>
            <a:r>
              <a:rPr lang="zh-CN" altLang="en-US" sz="2800" dirty="0">
                <a:ea typeface="黑体" panose="02010609060101010101" pitchFamily="49" charset="-122"/>
              </a:rPr>
              <a:t>  学习目标</a:t>
            </a:r>
            <a:endParaRPr lang="zh-CN" altLang="en-US" sz="2800" dirty="0">
              <a:ea typeface="黑体" panose="02010609060101010101" pitchFamily="49" charset="-122"/>
            </a:endParaRPr>
          </a:p>
        </p:txBody>
      </p:sp>
    </p:spTree>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62476"/>
          <p:cNvGrpSpPr/>
          <p:nvPr/>
        </p:nvGrpSpPr>
        <p:grpSpPr bwMode="auto">
          <a:xfrm>
            <a:off x="1524002" y="2"/>
            <a:ext cx="3069431" cy="1560513"/>
            <a:chOff x="54" y="62"/>
            <a:chExt cx="2578" cy="983"/>
          </a:xfrm>
        </p:grpSpPr>
        <p:grpSp>
          <p:nvGrpSpPr>
            <p:cNvPr id="3" name="组合 62477"/>
            <p:cNvGrpSpPr/>
            <p:nvPr/>
          </p:nvGrpSpPr>
          <p:grpSpPr bwMode="auto">
            <a:xfrm>
              <a:off x="54" y="62"/>
              <a:ext cx="1920" cy="605"/>
              <a:chOff x="54" y="62"/>
              <a:chExt cx="1920" cy="605"/>
            </a:xfrm>
          </p:grpSpPr>
          <p:sp>
            <p:nvSpPr>
              <p:cNvPr id="54283" name="椭圆 62478"/>
              <p:cNvSpPr>
                <a:spLocks noChangeArrowheads="1"/>
              </p:cNvSpPr>
              <p:nvPr/>
            </p:nvSpPr>
            <p:spPr bwMode="auto">
              <a:xfrm>
                <a:off x="54" y="62"/>
                <a:ext cx="1560" cy="605"/>
              </a:xfrm>
              <a:prstGeom prst="ellipse">
                <a:avLst/>
              </a:prstGeom>
              <a:solidFill>
                <a:schemeClr val="accent1"/>
              </a:solidFill>
              <a:ln w="9525">
                <a:solidFill>
                  <a:schemeClr val="tx1"/>
                </a:solidFill>
                <a:round/>
              </a:ln>
            </p:spPr>
            <p:txBody>
              <a:bodyPr/>
              <a:lstStyle/>
              <a:p>
                <a:endParaRPr lang="zh-CN" altLang="en-US"/>
              </a:p>
            </p:txBody>
          </p:sp>
          <p:sp>
            <p:nvSpPr>
              <p:cNvPr id="54284" name="文本框 62479"/>
              <p:cNvSpPr txBox="1">
                <a:spLocks noChangeArrowheads="1"/>
              </p:cNvSpPr>
              <p:nvPr/>
            </p:nvSpPr>
            <p:spPr bwMode="auto">
              <a:xfrm>
                <a:off x="137" y="193"/>
                <a:ext cx="1837" cy="330"/>
              </a:xfrm>
              <a:prstGeom prst="rect">
                <a:avLst/>
              </a:prstGeom>
              <a:noFill/>
              <a:ln w="9525">
                <a:noFill/>
                <a:miter lim="800000"/>
              </a:ln>
            </p:spPr>
            <p:txBody>
              <a:bodyPr wrap="square">
                <a:spAutoFit/>
              </a:bodyPr>
              <a:lstStyle/>
              <a:p>
                <a:pPr>
                  <a:spcBef>
                    <a:spcPct val="50000"/>
                  </a:spcBef>
                </a:pPr>
                <a:r>
                  <a:rPr lang="zh-CN" altLang="en-US" sz="2800" dirty="0">
                    <a:ea typeface="黑体" panose="02010609060101010101" pitchFamily="49" charset="-122"/>
                  </a:rPr>
                  <a:t>作者简介</a:t>
                </a:r>
                <a:endParaRPr lang="zh-CN" altLang="en-US" sz="2800" dirty="0">
                  <a:ea typeface="黑体" panose="02010609060101010101" pitchFamily="49" charset="-122"/>
                </a:endParaRPr>
              </a:p>
            </p:txBody>
          </p:sp>
        </p:grpSp>
        <p:sp>
          <p:nvSpPr>
            <p:cNvPr id="54285" name="文本框 62480"/>
            <p:cNvSpPr txBox="1">
              <a:spLocks noChangeArrowheads="1"/>
            </p:cNvSpPr>
            <p:nvPr/>
          </p:nvSpPr>
          <p:spPr bwMode="auto">
            <a:xfrm>
              <a:off x="1224" y="193"/>
              <a:ext cx="1408" cy="852"/>
            </a:xfrm>
            <a:prstGeom prst="rect">
              <a:avLst/>
            </a:prstGeom>
            <a:noFill/>
            <a:ln w="9525">
              <a:noFill/>
              <a:miter lim="800000"/>
            </a:ln>
          </p:spPr>
          <p:txBody>
            <a:bodyPr>
              <a:spAutoFit/>
            </a:bodyPr>
            <a:lstStyle/>
            <a:p>
              <a:pPr>
                <a:spcBef>
                  <a:spcPct val="50000"/>
                </a:spcBef>
              </a:pPr>
              <a:endParaRPr lang="zh-CN" altLang="en-US" sz="2800">
                <a:ea typeface="黑体" panose="02010609060101010101" pitchFamily="49" charset="-122"/>
              </a:endParaRPr>
            </a:p>
            <a:p>
              <a:pPr>
                <a:spcBef>
                  <a:spcPct val="50000"/>
                </a:spcBef>
              </a:pPr>
              <a:endParaRPr lang="zh-CN" altLang="en-US" sz="3600" b="1">
                <a:solidFill>
                  <a:srgbClr val="0000FF"/>
                </a:solidFill>
                <a:latin typeface="Times New Roman" panose="02020603050405020304" pitchFamily="18" charset="0"/>
              </a:endParaRPr>
            </a:p>
          </p:txBody>
        </p:sp>
      </p:grpSp>
      <p:pic>
        <p:nvPicPr>
          <p:cNvPr id="54286" name="图片 62485"/>
          <p:cNvPicPr>
            <a:picLocks noChangeAspect="1" noChangeArrowheads="1"/>
          </p:cNvPicPr>
          <p:nvPr/>
        </p:nvPicPr>
        <p:blipFill>
          <a:blip r:embed="rId1"/>
          <a:srcRect/>
          <a:stretch>
            <a:fillRect/>
          </a:stretch>
        </p:blipFill>
        <p:spPr bwMode="auto">
          <a:xfrm>
            <a:off x="1524002" y="960438"/>
            <a:ext cx="2688431" cy="4430712"/>
          </a:xfrm>
          <a:prstGeom prst="rect">
            <a:avLst/>
          </a:prstGeom>
          <a:noFill/>
          <a:ln w="9525">
            <a:noFill/>
            <a:miter lim="800000"/>
            <a:headEnd/>
            <a:tailEnd/>
          </a:ln>
        </p:spPr>
      </p:pic>
      <p:sp>
        <p:nvSpPr>
          <p:cNvPr id="62487" name="文本框 62481"/>
          <p:cNvSpPr txBox="1">
            <a:spLocks noChangeArrowheads="1"/>
          </p:cNvSpPr>
          <p:nvPr/>
        </p:nvSpPr>
        <p:spPr bwMode="auto">
          <a:xfrm>
            <a:off x="4430316" y="1"/>
            <a:ext cx="6237685" cy="6186309"/>
          </a:xfrm>
          <a:prstGeom prst="rect">
            <a:avLst/>
          </a:prstGeom>
          <a:noFill/>
          <a:ln w="9525">
            <a:solidFill>
              <a:schemeClr val="tx1"/>
            </a:solidFill>
            <a:miter lim="800000"/>
          </a:ln>
        </p:spPr>
        <p:txBody>
          <a:bodyPr>
            <a:spAutoFit/>
          </a:bodyPr>
          <a:lstStyle/>
          <a:p>
            <a:r>
              <a:rPr lang="zh-CN" altLang="en-US" sz="3600" b="1">
                <a:solidFill>
                  <a:srgbClr val="0000FF"/>
                </a:solidFill>
                <a:latin typeface="仿宋" panose="02010609060101010101" pitchFamily="49" charset="-122"/>
                <a:ea typeface="仿宋" panose="02010609060101010101" pitchFamily="49" charset="-122"/>
              </a:rPr>
              <a:t>    张养浩</a:t>
            </a:r>
            <a:r>
              <a:rPr lang="en-US" altLang="zh-CN" sz="3600" b="1">
                <a:latin typeface="仿宋" panose="02010609060101010101" pitchFamily="49" charset="-122"/>
                <a:ea typeface="仿宋" panose="02010609060101010101" pitchFamily="49" charset="-122"/>
              </a:rPr>
              <a:t>(1270-1329)</a:t>
            </a:r>
            <a:r>
              <a:rPr lang="zh-CN" altLang="en-US" sz="3600" b="1">
                <a:solidFill>
                  <a:srgbClr val="0000FF"/>
                </a:solidFill>
                <a:latin typeface="仿宋" panose="02010609060101010101" pitchFamily="49" charset="-122"/>
                <a:ea typeface="仿宋" panose="02010609060101010101" pitchFamily="49" charset="-122"/>
              </a:rPr>
              <a:t> </a:t>
            </a:r>
            <a:r>
              <a:rPr lang="en-US" altLang="zh-CN" sz="3600" b="1">
                <a:solidFill>
                  <a:srgbClr val="0000FF"/>
                </a:solidFill>
                <a:latin typeface="仿宋" panose="02010609060101010101" pitchFamily="49" charset="-122"/>
                <a:ea typeface="仿宋" panose="02010609060101010101" pitchFamily="49" charset="-122"/>
              </a:rPr>
              <a:t>,</a:t>
            </a:r>
            <a:r>
              <a:rPr lang="zh-CN" altLang="en-US" sz="3600" b="1">
                <a:solidFill>
                  <a:srgbClr val="FF0000"/>
                </a:solidFill>
                <a:latin typeface="仿宋" panose="02010609060101010101" pitchFamily="49" charset="-122"/>
                <a:ea typeface="仿宋" panose="02010609060101010101" pitchFamily="49" charset="-122"/>
              </a:rPr>
              <a:t>字希孟，号云庄，</a:t>
            </a:r>
            <a:r>
              <a:rPr lang="zh-CN" altLang="en-US" sz="3600" b="1">
                <a:latin typeface="仿宋" panose="02010609060101010101" pitchFamily="49" charset="-122"/>
                <a:ea typeface="仿宋" panose="02010609060101010101" pitchFamily="49" charset="-122"/>
                <a:sym typeface="Times New Roman" panose="02020603050405020304" pitchFamily="18" charset="0"/>
              </a:rPr>
              <a:t>济南（今属山东）人。元代文学家</a:t>
            </a:r>
            <a:r>
              <a:rPr lang="zh-CN" altLang="en-US" sz="3600" b="1">
                <a:latin typeface="仿宋" panose="02010609060101010101" pitchFamily="49" charset="-122"/>
                <a:ea typeface="仿宋" panose="02010609060101010101" pitchFamily="49" charset="-122"/>
              </a:rPr>
              <a:t>。所作散曲以豪放著称。</a:t>
            </a:r>
            <a:endParaRPr lang="zh-CN" altLang="en-US" sz="3600" b="1">
              <a:latin typeface="仿宋" panose="02010609060101010101" pitchFamily="49" charset="-122"/>
              <a:ea typeface="仿宋" panose="02010609060101010101" pitchFamily="49" charset="-122"/>
            </a:endParaRPr>
          </a:p>
          <a:p>
            <a:r>
              <a:rPr lang="zh-CN" altLang="en-US" sz="3600" b="1">
                <a:latin typeface="仿宋" panose="02010609060101010101" pitchFamily="49" charset="-122"/>
                <a:ea typeface="仿宋" panose="02010609060101010101" pitchFamily="49" charset="-122"/>
              </a:rPr>
              <a:t>    张养浩是元代重要的政治、文化人物，其个人品行、政事文章皆为当代及后世称扬，是元代名臣之一。与清河</a:t>
            </a:r>
            <a:r>
              <a:rPr lang="zh-CN" altLang="en-US" sz="3600" b="1">
                <a:solidFill>
                  <a:srgbClr val="FF0000"/>
                </a:solidFill>
                <a:latin typeface="仿宋" panose="02010609060101010101" pitchFamily="49" charset="-122"/>
                <a:ea typeface="仿宋" panose="02010609060101010101" pitchFamily="49" charset="-122"/>
              </a:rPr>
              <a:t>元明善、</a:t>
            </a:r>
            <a:r>
              <a:rPr lang="zh-CN" altLang="en-US" sz="3600" b="1">
                <a:latin typeface="仿宋" panose="02010609060101010101" pitchFamily="49" charset="-122"/>
                <a:ea typeface="仿宋" panose="02010609060101010101" pitchFamily="49" charset="-122"/>
              </a:rPr>
              <a:t>汶上</a:t>
            </a:r>
            <a:r>
              <a:rPr lang="zh-CN" altLang="en-US" sz="3600" b="1">
                <a:solidFill>
                  <a:srgbClr val="FF0000"/>
                </a:solidFill>
                <a:latin typeface="仿宋" panose="02010609060101010101" pitchFamily="49" charset="-122"/>
                <a:ea typeface="仿宋" panose="02010609060101010101" pitchFamily="49" charset="-122"/>
              </a:rPr>
              <a:t>曹元用</a:t>
            </a:r>
            <a:r>
              <a:rPr lang="zh-CN" altLang="en-US" sz="3600" b="1">
                <a:latin typeface="仿宋" panose="02010609060101010101" pitchFamily="49" charset="-122"/>
                <a:ea typeface="仿宋" panose="02010609060101010101" pitchFamily="49" charset="-122"/>
              </a:rPr>
              <a:t>并称为“</a:t>
            </a:r>
            <a:r>
              <a:rPr lang="zh-CN" altLang="en-US" sz="3600" b="1">
                <a:solidFill>
                  <a:srgbClr val="FF0000"/>
                </a:solidFill>
                <a:latin typeface="仿宋" panose="02010609060101010101" pitchFamily="49" charset="-122"/>
                <a:ea typeface="仿宋" panose="02010609060101010101" pitchFamily="49" charset="-122"/>
              </a:rPr>
              <a:t>三俊</a:t>
            </a:r>
            <a:r>
              <a:rPr lang="zh-CN" altLang="en-US" sz="3600" b="1">
                <a:latin typeface="仿宋" panose="02010609060101010101" pitchFamily="49" charset="-122"/>
                <a:ea typeface="仿宋" panose="02010609060101010101" pitchFamily="49" charset="-122"/>
              </a:rPr>
              <a:t>”。代表作品有</a:t>
            </a:r>
            <a:r>
              <a:rPr lang="en-US" altLang="zh-CN" sz="3600" b="1">
                <a:latin typeface="仿宋" panose="02010609060101010101" pitchFamily="49" charset="-122"/>
                <a:ea typeface="仿宋" panose="02010609060101010101" pitchFamily="49" charset="-122"/>
              </a:rPr>
              <a:t>《</a:t>
            </a:r>
            <a:r>
              <a:rPr lang="zh-CN" altLang="en-US" sz="3600" b="1">
                <a:latin typeface="仿宋" panose="02010609060101010101" pitchFamily="49" charset="-122"/>
                <a:ea typeface="仿宋" panose="02010609060101010101" pitchFamily="49" charset="-122"/>
              </a:rPr>
              <a:t>三事忠告</a:t>
            </a:r>
            <a:r>
              <a:rPr lang="en-US" altLang="zh-CN" sz="3600" b="1">
                <a:latin typeface="仿宋" panose="02010609060101010101" pitchFamily="49" charset="-122"/>
                <a:ea typeface="仿宋" panose="02010609060101010101" pitchFamily="49" charset="-122"/>
              </a:rPr>
              <a:t>》</a:t>
            </a:r>
            <a:r>
              <a:rPr lang="zh-CN" altLang="en-US" sz="3600" b="1">
                <a:latin typeface="仿宋" panose="02010609060101010101" pitchFamily="49" charset="-122"/>
                <a:ea typeface="仿宋" panose="02010609060101010101" pitchFamily="49" charset="-122"/>
              </a:rPr>
              <a:t>，散曲</a:t>
            </a:r>
            <a:r>
              <a:rPr lang="en-US" altLang="zh-CN" sz="3600" b="1">
                <a:latin typeface="仿宋" panose="02010609060101010101" pitchFamily="49" charset="-122"/>
                <a:ea typeface="仿宋" panose="02010609060101010101" pitchFamily="49" charset="-122"/>
              </a:rPr>
              <a:t>《</a:t>
            </a:r>
            <a:r>
              <a:rPr lang="zh-CN" altLang="en-US" sz="3600" b="1">
                <a:solidFill>
                  <a:srgbClr val="FF0000"/>
                </a:solidFill>
                <a:latin typeface="仿宋" panose="02010609060101010101" pitchFamily="49" charset="-122"/>
                <a:ea typeface="仿宋" panose="02010609060101010101" pitchFamily="49" charset="-122"/>
              </a:rPr>
              <a:t>山坡羊</a:t>
            </a:r>
            <a:r>
              <a:rPr lang="en-US" altLang="zh-CN" sz="3600" b="1">
                <a:solidFill>
                  <a:srgbClr val="FF0000"/>
                </a:solidFill>
                <a:latin typeface="仿宋" panose="02010609060101010101" pitchFamily="49" charset="-122"/>
                <a:ea typeface="仿宋" panose="02010609060101010101" pitchFamily="49" charset="-122"/>
              </a:rPr>
              <a:t>·</a:t>
            </a:r>
            <a:r>
              <a:rPr lang="zh-CN" altLang="en-US" sz="3600" b="1">
                <a:solidFill>
                  <a:srgbClr val="FF0000"/>
                </a:solidFill>
                <a:latin typeface="仿宋" panose="02010609060101010101" pitchFamily="49" charset="-122"/>
                <a:ea typeface="仿宋" panose="02010609060101010101" pitchFamily="49" charset="-122"/>
              </a:rPr>
              <a:t>潼关怀古</a:t>
            </a:r>
            <a:r>
              <a:rPr lang="en-US" altLang="zh-CN" sz="3600" b="1">
                <a:latin typeface="仿宋" panose="02010609060101010101" pitchFamily="49" charset="-122"/>
                <a:ea typeface="仿宋" panose="02010609060101010101" pitchFamily="49" charset="-122"/>
              </a:rPr>
              <a:t>》</a:t>
            </a:r>
            <a:r>
              <a:rPr lang="zh-CN" altLang="en-US" sz="3600" b="1">
                <a:latin typeface="仿宋" panose="02010609060101010101" pitchFamily="49" charset="-122"/>
                <a:ea typeface="仿宋" panose="02010609060101010101" pitchFamily="49" charset="-122"/>
              </a:rPr>
              <a:t>等 。</a:t>
            </a:r>
            <a:endParaRPr lang="zh-CN" altLang="en-US" sz="3600" b="1">
              <a:latin typeface="仿宋" panose="02010609060101010101" pitchFamily="49" charset="-122"/>
              <a:ea typeface="仿宋" panose="02010609060101010101" pitchFamily="49" charset="-122"/>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2487"/>
                                        </p:tgtEl>
                                        <p:attrNameLst>
                                          <p:attrName>style.visibility</p:attrName>
                                        </p:attrNameLst>
                                      </p:cBhvr>
                                      <p:to>
                                        <p:strVal val="visible"/>
                                      </p:to>
                                    </p:set>
                                    <p:animEffect transition="in" filter="blinds(horizontal)">
                                      <p:cBhvr>
                                        <p:cTn id="7" dur="500"/>
                                        <p:tgtEl>
                                          <p:spTgt spid="624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87"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6397"/>
          <p:cNvGrpSpPr/>
          <p:nvPr/>
        </p:nvGrpSpPr>
        <p:grpSpPr bwMode="auto">
          <a:xfrm>
            <a:off x="1524000" y="188915"/>
            <a:ext cx="2071670" cy="960437"/>
            <a:chOff x="0" y="128"/>
            <a:chExt cx="1316" cy="605"/>
          </a:xfrm>
        </p:grpSpPr>
        <p:sp>
          <p:nvSpPr>
            <p:cNvPr id="56330" name="椭圆 16398"/>
            <p:cNvSpPr>
              <a:spLocks noChangeArrowheads="1"/>
            </p:cNvSpPr>
            <p:nvPr/>
          </p:nvSpPr>
          <p:spPr bwMode="auto">
            <a:xfrm>
              <a:off x="0" y="128"/>
              <a:ext cx="1316" cy="605"/>
            </a:xfrm>
            <a:prstGeom prst="ellipse">
              <a:avLst/>
            </a:prstGeom>
            <a:solidFill>
              <a:schemeClr val="accent1"/>
            </a:solidFill>
            <a:ln w="9525">
              <a:solidFill>
                <a:schemeClr val="tx1"/>
              </a:solidFill>
              <a:round/>
            </a:ln>
          </p:spPr>
          <p:txBody>
            <a:bodyPr/>
            <a:lstStyle/>
            <a:p>
              <a:endParaRPr lang="zh-CN" altLang="en-US"/>
            </a:p>
          </p:txBody>
        </p:sp>
        <p:sp>
          <p:nvSpPr>
            <p:cNvPr id="56331" name="文本框 16399"/>
            <p:cNvSpPr txBox="1">
              <a:spLocks noChangeArrowheads="1"/>
            </p:cNvSpPr>
            <p:nvPr/>
          </p:nvSpPr>
          <p:spPr bwMode="auto">
            <a:xfrm>
              <a:off x="173" y="255"/>
              <a:ext cx="1143" cy="330"/>
            </a:xfrm>
            <a:prstGeom prst="rect">
              <a:avLst/>
            </a:prstGeom>
            <a:noFill/>
            <a:ln w="9525">
              <a:noFill/>
              <a:miter lim="800000"/>
            </a:ln>
          </p:spPr>
          <p:txBody>
            <a:bodyPr>
              <a:spAutoFit/>
            </a:bodyPr>
            <a:lstStyle/>
            <a:p>
              <a:pPr>
                <a:spcBef>
                  <a:spcPct val="50000"/>
                </a:spcBef>
              </a:pPr>
              <a:r>
                <a:rPr lang="zh-CN" altLang="en-US" sz="2800" dirty="0">
                  <a:ea typeface="黑体" panose="02010609060101010101" pitchFamily="49" charset="-122"/>
                </a:rPr>
                <a:t>创作背景</a:t>
              </a:r>
              <a:endParaRPr lang="zh-CN" altLang="en-US" sz="2800" dirty="0">
                <a:ea typeface="黑体" panose="02010609060101010101" pitchFamily="49" charset="-122"/>
              </a:endParaRPr>
            </a:p>
          </p:txBody>
        </p:sp>
      </p:grpSp>
      <p:sp>
        <p:nvSpPr>
          <p:cNvPr id="16402" name="文本框 16401"/>
          <p:cNvSpPr txBox="1">
            <a:spLocks noChangeArrowheads="1"/>
          </p:cNvSpPr>
          <p:nvPr/>
        </p:nvSpPr>
        <p:spPr bwMode="auto">
          <a:xfrm>
            <a:off x="5168504" y="357167"/>
            <a:ext cx="5499497" cy="6001643"/>
          </a:xfrm>
          <a:prstGeom prst="rect">
            <a:avLst/>
          </a:prstGeom>
          <a:noFill/>
          <a:ln w="9525">
            <a:noFill/>
            <a:miter lim="800000"/>
          </a:ln>
        </p:spPr>
        <p:txBody>
          <a:bodyPr>
            <a:spAutoFit/>
          </a:bodyPr>
          <a:lstStyle/>
          <a:p>
            <a:pPr>
              <a:spcBef>
                <a:spcPct val="50000"/>
              </a:spcBef>
            </a:pPr>
            <a:r>
              <a:rPr lang="zh-CN" altLang="en-US" sz="3200" b="1" dirty="0">
                <a:solidFill>
                  <a:srgbClr val="0000FF"/>
                </a:solidFill>
                <a:latin typeface="仿宋" panose="02010609060101010101" pitchFamily="49" charset="-122"/>
                <a:ea typeface="仿宋" panose="02010609060101010101" pitchFamily="49" charset="-122"/>
              </a:rPr>
              <a:t>    骊山在今西安市的东北，阿房宫的西面，现有当初的宫殿台基残存。杜牧在</a:t>
            </a:r>
            <a:r>
              <a:rPr lang="en-US" altLang="zh-CN" sz="3200" b="1" dirty="0">
                <a:solidFill>
                  <a:srgbClr val="0000FF"/>
                </a:solidFill>
                <a:latin typeface="仿宋" panose="02010609060101010101" pitchFamily="49" charset="-122"/>
                <a:ea typeface="仿宋" panose="02010609060101010101" pitchFamily="49" charset="-122"/>
              </a:rPr>
              <a:t>《</a:t>
            </a:r>
            <a:r>
              <a:rPr lang="zh-CN" altLang="en-US" sz="3200" b="1" dirty="0">
                <a:solidFill>
                  <a:srgbClr val="0000FF"/>
                </a:solidFill>
                <a:latin typeface="仿宋" panose="02010609060101010101" pitchFamily="49" charset="-122"/>
                <a:ea typeface="仿宋" panose="02010609060101010101" pitchFamily="49" charset="-122"/>
              </a:rPr>
              <a:t>阿房宫赋</a:t>
            </a:r>
            <a:r>
              <a:rPr lang="en-US" altLang="zh-CN" sz="3200" b="1" dirty="0">
                <a:solidFill>
                  <a:srgbClr val="0000FF"/>
                </a:solidFill>
                <a:latin typeface="仿宋" panose="02010609060101010101" pitchFamily="49" charset="-122"/>
                <a:ea typeface="仿宋" panose="02010609060101010101" pitchFamily="49" charset="-122"/>
              </a:rPr>
              <a:t>》</a:t>
            </a:r>
            <a:r>
              <a:rPr lang="zh-CN" altLang="en-US" sz="3200" b="1" dirty="0">
                <a:solidFill>
                  <a:srgbClr val="0000FF"/>
                </a:solidFill>
                <a:latin typeface="仿宋" panose="02010609060101010101" pitchFamily="49" charset="-122"/>
                <a:ea typeface="仿宋" panose="02010609060101010101" pitchFamily="49" charset="-122"/>
              </a:rPr>
              <a:t>中说：“骊山北构而西折，直走咸阳”，阿房宫从骊山建起，再向西直达咸阳，规模极其宏大，设施极其奢华。  </a:t>
            </a:r>
            <a:endParaRPr lang="en-US" altLang="zh-CN" sz="3200" b="1" dirty="0">
              <a:solidFill>
                <a:srgbClr val="0000FF"/>
              </a:solidFill>
              <a:latin typeface="仿宋" panose="02010609060101010101" pitchFamily="49" charset="-122"/>
              <a:ea typeface="仿宋" panose="02010609060101010101" pitchFamily="49" charset="-122"/>
            </a:endParaRPr>
          </a:p>
          <a:p>
            <a:pPr>
              <a:spcBef>
                <a:spcPct val="50000"/>
              </a:spcBef>
            </a:pPr>
            <a:r>
              <a:rPr lang="en-US" altLang="zh-CN" sz="3200" b="1" dirty="0">
                <a:solidFill>
                  <a:srgbClr val="0000FF"/>
                </a:solidFill>
                <a:latin typeface="仿宋" panose="02010609060101010101" pitchFamily="49" charset="-122"/>
                <a:ea typeface="仿宋" panose="02010609060101010101" pitchFamily="49" charset="-122"/>
              </a:rPr>
              <a:t>    </a:t>
            </a:r>
            <a:r>
              <a:rPr lang="zh-CN" altLang="en-US" sz="3200" b="1" dirty="0">
                <a:solidFill>
                  <a:srgbClr val="0000FF"/>
                </a:solidFill>
                <a:latin typeface="仿宋" panose="02010609060101010101" pitchFamily="49" charset="-122"/>
                <a:ea typeface="仿宋" panose="02010609060101010101" pitchFamily="49" charset="-122"/>
              </a:rPr>
              <a:t>公元前</a:t>
            </a:r>
            <a:r>
              <a:rPr lang="en-US" altLang="zh-CN" sz="3200" b="1" dirty="0">
                <a:solidFill>
                  <a:srgbClr val="0000FF"/>
                </a:solidFill>
                <a:latin typeface="仿宋" panose="02010609060101010101" pitchFamily="49" charset="-122"/>
                <a:ea typeface="仿宋" panose="02010609060101010101" pitchFamily="49" charset="-122"/>
              </a:rPr>
              <a:t>206</a:t>
            </a:r>
            <a:r>
              <a:rPr lang="zh-CN" altLang="en-US" sz="3200" b="1" dirty="0">
                <a:solidFill>
                  <a:srgbClr val="0000FF"/>
                </a:solidFill>
                <a:latin typeface="仿宋" panose="02010609060101010101" pitchFamily="49" charset="-122"/>
                <a:ea typeface="仿宋" panose="02010609060101010101" pitchFamily="49" charset="-122"/>
              </a:rPr>
              <a:t>年秦朝灭亡，项羽攻入咸阳后焚毁了阿房宫。</a:t>
            </a:r>
            <a:endParaRPr lang="en-US" altLang="zh-CN" sz="3200" b="1" dirty="0">
              <a:solidFill>
                <a:srgbClr val="0000FF"/>
              </a:solidFill>
              <a:latin typeface="仿宋" panose="02010609060101010101" pitchFamily="49" charset="-122"/>
              <a:ea typeface="仿宋" panose="02010609060101010101" pitchFamily="49" charset="-122"/>
            </a:endParaRPr>
          </a:p>
          <a:p>
            <a:pPr>
              <a:spcBef>
                <a:spcPct val="50000"/>
              </a:spcBef>
            </a:pPr>
            <a:r>
              <a:rPr lang="en-US" altLang="zh-CN" sz="3200" b="1" dirty="0">
                <a:solidFill>
                  <a:srgbClr val="0000FF"/>
                </a:solidFill>
                <a:latin typeface="仿宋" panose="02010609060101010101" pitchFamily="49" charset="-122"/>
                <a:ea typeface="仿宋" panose="02010609060101010101" pitchFamily="49" charset="-122"/>
              </a:rPr>
              <a:t>    </a:t>
            </a:r>
            <a:r>
              <a:rPr lang="zh-CN" altLang="en-US" sz="3200" b="1" dirty="0">
                <a:solidFill>
                  <a:srgbClr val="0000FF"/>
                </a:solidFill>
                <a:latin typeface="仿宋" panose="02010609060101010101" pitchFamily="49" charset="-122"/>
                <a:ea typeface="仿宋" panose="02010609060101010101" pitchFamily="49" charset="-122"/>
              </a:rPr>
              <a:t>张养浩途经骊山有所感而创作了这首小令。</a:t>
            </a:r>
            <a:endParaRPr lang="zh-CN" altLang="en-US" sz="3200" b="1" dirty="0">
              <a:solidFill>
                <a:srgbClr val="0000FF"/>
              </a:solidFill>
              <a:latin typeface="仿宋" panose="02010609060101010101" pitchFamily="49" charset="-122"/>
              <a:ea typeface="仿宋" panose="02010609060101010101" pitchFamily="49" charset="-122"/>
            </a:endParaRPr>
          </a:p>
        </p:txBody>
      </p:sp>
      <p:sp>
        <p:nvSpPr>
          <p:cNvPr id="56333" name="矩形 16403"/>
          <p:cNvSpPr>
            <a:spLocks noChangeAspect="1" noChangeArrowheads="1"/>
          </p:cNvSpPr>
          <p:nvPr/>
        </p:nvSpPr>
        <p:spPr bwMode="auto">
          <a:xfrm>
            <a:off x="5981700" y="3276600"/>
            <a:ext cx="228600" cy="304800"/>
          </a:xfrm>
          <a:prstGeom prst="rect">
            <a:avLst/>
          </a:prstGeom>
          <a:noFill/>
          <a:ln w="9525">
            <a:noFill/>
            <a:miter lim="800000"/>
          </a:ln>
        </p:spPr>
        <p:txBody>
          <a:bodyPr/>
          <a:lstStyle/>
          <a:p>
            <a:endParaRPr lang="zh-CN" altLang="en-US"/>
          </a:p>
        </p:txBody>
      </p:sp>
      <p:sp>
        <p:nvSpPr>
          <p:cNvPr id="56334" name="矩形 16404"/>
          <p:cNvSpPr>
            <a:spLocks noChangeAspect="1" noChangeArrowheads="1"/>
          </p:cNvSpPr>
          <p:nvPr/>
        </p:nvSpPr>
        <p:spPr bwMode="auto">
          <a:xfrm>
            <a:off x="5981700" y="3276600"/>
            <a:ext cx="228600" cy="304800"/>
          </a:xfrm>
          <a:prstGeom prst="rect">
            <a:avLst/>
          </a:prstGeom>
          <a:noFill/>
          <a:ln w="9525">
            <a:noFill/>
            <a:miter lim="800000"/>
          </a:ln>
        </p:spPr>
        <p:txBody>
          <a:bodyPr/>
          <a:lstStyle/>
          <a:p>
            <a:endParaRPr lang="zh-CN" altLang="en-US"/>
          </a:p>
        </p:txBody>
      </p:sp>
      <p:pic>
        <p:nvPicPr>
          <p:cNvPr id="56335" name="图片 16407"/>
          <p:cNvPicPr>
            <a:picLocks noChangeAspect="1" noChangeArrowheads="1"/>
          </p:cNvPicPr>
          <p:nvPr/>
        </p:nvPicPr>
        <p:blipFill>
          <a:blip r:embed="rId1"/>
          <a:srcRect/>
          <a:stretch>
            <a:fillRect/>
          </a:stretch>
        </p:blipFill>
        <p:spPr bwMode="auto">
          <a:xfrm>
            <a:off x="1524000" y="1887540"/>
            <a:ext cx="3644504" cy="2776537"/>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6402"/>
                                        </p:tgtEl>
                                        <p:attrNameLst>
                                          <p:attrName>style.visibility</p:attrName>
                                        </p:attrNameLst>
                                      </p:cBhvr>
                                      <p:to>
                                        <p:strVal val="visible"/>
                                      </p:to>
                                    </p:set>
                                    <p:animEffect transition="in" filter="checkerboard(across)">
                                      <p:cBhvr>
                                        <p:cTn id="7" dur="500"/>
                                        <p:tgtEl>
                                          <p:spTgt spid="164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0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矩形 1"/>
          <p:cNvSpPr>
            <a:spLocks noChangeArrowheads="1"/>
          </p:cNvSpPr>
          <p:nvPr/>
        </p:nvSpPr>
        <p:spPr bwMode="auto">
          <a:xfrm>
            <a:off x="2279576" y="258099"/>
            <a:ext cx="4968528" cy="6341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lnSpc>
                <a:spcPts val="5500"/>
              </a:lnSpc>
              <a:spcBef>
                <a:spcPct val="0"/>
              </a:spcBef>
              <a:buFontTx/>
              <a:buNone/>
            </a:pPr>
            <a:r>
              <a:rPr lang="zh-CN" altLang="en-US" sz="3600" dirty="0">
                <a:latin typeface="隶书" panose="02010509060101010101" pitchFamily="49" charset="-122"/>
                <a:ea typeface="隶书" panose="02010509060101010101" pitchFamily="49" charset="-122"/>
              </a:rPr>
              <a:t>山坡羊</a:t>
            </a:r>
            <a:r>
              <a:rPr lang="en-US" altLang="zh-CN" sz="3600" dirty="0">
                <a:latin typeface="隶书" panose="02010509060101010101" pitchFamily="49" charset="-122"/>
                <a:ea typeface="隶书" panose="02010509060101010101" pitchFamily="49" charset="-122"/>
              </a:rPr>
              <a:t>·</a:t>
            </a:r>
            <a:r>
              <a:rPr lang="zh-CN" altLang="en-US" sz="3600" dirty="0">
                <a:latin typeface="隶书" panose="02010509060101010101" pitchFamily="49" charset="-122"/>
                <a:ea typeface="隶书" panose="02010509060101010101" pitchFamily="49" charset="-122"/>
              </a:rPr>
              <a:t>骊山怀古 </a:t>
            </a:r>
            <a:endParaRPr lang="en-US" altLang="zh-CN" sz="3600" dirty="0">
              <a:latin typeface="隶书" panose="02010509060101010101" pitchFamily="49" charset="-122"/>
              <a:ea typeface="隶书" panose="02010509060101010101" pitchFamily="49" charset="-122"/>
            </a:endParaRPr>
          </a:p>
          <a:p>
            <a:pPr algn="ctr" eaLnBrk="1" hangingPunct="1">
              <a:lnSpc>
                <a:spcPts val="5500"/>
              </a:lnSpc>
              <a:spcBef>
                <a:spcPct val="0"/>
              </a:spcBef>
              <a:buFontTx/>
              <a:buNone/>
            </a:pPr>
            <a:r>
              <a:rPr lang="zh-CN" altLang="en-US" sz="3600" dirty="0">
                <a:latin typeface="隶书" panose="02010509060101010101" pitchFamily="49" charset="-122"/>
                <a:ea typeface="隶书" panose="02010509060101010101" pitchFamily="49" charset="-122"/>
              </a:rPr>
              <a:t>张养浩 </a:t>
            </a:r>
            <a:endParaRPr lang="en-US" altLang="zh-CN" sz="3600" dirty="0">
              <a:latin typeface="隶书" panose="02010509060101010101" pitchFamily="49" charset="-122"/>
              <a:ea typeface="隶书" panose="02010509060101010101" pitchFamily="49" charset="-122"/>
            </a:endParaRPr>
          </a:p>
          <a:p>
            <a:pPr eaLnBrk="1" hangingPunct="1">
              <a:lnSpc>
                <a:spcPts val="5500"/>
              </a:lnSpc>
              <a:spcBef>
                <a:spcPct val="0"/>
              </a:spcBef>
              <a:buFontTx/>
              <a:buNone/>
            </a:pPr>
            <a:r>
              <a:rPr lang="zh-CN" altLang="en-US" sz="3600" dirty="0">
                <a:solidFill>
                  <a:srgbClr val="FF0000"/>
                </a:solidFill>
                <a:latin typeface="隶书" panose="02010509060101010101" pitchFamily="49" charset="-122"/>
                <a:ea typeface="隶书" panose="02010509060101010101" pitchFamily="49" charset="-122"/>
              </a:rPr>
              <a:t>骊</a:t>
            </a:r>
            <a:r>
              <a:rPr lang="zh-CN" altLang="en-US" sz="3600" dirty="0">
                <a:latin typeface="隶书" panose="02010509060101010101" pitchFamily="49" charset="-122"/>
                <a:ea typeface="隶书" panose="02010509060101010101" pitchFamily="49" charset="-122"/>
              </a:rPr>
              <a:t>山四顾，</a:t>
            </a:r>
            <a:r>
              <a:rPr lang="zh-CN" altLang="en-US" sz="3600" dirty="0">
                <a:solidFill>
                  <a:srgbClr val="FF0000"/>
                </a:solidFill>
                <a:latin typeface="隶书" panose="02010509060101010101" pitchFamily="49" charset="-122"/>
                <a:ea typeface="隶书" panose="02010509060101010101" pitchFamily="49" charset="-122"/>
              </a:rPr>
              <a:t>阿房</a:t>
            </a:r>
            <a:r>
              <a:rPr lang="zh-CN" altLang="en-US" sz="3600" dirty="0">
                <a:latin typeface="隶书" panose="02010509060101010101" pitchFamily="49" charset="-122"/>
                <a:ea typeface="隶书" panose="02010509060101010101" pitchFamily="49" charset="-122"/>
              </a:rPr>
              <a:t>一炬，当时奢侈今何处？ </a:t>
            </a:r>
            <a:endParaRPr lang="en-US" altLang="zh-CN" sz="3600" dirty="0">
              <a:latin typeface="隶书" panose="02010509060101010101" pitchFamily="49" charset="-122"/>
              <a:ea typeface="隶书" panose="02010509060101010101" pitchFamily="49" charset="-122"/>
            </a:endParaRPr>
          </a:p>
          <a:p>
            <a:pPr eaLnBrk="1" hangingPunct="1">
              <a:lnSpc>
                <a:spcPts val="5500"/>
              </a:lnSpc>
              <a:spcBef>
                <a:spcPct val="0"/>
              </a:spcBef>
              <a:buFontTx/>
              <a:buNone/>
            </a:pPr>
            <a:r>
              <a:rPr lang="zh-CN" altLang="en-US" sz="3600" dirty="0">
                <a:latin typeface="隶书" panose="02010509060101010101" pitchFamily="49" charset="-122"/>
                <a:ea typeface="隶书" panose="02010509060101010101" pitchFamily="49" charset="-122"/>
              </a:rPr>
              <a:t>只见草萧疏，水</a:t>
            </a:r>
            <a:r>
              <a:rPr lang="zh-CN" altLang="en-US" sz="3600" dirty="0">
                <a:solidFill>
                  <a:srgbClr val="FF0000"/>
                </a:solidFill>
                <a:latin typeface="隶书" panose="02010509060101010101" pitchFamily="49" charset="-122"/>
                <a:ea typeface="隶书" panose="02010509060101010101" pitchFamily="49" charset="-122"/>
              </a:rPr>
              <a:t>萦纡</a:t>
            </a:r>
            <a:r>
              <a:rPr lang="zh-CN" altLang="en-US" sz="3600" dirty="0">
                <a:latin typeface="隶书" panose="02010509060101010101" pitchFamily="49" charset="-122"/>
                <a:ea typeface="隶书" panose="02010509060101010101" pitchFamily="49" charset="-122"/>
              </a:rPr>
              <a:t>。 至今遗恨迷烟树。</a:t>
            </a:r>
            <a:endParaRPr lang="en-US" altLang="zh-CN" sz="3600" dirty="0">
              <a:latin typeface="隶书" panose="02010509060101010101" pitchFamily="49" charset="-122"/>
              <a:ea typeface="隶书" panose="02010509060101010101" pitchFamily="49" charset="-122"/>
            </a:endParaRPr>
          </a:p>
          <a:p>
            <a:pPr eaLnBrk="1" hangingPunct="1">
              <a:lnSpc>
                <a:spcPts val="5500"/>
              </a:lnSpc>
              <a:spcBef>
                <a:spcPct val="0"/>
              </a:spcBef>
              <a:buFontTx/>
              <a:buNone/>
            </a:pPr>
            <a:r>
              <a:rPr lang="zh-CN" altLang="en-US" sz="3600" dirty="0">
                <a:latin typeface="隶书" panose="02010509060101010101" pitchFamily="49" charset="-122"/>
                <a:ea typeface="隶书" panose="02010509060101010101" pitchFamily="49" charset="-122"/>
              </a:rPr>
              <a:t>列国周齐秦汉楚。 </a:t>
            </a:r>
            <a:endParaRPr lang="en-US" altLang="zh-CN" sz="3600" dirty="0">
              <a:latin typeface="隶书" panose="02010509060101010101" pitchFamily="49" charset="-122"/>
              <a:ea typeface="隶书" panose="02010509060101010101" pitchFamily="49" charset="-122"/>
            </a:endParaRPr>
          </a:p>
          <a:p>
            <a:pPr eaLnBrk="1" hangingPunct="1">
              <a:lnSpc>
                <a:spcPts val="5500"/>
              </a:lnSpc>
              <a:spcBef>
                <a:spcPct val="0"/>
              </a:spcBef>
              <a:buFontTx/>
              <a:buNone/>
            </a:pPr>
            <a:r>
              <a:rPr lang="zh-CN" altLang="en-US" sz="3600" dirty="0">
                <a:latin typeface="隶书" panose="02010509060101010101" pitchFamily="49" charset="-122"/>
                <a:ea typeface="隶书" panose="02010509060101010101" pitchFamily="49" charset="-122"/>
              </a:rPr>
              <a:t>赢，都变做了土；</a:t>
            </a:r>
            <a:endParaRPr lang="en-US" altLang="zh-CN" sz="3600" dirty="0">
              <a:latin typeface="隶书" panose="02010509060101010101" pitchFamily="49" charset="-122"/>
              <a:ea typeface="隶书" panose="02010509060101010101" pitchFamily="49" charset="-122"/>
            </a:endParaRPr>
          </a:p>
          <a:p>
            <a:pPr eaLnBrk="1" hangingPunct="1">
              <a:lnSpc>
                <a:spcPts val="5500"/>
              </a:lnSpc>
              <a:spcBef>
                <a:spcPct val="0"/>
              </a:spcBef>
              <a:buFontTx/>
              <a:buNone/>
            </a:pPr>
            <a:r>
              <a:rPr lang="zh-CN" altLang="en-US" sz="3600" dirty="0">
                <a:latin typeface="隶书" panose="02010509060101010101" pitchFamily="49" charset="-122"/>
                <a:ea typeface="隶书" panose="02010509060101010101" pitchFamily="49" charset="-122"/>
              </a:rPr>
              <a:t>输，都变做了土 。</a:t>
            </a:r>
            <a:endParaRPr lang="zh-CN" altLang="en-US" sz="3600" dirty="0">
              <a:latin typeface="隶书" panose="02010509060101010101" pitchFamily="49" charset="-122"/>
              <a:ea typeface="隶书" panose="02010509060101010101" pitchFamily="49" charset="-122"/>
            </a:endParaRPr>
          </a:p>
        </p:txBody>
      </p:sp>
      <p:sp>
        <p:nvSpPr>
          <p:cNvPr id="4" name="矩形 3"/>
          <p:cNvSpPr>
            <a:spLocks noChangeArrowheads="1"/>
          </p:cNvSpPr>
          <p:nvPr/>
        </p:nvSpPr>
        <p:spPr bwMode="auto">
          <a:xfrm>
            <a:off x="5225544" y="2752331"/>
            <a:ext cx="986167" cy="584775"/>
          </a:xfrm>
          <a:prstGeom prst="rect">
            <a:avLst/>
          </a:prstGeom>
          <a:noFill/>
          <a:ln w="9525">
            <a:noFill/>
            <a:miter lim="800000"/>
          </a:ln>
        </p:spPr>
        <p:txBody>
          <a:bodyPr wrap="none">
            <a:spAutoFit/>
          </a:bodyPr>
          <a:lstStyle/>
          <a:p>
            <a:r>
              <a:rPr lang="en-US" altLang="zh-CN" sz="3200" dirty="0" err="1">
                <a:solidFill>
                  <a:srgbClr val="FF0000"/>
                </a:solidFill>
              </a:rPr>
              <a:t>yíng</a:t>
            </a:r>
            <a:r>
              <a:rPr lang="en-US" altLang="zh-CN" sz="3200" dirty="0">
                <a:solidFill>
                  <a:srgbClr val="FF0000"/>
                </a:solidFill>
              </a:rPr>
              <a:t> </a:t>
            </a:r>
            <a:endParaRPr lang="zh-CN" altLang="en-US" sz="3200" dirty="0">
              <a:solidFill>
                <a:srgbClr val="FF0000"/>
              </a:solidFill>
            </a:endParaRPr>
          </a:p>
        </p:txBody>
      </p:sp>
      <p:sp>
        <p:nvSpPr>
          <p:cNvPr id="5" name="矩形 4"/>
          <p:cNvSpPr>
            <a:spLocks noChangeArrowheads="1"/>
          </p:cNvSpPr>
          <p:nvPr/>
        </p:nvSpPr>
        <p:spPr bwMode="auto">
          <a:xfrm>
            <a:off x="4962356" y="1412776"/>
            <a:ext cx="1024639" cy="584775"/>
          </a:xfrm>
          <a:prstGeom prst="rect">
            <a:avLst/>
          </a:prstGeom>
          <a:noFill/>
          <a:ln w="9525">
            <a:noFill/>
            <a:miter lim="800000"/>
          </a:ln>
        </p:spPr>
        <p:txBody>
          <a:bodyPr wrap="none">
            <a:spAutoFit/>
          </a:bodyPr>
          <a:lstStyle/>
          <a:p>
            <a:r>
              <a:rPr lang="en-US" altLang="zh-CN" sz="3200" dirty="0" err="1">
                <a:solidFill>
                  <a:srgbClr val="FF0000"/>
                </a:solidFill>
              </a:rPr>
              <a:t>p</a:t>
            </a:r>
            <a:r>
              <a:rPr lang="en-US" altLang="zh-CN" sz="3200" dirty="0" err="1">
                <a:solidFill>
                  <a:srgbClr val="FF0000"/>
                </a:solidFill>
                <a:latin typeface="宋体" panose="02010600030101010101" pitchFamily="2" charset="-122"/>
              </a:rPr>
              <a:t>á</a:t>
            </a:r>
            <a:r>
              <a:rPr lang="en-US" altLang="zh-CN" sz="3200" dirty="0" err="1">
                <a:solidFill>
                  <a:srgbClr val="FF0000"/>
                </a:solidFill>
              </a:rPr>
              <a:t>ng</a:t>
            </a:r>
            <a:endParaRPr lang="zh-CN" altLang="en-US" sz="3200" dirty="0"/>
          </a:p>
        </p:txBody>
      </p:sp>
      <p:sp>
        <p:nvSpPr>
          <p:cNvPr id="6" name="矩形 5"/>
          <p:cNvSpPr>
            <a:spLocks noChangeArrowheads="1"/>
          </p:cNvSpPr>
          <p:nvPr/>
        </p:nvSpPr>
        <p:spPr bwMode="auto">
          <a:xfrm>
            <a:off x="2323952" y="1268760"/>
            <a:ext cx="479618" cy="584775"/>
          </a:xfrm>
          <a:prstGeom prst="rect">
            <a:avLst/>
          </a:prstGeom>
          <a:noFill/>
          <a:ln w="9525">
            <a:noFill/>
            <a:miter lim="800000"/>
          </a:ln>
        </p:spPr>
        <p:txBody>
          <a:bodyPr wrap="none">
            <a:spAutoFit/>
          </a:bodyPr>
          <a:lstStyle/>
          <a:p>
            <a:r>
              <a:rPr lang="en-US" altLang="zh-CN" sz="3200" dirty="0" err="1">
                <a:solidFill>
                  <a:srgbClr val="FF0000"/>
                </a:solidFill>
              </a:rPr>
              <a:t>lí</a:t>
            </a:r>
            <a:r>
              <a:rPr lang="en-US" altLang="zh-CN" sz="3200" dirty="0">
                <a:solidFill>
                  <a:srgbClr val="FF0000"/>
                </a:solidFill>
              </a:rPr>
              <a:t> </a:t>
            </a:r>
            <a:endParaRPr lang="zh-CN" altLang="en-US" sz="3200" dirty="0">
              <a:solidFill>
                <a:srgbClr val="FF0000"/>
              </a:solidFill>
            </a:endParaRPr>
          </a:p>
        </p:txBody>
      </p:sp>
      <p:sp>
        <p:nvSpPr>
          <p:cNvPr id="7" name="矩形 6"/>
          <p:cNvSpPr>
            <a:spLocks noChangeArrowheads="1"/>
          </p:cNvSpPr>
          <p:nvPr/>
        </p:nvSpPr>
        <p:spPr bwMode="auto">
          <a:xfrm>
            <a:off x="6131001" y="2746948"/>
            <a:ext cx="691215" cy="584775"/>
          </a:xfrm>
          <a:prstGeom prst="rect">
            <a:avLst/>
          </a:prstGeom>
          <a:noFill/>
          <a:ln w="9525">
            <a:noFill/>
            <a:miter lim="800000"/>
          </a:ln>
        </p:spPr>
        <p:txBody>
          <a:bodyPr wrap="none">
            <a:spAutoFit/>
          </a:bodyPr>
          <a:lstStyle/>
          <a:p>
            <a:r>
              <a:rPr lang="en-US" altLang="zh-CN" sz="3200" dirty="0" err="1">
                <a:solidFill>
                  <a:srgbClr val="FF0000"/>
                </a:solidFill>
              </a:rPr>
              <a:t>yū</a:t>
            </a:r>
            <a:r>
              <a:rPr lang="en-US" altLang="zh-CN" sz="3200" dirty="0">
                <a:solidFill>
                  <a:srgbClr val="FF0000"/>
                </a:solidFill>
              </a:rPr>
              <a:t> </a:t>
            </a:r>
            <a:endParaRPr lang="zh-CN" altLang="en-US" sz="3200" dirty="0">
              <a:solidFill>
                <a:srgbClr val="FF0000"/>
              </a:solidFill>
            </a:endParaRPr>
          </a:p>
        </p:txBody>
      </p:sp>
      <p:sp>
        <p:nvSpPr>
          <p:cNvPr id="8" name="矩形 7"/>
          <p:cNvSpPr>
            <a:spLocks noChangeArrowheads="1"/>
          </p:cNvSpPr>
          <p:nvPr/>
        </p:nvSpPr>
        <p:spPr bwMode="auto">
          <a:xfrm>
            <a:off x="4485325" y="1392827"/>
            <a:ext cx="278515" cy="584775"/>
          </a:xfrm>
          <a:prstGeom prst="rect">
            <a:avLst/>
          </a:prstGeom>
          <a:noFill/>
          <a:ln w="9525">
            <a:noFill/>
            <a:miter lim="800000"/>
          </a:ln>
        </p:spPr>
        <p:txBody>
          <a:bodyPr wrap="square">
            <a:spAutoFit/>
          </a:bodyPr>
          <a:lstStyle/>
          <a:p>
            <a:r>
              <a:rPr lang="en-US" altLang="zh-CN" sz="3200" dirty="0">
                <a:solidFill>
                  <a:srgbClr val="FF0000"/>
                </a:solidFill>
              </a:rPr>
              <a:t>ē</a:t>
            </a:r>
            <a:r>
              <a:rPr lang="en-US" altLang="zh-CN" sz="3200" dirty="0"/>
              <a:t> </a:t>
            </a:r>
            <a:endParaRPr lang="zh-CN" alt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
                                        <p:tgtEl>
                                          <p:spTgt spid="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500"/>
                                        <p:tgtEl>
                                          <p:spTgt spid="7"/>
                                        </p:tgtEl>
                                      </p:cBhvr>
                                    </p:animEffect>
                                  </p:childTnLst>
                                </p:cTn>
                              </p:par>
                              <p:par>
                                <p:cTn id="17" presetID="3" presetClass="entr" presetSubtype="10" fill="hold" nodeType="with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Effect transition="in" filter="blinds(horizontal)">
                                      <p:cBhvr>
                                        <p:cTn id="19"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rrowheads="1"/>
          </p:cNvSpPr>
          <p:nvPr/>
        </p:nvSpPr>
        <p:spPr bwMode="auto">
          <a:xfrm>
            <a:off x="5375920" y="1340768"/>
            <a:ext cx="4968528"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buNone/>
            </a:pPr>
            <a:r>
              <a:rPr lang="zh-CN" altLang="en-US" sz="2800" dirty="0">
                <a:solidFill>
                  <a:prstClr val="black"/>
                </a:solidFill>
                <a:latin typeface="华文中宋" panose="02010600040101010101" pitchFamily="2" charset="-122"/>
                <a:ea typeface="华文中宋" panose="02010600040101010101" pitchFamily="2" charset="-122"/>
              </a:rPr>
              <a:t>      在骊山上四处看看，阿房宫已经被一把火烧没了，当时的繁华富貌，现在在哪里</a:t>
            </a:r>
            <a:r>
              <a:rPr lang="en-US" altLang="zh-CN" sz="2800" dirty="0">
                <a:solidFill>
                  <a:prstClr val="black"/>
                </a:solidFill>
                <a:latin typeface="华文中宋" panose="02010600040101010101" pitchFamily="2" charset="-122"/>
                <a:ea typeface="华文中宋" panose="02010600040101010101" pitchFamily="2" charset="-122"/>
              </a:rPr>
              <a:t>? </a:t>
            </a:r>
            <a:endParaRPr lang="en-US" altLang="zh-CN" sz="2800" dirty="0">
              <a:solidFill>
                <a:prstClr val="black"/>
              </a:solidFill>
              <a:latin typeface="华文中宋" panose="02010600040101010101" pitchFamily="2" charset="-122"/>
              <a:ea typeface="华文中宋" panose="02010600040101010101" pitchFamily="2" charset="-122"/>
            </a:endParaRPr>
          </a:p>
          <a:p>
            <a:pPr eaLnBrk="1" fontAlgn="base" hangingPunct="1">
              <a:spcBef>
                <a:spcPct val="0"/>
              </a:spcBef>
              <a:spcAft>
                <a:spcPct val="0"/>
              </a:spcAft>
              <a:buNone/>
            </a:pPr>
            <a:r>
              <a:rPr lang="zh-CN" altLang="en-US" sz="2800" dirty="0">
                <a:solidFill>
                  <a:prstClr val="black"/>
                </a:solidFill>
                <a:latin typeface="华文中宋" panose="02010600040101010101" pitchFamily="2" charset="-122"/>
                <a:ea typeface="华文中宋" panose="02010600040101010101" pitchFamily="2" charset="-122"/>
              </a:rPr>
              <a:t>　　</a:t>
            </a:r>
            <a:endParaRPr lang="en-US" altLang="zh-CN" sz="2800" dirty="0">
              <a:solidFill>
                <a:prstClr val="black"/>
              </a:solidFill>
              <a:latin typeface="华文中宋" panose="02010600040101010101" pitchFamily="2" charset="-122"/>
              <a:ea typeface="华文中宋" panose="02010600040101010101" pitchFamily="2" charset="-122"/>
            </a:endParaRPr>
          </a:p>
          <a:p>
            <a:pPr eaLnBrk="1" fontAlgn="base" hangingPunct="1">
              <a:spcBef>
                <a:spcPct val="0"/>
              </a:spcBef>
              <a:spcAft>
                <a:spcPct val="0"/>
              </a:spcAft>
              <a:buNone/>
            </a:pPr>
            <a:r>
              <a:rPr lang="zh-CN" altLang="en-US" sz="2800" dirty="0">
                <a:solidFill>
                  <a:prstClr val="black"/>
                </a:solidFill>
                <a:latin typeface="华文中宋" panose="02010600040101010101" pitchFamily="2" charset="-122"/>
                <a:ea typeface="华文中宋" panose="02010600040101010101" pitchFamily="2" charset="-122"/>
              </a:rPr>
              <a:t>只看见了荒凉的草，水流回旋弯曲，到现在留下的遗憾已经消失在烟树之间了。 </a:t>
            </a:r>
            <a:endParaRPr lang="en-US" altLang="zh-CN" sz="2800" dirty="0">
              <a:solidFill>
                <a:prstClr val="black"/>
              </a:solidFill>
              <a:latin typeface="华文中宋" panose="02010600040101010101" pitchFamily="2" charset="-122"/>
              <a:ea typeface="华文中宋" panose="02010600040101010101" pitchFamily="2" charset="-122"/>
            </a:endParaRPr>
          </a:p>
          <a:p>
            <a:pPr eaLnBrk="1" fontAlgn="base" hangingPunct="1">
              <a:spcBef>
                <a:spcPct val="0"/>
              </a:spcBef>
              <a:spcAft>
                <a:spcPct val="0"/>
              </a:spcAft>
              <a:buNone/>
            </a:pPr>
            <a:endParaRPr lang="zh-CN" altLang="en-US" sz="2800" dirty="0">
              <a:solidFill>
                <a:prstClr val="black"/>
              </a:solidFill>
              <a:latin typeface="华文中宋" panose="02010600040101010101" pitchFamily="2" charset="-122"/>
              <a:ea typeface="华文中宋" panose="02010600040101010101" pitchFamily="2" charset="-122"/>
            </a:endParaRPr>
          </a:p>
          <a:p>
            <a:pPr eaLnBrk="1" fontAlgn="base" hangingPunct="1">
              <a:spcBef>
                <a:spcPct val="0"/>
              </a:spcBef>
              <a:spcAft>
                <a:spcPct val="0"/>
              </a:spcAft>
              <a:buNone/>
            </a:pPr>
            <a:r>
              <a:rPr lang="zh-CN" altLang="en-US" sz="2800" dirty="0">
                <a:solidFill>
                  <a:prstClr val="black"/>
                </a:solidFill>
                <a:latin typeface="华文中宋" panose="02010600040101010101" pitchFamily="2" charset="-122"/>
                <a:ea typeface="华文中宋" panose="02010600040101010101" pitchFamily="2" charset="-122"/>
              </a:rPr>
              <a:t>　　列国的周齐秦汉楚，这些国家，赢了的，都变成了灰烬；输了的，都变成了灰烬。</a:t>
            </a:r>
            <a:endParaRPr lang="zh-CN" altLang="en-US" sz="2800" dirty="0">
              <a:solidFill>
                <a:prstClr val="black"/>
              </a:solidFill>
              <a:latin typeface="华文中宋" panose="02010600040101010101" pitchFamily="2" charset="-122"/>
              <a:ea typeface="华文中宋" panose="02010600040101010101" pitchFamily="2" charset="-122"/>
            </a:endParaRPr>
          </a:p>
        </p:txBody>
      </p:sp>
      <p:sp>
        <p:nvSpPr>
          <p:cNvPr id="3" name="矩形 1"/>
          <p:cNvSpPr>
            <a:spLocks noChangeArrowheads="1"/>
          </p:cNvSpPr>
          <p:nvPr/>
        </p:nvSpPr>
        <p:spPr bwMode="auto">
          <a:xfrm>
            <a:off x="551384" y="13905"/>
            <a:ext cx="4968528" cy="6341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lnSpc>
                <a:spcPts val="5500"/>
              </a:lnSpc>
              <a:spcBef>
                <a:spcPct val="0"/>
              </a:spcBef>
              <a:buFontTx/>
              <a:buNone/>
            </a:pPr>
            <a:r>
              <a:rPr lang="zh-CN" altLang="en-US" sz="3600" dirty="0">
                <a:latin typeface="隶书" panose="02010509060101010101" pitchFamily="49" charset="-122"/>
                <a:ea typeface="隶书" panose="02010509060101010101" pitchFamily="49" charset="-122"/>
              </a:rPr>
              <a:t>山坡羊</a:t>
            </a:r>
            <a:r>
              <a:rPr lang="en-US" altLang="zh-CN" sz="3600" dirty="0">
                <a:latin typeface="隶书" panose="02010509060101010101" pitchFamily="49" charset="-122"/>
                <a:ea typeface="隶书" panose="02010509060101010101" pitchFamily="49" charset="-122"/>
              </a:rPr>
              <a:t>·</a:t>
            </a:r>
            <a:r>
              <a:rPr lang="zh-CN" altLang="en-US" sz="3600" dirty="0">
                <a:latin typeface="隶书" panose="02010509060101010101" pitchFamily="49" charset="-122"/>
                <a:ea typeface="隶书" panose="02010509060101010101" pitchFamily="49" charset="-122"/>
              </a:rPr>
              <a:t>骊山怀古 </a:t>
            </a:r>
            <a:endParaRPr lang="en-US" altLang="zh-CN" sz="3600" dirty="0">
              <a:latin typeface="隶书" panose="02010509060101010101" pitchFamily="49" charset="-122"/>
              <a:ea typeface="隶书" panose="02010509060101010101" pitchFamily="49" charset="-122"/>
            </a:endParaRPr>
          </a:p>
          <a:p>
            <a:pPr algn="ctr" eaLnBrk="1" hangingPunct="1">
              <a:lnSpc>
                <a:spcPts val="5500"/>
              </a:lnSpc>
              <a:spcBef>
                <a:spcPct val="0"/>
              </a:spcBef>
              <a:buFontTx/>
              <a:buNone/>
            </a:pPr>
            <a:r>
              <a:rPr lang="zh-CN" altLang="en-US" sz="3600" dirty="0">
                <a:latin typeface="隶书" panose="02010509060101010101" pitchFamily="49" charset="-122"/>
                <a:ea typeface="隶书" panose="02010509060101010101" pitchFamily="49" charset="-122"/>
              </a:rPr>
              <a:t>张养浩 </a:t>
            </a:r>
            <a:endParaRPr lang="en-US" altLang="zh-CN" sz="3600" dirty="0">
              <a:latin typeface="隶书" panose="02010509060101010101" pitchFamily="49" charset="-122"/>
              <a:ea typeface="隶书" panose="02010509060101010101" pitchFamily="49" charset="-122"/>
            </a:endParaRPr>
          </a:p>
          <a:p>
            <a:pPr eaLnBrk="1" hangingPunct="1">
              <a:lnSpc>
                <a:spcPts val="5500"/>
              </a:lnSpc>
              <a:spcBef>
                <a:spcPct val="0"/>
              </a:spcBef>
              <a:buFontTx/>
              <a:buNone/>
            </a:pPr>
            <a:r>
              <a:rPr lang="zh-CN" altLang="en-US" sz="3600" dirty="0">
                <a:solidFill>
                  <a:srgbClr val="FF0000"/>
                </a:solidFill>
                <a:latin typeface="隶书" panose="02010509060101010101" pitchFamily="49" charset="-122"/>
                <a:ea typeface="隶书" panose="02010509060101010101" pitchFamily="49" charset="-122"/>
              </a:rPr>
              <a:t>骊</a:t>
            </a:r>
            <a:r>
              <a:rPr lang="zh-CN" altLang="en-US" sz="3600" dirty="0">
                <a:latin typeface="隶书" panose="02010509060101010101" pitchFamily="49" charset="-122"/>
                <a:ea typeface="隶书" panose="02010509060101010101" pitchFamily="49" charset="-122"/>
              </a:rPr>
              <a:t>山四顾，</a:t>
            </a:r>
            <a:r>
              <a:rPr lang="zh-CN" altLang="en-US" sz="3600" dirty="0">
                <a:solidFill>
                  <a:srgbClr val="FF0000"/>
                </a:solidFill>
                <a:latin typeface="隶书" panose="02010509060101010101" pitchFamily="49" charset="-122"/>
                <a:ea typeface="隶书" panose="02010509060101010101" pitchFamily="49" charset="-122"/>
              </a:rPr>
              <a:t>阿房</a:t>
            </a:r>
            <a:r>
              <a:rPr lang="zh-CN" altLang="en-US" sz="3600" dirty="0">
                <a:latin typeface="隶书" panose="02010509060101010101" pitchFamily="49" charset="-122"/>
                <a:ea typeface="隶书" panose="02010509060101010101" pitchFamily="49" charset="-122"/>
              </a:rPr>
              <a:t>一炬，当时奢侈今何处？ </a:t>
            </a:r>
            <a:endParaRPr lang="en-US" altLang="zh-CN" sz="3600" dirty="0">
              <a:latin typeface="隶书" panose="02010509060101010101" pitchFamily="49" charset="-122"/>
              <a:ea typeface="隶书" panose="02010509060101010101" pitchFamily="49" charset="-122"/>
            </a:endParaRPr>
          </a:p>
          <a:p>
            <a:pPr eaLnBrk="1" hangingPunct="1">
              <a:lnSpc>
                <a:spcPts val="5500"/>
              </a:lnSpc>
              <a:spcBef>
                <a:spcPct val="0"/>
              </a:spcBef>
              <a:buFontTx/>
              <a:buNone/>
            </a:pPr>
            <a:r>
              <a:rPr lang="zh-CN" altLang="en-US" sz="3600" dirty="0">
                <a:latin typeface="隶书" panose="02010509060101010101" pitchFamily="49" charset="-122"/>
                <a:ea typeface="隶书" panose="02010509060101010101" pitchFamily="49" charset="-122"/>
              </a:rPr>
              <a:t>只见草萧疏，水</a:t>
            </a:r>
            <a:r>
              <a:rPr lang="zh-CN" altLang="en-US" sz="3600" dirty="0">
                <a:solidFill>
                  <a:srgbClr val="FF0000"/>
                </a:solidFill>
                <a:latin typeface="隶书" panose="02010509060101010101" pitchFamily="49" charset="-122"/>
                <a:ea typeface="隶书" panose="02010509060101010101" pitchFamily="49" charset="-122"/>
              </a:rPr>
              <a:t>萦纡</a:t>
            </a:r>
            <a:r>
              <a:rPr lang="zh-CN" altLang="en-US" sz="3600" dirty="0">
                <a:latin typeface="隶书" panose="02010509060101010101" pitchFamily="49" charset="-122"/>
                <a:ea typeface="隶书" panose="02010509060101010101" pitchFamily="49" charset="-122"/>
              </a:rPr>
              <a:t>。 至今遗恨迷烟树。</a:t>
            </a:r>
            <a:endParaRPr lang="en-US" altLang="zh-CN" sz="3600" dirty="0">
              <a:latin typeface="隶书" panose="02010509060101010101" pitchFamily="49" charset="-122"/>
              <a:ea typeface="隶书" panose="02010509060101010101" pitchFamily="49" charset="-122"/>
            </a:endParaRPr>
          </a:p>
          <a:p>
            <a:pPr eaLnBrk="1" hangingPunct="1">
              <a:lnSpc>
                <a:spcPts val="5500"/>
              </a:lnSpc>
              <a:spcBef>
                <a:spcPct val="0"/>
              </a:spcBef>
              <a:buFontTx/>
              <a:buNone/>
            </a:pPr>
            <a:r>
              <a:rPr lang="zh-CN" altLang="en-US" sz="3600" dirty="0">
                <a:latin typeface="隶书" panose="02010509060101010101" pitchFamily="49" charset="-122"/>
                <a:ea typeface="隶书" panose="02010509060101010101" pitchFamily="49" charset="-122"/>
              </a:rPr>
              <a:t>列国周齐秦汉楚。 </a:t>
            </a:r>
            <a:endParaRPr lang="en-US" altLang="zh-CN" sz="3600" dirty="0">
              <a:latin typeface="隶书" panose="02010509060101010101" pitchFamily="49" charset="-122"/>
              <a:ea typeface="隶书" panose="02010509060101010101" pitchFamily="49" charset="-122"/>
            </a:endParaRPr>
          </a:p>
          <a:p>
            <a:pPr eaLnBrk="1" hangingPunct="1">
              <a:lnSpc>
                <a:spcPts val="5500"/>
              </a:lnSpc>
              <a:spcBef>
                <a:spcPct val="0"/>
              </a:spcBef>
              <a:buFontTx/>
              <a:buNone/>
            </a:pPr>
            <a:r>
              <a:rPr lang="zh-CN" altLang="en-US" sz="3600" dirty="0">
                <a:latin typeface="隶书" panose="02010509060101010101" pitchFamily="49" charset="-122"/>
                <a:ea typeface="隶书" panose="02010509060101010101" pitchFamily="49" charset="-122"/>
              </a:rPr>
              <a:t>赢，都变做了土；</a:t>
            </a:r>
            <a:endParaRPr lang="en-US" altLang="zh-CN" sz="3600" dirty="0">
              <a:latin typeface="隶书" panose="02010509060101010101" pitchFamily="49" charset="-122"/>
              <a:ea typeface="隶书" panose="02010509060101010101" pitchFamily="49" charset="-122"/>
            </a:endParaRPr>
          </a:p>
          <a:p>
            <a:pPr eaLnBrk="1" hangingPunct="1">
              <a:lnSpc>
                <a:spcPts val="5500"/>
              </a:lnSpc>
              <a:spcBef>
                <a:spcPct val="0"/>
              </a:spcBef>
              <a:buFontTx/>
              <a:buNone/>
            </a:pPr>
            <a:r>
              <a:rPr lang="zh-CN" altLang="en-US" sz="3600" dirty="0">
                <a:latin typeface="隶书" panose="02010509060101010101" pitchFamily="49" charset="-122"/>
                <a:ea typeface="隶书" panose="02010509060101010101" pitchFamily="49" charset="-122"/>
              </a:rPr>
              <a:t>输，都变做了土 。</a:t>
            </a:r>
            <a:endParaRPr lang="zh-CN" altLang="en-US" sz="3600" dirty="0">
              <a:latin typeface="隶书" panose="02010509060101010101" pitchFamily="49" charset="-122"/>
              <a:ea typeface="隶书" panose="020105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1"/>
          <p:cNvSpPr txBox="1">
            <a:spLocks noChangeArrowheads="1"/>
          </p:cNvSpPr>
          <p:nvPr/>
        </p:nvSpPr>
        <p:spPr bwMode="auto">
          <a:xfrm>
            <a:off x="1847850" y="620713"/>
            <a:ext cx="8640638" cy="2207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fontAlgn="base" hangingPunct="1">
              <a:lnSpc>
                <a:spcPts val="5500"/>
              </a:lnSpc>
              <a:spcBef>
                <a:spcPct val="0"/>
              </a:spcBef>
              <a:spcAft>
                <a:spcPct val="0"/>
              </a:spcAft>
              <a:buNone/>
            </a:pPr>
            <a:r>
              <a:rPr lang="zh-CN" altLang="en-US" dirty="0">
                <a:solidFill>
                  <a:prstClr val="black"/>
                </a:solidFill>
                <a:latin typeface="黑体" panose="02010609060101010101" pitchFamily="49" charset="-122"/>
                <a:ea typeface="黑体" panose="02010609060101010101" pitchFamily="49" charset="-122"/>
              </a:rPr>
              <a:t>    怀古诗歌常常是</a:t>
            </a:r>
            <a:r>
              <a:rPr lang="zh-CN" altLang="en-US" dirty="0">
                <a:solidFill>
                  <a:srgbClr val="FF0000"/>
                </a:solidFill>
                <a:latin typeface="黑体" panose="02010609060101010101" pitchFamily="49" charset="-122"/>
                <a:ea typeface="黑体" panose="02010609060101010101" pitchFamily="49" charset="-122"/>
              </a:rPr>
              <a:t>“观眼前之景，写历史之事，抒一己之怀”</a:t>
            </a:r>
            <a:r>
              <a:rPr lang="zh-CN" altLang="en-US" dirty="0">
                <a:solidFill>
                  <a:prstClr val="black"/>
                </a:solidFill>
                <a:latin typeface="黑体" panose="02010609060101010101" pitchFamily="49" charset="-122"/>
                <a:ea typeface="黑体" panose="02010609060101010101" pitchFamily="49" charset="-122"/>
              </a:rPr>
              <a:t>，那这首散曲是观了何样之景，写了何事，抒发了自己怎样的感悟？</a:t>
            </a:r>
            <a:endParaRPr lang="zh-CN" altLang="en-US" dirty="0">
              <a:solidFill>
                <a:prstClr val="black"/>
              </a:solidFill>
              <a:latin typeface="黑体" panose="02010609060101010101" pitchFamily="49" charset="-122"/>
              <a:ea typeface="黑体" panose="02010609060101010101" pitchFamily="49" charset="-122"/>
            </a:endParaRPr>
          </a:p>
        </p:txBody>
      </p:sp>
      <p:sp>
        <p:nvSpPr>
          <p:cNvPr id="3" name="TextBox 2"/>
          <p:cNvSpPr txBox="1"/>
          <p:nvPr/>
        </p:nvSpPr>
        <p:spPr>
          <a:xfrm>
            <a:off x="2063687" y="2924944"/>
            <a:ext cx="8208963" cy="1939925"/>
          </a:xfrm>
          <a:prstGeom prst="rect">
            <a:avLst/>
          </a:prstGeom>
          <a:noFill/>
        </p:spPr>
        <p:txBody>
          <a:bodyPr>
            <a:spAutoFit/>
          </a:bodyPr>
          <a:lstStyle/>
          <a:p>
            <a:pPr>
              <a:defRPr/>
            </a:pPr>
            <a:r>
              <a:rPr lang="zh-CN" altLang="en-US" sz="4000" b="1" dirty="0">
                <a:solidFill>
                  <a:prstClr val="black"/>
                </a:solidFill>
                <a:latin typeface="宋体" panose="02010600030101010101" pitchFamily="2" charset="-122"/>
                <a:ea typeface="宋体" panose="02010600030101010101" pitchFamily="2" charset="-122"/>
              </a:rPr>
              <a:t>观</a:t>
            </a:r>
            <a:r>
              <a:rPr lang="en-US" altLang="zh-CN" sz="4000" b="1" dirty="0">
                <a:solidFill>
                  <a:prstClr val="black"/>
                </a:solidFill>
                <a:latin typeface="宋体" panose="02010600030101010101" pitchFamily="2" charset="-122"/>
                <a:ea typeface="宋体" panose="02010600030101010101" pitchFamily="2" charset="-122"/>
              </a:rPr>
              <a:t>__________________</a:t>
            </a:r>
            <a:r>
              <a:rPr lang="zh-CN" altLang="en-US" sz="4000" b="1" dirty="0">
                <a:solidFill>
                  <a:prstClr val="black"/>
                </a:solidFill>
                <a:latin typeface="宋体" panose="02010600030101010101" pitchFamily="2" charset="-122"/>
                <a:ea typeface="宋体" panose="02010600030101010101" pitchFamily="2" charset="-122"/>
              </a:rPr>
              <a:t>之景，</a:t>
            </a:r>
            <a:endParaRPr lang="en-US" altLang="zh-CN" sz="4000" b="1" dirty="0">
              <a:solidFill>
                <a:prstClr val="black"/>
              </a:solidFill>
              <a:latin typeface="宋体" panose="02010600030101010101" pitchFamily="2" charset="-122"/>
              <a:ea typeface="宋体" panose="02010600030101010101" pitchFamily="2" charset="-122"/>
            </a:endParaRPr>
          </a:p>
          <a:p>
            <a:pPr>
              <a:defRPr/>
            </a:pPr>
            <a:r>
              <a:rPr lang="zh-CN" altLang="en-US" sz="4000" b="1" dirty="0">
                <a:solidFill>
                  <a:prstClr val="black"/>
                </a:solidFill>
                <a:latin typeface="宋体" panose="02010600030101010101" pitchFamily="2" charset="-122"/>
                <a:ea typeface="宋体" panose="02010600030101010101" pitchFamily="2" charset="-122"/>
              </a:rPr>
              <a:t>写</a:t>
            </a:r>
            <a:r>
              <a:rPr lang="en-US" altLang="zh-CN" sz="4000" b="1" dirty="0">
                <a:solidFill>
                  <a:prstClr val="black"/>
                </a:solidFill>
                <a:latin typeface="宋体" panose="02010600030101010101" pitchFamily="2" charset="-122"/>
                <a:ea typeface="宋体" panose="02010600030101010101" pitchFamily="2" charset="-122"/>
              </a:rPr>
              <a:t>__________________</a:t>
            </a:r>
            <a:r>
              <a:rPr lang="zh-CN" altLang="en-US" sz="4000" b="1" dirty="0">
                <a:solidFill>
                  <a:prstClr val="black"/>
                </a:solidFill>
                <a:latin typeface="宋体" panose="02010600030101010101" pitchFamily="2" charset="-122"/>
                <a:ea typeface="宋体" panose="02010600030101010101" pitchFamily="2" charset="-122"/>
              </a:rPr>
              <a:t>之事，</a:t>
            </a:r>
            <a:endParaRPr lang="en-US" altLang="zh-CN" sz="4000" b="1" dirty="0">
              <a:solidFill>
                <a:prstClr val="black"/>
              </a:solidFill>
              <a:latin typeface="宋体" panose="02010600030101010101" pitchFamily="2" charset="-122"/>
              <a:ea typeface="宋体" panose="02010600030101010101" pitchFamily="2" charset="-122"/>
            </a:endParaRPr>
          </a:p>
          <a:p>
            <a:pPr>
              <a:defRPr/>
            </a:pPr>
            <a:r>
              <a:rPr lang="zh-CN" altLang="en-US" sz="4000" b="1" dirty="0">
                <a:solidFill>
                  <a:prstClr val="black"/>
                </a:solidFill>
                <a:latin typeface="宋体" panose="02010600030101010101" pitchFamily="2" charset="-122"/>
                <a:ea typeface="宋体" panose="02010600030101010101" pitchFamily="2" charset="-122"/>
              </a:rPr>
              <a:t>抒发了</a:t>
            </a:r>
            <a:r>
              <a:rPr lang="en-US" altLang="zh-CN" sz="4000" b="1" dirty="0">
                <a:solidFill>
                  <a:prstClr val="black"/>
                </a:solidFill>
                <a:latin typeface="宋体" panose="02010600030101010101" pitchFamily="2" charset="-122"/>
                <a:ea typeface="宋体" panose="02010600030101010101" pitchFamily="2" charset="-122"/>
              </a:rPr>
              <a:t>__________________</a:t>
            </a:r>
            <a:r>
              <a:rPr lang="zh-CN" altLang="en-US" sz="4000" b="1" dirty="0">
                <a:solidFill>
                  <a:prstClr val="black"/>
                </a:solidFill>
                <a:latin typeface="宋体" panose="02010600030101010101" pitchFamily="2" charset="-122"/>
                <a:ea typeface="宋体" panose="02010600030101010101" pitchFamily="2" charset="-122"/>
              </a:rPr>
              <a:t>的感悟。</a:t>
            </a:r>
            <a:endParaRPr lang="zh-CN" altLang="en-US" sz="4000" b="1" dirty="0">
              <a:solidFill>
                <a:prstClr val="black"/>
              </a:solidFill>
              <a:latin typeface="宋体" panose="02010600030101010101" pitchFamily="2" charset="-122"/>
              <a:ea typeface="宋体" panose="02010600030101010101" pitchFamily="2"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42" name="矩形 133141"/>
          <p:cNvSpPr/>
          <p:nvPr/>
        </p:nvSpPr>
        <p:spPr>
          <a:xfrm>
            <a:off x="6066790" y="224412"/>
            <a:ext cx="3886200" cy="1454244"/>
          </a:xfrm>
          <a:prstGeom prst="rect">
            <a:avLst/>
          </a:prstGeom>
          <a:noFill/>
          <a:ln w="9525">
            <a:noFill/>
          </a:ln>
        </p:spPr>
        <p:txBody>
          <a:bodyPr>
            <a:spAutoFit/>
          </a:bodyPr>
          <a:lstStyle/>
          <a:p>
            <a:pPr>
              <a:lnSpc>
                <a:spcPct val="150000"/>
              </a:lnSpc>
            </a:pPr>
            <a:r>
              <a:rPr lang="zh-CN" altLang="en-US" sz="3200" b="1" noProof="1">
                <a:solidFill>
                  <a:srgbClr val="000000"/>
                </a:solidFill>
                <a:effectLst>
                  <a:outerShdw blurRad="38100" dist="38100" dir="2700000">
                    <a:srgbClr val="FFFFFF"/>
                  </a:outerShdw>
                </a:effectLst>
                <a:latin typeface="仿宋" panose="02010609060101010101" pitchFamily="49" charset="-122"/>
                <a:ea typeface="仿宋" panose="02010609060101010101" pitchFamily="49" charset="-122"/>
              </a:rPr>
              <a:t>骊山四顾，阿房一炬，当时奢侈今何处？</a:t>
            </a:r>
            <a:endParaRPr lang="zh-CN" altLang="en-US" sz="3200" b="1" noProof="1">
              <a:solidFill>
                <a:srgbClr val="000000"/>
              </a:solidFill>
              <a:effectLst>
                <a:outerShdw blurRad="38100" dist="38100" dir="2700000">
                  <a:srgbClr val="FFFFFF"/>
                </a:outerShdw>
              </a:effectLst>
              <a:latin typeface="仿宋" panose="02010609060101010101" pitchFamily="49" charset="-122"/>
              <a:ea typeface="仿宋" panose="02010609060101010101" pitchFamily="49" charset="-122"/>
            </a:endParaRPr>
          </a:p>
        </p:txBody>
      </p:sp>
      <p:sp>
        <p:nvSpPr>
          <p:cNvPr id="133143" name="矩形 133142"/>
          <p:cNvSpPr>
            <a:spLocks noChangeArrowheads="1"/>
          </p:cNvSpPr>
          <p:nvPr/>
        </p:nvSpPr>
        <p:spPr bwMode="auto">
          <a:xfrm>
            <a:off x="5721355" y="2003484"/>
            <a:ext cx="6073254" cy="4602480"/>
          </a:xfrm>
          <a:prstGeom prst="rect">
            <a:avLst/>
          </a:prstGeom>
          <a:noFill/>
          <a:ln w="9525">
            <a:noFill/>
            <a:miter lim="800000"/>
          </a:ln>
        </p:spPr>
        <p:txBody>
          <a:bodyPr wrap="square">
            <a:spAutoFit/>
          </a:bodyPr>
          <a:lstStyle/>
          <a:p>
            <a:r>
              <a:rPr lang="zh-CN" altLang="en-US" sz="3200" dirty="0">
                <a:solidFill>
                  <a:srgbClr val="3333CC"/>
                </a:solidFill>
                <a:latin typeface="黑体" panose="02010609060101010101" pitchFamily="49" charset="-122"/>
                <a:ea typeface="黑体" panose="02010609060101010101" pitchFamily="49" charset="-122"/>
              </a:rPr>
              <a:t>    </a:t>
            </a:r>
            <a:r>
              <a:rPr lang="zh-CN" altLang="en-US" sz="3200" dirty="0">
                <a:solidFill>
                  <a:srgbClr val="FF0000"/>
                </a:solidFill>
                <a:latin typeface="黑体" panose="02010609060101010101" pitchFamily="49" charset="-122"/>
                <a:ea typeface="黑体" panose="02010609060101010101" pitchFamily="49" charset="-122"/>
              </a:rPr>
              <a:t>开头三句回顾骊山历史。</a:t>
            </a:r>
            <a:endParaRPr lang="en-US" altLang="zh-CN" sz="3200" dirty="0">
              <a:solidFill>
                <a:srgbClr val="FF0000"/>
              </a:solidFill>
              <a:latin typeface="黑体" panose="02010609060101010101" pitchFamily="49" charset="-122"/>
              <a:ea typeface="黑体" panose="02010609060101010101" pitchFamily="49" charset="-122"/>
            </a:endParaRPr>
          </a:p>
          <a:p>
            <a:r>
              <a:rPr lang="zh-CN" altLang="en-US" sz="3200" dirty="0">
                <a:solidFill>
                  <a:srgbClr val="3333CC"/>
                </a:solidFill>
                <a:latin typeface="黑体" panose="02010609060101010101" pitchFamily="49" charset="-122"/>
                <a:ea typeface="黑体" panose="02010609060101010101" pitchFamily="49" charset="-122"/>
              </a:rPr>
              <a:t> </a:t>
            </a:r>
            <a:endParaRPr lang="en-US" altLang="zh-CN" sz="3200" dirty="0">
              <a:solidFill>
                <a:srgbClr val="3333CC"/>
              </a:solidFill>
              <a:latin typeface="黑体" panose="02010609060101010101" pitchFamily="49" charset="-122"/>
              <a:ea typeface="黑体" panose="02010609060101010101" pitchFamily="49" charset="-122"/>
            </a:endParaRPr>
          </a:p>
          <a:p>
            <a:pPr>
              <a:lnSpc>
                <a:spcPts val="5500"/>
              </a:lnSpc>
            </a:pPr>
            <a:r>
              <a:rPr lang="zh-CN" altLang="en-US" sz="3200" dirty="0">
                <a:solidFill>
                  <a:srgbClr val="3333CC"/>
                </a:solidFill>
                <a:latin typeface="黑体" panose="02010609060101010101" pitchFamily="49" charset="-122"/>
                <a:ea typeface="黑体" panose="02010609060101010101" pitchFamily="49" charset="-122"/>
              </a:rPr>
              <a:t>“今何处”这一问句写出了</a:t>
            </a:r>
            <a:r>
              <a:rPr lang="zh-CN" altLang="en-US" sz="3200" dirty="0">
                <a:solidFill>
                  <a:srgbClr val="C00000"/>
                </a:solidFill>
                <a:latin typeface="黑体" panose="02010609060101010101" pitchFamily="49" charset="-122"/>
                <a:ea typeface="黑体" panose="02010609060101010101" pitchFamily="49" charset="-122"/>
              </a:rPr>
              <a:t>历史巨大变迁的遗憾和感叹，也写出了对统治者的责难批评，</a:t>
            </a:r>
            <a:r>
              <a:rPr lang="zh-CN" altLang="en-US" sz="3200" dirty="0">
                <a:latin typeface="黑体" panose="02010609060101010101" pitchFamily="49" charset="-122"/>
                <a:ea typeface="黑体" panose="02010609060101010101" pitchFamily="49" charset="-122"/>
              </a:rPr>
              <a:t>并自然而然地引出了下文“只见草萧疏， 水萦纡。”</a:t>
            </a:r>
            <a:endParaRPr lang="zh-CN" altLang="en-US" sz="3200" dirty="0">
              <a:solidFill>
                <a:srgbClr val="3333CC"/>
              </a:solidFill>
              <a:latin typeface="黑体" panose="02010609060101010101" pitchFamily="49" charset="-122"/>
              <a:ea typeface="黑体" panose="02010609060101010101" pitchFamily="49" charset="-122"/>
            </a:endParaRPr>
          </a:p>
        </p:txBody>
      </p:sp>
      <p:pic>
        <p:nvPicPr>
          <p:cNvPr id="133144" name="图片 133143"/>
          <p:cNvPicPr>
            <a:picLocks noChangeAspect="1" noChangeArrowheads="1"/>
          </p:cNvPicPr>
          <p:nvPr/>
        </p:nvPicPr>
        <p:blipFill>
          <a:blip r:embed="rId1"/>
          <a:srcRect/>
          <a:stretch>
            <a:fillRect/>
          </a:stretch>
        </p:blipFill>
        <p:spPr bwMode="auto">
          <a:xfrm>
            <a:off x="382786" y="1512887"/>
            <a:ext cx="4735116" cy="3832225"/>
          </a:xfrm>
          <a:prstGeom prst="rect">
            <a:avLst/>
          </a:prstGeom>
          <a:noFill/>
          <a:ln w="9525">
            <a:noFill/>
            <a:miter lim="800000"/>
            <a:headEnd/>
            <a:tailEnd/>
          </a:ln>
        </p:spPr>
      </p:pic>
      <p:sp>
        <p:nvSpPr>
          <p:cNvPr id="60428" name="椭圆 79885"/>
          <p:cNvSpPr>
            <a:spLocks noChangeArrowheads="1"/>
          </p:cNvSpPr>
          <p:nvPr/>
        </p:nvSpPr>
        <p:spPr bwMode="auto">
          <a:xfrm>
            <a:off x="1524000" y="0"/>
            <a:ext cx="1643042" cy="960438"/>
          </a:xfrm>
          <a:prstGeom prst="ellipse">
            <a:avLst/>
          </a:prstGeom>
          <a:solidFill>
            <a:schemeClr val="accent1"/>
          </a:solidFill>
          <a:ln w="9525">
            <a:solidFill>
              <a:schemeClr val="tx1"/>
            </a:solidFill>
            <a:round/>
          </a:ln>
        </p:spPr>
        <p:txBody>
          <a:bodyPr/>
          <a:lstStyle/>
          <a:p>
            <a:endParaRPr lang="zh-CN" altLang="en-US"/>
          </a:p>
        </p:txBody>
      </p:sp>
      <p:sp>
        <p:nvSpPr>
          <p:cNvPr id="60429" name="文本框 79886"/>
          <p:cNvSpPr txBox="1">
            <a:spLocks noChangeArrowheads="1"/>
          </p:cNvSpPr>
          <p:nvPr/>
        </p:nvSpPr>
        <p:spPr bwMode="auto">
          <a:xfrm>
            <a:off x="1585914" y="223838"/>
            <a:ext cx="2009757" cy="523220"/>
          </a:xfrm>
          <a:prstGeom prst="rect">
            <a:avLst/>
          </a:prstGeom>
          <a:noFill/>
          <a:ln w="9525">
            <a:noFill/>
            <a:miter lim="800000"/>
          </a:ln>
        </p:spPr>
        <p:txBody>
          <a:bodyPr wrap="square">
            <a:spAutoFit/>
          </a:bodyPr>
          <a:lstStyle/>
          <a:p>
            <a:pPr>
              <a:spcBef>
                <a:spcPct val="50000"/>
              </a:spcBef>
            </a:pPr>
            <a:r>
              <a:rPr lang="zh-CN" altLang="en-US" sz="2800" dirty="0">
                <a:ea typeface="黑体" panose="02010609060101010101" pitchFamily="49" charset="-122"/>
              </a:rPr>
              <a:t>精读文本</a:t>
            </a:r>
            <a:endParaRPr lang="zh-CN" altLang="en-US" sz="2800" dirty="0">
              <a:ea typeface="黑体" panose="02010609060101010101" pitchFamily="49" charset="-122"/>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5" fill="hold" grpId="0" nodeType="clickEffect">
                                  <p:stCondLst>
                                    <p:cond delay="0"/>
                                  </p:stCondLst>
                                  <p:childTnLst>
                                    <p:set>
                                      <p:cBhvr>
                                        <p:cTn id="6" dur="1" fill="hold">
                                          <p:stCondLst>
                                            <p:cond delay="0"/>
                                          </p:stCondLst>
                                        </p:cTn>
                                        <p:tgtEl>
                                          <p:spTgt spid="133142"/>
                                        </p:tgtEl>
                                        <p:attrNameLst>
                                          <p:attrName>style.visibility</p:attrName>
                                        </p:attrNameLst>
                                      </p:cBhvr>
                                      <p:to>
                                        <p:strVal val="visible"/>
                                      </p:to>
                                    </p:set>
                                    <p:animEffect transition="in" filter="checkerboard(down)">
                                      <p:cBhvr>
                                        <p:cTn id="7" dur="500"/>
                                        <p:tgtEl>
                                          <p:spTgt spid="133142"/>
                                        </p:tgtEl>
                                      </p:cBhvr>
                                    </p:animEffect>
                                  </p:childTnLst>
                                </p:cTn>
                              </p:par>
                              <p:par>
                                <p:cTn id="8" presetID="3" presetClass="entr" presetSubtype="10" fill="hold" nodeType="withEffect">
                                  <p:stCondLst>
                                    <p:cond delay="0"/>
                                  </p:stCondLst>
                                  <p:childTnLst>
                                    <p:set>
                                      <p:cBhvr>
                                        <p:cTn id="9" dur="1" fill="hold">
                                          <p:stCondLst>
                                            <p:cond delay="0"/>
                                          </p:stCondLst>
                                        </p:cTn>
                                        <p:tgtEl>
                                          <p:spTgt spid="133144"/>
                                        </p:tgtEl>
                                        <p:attrNameLst>
                                          <p:attrName>style.visibility</p:attrName>
                                        </p:attrNameLst>
                                      </p:cBhvr>
                                      <p:to>
                                        <p:strVal val="visible"/>
                                      </p:to>
                                    </p:set>
                                    <p:animEffect transition="in" filter="blinds(horizontal)">
                                      <p:cBhvr>
                                        <p:cTn id="10" dur="500"/>
                                        <p:tgtEl>
                                          <p:spTgt spid="133144"/>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133143"/>
                                        </p:tgtEl>
                                        <p:attrNameLst>
                                          <p:attrName>style.visibility</p:attrName>
                                        </p:attrNameLst>
                                      </p:cBhvr>
                                      <p:to>
                                        <p:strVal val="visible"/>
                                      </p:to>
                                    </p:set>
                                    <p:animEffect transition="in" filter="dissolve">
                                      <p:cBhvr>
                                        <p:cTn id="15" dur="500"/>
                                        <p:tgtEl>
                                          <p:spTgt spid="1331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2" grpId="0"/>
      <p:bldP spid="133143"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7099" name="矩形 217098"/>
          <p:cNvSpPr/>
          <p:nvPr/>
        </p:nvSpPr>
        <p:spPr>
          <a:xfrm>
            <a:off x="5735960" y="278870"/>
            <a:ext cx="3886200" cy="715581"/>
          </a:xfrm>
          <a:prstGeom prst="rect">
            <a:avLst/>
          </a:prstGeom>
          <a:noFill/>
          <a:ln w="9525">
            <a:noFill/>
          </a:ln>
        </p:spPr>
        <p:txBody>
          <a:bodyPr>
            <a:spAutoFit/>
          </a:bodyPr>
          <a:lstStyle/>
          <a:p>
            <a:pPr>
              <a:lnSpc>
                <a:spcPct val="150000"/>
              </a:lnSpc>
            </a:pPr>
            <a:r>
              <a:rPr lang="zh-CN" altLang="en-US" sz="3200" b="1" noProof="1">
                <a:solidFill>
                  <a:srgbClr val="000000"/>
                </a:solidFill>
                <a:effectLst>
                  <a:outerShdw blurRad="38100" dist="38100" dir="2700000">
                    <a:srgbClr val="FFFFFF"/>
                  </a:outerShdw>
                </a:effectLst>
                <a:latin typeface="仿宋" panose="02010609060101010101" pitchFamily="49" charset="-122"/>
                <a:ea typeface="仿宋" panose="02010609060101010101" pitchFamily="49" charset="-122"/>
              </a:rPr>
              <a:t>只见草</a:t>
            </a:r>
            <a:r>
              <a:rPr lang="zh-CN" altLang="en-US" sz="3200" b="1" noProof="1">
                <a:solidFill>
                  <a:srgbClr val="FF0000"/>
                </a:solidFill>
                <a:latin typeface="仿宋" panose="02010609060101010101" pitchFamily="49" charset="-122"/>
                <a:ea typeface="仿宋" panose="02010609060101010101" pitchFamily="49" charset="-122"/>
              </a:rPr>
              <a:t>萧疏</a:t>
            </a:r>
            <a:r>
              <a:rPr lang="zh-CN" altLang="en-US" sz="3200" b="1" noProof="1">
                <a:solidFill>
                  <a:srgbClr val="000000"/>
                </a:solidFill>
                <a:effectLst>
                  <a:outerShdw blurRad="38100" dist="38100" dir="2700000">
                    <a:srgbClr val="FFFFFF"/>
                  </a:outerShdw>
                </a:effectLst>
                <a:latin typeface="仿宋" panose="02010609060101010101" pitchFamily="49" charset="-122"/>
                <a:ea typeface="仿宋" panose="02010609060101010101" pitchFamily="49" charset="-122"/>
              </a:rPr>
              <a:t>，水</a:t>
            </a:r>
            <a:r>
              <a:rPr lang="zh-CN" altLang="en-US" sz="3200" b="1" noProof="1">
                <a:solidFill>
                  <a:srgbClr val="FF0000"/>
                </a:solidFill>
                <a:latin typeface="仿宋" panose="02010609060101010101" pitchFamily="49" charset="-122"/>
                <a:ea typeface="仿宋" panose="02010609060101010101" pitchFamily="49" charset="-122"/>
              </a:rPr>
              <a:t>萦纡</a:t>
            </a:r>
            <a:r>
              <a:rPr lang="zh-CN" altLang="en-US" sz="3200" b="1" noProof="1">
                <a:solidFill>
                  <a:srgbClr val="000000"/>
                </a:solidFill>
                <a:effectLst>
                  <a:outerShdw blurRad="38100" dist="38100" dir="2700000">
                    <a:srgbClr val="FFFFFF"/>
                  </a:outerShdw>
                </a:effectLst>
                <a:latin typeface="仿宋" panose="02010609060101010101" pitchFamily="49" charset="-122"/>
                <a:ea typeface="仿宋" panose="02010609060101010101" pitchFamily="49" charset="-122"/>
              </a:rPr>
              <a:t>。</a:t>
            </a:r>
            <a:endParaRPr lang="zh-CN" altLang="en-US" sz="3200" b="1" noProof="1">
              <a:solidFill>
                <a:srgbClr val="000000"/>
              </a:solidFill>
              <a:effectLst>
                <a:outerShdw blurRad="38100" dist="38100" dir="2700000">
                  <a:srgbClr val="FFFFFF"/>
                </a:outerShdw>
              </a:effectLst>
              <a:latin typeface="仿宋" panose="02010609060101010101" pitchFamily="49" charset="-122"/>
              <a:ea typeface="仿宋" panose="02010609060101010101" pitchFamily="49" charset="-122"/>
            </a:endParaRPr>
          </a:p>
        </p:txBody>
      </p:sp>
      <p:sp>
        <p:nvSpPr>
          <p:cNvPr id="217100" name="矩形 217099"/>
          <p:cNvSpPr>
            <a:spLocks noChangeArrowheads="1"/>
          </p:cNvSpPr>
          <p:nvPr/>
        </p:nvSpPr>
        <p:spPr bwMode="auto">
          <a:xfrm>
            <a:off x="5954395" y="1382395"/>
            <a:ext cx="5369560" cy="4889500"/>
          </a:xfrm>
          <a:prstGeom prst="rect">
            <a:avLst/>
          </a:prstGeom>
          <a:noFill/>
          <a:ln w="9525">
            <a:noFill/>
            <a:miter lim="800000"/>
          </a:ln>
        </p:spPr>
        <p:txBody>
          <a:bodyPr wrap="square">
            <a:spAutoFit/>
          </a:bodyPr>
          <a:lstStyle/>
          <a:p>
            <a:pPr>
              <a:lnSpc>
                <a:spcPct val="120000"/>
              </a:lnSpc>
            </a:pPr>
            <a:r>
              <a:rPr lang="zh-CN" altLang="en-US" sz="3600" b="1" dirty="0">
                <a:solidFill>
                  <a:srgbClr val="3333CC"/>
                </a:solidFill>
                <a:latin typeface="仿宋" panose="02010609060101010101" pitchFamily="49" charset="-122"/>
                <a:ea typeface="仿宋" panose="02010609060101010101" pitchFamily="49" charset="-122"/>
              </a:rPr>
              <a:t>    </a:t>
            </a:r>
            <a:r>
              <a:rPr lang="zh-CN" altLang="en-US" sz="3200" b="1" dirty="0">
                <a:solidFill>
                  <a:srgbClr val="FF0000"/>
                </a:solidFill>
                <a:latin typeface="仿宋" panose="02010609060101010101" pitchFamily="49" charset="-122"/>
                <a:ea typeface="仿宋" panose="02010609060101010101" pitchFamily="49" charset="-122"/>
              </a:rPr>
              <a:t>此两句承上写景。</a:t>
            </a:r>
            <a:r>
              <a:rPr lang="zh-CN" altLang="en-US" sz="3200" b="1" dirty="0">
                <a:solidFill>
                  <a:srgbClr val="3333CC"/>
                </a:solidFill>
                <a:latin typeface="仿宋" panose="02010609060101010101" pitchFamily="49" charset="-122"/>
                <a:ea typeface="仿宋" panose="02010609060101010101" pitchFamily="49" charset="-122"/>
              </a:rPr>
              <a:t>再不见昔日豪华的宫殿，只有荒草稀疏，河水迂回流淌。草的萧疏、水的萦纡更加重了作者怀古伤今的情感分量。作者</a:t>
            </a:r>
            <a:r>
              <a:rPr lang="zh-CN" altLang="en-US" sz="3200" b="1" dirty="0">
                <a:solidFill>
                  <a:srgbClr val="FF0000"/>
                </a:solidFill>
                <a:latin typeface="仿宋" panose="02010609060101010101" pitchFamily="49" charset="-122"/>
                <a:ea typeface="仿宋" panose="02010609060101010101" pitchFamily="49" charset="-122"/>
              </a:rPr>
              <a:t>由景抒发对封建统治的无奈，表达了对统治者互相残酷厮杀的讽刺。</a:t>
            </a:r>
            <a:endParaRPr lang="zh-CN" altLang="en-US" sz="3200" b="1" dirty="0">
              <a:solidFill>
                <a:srgbClr val="FF0000"/>
              </a:solidFill>
              <a:latin typeface="仿宋" panose="02010609060101010101" pitchFamily="49" charset="-122"/>
              <a:ea typeface="仿宋" panose="02010609060101010101" pitchFamily="49" charset="-122"/>
            </a:endParaRPr>
          </a:p>
        </p:txBody>
      </p:sp>
      <p:pic>
        <p:nvPicPr>
          <p:cNvPr id="217102" name="图片 217101"/>
          <p:cNvPicPr>
            <a:picLocks noChangeAspect="1" noChangeArrowheads="1"/>
          </p:cNvPicPr>
          <p:nvPr/>
        </p:nvPicPr>
        <p:blipFill>
          <a:blip r:embed="rId1"/>
          <a:srcRect/>
          <a:stretch>
            <a:fillRect/>
          </a:stretch>
        </p:blipFill>
        <p:spPr bwMode="auto">
          <a:xfrm>
            <a:off x="551384" y="886472"/>
            <a:ext cx="4614863" cy="5376863"/>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709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1710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17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099" grpId="0"/>
      <p:bldP spid="217100"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51" name="矩形 215050"/>
          <p:cNvSpPr/>
          <p:nvPr/>
        </p:nvSpPr>
        <p:spPr>
          <a:xfrm>
            <a:off x="1847528" y="764704"/>
            <a:ext cx="8280920" cy="715581"/>
          </a:xfrm>
          <a:prstGeom prst="rect">
            <a:avLst/>
          </a:prstGeom>
          <a:noFill/>
          <a:ln w="9525">
            <a:noFill/>
          </a:ln>
        </p:spPr>
        <p:txBody>
          <a:bodyPr wrap="square">
            <a:spAutoFit/>
          </a:bodyPr>
          <a:lstStyle/>
          <a:p>
            <a:pPr>
              <a:lnSpc>
                <a:spcPct val="150000"/>
              </a:lnSpc>
            </a:pPr>
            <a:r>
              <a:rPr lang="zh-CN" altLang="en-US" sz="3200" b="1" noProof="1">
                <a:solidFill>
                  <a:srgbClr val="000000"/>
                </a:solidFill>
                <a:effectLst>
                  <a:outerShdw blurRad="38100" dist="38100" dir="2700000">
                    <a:srgbClr val="FFFFFF"/>
                  </a:outerShdw>
                </a:effectLst>
                <a:latin typeface="仿宋" panose="02010609060101010101" pitchFamily="49" charset="-122"/>
                <a:ea typeface="仿宋" panose="02010609060101010101" pitchFamily="49" charset="-122"/>
              </a:rPr>
              <a:t>至今遗恨迷烟树。列国周齐秦汉楚。</a:t>
            </a:r>
            <a:endParaRPr lang="zh-CN" altLang="en-US" sz="3200" b="1" noProof="1">
              <a:solidFill>
                <a:srgbClr val="000000"/>
              </a:solidFill>
              <a:effectLst>
                <a:outerShdw blurRad="38100" dist="38100" dir="2700000">
                  <a:srgbClr val="FFFFFF"/>
                </a:outerShdw>
              </a:effectLst>
              <a:latin typeface="仿宋" panose="02010609060101010101" pitchFamily="49" charset="-122"/>
              <a:ea typeface="仿宋" panose="02010609060101010101" pitchFamily="49" charset="-122"/>
            </a:endParaRPr>
          </a:p>
        </p:txBody>
      </p:sp>
      <p:sp>
        <p:nvSpPr>
          <p:cNvPr id="215052" name="矩形 215051"/>
          <p:cNvSpPr>
            <a:spLocks noChangeArrowheads="1"/>
          </p:cNvSpPr>
          <p:nvPr/>
        </p:nvSpPr>
        <p:spPr bwMode="auto">
          <a:xfrm>
            <a:off x="983432" y="2132856"/>
            <a:ext cx="10585176" cy="3970318"/>
          </a:xfrm>
          <a:prstGeom prst="rect">
            <a:avLst/>
          </a:prstGeom>
          <a:noFill/>
          <a:ln w="9525">
            <a:noFill/>
            <a:miter lim="800000"/>
          </a:ln>
        </p:spPr>
        <p:txBody>
          <a:bodyPr wrap="square">
            <a:spAutoFit/>
          </a:bodyPr>
          <a:lstStyle/>
          <a:p>
            <a:r>
              <a:rPr lang="zh-CN" altLang="en-US" sz="3600" dirty="0">
                <a:solidFill>
                  <a:srgbClr val="3333CC"/>
                </a:solidFill>
                <a:latin typeface="黑体" panose="02010609060101010101" pitchFamily="49" charset="-122"/>
                <a:ea typeface="黑体" panose="02010609060101010101" pitchFamily="49" charset="-122"/>
              </a:rPr>
              <a:t>这两句历数从古至今，亡国之恨已消失在烟树之间。</a:t>
            </a:r>
            <a:endParaRPr lang="en-US" altLang="zh-CN" sz="3600" dirty="0">
              <a:solidFill>
                <a:srgbClr val="3333CC"/>
              </a:solidFill>
              <a:latin typeface="黑体" panose="02010609060101010101" pitchFamily="49" charset="-122"/>
              <a:ea typeface="黑体" panose="02010609060101010101" pitchFamily="49" charset="-122"/>
            </a:endParaRPr>
          </a:p>
          <a:p>
            <a:endParaRPr lang="en-US" altLang="zh-CN" sz="3600" dirty="0">
              <a:solidFill>
                <a:srgbClr val="3333CC"/>
              </a:solidFill>
              <a:latin typeface="黑体" panose="02010609060101010101" pitchFamily="49" charset="-122"/>
              <a:ea typeface="黑体" panose="02010609060101010101" pitchFamily="49" charset="-122"/>
            </a:endParaRPr>
          </a:p>
          <a:p>
            <a:pPr>
              <a:spcBef>
                <a:spcPct val="0"/>
              </a:spcBef>
            </a:pPr>
            <a:r>
              <a:rPr lang="zh-CN" altLang="en-US" sz="3600" dirty="0">
                <a:latin typeface="黑体" panose="02010609060101010101" pitchFamily="49" charset="-122"/>
                <a:ea typeface="黑体" panose="02010609060101010101" pitchFamily="49" charset="-122"/>
              </a:rPr>
              <a:t>而这种亡国的遗恨不只有秦朝才有，周朝、战国列强直到汉楚之争，哪个不抱有败亡的遗恨呢？</a:t>
            </a:r>
            <a:endParaRPr lang="en-US" altLang="zh-CN" sz="3600" dirty="0">
              <a:latin typeface="黑体" panose="02010609060101010101" pitchFamily="49" charset="-122"/>
              <a:ea typeface="黑体" panose="02010609060101010101" pitchFamily="49" charset="-122"/>
            </a:endParaRPr>
          </a:p>
          <a:p>
            <a:pPr>
              <a:spcBef>
                <a:spcPct val="0"/>
              </a:spcBef>
            </a:pPr>
            <a:r>
              <a:rPr lang="zh-CN" altLang="en-US" sz="3600" dirty="0">
                <a:latin typeface="黑体" panose="02010609060101010101" pitchFamily="49" charset="-122"/>
                <a:ea typeface="黑体" panose="02010609060101010101" pitchFamily="49" charset="-122"/>
              </a:rPr>
              <a:t>    </a:t>
            </a:r>
            <a:r>
              <a:rPr lang="en-US" altLang="zh-CN" sz="3600" dirty="0">
                <a:solidFill>
                  <a:srgbClr val="C00000"/>
                </a:solidFill>
                <a:latin typeface="黑体" panose="02010609060101010101" pitchFamily="49" charset="-122"/>
                <a:ea typeface="黑体" panose="02010609060101010101" pitchFamily="49" charset="-122"/>
              </a:rPr>
              <a:t> </a:t>
            </a:r>
            <a:endParaRPr lang="en-US" altLang="zh-CN" sz="3600" dirty="0">
              <a:solidFill>
                <a:srgbClr val="C00000"/>
              </a:solidFill>
              <a:latin typeface="黑体" panose="02010609060101010101" pitchFamily="49" charset="-122"/>
              <a:ea typeface="黑体" panose="02010609060101010101" pitchFamily="49" charset="-122"/>
            </a:endParaRPr>
          </a:p>
          <a:p>
            <a:r>
              <a:rPr lang="zh-CN" altLang="en-US" sz="3600" dirty="0">
                <a:solidFill>
                  <a:srgbClr val="FF0000"/>
                </a:solidFill>
                <a:latin typeface="黑体" panose="02010609060101010101" pitchFamily="49" charset="-122"/>
                <a:ea typeface="黑体" panose="02010609060101010101" pitchFamily="49" charset="-122"/>
              </a:rPr>
              <a:t>寄托了作者的讽刺：后人都已经遗忘了前朝败亡的教训。</a:t>
            </a:r>
            <a:endParaRPr lang="zh-CN" altLang="en-US" sz="3600"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5" fill="hold" grpId="0" nodeType="clickEffect">
                                  <p:stCondLst>
                                    <p:cond delay="0"/>
                                  </p:stCondLst>
                                  <p:childTnLst>
                                    <p:set>
                                      <p:cBhvr>
                                        <p:cTn id="6" dur="1" fill="hold">
                                          <p:stCondLst>
                                            <p:cond delay="0"/>
                                          </p:stCondLst>
                                        </p:cTn>
                                        <p:tgtEl>
                                          <p:spTgt spid="215051"/>
                                        </p:tgtEl>
                                        <p:attrNameLst>
                                          <p:attrName>style.visibility</p:attrName>
                                        </p:attrNameLst>
                                      </p:cBhvr>
                                      <p:to>
                                        <p:strVal val="visible"/>
                                      </p:to>
                                    </p:set>
                                    <p:animEffect transition="in" filter="checkerboard(down)">
                                      <p:cBhvr>
                                        <p:cTn id="7" dur="500"/>
                                        <p:tgtEl>
                                          <p:spTgt spid="215051"/>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15052">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215052">
                                            <p:txEl>
                                              <p:pRg st="2" end="2"/>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215052">
                                            <p:txEl>
                                              <p:pRg st="3" end="3"/>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21505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51"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图片 2"/>
          <p:cNvPicPr>
            <a:picLocks noChangeAspect="1"/>
          </p:cNvPicPr>
          <p:nvPr/>
        </p:nvPicPr>
        <p:blipFill>
          <a:blip r:embed="rId1"/>
          <a:srcRect/>
          <a:stretch>
            <a:fillRect/>
          </a:stretch>
        </p:blipFill>
        <p:spPr bwMode="auto">
          <a:xfrm>
            <a:off x="8477252" y="4396318"/>
            <a:ext cx="1998663" cy="2288116"/>
          </a:xfrm>
          <a:prstGeom prst="rect">
            <a:avLst/>
          </a:prstGeom>
          <a:noFill/>
          <a:ln w="9525">
            <a:noFill/>
            <a:miter lim="800000"/>
            <a:headEnd/>
            <a:tailEnd/>
          </a:ln>
        </p:spPr>
      </p:pic>
      <p:sp>
        <p:nvSpPr>
          <p:cNvPr id="16387" name="文本框 2"/>
          <p:cNvSpPr txBox="1">
            <a:spLocks noChangeArrowheads="1"/>
          </p:cNvSpPr>
          <p:nvPr/>
        </p:nvSpPr>
        <p:spPr bwMode="auto">
          <a:xfrm>
            <a:off x="2506665" y="853018"/>
            <a:ext cx="7096125" cy="4514418"/>
          </a:xfrm>
          <a:prstGeom prst="rect">
            <a:avLst/>
          </a:prstGeom>
          <a:noFill/>
          <a:ln w="9525">
            <a:noFill/>
            <a:miter lim="800000"/>
          </a:ln>
        </p:spPr>
        <p:txBody>
          <a:bodyPr lIns="81638" tIns="40819" rIns="81638" bIns="40819">
            <a:spAutoFit/>
          </a:bodyPr>
          <a:lstStyle/>
          <a:p>
            <a:pPr defTabSz="685800">
              <a:lnSpc>
                <a:spcPct val="150000"/>
              </a:lnSpc>
            </a:pPr>
            <a:r>
              <a:rPr lang="zh-CN" altLang="en-US" sz="2400" b="1" dirty="0">
                <a:latin typeface="楷体" panose="02010609060101010101" pitchFamily="49" charset="-122"/>
                <a:ea typeface="楷体" panose="02010609060101010101" pitchFamily="49" charset="-122"/>
              </a:rPr>
              <a:t>    </a:t>
            </a:r>
            <a:r>
              <a:rPr lang="zh-CN" altLang="en-US" sz="3200" b="1" dirty="0">
                <a:latin typeface="楷体" panose="02010609060101010101" pitchFamily="49" charset="-122"/>
                <a:ea typeface="楷体" panose="02010609060101010101" pitchFamily="49" charset="-122"/>
              </a:rPr>
              <a:t>元朝统治者在夺得政权之后更奢侈挥霍无度，全然不顾国库空虚</a:t>
            </a:r>
            <a:r>
              <a:rPr lang="zh-CN" altLang="zh-CN" sz="3200" b="1" dirty="0">
                <a:latin typeface="楷体" panose="02010609060101010101" pitchFamily="49" charset="-122"/>
                <a:ea typeface="楷体" panose="02010609060101010101" pitchFamily="49" charset="-122"/>
              </a:rPr>
              <a:t>、</a:t>
            </a:r>
            <a:r>
              <a:rPr lang="zh-CN" altLang="en-US" sz="3200" b="1" dirty="0">
                <a:latin typeface="楷体" panose="02010609060101010101" pitchFamily="49" charset="-122"/>
                <a:ea typeface="楷体" panose="02010609060101010101" pitchFamily="49" charset="-122"/>
              </a:rPr>
              <a:t>社会经济急待调整。张养浩对当时的状况心怀不满，但想到列国的历史，又觉得从夺得政权，到奢侈暴戾，到最终败亡，乃是历代王朝的共同结局。</a:t>
            </a:r>
            <a:endParaRPr lang="zh-CN" altLang="en-US" sz="3200" b="1" dirty="0">
              <a:latin typeface="楷体" panose="02010609060101010101" pitchFamily="49" charset="-122"/>
              <a:ea typeface="楷体" panose="02010609060101010101" pitchFamily="49" charset="-122"/>
            </a:endParaRP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3003" name="矩形 213002"/>
          <p:cNvSpPr/>
          <p:nvPr/>
        </p:nvSpPr>
        <p:spPr>
          <a:xfrm>
            <a:off x="6494861" y="273050"/>
            <a:ext cx="3381375" cy="1454244"/>
          </a:xfrm>
          <a:prstGeom prst="rect">
            <a:avLst/>
          </a:prstGeom>
          <a:noFill/>
          <a:ln w="9525">
            <a:noFill/>
          </a:ln>
        </p:spPr>
        <p:txBody>
          <a:bodyPr>
            <a:spAutoFit/>
          </a:bodyPr>
          <a:lstStyle/>
          <a:p>
            <a:pPr>
              <a:lnSpc>
                <a:spcPct val="150000"/>
              </a:lnSpc>
            </a:pPr>
            <a:r>
              <a:rPr lang="zh-CN" altLang="en-US" sz="3200" b="1" noProof="1">
                <a:solidFill>
                  <a:srgbClr val="000000"/>
                </a:solidFill>
                <a:effectLst>
                  <a:outerShdw blurRad="38100" dist="38100" dir="2700000">
                    <a:srgbClr val="FFFFFF"/>
                  </a:outerShdw>
                </a:effectLst>
                <a:latin typeface="仿宋" panose="02010609060101010101" pitchFamily="49" charset="-122"/>
                <a:ea typeface="仿宋" panose="02010609060101010101" pitchFamily="49" charset="-122"/>
              </a:rPr>
              <a:t>赢，都变做了土；</a:t>
            </a:r>
            <a:endParaRPr lang="zh-CN" altLang="en-US" sz="3200" b="1" noProof="1">
              <a:solidFill>
                <a:srgbClr val="000000"/>
              </a:solidFill>
              <a:effectLst>
                <a:outerShdw blurRad="38100" dist="38100" dir="2700000">
                  <a:srgbClr val="FFFFFF"/>
                </a:outerShdw>
              </a:effectLst>
              <a:latin typeface="仿宋" panose="02010609060101010101" pitchFamily="49" charset="-122"/>
              <a:ea typeface="仿宋" panose="02010609060101010101" pitchFamily="49" charset="-122"/>
            </a:endParaRPr>
          </a:p>
          <a:p>
            <a:pPr>
              <a:lnSpc>
                <a:spcPct val="150000"/>
              </a:lnSpc>
            </a:pPr>
            <a:r>
              <a:rPr lang="zh-CN" altLang="en-US" sz="3200" b="1" noProof="1">
                <a:solidFill>
                  <a:srgbClr val="000000"/>
                </a:solidFill>
                <a:effectLst>
                  <a:outerShdw blurRad="38100" dist="38100" dir="2700000">
                    <a:srgbClr val="FFFFFF"/>
                  </a:outerShdw>
                </a:effectLst>
                <a:latin typeface="仿宋" panose="02010609060101010101" pitchFamily="49" charset="-122"/>
                <a:ea typeface="仿宋" panose="02010609060101010101" pitchFamily="49" charset="-122"/>
              </a:rPr>
              <a:t>输，都变做了土。</a:t>
            </a:r>
            <a:endParaRPr lang="zh-CN" altLang="en-US" sz="3200" b="1" noProof="1">
              <a:solidFill>
                <a:srgbClr val="000000"/>
              </a:solidFill>
              <a:effectLst>
                <a:outerShdw blurRad="38100" dist="38100" dir="2700000">
                  <a:srgbClr val="FFFFFF"/>
                </a:outerShdw>
              </a:effectLst>
              <a:latin typeface="仿宋" panose="02010609060101010101" pitchFamily="49" charset="-122"/>
              <a:ea typeface="仿宋" panose="02010609060101010101" pitchFamily="49" charset="-122"/>
            </a:endParaRPr>
          </a:p>
        </p:txBody>
      </p:sp>
      <p:sp>
        <p:nvSpPr>
          <p:cNvPr id="213004" name="矩形 213003"/>
          <p:cNvSpPr>
            <a:spLocks noChangeArrowheads="1"/>
          </p:cNvSpPr>
          <p:nvPr/>
        </p:nvSpPr>
        <p:spPr bwMode="auto">
          <a:xfrm>
            <a:off x="5810249" y="2000240"/>
            <a:ext cx="5110287" cy="3479799"/>
          </a:xfrm>
          <a:prstGeom prst="rect">
            <a:avLst/>
          </a:prstGeom>
          <a:noFill/>
          <a:ln w="9525">
            <a:noFill/>
            <a:miter lim="800000"/>
          </a:ln>
        </p:spPr>
        <p:txBody>
          <a:bodyPr wrap="square">
            <a:spAutoFit/>
          </a:bodyPr>
          <a:lstStyle/>
          <a:p>
            <a:pPr>
              <a:lnSpc>
                <a:spcPts val="4500"/>
              </a:lnSpc>
            </a:pPr>
            <a:r>
              <a:rPr lang="zh-CN" altLang="en-US" sz="3600" b="1" dirty="0">
                <a:solidFill>
                  <a:srgbClr val="3333CC"/>
                </a:solidFill>
                <a:latin typeface="黑体" panose="02010609060101010101" pitchFamily="49" charset="-122"/>
                <a:ea typeface="黑体" panose="02010609060101010101" pitchFamily="49" charset="-122"/>
              </a:rPr>
              <a:t>    </a:t>
            </a:r>
            <a:r>
              <a:rPr lang="zh-CN" altLang="en-US" sz="3200" b="1" dirty="0">
                <a:solidFill>
                  <a:srgbClr val="0000FF"/>
                </a:solidFill>
                <a:latin typeface="黑体" panose="02010609060101010101" pitchFamily="49" charset="-122"/>
                <a:ea typeface="黑体" panose="02010609060101010101" pitchFamily="49" charset="-122"/>
              </a:rPr>
              <a:t>最后一句</a:t>
            </a:r>
            <a:r>
              <a:rPr lang="zh-CN" altLang="en-US" sz="3200" b="1" dirty="0">
                <a:solidFill>
                  <a:srgbClr val="FF0000"/>
                </a:solidFill>
                <a:latin typeface="黑体" panose="02010609060101010101" pitchFamily="49" charset="-122"/>
                <a:ea typeface="黑体" panose="02010609060101010101" pitchFamily="49" charset="-122"/>
              </a:rPr>
              <a:t>点明全曲主题</a:t>
            </a:r>
            <a:r>
              <a:rPr lang="zh-CN" altLang="en-US" sz="3200" b="1" dirty="0">
                <a:solidFill>
                  <a:srgbClr val="0000FF"/>
                </a:solidFill>
                <a:latin typeface="黑体" panose="02010609060101010101" pitchFamily="49" charset="-122"/>
                <a:ea typeface="黑体" panose="02010609060101010101" pitchFamily="49" charset="-122"/>
              </a:rPr>
              <a:t>，概括历朝历代社会历史的规律：</a:t>
            </a:r>
            <a:r>
              <a:rPr lang="zh-CN" altLang="en-US" sz="3200" b="1" dirty="0">
                <a:solidFill>
                  <a:srgbClr val="FF0000"/>
                </a:solidFill>
                <a:latin typeface="黑体" panose="02010609060101010101" pitchFamily="49" charset="-122"/>
                <a:ea typeface="黑体" panose="02010609060101010101" pitchFamily="49" charset="-122"/>
              </a:rPr>
              <a:t>无论输赢，奢华的宫殿最后都会化为黄土，统治者最终都逃脱不了灭亡的命运。</a:t>
            </a:r>
            <a:endParaRPr lang="zh-CN" altLang="en-US" sz="3200" b="1" dirty="0">
              <a:solidFill>
                <a:srgbClr val="FF0000"/>
              </a:solidFill>
              <a:latin typeface="黑体" panose="02010609060101010101" pitchFamily="49" charset="-122"/>
              <a:ea typeface="黑体" panose="02010609060101010101" pitchFamily="49" charset="-122"/>
            </a:endParaRPr>
          </a:p>
        </p:txBody>
      </p:sp>
      <p:pic>
        <p:nvPicPr>
          <p:cNvPr id="213006" name="图片 213005"/>
          <p:cNvPicPr>
            <a:picLocks noChangeAspect="1" noChangeArrowheads="1"/>
          </p:cNvPicPr>
          <p:nvPr/>
        </p:nvPicPr>
        <p:blipFill>
          <a:blip r:embed="rId1"/>
          <a:srcRect/>
          <a:stretch>
            <a:fillRect/>
          </a:stretch>
        </p:blipFill>
        <p:spPr bwMode="auto">
          <a:xfrm>
            <a:off x="1524000" y="0"/>
            <a:ext cx="4014788" cy="3321050"/>
          </a:xfrm>
          <a:prstGeom prst="rect">
            <a:avLst/>
          </a:prstGeom>
          <a:noFill/>
          <a:ln w="9525">
            <a:noFill/>
            <a:miter lim="800000"/>
            <a:headEnd/>
            <a:tailEnd/>
          </a:ln>
        </p:spPr>
      </p:pic>
      <p:pic>
        <p:nvPicPr>
          <p:cNvPr id="213007" name="图片 213006"/>
          <p:cNvPicPr>
            <a:picLocks noChangeAspect="1" noChangeArrowheads="1"/>
          </p:cNvPicPr>
          <p:nvPr/>
        </p:nvPicPr>
        <p:blipFill>
          <a:blip r:embed="rId2"/>
          <a:srcRect/>
          <a:stretch>
            <a:fillRect/>
          </a:stretch>
        </p:blipFill>
        <p:spPr bwMode="auto">
          <a:xfrm>
            <a:off x="1524000" y="3068960"/>
            <a:ext cx="4014788" cy="364807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5" fill="hold" grpId="0" nodeType="clickEffect">
                                  <p:stCondLst>
                                    <p:cond delay="0"/>
                                  </p:stCondLst>
                                  <p:childTnLst>
                                    <p:set>
                                      <p:cBhvr>
                                        <p:cTn id="6" dur="1" fill="hold">
                                          <p:stCondLst>
                                            <p:cond delay="0"/>
                                          </p:stCondLst>
                                        </p:cTn>
                                        <p:tgtEl>
                                          <p:spTgt spid="213003"/>
                                        </p:tgtEl>
                                        <p:attrNameLst>
                                          <p:attrName>style.visibility</p:attrName>
                                        </p:attrNameLst>
                                      </p:cBhvr>
                                      <p:to>
                                        <p:strVal val="visible"/>
                                      </p:to>
                                    </p:set>
                                    <p:animEffect transition="in" filter="checkerboard(down)">
                                      <p:cBhvr>
                                        <p:cTn id="7" dur="500"/>
                                        <p:tgtEl>
                                          <p:spTgt spid="213003"/>
                                        </p:tgtEl>
                                      </p:cBhvr>
                                    </p:animEffect>
                                  </p:childTnLst>
                                </p:cTn>
                              </p:par>
                              <p:par>
                                <p:cTn id="8" presetID="3" presetClass="entr" presetSubtype="10" fill="hold" nodeType="withEffect">
                                  <p:stCondLst>
                                    <p:cond delay="0"/>
                                  </p:stCondLst>
                                  <p:childTnLst>
                                    <p:set>
                                      <p:cBhvr>
                                        <p:cTn id="9" dur="1" fill="hold">
                                          <p:stCondLst>
                                            <p:cond delay="0"/>
                                          </p:stCondLst>
                                        </p:cTn>
                                        <p:tgtEl>
                                          <p:spTgt spid="213006"/>
                                        </p:tgtEl>
                                        <p:attrNameLst>
                                          <p:attrName>style.visibility</p:attrName>
                                        </p:attrNameLst>
                                      </p:cBhvr>
                                      <p:to>
                                        <p:strVal val="visible"/>
                                      </p:to>
                                    </p:set>
                                    <p:animEffect transition="in" filter="blinds(horizontal)">
                                      <p:cBhvr>
                                        <p:cTn id="10" dur="500"/>
                                        <p:tgtEl>
                                          <p:spTgt spid="213006"/>
                                        </p:tgtEl>
                                      </p:cBhvr>
                                    </p:animEffect>
                                  </p:childTnLst>
                                </p:cTn>
                              </p:par>
                              <p:par>
                                <p:cTn id="11" presetID="3" presetClass="entr" presetSubtype="10" fill="hold" nodeType="withEffect">
                                  <p:stCondLst>
                                    <p:cond delay="0"/>
                                  </p:stCondLst>
                                  <p:childTnLst>
                                    <p:set>
                                      <p:cBhvr>
                                        <p:cTn id="12" dur="1" fill="hold">
                                          <p:stCondLst>
                                            <p:cond delay="0"/>
                                          </p:stCondLst>
                                        </p:cTn>
                                        <p:tgtEl>
                                          <p:spTgt spid="213007"/>
                                        </p:tgtEl>
                                        <p:attrNameLst>
                                          <p:attrName>style.visibility</p:attrName>
                                        </p:attrNameLst>
                                      </p:cBhvr>
                                      <p:to>
                                        <p:strVal val="visible"/>
                                      </p:to>
                                    </p:set>
                                    <p:animEffect transition="in" filter="blinds(horizontal)">
                                      <p:cBhvr>
                                        <p:cTn id="13" dur="500"/>
                                        <p:tgtEl>
                                          <p:spTgt spid="213007"/>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213004"/>
                                        </p:tgtEl>
                                        <p:attrNameLst>
                                          <p:attrName>style.visibility</p:attrName>
                                        </p:attrNameLst>
                                      </p:cBhvr>
                                      <p:to>
                                        <p:strVal val="visible"/>
                                      </p:to>
                                    </p:set>
                                    <p:animEffect transition="in" filter="dissolve">
                                      <p:cBhvr>
                                        <p:cTn id="18" dur="500"/>
                                        <p:tgtEl>
                                          <p:spTgt spid="2130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003" grpId="0"/>
      <p:bldP spid="213004"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8618" name="椭圆 137226"/>
          <p:cNvSpPr>
            <a:spLocks noChangeArrowheads="1"/>
          </p:cNvSpPr>
          <p:nvPr/>
        </p:nvSpPr>
        <p:spPr bwMode="auto">
          <a:xfrm>
            <a:off x="1545430" y="98425"/>
            <a:ext cx="1907364" cy="960438"/>
          </a:xfrm>
          <a:prstGeom prst="ellipse">
            <a:avLst/>
          </a:prstGeom>
          <a:solidFill>
            <a:schemeClr val="accent1"/>
          </a:solidFill>
          <a:ln w="9525">
            <a:solidFill>
              <a:schemeClr val="tx1"/>
            </a:solidFill>
            <a:round/>
          </a:ln>
        </p:spPr>
        <p:txBody>
          <a:bodyPr wrap="none" anchor="ctr"/>
          <a:lstStyle/>
          <a:p>
            <a:pPr algn="ctr"/>
            <a:r>
              <a:rPr lang="zh-CN" altLang="en-US" sz="2800" dirty="0">
                <a:ea typeface="黑体" panose="02010609060101010101" pitchFamily="49" charset="-122"/>
              </a:rPr>
              <a:t>写作特色</a:t>
            </a:r>
            <a:endParaRPr lang="zh-CN" altLang="en-US" sz="2800" dirty="0">
              <a:ea typeface="黑体" panose="02010609060101010101" pitchFamily="49" charset="-122"/>
            </a:endParaRPr>
          </a:p>
        </p:txBody>
      </p:sp>
      <p:sp>
        <p:nvSpPr>
          <p:cNvPr id="137230" name="文本框 137229"/>
          <p:cNvSpPr txBox="1"/>
          <p:nvPr/>
        </p:nvSpPr>
        <p:spPr>
          <a:xfrm>
            <a:off x="2024034" y="1714489"/>
            <a:ext cx="7917656" cy="4247317"/>
          </a:xfrm>
          <a:prstGeom prst="rect">
            <a:avLst/>
          </a:prstGeom>
          <a:noFill/>
          <a:ln w="9525">
            <a:noFill/>
          </a:ln>
        </p:spPr>
        <p:txBody>
          <a:bodyPr>
            <a:spAutoFit/>
          </a:bodyPr>
          <a:lstStyle/>
          <a:p>
            <a:pPr>
              <a:spcBef>
                <a:spcPct val="50000"/>
              </a:spcBef>
            </a:pPr>
            <a:r>
              <a:rPr lang="en-US" altLang="zh-CN" sz="3600" b="1" noProof="1">
                <a:solidFill>
                  <a:srgbClr val="0000FF"/>
                </a:solidFill>
                <a:latin typeface="仿宋" panose="02010609060101010101" pitchFamily="49" charset="-122"/>
                <a:ea typeface="仿宋" panose="02010609060101010101" pitchFamily="49" charset="-122"/>
              </a:rPr>
              <a:t>    </a:t>
            </a:r>
            <a:r>
              <a:rPr lang="en-US" altLang="zh-CN" sz="3600" b="1" noProof="1">
                <a:solidFill>
                  <a:srgbClr val="FF0000"/>
                </a:solidFill>
                <a:latin typeface="仿宋" panose="02010609060101010101" pitchFamily="49" charset="-122"/>
                <a:ea typeface="仿宋" panose="02010609060101010101" pitchFamily="49" charset="-122"/>
              </a:rPr>
              <a:t>1.</a:t>
            </a:r>
            <a:r>
              <a:rPr lang="zh-CN" altLang="en-US" sz="3600" b="1" noProof="1">
                <a:solidFill>
                  <a:srgbClr val="FF0000"/>
                </a:solidFill>
                <a:latin typeface="仿宋" panose="02010609060101010101" pitchFamily="49" charset="-122"/>
                <a:ea typeface="仿宋" panose="02010609060101010101" pitchFamily="49" charset="-122"/>
              </a:rPr>
              <a:t>角度新颖。</a:t>
            </a:r>
            <a:r>
              <a:rPr lang="zh-CN" altLang="en-US" sz="3600" b="1" noProof="1">
                <a:solidFill>
                  <a:srgbClr val="0000FF"/>
                </a:solidFill>
                <a:latin typeface="仿宋" panose="02010609060101010101" pitchFamily="49" charset="-122"/>
                <a:ea typeface="仿宋" panose="02010609060101010101" pitchFamily="49" charset="-122"/>
              </a:rPr>
              <a:t>从王朝的统治者的角度来谈历史兴衰，统治者输赢成败，最终都逃脱不了灭亡的命运。</a:t>
            </a:r>
            <a:endParaRPr lang="zh-CN" altLang="en-US" sz="3600" b="1" noProof="1">
              <a:solidFill>
                <a:srgbClr val="0000FF"/>
              </a:solidFill>
              <a:latin typeface="仿宋" panose="02010609060101010101" pitchFamily="49" charset="-122"/>
              <a:ea typeface="仿宋" panose="02010609060101010101" pitchFamily="49" charset="-122"/>
            </a:endParaRPr>
          </a:p>
          <a:p>
            <a:pPr>
              <a:spcBef>
                <a:spcPct val="50000"/>
              </a:spcBef>
            </a:pPr>
            <a:r>
              <a:rPr lang="en-US" altLang="zh-CN" sz="3600" b="1" noProof="1">
                <a:solidFill>
                  <a:srgbClr val="0000FF"/>
                </a:solidFill>
                <a:latin typeface="仿宋" panose="02010609060101010101" pitchFamily="49" charset="-122"/>
                <a:ea typeface="仿宋" panose="02010609060101010101" pitchFamily="49" charset="-122"/>
              </a:rPr>
              <a:t>    </a:t>
            </a:r>
            <a:r>
              <a:rPr lang="en-US" altLang="zh-CN" sz="3600" b="1" noProof="1">
                <a:solidFill>
                  <a:srgbClr val="FF0000"/>
                </a:solidFill>
                <a:latin typeface="仿宋" panose="02010609060101010101" pitchFamily="49" charset="-122"/>
                <a:ea typeface="仿宋" panose="02010609060101010101" pitchFamily="49" charset="-122"/>
              </a:rPr>
              <a:t>2.</a:t>
            </a:r>
            <a:r>
              <a:rPr lang="zh-CN" altLang="en-US" sz="3600" b="1" noProof="1">
                <a:solidFill>
                  <a:srgbClr val="FF0000"/>
                </a:solidFill>
                <a:latin typeface="仿宋" panose="02010609060101010101" pitchFamily="49" charset="-122"/>
                <a:ea typeface="仿宋" panose="02010609060101010101" pitchFamily="49" charset="-122"/>
              </a:rPr>
              <a:t>引史为证，借古讽今，感情痛切，风格沉郁。</a:t>
            </a:r>
            <a:r>
              <a:rPr lang="zh-CN" altLang="en-US" sz="3600" b="1" noProof="1">
                <a:solidFill>
                  <a:srgbClr val="0000FF"/>
                </a:solidFill>
                <a:latin typeface="仿宋" panose="02010609060101010101" pitchFamily="49" charset="-122"/>
                <a:ea typeface="仿宋" panose="02010609060101010101" pitchFamily="49" charset="-122"/>
              </a:rPr>
              <a:t>含蓄地表达了对当时社会状况的不满，有着对封建社会历史规律性的概括。</a:t>
            </a:r>
            <a:endParaRPr lang="zh-CN" altLang="en-US" sz="3600" b="1" noProof="1">
              <a:solidFill>
                <a:srgbClr val="0000FF"/>
              </a:solidFill>
              <a:latin typeface="仿宋" panose="02010609060101010101" pitchFamily="49" charset="-122"/>
              <a:ea typeface="仿宋" panose="02010609060101010101" pitchFamily="49" charset="-122"/>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137230"/>
                                        </p:tgtEl>
                                        <p:attrNameLst>
                                          <p:attrName>style.visibility</p:attrName>
                                        </p:attrNameLst>
                                      </p:cBhvr>
                                      <p:to>
                                        <p:strVal val="visible"/>
                                      </p:to>
                                    </p:set>
                                    <p:anim calcmode="lin" valueType="num">
                                      <p:cBhvr>
                                        <p:cTn id="7" dur="500" fill="hold"/>
                                        <p:tgtEl>
                                          <p:spTgt spid="137230"/>
                                        </p:tgtEl>
                                        <p:attrNameLst>
                                          <p:attrName>ppt_w</p:attrName>
                                        </p:attrNameLst>
                                      </p:cBhvr>
                                      <p:tavLst>
                                        <p:tav tm="0">
                                          <p:val>
                                            <p:fltVal val="0"/>
                                          </p:val>
                                        </p:tav>
                                        <p:tav tm="100000">
                                          <p:val>
                                            <p:strVal val="#ppt_w"/>
                                          </p:val>
                                        </p:tav>
                                      </p:tavLst>
                                    </p:anim>
                                    <p:anim calcmode="lin" valueType="num">
                                      <p:cBhvr>
                                        <p:cTn id="8" dur="500" fill="hold"/>
                                        <p:tgtEl>
                                          <p:spTgt spid="13723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230"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39274"/>
          <p:cNvGrpSpPr/>
          <p:nvPr/>
        </p:nvGrpSpPr>
        <p:grpSpPr bwMode="auto">
          <a:xfrm>
            <a:off x="1545432" y="98425"/>
            <a:ext cx="1764507" cy="960438"/>
            <a:chOff x="18" y="62"/>
            <a:chExt cx="1482" cy="605"/>
          </a:xfrm>
        </p:grpSpPr>
        <p:sp>
          <p:nvSpPr>
            <p:cNvPr id="70667" name="椭圆 139275"/>
            <p:cNvSpPr>
              <a:spLocks noChangeArrowheads="1"/>
            </p:cNvSpPr>
            <p:nvPr/>
          </p:nvSpPr>
          <p:spPr bwMode="auto">
            <a:xfrm>
              <a:off x="18" y="62"/>
              <a:ext cx="1482" cy="605"/>
            </a:xfrm>
            <a:prstGeom prst="ellipse">
              <a:avLst/>
            </a:prstGeom>
            <a:solidFill>
              <a:schemeClr val="accent1"/>
            </a:solidFill>
            <a:ln w="9525">
              <a:solidFill>
                <a:schemeClr val="tx1"/>
              </a:solidFill>
              <a:round/>
            </a:ln>
          </p:spPr>
          <p:txBody>
            <a:bodyPr/>
            <a:lstStyle/>
            <a:p>
              <a:endParaRPr lang="zh-CN" altLang="en-US"/>
            </a:p>
          </p:txBody>
        </p:sp>
        <p:sp>
          <p:nvSpPr>
            <p:cNvPr id="70668" name="文本框 139276"/>
            <p:cNvSpPr txBox="1">
              <a:spLocks noChangeArrowheads="1"/>
            </p:cNvSpPr>
            <p:nvPr/>
          </p:nvSpPr>
          <p:spPr bwMode="auto">
            <a:xfrm>
              <a:off x="18" y="195"/>
              <a:ext cx="1351" cy="327"/>
            </a:xfrm>
            <a:prstGeom prst="rect">
              <a:avLst/>
            </a:prstGeom>
            <a:noFill/>
            <a:ln w="9525">
              <a:noFill/>
              <a:miter lim="800000"/>
            </a:ln>
          </p:spPr>
          <p:txBody>
            <a:bodyPr>
              <a:spAutoFit/>
            </a:bodyPr>
            <a:lstStyle/>
            <a:p>
              <a:pPr>
                <a:spcBef>
                  <a:spcPct val="50000"/>
                </a:spcBef>
              </a:pPr>
              <a:r>
                <a:rPr lang="zh-CN" altLang="en-US" sz="2800" dirty="0">
                  <a:ea typeface="黑体" panose="02010609060101010101" pitchFamily="49" charset="-122"/>
                </a:rPr>
                <a:t>课堂小结</a:t>
              </a:r>
              <a:endParaRPr lang="zh-CN" altLang="en-US" sz="2800" dirty="0">
                <a:ea typeface="黑体" panose="02010609060101010101" pitchFamily="49" charset="-122"/>
              </a:endParaRPr>
            </a:p>
          </p:txBody>
        </p:sp>
      </p:grpSp>
      <p:sp>
        <p:nvSpPr>
          <p:cNvPr id="139284" name="文本框 139283"/>
          <p:cNvSpPr txBox="1"/>
          <p:nvPr/>
        </p:nvSpPr>
        <p:spPr>
          <a:xfrm>
            <a:off x="1881158" y="1643051"/>
            <a:ext cx="8535322" cy="3785652"/>
          </a:xfrm>
          <a:prstGeom prst="rect">
            <a:avLst/>
          </a:prstGeom>
          <a:noFill/>
          <a:ln w="9525">
            <a:noFill/>
          </a:ln>
        </p:spPr>
        <p:txBody>
          <a:bodyPr wrap="square">
            <a:spAutoFit/>
          </a:bodyPr>
          <a:lstStyle/>
          <a:p>
            <a:pPr>
              <a:spcBef>
                <a:spcPct val="50000"/>
              </a:spcBef>
            </a:pPr>
            <a:r>
              <a:rPr lang="zh-CN" altLang="en-US" sz="4000" b="1" noProof="1">
                <a:solidFill>
                  <a:srgbClr val="0000FF"/>
                </a:solidFill>
                <a:latin typeface="仿宋" panose="02010609060101010101" pitchFamily="49" charset="-122"/>
                <a:ea typeface="仿宋" panose="02010609060101010101" pitchFamily="49" charset="-122"/>
              </a:rPr>
              <a:t>    这首散曲触景伤怀，借古讽今，显示了一位封建文人对历史兴亡的大彻大悟。这种大彻大悟是针对</a:t>
            </a:r>
            <a:r>
              <a:rPr lang="zh-CN" altLang="en-US" sz="4000" b="1" noProof="1">
                <a:solidFill>
                  <a:srgbClr val="FF0000"/>
                </a:solidFill>
                <a:latin typeface="仿宋" panose="02010609060101010101" pitchFamily="49" charset="-122"/>
                <a:ea typeface="仿宋" panose="02010609060101010101" pitchFamily="49" charset="-122"/>
              </a:rPr>
              <a:t>统治者为争夺政权而进行的残酷厮杀和夺得政权之后的奢侈行为而发的</a:t>
            </a:r>
            <a:r>
              <a:rPr lang="zh-CN" altLang="en-US" sz="4000" b="1" noProof="1">
                <a:solidFill>
                  <a:srgbClr val="0000FF"/>
                </a:solidFill>
                <a:latin typeface="仿宋" panose="02010609060101010101" pitchFamily="49" charset="-122"/>
                <a:ea typeface="仿宋" panose="02010609060101010101" pitchFamily="49" charset="-122"/>
              </a:rPr>
              <a:t>，所以又</a:t>
            </a:r>
            <a:r>
              <a:rPr lang="zh-CN" altLang="en-US" sz="4000" b="1" noProof="1">
                <a:solidFill>
                  <a:srgbClr val="FF0000"/>
                </a:solidFill>
                <a:latin typeface="仿宋" panose="02010609060101010101" pitchFamily="49" charset="-122"/>
                <a:ea typeface="仿宋" panose="02010609060101010101" pitchFamily="49" charset="-122"/>
              </a:rPr>
              <a:t>具有强烈的批判性和一定的醒世意义。</a:t>
            </a:r>
            <a:endParaRPr lang="zh-CN" altLang="en-US" sz="4000" b="1" noProof="1">
              <a:solidFill>
                <a:srgbClr val="FF0000"/>
              </a:solidFill>
              <a:latin typeface="仿宋" panose="02010609060101010101" pitchFamily="49" charset="-122"/>
              <a:ea typeface="仿宋" panose="02010609060101010101" pitchFamily="49" charset="-122"/>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139284"/>
                                        </p:tgtEl>
                                        <p:attrNameLst>
                                          <p:attrName>style.visibility</p:attrName>
                                        </p:attrNameLst>
                                      </p:cBhvr>
                                      <p:to>
                                        <p:strVal val="visible"/>
                                      </p:to>
                                    </p:set>
                                    <p:anim calcmode="lin" valueType="num">
                                      <p:cBhvr>
                                        <p:cTn id="7" dur="500" fill="hold"/>
                                        <p:tgtEl>
                                          <p:spTgt spid="139284"/>
                                        </p:tgtEl>
                                        <p:attrNameLst>
                                          <p:attrName>ppt_w</p:attrName>
                                        </p:attrNameLst>
                                      </p:cBhvr>
                                      <p:tavLst>
                                        <p:tav tm="0">
                                          <p:val>
                                            <p:fltVal val="0"/>
                                          </p:val>
                                        </p:tav>
                                        <p:tav tm="100000">
                                          <p:val>
                                            <p:strVal val="#ppt_w"/>
                                          </p:val>
                                        </p:tav>
                                      </p:tavLst>
                                    </p:anim>
                                    <p:anim calcmode="lin" valueType="num">
                                      <p:cBhvr>
                                        <p:cTn id="8" dur="500" fill="hold"/>
                                        <p:tgtEl>
                                          <p:spTgt spid="13928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84"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1495</Words>
  <Application>WPS 演示</Application>
  <PresentationFormat>宽屏</PresentationFormat>
  <Paragraphs>96</Paragraphs>
  <Slides>14</Slides>
  <Notes>9</Notes>
  <HiddenSlides>0</HiddenSlides>
  <MMClips>0</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14</vt:i4>
      </vt:variant>
    </vt:vector>
  </HeadingPairs>
  <TitlesOfParts>
    <vt:vector size="28" baseType="lpstr">
      <vt:lpstr>Arial</vt:lpstr>
      <vt:lpstr>宋体</vt:lpstr>
      <vt:lpstr>Wingdings</vt:lpstr>
      <vt:lpstr>微软雅黑</vt:lpstr>
      <vt:lpstr>Calibri</vt:lpstr>
      <vt:lpstr>隶书</vt:lpstr>
      <vt:lpstr>黑体</vt:lpstr>
      <vt:lpstr>Times New Roman</vt:lpstr>
      <vt:lpstr>仿宋</vt:lpstr>
      <vt:lpstr>华文中宋</vt:lpstr>
      <vt:lpstr>楷体</vt:lpstr>
      <vt:lpstr>Arial Unicode MS</vt:lpstr>
      <vt:lpstr>Office 主题</vt:lpstr>
      <vt:lpstr>1_Office 主题</vt:lpstr>
      <vt:lpstr>山坡羊·骊山怀古</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young</cp:lastModifiedBy>
  <cp:revision>12</cp:revision>
  <dcterms:created xsi:type="dcterms:W3CDTF">2020-02-25T12:12:00Z</dcterms:created>
  <dcterms:modified xsi:type="dcterms:W3CDTF">2020-02-28T03:55:14Z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2052-11.3.0.8632</vt:lpwstr>
  </property>
</Properties>
</file>