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3"/>
  </p:notesMasterIdLst>
  <p:sldIdLst>
    <p:sldId id="758" r:id="rId2"/>
    <p:sldId id="749" r:id="rId3"/>
    <p:sldId id="800" r:id="rId4"/>
    <p:sldId id="801" r:id="rId5"/>
    <p:sldId id="802" r:id="rId6"/>
    <p:sldId id="803" r:id="rId7"/>
    <p:sldId id="815" r:id="rId8"/>
    <p:sldId id="804" r:id="rId9"/>
    <p:sldId id="805" r:id="rId10"/>
    <p:sldId id="806" r:id="rId11"/>
    <p:sldId id="807" r:id="rId12"/>
    <p:sldId id="808" r:id="rId13"/>
    <p:sldId id="809" r:id="rId14"/>
    <p:sldId id="773" r:id="rId15"/>
    <p:sldId id="774" r:id="rId16"/>
    <p:sldId id="779" r:id="rId17"/>
    <p:sldId id="750" r:id="rId18"/>
    <p:sldId id="778" r:id="rId19"/>
    <p:sldId id="781" r:id="rId20"/>
    <p:sldId id="783" r:id="rId21"/>
    <p:sldId id="784" r:id="rId22"/>
    <p:sldId id="810" r:id="rId23"/>
    <p:sldId id="813" r:id="rId24"/>
    <p:sldId id="816" r:id="rId25"/>
    <p:sldId id="786" r:id="rId26"/>
    <p:sldId id="814" r:id="rId27"/>
    <p:sldId id="787" r:id="rId28"/>
    <p:sldId id="788" r:id="rId29"/>
    <p:sldId id="799" r:id="rId30"/>
    <p:sldId id="817" r:id="rId31"/>
    <p:sldId id="735" r:id="rId32"/>
  </p:sldIdLst>
  <p:sldSz cx="11522075" cy="6480175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sz="3200" b="1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sz="3200" b="1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sz="3200" b="1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sz="3200" b="1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sz="3200" b="1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5pPr>
    <a:lvl6pPr marL="2286000" algn="l" defTabSz="914400" rtl="0" eaLnBrk="1" latinLnBrk="0" hangingPunct="1">
      <a:defRPr sz="3200" b="1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6pPr>
    <a:lvl7pPr marL="2743200" algn="l" defTabSz="914400" rtl="0" eaLnBrk="1" latinLnBrk="0" hangingPunct="1">
      <a:defRPr sz="3200" b="1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7pPr>
    <a:lvl8pPr marL="3200400" algn="l" defTabSz="914400" rtl="0" eaLnBrk="1" latinLnBrk="0" hangingPunct="1">
      <a:defRPr sz="3200" b="1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8pPr>
    <a:lvl9pPr marL="3657600" algn="l" defTabSz="914400" rtl="0" eaLnBrk="1" latinLnBrk="0" hangingPunct="1">
      <a:defRPr sz="3200" b="1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26" userDrawn="1">
          <p15:clr>
            <a:srgbClr val="A4A3A4"/>
          </p15:clr>
        </p15:guide>
        <p15:guide id="2" pos="227" userDrawn="1">
          <p15:clr>
            <a:srgbClr val="A4A3A4"/>
          </p15:clr>
        </p15:guide>
        <p15:guide id="3" orient="horz" pos="317" userDrawn="1">
          <p15:clr>
            <a:srgbClr val="A4A3A4"/>
          </p15:clr>
        </p15:guide>
        <p15:guide id="4" orient="horz" pos="27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1E9"/>
    <a:srgbClr val="FF6600"/>
    <a:srgbClr val="FF9933"/>
    <a:srgbClr val="FF3399"/>
    <a:srgbClr val="FF7C80"/>
    <a:srgbClr val="FFFFFF"/>
    <a:srgbClr val="C6A7DD"/>
    <a:srgbClr val="9E5ECE"/>
    <a:srgbClr val="D60093"/>
    <a:srgbClr val="934B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591" autoAdjust="0"/>
  </p:normalViewPr>
  <p:slideViewPr>
    <p:cSldViewPr>
      <p:cViewPr varScale="1">
        <p:scale>
          <a:sx n="97" d="100"/>
          <a:sy n="97" d="100"/>
        </p:scale>
        <p:origin x="498" y="90"/>
      </p:cViewPr>
      <p:guideLst>
        <p:guide orient="horz" pos="726"/>
        <p:guide pos="227"/>
        <p:guide orient="horz" pos="317"/>
        <p:guide orient="horz" pos="27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30" d="100"/>
        <a:sy n="13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 b="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 b="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124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 b="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 noProof="1" dirty="0">
                <a:ea typeface="黑体" panose="02010609060101010101" pitchFamily="49" charset="-122"/>
              </a:defRPr>
            </a:lvl1pPr>
          </a:lstStyle>
          <a:p>
            <a:fld id="{A64CA497-71E0-4184-919F-D45F39379D11}" type="slidenum">
              <a:rPr lang="zh-CN" altLang="en-US"/>
              <a:pPr/>
              <a:t>‹#›</a:t>
            </a:fld>
            <a:endParaRPr lang="zh-CN" altLang="en-US"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4782253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CA497-71E0-4184-919F-D45F39379D11}" type="slidenum">
              <a:rPr lang="zh-CN" altLang="en-US" smtClean="0"/>
              <a:pPr/>
              <a:t>31</a:t>
            </a:fld>
            <a:endParaRPr lang="zh-CN" altLang="en-US"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581476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标题幻灯片">
    <p:bg>
      <p:bgPr>
        <a:pattFill prst="pct5">
          <a:fgClr>
            <a:schemeClr val="bg2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7510820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24695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410370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2894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标题幻灯片">
    <p:bg>
      <p:bgPr>
        <a:gradFill>
          <a:gsLst>
            <a:gs pos="61000">
              <a:schemeClr val="bg2">
                <a:lumMod val="90000"/>
              </a:schemeClr>
            </a:gs>
            <a:gs pos="100000">
              <a:schemeClr val="bg2">
                <a:lumMod val="50000"/>
              </a:schemeClr>
            </a:gs>
            <a:gs pos="0">
              <a:schemeClr val="bg2">
                <a:lumMod val="50000"/>
              </a:schemeClr>
            </a:gs>
            <a:gs pos="40000">
              <a:schemeClr val="bg2">
                <a:lumMod val="9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3201636" y="1583903"/>
            <a:ext cx="5128327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9600" dirty="0" smtClean="0">
                <a:solidFill>
                  <a:schemeClr val="accent2"/>
                </a:solidFill>
                <a:effectLst>
                  <a:outerShdw dist="50800" dir="5400000" algn="ctr" rotWithShape="0">
                    <a:srgbClr val="000000">
                      <a:alpha val="60000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本课结束</a:t>
            </a:r>
            <a:endParaRPr lang="en-US" altLang="zh-CN" sz="9600" dirty="0" smtClean="0">
              <a:solidFill>
                <a:schemeClr val="accent2"/>
              </a:solidFill>
              <a:effectLst>
                <a:outerShdw dist="50800" dir="5400000" algn="ctr" rotWithShape="0">
                  <a:srgbClr val="000000">
                    <a:alpha val="60000"/>
                  </a:srgb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ctr"/>
            <a:r>
              <a:rPr lang="zh-CN" altLang="en-US" sz="9600" dirty="0" smtClean="0">
                <a:solidFill>
                  <a:schemeClr val="accent2"/>
                </a:solidFill>
                <a:effectLst>
                  <a:outerShdw dist="50800" dir="5400000" algn="ctr" rotWithShape="0">
                    <a:srgbClr val="000000">
                      <a:alpha val="60000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谢谢观看</a:t>
            </a:r>
            <a:endParaRPr lang="en-US" altLang="zh-CN" sz="9600" dirty="0" smtClean="0">
              <a:solidFill>
                <a:schemeClr val="accent2"/>
              </a:solidFill>
              <a:effectLst>
                <a:outerShdw dist="50800" dir="5400000" algn="ctr" rotWithShape="0">
                  <a:srgbClr val="000000">
                    <a:alpha val="60000"/>
                  </a:srgb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2607902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章节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矩形 52">
            <a:extLst>
              <a:ext uri="{FF2B5EF4-FFF2-40B4-BE49-F238E27FC236}">
                <a16:creationId xmlns="" xmlns:a16="http://schemas.microsoft.com/office/drawing/2014/main" id="{BA1ED049-C14D-4A1F-97F9-8FC803A6313A}"/>
              </a:ext>
            </a:extLst>
          </p:cNvPr>
          <p:cNvSpPr/>
          <p:nvPr userDrawn="1"/>
        </p:nvSpPr>
        <p:spPr>
          <a:xfrm>
            <a:off x="0" y="2256061"/>
            <a:ext cx="11522075" cy="1740047"/>
          </a:xfrm>
          <a:prstGeom prst="rect">
            <a:avLst/>
          </a:prstGeom>
          <a:solidFill>
            <a:srgbClr val="00A1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024"/>
          </a:p>
        </p:txBody>
      </p:sp>
      <p:sp>
        <p:nvSpPr>
          <p:cNvPr id="54" name="标题 1">
            <a:extLst>
              <a:ext uri="{FF2B5EF4-FFF2-40B4-BE49-F238E27FC236}">
                <a16:creationId xmlns="" xmlns:a16="http://schemas.microsoft.com/office/drawing/2014/main" id="{AA99C4E3-901A-413A-864D-39738AA96B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2256061"/>
            <a:ext cx="11522075" cy="1740047"/>
          </a:xfrm>
          <a:prstGeom prst="rect">
            <a:avLst/>
          </a:prstGeom>
        </p:spPr>
        <p:txBody>
          <a:bodyPr anchor="ctr"/>
          <a:lstStyle>
            <a:lvl1pPr algn="ctr">
              <a:defRPr sz="4158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641666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-1" y="172927"/>
            <a:ext cx="11522075" cy="288032"/>
          </a:xfrm>
          <a:prstGeom prst="rect">
            <a:avLst/>
          </a:prstGeom>
          <a:gradFill flip="none" rotWithShape="1">
            <a:gsLst>
              <a:gs pos="65000">
                <a:schemeClr val="bg2">
                  <a:lumMod val="90000"/>
                </a:schemeClr>
              </a:gs>
              <a:gs pos="38000">
                <a:schemeClr val="bg2">
                  <a:lumMod val="75000"/>
                </a:schemeClr>
              </a:gs>
              <a:gs pos="1000">
                <a:srgbClr val="0070C0"/>
              </a:gs>
              <a:gs pos="100000">
                <a:schemeClr val="bg1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-9728" y="6404527"/>
            <a:ext cx="11522074" cy="72008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chemeClr val="bg2">
                    <a:lumMod val="50000"/>
                  </a:schemeClr>
                </a:solidFill>
              </a:ln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5586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0" r:id="rId2"/>
    <p:sldLayoutId id="2147483691" r:id="rId3"/>
    <p:sldLayoutId id="2147483692" r:id="rId4"/>
    <p:sldLayoutId id="2147483694" r:id="rId5"/>
    <p:sldLayoutId id="2147483698" r:id="rId6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158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158">
          <a:solidFill>
            <a:schemeClr val="tx1"/>
          </a:solidFill>
          <a:latin typeface="Arial" charset="0"/>
          <a:ea typeface="黑体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158">
          <a:solidFill>
            <a:schemeClr val="tx1"/>
          </a:solidFill>
          <a:latin typeface="Arial" charset="0"/>
          <a:ea typeface="黑体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158">
          <a:solidFill>
            <a:schemeClr val="tx1"/>
          </a:solidFill>
          <a:latin typeface="Arial" charset="0"/>
          <a:ea typeface="黑体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158">
          <a:solidFill>
            <a:schemeClr val="tx1"/>
          </a:solidFill>
          <a:latin typeface="Arial" charset="0"/>
          <a:ea typeface="黑体" pitchFamily="2" charset="-122"/>
        </a:defRPr>
      </a:lvl5pPr>
      <a:lvl6pPr marL="432008" algn="ctr" rtl="0" eaLnBrk="1" fontAlgn="base" hangingPunct="1">
        <a:spcBef>
          <a:spcPct val="0"/>
        </a:spcBef>
        <a:spcAft>
          <a:spcPct val="0"/>
        </a:spcAft>
        <a:defRPr sz="4158">
          <a:solidFill>
            <a:schemeClr val="tx1"/>
          </a:solidFill>
          <a:latin typeface="Arial" charset="0"/>
          <a:ea typeface="黑体" pitchFamily="2" charset="-122"/>
        </a:defRPr>
      </a:lvl6pPr>
      <a:lvl7pPr marL="864017" algn="ctr" rtl="0" eaLnBrk="1" fontAlgn="base" hangingPunct="1">
        <a:spcBef>
          <a:spcPct val="0"/>
        </a:spcBef>
        <a:spcAft>
          <a:spcPct val="0"/>
        </a:spcAft>
        <a:defRPr sz="4158">
          <a:solidFill>
            <a:schemeClr val="tx1"/>
          </a:solidFill>
          <a:latin typeface="Arial" charset="0"/>
          <a:ea typeface="黑体" pitchFamily="2" charset="-122"/>
        </a:defRPr>
      </a:lvl7pPr>
      <a:lvl8pPr marL="1296025" algn="ctr" rtl="0" eaLnBrk="1" fontAlgn="base" hangingPunct="1">
        <a:spcBef>
          <a:spcPct val="0"/>
        </a:spcBef>
        <a:spcAft>
          <a:spcPct val="0"/>
        </a:spcAft>
        <a:defRPr sz="4158">
          <a:solidFill>
            <a:schemeClr val="tx1"/>
          </a:solidFill>
          <a:latin typeface="Arial" charset="0"/>
          <a:ea typeface="黑体" pitchFamily="2" charset="-122"/>
        </a:defRPr>
      </a:lvl8pPr>
      <a:lvl9pPr marL="1728033" algn="ctr" rtl="0" eaLnBrk="1" fontAlgn="base" hangingPunct="1">
        <a:spcBef>
          <a:spcPct val="0"/>
        </a:spcBef>
        <a:spcAft>
          <a:spcPct val="0"/>
        </a:spcAft>
        <a:defRPr sz="4158">
          <a:solidFill>
            <a:schemeClr val="tx1"/>
          </a:solidFill>
          <a:latin typeface="Arial" charset="0"/>
          <a:ea typeface="黑体" pitchFamily="2" charset="-122"/>
        </a:defRPr>
      </a:lvl9pPr>
    </p:titleStyle>
    <p:bodyStyle>
      <a:lvl1pPr marL="324006" indent="-324006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024" kern="1200">
          <a:solidFill>
            <a:schemeClr val="tx1"/>
          </a:solidFill>
          <a:latin typeface="+mn-lt"/>
          <a:ea typeface="+mn-ea"/>
          <a:cs typeface="+mn-cs"/>
        </a:defRPr>
      </a:lvl1pPr>
      <a:lvl2pPr marL="702013" indent="-270005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080021" indent="-216004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268" kern="1200">
          <a:solidFill>
            <a:schemeClr val="tx1"/>
          </a:solidFill>
          <a:latin typeface="+mn-lt"/>
          <a:ea typeface="+mn-ea"/>
          <a:cs typeface="+mn-cs"/>
        </a:defRPr>
      </a:lvl3pPr>
      <a:lvl4pPr marL="1512029" indent="-216004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1944037" indent="-216004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376046" indent="-216004" algn="l" defTabSz="864017" rtl="0" eaLnBrk="1" latinLnBrk="0" hangingPunct="1">
        <a:spcBef>
          <a:spcPct val="20000"/>
        </a:spcBef>
        <a:buFont typeface="Arial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2808054" indent="-216004" algn="l" defTabSz="864017" rtl="0" eaLnBrk="1" latinLnBrk="0" hangingPunct="1">
        <a:spcBef>
          <a:spcPct val="20000"/>
        </a:spcBef>
        <a:buFont typeface="Arial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240062" indent="-216004" algn="l" defTabSz="864017" rtl="0" eaLnBrk="1" latinLnBrk="0" hangingPunct="1">
        <a:spcBef>
          <a:spcPct val="20000"/>
        </a:spcBef>
        <a:buFont typeface="Arial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3672070" indent="-216004" algn="l" defTabSz="864017" rtl="0" eaLnBrk="1" latinLnBrk="0" hangingPunct="1">
        <a:spcBef>
          <a:spcPct val="20000"/>
        </a:spcBef>
        <a:buFont typeface="Arial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1pPr>
      <a:lvl2pPr marL="432008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2pPr>
      <a:lvl3pPr marL="864017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3pPr>
      <a:lvl4pPr marL="1296025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4pPr>
      <a:lvl5pPr marL="1728033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5pPr>
      <a:lvl6pPr marL="2160041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6pPr>
      <a:lvl7pPr marL="2592050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7pPr>
      <a:lvl8pPr marL="3024058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8pPr>
      <a:lvl9pPr marL="3456066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1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0.emf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2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2.emf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zh-CN" altLang="en-US" b="1" dirty="0" smtClean="0"/>
              <a:t>专题</a:t>
            </a:r>
            <a:r>
              <a:rPr lang="en-US" altLang="zh-CN" b="1" dirty="0" smtClean="0"/>
              <a:t>12</a:t>
            </a:r>
            <a:r>
              <a:rPr lang="zh-CN" altLang="en-US" b="1" dirty="0"/>
              <a:t>　中国的自然环境</a:t>
            </a:r>
            <a:endParaRPr lang="zh-CN" altLang="zh-CN" dirty="0"/>
          </a:p>
        </p:txBody>
      </p:sp>
      <p:sp>
        <p:nvSpPr>
          <p:cNvPr id="4" name="矩形 3"/>
          <p:cNvSpPr>
            <a:spLocks noChangeAspect="1"/>
          </p:cNvSpPr>
          <p:nvPr/>
        </p:nvSpPr>
        <p:spPr>
          <a:xfrm>
            <a:off x="236022" y="1440390"/>
            <a:ext cx="1742785" cy="6147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122622" algn="l"/>
                <a:tab pos="2044239" algn="l"/>
                <a:tab pos="2969457" algn="l"/>
                <a:tab pos="3959476" algn="l"/>
              </a:tabLst>
            </a:pPr>
            <a:r>
              <a:rPr lang="zh-CN" altLang="en-US" sz="3024" dirty="0">
                <a:solidFill>
                  <a:srgbClr val="000000"/>
                </a:solidFill>
                <a:latin typeface="NEU-BZ-S92" panose="02010600010101010101" pitchFamily="2" charset="-122"/>
                <a:ea typeface="方正大黑_GBK" panose="03000509000000000000" pitchFamily="65" charset="-122"/>
                <a:cs typeface="Times New Roman" panose="02020603050405020304" pitchFamily="18" charset="0"/>
              </a:rPr>
              <a:t>考点集训</a:t>
            </a:r>
            <a:endParaRPr lang="zh-CN" altLang="zh-CN" sz="3024" dirty="0">
              <a:solidFill>
                <a:srgbClr val="000000"/>
              </a:solidFill>
              <a:latin typeface="NEU-BZ-S92" panose="02010600010101010101" pitchFamily="2" charset="-122"/>
              <a:ea typeface="方正大黑_GBK" panose="03000509000000000000" pitchFamily="65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9643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>
            <a:spLocks noChangeAspect="1"/>
          </p:cNvSpPr>
          <p:nvPr/>
        </p:nvSpPr>
        <p:spPr>
          <a:xfrm>
            <a:off x="361950" y="441607"/>
            <a:ext cx="10807700" cy="359059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一、选择题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本大题共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15</a:t>
            </a: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小题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每小题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分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共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60</a:t>
            </a: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分。在每小题给出的四个选项中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只有一项是符合题目要求的。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下图是某校学生在地理实践活动课上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用泡沫板制作我国地形的简易立体模型。他们参照中国地势剖面图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巧妙利用不同层数的泡沫板来表示我国阶梯状的地势特征。读图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完成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1~2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题。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484789" y="3998151"/>
            <a:ext cx="10318123" cy="2308784"/>
            <a:chOff x="484789" y="3998151"/>
            <a:chExt cx="10318123" cy="2308784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84789" y="3998151"/>
              <a:ext cx="6420038" cy="2308784"/>
            </a:xfrm>
            <a:prstGeom prst="rect">
              <a:avLst/>
            </a:prstGeom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761274" y="4032205"/>
              <a:ext cx="3041638" cy="227473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6428917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863823"/>
            <a:ext cx="10807700" cy="477246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如果一层泡沫板代表海拔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500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米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第一、第二、第三级阶梯的泡沫板层数比大致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是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A.1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∶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∶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8	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			B.8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∶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∶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C.4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∶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∶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	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			D.8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∶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∶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同学们在地形模型中特别描绘了主要山脉和河流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可以表现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地势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对山脉走向的影响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B.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对河流流向的影响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阶梯内部水能丰富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D.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阻挡季风进入内陆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847781" y="1531559"/>
            <a:ext cx="4587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宋体" panose="02010600030101010101" pitchFamily="2" charset="-122"/>
              </a:rPr>
              <a:t>B</a:t>
            </a:r>
            <a:endParaRPr lang="zh-CN" altLang="en-US" dirty="0"/>
          </a:p>
        </p:txBody>
      </p:sp>
      <p:sp>
        <p:nvSpPr>
          <p:cNvPr id="6" name="矩形 5"/>
          <p:cNvSpPr/>
          <p:nvPr/>
        </p:nvSpPr>
        <p:spPr>
          <a:xfrm>
            <a:off x="1584573" y="3865311"/>
            <a:ext cx="4587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宋体" panose="02010600030101010101" pitchFamily="2" charset="-122"/>
              </a:rPr>
              <a:t>B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0438675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1439887"/>
            <a:ext cx="10807700" cy="359059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第三阶梯海拔最低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设为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500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米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第一阶梯是青藏高原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海拔约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4 000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米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约是第一阶梯海拔的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8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倍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故选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。第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我国西高东低的地势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使得我国大部分河流自西向东流入大海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地势对山脉走向是没有影响的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在阶梯的交界处水能资源丰富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西高东低的地势有利于海洋的暖湿气流深入内陆地区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,B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符合题意。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890531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441607"/>
            <a:ext cx="10807700" cy="122687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在北方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一树繁花是春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枝头绿叶亦是春。下图是中国天气网推出的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2021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年全国树叶变绿进程预估图。读图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完成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3~5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题。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5" name="image121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5468" y="1648817"/>
            <a:ext cx="6100665" cy="4704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647793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441607"/>
            <a:ext cx="10807700" cy="600164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3.“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渭城朝雨浥轻尘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客舍青青柳色新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是唐朝诗人王维描写今西安附近景象的诗句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此景象最可能出现的时间段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是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A.1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月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5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日至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月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18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日前后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B.2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月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日至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月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18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日前后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C.2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月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19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日至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月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日前后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D.4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月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5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日至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月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18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日前后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4.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下列省级行政区中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树叶变绿最早的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是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京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				B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晋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豫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				D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新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5.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影响我国树叶变绿进程的主要因素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是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海陆位置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		B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纬度位置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经度位置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		D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地形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9848593" y="1119175"/>
            <a:ext cx="4812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ea typeface="宋体" panose="02010600030101010101" pitchFamily="2" charset="-122"/>
              </a:rPr>
              <a:t>C</a:t>
            </a:r>
            <a:endParaRPr lang="zh-CN" altLang="en-US" dirty="0"/>
          </a:p>
        </p:txBody>
      </p:sp>
      <p:sp>
        <p:nvSpPr>
          <p:cNvPr id="6" name="矩形 5"/>
          <p:cNvSpPr/>
          <p:nvPr/>
        </p:nvSpPr>
        <p:spPr>
          <a:xfrm>
            <a:off x="7705253" y="2867485"/>
            <a:ext cx="4812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ea typeface="宋体" panose="02010600030101010101" pitchFamily="2" charset="-122"/>
              </a:rPr>
              <a:t>C</a:t>
            </a:r>
            <a:endParaRPr lang="zh-CN" altLang="en-US" dirty="0"/>
          </a:p>
        </p:txBody>
      </p:sp>
      <p:sp>
        <p:nvSpPr>
          <p:cNvPr id="7" name="矩形 6"/>
          <p:cNvSpPr/>
          <p:nvPr/>
        </p:nvSpPr>
        <p:spPr>
          <a:xfrm>
            <a:off x="7613581" y="4625871"/>
            <a:ext cx="4587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宋体" panose="02010600030101010101" pitchFamily="2" charset="-122"/>
              </a:rPr>
              <a:t>B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49200536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>
            <a:spLocks noChangeAspect="1"/>
          </p:cNvSpPr>
          <p:nvPr/>
        </p:nvSpPr>
        <p:spPr>
          <a:xfrm>
            <a:off x="361950" y="647799"/>
            <a:ext cx="10807700" cy="522149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第</a:t>
            </a:r>
            <a:r>
              <a:rPr lang="en-US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根据</a:t>
            </a:r>
            <a:r>
              <a:rPr lang="en-US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2021</a:t>
            </a:r>
            <a:r>
              <a:rPr lang="zh-CN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年全国树叶变绿进程预估图可知</a:t>
            </a:r>
            <a:r>
              <a:rPr lang="en-US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西安树木变绿的时间是</a:t>
            </a:r>
            <a:r>
              <a:rPr lang="en-US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月底至</a:t>
            </a:r>
            <a:r>
              <a:rPr lang="en-US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月底</a:t>
            </a:r>
            <a:r>
              <a:rPr lang="en-US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题中四个选项中</a:t>
            </a:r>
            <a:r>
              <a:rPr lang="en-US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只有</a:t>
            </a:r>
            <a:r>
              <a:rPr lang="en-US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zh-CN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选项属于</a:t>
            </a:r>
            <a:r>
              <a:rPr lang="en-US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月底至</a:t>
            </a:r>
            <a:r>
              <a:rPr lang="en-US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月底这一时间段</a:t>
            </a:r>
            <a:r>
              <a:rPr lang="en-US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,C</a:t>
            </a:r>
            <a:r>
              <a:rPr lang="zh-CN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正确。第</a:t>
            </a:r>
            <a:r>
              <a:rPr lang="en-US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zh-CN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京是北京市的简称</a:t>
            </a:r>
            <a:r>
              <a:rPr lang="en-US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据图可知</a:t>
            </a:r>
            <a:r>
              <a:rPr lang="en-US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北京树叶变绿的时间是</a:t>
            </a:r>
            <a:r>
              <a:rPr lang="en-US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月底至</a:t>
            </a:r>
            <a:r>
              <a:rPr lang="en-US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月底</a:t>
            </a:r>
            <a:r>
              <a:rPr lang="en-US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晋是山西省的简称</a:t>
            </a:r>
            <a:r>
              <a:rPr lang="en-US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据图可知</a:t>
            </a:r>
            <a:r>
              <a:rPr lang="en-US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山西树叶变绿的时间是</a:t>
            </a:r>
            <a:r>
              <a:rPr lang="en-US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月底至</a:t>
            </a:r>
            <a:r>
              <a:rPr lang="en-US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zh-CN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月</a:t>
            </a:r>
            <a:r>
              <a:rPr lang="en-US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20</a:t>
            </a:r>
            <a:r>
              <a:rPr lang="zh-CN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日前</a:t>
            </a:r>
            <a:r>
              <a:rPr lang="en-US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豫是河南省的简称</a:t>
            </a:r>
            <a:r>
              <a:rPr lang="en-US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据图可知</a:t>
            </a:r>
            <a:r>
              <a:rPr lang="en-US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河南省树叶变绿的时间是</a:t>
            </a:r>
            <a:r>
              <a:rPr lang="en-US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月底之前</a:t>
            </a:r>
            <a:r>
              <a:rPr lang="en-US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新是新疆维吾尔自治区的简称</a:t>
            </a:r>
            <a:r>
              <a:rPr lang="en-US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据图可知</a:t>
            </a:r>
            <a:r>
              <a:rPr lang="en-US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新疆维吾尔自治区树叶变绿的时间是</a:t>
            </a:r>
            <a:r>
              <a:rPr lang="en-US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月底至</a:t>
            </a:r>
            <a:r>
              <a:rPr lang="en-US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zh-CN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月</a:t>
            </a:r>
            <a:r>
              <a:rPr lang="en-US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20</a:t>
            </a:r>
            <a:r>
              <a:rPr lang="zh-CN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日之前。综上所述</a:t>
            </a:r>
            <a:r>
              <a:rPr lang="en-US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以上四个省级行政区中</a:t>
            </a:r>
            <a:r>
              <a:rPr lang="en-US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树叶变绿最早的是河南省</a:t>
            </a:r>
            <a:r>
              <a:rPr lang="en-US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,C</a:t>
            </a:r>
            <a:r>
              <a:rPr lang="zh-CN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正确。第</a:t>
            </a:r>
            <a:r>
              <a:rPr lang="en-US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5</a:t>
            </a:r>
            <a:r>
              <a:rPr lang="zh-CN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由图可知</a:t>
            </a:r>
            <a:r>
              <a:rPr lang="en-US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我国树叶变绿进程南北方向存在差异</a:t>
            </a:r>
            <a:r>
              <a:rPr lang="en-US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说明影响我国树叶变绿进程的主要因素是纬度位置</a:t>
            </a:r>
            <a:r>
              <a:rPr lang="en-US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,B</a:t>
            </a:r>
            <a:r>
              <a:rPr lang="zh-CN" altLang="zh-CN" sz="2800" dirty="0">
                <a:ea typeface="宋体" panose="02010600030101010101" pitchFamily="2" charset="-122"/>
                <a:cs typeface="Times New Roman" panose="02020603050405020304" pitchFamily="18" charset="0"/>
              </a:rPr>
              <a:t>正确。</a:t>
            </a:r>
            <a:endParaRPr lang="zh-CN" altLang="zh-CN" sz="28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522017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575791"/>
            <a:ext cx="5740247" cy="54107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2021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年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月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6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日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世界在建规模最大的水利工程白鹤滩水电站下闸蓄水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蓄水后可减少三峡入库洪水量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为长江中下游防洪发挥重要作用。白鹤滩水电站建成后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将成为仅次于三峡水电站的中国第二大水电站。下图为长江某河段主要水电站分布图。读图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完成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6~7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题。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5" name="image122.jpeg"/>
          <p:cNvPicPr/>
          <p:nvPr/>
        </p:nvPicPr>
        <p:blipFill>
          <a:blip r:embed="rId2"/>
          <a:stretch>
            <a:fillRect/>
          </a:stretch>
        </p:blipFill>
        <p:spPr>
          <a:xfrm>
            <a:off x="6102197" y="1084903"/>
            <a:ext cx="5067453" cy="4392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996156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441607"/>
            <a:ext cx="10807700" cy="595432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6.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白鹤滩水电站位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于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四川盆地内部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第二、三级阶梯交界处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长江下游河段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四川省和云南省交界处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7.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作为中国水利工程的新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国家名片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”,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白鹤滩水电站的主要作用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是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航运　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②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灌溉　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③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发电　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④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防洪　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⑤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养殖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①②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B.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②③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③④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D.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④⑤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40541" y="532734"/>
            <a:ext cx="4812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ea typeface="宋体" panose="02010600030101010101" pitchFamily="2" charset="-122"/>
              </a:rPr>
              <a:t>D</a:t>
            </a:r>
            <a:endParaRPr lang="zh-CN" altLang="en-US" dirty="0"/>
          </a:p>
        </p:txBody>
      </p:sp>
      <p:sp>
        <p:nvSpPr>
          <p:cNvPr id="6" name="矩形 5"/>
          <p:cNvSpPr/>
          <p:nvPr/>
        </p:nvSpPr>
        <p:spPr>
          <a:xfrm>
            <a:off x="1584573" y="4042007"/>
            <a:ext cx="4812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ea typeface="宋体" panose="02010600030101010101" pitchFamily="2" charset="-122"/>
              </a:rPr>
              <a:t>C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58928474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595455"/>
            <a:ext cx="10807700" cy="536339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6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白鹤滩水电站位于四川盆地边缘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,A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错误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白鹤滩水电站位于第一、二级阶梯交界处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,B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错误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长江上、中、下游的分界点是宜昌和湖口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由图可知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白鹤滩水电站位于长江上游河段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,C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错误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找出白鹤滩水电站的位置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以及省级界的图例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可知位于四川省和云南省交界处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,D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正确。第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7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根据材料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白鹤滩水电站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蓄水后可减少三峡入库洪水量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为长江中下游防洪发挥重要作用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”,“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白鹤滩水电站建成后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将成为仅次于三峡水电站的中国第二大水电站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可知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白鹤滩水电站的主要作用是防洪和发电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故选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4752362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441607"/>
            <a:ext cx="10807700" cy="122687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2021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年春季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我国多地遭遇多次沙尘暴天气。下图为某次全国沙尘天气实况图。读图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完成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8~10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题。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5" name="image123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5178" y="1673829"/>
            <a:ext cx="5921245" cy="4637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418949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441607"/>
            <a:ext cx="5296643" cy="6832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8.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沙尘暴的天气符号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是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5" name="image124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5808" y="1109343"/>
            <a:ext cx="8119985" cy="1596758"/>
          </a:xfrm>
          <a:prstGeom prst="rect">
            <a:avLst/>
          </a:prstGeom>
        </p:spPr>
      </p:pic>
      <p:sp>
        <p:nvSpPr>
          <p:cNvPr id="3" name="矩形 2"/>
          <p:cNvSpPr>
            <a:spLocks noChangeAspect="1"/>
          </p:cNvSpPr>
          <p:nvPr/>
        </p:nvSpPr>
        <p:spPr>
          <a:xfrm>
            <a:off x="361950" y="2716367"/>
            <a:ext cx="10807700" cy="363791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9.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受扬沙和浮尘影响的城市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是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朱日和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	B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北京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济南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	D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武汉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10.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沙尘暴天气发生时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最合理的做法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是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勤开窗多通风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B.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加强户外锻炼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多洗手勤消毒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D.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带口罩防沙尘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743093" y="539099"/>
            <a:ext cx="4812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ea typeface="宋体" panose="02010600030101010101" pitchFamily="2" charset="-122"/>
              </a:rPr>
              <a:t>D</a:t>
            </a:r>
            <a:endParaRPr lang="zh-CN" altLang="en-US" dirty="0"/>
          </a:p>
        </p:txBody>
      </p:sp>
      <p:sp>
        <p:nvSpPr>
          <p:cNvPr id="7" name="矩形 6"/>
          <p:cNvSpPr/>
          <p:nvPr/>
        </p:nvSpPr>
        <p:spPr>
          <a:xfrm>
            <a:off x="5957397" y="2798894"/>
            <a:ext cx="4812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ea typeface="宋体" panose="02010600030101010101" pitchFamily="2" charset="-122"/>
              </a:rPr>
              <a:t>C</a:t>
            </a:r>
            <a:endParaRPr lang="zh-CN" altLang="en-US" dirty="0"/>
          </a:p>
        </p:txBody>
      </p:sp>
      <p:sp>
        <p:nvSpPr>
          <p:cNvPr id="8" name="矩形 7"/>
          <p:cNvSpPr/>
          <p:nvPr/>
        </p:nvSpPr>
        <p:spPr>
          <a:xfrm>
            <a:off x="7512077" y="4545158"/>
            <a:ext cx="4812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ea typeface="宋体" panose="02010600030101010101" pitchFamily="2" charset="-122"/>
              </a:rPr>
              <a:t>D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4216183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821311"/>
            <a:ext cx="10807700" cy="477246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8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,A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图示天气符号表示雾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,A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错误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;B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图天气符号表示雷阵雨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,B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错误。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图天气符号表示北风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6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级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,C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错误。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图天气符号表示沙尘暴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,D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正确。第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9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从图中可以看出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受扬沙和浮尘影响的城市是山东的济南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,C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正确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朱日和受强沙尘暴影响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北京受沙尘暴影响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武汉不受上述三种天气的影响。第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10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沙尘暴天气发生时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最合理的做法是带口罩防沙尘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减少吸入沙尘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,D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正确。开窗、户外锻炼会吸入更多的沙尘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多洗手勤消毒对防沙尘无益。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2440669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441815"/>
            <a:ext cx="10807700" cy="240873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我国国家公园的设立旨在保护自然生态系统的完整性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推进自然资源的科学保护和合理利用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其代表国家形象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展现中华文明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还可以开展环境教育。右图为目前我国启动的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10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个国家公园体制试点分布图。读图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完成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11~12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题。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3" name="image148.jpeg"/>
          <p:cNvPicPr/>
          <p:nvPr/>
        </p:nvPicPr>
        <p:blipFill>
          <a:blip r:embed="rId2"/>
          <a:stretch>
            <a:fillRect/>
          </a:stretch>
        </p:blipFill>
        <p:spPr>
          <a:xfrm>
            <a:off x="2705460" y="2870215"/>
            <a:ext cx="6120680" cy="3408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575109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441607"/>
            <a:ext cx="10807700" cy="595432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11.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图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中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北方地区四季分明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最适宜建立国家公园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南方地区的国家公园数量最多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面积最大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三江源国家公园位于地势最高的青藏地区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大熊猫国家公园位于气候干旱的西北地区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12.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国家公园的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设立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是为了保护自然生态系统的完整性　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②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可以推进自然资源的合理利用　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③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是为了发展旅游业以增加经济收入　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④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可以作为开展环境教育的基地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①②③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B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①②</a:t>
            </a:r>
            <a:r>
              <a:rPr lang="zh-CN" altLang="zh-CN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④</a:t>
            </a:r>
            <a:r>
              <a:rPr lang="en-US" altLang="zh-CN" dirty="0" smtClean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		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①③④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D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②③④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059133" y="528422"/>
            <a:ext cx="4812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ea typeface="宋体" panose="02010600030101010101" pitchFamily="2" charset="-122"/>
              </a:rPr>
              <a:t>C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4147365" y="3448264"/>
            <a:ext cx="4587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宋体" panose="02010600030101010101" pitchFamily="2" charset="-122"/>
              </a:rPr>
              <a:t>B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7088783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1064950"/>
            <a:ext cx="10807700" cy="418152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11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北方地区四季分明与国家公园的建立并无直接关系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据图可知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青藏地区国家公园面积最大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并非南方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据图可知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三江源国家公园位于地势最高的青藏地区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据图可知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大熊猫国家公园位于南方地区。第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12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根据材料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我国国家公园的设立旨在保护自然生态系统的完整性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推进自然资源的科学保护和合理利用</a:t>
            </a:r>
            <a:r>
              <a:rPr lang="en-US" altLang="zh-CN" dirty="0">
                <a:latin typeface="楷体" panose="02010609060101010101" pitchFamily="49" charset="-122"/>
                <a:ea typeface="宋体" panose="02010600030101010101" pitchFamily="2" charset="-122"/>
                <a:cs typeface="Times New Roman" panose="02020603050405020304" pitchFamily="18" charset="0"/>
              </a:rPr>
              <a:t>……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还可以开展环境教育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可知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国家公园的设立并非为了发展旅游业增加收入。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5732058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1158949"/>
            <a:ext cx="10807700" cy="122687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地理兴趣小组的同学们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根据资料卡玩猜猜看游戏。读卡片信息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完成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13~14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题。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3" name="image149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" y="2506091"/>
            <a:ext cx="10807700" cy="2616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41299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628135"/>
            <a:ext cx="10807700" cy="363791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13.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根据上面的信息判断该河流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为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长江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			B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黄河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珠江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			D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塔里木河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14.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该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河流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源于平原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		B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能够直接汇入海洋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该河全流域森林广布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夏季汛期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582621" y="719807"/>
            <a:ext cx="4812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ea typeface="宋体" panose="02010600030101010101" pitchFamily="2" charset="-122"/>
              </a:rPr>
              <a:t>D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2501013" y="2449120"/>
            <a:ext cx="4812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ea typeface="宋体" panose="02010600030101010101" pitchFamily="2" charset="-122"/>
              </a:rPr>
              <a:t>D</a:t>
            </a:r>
            <a:endParaRPr lang="zh-CN" altLang="en-US" dirty="0"/>
          </a:p>
        </p:txBody>
      </p:sp>
      <p:sp>
        <p:nvSpPr>
          <p:cNvPr id="5" name="矩形 4"/>
          <p:cNvSpPr>
            <a:spLocks noChangeAspect="1"/>
          </p:cNvSpPr>
          <p:nvPr/>
        </p:nvSpPr>
        <p:spPr>
          <a:xfrm>
            <a:off x="361950" y="4199039"/>
            <a:ext cx="10807700" cy="181780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13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根据材料中的西域、塔里木、积雪冰川等信息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可以判断该河流为塔里木河。第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14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塔里木河夏季高温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积雪和冰川融化补给河流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形成夏汛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故选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9684221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>
            <a:spLocks noChangeAspect="1"/>
          </p:cNvSpPr>
          <p:nvPr/>
        </p:nvSpPr>
        <p:spPr>
          <a:xfrm>
            <a:off x="361950" y="595455"/>
            <a:ext cx="10807700" cy="363791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15.(2020·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深圳中考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强降水期间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我们尤其要注意安全。下列做法正确的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是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关注暴雨、地质灾害预警　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zh-CN" altLang="zh-CN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②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在城市低洼地停留　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③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远离高、陡的边坡　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	</a:t>
            </a:r>
            <a:r>
              <a:rPr lang="zh-CN" altLang="zh-CN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④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不到河边、水库玩耍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①②③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				B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②③④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①③④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				D.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①②④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211261" y="1263191"/>
            <a:ext cx="4812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ea typeface="宋体" panose="02010600030101010101" pitchFamily="2" charset="-122"/>
              </a:rPr>
              <a:t>C</a:t>
            </a:r>
            <a:endParaRPr lang="zh-CN" altLang="en-US" dirty="0"/>
          </a:p>
        </p:txBody>
      </p:sp>
      <p:sp>
        <p:nvSpPr>
          <p:cNvPr id="6" name="矩形 5"/>
          <p:cNvSpPr>
            <a:spLocks noChangeAspect="1"/>
          </p:cNvSpPr>
          <p:nvPr/>
        </p:nvSpPr>
        <p:spPr>
          <a:xfrm>
            <a:off x="361950" y="4194046"/>
            <a:ext cx="10807700" cy="181780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强降水期间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我们尤其要注意安全。关注暴雨、地质灾害预警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不在城市低洼地停留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远离高、陡的边坡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不到河边、水库玩耍。故选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1308004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>
            <a:spLocks noChangeAspect="1"/>
          </p:cNvSpPr>
          <p:nvPr/>
        </p:nvSpPr>
        <p:spPr>
          <a:xfrm>
            <a:off x="361950" y="622832"/>
            <a:ext cx="10807700" cy="536339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二、非选择题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本大题共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小题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每小题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20</a:t>
            </a: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分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共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40</a:t>
            </a: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分。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16.(2020·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山西中考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阅读图文材料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完成下列各题。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(20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分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背景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:2020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年入夏以来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我国多地由于</a:t>
            </a:r>
            <a:r>
              <a:rPr lang="zh-CN" altLang="zh-CN" dirty="0" smtClean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强</a:t>
            </a:r>
            <a:endParaRPr lang="en-US" altLang="zh-CN" dirty="0" smtClean="0">
              <a:solidFill>
                <a:srgbClr val="000000"/>
              </a:solidFill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 smtClean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降雨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引发洪涝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给当地生产、生活</a:t>
            </a:r>
            <a:r>
              <a:rPr lang="zh-CN" altLang="zh-CN" dirty="0" smtClean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造成</a:t>
            </a:r>
            <a:endParaRPr lang="en-US" altLang="zh-CN" dirty="0" smtClean="0">
              <a:solidFill>
                <a:srgbClr val="000000"/>
              </a:solidFill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 smtClean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严重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影响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各地进入防汛应急响应。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目的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了解太原市降水量季节变化</a:t>
            </a:r>
            <a:r>
              <a:rPr lang="zh-CN" altLang="zh-CN" dirty="0" smtClean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特点</a:t>
            </a:r>
            <a:endParaRPr lang="en-US" altLang="zh-CN" dirty="0" smtClean="0">
              <a:solidFill>
                <a:srgbClr val="000000"/>
              </a:solidFill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 smtClean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对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人们生产、生活的影响。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名称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太原市降水量的时间变化。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资料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太原市多年平均各月降水量。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7" name="image127.jpeg"/>
          <p:cNvPicPr/>
          <p:nvPr/>
        </p:nvPicPr>
        <p:blipFill>
          <a:blip r:embed="rId2"/>
          <a:stretch>
            <a:fillRect/>
          </a:stretch>
        </p:blipFill>
        <p:spPr>
          <a:xfrm>
            <a:off x="7417221" y="1948472"/>
            <a:ext cx="3655181" cy="3888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8140019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对象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1517553"/>
              </p:ext>
            </p:extLst>
          </p:nvPr>
        </p:nvGraphicFramePr>
        <p:xfrm>
          <a:off x="361950" y="1932773"/>
          <a:ext cx="10807700" cy="28654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4" name="文档" r:id="rId3" imgW="3838715" imgH="1017762" progId="Word.Document.12">
                  <p:embed/>
                </p:oleObj>
              </mc:Choice>
              <mc:Fallback>
                <p:oleObj name="文档" r:id="rId3" imgW="3838715" imgH="1017762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61950" y="1932773"/>
                        <a:ext cx="10807700" cy="286545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34199233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879432"/>
            <a:ext cx="10807700" cy="63594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(1)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根据资料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在图中补充绘制太原市年降水量柱状图。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(4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分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 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>
            <a:spLocks noChangeAspect="1"/>
          </p:cNvSpPr>
          <p:nvPr/>
        </p:nvSpPr>
        <p:spPr>
          <a:xfrm>
            <a:off x="361950" y="1515375"/>
            <a:ext cx="1523174" cy="6832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图略</a:t>
            </a:r>
            <a:r>
              <a:rPr lang="zh-CN" altLang="zh-CN" dirty="0" smtClean="0"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r>
              <a:rPr lang="en-US" altLang="zh-CN" dirty="0" smtClean="0"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>
            <a:spLocks noChangeAspect="1"/>
          </p:cNvSpPr>
          <p:nvPr/>
        </p:nvSpPr>
        <p:spPr>
          <a:xfrm>
            <a:off x="361950" y="2198639"/>
            <a:ext cx="10807700" cy="122687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(2)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请分别说出太原市降水量最多和最少的月份及相应的降水量数值。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(4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分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7" name="矩形 6"/>
          <p:cNvSpPr>
            <a:spLocks noChangeAspect="1"/>
          </p:cNvSpPr>
          <p:nvPr/>
        </p:nvSpPr>
        <p:spPr>
          <a:xfrm>
            <a:off x="361950" y="3425513"/>
            <a:ext cx="10807700" cy="63594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最多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:8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月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,125.4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毫米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最少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:12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月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,2.2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毫米</a:t>
            </a:r>
            <a:r>
              <a:rPr lang="zh-CN" altLang="zh-CN" dirty="0" smtClean="0"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r>
              <a:rPr lang="en-US" altLang="zh-CN" dirty="0" smtClean="0"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>
            <a:spLocks noChangeAspect="1"/>
          </p:cNvSpPr>
          <p:nvPr/>
        </p:nvSpPr>
        <p:spPr>
          <a:xfrm>
            <a:off x="361950" y="4061456"/>
            <a:ext cx="10807700" cy="63594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(3)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请归纳太原市降水量的季节变化特点。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(6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分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 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9" name="矩形 8"/>
          <p:cNvSpPr>
            <a:spLocks noChangeAspect="1"/>
          </p:cNvSpPr>
          <p:nvPr/>
        </p:nvSpPr>
        <p:spPr>
          <a:xfrm>
            <a:off x="361950" y="4697399"/>
            <a:ext cx="5503430" cy="6832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降水不均匀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夏秋多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冬春少</a:t>
            </a:r>
            <a:r>
              <a:rPr lang="zh-CN" altLang="zh-CN" dirty="0" smtClean="0"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r>
              <a:rPr lang="en-US" altLang="zh-CN" dirty="0" smtClean="0"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8853393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1342501"/>
            <a:ext cx="10807700" cy="122687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(4)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请简析太原市降水量季节变化特点对人们生产、生活的影响。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(6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分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>
            <a:spLocks noChangeAspect="1"/>
          </p:cNvSpPr>
          <p:nvPr/>
        </p:nvSpPr>
        <p:spPr>
          <a:xfrm>
            <a:off x="361950" y="2579207"/>
            <a:ext cx="10807700" cy="240873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有利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夏季降水丰富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利于森林、牧草、农作物的生长等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不利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降水不均匀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易造成旱涝灾害。洪涝时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淹没农田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冲毁道路、房屋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生命、财产受到威胁等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干旱时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土地龟裂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草木枯黄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农业减产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生产、生活受到影响等。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036213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>
            <a:spLocks noChangeAspect="1"/>
          </p:cNvSpPr>
          <p:nvPr/>
        </p:nvSpPr>
        <p:spPr>
          <a:xfrm>
            <a:off x="361950" y="441607"/>
            <a:ext cx="10807700" cy="595432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latin typeface="Arial" panose="020B0604020202020204" pitchFamily="34" charset="0"/>
                <a:cs typeface="Times New Roman" panose="02020603050405020304" pitchFamily="18" charset="0"/>
              </a:rPr>
              <a:t>解析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(1)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读图分析可知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柱子的高低代表各月降水的多少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横坐标代表月份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纵坐标代表降水多少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根据表格中提供的数据在图中绘出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7—12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月的降水柱状图即可。第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(2)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读表中数据可知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降水最多的月份是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8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月份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降水量是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125.4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毫米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降水最少的月份是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12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月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降水量是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2.2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毫米。第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(3)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读图比较各月降水量可知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夏秋季节降水多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冬春季节降水少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降水的季节分布不均匀。第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(4)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结合生活实际可知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夏秋季节降水多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雨热同期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有利于农作物的生长。降水的季节分布不均匀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夏季降水过多时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容易造成涝灾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春季降水过少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容易造成旱灾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给农业和人们生活造成不利影响。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7112406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>
            <a:spLocks noChangeAspect="1"/>
          </p:cNvSpPr>
          <p:nvPr/>
        </p:nvSpPr>
        <p:spPr>
          <a:xfrm>
            <a:off x="361950" y="441607"/>
            <a:ext cx="10807700" cy="181780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17.(2021·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上海学考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小南同学在选择旅游地点时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手绘了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中国最美的五大湖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方位示意图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并进行了探究。阅读图文材料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完成下列各题。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(20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分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5" name="image128.jpeg"/>
          <p:cNvPicPr/>
          <p:nvPr/>
        </p:nvPicPr>
        <p:blipFill>
          <a:blip r:embed="rId2"/>
          <a:stretch>
            <a:fillRect/>
          </a:stretch>
        </p:blipFill>
        <p:spPr>
          <a:xfrm>
            <a:off x="2754316" y="2362975"/>
            <a:ext cx="6022967" cy="3888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33902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对象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6320704"/>
              </p:ext>
            </p:extLst>
          </p:nvPr>
        </p:nvGraphicFramePr>
        <p:xfrm>
          <a:off x="1299808" y="1066926"/>
          <a:ext cx="8931984" cy="46934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文档" r:id="rId3" imgW="2584230" imgH="1353422" progId="Word.Document.12">
                  <p:embed/>
                </p:oleObj>
              </mc:Choice>
              <mc:Fallback>
                <p:oleObj name="文档" r:id="rId3" imgW="2584230" imgH="1353422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299808" y="1066926"/>
                        <a:ext cx="8931984" cy="469344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0938296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>
            <a:spLocks noChangeAspect="1"/>
          </p:cNvSpPr>
          <p:nvPr/>
        </p:nvSpPr>
        <p:spPr>
          <a:xfrm>
            <a:off x="361950" y="441607"/>
            <a:ext cx="10807700" cy="595432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(1)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小南发现五大湖各有其美。有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陆心之海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之称的是</a:t>
            </a:r>
            <a:r>
              <a:rPr lang="zh-CN" altLang="zh-CN" u="sng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它是我国第一大湖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,“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海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的浩瀚与湖的沉静相互交织。形如弯月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深藏于阿尔泰山的是</a:t>
            </a:r>
            <a:r>
              <a:rPr lang="zh-CN" altLang="zh-CN" u="sng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u="sng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zh-CN" u="sng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它拥有北欧森林般的风光。被誉为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天湖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的是</a:t>
            </a:r>
            <a:r>
              <a:rPr lang="zh-CN" altLang="zh-CN" u="sng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它是世界海拔最高的大湖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雪山与湖泊相映成趣。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(9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分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en-US" altLang="zh-CN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 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(2)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长白山天池位于锥形山体顶部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湖面一平如镜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却是大地剧烈运动后的产物。小南在观赏了景观图后推测其成因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与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u="sng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　</a:t>
            </a:r>
            <a:r>
              <a:rPr lang="en-US" altLang="zh-CN" u="sng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                          </a:t>
            </a:r>
            <a:r>
              <a:rPr lang="zh-CN" altLang="zh-CN" u="sng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有关。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(3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分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en-US" altLang="zh-CN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 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(3)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五大湖之间陆上交通相连。其中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连接青海湖和纳木错的铁路干线是</a:t>
            </a:r>
            <a:r>
              <a:rPr lang="zh-CN" altLang="zh-CN" u="sng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　</a:t>
            </a:r>
            <a:r>
              <a:rPr lang="en-US" altLang="zh-CN" u="sng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     </a:t>
            </a:r>
            <a:r>
              <a:rPr lang="zh-CN" altLang="zh-CN" u="sng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(3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分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en-US" altLang="zh-CN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 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956165" y="1060183"/>
            <a:ext cx="14205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青海湖</a:t>
            </a:r>
            <a:endParaRPr lang="zh-CN" altLang="en-US" dirty="0"/>
          </a:p>
        </p:txBody>
      </p:sp>
      <p:sp>
        <p:nvSpPr>
          <p:cNvPr id="7" name="矩形 6"/>
          <p:cNvSpPr/>
          <p:nvPr/>
        </p:nvSpPr>
        <p:spPr>
          <a:xfrm>
            <a:off x="7037517" y="1644958"/>
            <a:ext cx="18325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喀纳斯湖</a:t>
            </a:r>
            <a:endParaRPr lang="zh-CN" altLang="en-US" dirty="0"/>
          </a:p>
        </p:txBody>
      </p:sp>
      <p:sp>
        <p:nvSpPr>
          <p:cNvPr id="8" name="矩形 7"/>
          <p:cNvSpPr/>
          <p:nvPr/>
        </p:nvSpPr>
        <p:spPr>
          <a:xfrm>
            <a:off x="6687309" y="2222279"/>
            <a:ext cx="14205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纳木错</a:t>
            </a:r>
            <a:endParaRPr lang="zh-CN" altLang="en-US" dirty="0"/>
          </a:p>
        </p:txBody>
      </p:sp>
      <p:sp>
        <p:nvSpPr>
          <p:cNvPr id="9" name="矩形 8"/>
          <p:cNvSpPr/>
          <p:nvPr/>
        </p:nvSpPr>
        <p:spPr>
          <a:xfrm>
            <a:off x="759805" y="4555895"/>
            <a:ext cx="375295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火山活动</a:t>
            </a:r>
            <a:r>
              <a:rPr lang="en-US" altLang="zh-CN" dirty="0">
                <a:ea typeface="宋体" panose="02010600030101010101" pitchFamily="2" charset="-122"/>
              </a:rPr>
              <a:t>(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地壳活动</a:t>
            </a:r>
            <a:r>
              <a:rPr lang="en-US" altLang="zh-CN" dirty="0">
                <a:ea typeface="宋体" panose="02010600030101010101" pitchFamily="2" charset="-122"/>
              </a:rPr>
              <a:t>)</a:t>
            </a:r>
            <a:endParaRPr lang="zh-CN" altLang="en-US" dirty="0"/>
          </a:p>
        </p:txBody>
      </p:sp>
      <p:sp>
        <p:nvSpPr>
          <p:cNvPr id="10" name="矩形 9"/>
          <p:cNvSpPr/>
          <p:nvPr/>
        </p:nvSpPr>
        <p:spPr>
          <a:xfrm>
            <a:off x="2670370" y="5730871"/>
            <a:ext cx="18325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青藏铁路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80507052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>
            <a:spLocks noChangeAspect="1"/>
          </p:cNvSpPr>
          <p:nvPr/>
        </p:nvSpPr>
        <p:spPr>
          <a:xfrm>
            <a:off x="361950" y="2055279"/>
            <a:ext cx="10807700" cy="122687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(4)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最美湖泊不仅美在自然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还美在人与自然的和谐。请以西湖为例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写出保护湖泊的建议。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(5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分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>
            <a:spLocks noChangeAspect="1"/>
          </p:cNvSpPr>
          <p:nvPr/>
        </p:nvSpPr>
        <p:spPr>
          <a:xfrm>
            <a:off x="361950" y="3282153"/>
            <a:ext cx="10807700" cy="122687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防止过度用水导致湖泊的缩小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严禁造田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污水达标排放以防止水质变差等。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7320781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>
            <a:spLocks noChangeAspect="1"/>
          </p:cNvSpPr>
          <p:nvPr/>
        </p:nvSpPr>
        <p:spPr>
          <a:xfrm>
            <a:off x="361950" y="595455"/>
            <a:ext cx="10807700" cy="535415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zh-CN" dirty="0">
                <a:latin typeface="Arial" panose="020B0604020202020204" pitchFamily="34" charset="0"/>
                <a:cs typeface="Times New Roman" panose="02020603050405020304" pitchFamily="18" charset="0"/>
              </a:rPr>
              <a:t>解析</a:t>
            </a:r>
            <a:r>
              <a:rPr lang="en-US" altLang="zh-CN" dirty="0">
                <a:ea typeface="宋体" panose="02010600030101010101" pitchFamily="2" charset="-122"/>
              </a:rPr>
              <a:t>: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第</a:t>
            </a:r>
            <a:r>
              <a:rPr lang="en-US" altLang="zh-CN" dirty="0">
                <a:ea typeface="宋体" panose="02010600030101010101" pitchFamily="2" charset="-122"/>
              </a:rPr>
              <a:t>(1)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青海湖位于我国青海省境内</a:t>
            </a:r>
            <a:r>
              <a:rPr lang="en-US" altLang="zh-CN" dirty="0">
                <a:ea typeface="宋体" panose="02010600030101010101" pitchFamily="2" charset="-122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是我国面积最大的内陆湖泊</a:t>
            </a:r>
            <a:r>
              <a:rPr lang="en-US" altLang="zh-CN" dirty="0">
                <a:ea typeface="宋体" panose="02010600030101010101" pitchFamily="2" charset="-122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由祁连山的大通山、日月山与青海南山之间的断层陷落形成。深藏于阿尔泰山的喀纳斯湖</a:t>
            </a:r>
            <a:r>
              <a:rPr lang="en-US" altLang="zh-CN" dirty="0">
                <a:ea typeface="宋体" panose="02010600030101010101" pitchFamily="2" charset="-122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地处西北内陆地区</a:t>
            </a:r>
            <a:r>
              <a:rPr lang="en-US" altLang="zh-CN" dirty="0">
                <a:ea typeface="宋体" panose="02010600030101010101" pitchFamily="2" charset="-122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距海遥远</a:t>
            </a:r>
            <a:r>
              <a:rPr lang="en-US" altLang="zh-CN" dirty="0">
                <a:ea typeface="宋体" panose="02010600030101010101" pitchFamily="2" charset="-122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气候干旱</a:t>
            </a:r>
            <a:r>
              <a:rPr lang="en-US" altLang="zh-CN" dirty="0">
                <a:ea typeface="宋体" panose="02010600030101010101" pitchFamily="2" charset="-122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因此水分成为植物生长的限制性因素</a:t>
            </a:r>
            <a:r>
              <a:rPr lang="en-US" altLang="zh-CN" dirty="0">
                <a:ea typeface="宋体" panose="02010600030101010101" pitchFamily="2" charset="-122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受喀纳斯湖的调节</a:t>
            </a:r>
            <a:r>
              <a:rPr lang="en-US" altLang="zh-CN" dirty="0">
                <a:ea typeface="宋体" panose="02010600030101010101" pitchFamily="2" charset="-122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湖区周围气候湿润</a:t>
            </a:r>
            <a:r>
              <a:rPr lang="en-US" altLang="zh-CN" dirty="0">
                <a:ea typeface="宋体" panose="02010600030101010101" pitchFamily="2" charset="-122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降水较多</a:t>
            </a:r>
            <a:r>
              <a:rPr lang="en-US" altLang="zh-CN" dirty="0">
                <a:ea typeface="宋体" panose="02010600030101010101" pitchFamily="2" charset="-122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有利于森林生长。纳木错位于我国青藏高原上</a:t>
            </a:r>
            <a:r>
              <a:rPr lang="en-US" altLang="zh-CN" dirty="0">
                <a:ea typeface="宋体" panose="02010600030101010101" pitchFamily="2" charset="-122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其湖面海拔</a:t>
            </a:r>
            <a:r>
              <a:rPr lang="en-US" altLang="zh-CN" dirty="0">
                <a:ea typeface="宋体" panose="02010600030101010101" pitchFamily="2" charset="-122"/>
              </a:rPr>
              <a:t>4 718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米</a:t>
            </a:r>
            <a:r>
              <a:rPr lang="en-US" altLang="zh-CN" dirty="0">
                <a:ea typeface="宋体" panose="02010600030101010101" pitchFamily="2" charset="-122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是世界上海拔最高的湖泊。第</a:t>
            </a:r>
            <a:r>
              <a:rPr lang="en-US" altLang="zh-CN" dirty="0">
                <a:ea typeface="宋体" panose="02010600030101010101" pitchFamily="2" charset="-122"/>
              </a:rPr>
              <a:t>(2)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长白山位于东北地区东南部</a:t>
            </a:r>
            <a:r>
              <a:rPr lang="en-US" altLang="zh-CN" dirty="0">
                <a:ea typeface="宋体" panose="02010600030101010101" pitchFamily="2" charset="-122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是松花江、图们江、鸭绿江等河流的发源地</a:t>
            </a:r>
            <a:r>
              <a:rPr lang="en-US" altLang="zh-CN" dirty="0">
                <a:ea typeface="宋体" panose="02010600030101010101" pitchFamily="2" charset="-122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长白山天池是由火山口积水成湖</a:t>
            </a:r>
            <a:r>
              <a:rPr lang="en-US" altLang="zh-CN" dirty="0">
                <a:ea typeface="宋体" panose="02010600030101010101" pitchFamily="2" charset="-122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其形成与火山活动有关。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13936214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1449719"/>
            <a:ext cx="10807700" cy="359059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(3)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青海湖位于我国青海省境内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纳木错位于西藏自治区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连接青海和西藏的铁路干线是青藏线。第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(4)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湖泊可以增加空气湿度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维护生物多样性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美化环境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调蓄洪水等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西湖近些年出现了湖泊面积缩小、水质变差等问题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保护湖泊应防止过度用水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严禁围湖造田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污水达标排放以防止湖泊水质水质恶化。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954814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79081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专业教辅课件Q:251490010">
  <a:themeElements>
    <a:clrScheme name="穿越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ffice 经典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演示文稿3" id="{7F1B58FA-3D69-4926-A2BA-EEBABBAD5E6B}" vid="{76CC91B4-AC1E-4E21-9BDB-923C2B156DCE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新教材 高中同步(2)</Template>
  <TotalTime>126</TotalTime>
  <Words>2047</Words>
  <Application>Microsoft Office PowerPoint</Application>
  <PresentationFormat>自定义</PresentationFormat>
  <Paragraphs>114</Paragraphs>
  <Slides>31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31</vt:i4>
      </vt:variant>
    </vt:vector>
  </HeadingPairs>
  <TitlesOfParts>
    <vt:vector size="43" baseType="lpstr">
      <vt:lpstr>NEU-BZ-S92</vt:lpstr>
      <vt:lpstr>方正大黑_GBK</vt:lpstr>
      <vt:lpstr>黑体</vt:lpstr>
      <vt:lpstr>楷体</vt:lpstr>
      <vt:lpstr>隶书</vt:lpstr>
      <vt:lpstr>宋体</vt:lpstr>
      <vt:lpstr>微软雅黑</vt:lpstr>
      <vt:lpstr>Arial</vt:lpstr>
      <vt:lpstr>Calibri</vt:lpstr>
      <vt:lpstr>Times New Roman</vt:lpstr>
      <vt:lpstr>专业教辅课件Q:251490010</vt:lpstr>
      <vt:lpstr>Microsoft Word 文档</vt:lpstr>
      <vt:lpstr>专题12　中国的自然环境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ITSK.com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第1课　生物与环境</dc:title>
  <dc:creator>SkyUser</dc:creator>
  <cp:lastModifiedBy>SkyUser</cp:lastModifiedBy>
  <cp:revision>40</cp:revision>
  <dcterms:created xsi:type="dcterms:W3CDTF">2020-09-14T06:03:07Z</dcterms:created>
  <dcterms:modified xsi:type="dcterms:W3CDTF">2021-10-03T07:34:48Z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0008007650000000000001024140</vt:lpwstr>
  </property>
  <property fmtid="{D5CDD505-2E9C-101B-9397-08002B2CF9AE}" pid="3" name="KSOProductBuildVer">
    <vt:lpwstr>2052-10.1.0.7698</vt:lpwstr>
  </property>
</Properties>
</file>