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77" r:id="rId2"/>
    <p:sldId id="261" r:id="rId3"/>
    <p:sldId id="257" r:id="rId4"/>
    <p:sldId id="258" r:id="rId5"/>
    <p:sldId id="262" r:id="rId6"/>
    <p:sldId id="263" r:id="rId7"/>
    <p:sldId id="260" r:id="rId8"/>
    <p:sldId id="266" r:id="rId9"/>
    <p:sldId id="267" r:id="rId10"/>
    <p:sldId id="268" r:id="rId11"/>
    <p:sldId id="269" r:id="rId12"/>
    <p:sldId id="270" r:id="rId13"/>
    <p:sldId id="276" r:id="rId14"/>
    <p:sldId id="272" r:id="rId15"/>
    <p:sldId id="280" r:id="rId16"/>
    <p:sldId id="281" r:id="rId17"/>
    <p:sldId id="282" r:id="rId18"/>
    <p:sldId id="274" r:id="rId19"/>
    <p:sldId id="293" r:id="rId20"/>
    <p:sldId id="298" r:id="rId21"/>
    <p:sldId id="299" r:id="rId22"/>
    <p:sldId id="300" r:id="rId23"/>
    <p:sldId id="301" r:id="rId24"/>
    <p:sldId id="310" r:id="rId25"/>
    <p:sldId id="311" r:id="rId26"/>
    <p:sldId id="302" r:id="rId27"/>
    <p:sldId id="303" r:id="rId28"/>
    <p:sldId id="304" r:id="rId29"/>
    <p:sldId id="305" r:id="rId30"/>
    <p:sldId id="306" r:id="rId31"/>
    <p:sldId id="288" r:id="rId32"/>
    <p:sldId id="308" r:id="rId33"/>
    <p:sldId id="309" r:id="rId34"/>
    <p:sldId id="289" r:id="rId35"/>
    <p:sldId id="290" r:id="rId36"/>
    <p:sldId id="291" r:id="rId37"/>
    <p:sldId id="287" r:id="rId38"/>
    <p:sldId id="313" r:id="rId39"/>
    <p:sldId id="312" r:id="rId40"/>
    <p:sldId id="314" r:id="rId41"/>
    <p:sldId id="275" r:id="rId42"/>
    <p:sldId id="320" r:id="rId43"/>
    <p:sldId id="321" r:id="rId44"/>
    <p:sldId id="322" r:id="rId45"/>
    <p:sldId id="323" r:id="rId46"/>
    <p:sldId id="324" r:id="rId47"/>
    <p:sldId id="325" r:id="rId48"/>
    <p:sldId id="326" r:id="rId49"/>
    <p:sldId id="327" r:id="rId50"/>
    <p:sldId id="328" r:id="rId51"/>
    <p:sldId id="329" r:id="rId52"/>
    <p:sldId id="330" r:id="rId5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5" autoAdjust="0"/>
    <p:restoredTop sz="88053" autoAdjust="0"/>
  </p:normalViewPr>
  <p:slideViewPr>
    <p:cSldViewPr snapToGrid="0">
      <p:cViewPr varScale="1">
        <p:scale>
          <a:sx n="70" d="100"/>
          <a:sy n="70" d="100"/>
        </p:scale>
        <p:origin x="476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FB023-9EAB-4B49-B3A9-318806A71D64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01A0A9-A055-4EC5-A417-233D36E2DF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359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740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7614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939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344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013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31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255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2431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539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866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91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现在请同学说说看，课文中的哪个部分让你印象深刻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642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5656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004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429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今天我们就来品一品“周鲁相认”的潜台词。我们就从鲁侍萍的无锡口音开始吧。请生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、生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两位同学给大家表演这个片段。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你读完之后有什么感受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激起了这样大的情感波澜。这就是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潜台词</a:t>
            </a:r>
            <a:r>
              <a:rPr lang="zh-CN" altLang="en-US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的神奇所在</a:t>
            </a:r>
            <a:r>
              <a:rPr lang="en-US" altLang="zh-CN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大家在课后认真找一找，仔细品一品，特别是那些反复出现又含义丰富的词。周鲁相认似乎每一词、每一句话都大有深意似的，现在我们再来看看，哪些句子特别有深意呢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466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大家找找看，是哪四句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台词前面，有提示吗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好的。你找得很准确。请同学说说看，第一次发问，是在怎样的心理背景下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第二次追问，我们请两位同学给大家表演一下，好吗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想想看，这次追问，背后的潜台词又是什么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生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说说看。</a:t>
            </a:r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接下来，请生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、生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表演第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67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页的一个片段，大家思考，第三次因何而追问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生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：你说说看，这一次的追问，周朴园的潜台词是什么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说得很好。不过，你有没有注意到，当鲁侍萍告诉周朴园梅小姐没有死的时候，周朴园的第一反应是什么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你说得很好，说明你读得很细。你读出了另外一处的潜台词，大家是否应该给她一点鼓励的掌声啊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接下来的追问更扣人心弦，请同学们两人一组自由组合，放开声音，好好读一读。请同学说说，这最后一词的追问。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383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295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8410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50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品味小说就是要品味语言、把握冲突、把握人物形象，请同学们在书中找到依据。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1138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0144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8157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它最先源于古希腊戏剧。原因在于古希腊时代，由于自然环境的原因，当地人以贸易、手工业作为最主要的生活来源，所以远洋航行成为人们日常生活的一部分。由于当时科学技术水平的落后，远洋航行出现意外是不可避免的也是无能为力的事情。显然，大自然的威力使得人们既害怕又充满了敬畏，人们感到了人类的渺小。人们以为在冥冥之中有一个神秘的力量主宰了人类的一切包括生命。他们认为这就是命运，因此在古希腊悲剧里总是无处不在的命运决定了人的结局。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 另一方面我们还看到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雷雨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中的八个人物，除了鲁贵甘于奴才的命运以外，其他人都在命运的浊流中拼搏抗争。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045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783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1477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3497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927729-89CF-4AE5-811D-1A6DD7A79E68}" type="slidenum">
              <a:rPr lang="zh-CN" altLang="en-US" smtClean="0"/>
              <a:t>43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726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68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8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914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68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073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3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483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304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599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16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046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>
              <a:buClrTx/>
            </a:pPr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>
              <a:buClrTx/>
            </a:pPr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441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49E6A-E780-4202-BB41-5B68DF043420}" type="datetimeFigureOut">
              <a:rPr lang="zh-CN" altLang="en-US" smtClean="0"/>
              <a:t>2020-06-08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2C02E1-7526-4926-8FF7-A16AC0ABA1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552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556" y="1330370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论语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D6E8C58-7D7A-46BA-98D2-64C33C4D6908}"/>
              </a:ext>
            </a:extLst>
          </p:cNvPr>
          <p:cNvSpPr txBox="1"/>
          <p:nvPr/>
        </p:nvSpPr>
        <p:spPr>
          <a:xfrm>
            <a:off x="1401099" y="1330370"/>
            <a:ext cx="106606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原文：子曰：“吾十</a:t>
            </a:r>
            <a:r>
              <a:rPr lang="zh-CN" altLang="en-US" sz="2800" dirty="0">
                <a:solidFill>
                  <a:srgbClr val="FF0000"/>
                </a:solidFill>
              </a:rPr>
              <a:t>又</a:t>
            </a:r>
            <a:r>
              <a:rPr lang="zh-CN" altLang="en-US" sz="2800" dirty="0"/>
              <a:t>五而志于学，三十而</a:t>
            </a:r>
            <a:r>
              <a:rPr lang="zh-CN" altLang="en-US" sz="2800" dirty="0">
                <a:solidFill>
                  <a:srgbClr val="FF0000"/>
                </a:solidFill>
              </a:rPr>
              <a:t>立</a:t>
            </a:r>
            <a:r>
              <a:rPr lang="zh-CN" altLang="en-US" sz="2800" dirty="0"/>
              <a:t>，四十而</a:t>
            </a:r>
            <a:r>
              <a:rPr lang="zh-CN" altLang="en-US" sz="2800" dirty="0">
                <a:solidFill>
                  <a:srgbClr val="FF0000"/>
                </a:solidFill>
              </a:rPr>
              <a:t>不惑</a:t>
            </a:r>
            <a:r>
              <a:rPr lang="zh-CN" altLang="en-US" sz="2800" dirty="0"/>
              <a:t>，五十而知天命，六十而</a:t>
            </a:r>
            <a:r>
              <a:rPr lang="zh-CN" altLang="en-US" sz="2800" dirty="0">
                <a:solidFill>
                  <a:srgbClr val="FF0000"/>
                </a:solidFill>
              </a:rPr>
              <a:t>耳顺</a:t>
            </a:r>
            <a:r>
              <a:rPr lang="zh-CN" altLang="en-US" sz="2800" dirty="0"/>
              <a:t>，七十而从心所欲，不</a:t>
            </a:r>
            <a:r>
              <a:rPr lang="zh-CN" altLang="en-US" sz="2800" dirty="0">
                <a:solidFill>
                  <a:srgbClr val="FF0000"/>
                </a:solidFill>
              </a:rPr>
              <a:t>逾</a:t>
            </a:r>
            <a:r>
              <a:rPr lang="zh-CN" altLang="en-US" sz="2800" dirty="0"/>
              <a:t>矩。”   </a:t>
            </a:r>
          </a:p>
          <a:p>
            <a:r>
              <a:rPr lang="zh-CN" altLang="en-US" sz="2800" dirty="0"/>
              <a:t>子曰：“由，诲汝知之乎？知之为知之，不知为不知，是</a:t>
            </a:r>
            <a:r>
              <a:rPr lang="zh-CN" altLang="en-US" sz="2800" dirty="0">
                <a:solidFill>
                  <a:srgbClr val="FF0000"/>
                </a:solidFill>
              </a:rPr>
              <a:t>知</a:t>
            </a:r>
            <a:r>
              <a:rPr lang="zh-CN" altLang="en-US" sz="2800" dirty="0"/>
              <a:t>也。” </a:t>
            </a:r>
          </a:p>
        </p:txBody>
      </p:sp>
      <p:pic>
        <p:nvPicPr>
          <p:cNvPr id="12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556" y="3018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556" y="5040940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314401" y="2850957"/>
            <a:ext cx="10888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译文：孔子说：“我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十五岁</a:t>
            </a:r>
            <a:r>
              <a:rPr lang="zh-CN" altLang="en-US" sz="2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开始专心求学；三十岁能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自立于世</a:t>
            </a:r>
            <a:r>
              <a:rPr lang="zh-CN" altLang="en-US" sz="2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；四十岁遇到事情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没有疑惑</a:t>
            </a:r>
            <a:r>
              <a:rPr lang="zh-CN" altLang="en-US" sz="2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；五十岁知道了天命；六十岁听别人的意见能够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包容</a:t>
            </a:r>
            <a:r>
              <a:rPr lang="zh-CN" altLang="en-US" sz="2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；七十岁时一切随心所欲，而不越出规矩。”</a:t>
            </a:r>
          </a:p>
          <a:p>
            <a:r>
              <a:rPr lang="zh-CN" altLang="en-US" sz="2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子曰：“由（子路）！我教诲你的知道了吗？知道就知道，不知道就不知道，这种态度才是明智的啊！”</a:t>
            </a:r>
            <a:endParaRPr lang="zh-CN" altLang="en-US" sz="2000" dirty="0"/>
          </a:p>
        </p:txBody>
      </p:sp>
      <p:sp>
        <p:nvSpPr>
          <p:cNvPr id="6" name="矩形 5"/>
          <p:cNvSpPr/>
          <p:nvPr/>
        </p:nvSpPr>
        <p:spPr>
          <a:xfrm>
            <a:off x="1314401" y="4351019"/>
            <a:ext cx="105062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解：前一则讲的是人的一生进德修业的发展过程，分为了几个阶段，真可谓“天行健，君子以自强不息”！孔子是自学成才的典范，勤奋不倦地学习是贯穿孔子一生的主题。正是通过刻苦的学习，孔子才掌握了渊博的知识，并授徒讲学，成为一位大教育家、大思想家。正是通过学习的积累，在不断的学习中，孔子一步步得到提高，从而达到了“从心所欲”的境界。孔子学习如饥似渴，不断的寻找机会充实自己，“入太庙，每事问”。孔子认为学习要有正确的态度，“知之为知之，不知为不知”（</a:t>
            </a:r>
            <a:r>
              <a:rPr lang="en-US" altLang="zh-CN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为政</a:t>
            </a:r>
            <a:r>
              <a:rPr lang="en-US" altLang="zh-CN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）。孔子以学习为乐，并对学习有很深的体会。    后一则强调了要正确的估量自己，不夸耀，不虚伪，人要有自知之明。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37574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-1588" y="5370513"/>
            <a:ext cx="12193588" cy="47307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9363075" y="5370513"/>
            <a:ext cx="1628775" cy="4730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056" name="图片 9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9975" y="4341813"/>
            <a:ext cx="22098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图片 10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7850" y="803275"/>
            <a:ext cx="2330450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图片 11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70385">
            <a:off x="3079750" y="2743200"/>
            <a:ext cx="6604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1275E13C-821F-46E5-8572-8AB0F6861C9E}"/>
              </a:ext>
            </a:extLst>
          </p:cNvPr>
          <p:cNvSpPr txBox="1"/>
          <p:nvPr/>
        </p:nvSpPr>
        <p:spPr>
          <a:xfrm>
            <a:off x="2933700" y="1638896"/>
            <a:ext cx="61206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/>
              <a:t>《</a:t>
            </a:r>
            <a:r>
              <a:rPr lang="zh-CN" altLang="en-US" sz="6600" dirty="0" smtClean="0"/>
              <a:t>雷雨</a:t>
            </a:r>
            <a:r>
              <a:rPr lang="en-US" altLang="zh-CN" sz="6600" dirty="0" smtClean="0"/>
              <a:t>》</a:t>
            </a:r>
            <a:endParaRPr lang="zh-CN" altLang="en-US" sz="66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8F1E9A8-7E59-4B74-9FD5-36011E3E3FD3}"/>
              </a:ext>
            </a:extLst>
          </p:cNvPr>
          <p:cNvSpPr/>
          <p:nvPr/>
        </p:nvSpPr>
        <p:spPr>
          <a:xfrm>
            <a:off x="391576" y="2755908"/>
            <a:ext cx="804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曹禺</a:t>
            </a:r>
          </a:p>
        </p:txBody>
      </p:sp>
      <p:pic>
        <p:nvPicPr>
          <p:cNvPr id="9" name="Picture 2" descr="u"/>
          <p:cNvPicPr>
            <a:picLocks noChangeAspect="1" noChangeArrowheads="1"/>
          </p:cNvPicPr>
          <p:nvPr/>
        </p:nvPicPr>
        <p:blipFill>
          <a:blip r:embed="rId6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463" y="0"/>
            <a:ext cx="10440537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670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D6E8C58-7D7A-46BA-98D2-64C33C4D6908}"/>
              </a:ext>
            </a:extLst>
          </p:cNvPr>
          <p:cNvSpPr txBox="1"/>
          <p:nvPr/>
        </p:nvSpPr>
        <p:spPr>
          <a:xfrm>
            <a:off x="1475913" y="1687427"/>
            <a:ext cx="9763104" cy="225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明确识记戏剧的基本文学常识。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作者曹禺及有关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雷雨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简介。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通过语言的品味来分析周朴园、鲁侍萍的个性特点。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通过分析剧本的矛盾冲突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 panose="02010600030101010101" pitchFamily="2" charset="-122"/>
              </a:rPr>
              <a:t>，分析人物形象。</a:t>
            </a:r>
            <a:endParaRPr lang="en-US" altLang="zh-CN" sz="3200" dirty="0"/>
          </a:p>
        </p:txBody>
      </p:sp>
      <p:pic>
        <p:nvPicPr>
          <p:cNvPr id="12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5" y="2029567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786" y="338802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62" y="2676481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105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4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(向天歌演示原创免费模板：www.TopPPT.cn)" descr="E:\PPT\PPT中国风元素\梅花PNG免抠图素材\3299168202027027296.png"/>
          <p:cNvPicPr>
            <a:picLocks noChangeAspect="1" noChangeArrowheads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933" y="-608212"/>
            <a:ext cx="4535488" cy="453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151" name="图片 12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5875" y="1196975"/>
            <a:ext cx="19192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503611" y="492631"/>
            <a:ext cx="357691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戏剧、戏曲和话剧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597E7EC7-32D7-4443-994F-5C882813BE8F}"/>
              </a:ext>
            </a:extLst>
          </p:cNvPr>
          <p:cNvSpPr txBox="1"/>
          <p:nvPr/>
        </p:nvSpPr>
        <p:spPr>
          <a:xfrm>
            <a:off x="448547" y="1889077"/>
            <a:ext cx="11521280" cy="4721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Wingdings" panose="05000000000000000000" pitchFamily="2" charset="2"/>
              <a:buChar char="Ø"/>
            </a:pPr>
            <a:r>
              <a:rPr lang="zh-CN" altLang="en-US" sz="3200" dirty="0"/>
              <a:t>戏剧是一种综合性的舞台艺术，它借助</a:t>
            </a:r>
            <a:r>
              <a:rPr lang="zh-CN" altLang="en-US" sz="3200" dirty="0">
                <a:solidFill>
                  <a:srgbClr val="FF0000"/>
                </a:solidFill>
              </a:rPr>
              <a:t>文学、音乐、舞蹈、美术</a:t>
            </a:r>
            <a:r>
              <a:rPr lang="zh-CN" altLang="en-US" sz="3200" dirty="0"/>
              <a:t>等艺术手段塑造舞台艺术形象，</a:t>
            </a:r>
            <a:r>
              <a:rPr lang="zh-CN" altLang="en-US" sz="3200" dirty="0">
                <a:solidFill>
                  <a:srgbClr val="FF0000"/>
                </a:solidFill>
              </a:rPr>
              <a:t>揭示社会矛盾，反映现实生活</a:t>
            </a:r>
            <a:r>
              <a:rPr lang="zh-CN" altLang="en-US" sz="3200" dirty="0"/>
              <a:t>。戏剧是由演员扮演角色，在舞台上当众表演故事情节的一种艺术。在西方，</a:t>
            </a:r>
            <a:r>
              <a:rPr lang="zh-CN" altLang="en-US" sz="3200" dirty="0">
                <a:solidFill>
                  <a:srgbClr val="FF0000"/>
                </a:solidFill>
              </a:rPr>
              <a:t>戏剧（</a:t>
            </a:r>
            <a:r>
              <a:rPr lang="en-US" altLang="zh-CN" sz="3200" dirty="0">
                <a:solidFill>
                  <a:srgbClr val="FF0000"/>
                </a:solidFill>
              </a:rPr>
              <a:t>drama</a:t>
            </a:r>
            <a:r>
              <a:rPr lang="zh-CN" altLang="en-US" sz="3200" dirty="0">
                <a:solidFill>
                  <a:srgbClr val="FF0000"/>
                </a:solidFill>
              </a:rPr>
              <a:t>）即指话剧</a:t>
            </a:r>
            <a:r>
              <a:rPr lang="zh-CN" altLang="en-US" sz="3200" dirty="0"/>
              <a:t>。在中国，</a:t>
            </a:r>
            <a:r>
              <a:rPr lang="zh-CN" altLang="en-US" sz="3200" dirty="0">
                <a:solidFill>
                  <a:srgbClr val="FF0000"/>
                </a:solidFill>
              </a:rPr>
              <a:t>戏剧是戏曲、话剧、歌剧等的总称</a:t>
            </a:r>
            <a:r>
              <a:rPr lang="zh-CN" altLang="en-US" sz="3200" dirty="0"/>
              <a:t>，也常专指话剧。（摘自</a:t>
            </a:r>
            <a:r>
              <a:rPr lang="en-US" altLang="zh-CN" sz="3200" dirty="0"/>
              <a:t>《</a:t>
            </a:r>
            <a:r>
              <a:rPr lang="zh-CN" altLang="en-US" sz="3200" dirty="0"/>
              <a:t>辞海</a:t>
            </a:r>
            <a:r>
              <a:rPr lang="en-US" altLang="zh-CN" sz="3200" dirty="0"/>
              <a:t>》</a:t>
            </a:r>
            <a:r>
              <a:rPr lang="zh-CN" altLang="en-US" sz="3200" dirty="0" smtClean="0"/>
              <a:t>）</a:t>
            </a:r>
            <a:r>
              <a:rPr lang="zh-CN" altLang="en-US" sz="3200" dirty="0"/>
              <a:t/>
            </a:r>
            <a:br>
              <a:rPr lang="zh-CN" altLang="en-US" sz="3200" dirty="0"/>
            </a:br>
            <a:endParaRPr lang="en-US" altLang="zh-CN" sz="3200" dirty="0" smtClean="0"/>
          </a:p>
          <a:p>
            <a:pPr marL="514350" indent="-5143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 smtClean="0"/>
              <a:t>戏剧</a:t>
            </a:r>
            <a:r>
              <a:rPr lang="zh-CN" altLang="en-US" sz="3200" dirty="0"/>
              <a:t>是个总称，</a:t>
            </a:r>
            <a:r>
              <a:rPr lang="zh-CN" altLang="en-US" sz="3200" dirty="0">
                <a:solidFill>
                  <a:srgbClr val="FF0000"/>
                </a:solidFill>
              </a:rPr>
              <a:t>戏曲</a:t>
            </a:r>
            <a:r>
              <a:rPr lang="zh-CN" altLang="en-US" sz="3200" dirty="0"/>
              <a:t>是通过</a:t>
            </a:r>
            <a:r>
              <a:rPr lang="zh-CN" altLang="en-US" sz="3200" dirty="0">
                <a:solidFill>
                  <a:srgbClr val="FF0000"/>
                </a:solidFill>
              </a:rPr>
              <a:t>唱腔和对话</a:t>
            </a:r>
            <a:r>
              <a:rPr lang="zh-CN" altLang="en-US" sz="3200" dirty="0"/>
              <a:t>来表演的戏剧。</a:t>
            </a:r>
            <a:r>
              <a:rPr lang="zh-CN" altLang="en-US" sz="3200" dirty="0">
                <a:solidFill>
                  <a:srgbClr val="FF0000"/>
                </a:solidFill>
              </a:rPr>
              <a:t>话剧</a:t>
            </a:r>
            <a:r>
              <a:rPr lang="zh-CN" altLang="en-US" sz="3200" dirty="0"/>
              <a:t>是通过</a:t>
            </a:r>
            <a:r>
              <a:rPr lang="zh-CN" altLang="en-US" sz="3200" dirty="0">
                <a:solidFill>
                  <a:srgbClr val="FF0000"/>
                </a:solidFill>
              </a:rPr>
              <a:t>人物对话</a:t>
            </a:r>
            <a:r>
              <a:rPr lang="zh-CN" altLang="en-US" sz="3200" dirty="0"/>
              <a:t>来演绎情节的戏剧。 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871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文体知识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D6E8C58-7D7A-46BA-98D2-64C33C4D6908}"/>
              </a:ext>
            </a:extLst>
          </p:cNvPr>
          <p:cNvSpPr txBox="1"/>
          <p:nvPr/>
        </p:nvSpPr>
        <p:spPr>
          <a:xfrm>
            <a:off x="1429615" y="1519532"/>
            <a:ext cx="10399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戏剧分类</a:t>
            </a:r>
            <a:endParaRPr lang="en-US" altLang="zh-CN" sz="28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2F27A48-AAB3-4876-AFF8-6B86015F2703}"/>
              </a:ext>
            </a:extLst>
          </p:cNvPr>
          <p:cNvSpPr/>
          <p:nvPr/>
        </p:nvSpPr>
        <p:spPr>
          <a:xfrm>
            <a:off x="1151532" y="2626675"/>
            <a:ext cx="11293533" cy="356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艺术形式和表现手法分为话剧、歌剧、舞剧；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按剧情繁简和结构分为独幕剧、多幕剧；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按题材所反映的时代分为历史剧和现代剧；</a:t>
            </a:r>
          </a:p>
          <a:p>
            <a:pPr>
              <a:lnSpc>
                <a:spcPct val="12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按矛盾冲突的性质分为悲剧、喜剧、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正剧（又称悲喜剧）。</a:t>
            </a: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en-US" altLang="zh-CN" sz="2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dirty="0"/>
              <a:t>从风格来看：悲剧的</a:t>
            </a:r>
            <a:r>
              <a:rPr lang="zh-CN" altLang="en-US" sz="2400" dirty="0" smtClean="0"/>
              <a:t>风格</a:t>
            </a:r>
            <a:r>
              <a:rPr lang="zh-CN" altLang="en-US" sz="2400" dirty="0"/>
              <a:t>严肃悲伤、结局悲惨；喜剧的风格轻松欢快，结局圆满；正剧的风格严肃、内容现实、剧中矛盾复杂，但有时能得到某种程度的解决。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911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剧本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DD2B0E00-C4F5-410A-9CF6-DCB76B0282D0}"/>
              </a:ext>
            </a:extLst>
          </p:cNvPr>
          <p:cNvSpPr txBox="1"/>
          <p:nvPr/>
        </p:nvSpPr>
        <p:spPr>
          <a:xfrm>
            <a:off x="999884" y="1487995"/>
            <a:ext cx="10772551" cy="5176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 smtClean="0"/>
              <a:t>              剧本</a:t>
            </a:r>
            <a:r>
              <a:rPr lang="zh-CN" altLang="en-US" sz="2800" dirty="0"/>
              <a:t>是文学作品的一种体裁。是戏剧艺术创作的基础。主要由</a:t>
            </a:r>
            <a:r>
              <a:rPr lang="zh-CN" altLang="en-US" sz="2800" dirty="0">
                <a:solidFill>
                  <a:srgbClr val="FF0000"/>
                </a:solidFill>
              </a:rPr>
              <a:t>人物对话</a:t>
            </a:r>
            <a:r>
              <a:rPr lang="zh-CN" altLang="en-US" sz="2800" dirty="0"/>
              <a:t>（或唱词）和</a:t>
            </a:r>
            <a:r>
              <a:rPr lang="zh-CN" altLang="en-US" sz="2800" dirty="0">
                <a:solidFill>
                  <a:srgbClr val="FF0000"/>
                </a:solidFill>
              </a:rPr>
              <a:t>舞台指示</a:t>
            </a:r>
            <a:r>
              <a:rPr lang="zh-CN" altLang="en-US" sz="2800" dirty="0"/>
              <a:t>组成。经过导演处理，用于演出的剧本，通称脚本或演出本（台本）。（摘自</a:t>
            </a:r>
            <a:r>
              <a:rPr lang="en-US" altLang="zh-CN" sz="2800" dirty="0"/>
              <a:t>《</a:t>
            </a:r>
            <a:r>
              <a:rPr lang="zh-CN" altLang="en-US" sz="2800" dirty="0"/>
              <a:t>辞海</a:t>
            </a:r>
            <a:r>
              <a:rPr lang="en-US" altLang="zh-CN" sz="2800" dirty="0"/>
              <a:t>》</a:t>
            </a:r>
            <a:r>
              <a:rPr lang="zh-CN" altLang="en-US" sz="2800" dirty="0" smtClean="0"/>
              <a:t>）</a:t>
            </a:r>
            <a:endParaRPr lang="en-US" altLang="zh-CN" sz="2800" dirty="0" smtClean="0"/>
          </a:p>
          <a:p>
            <a:pPr>
              <a:lnSpc>
                <a:spcPct val="120000"/>
              </a:lnSpc>
            </a:pPr>
            <a:endParaRPr lang="en-US" altLang="zh-CN" sz="2800" dirty="0" smtClean="0"/>
          </a:p>
          <a:p>
            <a:r>
              <a:rPr lang="zh-CN" altLang="en-US" sz="2800" dirty="0"/>
              <a:t>戏剧的</a:t>
            </a:r>
            <a:r>
              <a:rPr lang="zh-CN" altLang="en-US" sz="2800" dirty="0" smtClean="0"/>
              <a:t>要素包括</a:t>
            </a:r>
            <a:r>
              <a:rPr lang="zh-CN" altLang="en-US" sz="2800" dirty="0"/>
              <a:t>舞台说明、矛盾冲突、人物语言（台词）等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endParaRPr lang="zh-CN" altLang="en-US" sz="2800" dirty="0"/>
          </a:p>
          <a:p>
            <a:r>
              <a:rPr lang="zh-CN" altLang="en-US" sz="2800" dirty="0"/>
              <a:t>剧本，也就是戏剧文学的特色有三</a:t>
            </a:r>
            <a:r>
              <a:rPr lang="zh-CN" altLang="en-US" sz="2800" dirty="0" smtClean="0"/>
              <a:t>：</a:t>
            </a:r>
            <a:endParaRPr lang="en-US" altLang="zh-CN" sz="2800" dirty="0" smtClean="0"/>
          </a:p>
          <a:p>
            <a:r>
              <a:rPr lang="zh-CN" altLang="en-US" sz="2800" dirty="0" smtClean="0"/>
              <a:t>一</a:t>
            </a:r>
            <a:r>
              <a:rPr lang="zh-CN" altLang="en-US" sz="2800" dirty="0"/>
              <a:t>是适合舞台表演</a:t>
            </a:r>
            <a:r>
              <a:rPr lang="zh-CN" altLang="en-US" sz="2800" dirty="0" smtClean="0"/>
              <a:t>、</a:t>
            </a:r>
            <a:endParaRPr lang="en-US" altLang="zh-CN" sz="2800" dirty="0" smtClean="0"/>
          </a:p>
          <a:p>
            <a:r>
              <a:rPr lang="zh-CN" altLang="en-US" sz="2800" dirty="0" smtClean="0"/>
              <a:t>二</a:t>
            </a:r>
            <a:r>
              <a:rPr lang="zh-CN" altLang="en-US" sz="2800" dirty="0"/>
              <a:t>是要有戏剧冲突</a:t>
            </a:r>
            <a:r>
              <a:rPr lang="zh-CN" altLang="en-US" sz="2800" dirty="0" smtClean="0"/>
              <a:t>；</a:t>
            </a:r>
            <a:endParaRPr lang="en-US" altLang="zh-CN" sz="2800" dirty="0" smtClean="0"/>
          </a:p>
          <a:p>
            <a:r>
              <a:rPr lang="zh-CN" altLang="en-US" sz="2800" dirty="0" smtClean="0"/>
              <a:t>三</a:t>
            </a:r>
            <a:r>
              <a:rPr lang="zh-CN" altLang="en-US" sz="2800" dirty="0"/>
              <a:t>是要有鲜明生动的人物</a:t>
            </a:r>
            <a:r>
              <a:rPr lang="zh-CN" altLang="en-US" sz="2800" dirty="0" smtClean="0"/>
              <a:t>对话。</a:t>
            </a:r>
            <a:endParaRPr lang="en-US" altLang="zh-CN" sz="2800" dirty="0" smtClean="0"/>
          </a:p>
          <a:p>
            <a:r>
              <a:rPr lang="zh-CN" altLang="en-US" sz="2800" dirty="0" smtClean="0"/>
              <a:t> </a:t>
            </a:r>
            <a:r>
              <a:rPr lang="zh-CN" altLang="en-US" sz="2800" dirty="0"/>
              <a:t>结构上要符合</a:t>
            </a:r>
            <a:r>
              <a:rPr lang="zh-CN" altLang="en-US" sz="2800" dirty="0" smtClean="0"/>
              <a:t>“</a:t>
            </a:r>
            <a:r>
              <a:rPr lang="zh-CN" altLang="en-US" sz="2800" dirty="0" smtClean="0">
                <a:solidFill>
                  <a:srgbClr val="FF0000"/>
                </a:solidFill>
              </a:rPr>
              <a:t>三一律</a:t>
            </a:r>
            <a:r>
              <a:rPr lang="zh-CN" altLang="en-US" sz="2800" dirty="0" smtClean="0"/>
              <a:t>”</a:t>
            </a:r>
            <a:endParaRPr lang="en-US" altLang="zh-CN" sz="2800" dirty="0" smtClean="0"/>
          </a:p>
        </p:txBody>
      </p:sp>
    </p:spTree>
    <p:extLst>
      <p:ext uri="{BB962C8B-B14F-4D97-AF65-F5344CB8AC3E}">
        <p14:creationId xmlns:p14="http://schemas.microsoft.com/office/powerpoint/2010/main" val="266461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5" descr="曹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62" y="1092184"/>
            <a:ext cx="489585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3" y="492631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作者简介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DD2B0E00-C4F5-410A-9CF6-DCB76B0282D0}"/>
              </a:ext>
            </a:extLst>
          </p:cNvPr>
          <p:cNvSpPr txBox="1"/>
          <p:nvPr/>
        </p:nvSpPr>
        <p:spPr>
          <a:xfrm>
            <a:off x="1751279" y="1597054"/>
            <a:ext cx="9865096" cy="4745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曹禺，原名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万家宝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1910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年出生于天津一个没落的官僚家庭，原籍湖北潜江。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1929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年进南开大学，后转入清华大学外语系。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1933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年大学四年级的时候，完成处女作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雷雨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，震动当时戏剧界。 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1935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年发表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日出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，继而又发表了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原野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</a:t>
            </a:r>
            <a:r>
              <a:rPr lang="zh-CN" altLang="en-US" sz="2800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dirty="0" smtClean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被称为</a:t>
            </a:r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中国的莎士比亚</a:t>
            </a:r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2800" dirty="0" smtClean="0">
                <a:latin typeface="Calibri" panose="020F0502020204030204" pitchFamily="34" charset="0"/>
                <a:ea typeface="黑体" panose="02010609060101010101" pitchFamily="49" charset="-122"/>
              </a:rPr>
              <a:t>。</a:t>
            </a:r>
            <a:endParaRPr lang="en-US" altLang="zh-CN" sz="2800" dirty="0" smtClean="0"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endParaRPr lang="en-US" altLang="zh-CN" sz="2800" dirty="0" smtClean="0"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他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的作品矛盾集中，冲突激烈，结构紧凑，在中国话剧史上放射着夺目的异彩，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标志着中国话剧艺术的成熟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雷雨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是中国话剧史上的杰出作品。也是中国现代话剧成熟的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标志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，被称作我国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现代戏剧奠基之</a:t>
            </a:r>
            <a:r>
              <a:rPr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704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剧中人物关系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543" y="1713054"/>
            <a:ext cx="11896914" cy="505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3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143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作品简介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7" name="AutoShape 2"/>
          <p:cNvSpPr>
            <a:spLocks/>
          </p:cNvSpPr>
          <p:nvPr/>
        </p:nvSpPr>
        <p:spPr bwMode="auto">
          <a:xfrm>
            <a:off x="3203575" y="1916113"/>
            <a:ext cx="144463" cy="927100"/>
          </a:xfrm>
          <a:prstGeom prst="rightBracket">
            <a:avLst>
              <a:gd name="adj" fmla="val 5348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38" name="AutoShape 3"/>
          <p:cNvSpPr>
            <a:spLocks/>
          </p:cNvSpPr>
          <p:nvPr/>
        </p:nvSpPr>
        <p:spPr bwMode="auto">
          <a:xfrm>
            <a:off x="3276600" y="2971800"/>
            <a:ext cx="76200" cy="990600"/>
          </a:xfrm>
          <a:prstGeom prst="rightBracket">
            <a:avLst>
              <a:gd name="adj" fmla="val 108333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39" name="AutoShape 4"/>
          <p:cNvSpPr>
            <a:spLocks/>
          </p:cNvSpPr>
          <p:nvPr/>
        </p:nvSpPr>
        <p:spPr bwMode="auto">
          <a:xfrm>
            <a:off x="3276600" y="4149725"/>
            <a:ext cx="79375" cy="1079500"/>
          </a:xfrm>
          <a:prstGeom prst="rightBracket">
            <a:avLst>
              <a:gd name="adj" fmla="val 113333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0" name="Line 5"/>
          <p:cNvSpPr>
            <a:spLocks noChangeShapeType="1"/>
          </p:cNvSpPr>
          <p:nvPr/>
        </p:nvSpPr>
        <p:spPr bwMode="auto">
          <a:xfrm>
            <a:off x="3419475" y="2349500"/>
            <a:ext cx="13684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" name="Line 6"/>
          <p:cNvSpPr>
            <a:spLocks noChangeShapeType="1"/>
          </p:cNvSpPr>
          <p:nvPr/>
        </p:nvSpPr>
        <p:spPr bwMode="auto">
          <a:xfrm flipV="1">
            <a:off x="3348038" y="3500438"/>
            <a:ext cx="12954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Line 7"/>
          <p:cNvSpPr>
            <a:spLocks noChangeShapeType="1"/>
          </p:cNvSpPr>
          <p:nvPr/>
        </p:nvSpPr>
        <p:spPr bwMode="auto">
          <a:xfrm>
            <a:off x="3419475" y="4581525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Line 8"/>
          <p:cNvSpPr>
            <a:spLocks noChangeShapeType="1"/>
          </p:cNvSpPr>
          <p:nvPr/>
        </p:nvSpPr>
        <p:spPr bwMode="auto">
          <a:xfrm>
            <a:off x="3348038" y="1844675"/>
            <a:ext cx="367823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Line 9"/>
          <p:cNvSpPr>
            <a:spLocks noChangeShapeType="1"/>
          </p:cNvSpPr>
          <p:nvPr/>
        </p:nvSpPr>
        <p:spPr bwMode="auto">
          <a:xfrm>
            <a:off x="7019925" y="1844675"/>
            <a:ext cx="1588" cy="1079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5" name="Line 10"/>
          <p:cNvSpPr>
            <a:spLocks noChangeShapeType="1"/>
          </p:cNvSpPr>
          <p:nvPr/>
        </p:nvSpPr>
        <p:spPr bwMode="auto">
          <a:xfrm>
            <a:off x="6659563" y="2924175"/>
            <a:ext cx="43338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Line 11"/>
          <p:cNvSpPr>
            <a:spLocks noChangeShapeType="1"/>
          </p:cNvSpPr>
          <p:nvPr/>
        </p:nvSpPr>
        <p:spPr bwMode="auto">
          <a:xfrm>
            <a:off x="7092950" y="2924175"/>
            <a:ext cx="1588" cy="1657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" name="Line 12"/>
          <p:cNvSpPr>
            <a:spLocks noChangeShapeType="1"/>
          </p:cNvSpPr>
          <p:nvPr/>
        </p:nvSpPr>
        <p:spPr bwMode="auto">
          <a:xfrm>
            <a:off x="6659563" y="2420938"/>
            <a:ext cx="1152525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" name="Line 13"/>
          <p:cNvSpPr>
            <a:spLocks noChangeShapeType="1"/>
          </p:cNvSpPr>
          <p:nvPr/>
        </p:nvSpPr>
        <p:spPr bwMode="auto">
          <a:xfrm flipH="1">
            <a:off x="7812088" y="2420938"/>
            <a:ext cx="1587" cy="2160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" name="Line 14"/>
          <p:cNvSpPr>
            <a:spLocks noChangeShapeType="1"/>
          </p:cNvSpPr>
          <p:nvPr/>
        </p:nvSpPr>
        <p:spPr bwMode="auto">
          <a:xfrm flipH="1">
            <a:off x="6877050" y="4581525"/>
            <a:ext cx="9350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Text Box 15"/>
          <p:cNvSpPr txBox="1">
            <a:spLocks noChangeArrowheads="1"/>
          </p:cNvSpPr>
          <p:nvPr/>
        </p:nvSpPr>
        <p:spPr bwMode="auto">
          <a:xfrm>
            <a:off x="2514600" y="365760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51" name="Text Box 16"/>
          <p:cNvSpPr txBox="1">
            <a:spLocks noChangeArrowheads="1"/>
          </p:cNvSpPr>
          <p:nvPr/>
        </p:nvSpPr>
        <p:spPr bwMode="auto">
          <a:xfrm>
            <a:off x="2235200" y="3141663"/>
            <a:ext cx="4889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华文仿宋" panose="02010600040101010101" pitchFamily="2" charset="-122"/>
                <a:ea typeface="华文仿宋" panose="02010600040101010101" pitchFamily="2" charset="-122"/>
              </a:rPr>
              <a:t>主仆</a:t>
            </a:r>
          </a:p>
        </p:txBody>
      </p:sp>
      <p:sp>
        <p:nvSpPr>
          <p:cNvPr id="52" name="Text Box 17"/>
          <p:cNvSpPr txBox="1">
            <a:spLocks noChangeArrowheads="1"/>
          </p:cNvSpPr>
          <p:nvPr/>
        </p:nvSpPr>
        <p:spPr bwMode="auto">
          <a:xfrm>
            <a:off x="2555875" y="3284538"/>
            <a:ext cx="336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latin typeface="华文仿宋" panose="02010600040101010101" pitchFamily="2" charset="-122"/>
                <a:ea typeface="华文仿宋" panose="02010600040101010101" pitchFamily="2" charset="-122"/>
              </a:rPr>
              <a:t>+</a:t>
            </a:r>
          </a:p>
        </p:txBody>
      </p:sp>
      <p:sp>
        <p:nvSpPr>
          <p:cNvPr id="53" name="Text Box 18"/>
          <p:cNvSpPr txBox="1">
            <a:spLocks noChangeArrowheads="1"/>
          </p:cNvSpPr>
          <p:nvPr/>
        </p:nvSpPr>
        <p:spPr bwMode="auto">
          <a:xfrm>
            <a:off x="2738438" y="3141663"/>
            <a:ext cx="4889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华文仿宋" panose="02010600040101010101" pitchFamily="2" charset="-122"/>
                <a:ea typeface="华文仿宋" panose="02010600040101010101" pitchFamily="2" charset="-122"/>
              </a:rPr>
              <a:t>情人</a:t>
            </a:r>
          </a:p>
        </p:txBody>
      </p:sp>
      <p:sp>
        <p:nvSpPr>
          <p:cNvPr id="54" name="Text Box 19"/>
          <p:cNvSpPr txBox="1">
            <a:spLocks noChangeArrowheads="1"/>
          </p:cNvSpPr>
          <p:nvPr/>
        </p:nvSpPr>
        <p:spPr bwMode="auto">
          <a:xfrm>
            <a:off x="2843213" y="4221163"/>
            <a:ext cx="4889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Calibri" panose="020F0502020204030204" pitchFamily="34" charset="0"/>
                <a:ea typeface="华文仿宋" panose="02010600040101010101" pitchFamily="2" charset="-122"/>
              </a:rPr>
              <a:t>夫妻</a:t>
            </a: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3779838" y="4868863"/>
            <a:ext cx="145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Calibri" panose="020F0502020204030204" pitchFamily="34" charset="0"/>
                <a:ea typeface="华文仿宋" panose="02010600040101010101" pitchFamily="2" charset="-122"/>
              </a:rPr>
              <a:t>（继）父子</a:t>
            </a:r>
          </a:p>
        </p:txBody>
      </p:sp>
      <p:sp>
        <p:nvSpPr>
          <p:cNvPr id="56" name="Text Box 21"/>
          <p:cNvSpPr txBox="1">
            <a:spLocks noChangeArrowheads="1"/>
          </p:cNvSpPr>
          <p:nvPr/>
        </p:nvSpPr>
        <p:spPr bwMode="auto">
          <a:xfrm>
            <a:off x="7159307" y="2819400"/>
            <a:ext cx="492443" cy="20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主 仆 </a:t>
            </a:r>
            <a:r>
              <a:rPr lang="en-US" altLang="zh-CN" sz="2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+ </a:t>
            </a:r>
            <a:r>
              <a:rPr lang="zh-CN" altLang="en-US" sz="20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情 人</a:t>
            </a:r>
          </a:p>
        </p:txBody>
      </p:sp>
      <p:sp>
        <p:nvSpPr>
          <p:cNvPr id="57" name="AutoShape 22"/>
          <p:cNvSpPr>
            <a:spLocks/>
          </p:cNvSpPr>
          <p:nvPr/>
        </p:nvSpPr>
        <p:spPr bwMode="auto">
          <a:xfrm>
            <a:off x="4716463" y="2924175"/>
            <a:ext cx="73025" cy="1081088"/>
          </a:xfrm>
          <a:prstGeom prst="leftBracket">
            <a:avLst>
              <a:gd name="adj" fmla="val 12337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8" name="Line 23"/>
          <p:cNvSpPr>
            <a:spLocks noChangeShapeType="1"/>
          </p:cNvSpPr>
          <p:nvPr/>
        </p:nvSpPr>
        <p:spPr bwMode="auto">
          <a:xfrm>
            <a:off x="6588125" y="40052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" name="Line 24"/>
          <p:cNvSpPr>
            <a:spLocks noChangeShapeType="1"/>
          </p:cNvSpPr>
          <p:nvPr/>
        </p:nvSpPr>
        <p:spPr bwMode="auto">
          <a:xfrm>
            <a:off x="7019925" y="4005263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0" name="Line 25"/>
          <p:cNvSpPr>
            <a:spLocks noChangeShapeType="1"/>
          </p:cNvSpPr>
          <p:nvPr/>
        </p:nvSpPr>
        <p:spPr bwMode="auto">
          <a:xfrm>
            <a:off x="5508625" y="5157788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" name="Rectangle 26"/>
          <p:cNvSpPr>
            <a:spLocks noChangeArrowheads="1"/>
          </p:cNvSpPr>
          <p:nvPr/>
        </p:nvSpPr>
        <p:spPr bwMode="auto">
          <a:xfrm>
            <a:off x="762000" y="1600200"/>
            <a:ext cx="6477000" cy="42910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繁     漪（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35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                                                  周    冲（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17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周朴园（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55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                          周    萍（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28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鲁侍萍 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47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                         鲁大海（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27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	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                                                四    凤（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18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鲁     贵 （</a:t>
            </a:r>
            <a:r>
              <a:rPr kumimoji="1" lang="en-US" altLang="zh-CN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48</a:t>
            </a:r>
            <a:r>
              <a:rPr kumimoji="1" lang="zh-CN" altLang="en-US" sz="24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</a:rPr>
              <a:t>）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endParaRPr kumimoji="1" lang="en-US" altLang="zh-CN" sz="2400" b="1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+mn-ea"/>
            </a:endParaRPr>
          </a:p>
        </p:txBody>
      </p:sp>
      <p:sp>
        <p:nvSpPr>
          <p:cNvPr id="62" name="Text Box 27"/>
          <p:cNvSpPr txBox="1">
            <a:spLocks noChangeArrowheads="1"/>
          </p:cNvSpPr>
          <p:nvPr/>
        </p:nvSpPr>
        <p:spPr bwMode="auto">
          <a:xfrm>
            <a:off x="7910513" y="3124200"/>
            <a:ext cx="48895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Calibri" panose="020F0502020204030204" pitchFamily="34" charset="0"/>
                <a:ea typeface="华文仿宋" panose="02010600040101010101" pitchFamily="2" charset="-122"/>
              </a:rPr>
              <a:t>主 仆</a:t>
            </a:r>
          </a:p>
        </p:txBody>
      </p:sp>
      <p:sp>
        <p:nvSpPr>
          <p:cNvPr id="63" name="Rectangle 28"/>
          <p:cNvSpPr>
            <a:spLocks noChangeArrowheads="1"/>
          </p:cNvSpPr>
          <p:nvPr/>
        </p:nvSpPr>
        <p:spPr bwMode="auto">
          <a:xfrm>
            <a:off x="4953000" y="1346200"/>
            <a:ext cx="21209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Calibri" panose="020F0502020204030204" pitchFamily="34" charset="0"/>
              </a:rPr>
              <a:t>（继）母子</a:t>
            </a:r>
            <a:r>
              <a:rPr lang="en-US" altLang="zh-CN" sz="2000" b="1">
                <a:latin typeface="Calibri" panose="020F0502020204030204" pitchFamily="34" charset="0"/>
              </a:rPr>
              <a:t>+</a:t>
            </a:r>
            <a:r>
              <a:rPr lang="zh-CN" altLang="en-US" sz="2000" b="1">
                <a:latin typeface="Calibri" panose="020F0502020204030204" pitchFamily="34" charset="0"/>
              </a:rPr>
              <a:t>情人</a:t>
            </a:r>
          </a:p>
        </p:txBody>
      </p:sp>
      <p:sp>
        <p:nvSpPr>
          <p:cNvPr id="65" name="Text Box 30"/>
          <p:cNvSpPr txBox="1">
            <a:spLocks noChangeArrowheads="1"/>
          </p:cNvSpPr>
          <p:nvPr/>
        </p:nvSpPr>
        <p:spPr bwMode="auto">
          <a:xfrm>
            <a:off x="2819400" y="2057400"/>
            <a:ext cx="4587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latin typeface="Calibri" panose="020F0502020204030204" pitchFamily="34" charset="0"/>
                <a:ea typeface="华文仿宋" panose="02010600040101010101" pitchFamily="2" charset="-122"/>
              </a:rPr>
              <a:t>夫妻</a:t>
            </a:r>
          </a:p>
        </p:txBody>
      </p:sp>
    </p:spTree>
    <p:extLst>
      <p:ext uri="{BB962C8B-B14F-4D97-AF65-F5344CB8AC3E}">
        <p14:creationId xmlns:p14="http://schemas.microsoft.com/office/powerpoint/2010/main" val="293401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剧情简介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10" y="1539180"/>
            <a:ext cx="12186103" cy="521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3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剧本特色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969264"/>
            <a:ext cx="12271057" cy="293840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3" y="4907665"/>
            <a:ext cx="6400800" cy="200991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557963" y="5261032"/>
            <a:ext cx="6096000" cy="130317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剧本的舞台性：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        必须遵循时空高度集中的原则</a:t>
            </a:r>
          </a:p>
        </p:txBody>
      </p:sp>
    </p:spTree>
    <p:extLst>
      <p:ext uri="{BB962C8B-B14F-4D97-AF65-F5344CB8AC3E}">
        <p14:creationId xmlns:p14="http://schemas.microsoft.com/office/powerpoint/2010/main" val="107316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剧本探讨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34562"/>
            <a:ext cx="12243904" cy="532343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427413" y="5585514"/>
            <a:ext cx="40559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周朴园与鲁侍萍，周朴园与鲁大海</a:t>
            </a:r>
          </a:p>
        </p:txBody>
      </p:sp>
      <p:sp>
        <p:nvSpPr>
          <p:cNvPr id="6" name="矩形 5"/>
          <p:cNvSpPr/>
          <p:nvPr/>
        </p:nvSpPr>
        <p:spPr>
          <a:xfrm>
            <a:off x="4066286" y="4343806"/>
            <a:ext cx="24929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“周朴园可是你</a:t>
            </a:r>
            <a:r>
              <a:rPr lang="en-US" altLang="zh-CN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endParaRPr lang="zh-CN" altLang="en-US" sz="2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60529" y="6457890"/>
            <a:ext cx="4395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周朴园和鲁侍萍相认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周朴园和鲁大海谈判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27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427413" y="475607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2097366" y="403157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相遇诉旧怨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228600" y="4343400"/>
            <a:ext cx="16065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关窗</a:t>
            </a:r>
          </a:p>
        </p:txBody>
      </p:sp>
      <p:sp>
        <p:nvSpPr>
          <p:cNvPr id="10" name="Line 4"/>
          <p:cNvSpPr>
            <a:spLocks noChangeShapeType="1"/>
          </p:cNvSpPr>
          <p:nvPr/>
        </p:nvSpPr>
        <p:spPr bwMode="auto">
          <a:xfrm flipV="1">
            <a:off x="1066800" y="3733800"/>
            <a:ext cx="457200" cy="68580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838200" y="3200400"/>
            <a:ext cx="1285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姓鲁</a:t>
            </a:r>
          </a:p>
        </p:txBody>
      </p:sp>
      <p:sp>
        <p:nvSpPr>
          <p:cNvPr id="12" name="Line 6"/>
          <p:cNvSpPr>
            <a:spLocks noChangeShapeType="1"/>
          </p:cNvSpPr>
          <p:nvPr/>
        </p:nvSpPr>
        <p:spPr bwMode="auto">
          <a:xfrm>
            <a:off x="1524000" y="3733800"/>
            <a:ext cx="1066800" cy="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1979613" y="3716338"/>
            <a:ext cx="19700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无锡口音！</a:t>
            </a:r>
          </a:p>
        </p:txBody>
      </p:sp>
      <p:sp>
        <p:nvSpPr>
          <p:cNvPr id="14" name="Line 8"/>
          <p:cNvSpPr>
            <a:spLocks noChangeShapeType="1"/>
          </p:cNvSpPr>
          <p:nvPr/>
        </p:nvSpPr>
        <p:spPr bwMode="auto">
          <a:xfrm flipV="1">
            <a:off x="2590800" y="3048000"/>
            <a:ext cx="457200" cy="68580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3276600" y="3141663"/>
            <a:ext cx="197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熟知旧事？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2667000" y="2438400"/>
            <a:ext cx="1257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姓鲁</a:t>
            </a:r>
          </a:p>
        </p:txBody>
      </p:sp>
      <p:sp>
        <p:nvSpPr>
          <p:cNvPr id="17" name="Line 11"/>
          <p:cNvSpPr>
            <a:spLocks noChangeShapeType="1"/>
          </p:cNvSpPr>
          <p:nvPr/>
        </p:nvSpPr>
        <p:spPr bwMode="auto">
          <a:xfrm>
            <a:off x="3048000" y="3048000"/>
            <a:ext cx="1447800" cy="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4724400" y="2667000"/>
            <a:ext cx="1143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修墓</a:t>
            </a:r>
          </a:p>
        </p:txBody>
      </p:sp>
      <p:sp>
        <p:nvSpPr>
          <p:cNvPr id="19" name="Line 13"/>
          <p:cNvSpPr>
            <a:spLocks noChangeShapeType="1"/>
          </p:cNvSpPr>
          <p:nvPr/>
        </p:nvSpPr>
        <p:spPr bwMode="auto">
          <a:xfrm flipV="1">
            <a:off x="4495800" y="2209800"/>
            <a:ext cx="609600" cy="83820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105400" y="2209800"/>
            <a:ext cx="26352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她没有死？！</a:t>
            </a: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3733800" y="1524000"/>
            <a:ext cx="18462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四凤的妈</a:t>
            </a:r>
          </a:p>
        </p:txBody>
      </p:sp>
      <p:sp>
        <p:nvSpPr>
          <p:cNvPr id="22" name="Line 17"/>
          <p:cNvSpPr>
            <a:spLocks noChangeShapeType="1"/>
          </p:cNvSpPr>
          <p:nvPr/>
        </p:nvSpPr>
        <p:spPr bwMode="auto">
          <a:xfrm>
            <a:off x="5105400" y="2209800"/>
            <a:ext cx="1219200" cy="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6459538" y="1752600"/>
            <a:ext cx="28654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熟知旧衬衣？！</a:t>
            </a:r>
          </a:p>
        </p:txBody>
      </p:sp>
      <p:sp>
        <p:nvSpPr>
          <p:cNvPr id="24" name="Line 19"/>
          <p:cNvSpPr>
            <a:spLocks noChangeShapeType="1"/>
          </p:cNvSpPr>
          <p:nvPr/>
        </p:nvSpPr>
        <p:spPr bwMode="auto">
          <a:xfrm flipV="1">
            <a:off x="6324600" y="1066800"/>
            <a:ext cx="685800" cy="1143000"/>
          </a:xfrm>
          <a:prstGeom prst="line">
            <a:avLst/>
          </a:prstGeom>
          <a:noFill/>
          <a:ln w="3175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Text Box 20"/>
          <p:cNvSpPr txBox="1">
            <a:spLocks noChangeArrowheads="1"/>
          </p:cNvSpPr>
          <p:nvPr/>
        </p:nvSpPr>
        <p:spPr bwMode="auto">
          <a:xfrm>
            <a:off x="6732588" y="620713"/>
            <a:ext cx="28305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侍萍，是你？</a:t>
            </a:r>
          </a:p>
        </p:txBody>
      </p:sp>
      <p:sp>
        <p:nvSpPr>
          <p:cNvPr id="26" name="Text Box 23"/>
          <p:cNvSpPr txBox="1">
            <a:spLocks noChangeArrowheads="1"/>
          </p:cNvSpPr>
          <p:nvPr/>
        </p:nvSpPr>
        <p:spPr bwMode="auto">
          <a:xfrm>
            <a:off x="1066800" y="5791200"/>
            <a:ext cx="1816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鲁侍萍：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1066800" y="5029200"/>
            <a:ext cx="1816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周朴园：</a:t>
            </a:r>
          </a:p>
        </p:txBody>
      </p:sp>
    </p:spTree>
    <p:extLst>
      <p:ext uri="{BB962C8B-B14F-4D97-AF65-F5344CB8AC3E}">
        <p14:creationId xmlns:p14="http://schemas.microsoft.com/office/powerpoint/2010/main" val="154368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 animBg="1"/>
      <p:bldP spid="20" grpId="0"/>
      <p:bldP spid="21" grpId="0"/>
      <p:bldP spid="22" grpId="0" animBg="1"/>
      <p:bldP spid="23" grpId="0"/>
      <p:bldP spid="24" grpId="0" animBg="1"/>
      <p:bldP spid="25" grpId="0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舞台说明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21" y="1839369"/>
            <a:ext cx="12157057" cy="163303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21" y="3492535"/>
            <a:ext cx="12340142" cy="363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8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26096" y="339090"/>
            <a:ext cx="553910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6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华文新魏" panose="02010800040101010101" charset="-122"/>
                <a:ea typeface="华文新魏" panose="02010800040101010101" charset="-122"/>
              </a:rPr>
              <a:t>戏剧的基本要素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329463" y="1931671"/>
            <a:ext cx="292227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</a:rPr>
              <a:t>①戏剧冲突</a:t>
            </a:r>
          </a:p>
          <a:p>
            <a:endParaRPr lang="zh-CN" altLang="en-US" sz="3600">
              <a:latin typeface="华文新魏" panose="02010800040101010101" charset="-122"/>
              <a:ea typeface="华文新魏" panose="02010800040101010101" charset="-122"/>
            </a:endParaRPr>
          </a:p>
          <a:p>
            <a:r>
              <a:rPr lang="zh-CN" altLang="en-US" sz="3600">
                <a:latin typeface="Calibri" panose="020F0502020204030204" charset="0"/>
                <a:ea typeface="华文新魏" panose="02010800040101010101" charset="-122"/>
              </a:rPr>
              <a:t>②戏剧语言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5251734" y="2802256"/>
            <a:ext cx="570865" cy="1500505"/>
          </a:xfrm>
          <a:prstGeom prst="leftBrace">
            <a:avLst>
              <a:gd name="adj1" fmla="val 8333"/>
              <a:gd name="adj2" fmla="val 5002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130574" y="2607945"/>
            <a:ext cx="30486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华文新魏" panose="02010800040101010101" charset="-122"/>
                <a:ea typeface="华文新魏" panose="02010800040101010101" charset="-122"/>
              </a:rPr>
              <a:t>人物语言（台词）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070883" y="3950970"/>
            <a:ext cx="23456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华文新魏" panose="02010800040101010101" charset="-122"/>
                <a:ea typeface="华文新魏" panose="02010800040101010101" charset="-122"/>
              </a:rPr>
              <a:t>舞台说明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  <a:t>15</a:t>
            </a:fld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366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文本框 108545"/>
          <p:cNvSpPr txBox="1"/>
          <p:nvPr/>
        </p:nvSpPr>
        <p:spPr>
          <a:xfrm>
            <a:off x="1916430" y="243841"/>
            <a:ext cx="8121650" cy="63696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Tx/>
            </a:pPr>
            <a:r>
              <a:rPr lang="en-US" altLang="zh-CN" sz="2400" b="1" dirty="0">
                <a:solidFill>
                  <a:srgbClr val="FF3300"/>
                </a:solidFill>
                <a:latin typeface="汉仪雪峰体简" pitchFamily="1" charset="-122"/>
                <a:ea typeface="汉仪雪峰体简" pitchFamily="1" charset="-122"/>
              </a:rPr>
              <a:t>   </a:t>
            </a:r>
            <a:r>
              <a:rPr lang="zh-CN" altLang="en-US" sz="2400" b="1" dirty="0">
                <a:solidFill>
                  <a:srgbClr val="FF3300"/>
                </a:solidFill>
                <a:latin typeface="汉仪雪峰体简" pitchFamily="1" charset="-122"/>
                <a:ea typeface="汉仪雪峰体简" pitchFamily="1" charset="-122"/>
              </a:rPr>
              <a:t>冲突</a:t>
            </a:r>
            <a:r>
              <a:rPr lang="zh-CN" altLang="en-US" sz="2000" b="1" dirty="0">
                <a:latin typeface="宋体" panose="02010600030101010101" pitchFamily="2" charset="-122"/>
              </a:rPr>
              <a:t>：是矛盾斗争的一种表现形式。主要通过人与人之间的冲突表现阶级之间和阶级思想的矛盾冲突，有些冲突也表现为先进与落后、进步与保守的矛盾冲突。</a:t>
            </a:r>
            <a:r>
              <a:rPr lang="zh-CN" altLang="en-US" sz="2000" b="1" dirty="0"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戏剧冲突应比生活矛盾更强烈，更典型，更集中，更富于戏剧性。</a:t>
            </a:r>
          </a:p>
          <a:p>
            <a:pPr>
              <a:lnSpc>
                <a:spcPct val="150000"/>
              </a:lnSpc>
              <a:buClrTx/>
            </a:pPr>
            <a:r>
              <a:rPr lang="zh-CN" altLang="en-US" sz="2000" b="1" dirty="0">
                <a:latin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FF3300"/>
                </a:solidFill>
                <a:latin typeface="汉仪雪峰体简" pitchFamily="1" charset="-122"/>
                <a:ea typeface="汉仪雪峰体简" pitchFamily="1" charset="-122"/>
              </a:rPr>
              <a:t>台词</a:t>
            </a:r>
            <a:r>
              <a:rPr lang="zh-CN" altLang="en-US" sz="2000" b="1" dirty="0">
                <a:latin typeface="宋体" panose="02010600030101010101" pitchFamily="2" charset="-122"/>
              </a:rPr>
              <a:t>：是剧中人物的语言。它是性格化的，是富有动作性的，即人物的语言是同他的行动联系在一起的。台词的表现形式有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对话、独白、旁白</a:t>
            </a:r>
            <a:r>
              <a:rPr lang="zh-CN" altLang="en-US" sz="2000" b="1" dirty="0">
                <a:latin typeface="宋体" panose="02010600030101010101" pitchFamily="2" charset="-122"/>
              </a:rPr>
              <a:t>（登场人物离开其他人物而向观众说话）、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内白</a:t>
            </a:r>
            <a:r>
              <a:rPr lang="zh-CN" altLang="en-US" sz="2000" b="1" dirty="0">
                <a:latin typeface="宋体" panose="02010600030101010101" pitchFamily="2" charset="-122"/>
              </a:rPr>
              <a:t>（在后台说话）、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潜台词</a:t>
            </a:r>
            <a:r>
              <a:rPr lang="zh-CN" altLang="en-US" sz="2000" b="1" dirty="0">
                <a:latin typeface="宋体" panose="02010600030101010101" pitchFamily="2" charset="-122"/>
              </a:rPr>
              <a:t>（登场人物没说出来的语言，而是用表情表现出来的言外之意）等等。</a:t>
            </a:r>
          </a:p>
          <a:p>
            <a:pPr>
              <a:lnSpc>
                <a:spcPct val="150000"/>
              </a:lnSpc>
              <a:buClrTx/>
            </a:pPr>
            <a:r>
              <a:rPr lang="zh-CN" altLang="en-US" sz="2000" b="1" dirty="0">
                <a:latin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FF3300"/>
                </a:solidFill>
                <a:latin typeface="汉仪雪峰体简" pitchFamily="1" charset="-122"/>
                <a:ea typeface="汉仪雪峰体简" pitchFamily="1" charset="-122"/>
              </a:rPr>
              <a:t>舞台说明</a:t>
            </a:r>
            <a:r>
              <a:rPr lang="zh-CN" altLang="en-US" sz="2000" b="1" dirty="0">
                <a:latin typeface="宋体" panose="02010600030101010101" pitchFamily="2" charset="-122"/>
              </a:rPr>
              <a:t>：是帮助导演和演员掌握剧情，为演出提示的一些注意之点的有关说明的叙述和描写的语言。说明的内容有关于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</a:rPr>
              <a:t>时间、地点、人物、布景</a:t>
            </a:r>
            <a:r>
              <a:rPr lang="zh-CN" altLang="en-US" sz="2000" b="1" dirty="0">
                <a:latin typeface="宋体" panose="02010600030101010101" pitchFamily="2" charset="-122"/>
              </a:rPr>
              <a:t>的，有关于登场人物的动作、表情的，有关于登场人物上场、下场的，有关于“效果”的，有关于开幕、闭幕的等等。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893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929255" y="788671"/>
            <a:ext cx="6094730" cy="829945"/>
          </a:xfrm>
          <a:prstGeom prst="rect">
            <a:avLst/>
          </a:prstGeom>
          <a:solidFill>
            <a:schemeClr val="bg2"/>
          </a:solidFill>
          <a:effectLst>
            <a:innerShdw blurRad="63500" dist="50800" dir="13500000">
              <a:srgbClr val="FB0263">
                <a:alpha val="50000"/>
              </a:srgbClr>
            </a:innerShdw>
          </a:effectLst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80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叶根友毛笔行书2.0版" panose="02010601030101010101" charset="-122"/>
                <a:ea typeface="叶根友毛笔行书2.0版" panose="02010601030101010101" charset="-122"/>
              </a:rPr>
              <a:t>如何欣赏戏剧作品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67001" y="2398396"/>
            <a:ext cx="661987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一、把握剧本所展示的矛盾冲突。</a:t>
            </a:r>
          </a:p>
          <a:p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二、品味个性化的人物语言。</a:t>
            </a:r>
          </a:p>
          <a:p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三、欣赏戏剧人物的形象。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4BB8C-9527-4AD5-817B-ADF2A6F36A67}" type="slidenum">
              <a:rPr lang="zh-CN" altLang="en-US" smtClean="0"/>
              <a:t>17</a:t>
            </a:fld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932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3991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00"/>
                </a:solidFill>
                <a:ea typeface="黑体" panose="02010609060101010101" pitchFamily="2" charset="-122"/>
              </a:rPr>
              <a:t>周朴园的心理变化过程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9" name="Rectangle 1028"/>
          <p:cNvSpPr>
            <a:spLocks noChangeArrowheads="1"/>
          </p:cNvSpPr>
          <p:nvPr/>
        </p:nvSpPr>
        <p:spPr bwMode="auto">
          <a:xfrm>
            <a:off x="542925" y="829426"/>
            <a:ext cx="8201025" cy="59293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你，你贵姓？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（抬起头来）你姓什么？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（忽然立起）你是谁？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（徐徐立起）哦，你，你，你是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endParaRPr lang="en-US" altLang="zh-CN" sz="28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哦，侍萍！（低声）是你？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你来干什么？谁指使你来的？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</a:p>
        </p:txBody>
      </p:sp>
      <p:sp>
        <p:nvSpPr>
          <p:cNvPr id="10" name="Text Box 1029"/>
          <p:cNvSpPr txBox="1">
            <a:spLocks noChangeArrowheads="1"/>
          </p:cNvSpPr>
          <p:nvPr/>
        </p:nvSpPr>
        <p:spPr bwMode="auto">
          <a:xfrm>
            <a:off x="1519238" y="1243013"/>
            <a:ext cx="7156450" cy="519112"/>
          </a:xfrm>
          <a:prstGeom prst="rect">
            <a:avLst/>
          </a:prstGeom>
          <a:noFill/>
          <a:ln w="317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黑体" panose="02010609060101010101" pitchFamily="2" charset="-122"/>
              </a:rPr>
              <a:t>似曾相识，感到奇怪，内心仍很平静</a:t>
            </a:r>
          </a:p>
        </p:txBody>
      </p:sp>
      <p:sp>
        <p:nvSpPr>
          <p:cNvPr id="11" name="Text Box 1030"/>
          <p:cNvSpPr txBox="1">
            <a:spLocks noChangeArrowheads="1"/>
          </p:cNvSpPr>
          <p:nvPr/>
        </p:nvSpPr>
        <p:spPr bwMode="auto">
          <a:xfrm>
            <a:off x="1519238" y="2309813"/>
            <a:ext cx="3844925" cy="476250"/>
          </a:xfrm>
          <a:prstGeom prst="rect">
            <a:avLst/>
          </a:prstGeom>
          <a:noFill/>
          <a:ln w="317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黑体" panose="02010609060101010101" pitchFamily="2" charset="-122"/>
              </a:rPr>
              <a:t>感到意外，疑惑</a:t>
            </a:r>
            <a:endParaRPr kumimoji="1"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" name="Text Box 1031"/>
          <p:cNvSpPr txBox="1">
            <a:spLocks noChangeArrowheads="1"/>
          </p:cNvSpPr>
          <p:nvPr/>
        </p:nvSpPr>
        <p:spPr bwMode="auto">
          <a:xfrm>
            <a:off x="1366838" y="3148013"/>
            <a:ext cx="6084887" cy="579437"/>
          </a:xfrm>
          <a:prstGeom prst="rect">
            <a:avLst/>
          </a:prstGeom>
          <a:noFill/>
          <a:ln w="317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+mn-ea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黑体" panose="02010609060101010101" pitchFamily="2" charset="-122"/>
              </a:rPr>
              <a:t>更疑惑，有不祥之感，有点慌</a:t>
            </a:r>
            <a:endParaRPr kumimoji="1"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" name="Text Box 1032"/>
          <p:cNvSpPr txBox="1">
            <a:spLocks noChangeArrowheads="1"/>
          </p:cNvSpPr>
          <p:nvPr/>
        </p:nvSpPr>
        <p:spPr bwMode="auto">
          <a:xfrm>
            <a:off x="1500188" y="4221163"/>
            <a:ext cx="3038475" cy="519112"/>
          </a:xfrm>
          <a:prstGeom prst="rect">
            <a:avLst/>
          </a:prstGeom>
          <a:noFill/>
          <a:ln w="317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黑体" panose="02010609060101010101" pitchFamily="2" charset="-122"/>
              </a:rPr>
              <a:t>有些不知所措</a:t>
            </a:r>
          </a:p>
        </p:txBody>
      </p:sp>
      <p:sp>
        <p:nvSpPr>
          <p:cNvPr id="14" name="Text Box 1033"/>
          <p:cNvSpPr txBox="1">
            <a:spLocks noChangeArrowheads="1"/>
          </p:cNvSpPr>
          <p:nvPr/>
        </p:nvSpPr>
        <p:spPr bwMode="auto">
          <a:xfrm>
            <a:off x="1366838" y="5205413"/>
            <a:ext cx="5538787" cy="519112"/>
          </a:xfrm>
          <a:prstGeom prst="rect">
            <a:avLst/>
          </a:prstGeom>
          <a:noFill/>
          <a:ln w="317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黑体" panose="02010609060101010101" pitchFamily="2" charset="-122"/>
              </a:rPr>
              <a:t>不愿也不敢承认这是真实的。</a:t>
            </a:r>
          </a:p>
        </p:txBody>
      </p:sp>
      <p:sp>
        <p:nvSpPr>
          <p:cNvPr id="15" name="Text Box 1035"/>
          <p:cNvSpPr txBox="1">
            <a:spLocks noChangeArrowheads="1"/>
          </p:cNvSpPr>
          <p:nvPr/>
        </p:nvSpPr>
        <p:spPr bwMode="auto">
          <a:xfrm>
            <a:off x="1443038" y="6196013"/>
            <a:ext cx="3200400" cy="519112"/>
          </a:xfrm>
          <a:prstGeom prst="rect">
            <a:avLst/>
          </a:prstGeom>
          <a:noFill/>
          <a:ln w="317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——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恼怒，害怕</a:t>
            </a:r>
          </a:p>
        </p:txBody>
      </p:sp>
    </p:spTree>
    <p:extLst>
      <p:ext uri="{BB962C8B-B14F-4D97-AF65-F5344CB8AC3E}">
        <p14:creationId xmlns:p14="http://schemas.microsoft.com/office/powerpoint/2010/main" val="372187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755" name="表格 74754"/>
          <p:cNvGraphicFramePr/>
          <p:nvPr/>
        </p:nvGraphicFramePr>
        <p:xfrm>
          <a:off x="1752600" y="993776"/>
          <a:ext cx="8686800" cy="5531167"/>
        </p:xfrm>
        <a:graphic>
          <a:graphicData uri="http://schemas.openxmlformats.org/drawingml/2006/table">
            <a:tbl>
              <a:tblPr/>
              <a:tblGrid>
                <a:gridCol w="2684463"/>
                <a:gridCol w="6002337"/>
              </a:tblGrid>
              <a:tr h="6921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 dirty="0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手段</a:t>
                      </a:r>
                      <a:endParaRPr lang="zh-CN" altLang="en-US" sz="3600" b="1">
                        <a:solidFill>
                          <a:srgbClr val="000000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b="1" dirty="0">
                          <a:solidFill>
                            <a:srgbClr val="000000"/>
                          </a:solidFill>
                          <a:ea typeface="黑体" panose="02010609060101010101" pitchFamily="2" charset="-122"/>
                        </a:rPr>
                        <a:t>言行</a:t>
                      </a:r>
                      <a:endParaRPr lang="zh-CN" altLang="en-US" sz="3600" b="1">
                        <a:solidFill>
                          <a:srgbClr val="000000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885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dirty="0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20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dirty="0">
                        <a:solidFill>
                          <a:srgbClr val="0000FF"/>
                        </a:solidFill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93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Char char="¨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buChar char="n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¨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4775" name="文本框 74774"/>
          <p:cNvSpPr txBox="1"/>
          <p:nvPr/>
        </p:nvSpPr>
        <p:spPr>
          <a:xfrm>
            <a:off x="5459413" y="254319"/>
            <a:ext cx="4951412" cy="579437"/>
          </a:xfrm>
          <a:prstGeom prst="rect">
            <a:avLst/>
          </a:prstGeom>
          <a:noFill/>
          <a:ln w="3175">
            <a:noFill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1D41D5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周朴园认出侍萍后的情态</a:t>
            </a:r>
          </a:p>
        </p:txBody>
      </p:sp>
      <p:sp>
        <p:nvSpPr>
          <p:cNvPr id="74776" name="文本框 74775"/>
          <p:cNvSpPr txBox="1"/>
          <p:nvPr/>
        </p:nvSpPr>
        <p:spPr>
          <a:xfrm>
            <a:off x="1981200" y="1905001"/>
            <a:ext cx="2438400" cy="583565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厉声责问</a:t>
            </a:r>
          </a:p>
        </p:txBody>
      </p:sp>
      <p:sp>
        <p:nvSpPr>
          <p:cNvPr id="74777" name="文本框 74776"/>
          <p:cNvSpPr txBox="1"/>
          <p:nvPr/>
        </p:nvSpPr>
        <p:spPr>
          <a:xfrm>
            <a:off x="1943100" y="2833371"/>
            <a:ext cx="2438400" cy="1076325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用缓和的语调稳住</a:t>
            </a:r>
          </a:p>
        </p:txBody>
      </p:sp>
      <p:sp>
        <p:nvSpPr>
          <p:cNvPr id="74778" name="文本框 74777"/>
          <p:cNvSpPr txBox="1"/>
          <p:nvPr/>
        </p:nvSpPr>
        <p:spPr>
          <a:xfrm>
            <a:off x="4723131" y="1905001"/>
            <a:ext cx="5625465" cy="583565"/>
          </a:xfrm>
          <a:prstGeom prst="rect">
            <a:avLst/>
          </a:prstGeom>
          <a:noFill/>
          <a:ln w="317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你来干什么？谁指使你来的？</a:t>
            </a:r>
          </a:p>
        </p:txBody>
      </p:sp>
      <p:sp>
        <p:nvSpPr>
          <p:cNvPr id="74779" name="文本框 74778"/>
          <p:cNvSpPr txBox="1"/>
          <p:nvPr/>
        </p:nvSpPr>
        <p:spPr>
          <a:xfrm>
            <a:off x="4999356" y="2833371"/>
            <a:ext cx="4911725" cy="1076325"/>
          </a:xfrm>
          <a:prstGeom prst="rect">
            <a:avLst/>
          </a:prstGeom>
          <a:noFill/>
          <a:ln w="317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你可以冷静点。</a:t>
            </a:r>
          </a:p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你我都是有子女的人了。</a:t>
            </a:r>
            <a:endParaRPr lang="zh-CN" altLang="en-US" sz="32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4780" name="文本框 74779"/>
          <p:cNvSpPr txBox="1"/>
          <p:nvPr/>
        </p:nvSpPr>
        <p:spPr>
          <a:xfrm>
            <a:off x="1943100" y="4330066"/>
            <a:ext cx="2349500" cy="583565"/>
          </a:xfrm>
          <a:prstGeom prst="rect">
            <a:avLst/>
          </a:prstGeom>
          <a:noFill/>
          <a:ln w="317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用感情软化</a:t>
            </a:r>
          </a:p>
        </p:txBody>
      </p:sp>
      <p:sp>
        <p:nvSpPr>
          <p:cNvPr id="74781" name="文本框 74780"/>
          <p:cNvSpPr txBox="1"/>
          <p:nvPr/>
        </p:nvSpPr>
        <p:spPr>
          <a:xfrm>
            <a:off x="4984910" y="4076701"/>
            <a:ext cx="5490845" cy="1076325"/>
          </a:xfrm>
          <a:prstGeom prst="rect">
            <a:avLst/>
          </a:prstGeom>
          <a:noFill/>
          <a:ln w="317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你的生日，每年我都记得。</a:t>
            </a:r>
          </a:p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关窗户的习惯，我都保留着。</a:t>
            </a:r>
          </a:p>
        </p:txBody>
      </p:sp>
      <p:sp>
        <p:nvSpPr>
          <p:cNvPr id="74782" name="文本框 74781"/>
          <p:cNvSpPr txBox="1"/>
          <p:nvPr/>
        </p:nvSpPr>
        <p:spPr>
          <a:xfrm>
            <a:off x="2133600" y="5334001"/>
            <a:ext cx="2057400" cy="1076325"/>
          </a:xfrm>
          <a:prstGeom prst="rect">
            <a:avLst/>
          </a:prstGeom>
          <a:noFill/>
          <a:ln w="3175">
            <a:noFill/>
          </a:ln>
        </p:spPr>
        <p:txBody>
          <a:bodyPr>
            <a:spAutoFit/>
          </a:bodyPr>
          <a:lstStyle/>
          <a:p>
            <a:r>
              <a:rPr lang="zh-CN" altLang="en-US" sz="32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想用金钱收买打发</a:t>
            </a:r>
          </a:p>
        </p:txBody>
      </p:sp>
      <p:sp>
        <p:nvSpPr>
          <p:cNvPr id="74783" name="文本框 74782"/>
          <p:cNvSpPr txBox="1"/>
          <p:nvPr/>
        </p:nvSpPr>
        <p:spPr>
          <a:xfrm>
            <a:off x="4656455" y="5334001"/>
            <a:ext cx="5449570" cy="1076325"/>
          </a:xfrm>
          <a:prstGeom prst="rect">
            <a:avLst/>
          </a:prstGeom>
          <a:noFill/>
          <a:ln w="317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好！痛痛快快的！你现在要多少钱吧！并开出支票。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>
              <a:buClrTx/>
            </a:pPr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48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4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4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4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4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74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4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74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4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76" grpId="0"/>
      <p:bldP spid="74777" grpId="0"/>
      <p:bldP spid="74778" grpId="0"/>
      <p:bldP spid="74779" grpId="0"/>
      <p:bldP spid="74780" grpId="0"/>
      <p:bldP spid="74781" grpId="0"/>
      <p:bldP spid="74782" grpId="0"/>
      <p:bldP spid="747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503613" y="549275"/>
            <a:ext cx="4020671" cy="477557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戏剧剧本三要素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999565" y="2211107"/>
            <a:ext cx="10515600" cy="4351338"/>
          </a:xfrm>
        </p:spPr>
        <p:txBody>
          <a:bodyPr/>
          <a:lstStyle/>
          <a:p>
            <a:r>
              <a:rPr lang="zh-CN" altLang="en-US" dirty="0"/>
              <a:t>我们知道构成剧本的三要素是</a:t>
            </a:r>
            <a:r>
              <a:rPr lang="zh-CN" altLang="en-US" sz="4000" b="1" dirty="0">
                <a:solidFill>
                  <a:srgbClr val="FF0000"/>
                </a:solidFill>
              </a:rPr>
              <a:t>语言、人物和戏剧冲突</a:t>
            </a:r>
            <a:r>
              <a:rPr lang="zh-CN" altLang="en-US" dirty="0"/>
              <a:t>。其中，语言是剧本的基础，是第一要素。</a:t>
            </a:r>
          </a:p>
          <a:p>
            <a:r>
              <a:rPr lang="zh-CN" altLang="en-US" dirty="0"/>
              <a:t>黑格尔说：“在戏剧中，能把个人的性格、思想和目的最清楚地</a:t>
            </a:r>
            <a:r>
              <a:rPr lang="zh-CN" altLang="en-US" sz="3600" b="1" dirty="0">
                <a:solidFill>
                  <a:srgbClr val="FF0000"/>
                </a:solidFill>
              </a:rPr>
              <a:t>表现出来的是语言</a:t>
            </a:r>
            <a:r>
              <a:rPr lang="zh-CN" altLang="en-US" dirty="0"/>
              <a:t>，戏剧人物的最深刻方面只有通过语言才能实现。” </a:t>
            </a:r>
          </a:p>
        </p:txBody>
      </p:sp>
      <p:pic>
        <p:nvPicPr>
          <p:cNvPr id="5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40230" y="-345233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933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/>
              <a:t>潜 台 词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03389" y="1268414"/>
            <a:ext cx="8785225" cy="53292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dirty="0"/>
              <a:t>戏剧语言中最具魅力、最耐人寻味的就是潜台词。它是</a:t>
            </a:r>
            <a:r>
              <a:rPr lang="zh-CN" altLang="en-US" sz="3600" b="1" dirty="0">
                <a:solidFill>
                  <a:schemeClr val="tx2"/>
                </a:solidFill>
              </a:rPr>
              <a:t>推动戏剧</a:t>
            </a:r>
            <a:r>
              <a:rPr lang="zh-CN" altLang="en-US" sz="3600" b="1" dirty="0">
                <a:solidFill>
                  <a:srgbClr val="FF0000"/>
                </a:solidFill>
              </a:rPr>
              <a:t>情节</a:t>
            </a:r>
            <a:r>
              <a:rPr lang="zh-CN" altLang="en-US" sz="3600" b="1" dirty="0">
                <a:solidFill>
                  <a:schemeClr val="tx2"/>
                </a:solidFill>
              </a:rPr>
              <a:t>、展示戏剧</a:t>
            </a:r>
            <a:r>
              <a:rPr lang="zh-CN" altLang="en-US" sz="3600" b="1" dirty="0">
                <a:solidFill>
                  <a:srgbClr val="FF0000"/>
                </a:solidFill>
              </a:rPr>
              <a:t>冲突</a:t>
            </a:r>
            <a:r>
              <a:rPr lang="zh-CN" altLang="en-US" sz="3600" b="1" dirty="0">
                <a:solidFill>
                  <a:schemeClr val="tx2"/>
                </a:solidFill>
              </a:rPr>
              <a:t>和表现</a:t>
            </a:r>
            <a:r>
              <a:rPr lang="zh-CN" altLang="en-US" sz="3600" b="1" dirty="0">
                <a:solidFill>
                  <a:srgbClr val="FF0000"/>
                </a:solidFill>
              </a:rPr>
              <a:t>人物形象</a:t>
            </a:r>
            <a:r>
              <a:rPr lang="zh-CN" altLang="en-US" dirty="0"/>
              <a:t>的灵魂。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潜台词是指</a:t>
            </a:r>
            <a:r>
              <a:rPr lang="zh-CN" altLang="en-US" sz="3600" b="1" dirty="0">
                <a:solidFill>
                  <a:schemeClr val="tx2"/>
                </a:solidFill>
              </a:rPr>
              <a:t>隐藏在台词背后的言外之意、弦外之音</a:t>
            </a:r>
            <a:r>
              <a:rPr lang="zh-CN" altLang="en-US" dirty="0"/>
              <a:t>，是潜藏在台词背后的人物的</a:t>
            </a:r>
            <a:r>
              <a:rPr lang="zh-CN" altLang="en-US" dirty="0">
                <a:solidFill>
                  <a:srgbClr val="FF0000"/>
                </a:solidFill>
              </a:rPr>
              <a:t>思想、愿望和目的</a:t>
            </a:r>
            <a:r>
              <a:rPr lang="zh-CN" altLang="en-US" dirty="0"/>
              <a:t>，是台词的真实含意。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潜台词能够准确地传达出</a:t>
            </a:r>
            <a:r>
              <a:rPr lang="zh-CN" altLang="en-US" b="1" dirty="0">
                <a:solidFill>
                  <a:schemeClr val="tx2"/>
                </a:solidFill>
              </a:rPr>
              <a:t>人物潜在的</a:t>
            </a:r>
            <a:r>
              <a:rPr lang="zh-CN" altLang="en-US" b="1" dirty="0">
                <a:solidFill>
                  <a:srgbClr val="FF0000"/>
                </a:solidFill>
              </a:rPr>
              <a:t>心理动机和真正的话语目的</a:t>
            </a:r>
            <a:r>
              <a:rPr lang="zh-CN" altLang="en-US" dirty="0"/>
              <a:t>，从而引发某种深层的心理交锋，形成剧本内在的戏剧性。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品读潜台词，可以准确地</a:t>
            </a:r>
            <a:r>
              <a:rPr lang="zh-CN" altLang="en-US" b="1" dirty="0">
                <a:solidFill>
                  <a:srgbClr val="FF0000"/>
                </a:solidFill>
              </a:rPr>
              <a:t>把握人物形象</a:t>
            </a:r>
            <a:r>
              <a:rPr lang="zh-CN" altLang="en-US" dirty="0"/>
              <a:t>。</a:t>
            </a:r>
          </a:p>
        </p:txBody>
      </p:sp>
      <p:sp>
        <p:nvSpPr>
          <p:cNvPr id="4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93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如何鉴赏潜台词？</a:t>
            </a:r>
            <a:r>
              <a:rPr lang="zh-CN" altLang="en-US" dirty="0"/>
              <a:t> 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74825" y="1268413"/>
            <a:ext cx="8642350" cy="5256212"/>
          </a:xfrm>
        </p:spPr>
        <p:txBody>
          <a:bodyPr/>
          <a:lstStyle/>
          <a:p>
            <a:r>
              <a:rPr lang="en-US" altLang="zh-CN" b="1" dirty="0"/>
              <a:t>1</a:t>
            </a:r>
            <a:r>
              <a:rPr lang="zh-CN" altLang="en-US" b="1" dirty="0"/>
              <a:t>、抓关键词：</a:t>
            </a:r>
            <a:endParaRPr lang="zh-CN" altLang="en-US" dirty="0"/>
          </a:p>
          <a:p>
            <a:r>
              <a:rPr lang="zh-CN" altLang="en-US" dirty="0"/>
              <a:t>    周朴园向鲁侍萍打听当年的梅小姐：</a:t>
            </a:r>
          </a:p>
          <a:p>
            <a:r>
              <a:rPr lang="zh-CN" altLang="en-US" dirty="0"/>
              <a:t>周：梅家的一个年轻的小姐，很贤慧，也很规矩，有一天夜里，</a:t>
            </a:r>
            <a:r>
              <a:rPr lang="zh-CN" altLang="en-US" b="1" dirty="0">
                <a:solidFill>
                  <a:srgbClr val="FF0000"/>
                </a:solidFill>
              </a:rPr>
              <a:t>忽然</a:t>
            </a:r>
            <a:r>
              <a:rPr lang="zh-CN" altLang="en-US" dirty="0"/>
              <a:t>地投水死了。后来，后来，──你知道么？</a:t>
            </a:r>
          </a:p>
          <a:p>
            <a:r>
              <a:rPr lang="zh-CN" altLang="en-US" dirty="0"/>
              <a:t>鲁：可是她</a:t>
            </a:r>
            <a:r>
              <a:rPr lang="zh-CN" altLang="en-US" b="1" dirty="0">
                <a:solidFill>
                  <a:srgbClr val="FF0000"/>
                </a:solidFill>
              </a:rPr>
              <a:t>不是</a:t>
            </a:r>
            <a:r>
              <a:rPr lang="zh-CN" altLang="en-US" dirty="0"/>
              <a:t>小姐，她</a:t>
            </a:r>
            <a:r>
              <a:rPr lang="zh-CN" altLang="en-US" b="1" dirty="0">
                <a:solidFill>
                  <a:srgbClr val="FF0000"/>
                </a:solidFill>
              </a:rPr>
              <a:t>也不</a:t>
            </a:r>
            <a:r>
              <a:rPr lang="zh-CN" altLang="en-US" dirty="0"/>
              <a:t>贤慧，并且听说是</a:t>
            </a:r>
            <a:r>
              <a:rPr lang="zh-CN" altLang="en-US" b="1" dirty="0"/>
              <a:t>不大</a:t>
            </a:r>
            <a:r>
              <a:rPr lang="zh-CN" altLang="en-US" dirty="0"/>
              <a:t>规矩的。听说她跟那时周公馆的少爷有点不清白，生了两个儿子，生了第二个，才过三天，</a:t>
            </a:r>
            <a:r>
              <a:rPr lang="zh-CN" altLang="en-US" b="1" dirty="0">
                <a:solidFill>
                  <a:srgbClr val="FF0000"/>
                </a:solidFill>
              </a:rPr>
              <a:t>忽然</a:t>
            </a:r>
            <a:r>
              <a:rPr lang="zh-CN" altLang="en-US" dirty="0"/>
              <a:t>周少爷不要她了</a:t>
            </a:r>
            <a:r>
              <a:rPr lang="en-US" altLang="zh-CN" dirty="0"/>
              <a:t>……</a:t>
            </a:r>
          </a:p>
        </p:txBody>
      </p:sp>
      <p:sp>
        <p:nvSpPr>
          <p:cNvPr id="4" name="Rectangle 4(向天歌演示原创免费模板：www.TopPPT.cn)"/>
          <p:cNvSpPr/>
          <p:nvPr/>
        </p:nvSpPr>
        <p:spPr>
          <a:xfrm>
            <a:off x="5656729" y="549275"/>
            <a:ext cx="6546384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42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65860" y="1130674"/>
            <a:ext cx="8713788" cy="6121400"/>
          </a:xfrm>
        </p:spPr>
        <p:txBody>
          <a:bodyPr/>
          <a:lstStyle/>
          <a:p>
            <a:r>
              <a:rPr lang="zh-CN" altLang="en-US" b="1" dirty="0"/>
              <a:t>潜台词</a:t>
            </a:r>
            <a:r>
              <a:rPr lang="zh-CN" altLang="en-US" b="1" dirty="0" smtClean="0"/>
              <a:t>：</a:t>
            </a:r>
            <a:r>
              <a:rPr lang="zh-CN" altLang="en-US" b="1" dirty="0" smtClean="0">
                <a:solidFill>
                  <a:srgbClr val="FF0000"/>
                </a:solidFill>
              </a:rPr>
              <a:t>三</a:t>
            </a:r>
            <a:r>
              <a:rPr lang="zh-CN" altLang="en-US" b="1" dirty="0">
                <a:solidFill>
                  <a:srgbClr val="FF0000"/>
                </a:solidFill>
              </a:rPr>
              <a:t>个“不”</a:t>
            </a:r>
            <a:r>
              <a:rPr lang="zh-CN" altLang="en-US" b="1" dirty="0">
                <a:solidFill>
                  <a:schemeClr val="tx2"/>
                </a:solidFill>
              </a:rPr>
              <a:t>，</a:t>
            </a:r>
            <a:r>
              <a:rPr lang="zh-CN" altLang="en-US" dirty="0"/>
              <a:t>言外之言是：她明明是女佣的女儿，你却说她是小姐；她明明与东家少爷有染，你却说她很规矩。你这样美化当年的侍萍不正是为了美化你自己，使自己不失身分吗？鲁侍萍揭穿梅小姐的身份，</a:t>
            </a:r>
            <a:r>
              <a:rPr lang="zh-CN" altLang="en-US" b="1" dirty="0">
                <a:solidFill>
                  <a:srgbClr val="FF0000"/>
                </a:solidFill>
              </a:rPr>
              <a:t>一是对周朴园虚荣和虚伪的讽刺，也饱含着对自身屈辱的辛酸</a:t>
            </a:r>
            <a:r>
              <a:rPr lang="zh-CN" altLang="en-US" b="1" dirty="0">
                <a:solidFill>
                  <a:schemeClr val="tx2"/>
                </a:solidFill>
              </a:rPr>
              <a:t>。</a:t>
            </a:r>
          </a:p>
          <a:p>
            <a:r>
              <a:rPr lang="zh-CN" altLang="en-US" b="1" dirty="0"/>
              <a:t>潜台词：</a:t>
            </a:r>
            <a:r>
              <a:rPr lang="zh-CN" altLang="en-US" dirty="0"/>
              <a:t>两个“忽然”。</a:t>
            </a:r>
            <a:r>
              <a:rPr lang="zh-CN" altLang="en-US" b="1" dirty="0"/>
              <a:t>“忽然</a:t>
            </a:r>
            <a:r>
              <a:rPr lang="zh-CN" altLang="en-US" dirty="0"/>
              <a:t>地投水死了”：意思是说不知道为什么投水死的。他当然知道</a:t>
            </a:r>
            <a:r>
              <a:rPr lang="zh-CN" altLang="en-US" b="1" dirty="0">
                <a:solidFill>
                  <a:schemeClr val="tx2"/>
                </a:solidFill>
              </a:rPr>
              <a:t>。“忽然”一词，多么轻松，</a:t>
            </a:r>
            <a:r>
              <a:rPr lang="zh-CN" altLang="en-US" b="1" dirty="0">
                <a:solidFill>
                  <a:srgbClr val="FF0000"/>
                </a:solidFill>
              </a:rPr>
              <a:t>推卸责任，掩饰罪责</a:t>
            </a:r>
            <a:r>
              <a:rPr lang="zh-CN" altLang="en-US" b="1" dirty="0" smtClean="0">
                <a:solidFill>
                  <a:srgbClr val="FF0000"/>
                </a:solidFill>
              </a:rPr>
              <a:t>，虚伪</a:t>
            </a:r>
            <a:r>
              <a:rPr lang="zh-CN" altLang="en-US" b="1" dirty="0" smtClean="0">
                <a:solidFill>
                  <a:schemeClr val="tx2"/>
                </a:solidFill>
              </a:rPr>
              <a:t>之举。</a:t>
            </a:r>
            <a:endParaRPr lang="zh-CN" altLang="en-US" b="1" dirty="0">
              <a:solidFill>
                <a:schemeClr val="tx2"/>
              </a:solidFill>
            </a:endParaRPr>
          </a:p>
          <a:p>
            <a:r>
              <a:rPr lang="zh-CN" altLang="en-US" b="1" dirty="0"/>
              <a:t>“忽然</a:t>
            </a:r>
            <a:r>
              <a:rPr lang="zh-CN" altLang="en-US" dirty="0"/>
              <a:t>周少爷不要她了”：周朴园屈从于社会和家庭的压力，以牺牲侍萍一生的幸福为代价，可见他是多么冷酷、自私</a:t>
            </a:r>
            <a:r>
              <a:rPr lang="zh-CN" altLang="en-US" b="1" dirty="0">
                <a:solidFill>
                  <a:schemeClr val="tx2"/>
                </a:solidFill>
              </a:rPr>
              <a:t>！“忽然”一词掩饰不住鲁侍萍心中</a:t>
            </a:r>
            <a:r>
              <a:rPr lang="zh-CN" altLang="en-US" b="1" dirty="0">
                <a:solidFill>
                  <a:srgbClr val="FF0000"/>
                </a:solidFill>
              </a:rPr>
              <a:t>无限的悲愤、辛酸</a:t>
            </a:r>
            <a:r>
              <a:rPr lang="zh-CN" altLang="en-US" b="1" dirty="0">
                <a:solidFill>
                  <a:schemeClr val="tx2"/>
                </a:solidFill>
              </a:rPr>
              <a:t>。</a:t>
            </a:r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32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品</a:t>
            </a:r>
            <a:r>
              <a:rPr lang="zh-CN" altLang="en-US" sz="3200" dirty="0"/>
              <a:t>读</a:t>
            </a:r>
            <a:r>
              <a:rPr lang="zh-CN" altLang="en-US" sz="3200" dirty="0" smtClean="0"/>
              <a:t>潜台词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634168" y="1741353"/>
            <a:ext cx="9520555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是的，三十多年前呢，那时候我记得我们还没有用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洋火</a:t>
            </a:r>
            <a:r>
              <a:rPr lang="zh-CN" altLang="en-US" sz="28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呢</a:t>
            </a:r>
            <a:endParaRPr lang="en-US" altLang="zh-CN" sz="2800" dirty="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/>
              <a:t>鲁侍萍为什么要提“洋火”这个细节</a:t>
            </a:r>
            <a:r>
              <a:rPr lang="en-US" altLang="zh-CN" sz="2800" dirty="0"/>
              <a:t>?“</a:t>
            </a:r>
            <a:r>
              <a:rPr lang="zh-CN" altLang="en-US" sz="2800" dirty="0"/>
              <a:t>洋火”是什么</a:t>
            </a:r>
            <a:r>
              <a:rPr lang="en-US" altLang="zh-CN" sz="2800" dirty="0" smtClean="0"/>
              <a:t>?</a:t>
            </a:r>
          </a:p>
          <a:p>
            <a:r>
              <a:rPr lang="zh-CN" altLang="en-US" sz="2800" dirty="0"/>
              <a:t>甚至于你因为生萍儿，受了病，总要关</a:t>
            </a:r>
            <a:r>
              <a:rPr lang="zh-CN" altLang="en-US" sz="2800" dirty="0" smtClean="0"/>
              <a:t>窗户</a:t>
            </a:r>
            <a:endParaRPr lang="en-US" altLang="zh-CN" sz="2800" dirty="0" smtClean="0"/>
          </a:p>
          <a:p>
            <a:r>
              <a:rPr lang="zh-CN" altLang="en-US" sz="2800" dirty="0"/>
              <a:t>右袖襟上有个烧破的窟窿，后来用丝线绣成一朵梅花补上的</a:t>
            </a:r>
          </a:p>
        </p:txBody>
      </p:sp>
      <p:sp>
        <p:nvSpPr>
          <p:cNvPr id="4" name="矩形 3"/>
          <p:cNvSpPr/>
          <p:nvPr/>
        </p:nvSpPr>
        <p:spPr>
          <a:xfrm>
            <a:off x="1739153" y="4228618"/>
            <a:ext cx="97804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俄国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著名戏剧表演</a:t>
            </a:r>
            <a:r>
              <a:rPr lang="zh-CN" altLang="en-US" sz="28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理论家</a:t>
            </a:r>
            <a:r>
              <a:rPr lang="zh-CN" altLang="en-US" sz="28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斯坦尼斯拉夫斯基曾经说演员的台词藏在他心中，却能在他的对手心中，并通过他和他的对手在观众、读者心中激起无数的想象、期待、欲望等等。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937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2019" y="9403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身份的四次追问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9271" y="6005772"/>
            <a:ext cx="114031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舞台说明，提示人物的动作、表情，暗示人物的性格、情节的发展等</a:t>
            </a:r>
          </a:p>
        </p:txBody>
      </p:sp>
      <p:sp>
        <p:nvSpPr>
          <p:cNvPr id="21" name="Rectangle 1028"/>
          <p:cNvSpPr>
            <a:spLocks noChangeArrowheads="1"/>
          </p:cNvSpPr>
          <p:nvPr/>
        </p:nvSpPr>
        <p:spPr bwMode="auto">
          <a:xfrm>
            <a:off x="2889624" y="1850413"/>
            <a:ext cx="8201025" cy="36439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你，你贵姓？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（抬起头来）你姓什么？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（忽然立起）你是谁？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None/>
              <a:defRPr/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/>
            </a:pP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（徐徐立起）哦，你，你，你是</a:t>
            </a:r>
            <a:r>
              <a:rPr lang="en-US" altLang="zh-CN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/>
                <a:ea typeface="黑体" panose="0201060906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  <a:endParaRPr lang="zh-CN" altLang="en-US" sz="2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498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b="1"/>
              <a:t>2</a:t>
            </a:r>
            <a:r>
              <a:rPr lang="zh-CN" altLang="en-US" b="1"/>
              <a:t>、抓关键句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74825" y="1268414"/>
            <a:ext cx="8713788" cy="5329237"/>
          </a:xfrm>
        </p:spPr>
        <p:txBody>
          <a:bodyPr/>
          <a:lstStyle/>
          <a:p>
            <a:r>
              <a:rPr lang="zh-CN" altLang="en-US" b="1" dirty="0"/>
              <a:t>（</a:t>
            </a:r>
            <a:r>
              <a:rPr lang="en-US" altLang="zh-CN" b="1" dirty="0"/>
              <a:t>1</a:t>
            </a:r>
            <a:r>
              <a:rPr lang="zh-CN" altLang="en-US" b="1" dirty="0"/>
              <a:t>）前后反复句：</a:t>
            </a:r>
            <a:br>
              <a:rPr lang="zh-CN" altLang="en-US" b="1" dirty="0"/>
            </a:br>
            <a:r>
              <a:rPr lang="zh-CN" altLang="en-US" dirty="0"/>
              <a:t>周：你是新来的下人？</a:t>
            </a:r>
            <a:br>
              <a:rPr lang="zh-CN" altLang="en-US" dirty="0"/>
            </a:br>
            <a:r>
              <a:rPr lang="zh-CN" altLang="en-US" dirty="0"/>
              <a:t>鲁：不是的，我找我的女儿来的。</a:t>
            </a:r>
            <a:br>
              <a:rPr lang="zh-CN" altLang="en-US" dirty="0"/>
            </a:br>
            <a:r>
              <a:rPr lang="zh-CN" altLang="en-US" dirty="0"/>
              <a:t>周：你的女儿？</a:t>
            </a:r>
          </a:p>
          <a:p>
            <a:r>
              <a:rPr lang="zh-CN" altLang="en-US" dirty="0"/>
              <a:t>鲁：四凤是我的女儿。</a:t>
            </a:r>
            <a:br>
              <a:rPr lang="zh-CN" altLang="en-US" dirty="0"/>
            </a:br>
            <a:r>
              <a:rPr lang="zh-CN" altLang="en-US" dirty="0"/>
              <a:t>周：那你走错屋子了。</a:t>
            </a:r>
            <a:br>
              <a:rPr lang="zh-CN" altLang="en-US" dirty="0"/>
            </a:br>
            <a:r>
              <a:rPr lang="zh-CN" altLang="en-US" dirty="0"/>
              <a:t>鲁：哦。</a:t>
            </a:r>
            <a:r>
              <a:rPr lang="zh-CN" altLang="en-US" b="1" dirty="0">
                <a:solidFill>
                  <a:srgbClr val="FF0000"/>
                </a:solidFill>
              </a:rPr>
              <a:t>－－老爷没有事了？</a:t>
            </a:r>
            <a:endParaRPr lang="zh-CN" altLang="en-US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dirty="0"/>
              <a:t> </a:t>
            </a:r>
          </a:p>
          <a:p>
            <a:r>
              <a:rPr lang="zh-CN" altLang="en-US" dirty="0"/>
              <a:t>鲁：她遇人都很不如意，老爷想帮一帮她么？</a:t>
            </a:r>
            <a:br>
              <a:rPr lang="zh-CN" altLang="en-US" dirty="0"/>
            </a:br>
            <a:r>
              <a:rPr lang="zh-CN" altLang="en-US" dirty="0"/>
              <a:t>朴：好，你先下去吧。</a:t>
            </a:r>
            <a:br>
              <a:rPr lang="zh-CN" altLang="en-US" dirty="0"/>
            </a:br>
            <a:r>
              <a:rPr lang="zh-CN" altLang="en-US" dirty="0"/>
              <a:t>鲁：</a:t>
            </a:r>
            <a:r>
              <a:rPr lang="zh-CN" altLang="en-US" b="1" dirty="0">
                <a:solidFill>
                  <a:srgbClr val="FF0000"/>
                </a:solidFill>
              </a:rPr>
              <a:t>老爷，没有事了？</a:t>
            </a:r>
            <a:r>
              <a:rPr lang="zh-CN" altLang="en-US" dirty="0"/>
              <a:t>（望着朴园，眼泪要涌出）</a:t>
            </a:r>
          </a:p>
        </p:txBody>
      </p:sp>
      <p:sp>
        <p:nvSpPr>
          <p:cNvPr id="4" name="Rectangle 4(向天歌演示原创免费模板：www.TopPPT.cn)"/>
          <p:cNvSpPr/>
          <p:nvPr/>
        </p:nvSpPr>
        <p:spPr>
          <a:xfrm>
            <a:off x="5065059" y="549275"/>
            <a:ext cx="7138054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0851" y="3678237"/>
            <a:ext cx="3485663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611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820957" y="665163"/>
            <a:ext cx="8569325" cy="6192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dirty="0"/>
              <a:t>潜台词（第一句）：</a:t>
            </a:r>
            <a:r>
              <a:rPr lang="zh-CN" altLang="en-US" dirty="0"/>
              <a:t>她想看看这个曾经与她相爱过，又将她无情抛弃，使她遭受了三十年人生屈辱的人还能认出她吗？又会怎样对待她呢？更何况，她多么想见见那个令她朝思暮想的大儿子萍儿呀。因此她决不能就此与周朴园擦肩而过。所以当周朴园以</a:t>
            </a:r>
            <a:r>
              <a:rPr lang="zh-CN" altLang="en-US" dirty="0">
                <a:latin typeface="宋体" panose="02010600030101010101" pitchFamily="2" charset="-122"/>
              </a:rPr>
              <a:t>“</a:t>
            </a:r>
            <a:r>
              <a:rPr lang="zh-CN" altLang="en-US" dirty="0"/>
              <a:t>这间屋子底下人不准随便进来</a:t>
            </a:r>
            <a:r>
              <a:rPr lang="zh-CN" altLang="en-US" dirty="0">
                <a:latin typeface="宋体" panose="02010600030101010101" pitchFamily="2" charset="-122"/>
              </a:rPr>
              <a:t>”</a:t>
            </a:r>
            <a:r>
              <a:rPr lang="zh-CN" altLang="en-US" dirty="0"/>
              <a:t>为由对她下了逐客令，</a:t>
            </a:r>
            <a:r>
              <a:rPr lang="zh-CN" altLang="en-US" b="1" dirty="0">
                <a:solidFill>
                  <a:srgbClr val="FF0000"/>
                </a:solidFill>
              </a:rPr>
              <a:t>她看似随口应答，其实是没话找话，不想离开。</a:t>
            </a:r>
          </a:p>
          <a:p>
            <a:pPr>
              <a:lnSpc>
                <a:spcPct val="90000"/>
              </a:lnSpc>
            </a:pPr>
            <a:r>
              <a:rPr lang="zh-CN" altLang="en-US" b="1" dirty="0"/>
              <a:t>潜台词（第二句）：</a:t>
            </a:r>
            <a:r>
              <a:rPr lang="zh-CN" altLang="en-US" dirty="0"/>
              <a:t>周朴园得到的结果却是梅小姐不仅活着，而且就在</a:t>
            </a:r>
            <a:r>
              <a:rPr lang="zh-CN" altLang="en-US" dirty="0">
                <a:latin typeface="宋体" panose="02010600030101010101" pitchFamily="2" charset="-122"/>
              </a:rPr>
              <a:t>“</a:t>
            </a:r>
            <a:r>
              <a:rPr lang="zh-CN" altLang="en-US" dirty="0"/>
              <a:t>此地</a:t>
            </a:r>
            <a:r>
              <a:rPr lang="zh-CN" altLang="en-US" dirty="0">
                <a:latin typeface="宋体" panose="02010600030101010101" pitchFamily="2" charset="-122"/>
              </a:rPr>
              <a:t>”</a:t>
            </a:r>
            <a:r>
              <a:rPr lang="zh-CN" altLang="en-US" dirty="0"/>
              <a:t>。因此，他心神不宁、心烦意乱，急于想打发掉眼前这个奇怪的</a:t>
            </a:r>
            <a:r>
              <a:rPr lang="zh-CN" altLang="en-US" dirty="0">
                <a:latin typeface="宋体" panose="02010600030101010101" pitchFamily="2" charset="-122"/>
              </a:rPr>
              <a:t>“</a:t>
            </a:r>
            <a:r>
              <a:rPr lang="zh-CN" altLang="en-US" dirty="0"/>
              <a:t>下人</a:t>
            </a:r>
            <a:r>
              <a:rPr lang="zh-CN" altLang="en-US" dirty="0">
                <a:latin typeface="宋体" panose="02010600030101010101" pitchFamily="2" charset="-122"/>
              </a:rPr>
              <a:t>”</a:t>
            </a:r>
            <a:r>
              <a:rPr lang="zh-CN" altLang="en-US" dirty="0"/>
              <a:t>。于是他不耐烦地二下逐客令。</a:t>
            </a:r>
            <a:r>
              <a:rPr lang="zh-CN" altLang="en-US" b="1" dirty="0">
                <a:solidFill>
                  <a:schemeClr val="tx2"/>
                </a:solidFill>
              </a:rPr>
              <a:t>此时鲁侍萍的</a:t>
            </a:r>
            <a:r>
              <a:rPr lang="zh-CN" altLang="en-US" b="1" dirty="0">
                <a:solidFill>
                  <a:srgbClr val="FF0000"/>
                </a:solidFill>
              </a:rPr>
              <a:t>内心五味杂陈：怨恨、失望、不满、莫名的幻想与渴望，</a:t>
            </a:r>
            <a:r>
              <a:rPr lang="zh-CN" altLang="en-US" b="1" dirty="0">
                <a:solidFill>
                  <a:schemeClr val="tx2"/>
                </a:solidFill>
              </a:rPr>
              <a:t>呼之欲出。眼看就将与之失之交臂，鲁侍萍只得再次无话找话。</a:t>
            </a:r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557402" y="74146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359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946462" y="1758485"/>
            <a:ext cx="8439150" cy="6048375"/>
          </a:xfrm>
        </p:spPr>
        <p:txBody>
          <a:bodyPr/>
          <a:lstStyle/>
          <a:p>
            <a:r>
              <a:rPr lang="zh-CN" altLang="en-US" b="1" dirty="0"/>
              <a:t>（</a:t>
            </a:r>
            <a:r>
              <a:rPr lang="en-US" altLang="zh-CN" b="1" dirty="0"/>
              <a:t>2</a:t>
            </a:r>
            <a:r>
              <a:rPr lang="zh-CN" altLang="en-US" b="1" dirty="0"/>
              <a:t>）双关句</a:t>
            </a:r>
            <a:endParaRPr lang="zh-CN" altLang="en-US" dirty="0"/>
          </a:p>
          <a:p>
            <a:r>
              <a:rPr lang="zh-CN" altLang="en-US" dirty="0"/>
              <a:t>    周朴园和鲁大海谈判时，鲁侍萍亲眼目睹了他们父子相斗、兄弟相残的情形：</a:t>
            </a:r>
          </a:p>
          <a:p>
            <a:r>
              <a:rPr lang="zh-CN" altLang="en-US" dirty="0"/>
              <a:t>鲁：（大哭起来）哦，这真是一群强盗！（走至萍前，抽咽）</a:t>
            </a:r>
            <a:r>
              <a:rPr lang="zh-CN" altLang="en-US" b="1" dirty="0">
                <a:solidFill>
                  <a:srgbClr val="FF0000"/>
                </a:solidFill>
              </a:rPr>
              <a:t>你是萍</a:t>
            </a:r>
            <a:r>
              <a:rPr lang="en-US" altLang="zh-CN" b="1" dirty="0">
                <a:solidFill>
                  <a:srgbClr val="FF0000"/>
                </a:solidFill>
              </a:rPr>
              <a:t>……</a:t>
            </a:r>
            <a:r>
              <a:rPr lang="zh-CN" altLang="en-US" b="1" dirty="0">
                <a:solidFill>
                  <a:srgbClr val="FF0000"/>
                </a:solidFill>
              </a:rPr>
              <a:t>凭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凭什么打我的儿子？</a:t>
            </a:r>
          </a:p>
          <a:p>
            <a:r>
              <a:rPr lang="zh-CN" altLang="en-US" dirty="0"/>
              <a:t>萍：你是谁？</a:t>
            </a:r>
          </a:p>
          <a:p>
            <a:r>
              <a:rPr lang="zh-CN" altLang="en-US" dirty="0"/>
              <a:t>鲁：我是</a:t>
            </a:r>
            <a:r>
              <a:rPr lang="zh-CN" altLang="en-US" b="1" dirty="0">
                <a:solidFill>
                  <a:srgbClr val="FF0000"/>
                </a:solidFill>
              </a:rPr>
              <a:t>你的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你打的这个人的妈</a:t>
            </a:r>
            <a:r>
              <a:rPr lang="zh-CN" altLang="en-US" dirty="0"/>
              <a:t>。</a:t>
            </a:r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386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21036" y="1175497"/>
            <a:ext cx="8713788" cy="6121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dirty="0"/>
              <a:t>潜台词：</a:t>
            </a:r>
            <a:r>
              <a:rPr lang="zh-CN" altLang="en-US" dirty="0"/>
              <a:t>第一句</a:t>
            </a:r>
            <a:r>
              <a:rPr lang="zh-CN" altLang="en-US" dirty="0" smtClean="0"/>
              <a:t>：想念却不能透露真实</a:t>
            </a:r>
            <a:r>
              <a:rPr lang="zh-CN" altLang="en-US" dirty="0"/>
              <a:t>身份，为了她儿子的身份地位，也为了她对周朴园的承诺。</a:t>
            </a:r>
            <a:r>
              <a:rPr lang="zh-CN" altLang="en-US" b="1" dirty="0">
                <a:solidFill>
                  <a:schemeClr val="tx2"/>
                </a:solidFill>
              </a:rPr>
              <a:t>于是她利用</a:t>
            </a:r>
            <a:r>
              <a:rPr lang="zh-CN" altLang="en-US" b="1" dirty="0">
                <a:solidFill>
                  <a:srgbClr val="FF0000"/>
                </a:solidFill>
              </a:rPr>
              <a:t>谐音双关</a:t>
            </a:r>
            <a:r>
              <a:rPr lang="zh-CN" altLang="en-US" b="1" dirty="0">
                <a:solidFill>
                  <a:schemeClr val="tx2"/>
                </a:solidFill>
              </a:rPr>
              <a:t>，将“萍”字转化成了另一个“凭”</a:t>
            </a:r>
            <a:r>
              <a:rPr lang="zh-CN" altLang="en-US" b="1" dirty="0" smtClean="0">
                <a:solidFill>
                  <a:schemeClr val="tx2"/>
                </a:solidFill>
              </a:rPr>
              <a:t>字</a:t>
            </a:r>
            <a:r>
              <a:rPr lang="zh-CN" altLang="en-US" dirty="0" smtClean="0"/>
              <a:t>。“没有想到</a:t>
            </a:r>
            <a:r>
              <a:rPr lang="zh-CN" altLang="en-US" dirty="0" smtClean="0">
                <a:solidFill>
                  <a:srgbClr val="FF0000"/>
                </a:solidFill>
              </a:rPr>
              <a:t>竟然</a:t>
            </a:r>
            <a:r>
              <a:rPr lang="zh-CN" altLang="en-US" dirty="0">
                <a:solidFill>
                  <a:srgbClr val="FF0000"/>
                </a:solidFill>
              </a:rPr>
              <a:t>动手</a:t>
            </a:r>
            <a:r>
              <a:rPr lang="zh-CN" altLang="en-US" dirty="0"/>
              <a:t>打了自己的弟弟</a:t>
            </a:r>
            <a:r>
              <a:rPr lang="zh-CN" altLang="en-US" dirty="0" smtClean="0"/>
              <a:t>，”</a:t>
            </a:r>
            <a:r>
              <a:rPr lang="zh-CN" altLang="en-US" b="1" dirty="0">
                <a:solidFill>
                  <a:schemeClr val="tx2"/>
                </a:solidFill>
              </a:rPr>
              <a:t>她的心中充满了痛苦、失望和愤恨。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面对周萍“你是谁”的责问，侍萍多想说出我是你的母亲啊，然而她不能，她强压着内心的悲愤与伤痛，将话语巧妙地掩饰过去。如果说先前她对周朴园还抱着一丝幻想，那么此刻她完全清醒。所以她愤怒的喊出：这真是一群强盗！”</a:t>
            </a:r>
            <a:r>
              <a:rPr lang="zh-CN" altLang="en-US" b="1" dirty="0">
                <a:solidFill>
                  <a:srgbClr val="FF0000"/>
                </a:solidFill>
              </a:rPr>
              <a:t>正直、善良、刚强的鲁侍萍在残酷的现实面前变得理智清醒</a:t>
            </a:r>
            <a:r>
              <a:rPr lang="zh-CN" altLang="en-US" b="1" dirty="0">
                <a:solidFill>
                  <a:schemeClr val="tx2"/>
                </a:solidFill>
              </a:rPr>
              <a:t>。</a:t>
            </a:r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678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847851" y="476250"/>
            <a:ext cx="8640763" cy="6121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dirty="0"/>
              <a:t>（</a:t>
            </a:r>
            <a:r>
              <a:rPr lang="en-US" altLang="zh-CN" b="1" dirty="0"/>
              <a:t>3</a:t>
            </a:r>
            <a:r>
              <a:rPr lang="zh-CN" altLang="en-US" b="1" dirty="0"/>
              <a:t>）话题突转句</a:t>
            </a:r>
            <a:endParaRPr lang="zh-CN" altLang="en-US" dirty="0"/>
          </a:p>
          <a:p>
            <a:pPr>
              <a:lnSpc>
                <a:spcPct val="90000"/>
              </a:lnSpc>
            </a:pPr>
            <a:r>
              <a:rPr lang="zh-CN" altLang="en-US" dirty="0"/>
              <a:t>周：我看你的性情好像没有大改，</a:t>
            </a:r>
            <a:r>
              <a:rPr lang="en-US" altLang="zh-CN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鲁贵像是个很不老实的人。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周：我叫他，他就可以下来见你。不过是</a:t>
            </a:r>
            <a:r>
              <a:rPr lang="en-US" altLang="zh-CN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（顿）他很大了，</a:t>
            </a:r>
            <a:r>
              <a:rPr lang="en-US" altLang="zh-CN" b="1" dirty="0">
                <a:solidFill>
                  <a:srgbClr val="FF0000"/>
                </a:solidFill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（顿）并且他以为他母亲早就死了</a:t>
            </a:r>
            <a:r>
              <a:rPr lang="zh-CN" altLang="en-US" dirty="0"/>
              <a:t>。</a:t>
            </a:r>
            <a:endParaRPr lang="zh-CN" altLang="en-US" b="1" dirty="0"/>
          </a:p>
          <a:p>
            <a:pPr>
              <a:lnSpc>
                <a:spcPct val="90000"/>
              </a:lnSpc>
            </a:pPr>
            <a:r>
              <a:rPr lang="zh-CN" altLang="en-US" b="1" dirty="0"/>
              <a:t>潜台词</a:t>
            </a:r>
            <a:r>
              <a:rPr lang="zh-CN" altLang="en-US" dirty="0"/>
              <a:t>：第一句中，周朴园为什么突然把话题转到鲁贵身上？</a:t>
            </a:r>
            <a:r>
              <a:rPr lang="zh-CN" altLang="en-US" b="1" dirty="0">
                <a:solidFill>
                  <a:schemeClr val="tx2"/>
                </a:solidFill>
              </a:rPr>
              <a:t>潜台词是</a:t>
            </a:r>
            <a:r>
              <a:rPr lang="zh-CN" altLang="en-US" b="1" dirty="0">
                <a:solidFill>
                  <a:srgbClr val="FF0000"/>
                </a:solidFill>
              </a:rPr>
              <a:t>“你不能告诉鲁贵实情”</a:t>
            </a:r>
            <a:r>
              <a:rPr lang="zh-CN" altLang="en-US" b="1" dirty="0">
                <a:solidFill>
                  <a:schemeClr val="tx2"/>
                </a:solidFill>
              </a:rPr>
              <a:t>。</a:t>
            </a:r>
            <a:r>
              <a:rPr lang="zh-CN" altLang="en-US" dirty="0"/>
              <a:t>一方面</a:t>
            </a:r>
            <a:r>
              <a:rPr lang="zh-CN" altLang="en-US" b="1" dirty="0">
                <a:solidFill>
                  <a:srgbClr val="FF0000"/>
                </a:solidFill>
              </a:rPr>
              <a:t>有损自己的名声</a:t>
            </a:r>
            <a:r>
              <a:rPr lang="zh-CN" altLang="en-US" dirty="0">
                <a:solidFill>
                  <a:srgbClr val="FF0000"/>
                </a:solidFill>
              </a:rPr>
              <a:t>，另一方面</a:t>
            </a:r>
            <a:r>
              <a:rPr lang="zh-CN" altLang="en-US" b="1" dirty="0">
                <a:solidFill>
                  <a:srgbClr val="FF0000"/>
                </a:solidFill>
              </a:rPr>
              <a:t>又怕鲁贵的敲诈</a:t>
            </a:r>
            <a:r>
              <a:rPr lang="zh-CN" altLang="en-US" dirty="0"/>
              <a:t>，自己不把话挑明，怕再激起鲁侍萍的愤慨，鲁侍萍说了“你不要怕。他永远不会知道”后，周朴园才长舒了一口气“那双方面都好”。</a:t>
            </a:r>
          </a:p>
          <a:p>
            <a:pPr>
              <a:lnSpc>
                <a:spcPct val="90000"/>
              </a:lnSpc>
            </a:pPr>
            <a:r>
              <a:rPr lang="zh-CN" altLang="en-US" dirty="0"/>
              <a:t>第二句的潜台词实际是：你见周萍时不要太冲动，</a:t>
            </a:r>
            <a:r>
              <a:rPr lang="zh-CN" altLang="en-US" b="1" dirty="0">
                <a:solidFill>
                  <a:srgbClr val="FF0000"/>
                </a:solidFill>
              </a:rPr>
              <a:t>不要说出真相来</a:t>
            </a:r>
            <a:r>
              <a:rPr lang="zh-CN" altLang="en-US" b="1" dirty="0">
                <a:solidFill>
                  <a:schemeClr val="tx2"/>
                </a:solidFill>
              </a:rPr>
              <a:t>，</a:t>
            </a:r>
            <a:r>
              <a:rPr lang="zh-CN" altLang="en-US" dirty="0"/>
              <a:t>即使说出真相周萍也不会相信的。这是在提醒鲁侍萍，但话不能说得太直白。</a:t>
            </a:r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584295" y="4762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183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</a:rPr>
              <a:t>小结</a:t>
            </a:r>
            <a:r>
              <a:rPr lang="zh-CN" altLang="en-US" sz="3200" dirty="0" smtClean="0">
                <a:solidFill>
                  <a:schemeClr val="bg1"/>
                </a:solidFill>
              </a:rPr>
              <a:t>潜台词鉴赏方法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48000" y="29673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3200" dirty="0" smtClean="0"/>
              <a:t>1</a:t>
            </a:r>
            <a:r>
              <a:rPr lang="zh-CN" altLang="en-US" sz="3200" dirty="0" smtClean="0"/>
              <a:t>、抓住关键词句</a:t>
            </a:r>
            <a:endParaRPr lang="en-US" altLang="zh-CN" sz="3200" dirty="0" smtClean="0"/>
          </a:p>
          <a:p>
            <a:r>
              <a:rPr lang="en-US" altLang="zh-CN" sz="3200" dirty="0" smtClean="0"/>
              <a:t>2</a:t>
            </a:r>
            <a:r>
              <a:rPr lang="zh-CN" altLang="en-US" sz="3200" dirty="0" smtClean="0"/>
              <a:t>、练习上下语境</a:t>
            </a:r>
            <a:endParaRPr lang="en-US" altLang="zh-CN" sz="3200" dirty="0" smtClean="0"/>
          </a:p>
          <a:p>
            <a:r>
              <a:rPr lang="en-US" altLang="zh-CN" sz="3200" dirty="0" smtClean="0"/>
              <a:t>3</a:t>
            </a:r>
            <a:r>
              <a:rPr lang="zh-CN" altLang="en-US" sz="3200" dirty="0" smtClean="0"/>
              <a:t>、结合舞台说明</a:t>
            </a:r>
            <a:endParaRPr lang="en-US" altLang="zh-CN" sz="3200" dirty="0" smtClean="0"/>
          </a:p>
          <a:p>
            <a:r>
              <a:rPr lang="en-US" altLang="zh-CN" sz="3200" dirty="0" smtClean="0"/>
              <a:t>4</a:t>
            </a:r>
            <a:r>
              <a:rPr lang="zh-CN" altLang="en-US" sz="3200" dirty="0" smtClean="0"/>
              <a:t>、反复诵读体味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4198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613742" y="934011"/>
            <a:ext cx="8713787" cy="62642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b="1" dirty="0">
                <a:latin typeface="宋体" panose="02010600030101010101" pitchFamily="2" charset="-122"/>
              </a:rPr>
              <a:t>（</a:t>
            </a:r>
            <a:r>
              <a:rPr lang="en-US" altLang="zh-CN" b="1" dirty="0">
                <a:latin typeface="宋体" panose="02010600030101010101" pitchFamily="2" charset="-122"/>
              </a:rPr>
              <a:t>2008</a:t>
            </a:r>
            <a:r>
              <a:rPr lang="zh-CN" altLang="en-US" b="1" dirty="0">
                <a:latin typeface="宋体" panose="02010600030101010101" pitchFamily="2" charset="-122"/>
              </a:rPr>
              <a:t>年安徽卷）“言外之意”指话里暗含着的、没有直接说出的意思。请阅读下列语段，将言外之意写在横线上。</a:t>
            </a:r>
            <a:br>
              <a:rPr lang="zh-CN" altLang="en-US" b="1" dirty="0">
                <a:latin typeface="宋体" panose="02010600030101010101" pitchFamily="2" charset="-122"/>
              </a:rPr>
            </a:b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　　（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）一位不知名的画家向著名画家门采尔诉苦：</a:t>
            </a:r>
            <a:r>
              <a:rPr lang="zh-CN" altLang="en-US" b="1" dirty="0">
                <a:ea typeface="楷体_GB2312" pitchFamily="49" charset="-122"/>
              </a:rPr>
              <a:t>“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为什么我画一幅画只需要一天工夫，而卖掉它却要等上整整一年呢？</a:t>
            </a:r>
            <a:r>
              <a:rPr lang="zh-CN" altLang="en-US" b="1" dirty="0">
                <a:ea typeface="楷体_GB2312" pitchFamily="49" charset="-122"/>
              </a:rPr>
              <a:t>”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门采尔很严肃地说：</a:t>
            </a:r>
            <a:r>
              <a:rPr lang="zh-CN" altLang="en-US" b="1" dirty="0">
                <a:ea typeface="楷体_GB2312" pitchFamily="49" charset="-122"/>
              </a:rPr>
              <a:t>“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倒过来试试吧，亲爱的！</a:t>
            </a:r>
            <a:r>
              <a:rPr lang="zh-CN" altLang="en-US" b="1" dirty="0">
                <a:ea typeface="楷体_GB2312" pitchFamily="49" charset="-122"/>
              </a:rPr>
              <a:t>”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en-US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　　门采尔的言外之意是：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___________________________________</a:t>
            </a:r>
            <a:br>
              <a:rPr lang="en-US" altLang="zh-CN" b="1" dirty="0">
                <a:latin typeface="楷体_GB2312" pitchFamily="49" charset="-122"/>
                <a:ea typeface="楷体_GB2312" pitchFamily="49" charset="-122"/>
              </a:rPr>
            </a:b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/>
            </a:r>
            <a:br>
              <a:rPr lang="en-US" altLang="zh-CN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　　（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）钢琴之王李斯特到克里姆林宫去演奏。演奏开始了，沙皇还在和别人说话。于是，李斯特停止了演奏。沙皇问他为什么不演奏了，李斯特欠了欠身子说：</a:t>
            </a:r>
            <a:r>
              <a:rPr lang="zh-CN" altLang="en-US" b="1" dirty="0">
                <a:ea typeface="楷体_GB2312" pitchFamily="49" charset="-122"/>
              </a:rPr>
              <a:t>“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陛下说话，我理应恭听。</a:t>
            </a:r>
            <a:r>
              <a:rPr lang="zh-CN" altLang="en-US" b="1" dirty="0">
                <a:ea typeface="楷体_GB2312" pitchFamily="49" charset="-122"/>
              </a:rPr>
              <a:t>”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en-US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en-US" b="1" dirty="0">
                <a:latin typeface="楷体_GB2312" pitchFamily="49" charset="-122"/>
                <a:ea typeface="楷体_GB2312" pitchFamily="49" charset="-122"/>
              </a:rPr>
            </a:b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　　李斯特的言外之意是：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____________________________________</a:t>
            </a:r>
            <a:endParaRPr lang="en-US" altLang="zh-CN" sz="2400" dirty="0"/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369142" y="217580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147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063004" y="1300257"/>
            <a:ext cx="8640763" cy="6264275"/>
          </a:xfrm>
        </p:spPr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思路点拨</a:t>
            </a:r>
            <a:r>
              <a:rPr lang="en-US" altLang="zh-CN" dirty="0"/>
              <a:t>】  </a:t>
            </a:r>
            <a:br>
              <a:rPr lang="en-US" altLang="zh-CN" dirty="0"/>
            </a:br>
            <a:r>
              <a:rPr lang="zh-CN" altLang="en-US" dirty="0"/>
              <a:t>　　潜台词是人物在行动过程中真实的内心表现，能有效地表现人物的性格。做题时要读懂材料，特别是读懂设题的语句，要结合具体的对话语境，进行合理的推测和概括。</a:t>
            </a:r>
            <a:br>
              <a:rPr lang="zh-CN" altLang="en-US" dirty="0"/>
            </a:br>
            <a:r>
              <a:rPr lang="en-US" altLang="zh-CN" dirty="0"/>
              <a:t>【</a:t>
            </a:r>
            <a:r>
              <a:rPr lang="zh-CN" altLang="en-US" dirty="0"/>
              <a:t>参考答案</a:t>
            </a:r>
            <a:r>
              <a:rPr lang="en-US" altLang="zh-CN" dirty="0"/>
              <a:t>】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）示例</a:t>
            </a:r>
            <a:r>
              <a:rPr lang="en-US" altLang="zh-CN" dirty="0"/>
              <a:t>1</a:t>
            </a:r>
            <a:r>
              <a:rPr lang="zh-CN" altLang="en-US" dirty="0"/>
              <a:t>：你在创作上花的时间太少。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dirty="0"/>
              <a:t>            示例</a:t>
            </a:r>
            <a:r>
              <a:rPr lang="en-US" altLang="zh-CN" dirty="0"/>
              <a:t>2</a:t>
            </a:r>
            <a:r>
              <a:rPr lang="zh-CN" altLang="en-US" dirty="0"/>
              <a:t>：时间应放在创作上，而不应放在卖画上。</a:t>
            </a:r>
            <a:br>
              <a:rPr lang="zh-CN" altLang="en-US" dirty="0"/>
            </a:br>
            <a:r>
              <a:rPr lang="zh-CN" altLang="en-US" dirty="0"/>
              <a:t>　　（</a:t>
            </a:r>
            <a:r>
              <a:rPr lang="en-US" altLang="zh-CN" dirty="0"/>
              <a:t>2</a:t>
            </a:r>
            <a:r>
              <a:rPr lang="zh-CN" altLang="en-US" dirty="0"/>
              <a:t>）示例</a:t>
            </a:r>
            <a:r>
              <a:rPr lang="en-US" altLang="zh-CN" dirty="0"/>
              <a:t>1</a:t>
            </a:r>
            <a:r>
              <a:rPr lang="zh-CN" altLang="en-US" dirty="0"/>
              <a:t>：你不注意听我演奏，这是对我的不尊重。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dirty="0"/>
              <a:t>                   示例</a:t>
            </a:r>
            <a:r>
              <a:rPr lang="en-US" altLang="zh-CN" dirty="0"/>
              <a:t>2</a:t>
            </a:r>
            <a:r>
              <a:rPr lang="zh-CN" altLang="en-US" dirty="0"/>
              <a:t>：我为您演奏，您应该倾听。 </a:t>
            </a:r>
          </a:p>
        </p:txBody>
      </p:sp>
      <p:sp>
        <p:nvSpPr>
          <p:cNvPr id="3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13337" y="367823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221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732414" y="500034"/>
            <a:ext cx="8620328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 smtClean="0"/>
              <a:t>回顾戏剧</a:t>
            </a:r>
            <a:endParaRPr lang="zh-CN" altLang="en-US" sz="2800" dirty="0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2097741" y="2690336"/>
            <a:ext cx="88002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文学中除了戏剧，还有什么</a:t>
            </a:r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？</a:t>
            </a:r>
            <a:endParaRPr lang="en-US" altLang="zh-CN" sz="28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（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诗歌、散文）</a:t>
            </a:r>
          </a:p>
          <a:p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文学的戏剧和表演的戏剧有什么区别</a:t>
            </a:r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？</a:t>
            </a:r>
            <a:endParaRPr lang="en-US" altLang="zh-CN" sz="28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（文字</a:t>
            </a:r>
            <a:r>
              <a:rPr lang="en-US" altLang="zh-CN" sz="2800" dirty="0" smtClean="0">
                <a:solidFill>
                  <a:srgbClr val="191919"/>
                </a:solidFill>
                <a:latin typeface="PingFang SC"/>
              </a:rPr>
              <a:t>·</a:t>
            </a:r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舞台、音乐、表演者动作情态等）</a:t>
            </a:r>
            <a:endParaRPr lang="zh-CN" altLang="en-US" sz="2800" dirty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戏剧主要用什么说话</a:t>
            </a:r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？</a:t>
            </a:r>
            <a:endParaRPr lang="en-US" altLang="zh-CN" sz="28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（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戏剧冲突）</a:t>
            </a:r>
          </a:p>
          <a:p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理解一篇戏剧要做哪些事情</a:t>
            </a:r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？</a:t>
            </a:r>
            <a:endParaRPr lang="en-US" altLang="zh-CN" sz="28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800" dirty="0" smtClean="0">
                <a:solidFill>
                  <a:srgbClr val="191919"/>
                </a:solidFill>
                <a:latin typeface="PingFang SC"/>
              </a:rPr>
              <a:t>（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品味语言、把握冲突、把握人物形象）</a:t>
            </a:r>
            <a:endParaRPr lang="zh-CN" altLang="en-US" sz="2800" b="0" i="0" dirty="0">
              <a:solidFill>
                <a:srgbClr val="191919"/>
              </a:solidFill>
              <a:effectLst/>
              <a:latin typeface="PingFang SC"/>
            </a:endParaRPr>
          </a:p>
        </p:txBody>
      </p:sp>
    </p:spTree>
    <p:extLst>
      <p:ext uri="{BB962C8B-B14F-4D97-AF65-F5344CB8AC3E}">
        <p14:creationId xmlns:p14="http://schemas.microsoft.com/office/powerpoint/2010/main" val="1306348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778924" y="2643447"/>
            <a:ext cx="94681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PingFang SC"/>
              </a:rPr>
              <a:t>剧情设计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：给冲突一些延宕</a:t>
            </a:r>
          </a:p>
          <a:p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冲突跌宕：在尖锐的冲突和紧张的剧情进展中，作者设法使冲突和剧情暂时收到抑制。</a:t>
            </a:r>
          </a:p>
          <a:p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跌宕的效果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：</a:t>
            </a:r>
            <a:endParaRPr lang="en-US" altLang="zh-CN" sz="24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一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、拉长戏剧的冲突过程，增添戏剧性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；</a:t>
            </a:r>
            <a:endParaRPr lang="en-US" altLang="zh-CN" sz="24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二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、形成剧情的张弛变化，提高审美性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；</a:t>
            </a:r>
            <a:endParaRPr lang="en-US" altLang="zh-CN" sz="24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三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、扩大戏剧的情节容量，使内容更丰富多样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；</a:t>
            </a:r>
            <a:endParaRPr lang="en-US" altLang="zh-CN" sz="2400" dirty="0" smtClean="0">
              <a:solidFill>
                <a:srgbClr val="191919"/>
              </a:solidFill>
              <a:latin typeface="PingFang SC"/>
            </a:endParaRP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四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、增加人物的表现机会，使形象生动饱满。</a:t>
            </a:r>
            <a:endParaRPr lang="zh-CN" altLang="en-US" sz="2400" b="0" i="0" dirty="0">
              <a:solidFill>
                <a:srgbClr val="191919"/>
              </a:solidFill>
              <a:effectLst/>
              <a:latin typeface="PingFang SC"/>
            </a:endParaRPr>
          </a:p>
        </p:txBody>
      </p:sp>
    </p:spTree>
    <p:extLst>
      <p:ext uri="{BB962C8B-B14F-4D97-AF65-F5344CB8AC3E}">
        <p14:creationId xmlns:p14="http://schemas.microsoft.com/office/powerpoint/2010/main" val="158430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</a:rPr>
              <a:t>人物形象分析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40132" y="1851303"/>
            <a:ext cx="83561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191919"/>
                </a:solidFill>
                <a:latin typeface="PingFang SC"/>
              </a:rPr>
              <a:t>请用一句话评说周朴园，并简述依据和理由。周朴园是一</a:t>
            </a:r>
            <a:r>
              <a:rPr lang="zh-CN" altLang="en-US" sz="2400" b="1" dirty="0" smtClean="0">
                <a:solidFill>
                  <a:srgbClr val="191919"/>
                </a:solidFill>
                <a:latin typeface="PingFang SC"/>
              </a:rPr>
              <a:t>个什么样的</a:t>
            </a:r>
            <a:r>
              <a:rPr lang="zh-CN" altLang="en-US" sz="2400" b="1" dirty="0">
                <a:solidFill>
                  <a:srgbClr val="191919"/>
                </a:solidFill>
                <a:latin typeface="PingFang SC"/>
              </a:rPr>
              <a:t>人</a:t>
            </a:r>
            <a:r>
              <a:rPr lang="zh-CN" altLang="en-US" sz="2400" b="1" dirty="0" smtClean="0">
                <a:solidFill>
                  <a:srgbClr val="191919"/>
                </a:solidFill>
                <a:latin typeface="PingFang SC"/>
              </a:rPr>
              <a:t>。</a:t>
            </a:r>
            <a:endParaRPr lang="en-US" altLang="zh-CN" sz="2400" b="1" dirty="0" smtClean="0">
              <a:solidFill>
                <a:srgbClr val="191919"/>
              </a:solidFill>
              <a:latin typeface="PingFang SC"/>
            </a:endParaRPr>
          </a:p>
          <a:p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2240131" y="3333839"/>
            <a:ext cx="85892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冷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血、阴险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。比如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：把梅侍萍赶出家门；与鲁大海起争执。</a:t>
            </a: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懦弱。比如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：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30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年不敢面对侍萍。想用钱打发走侍萍。</a:t>
            </a: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老道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、现实、深谙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世事。比如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：淹死小工、娶门当户对的小姐、用钱解决问题。</a:t>
            </a: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好颜面。比如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：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30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年前的事再提显得丢脸，想维护自己的面子，想马上解决掉这个事情。</a:t>
            </a:r>
          </a:p>
          <a:p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比如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：找过，以为侍萍死了。用钱是一种补偿，对于商人而言很正常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。只能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这么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干</a:t>
            </a:r>
            <a:endParaRPr lang="zh-CN" altLang="en-US" sz="2400" b="0" i="0" dirty="0">
              <a:solidFill>
                <a:srgbClr val="191919"/>
              </a:solidFill>
              <a:effectLst/>
              <a:latin typeface="PingFang SC"/>
            </a:endParaRPr>
          </a:p>
        </p:txBody>
      </p:sp>
    </p:spTree>
    <p:extLst>
      <p:ext uri="{BB962C8B-B14F-4D97-AF65-F5344CB8AC3E}">
        <p14:creationId xmlns:p14="http://schemas.microsoft.com/office/powerpoint/2010/main" val="335844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</a:rPr>
              <a:t>文学里只有悲悯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89046" y="2379948"/>
            <a:ext cx="79497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周朴园的总总表现及曹禺对周朴园的看法，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《&lt;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雷雨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&gt;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序</a:t>
            </a:r>
            <a:r>
              <a:rPr lang="en-US" altLang="zh-CN" sz="2400" dirty="0" smtClean="0">
                <a:solidFill>
                  <a:srgbClr val="191919"/>
                </a:solidFill>
                <a:latin typeface="PingFang SC"/>
              </a:rPr>
              <a:t>》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“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写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《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雷雨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》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是一种迫切的情感需要，我念起人类是怎样的可怜的动物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……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也用一种悲悯的眼来俯视这群地上的人们”。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2790304" y="4577485"/>
            <a:ext cx="79580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《&lt;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雷雨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&gt;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序</a:t>
            </a:r>
            <a:r>
              <a:rPr lang="en-US" altLang="zh-CN" sz="2400" dirty="0" smtClean="0">
                <a:solidFill>
                  <a:srgbClr val="191919"/>
                </a:solidFill>
                <a:latin typeface="PingFang SC"/>
              </a:rPr>
              <a:t>》</a:t>
            </a:r>
            <a:r>
              <a:rPr lang="zh-CN" altLang="en-US" sz="2400" dirty="0" smtClean="0">
                <a:solidFill>
                  <a:srgbClr val="191919"/>
                </a:solidFill>
                <a:latin typeface="PingFang SC"/>
              </a:rPr>
              <a:t>“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我请了看戏的宾客升到上帝的座</a:t>
            </a:r>
            <a:r>
              <a:rPr lang="en-US" altLang="zh-CN" sz="2400" dirty="0">
                <a:solidFill>
                  <a:srgbClr val="191919"/>
                </a:solidFill>
                <a:latin typeface="PingFang SC"/>
              </a:rPr>
              <a:t>……</a:t>
            </a:r>
            <a:r>
              <a:rPr lang="zh-CN" altLang="en-US" sz="2400" dirty="0">
                <a:solidFill>
                  <a:srgbClr val="191919"/>
                </a:solidFill>
                <a:latin typeface="PingFang SC"/>
              </a:rPr>
              <a:t>愈深沉地陷落在死亡的泥淖里。</a:t>
            </a:r>
            <a:r>
              <a:rPr lang="en-US" altLang="zh-CN" sz="2400" dirty="0" smtClean="0">
                <a:solidFill>
                  <a:srgbClr val="191919"/>
                </a:solidFill>
                <a:latin typeface="PingFang SC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235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/>
              <a:t>主题有哪些？</a:t>
            </a:r>
            <a:endParaRPr lang="zh-CN" altLang="en-US" dirty="0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8834" y="3781752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2914997" y="2213970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CN" altLang="en-US" dirty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、社会政治主题</a:t>
            </a:r>
          </a:p>
          <a:p>
            <a:r>
              <a:rPr lang="zh-CN" altLang="en-US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社会反映层面的作用</a:t>
            </a:r>
            <a:endParaRPr lang="en-US" altLang="zh-CN" dirty="0" smtClean="0">
              <a:solidFill>
                <a:srgbClr val="555555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CN" altLang="en-US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意识形态的教育</a:t>
            </a:r>
            <a:endParaRPr lang="en-US" altLang="zh-CN" dirty="0" smtClean="0">
              <a:solidFill>
                <a:srgbClr val="555555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dirty="0"/>
              <a:t>2</a:t>
            </a:r>
            <a:r>
              <a:rPr lang="zh-CN" altLang="en-US" dirty="0" smtClean="0"/>
              <a:t>认识</a:t>
            </a:r>
            <a:r>
              <a:rPr lang="zh-CN" altLang="en-US" dirty="0"/>
              <a:t>作用</a:t>
            </a:r>
            <a:endParaRPr lang="en-US" altLang="zh-CN" dirty="0" smtClean="0">
              <a:solidFill>
                <a:srgbClr val="555555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《</a:t>
            </a:r>
            <a:r>
              <a:rPr lang="zh-CN" altLang="en-US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雷雨</a:t>
            </a:r>
            <a:r>
              <a:rPr lang="en-US" altLang="zh-CN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》</a:t>
            </a:r>
            <a:r>
              <a:rPr lang="zh-CN" altLang="en-US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深刻地揭露和</a:t>
            </a:r>
            <a:r>
              <a:rPr lang="zh-CN" altLang="en-US" dirty="0" smtClean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批判了封建家庭制度和资产阶级的腐朽与罪恶</a:t>
            </a:r>
            <a:r>
              <a:rPr lang="zh-CN" altLang="en-US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，尤其是家长专制和虚伪狡诈，还提出了妇女解放这一至关重要的命题。同时歌颂了工人阶级的思想觉悟和意志品质，并对未来的美好生活赋予了新的理想与希望。</a:t>
            </a:r>
          </a:p>
          <a:p>
            <a:r>
              <a:rPr lang="zh-CN" altLang="en-US" dirty="0" smtClean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社会</a:t>
            </a:r>
            <a:r>
              <a:rPr lang="zh-CN" altLang="en-US" dirty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政治启示是：</a:t>
            </a:r>
          </a:p>
          <a:p>
            <a:r>
              <a:rPr lang="zh-CN" altLang="en-US" dirty="0">
                <a:solidFill>
                  <a:srgbClr val="555555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必须粉碎像周朴园那样的家庭制度，建立新的健康的家庭制度和社会关系，使每个家庭和社会成员都葆有个性与自由。</a:t>
            </a:r>
            <a:endParaRPr lang="zh-CN" altLang="en-US" b="0" i="0" dirty="0">
              <a:solidFill>
                <a:srgbClr val="555555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162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0587" y="4429822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2.</a:t>
            </a:r>
            <a:r>
              <a:rPr lang="zh-CN" altLang="en-US" sz="3200" dirty="0"/>
              <a:t>宗教</a:t>
            </a:r>
            <a:r>
              <a:rPr lang="en-US" altLang="zh-CN" sz="3200" dirty="0"/>
              <a:t>---</a:t>
            </a:r>
            <a:r>
              <a:rPr lang="zh-CN" altLang="en-US" sz="3200" dirty="0"/>
              <a:t>美学层面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30244" y="1986628"/>
            <a:ext cx="73921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事件</a:t>
            </a:r>
            <a:r>
              <a:rPr lang="en-US" altLang="zh-CN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:</a:t>
            </a:r>
          </a:p>
          <a:p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他</a:t>
            </a:r>
            <a:r>
              <a:rPr lang="zh-CN" altLang="en-US" dirty="0">
                <a:solidFill>
                  <a:srgbClr val="111111"/>
                </a:solidFill>
                <a:latin typeface="Helvetica" panose="020B0604020202020204" pitchFamily="34" charset="0"/>
              </a:rPr>
              <a:t>把周公馆卖给教堂办医院，以物</a:t>
            </a:r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赎罪</a:t>
            </a:r>
            <a:endParaRPr lang="en-US" altLang="zh-CN" dirty="0" smtClean="0">
              <a:solidFill>
                <a:srgbClr val="111111"/>
              </a:solidFill>
              <a:latin typeface="Helvetica" panose="020B0604020202020204" pitchFamily="34" charset="0"/>
            </a:endParaRPr>
          </a:p>
          <a:p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他用</a:t>
            </a:r>
            <a:r>
              <a:rPr lang="zh-CN" altLang="en-US" dirty="0">
                <a:solidFill>
                  <a:srgbClr val="111111"/>
                </a:solidFill>
                <a:latin typeface="Helvetica" panose="020B0604020202020204" pitchFamily="34" charset="0"/>
              </a:rPr>
              <a:t>了十年的时间去寻找被他逼走了的儿子鲁大海，以唤醒侍萍那发狂了的虚幻意识，用行动赎罪</a:t>
            </a:r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，</a:t>
            </a:r>
            <a:endParaRPr lang="en-US" altLang="zh-CN" dirty="0" smtClean="0">
              <a:solidFill>
                <a:srgbClr val="111111"/>
              </a:solidFill>
              <a:latin typeface="Helvetica" panose="020B0604020202020204" pitchFamily="34" charset="0"/>
            </a:endParaRPr>
          </a:p>
          <a:p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面对</a:t>
            </a:r>
            <a:r>
              <a:rPr lang="zh-CN" altLang="en-US" dirty="0">
                <a:solidFill>
                  <a:srgbClr val="111111"/>
                </a:solidFill>
                <a:latin typeface="Helvetica" panose="020B0604020202020204" pitchFamily="34" charset="0"/>
              </a:rPr>
              <a:t>疯妻，他虔诚地倾听修女朗读圣经，在深刻的感悟中进行良心的忏悔。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3030244" y="526310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>曹禺以一个伟大的人道主义者的宽广胸怀，为周朴园的性格设计了一个由“恶”向“善”转化的</a:t>
            </a:r>
            <a:r>
              <a:rPr lang="zh-CN" altLang="en-US" dirty="0" smtClean="0"/>
              <a:t>归途</a:t>
            </a:r>
            <a:r>
              <a:rPr lang="en-US" altLang="zh-CN" dirty="0" smtClean="0"/>
              <a:t>.</a:t>
            </a:r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“</a:t>
            </a:r>
            <a:r>
              <a:rPr lang="zh-CN" altLang="en-US" dirty="0">
                <a:solidFill>
                  <a:srgbClr val="111111"/>
                </a:solidFill>
                <a:latin typeface="Helvetica" panose="020B0604020202020204" pitchFamily="34" charset="0"/>
              </a:rPr>
              <a:t>无疑渗透着基督教的人文意识，其社会文化意义大于社会政治意义</a:t>
            </a:r>
            <a:r>
              <a:rPr lang="zh-CN" altLang="en-US" dirty="0" smtClean="0">
                <a:solidFill>
                  <a:srgbClr val="111111"/>
                </a:solidFill>
                <a:latin typeface="Helvetica" panose="020B0604020202020204" pitchFamily="34" charset="0"/>
              </a:rPr>
              <a:t>”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66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932673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</a:rPr>
              <a:t>3</a:t>
            </a:r>
            <a:r>
              <a:rPr lang="zh-CN" altLang="en-US" sz="3200" dirty="0" smtClean="0"/>
              <a:t>哲理</a:t>
            </a:r>
            <a:r>
              <a:rPr lang="zh-CN" altLang="en-US" sz="3200" dirty="0"/>
              <a:t>思考层面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48000" y="2690335"/>
            <a:ext cx="84235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作品超越了中国自古以来在戏剧中的好人好报，恶人</a:t>
            </a:r>
          </a:p>
          <a:p>
            <a:r>
              <a:rPr lang="zh-CN" altLang="en-US" sz="2400" dirty="0"/>
              <a:t>恶报的戏剧模式，当然也不会有大团圆的结局。其次，他超</a:t>
            </a:r>
          </a:p>
          <a:p>
            <a:r>
              <a:rPr lang="zh-CN" altLang="en-US" sz="2400" dirty="0"/>
              <a:t>越了对现实阶级关系和阶级对立的表现，曹禺同情、批判、</a:t>
            </a:r>
          </a:p>
          <a:p>
            <a:r>
              <a:rPr lang="zh-CN" altLang="en-US" sz="2400" dirty="0"/>
              <a:t>痛诉的对象，往往不是哪一个具体的人，也不是哪一个具体</a:t>
            </a:r>
          </a:p>
          <a:p>
            <a:r>
              <a:rPr lang="zh-CN" altLang="en-US" sz="2400" dirty="0"/>
              <a:t>的阶级，而是宇宙世界和人类自身。这样他的作品具有了</a:t>
            </a:r>
          </a:p>
          <a:p>
            <a:r>
              <a:rPr lang="zh-CN" altLang="en-US" sz="2400" dirty="0"/>
              <a:t>形而上学的矛盾意义，具有了哲学的内涵</a:t>
            </a:r>
            <a:endParaRPr lang="zh-CN" altLang="en-US" sz="2400" b="0" i="0" dirty="0">
              <a:solidFill>
                <a:srgbClr val="555555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61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4042" y="-461774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主旨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DD2B0E00-C4F5-410A-9CF6-DCB76B0282D0}"/>
              </a:ext>
            </a:extLst>
          </p:cNvPr>
          <p:cNvSpPr txBox="1"/>
          <p:nvPr/>
        </p:nvSpPr>
        <p:spPr>
          <a:xfrm>
            <a:off x="894687" y="2256739"/>
            <a:ext cx="113084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CN" sz="2800" dirty="0"/>
              <a:t>《</a:t>
            </a:r>
            <a:r>
              <a:rPr lang="zh-CN" altLang="en-US" sz="2800" dirty="0"/>
              <a:t>雷雨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主题由原先表达</a:t>
            </a:r>
            <a:r>
              <a:rPr lang="zh-CN" altLang="en-US" sz="2800" dirty="0">
                <a:solidFill>
                  <a:srgbClr val="FF0000"/>
                </a:solidFill>
              </a:rPr>
              <a:t>反封建</a:t>
            </a:r>
            <a:r>
              <a:rPr lang="zh-CN" altLang="en-US" sz="2800" dirty="0"/>
              <a:t>思想变为</a:t>
            </a:r>
            <a:r>
              <a:rPr lang="zh-CN" altLang="en-US" sz="2800" dirty="0">
                <a:solidFill>
                  <a:srgbClr val="FF0000"/>
                </a:solidFill>
              </a:rPr>
              <a:t>表现人性的</a:t>
            </a:r>
            <a:r>
              <a:rPr lang="zh-CN" altLang="en-US" sz="2800" dirty="0" smtClean="0">
                <a:solidFill>
                  <a:srgbClr val="FF0000"/>
                </a:solidFill>
              </a:rPr>
              <a:t>根本</a:t>
            </a:r>
            <a:r>
              <a:rPr lang="zh-CN" altLang="en-US" sz="2800" dirty="0">
                <a:solidFill>
                  <a:srgbClr val="FF0000"/>
                </a:solidFill>
              </a:rPr>
              <a:t>弱点，人性的失落与复归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</p:txBody>
      </p:sp>
      <p:sp>
        <p:nvSpPr>
          <p:cNvPr id="3" name="矩形 2"/>
          <p:cNvSpPr/>
          <p:nvPr/>
        </p:nvSpPr>
        <p:spPr>
          <a:xfrm>
            <a:off x="1935011" y="1329301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</a:rPr>
              <a:t>雷雨</a:t>
            </a:r>
            <a:r>
              <a:rPr lang="en-US" altLang="zh-CN" sz="3200" dirty="0">
                <a:solidFill>
                  <a:srgbClr val="FF0000"/>
                </a:solidFill>
              </a:rPr>
              <a:t>》</a:t>
            </a:r>
            <a:r>
              <a:rPr lang="zh-CN" altLang="en-US" sz="3200" dirty="0">
                <a:solidFill>
                  <a:srgbClr val="FF0000"/>
                </a:solidFill>
              </a:rPr>
              <a:t>是社会问题剧么？</a:t>
            </a:r>
          </a:p>
        </p:txBody>
      </p:sp>
      <p:sp>
        <p:nvSpPr>
          <p:cNvPr id="6" name="矩形 5"/>
          <p:cNvSpPr/>
          <p:nvPr/>
        </p:nvSpPr>
        <p:spPr>
          <a:xfrm>
            <a:off x="816428" y="3352477"/>
            <a:ext cx="96120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dirty="0"/>
              <a:t>通过周朴园等人物揭示了人性的罪恶，包括原罪与本罪。</a:t>
            </a:r>
            <a:br>
              <a:rPr lang="zh-CN" altLang="en-US" dirty="0"/>
            </a:br>
            <a:r>
              <a:rPr lang="zh-CN" altLang="en-US" dirty="0"/>
              <a:t>揭示了人性中善与恶的矛盾对立与剧烈冲突，展现了人类生命本体内在运动的过程。</a:t>
            </a:r>
            <a:br>
              <a:rPr lang="zh-CN" altLang="en-US" dirty="0"/>
            </a:br>
            <a:r>
              <a:rPr lang="zh-CN" altLang="en-US" dirty="0"/>
              <a:t>通过周朴园的忏悔张扬了劝善及人类自我救赎的主题。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244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Rectangle 9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04" name="组合 10(向天歌演示原创免费模板：www.TopPPT.cn)"/>
          <p:cNvGrpSpPr>
            <a:grpSpLocks/>
          </p:cNvGrpSpPr>
          <p:nvPr/>
        </p:nvGrpSpPr>
        <p:grpSpPr bwMode="auto">
          <a:xfrm>
            <a:off x="-31750" y="6473825"/>
            <a:ext cx="12223750" cy="425450"/>
            <a:chOff x="-32389" y="6473921"/>
            <a:chExt cx="12224389" cy="424896"/>
          </a:xfrm>
        </p:grpSpPr>
        <p:pic>
          <p:nvPicPr>
            <p:cNvPr id="4121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389" y="6473921"/>
              <a:ext cx="4904253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239" y="6483546"/>
              <a:ext cx="4677907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(向天歌演示原创免费模板：www.TopPPT.cn)" descr="C:\Users\admin\Desktop\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2101" y="6498439"/>
              <a:ext cx="2659899" cy="400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7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139223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7(向天歌演示原创免费模板：www.TopPPT.cn)"/>
          <p:cNvSpPr txBox="1">
            <a:spLocks noChangeArrowheads="1"/>
          </p:cNvSpPr>
          <p:nvPr/>
        </p:nvSpPr>
        <p:spPr bwMode="auto">
          <a:xfrm>
            <a:off x="3647728" y="549275"/>
            <a:ext cx="38357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5D6E8C58-7D7A-46BA-98D2-64C33C4D6908}"/>
              </a:ext>
            </a:extLst>
          </p:cNvPr>
          <p:cNvSpPr txBox="1"/>
          <p:nvPr/>
        </p:nvSpPr>
        <p:spPr>
          <a:xfrm>
            <a:off x="1429615" y="1519532"/>
            <a:ext cx="10399811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阶级</a:t>
            </a:r>
            <a:r>
              <a:rPr lang="zh-CN" altLang="en-US" sz="2800" dirty="0" smtClean="0"/>
              <a:t>矛盾：上层社会与下层百姓的矛盾</a:t>
            </a:r>
            <a:r>
              <a:rPr lang="en-US" altLang="zh-CN" sz="2800" dirty="0" smtClean="0"/>
              <a:t>——</a:t>
            </a:r>
            <a:r>
              <a:rPr lang="zh-CN" altLang="en-US" sz="2800" dirty="0" smtClean="0">
                <a:solidFill>
                  <a:srgbClr val="FF0000"/>
                </a:solidFill>
              </a:rPr>
              <a:t>社会大背景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人性</a:t>
            </a:r>
            <a:r>
              <a:rPr lang="zh-CN" altLang="en-US" sz="2800" dirty="0" smtClean="0"/>
              <a:t>：善良与阴暗（人性复杂，不以好坏论断）</a:t>
            </a:r>
            <a:endParaRPr lang="en-US" altLang="zh-CN" sz="2800" dirty="0" smtClean="0"/>
          </a:p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、</a:t>
            </a:r>
            <a:r>
              <a:rPr lang="zh-CN" altLang="en-US" sz="2800" dirty="0" smtClean="0">
                <a:solidFill>
                  <a:srgbClr val="FF0000"/>
                </a:solidFill>
              </a:rPr>
              <a:t>爱情</a:t>
            </a:r>
            <a:r>
              <a:rPr lang="zh-CN" altLang="en-US" sz="2800" dirty="0" smtClean="0"/>
              <a:t>：</a:t>
            </a:r>
            <a:r>
              <a:rPr lang="zh-CN" altLang="en-US" sz="2000" dirty="0" smtClean="0"/>
              <a:t>周鲁的半生缘；繁漪、周萍、四凤三角恋</a:t>
            </a:r>
            <a:r>
              <a:rPr lang="zh-CN" altLang="en-US" sz="2000" dirty="0"/>
              <a:t>；</a:t>
            </a:r>
            <a:r>
              <a:rPr lang="zh-CN" altLang="en-US" sz="2000" dirty="0" smtClean="0"/>
              <a:t>周冲的单相思</a:t>
            </a:r>
            <a:endParaRPr lang="en-US" altLang="zh-CN" sz="2000" dirty="0"/>
          </a:p>
          <a:p>
            <a:r>
              <a:rPr lang="en-US" altLang="zh-CN" sz="2000" dirty="0" smtClean="0"/>
              <a:t>                                                                                              ——</a:t>
            </a:r>
            <a:r>
              <a:rPr lang="zh-CN" altLang="en-US" sz="2000" dirty="0" smtClean="0"/>
              <a:t>阶级</a:t>
            </a:r>
            <a:r>
              <a:rPr lang="zh-CN" altLang="en-US" sz="2000" dirty="0" smtClean="0">
                <a:solidFill>
                  <a:srgbClr val="FF0000"/>
                </a:solidFill>
              </a:rPr>
              <a:t>鸿沟无法跨越</a:t>
            </a:r>
            <a:r>
              <a:rPr lang="zh-CN" altLang="en-US" sz="2000" dirty="0" smtClean="0"/>
              <a:t>，爱情终将</a:t>
            </a:r>
            <a:r>
              <a:rPr lang="zh-CN" altLang="en-US" sz="2000" dirty="0" smtClean="0">
                <a:solidFill>
                  <a:srgbClr val="FF0000"/>
                </a:solidFill>
              </a:rPr>
              <a:t>幻灭</a:t>
            </a:r>
            <a:endParaRPr lang="en-US" altLang="zh-CN" sz="2000" dirty="0" smtClean="0">
              <a:solidFill>
                <a:srgbClr val="FF0000"/>
              </a:solidFill>
            </a:endParaRPr>
          </a:p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、</a:t>
            </a:r>
            <a:r>
              <a:rPr lang="zh-CN" altLang="en-US" sz="2800" dirty="0" smtClean="0"/>
              <a:t>人与命运</a:t>
            </a:r>
            <a:endParaRPr lang="en-US" altLang="zh-CN" sz="2800" dirty="0" smtClean="0"/>
          </a:p>
          <a:p>
            <a:r>
              <a:rPr lang="en-US" altLang="zh-CN" sz="2800" dirty="0" smtClean="0">
                <a:solidFill>
                  <a:srgbClr val="191919"/>
                </a:solidFill>
                <a:latin typeface="PingFang SC"/>
              </a:rPr>
              <a:t>《&lt;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雷雨</a:t>
            </a:r>
            <a:r>
              <a:rPr lang="en-US" altLang="zh-CN" sz="2800" dirty="0">
                <a:solidFill>
                  <a:srgbClr val="191919"/>
                </a:solidFill>
                <a:latin typeface="PingFang SC"/>
              </a:rPr>
              <a:t>&gt;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序</a:t>
            </a:r>
            <a:r>
              <a:rPr lang="en-US" altLang="zh-CN" sz="2800" dirty="0">
                <a:solidFill>
                  <a:srgbClr val="191919"/>
                </a:solidFill>
                <a:latin typeface="PingFang SC"/>
              </a:rPr>
              <a:t>》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“写</a:t>
            </a:r>
            <a:r>
              <a:rPr lang="en-US" altLang="zh-CN" sz="2800" dirty="0">
                <a:solidFill>
                  <a:srgbClr val="191919"/>
                </a:solidFill>
                <a:latin typeface="PingFang SC"/>
              </a:rPr>
              <a:t>《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雷雨</a:t>
            </a:r>
            <a:r>
              <a:rPr lang="en-US" altLang="zh-CN" sz="2800" dirty="0">
                <a:solidFill>
                  <a:srgbClr val="191919"/>
                </a:solidFill>
                <a:latin typeface="PingFang SC"/>
              </a:rPr>
              <a:t>》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是一种迫切的情感需要，我念起人类是怎样的可怜的动物</a:t>
            </a:r>
            <a:r>
              <a:rPr lang="en-US" altLang="zh-CN" sz="2800" dirty="0">
                <a:solidFill>
                  <a:srgbClr val="191919"/>
                </a:solidFill>
                <a:latin typeface="PingFang SC"/>
              </a:rPr>
              <a:t>……</a:t>
            </a:r>
            <a:r>
              <a:rPr lang="zh-CN" altLang="en-US" sz="2800" dirty="0">
                <a:solidFill>
                  <a:srgbClr val="191919"/>
                </a:solidFill>
                <a:latin typeface="PingFang SC"/>
              </a:rPr>
              <a:t>也用一种悲悯的眼来俯视这群地上的人们”。</a:t>
            </a:r>
            <a:endParaRPr lang="zh-CN" altLang="en-US" sz="2800" dirty="0"/>
          </a:p>
          <a:p>
            <a:r>
              <a:rPr lang="zh-CN" altLang="en-US" sz="2000" dirty="0" smtClean="0">
                <a:solidFill>
                  <a:srgbClr val="333333"/>
                </a:solidFill>
                <a:latin typeface="PingFang SC"/>
              </a:rPr>
              <a:t>戏剧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评论家邹红认为，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《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雷雨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》</a:t>
            </a:r>
            <a:r>
              <a:rPr lang="zh-CN" altLang="en-US" sz="2000" dirty="0">
                <a:solidFill>
                  <a:srgbClr val="FF0000"/>
                </a:solidFill>
                <a:latin typeface="PingFang SC"/>
              </a:rPr>
              <a:t>自首演之日起，就被从内容、表现技巧和剧场效果</a:t>
            </a:r>
            <a:r>
              <a:rPr lang="en-US" altLang="zh-CN" sz="2000" dirty="0">
                <a:solidFill>
                  <a:srgbClr val="FF0000"/>
                </a:solidFill>
                <a:latin typeface="PingFang SC"/>
              </a:rPr>
              <a:t>3</a:t>
            </a:r>
            <a:r>
              <a:rPr lang="zh-CN" altLang="en-US" sz="2000" dirty="0">
                <a:solidFill>
                  <a:srgbClr val="FF0000"/>
                </a:solidFill>
                <a:latin typeface="PingFang SC"/>
              </a:rPr>
              <a:t>个方面误读了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。“我们从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《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雷雨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》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的演出史可以看到，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《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雷雨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》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从一开始就是被人们当做社会问题剧来接受。在日本和国内演出的成功，是一种建立在误读基础上的成功。东京首演结束后，当时的导演吴天、杜宣等给</a:t>
            </a:r>
            <a:r>
              <a:rPr lang="zh-CN" altLang="en-US" sz="2000" dirty="0">
                <a:solidFill>
                  <a:srgbClr val="3F88BF"/>
                </a:solidFill>
                <a:latin typeface="PingFang SC"/>
              </a:rPr>
              <a:t>曹禺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先生写信，把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《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雷雨</a:t>
            </a:r>
            <a:r>
              <a:rPr lang="en-US" altLang="zh-CN" sz="2000" dirty="0">
                <a:solidFill>
                  <a:srgbClr val="333333"/>
                </a:solidFill>
                <a:latin typeface="PingFang SC"/>
              </a:rPr>
              <a:t>》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看做社会问题剧，尽管</a:t>
            </a:r>
            <a:r>
              <a:rPr lang="zh-CN" altLang="en-US" sz="2000" dirty="0">
                <a:solidFill>
                  <a:srgbClr val="FF0000"/>
                </a:solidFill>
                <a:latin typeface="PingFang SC"/>
              </a:rPr>
              <a:t>曹禺先生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在回信中对此持不同意见，</a:t>
            </a:r>
            <a:r>
              <a:rPr lang="zh-CN" altLang="en-US" sz="2000" dirty="0">
                <a:solidFill>
                  <a:srgbClr val="FF0000"/>
                </a:solidFill>
                <a:latin typeface="PingFang SC"/>
              </a:rPr>
              <a:t>明确称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‘</a:t>
            </a:r>
            <a:r>
              <a:rPr lang="zh-CN" altLang="en-US" sz="2000" dirty="0">
                <a:solidFill>
                  <a:srgbClr val="FF0000"/>
                </a:solidFill>
                <a:latin typeface="PingFang SC"/>
              </a:rPr>
              <a:t>我写的是一首诗，绝非一个社会问题剧</a:t>
            </a:r>
            <a:r>
              <a:rPr lang="zh-CN" altLang="en-US" sz="2000" dirty="0">
                <a:solidFill>
                  <a:srgbClr val="333333"/>
                </a:solidFill>
                <a:latin typeface="PingFang SC"/>
              </a:rPr>
              <a:t>’</a:t>
            </a:r>
            <a:endParaRPr lang="en-US" altLang="zh-CN" sz="2000" dirty="0" smtClean="0"/>
          </a:p>
        </p:txBody>
      </p:sp>
      <p:pic>
        <p:nvPicPr>
          <p:cNvPr id="12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5" y="1918711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281" y="2445184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22(向天歌演示原创免费模板：www.TopPPT.cn)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982" y="3802568"/>
            <a:ext cx="83502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54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2(向天歌演示原创免费模板：www.TopPPT.cn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Rectangle 6(向天歌演示原创免费模板：www.TopPPT.cn)"/>
          <p:cNvSpPr/>
          <p:nvPr/>
        </p:nvSpPr>
        <p:spPr>
          <a:xfrm>
            <a:off x="3287713" y="549275"/>
            <a:ext cx="1397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3318" name="图片 7(向天歌演示原创免费模板：www.TopPPT.cn)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01081" y="-569119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A847242F-4FEF-41DC-B0A5-753DB2D7F925}"/>
              </a:ext>
            </a:extLst>
          </p:cNvPr>
          <p:cNvSpPr txBox="1"/>
          <p:nvPr/>
        </p:nvSpPr>
        <p:spPr>
          <a:xfrm>
            <a:off x="3760682" y="492631"/>
            <a:ext cx="5406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PingFang SC"/>
              </a:rPr>
              <a:t>对</a:t>
            </a:r>
            <a:r>
              <a:rPr lang="en-US" altLang="zh-CN" sz="3200" dirty="0" smtClean="0">
                <a:solidFill>
                  <a:schemeClr val="bg1"/>
                </a:solidFill>
                <a:latin typeface="PingFang SC"/>
              </a:rPr>
              <a:t>《</a:t>
            </a:r>
            <a:r>
              <a:rPr lang="zh-CN" altLang="en-US" sz="3200" dirty="0" smtClean="0">
                <a:solidFill>
                  <a:schemeClr val="bg1"/>
                </a:solidFill>
                <a:latin typeface="PingFang SC"/>
              </a:rPr>
              <a:t>雷雨</a:t>
            </a:r>
            <a:r>
              <a:rPr lang="en-US" altLang="zh-CN" sz="3200" dirty="0" smtClean="0">
                <a:solidFill>
                  <a:schemeClr val="bg1"/>
                </a:solidFill>
                <a:latin typeface="PingFang SC"/>
              </a:rPr>
              <a:t>》</a:t>
            </a:r>
            <a:r>
              <a:rPr lang="zh-CN" altLang="en-US" sz="3200" dirty="0" smtClean="0">
                <a:solidFill>
                  <a:schemeClr val="bg1"/>
                </a:solidFill>
                <a:latin typeface="PingFang SC"/>
              </a:rPr>
              <a:t>题目的解读：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DD2B0E00-C4F5-410A-9CF6-DCB76B0282D0}"/>
              </a:ext>
            </a:extLst>
          </p:cNvPr>
          <p:cNvSpPr txBox="1"/>
          <p:nvPr/>
        </p:nvSpPr>
        <p:spPr>
          <a:xfrm>
            <a:off x="1030778" y="2610644"/>
            <a:ext cx="10216342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rgbClr val="FF0000"/>
                </a:solidFill>
              </a:rPr>
              <a:t>自然界雷雨天气</a:t>
            </a:r>
            <a:r>
              <a:rPr lang="zh-CN" altLang="en-US" sz="2800" dirty="0" smtClean="0"/>
              <a:t>：</a:t>
            </a:r>
            <a:r>
              <a:rPr lang="zh-CN" altLang="en-US" sz="2400" dirty="0" smtClean="0"/>
              <a:t>戏剧高潮部分</a:t>
            </a:r>
            <a:r>
              <a:rPr lang="zh-CN" altLang="en-US" sz="2400" dirty="0"/>
              <a:t>发生在夜间雷电交加，风雨大作</a:t>
            </a:r>
            <a:endParaRPr lang="en-US" altLang="zh-CN" sz="24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rgbClr val="FF0000"/>
                </a:solidFill>
              </a:rPr>
              <a:t>家庭的内部雷雨</a:t>
            </a:r>
            <a:r>
              <a:rPr lang="zh-CN" altLang="en-US" sz="2400" dirty="0"/>
              <a:t>：四风、周冲触电而死，周萍开枪</a:t>
            </a:r>
            <a:r>
              <a:rPr lang="zh-CN" altLang="en-US" sz="2400" dirty="0" smtClean="0"/>
              <a:t>自杀</a:t>
            </a:r>
            <a:r>
              <a:rPr lang="en-US" altLang="zh-CN" sz="2400" dirty="0" smtClean="0"/>
              <a:t>··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rgbClr val="FF0000"/>
                </a:solidFill>
              </a:rPr>
              <a:t>社会变革的</a:t>
            </a:r>
            <a:r>
              <a:rPr lang="zh-CN" altLang="en-US" sz="2800" dirty="0">
                <a:solidFill>
                  <a:srgbClr val="FF0000"/>
                </a:solidFill>
              </a:rPr>
              <a:t>雷雨</a:t>
            </a:r>
            <a:r>
              <a:rPr lang="zh-CN" altLang="en-US" sz="2400" dirty="0" smtClean="0">
                <a:solidFill>
                  <a:srgbClr val="FF0000"/>
                </a:solidFill>
              </a:rPr>
              <a:t>：</a:t>
            </a:r>
            <a:r>
              <a:rPr lang="en-US" altLang="zh-CN" sz="2400" dirty="0" smtClean="0"/>
              <a:t>20</a:t>
            </a:r>
            <a:r>
              <a:rPr lang="zh-CN" altLang="en-US" sz="2400" dirty="0" smtClean="0"/>
              <a:t>世纪半封半殖的中国，一场翻天覆地的大变革不可避免的即将发生过；自然界</a:t>
            </a:r>
            <a:r>
              <a:rPr lang="zh-CN" altLang="en-US" sz="2400" dirty="0"/>
              <a:t>和家庭内部的“雷雨”其实正象征了社会矛盾的日趋</a:t>
            </a:r>
            <a:r>
              <a:rPr lang="zh-CN" altLang="en-US" sz="2400" dirty="0" smtClean="0"/>
              <a:t>尖锐；伦常与阶级矛盾；</a:t>
            </a:r>
            <a:endParaRPr lang="en-US" altLang="zh-CN" sz="24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rgbClr val="FF0000"/>
                </a:solidFill>
              </a:rPr>
              <a:t>人生命运的雷雨</a:t>
            </a:r>
            <a:r>
              <a:rPr lang="zh-CN" altLang="en-US" sz="2400" dirty="0"/>
              <a:t>：个体对于环境、时代强烈不协调的矛盾</a:t>
            </a:r>
            <a:endParaRPr lang="en-US" altLang="zh-CN" sz="24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val="131430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4(向天歌演示原创免费模板：www.TopPPT.cn)"/>
          <p:cNvSpPr/>
          <p:nvPr/>
        </p:nvSpPr>
        <p:spPr>
          <a:xfrm>
            <a:off x="3503613" y="549275"/>
            <a:ext cx="8699500" cy="4714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9748" name="Text Box 4"/>
          <p:cNvSpPr txBox="1">
            <a:spLocks noChangeArrowheads="1"/>
          </p:cNvSpPr>
          <p:nvPr/>
        </p:nvSpPr>
        <p:spPr bwMode="auto">
          <a:xfrm>
            <a:off x="2057400" y="12954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159749" name="Text Box 5"/>
          <p:cNvSpPr txBox="1">
            <a:spLocks noChangeArrowheads="1"/>
          </p:cNvSpPr>
          <p:nvPr/>
        </p:nvSpPr>
        <p:spPr bwMode="auto">
          <a:xfrm>
            <a:off x="1774825" y="360363"/>
            <a:ext cx="8686800" cy="13208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4400" dirty="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</a:t>
            </a:r>
            <a:r>
              <a:rPr lang="zh-CN" altLang="en-US" sz="4400" dirty="0">
                <a:solidFill>
                  <a:srgbClr val="FF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如何分析人物形象：</a:t>
            </a:r>
            <a:r>
              <a:rPr lang="zh-CN" altLang="en-US" sz="36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                         </a:t>
            </a:r>
            <a:endParaRPr lang="zh-CN" altLang="en-US" sz="36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l"/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                      </a:t>
            </a:r>
            <a:endParaRPr lang="zh-CN" altLang="en-US" sz="36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9750" name="AutoShape 6"/>
          <p:cNvSpPr>
            <a:spLocks noChangeArrowheads="1"/>
          </p:cNvSpPr>
          <p:nvPr/>
        </p:nvSpPr>
        <p:spPr bwMode="auto">
          <a:xfrm>
            <a:off x="5232400" y="4292601"/>
            <a:ext cx="647700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9751" name="AutoShape 7"/>
          <p:cNvSpPr>
            <a:spLocks/>
          </p:cNvSpPr>
          <p:nvPr/>
        </p:nvSpPr>
        <p:spPr bwMode="auto">
          <a:xfrm>
            <a:off x="6096001" y="3644901"/>
            <a:ext cx="144463" cy="1871663"/>
          </a:xfrm>
          <a:prstGeom prst="leftBrace">
            <a:avLst>
              <a:gd name="adj1" fmla="val 107967"/>
              <a:gd name="adj2" fmla="val 50000"/>
            </a:avLst>
          </a:prstGeom>
          <a:noFill/>
          <a:ln w="3492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9753" name="Text Box 9"/>
          <p:cNvSpPr txBox="1">
            <a:spLocks noChangeArrowheads="1"/>
          </p:cNvSpPr>
          <p:nvPr/>
        </p:nvSpPr>
        <p:spPr bwMode="auto">
          <a:xfrm>
            <a:off x="6240463" y="5084763"/>
            <a:ext cx="3041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揣测人物心理 </a:t>
            </a:r>
          </a:p>
        </p:txBody>
      </p:sp>
      <p:sp>
        <p:nvSpPr>
          <p:cNvPr id="159755" name="Rectangle 11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1774825" y="1125538"/>
            <a:ext cx="8713788" cy="2159000"/>
          </a:xfrm>
          <a:noFill/>
          <a:ln/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en-US" altLang="zh-CN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在戏剧中，能把个人的性格、思想和目的最清楚地表现出来的是语言，戏剧人物的最深刻方面只有通过</a:t>
            </a:r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语言</a:t>
            </a: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才能实现。”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黑格尔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美学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en-US" altLang="zh-CN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hidden">
          <a:xfrm>
            <a:off x="6167438" y="3500438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000000"/>
                </a:solidFill>
                <a:ea typeface="华文楷体" panose="02010600040101010101" pitchFamily="2" charset="-122"/>
              </a:rPr>
              <a:t>体会人物感情</a:t>
            </a: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hidden">
          <a:xfrm>
            <a:off x="6240463" y="4292600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000000"/>
                </a:solidFill>
                <a:ea typeface="华文楷体" panose="02010600040101010101" pitchFamily="2" charset="-122"/>
              </a:rPr>
              <a:t>领会言外之意</a:t>
            </a: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hidden">
          <a:xfrm>
            <a:off x="1919288" y="4797425"/>
            <a:ext cx="4248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000000"/>
                </a:solidFill>
                <a:ea typeface="华文楷体" panose="02010600040101010101" pitchFamily="2" charset="-122"/>
              </a:rPr>
              <a:t>（结合语言环境）</a:t>
            </a:r>
          </a:p>
        </p:txBody>
      </p:sp>
      <p:sp>
        <p:nvSpPr>
          <p:cNvPr id="159759" name="Rectangle 15"/>
          <p:cNvSpPr>
            <a:spLocks noChangeArrowheads="1"/>
          </p:cNvSpPr>
          <p:nvPr/>
        </p:nvSpPr>
        <p:spPr bwMode="hidden">
          <a:xfrm>
            <a:off x="2855914" y="5805488"/>
            <a:ext cx="7127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楷体" panose="02010600040101010101" pitchFamily="2" charset="-122"/>
              </a:rPr>
              <a:t>语言</a:t>
            </a:r>
            <a:r>
              <a:rPr lang="en-US" alt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楷体" panose="02010600040101010101" pitchFamily="2" charset="-122"/>
              </a:rPr>
              <a:t>内心世界</a:t>
            </a:r>
            <a:r>
              <a:rPr lang="en-US" altLang="zh-CN" sz="36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华文楷体" panose="02010600040101010101" pitchFamily="2" charset="-122"/>
              </a:rPr>
              <a:t>人物形象</a:t>
            </a:r>
          </a:p>
        </p:txBody>
      </p:sp>
      <p:sp>
        <p:nvSpPr>
          <p:cNvPr id="159760" name="Rectangle 16"/>
          <p:cNvSpPr>
            <a:spLocks noChangeArrowheads="1"/>
          </p:cNvSpPr>
          <p:nvPr/>
        </p:nvSpPr>
        <p:spPr bwMode="hidden">
          <a:xfrm>
            <a:off x="2711451" y="4149725"/>
            <a:ext cx="223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ea typeface="华文楷体" panose="02010600040101010101" pitchFamily="2" charset="-122"/>
              </a:rPr>
              <a:t>戏剧语言</a:t>
            </a:r>
          </a:p>
        </p:txBody>
      </p:sp>
      <p:pic>
        <p:nvPicPr>
          <p:cNvPr id="1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2486" y="3267075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818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75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75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9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9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9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9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9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9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9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9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0" grpId="0" animBg="1"/>
      <p:bldP spid="159751" grpId="0" animBg="1"/>
      <p:bldP spid="159753" grpId="0"/>
      <p:bldP spid="159755" grpId="0" build="p" animBg="1"/>
      <p:bldP spid="159756" grpId="0"/>
      <p:bldP spid="159757" grpId="0"/>
      <p:bldP spid="159758" grpId="0"/>
      <p:bldP spid="159759" grpId="0"/>
      <p:bldP spid="15976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4191000" y="3500438"/>
            <a:ext cx="6477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三十年来，周朴圆对待“</a:t>
            </a:r>
            <a:r>
              <a:rPr lang="zh-CN" altLang="en-US" sz="2400" u="sng">
                <a:solidFill>
                  <a:srgbClr val="FF0000"/>
                </a:solidFill>
                <a:latin typeface="Times New Roman" panose="02020603050405020304" pitchFamily="18" charset="0"/>
              </a:rPr>
              <a:t>死去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”的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鲁侍萍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4876800" y="990601"/>
            <a:ext cx="5562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多次向人打听，特地派人到无锡打听侍萍的下落</a:t>
            </a:r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4872038" y="1773238"/>
            <a:ext cx="4464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一直保留着侍萍喜欢的家具</a:t>
            </a:r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4872038" y="2205038"/>
            <a:ext cx="5327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一直保留着总是关着窗户的习惯</a:t>
            </a: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4943476" y="2636838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一直记得侍萍的生日</a:t>
            </a:r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4872038" y="3068638"/>
            <a:ext cx="5251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一直保留着侍萍绣了花的衬衣</a:t>
            </a:r>
          </a:p>
        </p:txBody>
      </p:sp>
      <p:sp>
        <p:nvSpPr>
          <p:cNvPr id="97288" name="AutoShape 8"/>
          <p:cNvSpPr>
            <a:spLocks/>
          </p:cNvSpPr>
          <p:nvPr/>
        </p:nvSpPr>
        <p:spPr bwMode="auto">
          <a:xfrm>
            <a:off x="4295776" y="2062242"/>
            <a:ext cx="504825" cy="430054"/>
          </a:xfrm>
          <a:prstGeom prst="leftBrace">
            <a:avLst>
              <a:gd name="adj1" fmla="val 35666"/>
              <a:gd name="adj2" fmla="val 50000"/>
            </a:avLst>
          </a:prstGeom>
          <a:noFill/>
          <a:ln w="952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2889429" y="1066800"/>
            <a:ext cx="1261884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一  片 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 深  情</a:t>
            </a:r>
          </a:p>
        </p:txBody>
      </p:sp>
      <p:sp>
        <p:nvSpPr>
          <p:cNvPr id="97290" name="Text Box 10"/>
          <p:cNvSpPr txBox="1">
            <a:spLocks noChangeArrowheads="1"/>
          </p:cNvSpPr>
          <p:nvPr/>
        </p:nvSpPr>
        <p:spPr bwMode="auto">
          <a:xfrm>
            <a:off x="3792538" y="6338888"/>
            <a:ext cx="6477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三十年后，周朴圆对待</a:t>
            </a:r>
            <a:r>
              <a:rPr lang="zh-CN" altLang="en-US" sz="2400" u="sng">
                <a:solidFill>
                  <a:srgbClr val="FF0000"/>
                </a:solidFill>
                <a:latin typeface="Times New Roman" panose="02020603050405020304" pitchFamily="18" charset="0"/>
              </a:rPr>
              <a:t>活着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鲁侍萍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7291" name="Text Box 11"/>
          <p:cNvSpPr txBox="1">
            <a:spLocks noChangeArrowheads="1"/>
          </p:cNvSpPr>
          <p:nvPr/>
        </p:nvSpPr>
        <p:spPr bwMode="auto">
          <a:xfrm>
            <a:off x="4727575" y="4005264"/>
            <a:ext cx="576103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听到侍萍还活着，感到惊谔，更是避而不愿见</a:t>
            </a:r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4727576" y="4797425"/>
            <a:ext cx="59404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得知侍萍就是眼前的鲁妈时，先是声色俱变的责问，接着企图稳住侍萍，希望用金钱平息侍萍的旧恨新仇，最后凶相毕露，辞退四凤和鲁贵，开除鲁大海。</a:t>
            </a:r>
          </a:p>
        </p:txBody>
      </p:sp>
      <p:sp>
        <p:nvSpPr>
          <p:cNvPr id="97293" name="AutoShape 13"/>
          <p:cNvSpPr>
            <a:spLocks/>
          </p:cNvSpPr>
          <p:nvPr/>
        </p:nvSpPr>
        <p:spPr bwMode="auto">
          <a:xfrm>
            <a:off x="4511675" y="5014198"/>
            <a:ext cx="215900" cy="430054"/>
          </a:xfrm>
          <a:prstGeom prst="leftBrace">
            <a:avLst>
              <a:gd name="adj1" fmla="val 7230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7294" name="Text Box 14"/>
          <p:cNvSpPr txBox="1">
            <a:spLocks noChangeArrowheads="1"/>
          </p:cNvSpPr>
          <p:nvPr/>
        </p:nvSpPr>
        <p:spPr bwMode="auto">
          <a:xfrm>
            <a:off x="3000375" y="4292600"/>
            <a:ext cx="1252538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冷  酷  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无  情</a:t>
            </a:r>
          </a:p>
        </p:txBody>
      </p:sp>
      <p:sp>
        <p:nvSpPr>
          <p:cNvPr id="97295" name="AutoShape 15"/>
          <p:cNvSpPr>
            <a:spLocks noChangeArrowheads="1"/>
          </p:cNvSpPr>
          <p:nvPr/>
        </p:nvSpPr>
        <p:spPr bwMode="auto">
          <a:xfrm>
            <a:off x="3505200" y="3552706"/>
            <a:ext cx="685800" cy="590788"/>
          </a:xfrm>
          <a:prstGeom prst="upDownArrow">
            <a:avLst>
              <a:gd name="adj1" fmla="val 50000"/>
              <a:gd name="adj2" fmla="val 37778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7296" name="AutoShape 16"/>
          <p:cNvSpPr>
            <a:spLocks noChangeArrowheads="1"/>
          </p:cNvSpPr>
          <p:nvPr/>
        </p:nvSpPr>
        <p:spPr bwMode="auto">
          <a:xfrm>
            <a:off x="3048001" y="3481269"/>
            <a:ext cx="671513" cy="733663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7297" name="Text Box 17"/>
          <p:cNvSpPr txBox="1">
            <a:spLocks noChangeArrowheads="1"/>
          </p:cNvSpPr>
          <p:nvPr/>
        </p:nvSpPr>
        <p:spPr bwMode="auto">
          <a:xfrm>
            <a:off x="1511936" y="981075"/>
            <a:ext cx="1477328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周朴圆对侍萍的爱是自欺欺人的一种情感，他伪善、丑恶、冷酷、凶残。</a:t>
            </a:r>
          </a:p>
        </p:txBody>
      </p:sp>
      <p:sp>
        <p:nvSpPr>
          <p:cNvPr id="97298" name="AutoShape 1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9525000" y="5747028"/>
            <a:ext cx="609600" cy="1155144"/>
          </a:xfrm>
          <a:prstGeom prst="lightningBol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7300" name="Text Box 20"/>
          <p:cNvSpPr txBox="1">
            <a:spLocks noChangeArrowheads="1"/>
          </p:cNvSpPr>
          <p:nvPr/>
        </p:nvSpPr>
        <p:spPr bwMode="hidden">
          <a:xfrm>
            <a:off x="1703388" y="260351"/>
            <a:ext cx="89646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怎样理解周朴园对鲁侍萍的感情？这感情是真的吗？</a:t>
            </a:r>
          </a:p>
        </p:txBody>
      </p:sp>
      <p:sp>
        <p:nvSpPr>
          <p:cNvPr id="97301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hidden">
          <a:xfrm>
            <a:off x="9912350" y="1916113"/>
            <a:ext cx="431800" cy="4318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7302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hidden">
          <a:xfrm>
            <a:off x="9983788" y="6092825"/>
            <a:ext cx="431800" cy="4318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62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7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7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7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7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9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/>
      <p:bldP spid="97283" grpId="0" autoUpdateAnimBg="0"/>
      <p:bldP spid="97284" grpId="0" autoUpdateAnimBg="0"/>
      <p:bldP spid="97285" grpId="0" autoUpdateAnimBg="0"/>
      <p:bldP spid="97286" grpId="0" autoUpdateAnimBg="0"/>
      <p:bldP spid="97287" grpId="0" autoUpdateAnimBg="0"/>
      <p:bldP spid="97288" grpId="0" animBg="1"/>
      <p:bldP spid="97289" grpId="0" autoUpdateAnimBg="0"/>
      <p:bldP spid="97290" grpId="0" autoUpdateAnimBg="0"/>
      <p:bldP spid="97291" grpId="0" autoUpdateAnimBg="0"/>
      <p:bldP spid="97292" grpId="0" autoUpdateAnimBg="0"/>
      <p:bldP spid="97293" grpId="0" animBg="1"/>
      <p:bldP spid="97294" grpId="0" autoUpdateAnimBg="0"/>
      <p:bldP spid="97295" grpId="0" animBg="1"/>
      <p:bldP spid="97296" grpId="0" animBg="1"/>
      <p:bldP spid="97297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Text Box 2"/>
          <p:cNvSpPr txBox="1">
            <a:spLocks noChangeArrowheads="1"/>
          </p:cNvSpPr>
          <p:nvPr/>
        </p:nvSpPr>
        <p:spPr bwMode="auto">
          <a:xfrm>
            <a:off x="1703389" y="476250"/>
            <a:ext cx="8785225" cy="1477328"/>
          </a:xfrm>
          <a:prstGeom prst="rect">
            <a:avLst/>
          </a:pr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</a:t>
            </a:r>
            <a:r>
              <a:rPr lang="zh-CN" altLang="en-US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曹禺谈</a:t>
            </a:r>
            <a:r>
              <a:rPr lang="en-US" altLang="zh-CN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雷雨</a:t>
            </a:r>
            <a:r>
              <a:rPr lang="en-US" altLang="zh-CN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</a:p>
          <a:p>
            <a:pPr algn="l"/>
            <a:endParaRPr lang="en-US" altLang="zh-CN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l"/>
            <a:r>
              <a:rPr lang="en-US" altLang="zh-CN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周朴园也是个人，不能认为资本家就没有人性。为了钱，故意淹死两千多小工，这是他的人性；爱他所爱的人，在他生活的圈子里需要感情的温暖，这也是他的人性。 </a:t>
            </a:r>
          </a:p>
          <a:p>
            <a:pPr algn="l"/>
            <a:r>
              <a:rPr lang="zh-CN" altLang="en-US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</a:t>
            </a:r>
            <a:r>
              <a:rPr lang="zh-CN" altLang="en-US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（曹禺）</a:t>
            </a:r>
          </a:p>
        </p:txBody>
      </p:sp>
      <p:sp>
        <p:nvSpPr>
          <p:cNvPr id="171011" name="AutoShape 3">
            <a:hlinkClick r:id="" action="ppaction://noaction" highlightClick="1"/>
          </p:cNvPr>
          <p:cNvSpPr>
            <a:spLocks noChangeArrowheads="1"/>
          </p:cNvSpPr>
          <p:nvPr/>
        </p:nvSpPr>
        <p:spPr bwMode="hidden">
          <a:xfrm>
            <a:off x="9912350" y="5949950"/>
            <a:ext cx="431800" cy="4318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43387" y="3105107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438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9288" y="333375"/>
            <a:ext cx="7772400" cy="1143000"/>
          </a:xfrm>
        </p:spPr>
        <p:txBody>
          <a:bodyPr/>
          <a:lstStyle/>
          <a:p>
            <a:r>
              <a:rPr lang="zh-CN" altLang="en-US" b="1">
                <a:ea typeface="楷体_GB2312" pitchFamily="49" charset="-122"/>
              </a:rPr>
              <a:t>戏剧语言的种类</a:t>
            </a:r>
          </a:p>
        </p:txBody>
      </p:sp>
      <p:sp>
        <p:nvSpPr>
          <p:cNvPr id="123907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1847850" y="1752600"/>
            <a:ext cx="8496300" cy="41148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、舞台语言（也叫舞台说明）：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</a:t>
            </a: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除人物语言之外的其他语言，包括背景介绍，人物动作、神态说明，旁白、画外音以及其他叙述语言等。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CN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、人物语言</a:t>
            </a:r>
            <a:r>
              <a:rPr lang="en-US" altLang="zh-CN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---</a:t>
            </a: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人物对话、独白等。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人物语言具有个性化、动作性和丰富的潜台词。</a:t>
            </a:r>
          </a:p>
          <a:p>
            <a:pPr>
              <a:buFont typeface="Wingdings" panose="05000000000000000000" pitchFamily="2" charset="2"/>
              <a:buNone/>
            </a:pPr>
            <a:endParaRPr lang="en-US" altLang="zh-CN" sz="3600" b="1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5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76885" y="3810000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86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1774825" y="836613"/>
            <a:ext cx="8713788" cy="5638800"/>
          </a:xfrm>
        </p:spPr>
        <p:txBody>
          <a:bodyPr/>
          <a:lstStyle/>
          <a:p>
            <a:pPr algn="just"/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   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那么，</a:t>
            </a:r>
            <a:r>
              <a:rPr lang="zh-CN" altLang="en-US" b="1" u="sng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我们就这样解决了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。我叫他下来，你看一看他，</a:t>
            </a:r>
            <a:r>
              <a:rPr lang="zh-CN" altLang="en-US" b="1" u="sng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以后鲁家的人永远不许再到周家来。</a:t>
            </a:r>
          </a:p>
          <a:p>
            <a:pPr algn="just"/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     </a:t>
            </a:r>
            <a:r>
              <a:rPr lang="zh-CN" altLang="en-US" b="1" u="sng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我希望这一生不要再见你。</a:t>
            </a:r>
          </a:p>
          <a:p>
            <a:pPr algn="just"/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  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（由内衣取出支票，签好）很好，</a:t>
            </a:r>
            <a:r>
              <a:rPr lang="zh-CN" altLang="en-US" b="1" u="sng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这是一张五千块钱的支票，你可以先拿去用。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算是弥补我一点罪过。</a:t>
            </a:r>
          </a:p>
          <a:p>
            <a:pPr algn="just"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侍萍接过支票；把它撕了。</a:t>
            </a:r>
          </a:p>
          <a:p>
            <a:pPr algn="just"/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     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侍萍。</a:t>
            </a:r>
          </a:p>
          <a:p>
            <a:pPr algn="just"/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    </a:t>
            </a:r>
            <a:r>
              <a:rPr lang="zh-CN" altLang="en-US" b="1" u="sng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我这些年的苦不是你拿钱算得清的。</a:t>
            </a:r>
            <a:endParaRPr lang="zh-CN" altLang="en-US" b="1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1774826" y="1"/>
            <a:ext cx="82089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ea typeface="楷体_GB2312" pitchFamily="49" charset="-122"/>
              </a:rPr>
              <a:t>体会周朴园、鲁侍萍语言</a:t>
            </a:r>
            <a:r>
              <a:rPr lang="zh-CN" altLang="en-US" sz="4000">
                <a:solidFill>
                  <a:srgbClr val="FF0000"/>
                </a:solidFill>
                <a:ea typeface="楷体_GB2312" pitchFamily="49" charset="-122"/>
              </a:rPr>
              <a:t>   </a:t>
            </a:r>
            <a:r>
              <a:rPr lang="zh-CN" altLang="en-US" sz="4000">
                <a:solidFill>
                  <a:srgbClr val="CC6600"/>
                </a:solidFill>
                <a:ea typeface="楷体_GB2312" pitchFamily="49" charset="-122"/>
              </a:rPr>
              <a:t>个性化语言</a:t>
            </a:r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59765" y="3894816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217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Rectangle 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1774826" y="1484314"/>
            <a:ext cx="8569325" cy="4319587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b="1">
                <a:solidFill>
                  <a:schemeClr val="accent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潜台词即是言中有言，意中有意，弦外有音。它实际上是语言的多意现象。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“潜”，是隐藏的意思。即语言的表层意思之内还含有别的不愿说或不便说意思。潜台词不仅充分体现了语言的魅力，而且通过它还可以窥见人物丰富的内心世界。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例：水生嫂：“你总是很积极的。”</a:t>
            </a:r>
          </a:p>
          <a:p>
            <a:pPr>
              <a:buFont typeface="Wingdings" panose="05000000000000000000" pitchFamily="2" charset="2"/>
              <a:buNone/>
            </a:pPr>
            <a:endParaRPr lang="en-US" altLang="zh-CN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4149" name="Rectangle 5"/>
          <p:cNvSpPr>
            <a:spLocks noChangeArrowheads="1"/>
          </p:cNvSpPr>
          <p:nvPr/>
        </p:nvSpPr>
        <p:spPr bwMode="auto">
          <a:xfrm>
            <a:off x="1919288" y="333376"/>
            <a:ext cx="8208962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ea typeface="楷体_GB2312" pitchFamily="49" charset="-122"/>
              </a:rPr>
              <a:t>体会周朴园、鲁侍萍语言</a:t>
            </a:r>
            <a:r>
              <a:rPr lang="zh-CN" altLang="en-US" sz="4000">
                <a:solidFill>
                  <a:srgbClr val="FF0000"/>
                </a:solidFill>
                <a:ea typeface="楷体_GB2312" pitchFamily="49" charset="-122"/>
              </a:rPr>
              <a:t>   </a:t>
            </a:r>
            <a:r>
              <a:rPr lang="zh-CN" altLang="en-US" sz="4000">
                <a:solidFill>
                  <a:srgbClr val="CC6600"/>
                </a:solidFill>
                <a:ea typeface="楷体_GB2312" pitchFamily="49" charset="-122"/>
              </a:rPr>
              <a:t>潜台词</a:t>
            </a:r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3634" y="390312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661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3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1703389" y="1412876"/>
            <a:ext cx="8713787" cy="287972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</a:t>
            </a:r>
            <a:r>
              <a:rPr lang="zh-CN" altLang="en-US" sz="3600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动作语言也叫情节语言，是指人物的语言流向（人物语言间的交流和交锋）起着推动或暗示故事情节发展的作用。它不是静止的，它是人物性格在情节发展中内在力的体现。</a:t>
            </a:r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1919288" y="333376"/>
            <a:ext cx="8208962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algn="l"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FF0000"/>
                </a:solidFill>
                <a:ea typeface="楷体_GB2312" pitchFamily="49" charset="-122"/>
              </a:rPr>
              <a:t>体会周朴园、鲁侍萍语言</a:t>
            </a:r>
            <a:r>
              <a:rPr lang="zh-CN" altLang="en-US" sz="4000" dirty="0">
                <a:solidFill>
                  <a:srgbClr val="FF0000"/>
                </a:solidFill>
                <a:ea typeface="楷体_GB2312" pitchFamily="49" charset="-122"/>
              </a:rPr>
              <a:t>   </a:t>
            </a:r>
            <a:r>
              <a:rPr lang="zh-CN" altLang="en-US" sz="4000" dirty="0">
                <a:solidFill>
                  <a:srgbClr val="CC6600"/>
                </a:solidFill>
                <a:ea typeface="楷体_GB2312" pitchFamily="49" charset="-122"/>
              </a:rPr>
              <a:t>动作语言</a:t>
            </a:r>
          </a:p>
        </p:txBody>
      </p:sp>
      <p:pic>
        <p:nvPicPr>
          <p:cNvPr id="4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3634" y="3903128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520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Rectangle 3"/>
          <p:cNvSpPr>
            <a:spLocks noGrp="1" noChangeArrowheads="1"/>
          </p:cNvSpPr>
          <p:nvPr>
            <p:ph type="title"/>
          </p:nvPr>
        </p:nvSpPr>
        <p:spPr>
          <a:xfrm>
            <a:off x="2135188" y="0"/>
            <a:ext cx="7772400" cy="990600"/>
          </a:xfrm>
        </p:spPr>
        <p:txBody>
          <a:bodyPr/>
          <a:lstStyle/>
          <a:p>
            <a:r>
              <a:rPr lang="zh-CN" altLang="en-US" sz="4000" b="1">
                <a:ea typeface="华文楷体" panose="02010600040101010101" pitchFamily="2" charset="-122"/>
              </a:rPr>
              <a:t>动作语言分析</a:t>
            </a:r>
          </a:p>
        </p:txBody>
      </p:sp>
      <p:sp>
        <p:nvSpPr>
          <p:cNvPr id="140292" name="Rectangle 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1774825" y="908050"/>
            <a:ext cx="8713788" cy="594995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１、ｐ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66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哦，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老爷没有事了？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   )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（指窗）窗户谁叫打开的？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   )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２、ｐ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67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哦，很远了，提起来大家都忘了。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说不定，也许记得的。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     )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３、ｐ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66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哦。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我到认识一个姑娘姓梅的。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    )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</a:t>
            </a:r>
            <a:r>
              <a:rPr lang="zh-CN" altLang="en-US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哦？你说说看。 </a:t>
            </a:r>
            <a:r>
              <a:rPr lang="en-US" altLang="zh-CN" b="1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</a:t>
            </a:r>
          </a:p>
        </p:txBody>
      </p:sp>
      <p:sp>
        <p:nvSpPr>
          <p:cNvPr id="140293" name="Text Box 5"/>
          <p:cNvSpPr txBox="1">
            <a:spLocks noChangeArrowheads="1"/>
          </p:cNvSpPr>
          <p:nvPr/>
        </p:nvSpPr>
        <p:spPr bwMode="auto">
          <a:xfrm>
            <a:off x="7593259" y="4945038"/>
            <a:ext cx="152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推动</a:t>
            </a:r>
          </a:p>
        </p:txBody>
      </p:sp>
      <p:sp>
        <p:nvSpPr>
          <p:cNvPr id="140294" name="Text Box 6"/>
          <p:cNvSpPr txBox="1">
            <a:spLocks noChangeArrowheads="1"/>
          </p:cNvSpPr>
          <p:nvPr/>
        </p:nvSpPr>
        <p:spPr bwMode="auto">
          <a:xfrm>
            <a:off x="6938271" y="3428988"/>
            <a:ext cx="152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推动</a:t>
            </a:r>
          </a:p>
        </p:txBody>
      </p:sp>
      <p:sp>
        <p:nvSpPr>
          <p:cNvPr id="140295" name="Text Box 7"/>
          <p:cNvSpPr txBox="1">
            <a:spLocks noChangeArrowheads="1"/>
          </p:cNvSpPr>
          <p:nvPr/>
        </p:nvSpPr>
        <p:spPr bwMode="auto">
          <a:xfrm>
            <a:off x="7602596" y="1915321"/>
            <a:ext cx="152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推动</a:t>
            </a:r>
          </a:p>
        </p:txBody>
      </p:sp>
      <p:sp>
        <p:nvSpPr>
          <p:cNvPr id="140296" name="Text Box 8"/>
          <p:cNvSpPr txBox="1">
            <a:spLocks noChangeArrowheads="1"/>
          </p:cNvSpPr>
          <p:nvPr/>
        </p:nvSpPr>
        <p:spPr bwMode="auto">
          <a:xfrm>
            <a:off x="7225507" y="1393824"/>
            <a:ext cx="152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暗示</a:t>
            </a:r>
          </a:p>
        </p:txBody>
      </p:sp>
      <p:pic>
        <p:nvPicPr>
          <p:cNvPr id="8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55051" y="82550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753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3" grpId="0" autoUpdateAnimBg="0"/>
      <p:bldP spid="140294" grpId="0" autoUpdateAnimBg="0"/>
      <p:bldP spid="140295" grpId="0" autoUpdateAnimBg="0"/>
      <p:bldP spid="140296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5" name="Rectangle 3"/>
          <p:cNvSpPr>
            <a:spLocks noGrp="1" noChangeArrowheads="1"/>
          </p:cNvSpPr>
          <p:nvPr>
            <p:ph type="title"/>
          </p:nvPr>
        </p:nvSpPr>
        <p:spPr>
          <a:xfrm>
            <a:off x="2135188" y="-171450"/>
            <a:ext cx="7772400" cy="1143000"/>
          </a:xfrm>
        </p:spPr>
        <p:txBody>
          <a:bodyPr/>
          <a:lstStyle/>
          <a:p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练习二、指出动作语言的作用</a:t>
            </a:r>
          </a:p>
        </p:txBody>
      </p:sp>
      <p:sp>
        <p:nvSpPr>
          <p:cNvPr id="141316" name="Rectangle 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>
          <a:xfrm>
            <a:off x="2133600" y="1066800"/>
            <a:ext cx="8153400" cy="531495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１、ｐ</a:t>
            </a:r>
            <a:r>
              <a:rPr lang="en-US" altLang="zh-CN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69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</a:t>
            </a: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我前几天还见着她！（                    ）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２、ｐ</a:t>
            </a:r>
            <a:r>
              <a:rPr lang="en-US" altLang="zh-CN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69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</a:t>
            </a: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老爷，您想见一见她么？ （               ）   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３、ｐ</a:t>
            </a:r>
            <a:r>
              <a:rPr lang="en-US" altLang="zh-CN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69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鲁侍萍</a:t>
            </a: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老爷，没有事了？（望着朴园，泪要涌出。）（                 ）</a:t>
            </a:r>
          </a:p>
          <a:p>
            <a:pP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周朴园</a:t>
            </a:r>
            <a:r>
              <a:rPr lang="zh-CN" altLang="en-US" b="1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啊，你顺便去告诉四凤，叫她把我樟木箱子里那件旧雨衣拿出来，顺便把那箱子里的几件旧衬衫也捡出来。（                 ） 　</a:t>
            </a: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6173875" y="5293823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推动</a:t>
            </a:r>
          </a:p>
        </p:txBody>
      </p:sp>
      <p:sp>
        <p:nvSpPr>
          <p:cNvPr id="141318" name="Text Box 6"/>
          <p:cNvSpPr txBox="1">
            <a:spLocks noChangeArrowheads="1"/>
          </p:cNvSpPr>
          <p:nvPr/>
        </p:nvSpPr>
        <p:spPr bwMode="auto">
          <a:xfrm>
            <a:off x="4076700" y="4003012"/>
            <a:ext cx="213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暗示</a:t>
            </a:r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8140395" y="2603791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暗示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7240675" y="1474210"/>
            <a:ext cx="213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</a:rPr>
              <a:t>推动</a:t>
            </a:r>
          </a:p>
        </p:txBody>
      </p:sp>
      <p:pic>
        <p:nvPicPr>
          <p:cNvPr id="8" name="图片 7(向天歌演示原创免费模板：www.TopPPT.cn)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07195" y="-364041"/>
            <a:ext cx="4248150" cy="317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922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1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7" grpId="0" autoUpdateAnimBg="0"/>
      <p:bldP spid="141318" grpId="0" autoUpdateAnimBg="0"/>
      <p:bldP spid="141319" grpId="0" autoUpdateAnimBg="0"/>
      <p:bldP spid="14132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4855</Words>
  <Application>Microsoft Office PowerPoint</Application>
  <PresentationFormat>宽屏</PresentationFormat>
  <Paragraphs>372</Paragraphs>
  <Slides>52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52</vt:i4>
      </vt:variant>
    </vt:vector>
  </HeadingPairs>
  <TitlesOfParts>
    <vt:vector size="73" baseType="lpstr">
      <vt:lpstr>Microsoft Yahei</vt:lpstr>
      <vt:lpstr>PingFang SC</vt:lpstr>
      <vt:lpstr>汉仪雪峰体简</vt:lpstr>
      <vt:lpstr>黑体</vt:lpstr>
      <vt:lpstr>华文仿宋</vt:lpstr>
      <vt:lpstr>华文行楷</vt:lpstr>
      <vt:lpstr>华文楷体</vt:lpstr>
      <vt:lpstr>华文新魏</vt:lpstr>
      <vt:lpstr>楷体</vt:lpstr>
      <vt:lpstr>宋体</vt:lpstr>
      <vt:lpstr>微软雅黑</vt:lpstr>
      <vt:lpstr>叶根友毛笔行书2.0版</vt:lpstr>
      <vt:lpstr>Arial</vt:lpstr>
      <vt:lpstr>Calibri</vt:lpstr>
      <vt:lpstr>Calibri Light</vt:lpstr>
      <vt:lpstr>Helvetica</vt:lpstr>
      <vt:lpstr>Tahoma</vt:lpstr>
      <vt:lpstr>Times New Roman</vt:lpstr>
      <vt:lpstr>Wingdings</vt:lpstr>
      <vt:lpstr>楷体_GB2312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戏剧剧本三要素</vt:lpstr>
      <vt:lpstr>潜 台 词</vt:lpstr>
      <vt:lpstr>如何鉴赏潜台词？ </vt:lpstr>
      <vt:lpstr>PowerPoint 演示文稿</vt:lpstr>
      <vt:lpstr>PowerPoint 演示文稿</vt:lpstr>
      <vt:lpstr>PowerPoint 演示文稿</vt:lpstr>
      <vt:lpstr>2、抓关键句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戏剧语言的种类</vt:lpstr>
      <vt:lpstr>PowerPoint 演示文稿</vt:lpstr>
      <vt:lpstr>PowerPoint 演示文稿</vt:lpstr>
      <vt:lpstr>PowerPoint 演示文稿</vt:lpstr>
      <vt:lpstr>动作语言分析</vt:lpstr>
      <vt:lpstr>练习二、指出动作语言的作用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Microsoft 帐户</cp:lastModifiedBy>
  <cp:revision>59</cp:revision>
  <dcterms:created xsi:type="dcterms:W3CDTF">2020-06-02T08:21:34Z</dcterms:created>
  <dcterms:modified xsi:type="dcterms:W3CDTF">2020-06-08T08:01:17Z</dcterms:modified>
</cp:coreProperties>
</file>