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5" r:id="rId3"/>
    <p:sldId id="290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302" r:id="rId12"/>
    <p:sldId id="299" r:id="rId13"/>
    <p:sldId id="300" r:id="rId14"/>
    <p:sldId id="301" r:id="rId15"/>
    <p:sldId id="303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1CCC"/>
    <a:srgbClr val="809C2D"/>
    <a:srgbClr val="3E783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66" autoAdjust="0"/>
    <p:restoredTop sz="94660"/>
  </p:normalViewPr>
  <p:slideViewPr>
    <p:cSldViewPr snapToGrid="0">
      <p:cViewPr>
        <p:scale>
          <a:sx n="70" d="100"/>
          <a:sy n="70" d="100"/>
        </p:scale>
        <p:origin x="-84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43" Type="http://schemas.microsoft.com/office/2015/10/relationships/revisionInfo" Target="revisionInfo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4" Type="http://schemas.openxmlformats.org/officeDocument/2006/relationships/image" Target="../media/image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7286F-88FE-492D-B50F-F48B8D13EC51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34B4F-0F28-4927-BF78-343308CB42B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3856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9634"/>
          </a:xfrm>
        </p:spPr>
        <p:txBody>
          <a:bodyPr>
            <a:normAutofit/>
          </a:bodyPr>
          <a:lstStyle>
            <a:lvl1pPr>
              <a:defRPr sz="2800" b="1">
                <a:solidFill>
                  <a:srgbClr val="3E783B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25501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0"/>
          <p:cNvSpPr>
            <a:spLocks/>
          </p:cNvSpPr>
          <p:nvPr userDrawn="1"/>
        </p:nvSpPr>
        <p:spPr bwMode="auto">
          <a:xfrm>
            <a:off x="3060700" y="6619875"/>
            <a:ext cx="6350" cy="0"/>
          </a:xfrm>
          <a:custGeom>
            <a:avLst/>
            <a:gdLst>
              <a:gd name="T0" fmla="*/ 1 w 1"/>
              <a:gd name="T1" fmla="*/ 0 w 1"/>
              <a:gd name="T2" fmla="*/ 0 w 1"/>
              <a:gd name="T3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">
                <a:moveTo>
                  <a:pt x="1" y="0"/>
                </a:moveTo>
                <a:cubicBezTo>
                  <a:pt x="1" y="0"/>
                  <a:pt x="1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lose/>
              </a:path>
            </a:pathLst>
          </a:custGeom>
          <a:solidFill>
            <a:srgbClr val="0072E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88176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bg>
      <p:bgPr>
        <a:gradFill flip="none" rotWithShape="1">
          <a:gsLst>
            <a:gs pos="0">
              <a:srgbClr val="DCDCDC"/>
            </a:gs>
            <a:gs pos="0">
              <a:srgbClr val="DCDCDC"/>
            </a:gs>
            <a:gs pos="100000">
              <a:srgbClr val="F1F1F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30721876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5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2018/3/20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7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15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4.bin"/><Relationship Id="rId5" Type="http://schemas.openxmlformats.org/officeDocument/2006/relationships/oleObject" Target="../embeddings/oleObject23.bin"/><Relationship Id="rId4" Type="http://schemas.openxmlformats.org/officeDocument/2006/relationships/oleObject" Target="../embeddings/oleObject22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9.bin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>
            <a:spLocks noChangeArrowheads="1"/>
          </p:cNvSpPr>
          <p:nvPr/>
        </p:nvSpPr>
        <p:spPr bwMode="auto">
          <a:xfrm>
            <a:off x="1523175" y="2755828"/>
            <a:ext cx="91694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5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第六章   实数</a:t>
            </a:r>
            <a:endParaRPr lang="zh-CN" altLang="en-US" sz="5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523175" y="3864140"/>
            <a:ext cx="9169400" cy="522288"/>
            <a:chOff x="1511300" y="3317875"/>
            <a:chExt cx="9169400" cy="522288"/>
          </a:xfrm>
        </p:grpSpPr>
        <p:sp>
          <p:nvSpPr>
            <p:cNvPr id="10" name="文本框 12"/>
            <p:cNvSpPr>
              <a:spLocks noChangeArrowheads="1"/>
            </p:cNvSpPr>
            <p:nvPr/>
          </p:nvSpPr>
          <p:spPr bwMode="auto">
            <a:xfrm>
              <a:off x="1511300" y="3317875"/>
              <a:ext cx="9169400" cy="522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8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6.1.1      </a:t>
              </a:r>
              <a:r>
                <a:rPr lang="zh-CN" altLang="en-US" sz="2800" dirty="0" smtClean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算术平方根</a:t>
              </a:r>
              <a:endParaRPr lang="zh-CN" altLang="en-US" sz="28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" name="直接连接符 11"/>
            <p:cNvSpPr>
              <a:spLocks noChangeShapeType="1"/>
            </p:cNvSpPr>
            <p:nvPr/>
          </p:nvSpPr>
          <p:spPr bwMode="auto">
            <a:xfrm>
              <a:off x="2451100" y="3578225"/>
              <a:ext cx="1825625" cy="1588"/>
            </a:xfrm>
            <a:prstGeom prst="line">
              <a:avLst/>
            </a:prstGeom>
            <a:noFill/>
            <a:ln w="1270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  <p:sp>
          <p:nvSpPr>
            <p:cNvPr id="12" name="直接连接符 14"/>
            <p:cNvSpPr>
              <a:spLocks noChangeShapeType="1"/>
            </p:cNvSpPr>
            <p:nvPr/>
          </p:nvSpPr>
          <p:spPr bwMode="auto">
            <a:xfrm>
              <a:off x="7897813" y="3578225"/>
              <a:ext cx="1824037" cy="1588"/>
            </a:xfrm>
            <a:prstGeom prst="line">
              <a:avLst/>
            </a:prstGeom>
            <a:noFill/>
            <a:ln w="12700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</p:grpSp>
      <p:pic>
        <p:nvPicPr>
          <p:cNvPr id="1026" name="Picture 2" descr="C:\Users\Administrator\Desktop\开学准备\校徽(新英文SUN YAT-SEN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72502" y="739537"/>
            <a:ext cx="1719618" cy="17196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05193723"/>
      </p:ext>
    </p:extLst>
  </p:cSld>
  <p:clrMapOvr>
    <a:masterClrMapping/>
  </p:clrMapOvr>
  <p:transition spd="med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情境导入</a:t>
            </a:r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6284941" y="1618339"/>
            <a:ext cx="554288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 为了给玲玲一个好的学习环境，爸爸打算给玲玲买一张桌子供她在家做作业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爸爸问玲玲：“你喜欢长方形桌子还是正方形桌子？”玲玲认为正方形桌子更大，可以多堆点书，又可以有足够的位置写字，所以她更喜欢正方形桌子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于是爸爸根据她的喜好为她购置了一张正方形桌子，玲玲量了量课桌的边长为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10 </a:t>
            </a:r>
            <a:r>
              <a:rPr lang="en-US" altLang="zh-CN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</a:t>
            </a:r>
            <a:r>
              <a:rPr lang="en-US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m</a:t>
            </a:r>
            <a:r>
              <a:rPr lang="en-US" sz="2400" b="1" dirty="0" smtClean="0">
                <a:latin typeface="宋体" pitchFamily="2" charset="-122"/>
                <a:ea typeface="宋体" pitchFamily="2" charset="-122"/>
              </a:rPr>
              <a:t>，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你能算出这张桌子的周长和面积吗？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" name="图片 10" descr="mintrf-44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3832" y="1571342"/>
            <a:ext cx="3916908" cy="3916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762442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 232"/>
          <p:cNvSpPr>
            <a:spLocks noEditPoints="1"/>
          </p:cNvSpPr>
          <p:nvPr/>
        </p:nvSpPr>
        <p:spPr bwMode="auto">
          <a:xfrm>
            <a:off x="2016783" y="4687154"/>
            <a:ext cx="697674" cy="645108"/>
          </a:xfrm>
          <a:custGeom>
            <a:avLst/>
            <a:gdLst>
              <a:gd name="T0" fmla="*/ 42 w 67"/>
              <a:gd name="T1" fmla="*/ 22 h 62"/>
              <a:gd name="T2" fmla="*/ 27 w 67"/>
              <a:gd name="T3" fmla="*/ 37 h 62"/>
              <a:gd name="T4" fmla="*/ 42 w 67"/>
              <a:gd name="T5" fmla="*/ 52 h 62"/>
              <a:gd name="T6" fmla="*/ 56 w 67"/>
              <a:gd name="T7" fmla="*/ 37 h 62"/>
              <a:gd name="T8" fmla="*/ 42 w 67"/>
              <a:gd name="T9" fmla="*/ 22 h 62"/>
              <a:gd name="T10" fmla="*/ 42 w 67"/>
              <a:gd name="T11" fmla="*/ 47 h 62"/>
              <a:gd name="T12" fmla="*/ 31 w 67"/>
              <a:gd name="T13" fmla="*/ 37 h 62"/>
              <a:gd name="T14" fmla="*/ 42 w 67"/>
              <a:gd name="T15" fmla="*/ 26 h 62"/>
              <a:gd name="T16" fmla="*/ 52 w 67"/>
              <a:gd name="T17" fmla="*/ 37 h 62"/>
              <a:gd name="T18" fmla="*/ 42 w 67"/>
              <a:gd name="T19" fmla="*/ 47 h 62"/>
              <a:gd name="T20" fmla="*/ 57 w 67"/>
              <a:gd name="T21" fmla="*/ 12 h 62"/>
              <a:gd name="T22" fmla="*/ 10 w 67"/>
              <a:gd name="T23" fmla="*/ 12 h 62"/>
              <a:gd name="T24" fmla="*/ 0 w 67"/>
              <a:gd name="T25" fmla="*/ 23 h 62"/>
              <a:gd name="T26" fmla="*/ 0 w 67"/>
              <a:gd name="T27" fmla="*/ 52 h 62"/>
              <a:gd name="T28" fmla="*/ 10 w 67"/>
              <a:gd name="T29" fmla="*/ 62 h 62"/>
              <a:gd name="T30" fmla="*/ 57 w 67"/>
              <a:gd name="T31" fmla="*/ 62 h 62"/>
              <a:gd name="T32" fmla="*/ 67 w 67"/>
              <a:gd name="T33" fmla="*/ 52 h 62"/>
              <a:gd name="T34" fmla="*/ 67 w 67"/>
              <a:gd name="T35" fmla="*/ 23 h 62"/>
              <a:gd name="T36" fmla="*/ 57 w 67"/>
              <a:gd name="T37" fmla="*/ 12 h 62"/>
              <a:gd name="T38" fmla="*/ 23 w 67"/>
              <a:gd name="T39" fmla="*/ 22 h 62"/>
              <a:gd name="T40" fmla="*/ 9 w 67"/>
              <a:gd name="T41" fmla="*/ 22 h 62"/>
              <a:gd name="T42" fmla="*/ 9 w 67"/>
              <a:gd name="T43" fmla="*/ 18 h 62"/>
              <a:gd name="T44" fmla="*/ 23 w 67"/>
              <a:gd name="T45" fmla="*/ 18 h 62"/>
              <a:gd name="T46" fmla="*/ 23 w 67"/>
              <a:gd name="T47" fmla="*/ 22 h 62"/>
              <a:gd name="T48" fmla="*/ 42 w 67"/>
              <a:gd name="T49" fmla="*/ 55 h 62"/>
              <a:gd name="T50" fmla="*/ 23 w 67"/>
              <a:gd name="T51" fmla="*/ 37 h 62"/>
              <a:gd name="T52" fmla="*/ 42 w 67"/>
              <a:gd name="T53" fmla="*/ 18 h 62"/>
              <a:gd name="T54" fmla="*/ 60 w 67"/>
              <a:gd name="T55" fmla="*/ 37 h 62"/>
              <a:gd name="T56" fmla="*/ 42 w 67"/>
              <a:gd name="T57" fmla="*/ 55 h 62"/>
              <a:gd name="T58" fmla="*/ 43 w 67"/>
              <a:gd name="T59" fmla="*/ 0 h 62"/>
              <a:gd name="T60" fmla="*/ 23 w 67"/>
              <a:gd name="T61" fmla="*/ 0 h 62"/>
              <a:gd name="T62" fmla="*/ 23 w 67"/>
              <a:gd name="T63" fmla="*/ 10 h 62"/>
              <a:gd name="T64" fmla="*/ 43 w 67"/>
              <a:gd name="T65" fmla="*/ 10 h 62"/>
              <a:gd name="T66" fmla="*/ 43 w 67"/>
              <a:gd name="T67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7" h="62">
                <a:moveTo>
                  <a:pt x="42" y="22"/>
                </a:moveTo>
                <a:cubicBezTo>
                  <a:pt x="33" y="22"/>
                  <a:pt x="27" y="29"/>
                  <a:pt x="27" y="37"/>
                </a:cubicBezTo>
                <a:cubicBezTo>
                  <a:pt x="27" y="45"/>
                  <a:pt x="33" y="52"/>
                  <a:pt x="42" y="52"/>
                </a:cubicBezTo>
                <a:cubicBezTo>
                  <a:pt x="50" y="52"/>
                  <a:pt x="56" y="45"/>
                  <a:pt x="56" y="37"/>
                </a:cubicBezTo>
                <a:cubicBezTo>
                  <a:pt x="56" y="29"/>
                  <a:pt x="50" y="22"/>
                  <a:pt x="42" y="22"/>
                </a:cubicBezTo>
                <a:close/>
                <a:moveTo>
                  <a:pt x="42" y="47"/>
                </a:moveTo>
                <a:cubicBezTo>
                  <a:pt x="36" y="47"/>
                  <a:pt x="31" y="43"/>
                  <a:pt x="31" y="37"/>
                </a:cubicBezTo>
                <a:cubicBezTo>
                  <a:pt x="31" y="31"/>
                  <a:pt x="36" y="26"/>
                  <a:pt x="42" y="26"/>
                </a:cubicBezTo>
                <a:cubicBezTo>
                  <a:pt x="47" y="26"/>
                  <a:pt x="52" y="31"/>
                  <a:pt x="52" y="37"/>
                </a:cubicBezTo>
                <a:cubicBezTo>
                  <a:pt x="52" y="43"/>
                  <a:pt x="47" y="47"/>
                  <a:pt x="42" y="47"/>
                </a:cubicBezTo>
                <a:close/>
                <a:moveTo>
                  <a:pt x="57" y="12"/>
                </a:moveTo>
                <a:cubicBezTo>
                  <a:pt x="10" y="12"/>
                  <a:pt x="10" y="12"/>
                  <a:pt x="10" y="12"/>
                </a:cubicBezTo>
                <a:cubicBezTo>
                  <a:pt x="4" y="12"/>
                  <a:pt x="0" y="17"/>
                  <a:pt x="0" y="2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7"/>
                  <a:pt x="4" y="62"/>
                  <a:pt x="10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62" y="62"/>
                  <a:pt x="67" y="57"/>
                  <a:pt x="67" y="52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7"/>
                  <a:pt x="62" y="12"/>
                  <a:pt x="57" y="12"/>
                </a:cubicBezTo>
                <a:close/>
                <a:moveTo>
                  <a:pt x="23" y="22"/>
                </a:moveTo>
                <a:cubicBezTo>
                  <a:pt x="9" y="22"/>
                  <a:pt x="9" y="22"/>
                  <a:pt x="9" y="22"/>
                </a:cubicBezTo>
                <a:cubicBezTo>
                  <a:pt x="9" y="18"/>
                  <a:pt x="9" y="18"/>
                  <a:pt x="9" y="18"/>
                </a:cubicBezTo>
                <a:cubicBezTo>
                  <a:pt x="23" y="18"/>
                  <a:pt x="23" y="18"/>
                  <a:pt x="23" y="18"/>
                </a:cubicBezTo>
                <a:lnTo>
                  <a:pt x="23" y="22"/>
                </a:lnTo>
                <a:close/>
                <a:moveTo>
                  <a:pt x="42" y="55"/>
                </a:moveTo>
                <a:cubicBezTo>
                  <a:pt x="31" y="55"/>
                  <a:pt x="23" y="47"/>
                  <a:pt x="23" y="37"/>
                </a:cubicBezTo>
                <a:cubicBezTo>
                  <a:pt x="23" y="27"/>
                  <a:pt x="31" y="18"/>
                  <a:pt x="42" y="18"/>
                </a:cubicBezTo>
                <a:cubicBezTo>
                  <a:pt x="52" y="18"/>
                  <a:pt x="60" y="27"/>
                  <a:pt x="60" y="37"/>
                </a:cubicBezTo>
                <a:cubicBezTo>
                  <a:pt x="60" y="47"/>
                  <a:pt x="52" y="55"/>
                  <a:pt x="42" y="55"/>
                </a:cubicBezTo>
                <a:close/>
                <a:moveTo>
                  <a:pt x="43" y="0"/>
                </a:moveTo>
                <a:cubicBezTo>
                  <a:pt x="23" y="0"/>
                  <a:pt x="23" y="0"/>
                  <a:pt x="23" y="0"/>
                </a:cubicBezTo>
                <a:cubicBezTo>
                  <a:pt x="23" y="10"/>
                  <a:pt x="23" y="10"/>
                  <a:pt x="23" y="10"/>
                </a:cubicBezTo>
                <a:cubicBezTo>
                  <a:pt x="43" y="10"/>
                  <a:pt x="43" y="10"/>
                  <a:pt x="43" y="10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情境导入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6508126" y="1709659"/>
            <a:ext cx="517719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如果玲玲直接告诉爸爸：“我想要一张面积约为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225 </a:t>
            </a:r>
            <a:r>
              <a:rPr lang="en-US" sz="24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dm</a:t>
            </a:r>
            <a:r>
              <a:rPr lang="en-US" sz="2400" b="1" baseline="300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的正方形桌子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”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请问她爸爸能为她购置到满意的桌子吗？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36591" y="3859536"/>
            <a:ext cx="5457487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    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计算正方形的面积必须要知道正方形的边长，根据边长求面积是乘方运算，而根据面积求边长又是什么运算呢？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" name="图片 12" descr="mintrf-44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0058" y="1680524"/>
            <a:ext cx="4135272" cy="413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762442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提出问题</a:t>
            </a:r>
            <a:endParaRPr lang="zh-CN" altLang="en-US" dirty="0"/>
          </a:p>
        </p:txBody>
      </p:sp>
      <p:grpSp>
        <p:nvGrpSpPr>
          <p:cNvPr id="8" name="组合 7"/>
          <p:cNvGrpSpPr/>
          <p:nvPr/>
        </p:nvGrpSpPr>
        <p:grpSpPr>
          <a:xfrm>
            <a:off x="751795" y="895554"/>
            <a:ext cx="8604448" cy="1579568"/>
            <a:chOff x="785786" y="2071678"/>
            <a:chExt cx="6572296" cy="1579568"/>
          </a:xfrm>
        </p:grpSpPr>
        <p:sp>
          <p:nvSpPr>
            <p:cNvPr id="9" name="矩形 8"/>
            <p:cNvSpPr/>
            <p:nvPr/>
          </p:nvSpPr>
          <p:spPr>
            <a:xfrm>
              <a:off x="785786" y="2071678"/>
              <a:ext cx="6572296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1.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你能求出下列各数的平方吗？</a:t>
              </a: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 indent="457200">
                <a:lnSpc>
                  <a:spcPct val="150000"/>
                </a:lnSpc>
              </a:pP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  0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，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-1.5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，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2.3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，    ，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-3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，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3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，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1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， 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.</a:t>
              </a:r>
              <a:endParaRPr lang="zh-CN" altLang="en-US" sz="3200" b="1" dirty="0">
                <a:latin typeface="宋体" pitchFamily="2" charset="-122"/>
                <a:ea typeface="宋体" pitchFamily="2" charset="-122"/>
              </a:endParaRPr>
            </a:p>
          </p:txBody>
        </p:sp>
        <p:graphicFrame>
          <p:nvGraphicFramePr>
            <p:cNvPr id="10" name="对象 9"/>
            <p:cNvGraphicFramePr>
              <a:graphicFrameLocks noChangeAspect="1"/>
            </p:cNvGraphicFramePr>
            <p:nvPr/>
          </p:nvGraphicFramePr>
          <p:xfrm>
            <a:off x="3645866" y="2791758"/>
            <a:ext cx="594866" cy="825767"/>
          </p:xfrm>
          <a:graphic>
            <a:graphicData uri="http://schemas.openxmlformats.org/presentationml/2006/ole">
              <p:oleObj spid="_x0000_s6148" name="Equation" r:id="rId3" imgW="241200" imgH="393480" progId="Equation.DSMT4">
                <p:embed/>
              </p:oleObj>
            </a:graphicData>
          </a:graphic>
        </p:graphicFrame>
        <p:graphicFrame>
          <p:nvGraphicFramePr>
            <p:cNvPr id="11" name="对象 10"/>
            <p:cNvGraphicFramePr>
              <a:graphicFrameLocks noChangeAspect="1"/>
            </p:cNvGraphicFramePr>
            <p:nvPr/>
          </p:nvGraphicFramePr>
          <p:xfrm>
            <a:off x="6120935" y="2791758"/>
            <a:ext cx="332705" cy="859488"/>
          </p:xfrm>
          <a:graphic>
            <a:graphicData uri="http://schemas.openxmlformats.org/presentationml/2006/ole">
              <p:oleObj spid="_x0000_s6149" name="Equation" r:id="rId4" imgW="152280" imgH="393480" progId="Equation.DSMT4">
                <p:embed/>
              </p:oleObj>
            </a:graphicData>
          </a:graphic>
        </p:graphicFrame>
      </p:grpSp>
      <p:sp>
        <p:nvSpPr>
          <p:cNvPr id="12" name="TextBox 11"/>
          <p:cNvSpPr txBox="1"/>
          <p:nvPr/>
        </p:nvSpPr>
        <p:spPr>
          <a:xfrm>
            <a:off x="9090008" y="669610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(-3)</a:t>
            </a:r>
            <a:r>
              <a:rPr lang="en-US" altLang="zh-CN" sz="2800" b="1" baseline="30000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b="1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=9</a:t>
            </a:r>
            <a:endParaRPr lang="zh-CN" altLang="en-US" sz="2800" b="1" dirty="0">
              <a:solidFill>
                <a:srgbClr val="809C2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23654" y="1297022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zh-CN" sz="2800" b="1" baseline="30000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b="1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=9</a:t>
            </a:r>
            <a:endParaRPr lang="zh-CN" altLang="en-US" sz="2800" b="1" dirty="0">
              <a:solidFill>
                <a:srgbClr val="809C2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61186" y="1927103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(-3)</a:t>
            </a:r>
            <a:r>
              <a:rPr lang="en-US" altLang="zh-CN" sz="2800" b="1" baseline="30000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2800" b="1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=3</a:t>
            </a:r>
            <a:r>
              <a:rPr lang="en-US" altLang="zh-CN" sz="2800" b="1" baseline="30000" dirty="0" smtClean="0">
                <a:solidFill>
                  <a:srgbClr val="809C2D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zh-CN" altLang="en-US" sz="2800" b="1" baseline="30000" dirty="0">
              <a:solidFill>
                <a:srgbClr val="809C2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39551" y="2861031"/>
            <a:ext cx="9388219" cy="1918708"/>
            <a:chOff x="500034" y="2071678"/>
            <a:chExt cx="8286808" cy="1918708"/>
          </a:xfrm>
        </p:grpSpPr>
        <p:sp>
          <p:nvSpPr>
            <p:cNvPr id="16" name="矩形 15"/>
            <p:cNvSpPr/>
            <p:nvPr/>
          </p:nvSpPr>
          <p:spPr>
            <a:xfrm>
              <a:off x="500034" y="2071678"/>
              <a:ext cx="8286808" cy="16927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/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 2.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若已知一个数的平方为下列各数，你能把这个数的取值说出来吗？</a:t>
              </a: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 indent="457200">
                <a:lnSpc>
                  <a:spcPct val="150000"/>
                </a:lnSpc>
              </a:pP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25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，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0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，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4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，  ，   ，  ，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1.69.</a:t>
              </a:r>
              <a:endParaRPr lang="zh-CN" altLang="en-US" sz="3200" b="1" dirty="0">
                <a:latin typeface="宋体" pitchFamily="2" charset="-122"/>
                <a:ea typeface="宋体" pitchFamily="2" charset="-122"/>
              </a:endParaRPr>
            </a:p>
          </p:txBody>
        </p:sp>
        <p:graphicFrame>
          <p:nvGraphicFramePr>
            <p:cNvPr id="17" name="对象 16"/>
            <p:cNvGraphicFramePr>
              <a:graphicFrameLocks noChangeAspect="1"/>
            </p:cNvGraphicFramePr>
            <p:nvPr/>
          </p:nvGraphicFramePr>
          <p:xfrm>
            <a:off x="2682564" y="2946648"/>
            <a:ext cx="552835" cy="1008112"/>
          </p:xfrm>
          <a:graphic>
            <a:graphicData uri="http://schemas.openxmlformats.org/presentationml/2006/ole">
              <p:oleObj spid="_x0000_s6150" name="Equation" r:id="rId5" imgW="215640" imgH="393480" progId="Equation.DSMT4">
                <p:embed/>
              </p:oleObj>
            </a:graphicData>
          </a:graphic>
        </p:graphicFrame>
        <p:graphicFrame>
          <p:nvGraphicFramePr>
            <p:cNvPr id="18" name="对象 17"/>
            <p:cNvGraphicFramePr>
              <a:graphicFrameLocks noChangeAspect="1"/>
            </p:cNvGraphicFramePr>
            <p:nvPr/>
          </p:nvGraphicFramePr>
          <p:xfrm>
            <a:off x="3350192" y="2994150"/>
            <a:ext cx="685800" cy="966355"/>
          </p:xfrm>
          <a:graphic>
            <a:graphicData uri="http://schemas.openxmlformats.org/presentationml/2006/ole">
              <p:oleObj spid="_x0000_s6151" name="Equation" r:id="rId6" imgW="279360" imgH="393480" progId="Equation.DSMT4">
                <p:embed/>
              </p:oleObj>
            </a:graphicData>
          </a:graphic>
        </p:graphicFrame>
        <p:graphicFrame>
          <p:nvGraphicFramePr>
            <p:cNvPr id="19" name="对象 18"/>
            <p:cNvGraphicFramePr>
              <a:graphicFrameLocks noChangeAspect="1"/>
            </p:cNvGraphicFramePr>
            <p:nvPr/>
          </p:nvGraphicFramePr>
          <p:xfrm>
            <a:off x="4180033" y="2961572"/>
            <a:ext cx="648072" cy="1028814"/>
          </p:xfrm>
          <a:graphic>
            <a:graphicData uri="http://schemas.openxmlformats.org/presentationml/2006/ole">
              <p:oleObj spid="_x0000_s6152" name="Equation" r:id="rId7" imgW="253800" imgH="393480" progId="Equation.DSMT4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3467" y="428605"/>
            <a:ext cx="49231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二 、师生互动，课堂探究</a:t>
            </a:r>
            <a:endParaRPr lang="zh-CN" altLang="en-US" sz="3200" b="1" dirty="0"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59018" y="1754850"/>
            <a:ext cx="109452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  学校要举行美术作品比赛，小欧想裁出一块面积为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25 </a:t>
            </a:r>
            <a:r>
              <a:rPr lang="en-US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dm</a:t>
            </a:r>
            <a:r>
              <a:rPr lang="en-US" altLang="en-US" sz="2800" b="1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的正方形画布，画上自己的得意之作参加比赛，这块正方形画布的边长应取多少？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8178" y="4087991"/>
            <a:ext cx="11088555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  </a:t>
            </a:r>
            <a:r>
              <a:rPr lang="zh-CN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宋体" pitchFamily="2" charset="-122"/>
                <a:ea typeface="宋体" pitchFamily="2" charset="-122"/>
              </a:rPr>
              <a:t>小欧要裁出一块面积为</a:t>
            </a:r>
            <a:r>
              <a:rPr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宋体" pitchFamily="2" charset="-122"/>
                <a:ea typeface="宋体" pitchFamily="2" charset="-122"/>
              </a:rPr>
              <a:t>25 </a:t>
            </a:r>
            <a:r>
              <a:rPr lang="en-US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dm</a:t>
            </a:r>
            <a:r>
              <a:rPr lang="en-US" altLang="en-US" sz="28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宋体" pitchFamily="2" charset="-122"/>
                <a:ea typeface="宋体" pitchFamily="2" charset="-122"/>
              </a:rPr>
              <a:t>的正方形画布，由于正方形的面积为边长的平方，而边长不可能为负数，故此画布的边长应为</a:t>
            </a:r>
            <a:r>
              <a:rPr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宋体" pitchFamily="2" charset="-122"/>
                <a:ea typeface="宋体" pitchFamily="2" charset="-122"/>
              </a:rPr>
              <a:t>5 </a:t>
            </a:r>
            <a:r>
              <a:rPr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dm</a:t>
            </a:r>
            <a:r>
              <a:rPr lang="en-US" altLang="zh-C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宋体" pitchFamily="2" charset="-122"/>
                <a:ea typeface="宋体" pitchFamily="2" charset="-122"/>
              </a:rPr>
              <a:t>.</a:t>
            </a:r>
            <a:endParaRPr lang="zh-CN" alt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探究问题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3467" y="428605"/>
            <a:ext cx="49231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二 、师生互动，课堂探究</a:t>
            </a:r>
            <a:endParaRPr lang="zh-CN" altLang="en-US" sz="3200" b="1" dirty="0"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67477" y="2132856"/>
          <a:ext cx="9525065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6341"/>
                <a:gridCol w="1275741"/>
                <a:gridCol w="1234157"/>
                <a:gridCol w="1424028"/>
                <a:gridCol w="1329093"/>
                <a:gridCol w="1265705"/>
              </a:tblGrid>
              <a:tr h="115289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altLang="en-US" sz="3200" b="1" dirty="0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正方形</a:t>
                      </a:r>
                      <a:endParaRPr lang="en-US" altLang="zh-CN" sz="3200" b="1" dirty="0" smtClean="0">
                        <a:solidFill>
                          <a:schemeClr val="tx1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algn="ctr"/>
                      <a:r>
                        <a:rPr lang="zh-CN" altLang="en-US" sz="3200" b="1" dirty="0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面积</a:t>
                      </a:r>
                      <a:r>
                        <a:rPr lang="en-US" altLang="zh-CN" sz="3200" b="1" dirty="0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/dm</a:t>
                      </a:r>
                      <a:r>
                        <a:rPr lang="en-US" altLang="zh-CN" sz="3200" b="1" baseline="30000" dirty="0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lang="zh-CN" altLang="en-US" sz="3200" b="1" baseline="30000" dirty="0">
                        <a:solidFill>
                          <a:schemeClr val="tx1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3200" b="1" dirty="0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1  </a:t>
                      </a:r>
                      <a:endParaRPr lang="zh-CN" altLang="en-US" sz="3200" b="1" dirty="0">
                        <a:solidFill>
                          <a:schemeClr val="tx1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3200" b="1" dirty="0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9</a:t>
                      </a:r>
                      <a:endParaRPr lang="zh-CN" altLang="en-US" sz="3200" b="1" dirty="0">
                        <a:solidFill>
                          <a:schemeClr val="tx1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3200" b="1" dirty="0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16</a:t>
                      </a:r>
                      <a:endParaRPr lang="zh-CN" altLang="en-US" sz="3200" b="1" dirty="0">
                        <a:solidFill>
                          <a:schemeClr val="tx1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altLang="zh-CN" sz="3200" b="1" dirty="0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36</a:t>
                      </a:r>
                      <a:endParaRPr lang="zh-CN" altLang="en-US" sz="3200" b="1" dirty="0">
                        <a:solidFill>
                          <a:schemeClr val="tx1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 dirty="0">
                        <a:solidFill>
                          <a:schemeClr val="tx1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>
                    <a:solidFill>
                      <a:srgbClr val="92D050"/>
                    </a:solidFill>
                  </a:tcPr>
                </a:tc>
              </a:tr>
              <a:tr h="1367386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zh-CN" altLang="en-US" sz="3200" b="1" dirty="0" smtClean="0">
                          <a:latin typeface="宋体" pitchFamily="2" charset="-122"/>
                          <a:ea typeface="宋体" pitchFamily="2" charset="-122"/>
                        </a:rPr>
                        <a:t>边长</a:t>
                      </a:r>
                      <a:r>
                        <a:rPr lang="en-US" altLang="zh-CN" sz="3200" b="1" dirty="0" smtClean="0">
                          <a:solidFill>
                            <a:schemeClr val="tx1"/>
                          </a:solidFill>
                          <a:latin typeface="宋体" pitchFamily="2" charset="-122"/>
                          <a:ea typeface="宋体" pitchFamily="2" charset="-122"/>
                        </a:rPr>
                        <a:t>/dm</a:t>
                      </a:r>
                      <a:endParaRPr lang="en-US" altLang="zh-CN" sz="3200" b="1" dirty="0" smtClean="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algn="ctr"/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1920" marR="121920"/>
                </a:tc>
              </a:tr>
            </a:tbl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10032437" y="2420888"/>
          <a:ext cx="680739" cy="801376"/>
        </p:xfrm>
        <a:graphic>
          <a:graphicData uri="http://schemas.openxmlformats.org/presentationml/2006/ole">
            <p:oleObj spid="_x0000_s7170" name="Equation" r:id="rId3" imgW="215640" imgH="393480" progId="Equation.DSMT4">
              <p:embed/>
            </p:oleObj>
          </a:graphicData>
        </a:graphic>
      </p:graphicFrame>
      <p:sp>
        <p:nvSpPr>
          <p:cNvPr id="7" name="矩形 6"/>
          <p:cNvSpPr/>
          <p:nvPr/>
        </p:nvSpPr>
        <p:spPr>
          <a:xfrm>
            <a:off x="911424" y="1412777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请完成下表：</a:t>
            </a:r>
            <a:endParaRPr lang="zh-CN" altLang="en-US" sz="2000" dirty="0"/>
          </a:p>
        </p:txBody>
      </p:sp>
      <p:graphicFrame>
        <p:nvGraphicFramePr>
          <p:cNvPr id="9220" name="Object 3"/>
          <p:cNvGraphicFramePr>
            <a:graphicFrameLocks noChangeAspect="1"/>
          </p:cNvGraphicFramePr>
          <p:nvPr/>
        </p:nvGraphicFramePr>
        <p:xfrm>
          <a:off x="10128448" y="3717032"/>
          <a:ext cx="442384" cy="857250"/>
        </p:xfrm>
        <a:graphic>
          <a:graphicData uri="http://schemas.openxmlformats.org/presentationml/2006/ole">
            <p:oleObj spid="_x0000_s7171" name="Equation" r:id="rId4" imgW="152280" imgH="393480" progId="Equation.DSMT4">
              <p:embed/>
            </p:oleObj>
          </a:graphicData>
        </a:graphic>
      </p:graphicFrame>
      <p:sp>
        <p:nvSpPr>
          <p:cNvPr id="9" name="矩形 8"/>
          <p:cNvSpPr/>
          <p:nvPr/>
        </p:nvSpPr>
        <p:spPr>
          <a:xfrm>
            <a:off x="4943872" y="3789041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92011" y="3789041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536160" y="3861049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880309" y="3861049"/>
            <a:ext cx="3898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15413" y="5157193"/>
            <a:ext cx="10753195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有时已知</a:t>
            </a:r>
            <a:r>
              <a:rPr lang="zh-CN" altLang="en-US" sz="2800" b="1" dirty="0" smtClean="0">
                <a:solidFill>
                  <a:srgbClr val="FFC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一个数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，要求这个数的</a:t>
            </a:r>
            <a:r>
              <a:rPr lang="zh-CN" altLang="en-US" sz="2800" b="1" dirty="0" smtClean="0">
                <a:solidFill>
                  <a:srgbClr val="FFC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平方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，有时已知某数的</a:t>
            </a:r>
            <a:r>
              <a:rPr lang="zh-CN" altLang="en-US" sz="2800" b="1" dirty="0" smtClean="0">
                <a:solidFill>
                  <a:srgbClr val="FFC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平方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，要求</a:t>
            </a:r>
            <a:r>
              <a:rPr lang="zh-CN" altLang="en-US" sz="2800" b="1" dirty="0" smtClean="0">
                <a:solidFill>
                  <a:srgbClr val="FFC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这个数</a:t>
            </a:r>
            <a:r>
              <a:rPr lang="en-US" altLang="zh-CN" sz="2800" b="1" dirty="0" smtClean="0">
                <a:solidFill>
                  <a:srgbClr val="FFC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endParaRPr lang="zh-CN" altLang="en-US" sz="2800" b="1" dirty="0">
              <a:solidFill>
                <a:srgbClr val="FFC000"/>
              </a:solidFill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15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探究问题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90648" y="1698172"/>
            <a:ext cx="10248406" cy="18763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333467" y="428605"/>
            <a:ext cx="49231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二 、师生互动，课堂探究</a:t>
            </a:r>
            <a:endParaRPr lang="zh-CN" altLang="en-US" sz="3200" b="1" dirty="0"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7391" y="1907448"/>
            <a:ext cx="103385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平方根有两个值，这两个值互为</a:t>
            </a:r>
            <a:r>
              <a:rPr lang="zh-CN" altLang="en-US" sz="2800" b="1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相反数</a:t>
            </a: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，因此求出其中一个值，另一个值也就可以根据相反数的定义确定</a:t>
            </a:r>
            <a:r>
              <a:rPr lang="en-US" altLang="zh-CN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我们可以先确定一个正数，把这个</a:t>
            </a:r>
            <a:r>
              <a:rPr lang="zh-CN" altLang="en-US" sz="2800" b="1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正数</a:t>
            </a: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称为所给数的</a:t>
            </a:r>
            <a:r>
              <a:rPr lang="zh-CN" altLang="en-US" sz="2800" b="1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算术平方根</a:t>
            </a:r>
            <a:r>
              <a:rPr lang="en-US" altLang="zh-CN" sz="2800" b="1" dirty="0" smtClean="0">
                <a:solidFill>
                  <a:srgbClr val="FFFF00"/>
                </a:solidFill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7" name="矩形 6"/>
          <p:cNvSpPr/>
          <p:nvPr/>
        </p:nvSpPr>
        <p:spPr>
          <a:xfrm>
            <a:off x="660026" y="993582"/>
            <a:ext cx="6912768" cy="654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>
              <a:lnSpc>
                <a:spcPct val="150000"/>
              </a:lnSpc>
            </a:pPr>
            <a:r>
              <a:rPr lang="zh-CN" altLang="en-US" sz="2800" b="1" i="1" dirty="0" smtClean="0">
                <a:solidFill>
                  <a:schemeClr val="tx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由以上过程你发现了什么？</a:t>
            </a:r>
            <a:endParaRPr lang="zh-CN" altLang="en-US" sz="2800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知识导入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241946" y="3753134"/>
            <a:ext cx="4258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i="1" dirty="0" smtClean="0">
                <a:solidFill>
                  <a:schemeClr val="tx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算术平方根的定义：</a:t>
            </a:r>
          </a:p>
        </p:txBody>
      </p:sp>
      <p:sp>
        <p:nvSpPr>
          <p:cNvPr id="10" name="矩形 9"/>
          <p:cNvSpPr/>
          <p:nvPr/>
        </p:nvSpPr>
        <p:spPr>
          <a:xfrm>
            <a:off x="933866" y="4443647"/>
            <a:ext cx="10248406" cy="162960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1108989" y="4579574"/>
            <a:ext cx="9877460" cy="1384995"/>
            <a:chOff x="1108989" y="4579574"/>
            <a:chExt cx="9877460" cy="1384995"/>
          </a:xfrm>
        </p:grpSpPr>
        <p:sp>
          <p:nvSpPr>
            <p:cNvPr id="11" name="矩形 10"/>
            <p:cNvSpPr/>
            <p:nvPr/>
          </p:nvSpPr>
          <p:spPr>
            <a:xfrm>
              <a:off x="1108989" y="4579574"/>
              <a:ext cx="9877460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/>
              <a:r>
                <a:rPr lang="zh-CN" altLang="en-US" sz="28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 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一般地</a:t>
              </a:r>
              <a:r>
                <a:rPr lang="en-US" altLang="zh-CN" sz="2800" b="1" dirty="0" smtClean="0">
                  <a:latin typeface="楷体" pitchFamily="49" charset="-122"/>
                  <a:ea typeface="楷体" pitchFamily="49" charset="-122"/>
                </a:rPr>
                <a:t>,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如果一个正数</a:t>
              </a:r>
              <a:r>
                <a:rPr lang="en-US" altLang="en-US" sz="2800" b="1" i="1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x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的平方等于</a:t>
              </a:r>
              <a:r>
                <a:rPr lang="en-US" altLang="en-US" sz="2800" b="1" i="1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a</a:t>
              </a:r>
              <a:r>
                <a:rPr lang="en-US" altLang="en-US" sz="2800" b="1" dirty="0" smtClean="0">
                  <a:latin typeface="楷体" pitchFamily="49" charset="-122"/>
                  <a:ea typeface="楷体" pitchFamily="49" charset="-122"/>
                </a:rPr>
                <a:t>,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即</a:t>
              </a:r>
              <a:r>
                <a:rPr lang="en-US" altLang="en-US" sz="2800" b="1" i="1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x</a:t>
              </a:r>
              <a:r>
                <a:rPr lang="en-US" altLang="en-US" sz="2800" b="1" i="1" baseline="30000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2</a:t>
              </a:r>
              <a:r>
                <a:rPr lang="en-US" altLang="en-US" sz="2800" b="1" i="1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=a,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那么这个正数</a:t>
              </a:r>
              <a:r>
                <a:rPr lang="en-US" altLang="en-US" sz="2800" b="1" i="1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x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叫做</a:t>
              </a:r>
              <a:r>
                <a:rPr lang="en-US" altLang="en-US" sz="2800" b="1" i="1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a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的算术平方根，</a:t>
              </a:r>
              <a:r>
                <a:rPr lang="en-US" altLang="en-US" sz="2800" b="1" i="1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a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的算术平方根记为    ，读作“根号</a:t>
              </a:r>
              <a:r>
                <a:rPr lang="en-US" altLang="zh-CN" sz="2800" b="1" i="1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a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”</a:t>
              </a:r>
              <a:r>
                <a:rPr lang="en-US" altLang="zh-CN" sz="2800" b="1" dirty="0" smtClean="0">
                  <a:latin typeface="楷体" pitchFamily="49" charset="-122"/>
                  <a:ea typeface="楷体" pitchFamily="49" charset="-122"/>
                </a:rPr>
                <a:t>,</a:t>
              </a:r>
              <a:r>
                <a:rPr lang="en-US" altLang="zh-CN" sz="2800" b="1" i="1" dirty="0" smtClean="0">
                  <a:latin typeface="Times New Roman" pitchFamily="18" charset="0"/>
                  <a:ea typeface="楷体" pitchFamily="49" charset="-122"/>
                  <a:cs typeface="Times New Roman" pitchFamily="18" charset="0"/>
                </a:rPr>
                <a:t>a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</a:rPr>
                <a:t>叫做被开方数</a:t>
              </a:r>
              <a:r>
                <a:rPr lang="en-US" altLang="zh-CN" sz="28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8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8194" name="Object 2"/>
            <p:cNvGraphicFramePr>
              <a:graphicFrameLocks noChangeAspect="1"/>
            </p:cNvGraphicFramePr>
            <p:nvPr/>
          </p:nvGraphicFramePr>
          <p:xfrm>
            <a:off x="7866987" y="5074620"/>
            <a:ext cx="553682" cy="503347"/>
          </p:xfrm>
          <a:graphic>
            <a:graphicData uri="http://schemas.openxmlformats.org/presentationml/2006/ole">
              <p:oleObj spid="_x0000_s8194" name="Equation" r:id="rId3" imgW="279360" imgH="253800" progId="Equation.DSMT4">
                <p:embed/>
              </p:oleObj>
            </a:graphicData>
          </a:graphic>
        </p:graphicFrame>
      </p:grpSp>
      <p:grpSp>
        <p:nvGrpSpPr>
          <p:cNvPr id="16" name="组合 15"/>
          <p:cNvGrpSpPr/>
          <p:nvPr/>
        </p:nvGrpSpPr>
        <p:grpSpPr>
          <a:xfrm>
            <a:off x="5336274" y="3152632"/>
            <a:ext cx="4558352" cy="1050878"/>
            <a:chOff x="5336274" y="3152632"/>
            <a:chExt cx="4558352" cy="1050878"/>
          </a:xfrm>
        </p:grpSpPr>
        <p:sp>
          <p:nvSpPr>
            <p:cNvPr id="14" name="云形标注 13"/>
            <p:cNvSpPr/>
            <p:nvPr/>
          </p:nvSpPr>
          <p:spPr>
            <a:xfrm>
              <a:off x="5336274" y="3152632"/>
              <a:ext cx="4558352" cy="1050878"/>
            </a:xfrm>
            <a:prstGeom prst="cloudCallout">
              <a:avLst>
                <a:gd name="adj1" fmla="val -20833"/>
                <a:gd name="adj2" fmla="val 9886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882184" y="3411942"/>
              <a:ext cx="37121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规定：</a:t>
              </a:r>
              <a:r>
                <a:rPr lang="en-US" altLang="zh-CN" sz="2400" b="1" dirty="0" smtClean="0"/>
                <a:t>0</a:t>
              </a:r>
              <a:r>
                <a:rPr lang="zh-CN" altLang="en-US" sz="2400" b="1" dirty="0" smtClean="0"/>
                <a:t>的算术平方根是</a:t>
              </a:r>
              <a:r>
                <a:rPr lang="en-US" altLang="zh-CN" sz="2400" b="1" dirty="0" smtClean="0"/>
                <a:t>0</a:t>
              </a:r>
              <a:endParaRPr lang="zh-CN" altLang="en-US" sz="24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allAtOnce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09876" y="1256862"/>
            <a:ext cx="11430080" cy="2308324"/>
            <a:chOff x="214282" y="1857364"/>
            <a:chExt cx="8572560" cy="2308324"/>
          </a:xfrm>
        </p:grpSpPr>
        <p:sp>
          <p:nvSpPr>
            <p:cNvPr id="4" name="矩形 3"/>
            <p:cNvSpPr/>
            <p:nvPr/>
          </p:nvSpPr>
          <p:spPr>
            <a:xfrm>
              <a:off x="214282" y="1857364"/>
              <a:ext cx="8572560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例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1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：求下列各数的算术平方根：</a:t>
              </a:r>
              <a:endParaRPr lang="en-US" altLang="zh-CN" sz="3200" b="1" dirty="0" smtClean="0">
                <a:latin typeface="宋体" pitchFamily="2" charset="-122"/>
                <a:ea typeface="宋体" pitchFamily="2" charset="-122"/>
              </a:endParaRPr>
            </a:p>
            <a:p>
              <a:pPr indent="457200">
                <a:lnSpc>
                  <a:spcPct val="150000"/>
                </a:lnSpc>
              </a:pP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(1)900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(2)1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(3)   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</a:t>
              </a:r>
              <a:endParaRPr lang="en-US" altLang="zh-CN" sz="3200" b="1" dirty="0" smtClean="0">
                <a:latin typeface="宋体" pitchFamily="2" charset="-122"/>
                <a:ea typeface="宋体" pitchFamily="2" charset="-122"/>
              </a:endParaRPr>
            </a:p>
            <a:p>
              <a:pPr indent="457200">
                <a:lnSpc>
                  <a:spcPct val="150000"/>
                </a:lnSpc>
              </a:pP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(4)196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(5)0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(6)10</a:t>
              </a:r>
              <a:r>
                <a:rPr lang="en-US" altLang="zh-CN" sz="3200" b="1" baseline="30000" dirty="0" smtClean="0">
                  <a:latin typeface="宋体" pitchFamily="2" charset="-122"/>
                  <a:ea typeface="宋体" pitchFamily="2" charset="-122"/>
                </a:rPr>
                <a:t>6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.</a:t>
              </a:r>
              <a:endParaRPr lang="zh-CN" altLang="en-US" sz="3200" b="1" dirty="0">
                <a:latin typeface="宋体" pitchFamily="2" charset="-122"/>
                <a:ea typeface="宋体" pitchFamily="2" charset="-122"/>
              </a:endParaRPr>
            </a:p>
          </p:txBody>
        </p:sp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3532042" y="2575300"/>
            <a:ext cx="521146" cy="897529"/>
          </p:xfrm>
          <a:graphic>
            <a:graphicData uri="http://schemas.openxmlformats.org/presentationml/2006/ole">
              <p:oleObj spid="_x0000_s9218" name="Equation" r:id="rId3" imgW="228600" imgH="393480" progId="Equation.DSMT4">
                <p:embed/>
              </p:oleObj>
            </a:graphicData>
          </a:graphic>
        </p:graphicFrame>
      </p:grpSp>
      <p:sp>
        <p:nvSpPr>
          <p:cNvPr id="7" name="矩形 6"/>
          <p:cNvSpPr/>
          <p:nvPr/>
        </p:nvSpPr>
        <p:spPr>
          <a:xfrm>
            <a:off x="1391953" y="3617335"/>
            <a:ext cx="68167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解：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Wingdings" pitchFamily="2" charset="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Wingdings" pitchFamily="2" charset="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  <a:sym typeface="Wingdings" pitchFamily="2" charset="2"/>
              </a:rPr>
              <a:t>）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因为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30</a:t>
            </a:r>
            <a:r>
              <a:rPr lang="en-US" altLang="zh-CN" sz="2800" b="1" baseline="30000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=900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，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65159" y="4245650"/>
            <a:ext cx="65760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所以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900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的算术平方根是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30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，</a:t>
            </a:r>
            <a:endParaRPr lang="zh-CN" altLang="en-US" sz="2800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grpSp>
        <p:nvGrpSpPr>
          <p:cNvPr id="9" name="组合 10"/>
          <p:cNvGrpSpPr/>
          <p:nvPr/>
        </p:nvGrpSpPr>
        <p:grpSpPr>
          <a:xfrm>
            <a:off x="6553521" y="4203914"/>
            <a:ext cx="3133957" cy="524013"/>
            <a:chOff x="1835696" y="5804471"/>
            <a:chExt cx="2350468" cy="524013"/>
          </a:xfrm>
        </p:grpSpPr>
        <p:graphicFrame>
          <p:nvGraphicFramePr>
            <p:cNvPr id="9220" name="Object 3"/>
            <p:cNvGraphicFramePr>
              <a:graphicFrameLocks noChangeAspect="1"/>
            </p:cNvGraphicFramePr>
            <p:nvPr/>
          </p:nvGraphicFramePr>
          <p:xfrm>
            <a:off x="2744714" y="5804471"/>
            <a:ext cx="1441450" cy="498475"/>
          </p:xfrm>
          <a:graphic>
            <a:graphicData uri="http://schemas.openxmlformats.org/presentationml/2006/ole">
              <p:oleObj spid="_x0000_s9219" name="Equation" r:id="rId4" imgW="660240" imgH="228600" progId="Equation.DSMT4">
                <p:embed/>
              </p:oleObj>
            </a:graphicData>
          </a:graphic>
        </p:graphicFrame>
        <p:sp>
          <p:nvSpPr>
            <p:cNvPr id="10" name="矩形 9"/>
            <p:cNvSpPr/>
            <p:nvPr/>
          </p:nvSpPr>
          <p:spPr>
            <a:xfrm>
              <a:off x="1835696" y="5805264"/>
              <a:ext cx="72008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</a:rPr>
                <a:t>即：</a:t>
              </a:r>
              <a:endPara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应用举例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3467" y="428605"/>
            <a:ext cx="49231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二 、师生互动，课堂探究</a:t>
            </a:r>
            <a:endParaRPr lang="zh-CN" altLang="en-US" sz="3200" b="1" dirty="0"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  <p:grpSp>
        <p:nvGrpSpPr>
          <p:cNvPr id="3" name="组合 5"/>
          <p:cNvGrpSpPr/>
          <p:nvPr/>
        </p:nvGrpSpPr>
        <p:grpSpPr>
          <a:xfrm>
            <a:off x="761920" y="1252049"/>
            <a:ext cx="11430080" cy="3046988"/>
            <a:chOff x="214282" y="1618198"/>
            <a:chExt cx="8572560" cy="3046988"/>
          </a:xfrm>
        </p:grpSpPr>
        <p:sp>
          <p:nvSpPr>
            <p:cNvPr id="4" name="矩形 3"/>
            <p:cNvSpPr/>
            <p:nvPr/>
          </p:nvSpPr>
          <p:spPr>
            <a:xfrm>
              <a:off x="214282" y="1618198"/>
              <a:ext cx="8572560" cy="3046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>
                <a:lnSpc>
                  <a:spcPct val="300000"/>
                </a:lnSpc>
              </a:pP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(1)900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(2)1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(3)   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</a:t>
              </a:r>
              <a:endParaRPr lang="en-US" altLang="zh-CN" sz="3200" b="1" dirty="0" smtClean="0">
                <a:latin typeface="宋体" pitchFamily="2" charset="-122"/>
                <a:ea typeface="宋体" pitchFamily="2" charset="-122"/>
              </a:endParaRPr>
            </a:p>
            <a:p>
              <a:pPr indent="457200">
                <a:lnSpc>
                  <a:spcPct val="300000"/>
                </a:lnSpc>
              </a:pP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(4)196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(5)0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；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(6)10</a:t>
              </a:r>
              <a:r>
                <a:rPr lang="en-US" altLang="zh-CN" sz="3200" b="1" baseline="30000" dirty="0" smtClean="0">
                  <a:latin typeface="宋体" pitchFamily="2" charset="-122"/>
                  <a:ea typeface="宋体" pitchFamily="2" charset="-122"/>
                </a:rPr>
                <a:t>6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.</a:t>
              </a:r>
              <a:endParaRPr lang="zh-CN" altLang="en-US" sz="3200" b="1" dirty="0">
                <a:latin typeface="宋体" pitchFamily="2" charset="-122"/>
                <a:ea typeface="宋体" pitchFamily="2" charset="-122"/>
              </a:endParaRPr>
            </a:p>
          </p:txBody>
        </p:sp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3535974" y="2126719"/>
            <a:ext cx="521146" cy="897529"/>
          </p:xfrm>
          <a:graphic>
            <a:graphicData uri="http://schemas.openxmlformats.org/presentationml/2006/ole">
              <p:oleObj spid="_x0000_s10242" name="Equation" r:id="rId3" imgW="228600" imgH="393480" progId="Equation.DSMT4">
                <p:embed/>
              </p:oleObj>
            </a:graphicData>
          </a:graphic>
        </p:graphicFrame>
      </p:grpSp>
      <p:sp>
        <p:nvSpPr>
          <p:cNvPr id="12" name="矩形 11"/>
          <p:cNvSpPr/>
          <p:nvPr/>
        </p:nvSpPr>
        <p:spPr>
          <a:xfrm>
            <a:off x="2064505" y="2701063"/>
            <a:ext cx="1056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30</a:t>
            </a:r>
            <a:endParaRPr lang="zh-CN" altLang="en-US" sz="2000" dirty="0">
              <a:solidFill>
                <a:schemeClr val="bg2">
                  <a:lumMod val="75000"/>
                </a:schemeClr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501740" y="2706580"/>
            <a:ext cx="3658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endParaRPr lang="zh-CN" altLang="en-US" sz="2800" b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graphicFrame>
        <p:nvGraphicFramePr>
          <p:cNvPr id="11" name="对象 7"/>
          <p:cNvGraphicFramePr>
            <a:graphicFrameLocks noChangeAspect="1"/>
          </p:cNvGraphicFramePr>
          <p:nvPr/>
        </p:nvGraphicFramePr>
        <p:xfrm>
          <a:off x="5294593" y="2688609"/>
          <a:ext cx="347398" cy="674433"/>
        </p:xfrm>
        <a:graphic>
          <a:graphicData uri="http://schemas.openxmlformats.org/presentationml/2006/ole">
            <p:oleObj spid="_x0000_s10243" name="Equation" r:id="rId4" imgW="152280" imgH="393480" progId="Equation.DSMT4">
              <p:embed/>
            </p:oleObj>
          </a:graphicData>
        </a:graphic>
      </p:graphicFrame>
      <p:sp>
        <p:nvSpPr>
          <p:cNvPr id="17" name="矩形 16"/>
          <p:cNvSpPr/>
          <p:nvPr/>
        </p:nvSpPr>
        <p:spPr>
          <a:xfrm>
            <a:off x="1391477" y="1321604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算术平方根分别为：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28503" y="4125554"/>
            <a:ext cx="1056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14</a:t>
            </a:r>
            <a:endParaRPr lang="zh-CN" altLang="en-US" sz="2800" b="1" dirty="0">
              <a:solidFill>
                <a:schemeClr val="bg2">
                  <a:lumMod val="75000"/>
                </a:schemeClr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76941" y="4174628"/>
            <a:ext cx="1056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0</a:t>
            </a:r>
            <a:endParaRPr lang="zh-CN" altLang="en-US" sz="2800" b="1" dirty="0">
              <a:solidFill>
                <a:schemeClr val="bg2">
                  <a:lumMod val="75000"/>
                </a:schemeClr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252221" y="4176376"/>
            <a:ext cx="1056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10</a:t>
            </a:r>
            <a:r>
              <a:rPr lang="en-US" altLang="zh-CN" sz="2800" b="1" baseline="300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endParaRPr lang="zh-CN" altLang="en-US" sz="2800" b="1" baseline="30000" dirty="0">
              <a:solidFill>
                <a:schemeClr val="bg2">
                  <a:lumMod val="75000"/>
                </a:schemeClr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23392" y="4996334"/>
            <a:ext cx="10561173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     </a:t>
            </a:r>
            <a:r>
              <a:rPr lang="zh-CN" altLang="en-US" sz="2800" b="1" dirty="0" smtClean="0">
                <a:solidFill>
                  <a:schemeClr val="bg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小结：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被开方数越大，对应的算术平方根也越大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这个结论对所有正数都成立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8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应用举例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7" grpId="0"/>
      <p:bldP spid="18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3467" y="428605"/>
            <a:ext cx="49231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二 、师生互动，课堂探究</a:t>
            </a:r>
            <a:endParaRPr lang="zh-CN" altLang="en-US" sz="3200" b="1" dirty="0"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22441" y="1185964"/>
            <a:ext cx="109235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  例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：铺一间面积为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60 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m</a:t>
            </a:r>
            <a:r>
              <a:rPr lang="en-US" altLang="zh-CN" sz="2800" b="1" baseline="300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的教室的地面，需用大小完全相同的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240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块正方形地板砖，每块地板砖的边长是多少？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60193" y="2642628"/>
            <a:ext cx="85449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解：设每块地板砖的边长为</a:t>
            </a:r>
            <a:r>
              <a:rPr lang="en-US" altLang="zh-CN" sz="2800" b="1" i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x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m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，则有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84001" y="3294469"/>
            <a:ext cx="52805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240</a:t>
            </a:r>
            <a:r>
              <a:rPr lang="en-US" altLang="zh-CN" sz="2800" b="1" i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x</a:t>
            </a:r>
            <a:r>
              <a:rPr lang="en-US" altLang="zh-CN" sz="2800" b="1" baseline="30000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=60 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 ∴ </a:t>
            </a:r>
            <a:r>
              <a:rPr lang="en-US" altLang="zh-CN" sz="2800" b="1" i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x</a:t>
            </a:r>
            <a:r>
              <a:rPr lang="en-US" altLang="zh-CN" sz="2800" b="1" baseline="30000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=0.25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237494" y="3908618"/>
            <a:ext cx="28803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而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0.5</a:t>
            </a:r>
            <a:r>
              <a:rPr lang="en-US" altLang="zh-CN" sz="2800" b="1" baseline="30000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=0.25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224469" y="4478572"/>
            <a:ext cx="61446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故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0.25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的算术平方根为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0.5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grpSp>
        <p:nvGrpSpPr>
          <p:cNvPr id="4" name="组合 9"/>
          <p:cNvGrpSpPr/>
          <p:nvPr/>
        </p:nvGrpSpPr>
        <p:grpSpPr>
          <a:xfrm>
            <a:off x="6551617" y="4519517"/>
            <a:ext cx="3263239" cy="523765"/>
            <a:chOff x="1835696" y="5804719"/>
            <a:chExt cx="2447429" cy="523765"/>
          </a:xfrm>
        </p:grpSpPr>
        <p:graphicFrame>
          <p:nvGraphicFramePr>
            <p:cNvPr id="11" name="Object 3"/>
            <p:cNvGraphicFramePr>
              <a:graphicFrameLocks noChangeAspect="1"/>
            </p:cNvGraphicFramePr>
            <p:nvPr/>
          </p:nvGraphicFramePr>
          <p:xfrm>
            <a:off x="2648000" y="5804719"/>
            <a:ext cx="1635125" cy="496887"/>
          </p:xfrm>
          <a:graphic>
            <a:graphicData uri="http://schemas.openxmlformats.org/presentationml/2006/ole">
              <p:oleObj spid="_x0000_s11266" name="Equation" r:id="rId3" imgW="749160" imgH="228600" progId="Equation.DSMT4">
                <p:embed/>
              </p:oleObj>
            </a:graphicData>
          </a:graphic>
        </p:graphicFrame>
        <p:sp>
          <p:nvSpPr>
            <p:cNvPr id="12" name="矩形 11"/>
            <p:cNvSpPr/>
            <p:nvPr/>
          </p:nvSpPr>
          <p:spPr>
            <a:xfrm>
              <a:off x="1835696" y="5805264"/>
              <a:ext cx="72008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</a:rPr>
                <a:t>即：</a:t>
              </a:r>
              <a:endPara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2197172" y="5056660"/>
            <a:ext cx="7584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则每块地板砖的边长应为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0.5 m.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应用举例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3467" y="428605"/>
            <a:ext cx="49231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二 、师生互动，课堂探究</a:t>
            </a:r>
            <a:endParaRPr lang="zh-CN" altLang="en-US" sz="3200" b="1" dirty="0">
              <a:solidFill>
                <a:schemeClr val="bg1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应用举例</a:t>
            </a:r>
            <a:endParaRPr lang="zh-CN" altLang="en-US" dirty="0"/>
          </a:p>
        </p:txBody>
      </p:sp>
      <p:grpSp>
        <p:nvGrpSpPr>
          <p:cNvPr id="16" name="组合 15"/>
          <p:cNvGrpSpPr/>
          <p:nvPr/>
        </p:nvGrpSpPr>
        <p:grpSpPr>
          <a:xfrm>
            <a:off x="918949" y="1234069"/>
            <a:ext cx="9862782" cy="5262979"/>
            <a:chOff x="918949" y="1234069"/>
            <a:chExt cx="9862782" cy="5262979"/>
          </a:xfrm>
        </p:grpSpPr>
        <p:sp>
          <p:nvSpPr>
            <p:cNvPr id="15" name="矩形 14"/>
            <p:cNvSpPr/>
            <p:nvPr/>
          </p:nvSpPr>
          <p:spPr>
            <a:xfrm>
              <a:off x="918949" y="1234069"/>
              <a:ext cx="9862782" cy="52629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1.【2017·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天津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】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估计    的值在      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(     )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A.4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和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5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之间                   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B.5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和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6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之间</a:t>
              </a: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C.6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和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7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之间                   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D.7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和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8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之间</a:t>
              </a: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变式：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【2017·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重庆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】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估计      的值应在     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(     )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A.3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和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4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之间                    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B.4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和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5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之间</a:t>
              </a: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C.5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和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6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之间                    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D.6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和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7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之间</a:t>
              </a:r>
            </a:p>
          </p:txBody>
        </p:sp>
        <p:graphicFrame>
          <p:nvGraphicFramePr>
            <p:cNvPr id="33795" name="Object 3"/>
            <p:cNvGraphicFramePr>
              <a:graphicFrameLocks noChangeAspect="1"/>
            </p:cNvGraphicFramePr>
            <p:nvPr/>
          </p:nvGraphicFramePr>
          <p:xfrm>
            <a:off x="4621662" y="1376078"/>
            <a:ext cx="660021" cy="471444"/>
          </p:xfrm>
          <a:graphic>
            <a:graphicData uri="http://schemas.openxmlformats.org/presentationml/2006/ole">
              <p:oleObj spid="_x0000_s33795" name="Equation" r:id="rId3" imgW="355320" imgH="253800" progId="Equation.DSMT4">
                <p:embed/>
              </p:oleObj>
            </a:graphicData>
          </a:graphic>
        </p:graphicFrame>
        <p:graphicFrame>
          <p:nvGraphicFramePr>
            <p:cNvPr id="33796" name="Object 4"/>
            <p:cNvGraphicFramePr>
              <a:graphicFrameLocks noChangeAspect="1"/>
            </p:cNvGraphicFramePr>
            <p:nvPr/>
          </p:nvGraphicFramePr>
          <p:xfrm>
            <a:off x="5420813" y="4651540"/>
            <a:ext cx="870803" cy="395820"/>
          </p:xfrm>
          <a:graphic>
            <a:graphicData uri="http://schemas.openxmlformats.org/presentationml/2006/ole">
              <p:oleObj spid="_x0000_s33796" name="Equation" r:id="rId4" imgW="558720" imgH="253800" progId="Equation.DSMT4">
                <p:embed/>
              </p:oleObj>
            </a:graphicData>
          </a:graphic>
        </p:graphicFrame>
      </p:grpSp>
      <p:sp>
        <p:nvSpPr>
          <p:cNvPr id="17" name="TextBox 16"/>
          <p:cNvSpPr txBox="1"/>
          <p:nvPr/>
        </p:nvSpPr>
        <p:spPr>
          <a:xfrm>
            <a:off x="7820167" y="1296537"/>
            <a:ext cx="655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zh-CN" altLang="en-US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064387" y="4546979"/>
            <a:ext cx="6550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en-US" sz="32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12"/>
          <p:cNvGrpSpPr/>
          <p:nvPr/>
        </p:nvGrpSpPr>
        <p:grpSpPr>
          <a:xfrm>
            <a:off x="281245" y="1269278"/>
            <a:ext cx="11430080" cy="2914519"/>
            <a:chOff x="285720" y="1928802"/>
            <a:chExt cx="8572560" cy="2914519"/>
          </a:xfrm>
        </p:grpSpPr>
        <p:sp>
          <p:nvSpPr>
            <p:cNvPr id="4" name="矩形 3"/>
            <p:cNvSpPr/>
            <p:nvPr/>
          </p:nvSpPr>
          <p:spPr>
            <a:xfrm>
              <a:off x="285720" y="1928802"/>
              <a:ext cx="8572560" cy="2677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1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、求下列各式的值：</a:t>
              </a: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 lvl="1" indent="457200">
                <a:lnSpc>
                  <a:spcPct val="150000"/>
                </a:lnSpc>
                <a:buAutoNum type="circleNumDbPlain"/>
              </a:pP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        ；         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②          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；</a:t>
              </a: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 lvl="1" indent="457200">
                <a:lnSpc>
                  <a:spcPct val="150000"/>
                </a:lnSpc>
              </a:pPr>
              <a:endParaRPr lang="en-US" altLang="zh-CN" sz="2800" b="1" dirty="0" smtClean="0">
                <a:latin typeface="宋体" pitchFamily="2" charset="-122"/>
                <a:ea typeface="宋体" pitchFamily="2" charset="-122"/>
              </a:endParaRPr>
            </a:p>
            <a:p>
              <a:pPr indent="457200">
                <a:lnSpc>
                  <a:spcPct val="150000"/>
                </a:lnSpc>
              </a:pP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③               </a:t>
              </a:r>
              <a:r>
                <a:rPr lang="zh-CN" altLang="en-US" sz="2800" b="1" dirty="0" smtClean="0">
                  <a:latin typeface="宋体" pitchFamily="2" charset="-122"/>
                  <a:ea typeface="宋体" pitchFamily="2" charset="-122"/>
                </a:rPr>
                <a:t>；   </a:t>
              </a:r>
              <a:r>
                <a:rPr lang="en-US" altLang="zh-CN" sz="2800" b="1" dirty="0" smtClean="0">
                  <a:latin typeface="宋体" pitchFamily="2" charset="-122"/>
                  <a:ea typeface="宋体" pitchFamily="2" charset="-122"/>
                </a:rPr>
                <a:t>④         .</a:t>
              </a:r>
            </a:p>
          </p:txBody>
        </p:sp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996993" y="2710101"/>
            <a:ext cx="1114721" cy="578636"/>
          </p:xfrm>
          <a:graphic>
            <a:graphicData uri="http://schemas.openxmlformats.org/presentationml/2006/ole">
              <p:oleObj spid="_x0000_s12290" name="Equation" r:id="rId3" imgW="406080" imgH="228600" progId="Equation.DSMT4">
                <p:embed/>
              </p:oleObj>
            </a:graphicData>
          </a:graphic>
        </p:graphicFrame>
        <p:graphicFrame>
          <p:nvGraphicFramePr>
            <p:cNvPr id="25602" name="Object 2"/>
            <p:cNvGraphicFramePr>
              <a:graphicFrameLocks noChangeAspect="1"/>
            </p:cNvGraphicFramePr>
            <p:nvPr/>
          </p:nvGraphicFramePr>
          <p:xfrm>
            <a:off x="3893471" y="2665388"/>
            <a:ext cx="1248048" cy="648072"/>
          </p:xfrm>
          <a:graphic>
            <a:graphicData uri="http://schemas.openxmlformats.org/presentationml/2006/ole">
              <p:oleObj spid="_x0000_s12291" name="Equation" r:id="rId4" imgW="876240" imgH="368280" progId="Equation.DSMT4">
                <p:embed/>
              </p:oleObj>
            </a:graphicData>
          </a:graphic>
        </p:graphicFrame>
        <p:graphicFrame>
          <p:nvGraphicFramePr>
            <p:cNvPr id="25603" name="Object 3"/>
            <p:cNvGraphicFramePr>
              <a:graphicFrameLocks noChangeAspect="1"/>
            </p:cNvGraphicFramePr>
            <p:nvPr/>
          </p:nvGraphicFramePr>
          <p:xfrm>
            <a:off x="1017108" y="3992596"/>
            <a:ext cx="1974887" cy="576064"/>
          </p:xfrm>
          <a:graphic>
            <a:graphicData uri="http://schemas.openxmlformats.org/presentationml/2006/ole">
              <p:oleObj spid="_x0000_s12292" name="Equation" r:id="rId5" imgW="1333440" imgH="304560" progId="Equation.DSMT4">
                <p:embed/>
              </p:oleObj>
            </a:graphicData>
          </a:graphic>
        </p:graphicFrame>
        <p:graphicFrame>
          <p:nvGraphicFramePr>
            <p:cNvPr id="25605" name="Object 5"/>
            <p:cNvGraphicFramePr>
              <a:graphicFrameLocks noChangeAspect="1"/>
            </p:cNvGraphicFramePr>
            <p:nvPr/>
          </p:nvGraphicFramePr>
          <p:xfrm>
            <a:off x="4159397" y="3844811"/>
            <a:ext cx="828584" cy="998510"/>
          </p:xfrm>
          <a:graphic>
            <a:graphicData uri="http://schemas.openxmlformats.org/presentationml/2006/ole">
              <p:oleObj spid="_x0000_s12293" name="Equation" r:id="rId6" imgW="571320" imgH="622080" progId="Equation.DSMT4">
                <p:embed/>
              </p:oleObj>
            </a:graphicData>
          </a:graphic>
        </p:graphicFrame>
      </p:grpSp>
      <p:graphicFrame>
        <p:nvGraphicFramePr>
          <p:cNvPr id="15" name="Object 3"/>
          <p:cNvGraphicFramePr>
            <a:graphicFrameLocks noChangeAspect="1"/>
          </p:cNvGraphicFramePr>
          <p:nvPr/>
        </p:nvGraphicFramePr>
        <p:xfrm>
          <a:off x="5075925" y="4248174"/>
          <a:ext cx="1736725" cy="966787"/>
        </p:xfrm>
        <a:graphic>
          <a:graphicData uri="http://schemas.openxmlformats.org/presentationml/2006/ole">
            <p:oleObj spid="_x0000_s12294" name="Equation" r:id="rId7" imgW="596880" imgH="444240" progId="Equation.DSMT4">
              <p:embed/>
            </p:oleObj>
          </a:graphicData>
        </a:graphic>
      </p:graphicFrame>
      <p:sp>
        <p:nvSpPr>
          <p:cNvPr id="16" name="矩形 15"/>
          <p:cNvSpPr/>
          <p:nvPr/>
        </p:nvSpPr>
        <p:spPr>
          <a:xfrm>
            <a:off x="1501613" y="2694879"/>
            <a:ext cx="21122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1.2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320936" y="2612993"/>
            <a:ext cx="21122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0.1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24192" y="4102803"/>
            <a:ext cx="3360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0.9-0.2=0.7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巩固练习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2"/>
          <p:cNvGrpSpPr/>
          <p:nvPr/>
        </p:nvGrpSpPr>
        <p:grpSpPr>
          <a:xfrm>
            <a:off x="239826" y="1322440"/>
            <a:ext cx="11430080" cy="2204953"/>
            <a:chOff x="285720" y="1928802"/>
            <a:chExt cx="8572560" cy="2204953"/>
          </a:xfrm>
        </p:grpSpPr>
        <p:sp>
          <p:nvSpPr>
            <p:cNvPr id="4" name="矩形 3"/>
            <p:cNvSpPr/>
            <p:nvPr/>
          </p:nvSpPr>
          <p:spPr>
            <a:xfrm>
              <a:off x="285720" y="1928802"/>
              <a:ext cx="8572560" cy="20621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>
                <a:lnSpc>
                  <a:spcPct val="200000"/>
                </a:lnSpc>
              </a:pP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2.</a:t>
              </a: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求下列各式的值：</a:t>
              </a:r>
              <a:endParaRPr lang="en-US" altLang="zh-CN" sz="3200" b="1" dirty="0" smtClean="0">
                <a:latin typeface="宋体" pitchFamily="2" charset="-122"/>
                <a:ea typeface="宋体" pitchFamily="2" charset="-122"/>
              </a:endParaRPr>
            </a:p>
            <a:p>
              <a:pPr indent="457200">
                <a:lnSpc>
                  <a:spcPct val="200000"/>
                </a:lnSpc>
              </a:pPr>
              <a:r>
                <a:rPr lang="zh-CN" altLang="en-US" sz="3200" b="1" dirty="0" smtClean="0">
                  <a:latin typeface="宋体" pitchFamily="2" charset="-122"/>
                  <a:ea typeface="宋体" pitchFamily="2" charset="-122"/>
                </a:rPr>
                <a:t>       </a:t>
              </a:r>
              <a:r>
                <a:rPr lang="en-US" altLang="zh-CN" sz="3200" b="1" dirty="0" smtClean="0">
                  <a:latin typeface="宋体" pitchFamily="2" charset="-122"/>
                  <a:ea typeface="宋体" pitchFamily="2" charset="-122"/>
                </a:rPr>
                <a:t>,        ,         ,        .</a:t>
              </a:r>
            </a:p>
          </p:txBody>
        </p:sp>
        <p:graphicFrame>
          <p:nvGraphicFramePr>
            <p:cNvPr id="25604" name="Object 4"/>
            <p:cNvGraphicFramePr>
              <a:graphicFrameLocks noChangeAspect="1"/>
            </p:cNvGraphicFramePr>
            <p:nvPr/>
          </p:nvGraphicFramePr>
          <p:xfrm>
            <a:off x="739669" y="3348549"/>
            <a:ext cx="932262" cy="520700"/>
          </p:xfrm>
          <a:graphic>
            <a:graphicData uri="http://schemas.openxmlformats.org/presentationml/2006/ole">
              <p:oleObj spid="_x0000_s13314" name="Equation" r:id="rId3" imgW="609480" imgH="304560" progId="Equation.DSMT4">
                <p:embed/>
              </p:oleObj>
            </a:graphicData>
          </a:graphic>
        </p:graphicFrame>
        <p:graphicFrame>
          <p:nvGraphicFramePr>
            <p:cNvPr id="25606" name="Object 6"/>
            <p:cNvGraphicFramePr>
              <a:graphicFrameLocks noChangeAspect="1"/>
            </p:cNvGraphicFramePr>
            <p:nvPr/>
          </p:nvGraphicFramePr>
          <p:xfrm>
            <a:off x="3340993" y="3193039"/>
            <a:ext cx="1282303" cy="712788"/>
          </p:xfrm>
          <a:graphic>
            <a:graphicData uri="http://schemas.openxmlformats.org/presentationml/2006/ole">
              <p:oleObj spid="_x0000_s13315" name="Equation" r:id="rId4" imgW="482400" imgH="279360" progId="Equation.DSMT4">
                <p:embed/>
              </p:oleObj>
            </a:graphicData>
          </a:graphic>
        </p:graphicFrame>
        <p:graphicFrame>
          <p:nvGraphicFramePr>
            <p:cNvPr id="25607" name="Object 7"/>
            <p:cNvGraphicFramePr>
              <a:graphicFrameLocks noChangeAspect="1"/>
            </p:cNvGraphicFramePr>
            <p:nvPr/>
          </p:nvGraphicFramePr>
          <p:xfrm>
            <a:off x="2027363" y="3090025"/>
            <a:ext cx="934282" cy="1043730"/>
          </p:xfrm>
          <a:graphic>
            <a:graphicData uri="http://schemas.openxmlformats.org/presentationml/2006/ole">
              <p:oleObj spid="_x0000_s13316" name="Equation" r:id="rId5" imgW="545760" imgH="622080" progId="Equation.DSMT4">
                <p:embed/>
              </p:oleObj>
            </a:graphicData>
          </a:graphic>
        </p:graphicFrame>
        <p:graphicFrame>
          <p:nvGraphicFramePr>
            <p:cNvPr id="25608" name="Object 8"/>
            <p:cNvGraphicFramePr>
              <a:graphicFrameLocks noChangeAspect="1"/>
            </p:cNvGraphicFramePr>
            <p:nvPr/>
          </p:nvGraphicFramePr>
          <p:xfrm>
            <a:off x="5025279" y="3318079"/>
            <a:ext cx="863810" cy="523875"/>
          </p:xfrm>
          <a:graphic>
            <a:graphicData uri="http://schemas.openxmlformats.org/presentationml/2006/ole">
              <p:oleObj spid="_x0000_s13317" name="Equation" r:id="rId6" imgW="609480" imgH="304560" progId="Equation.DSMT4">
                <p:embed/>
              </p:oleObj>
            </a:graphicData>
          </a:graphic>
        </p:graphicFrame>
      </p:grpSp>
      <p:sp>
        <p:nvSpPr>
          <p:cNvPr id="14" name="矩形 13"/>
          <p:cNvSpPr/>
          <p:nvPr/>
        </p:nvSpPr>
        <p:spPr>
          <a:xfrm>
            <a:off x="1062979" y="3848299"/>
            <a:ext cx="21122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0.4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graphicFrame>
        <p:nvGraphicFramePr>
          <p:cNvPr id="9220" name="Object 10"/>
          <p:cNvGraphicFramePr>
            <a:graphicFrameLocks noChangeAspect="1"/>
          </p:cNvGraphicFramePr>
          <p:nvPr/>
        </p:nvGraphicFramePr>
        <p:xfrm>
          <a:off x="2615845" y="3826444"/>
          <a:ext cx="1698625" cy="966788"/>
        </p:xfrm>
        <a:graphic>
          <a:graphicData uri="http://schemas.openxmlformats.org/presentationml/2006/ole">
            <p:oleObj spid="_x0000_s13318" name="Equation" r:id="rId7" imgW="583920" imgH="444240" progId="Equation.DSMT4">
              <p:embed/>
            </p:oleObj>
          </a:graphicData>
        </a:graphic>
      </p:graphicFrame>
      <p:sp>
        <p:nvSpPr>
          <p:cNvPr id="16" name="矩形 15"/>
          <p:cNvSpPr/>
          <p:nvPr/>
        </p:nvSpPr>
        <p:spPr>
          <a:xfrm>
            <a:off x="5167476" y="3870654"/>
            <a:ext cx="21122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873136" y="3848300"/>
            <a:ext cx="21122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0.5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sp>
        <p:nvSpPr>
          <p:cNvPr id="15" name="标题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巩固练习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08792" y="1010545"/>
            <a:ext cx="1051557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已知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9</a:t>
            </a:r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的算术平方根为</a:t>
            </a:r>
            <a:r>
              <a:rPr lang="en-US" altLang="zh-CN" sz="28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sz="28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的绝对值为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4</a:t>
            </a:r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，求</a:t>
            </a:r>
            <a:r>
              <a:rPr lang="en-US" altLang="zh-CN" sz="28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</a:t>
            </a:r>
            <a:r>
              <a:rPr lang="en-US" altLang="zh-CN" sz="28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的值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.</a:t>
            </a:r>
          </a:p>
        </p:txBody>
      </p:sp>
      <p:sp>
        <p:nvSpPr>
          <p:cNvPr id="5" name="矩形 4"/>
          <p:cNvSpPr/>
          <p:nvPr/>
        </p:nvSpPr>
        <p:spPr>
          <a:xfrm>
            <a:off x="1610318" y="1816226"/>
            <a:ext cx="85449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宋体" pitchFamily="2" charset="-122"/>
                <a:ea typeface="宋体" pitchFamily="2" charset="-122"/>
              </a:rPr>
              <a:t>解：由题意知：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en-US" altLang="zh-CN" sz="2800" b="1" baseline="30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=9</a:t>
            </a:r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|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|=4</a:t>
            </a:r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endParaRPr lang="zh-CN" altLang="en-US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43355" y="2306889"/>
            <a:ext cx="44164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则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=3</a:t>
            </a:r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 ±4,</a:t>
            </a:r>
            <a:endParaRPr lang="zh-CN" altLang="en-US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57002" y="2839670"/>
            <a:ext cx="44164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所以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a-b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=-1</a:t>
            </a:r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或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7.</a:t>
            </a:r>
            <a:endParaRPr lang="zh-CN" altLang="en-US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巩固练习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220680" y="3365016"/>
            <a:ext cx="114072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  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4.</a:t>
            </a:r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已知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en-US" altLang="zh-CN" sz="28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-1</a:t>
            </a:r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的算术平方根是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3,3</a:t>
            </a:r>
            <a:r>
              <a:rPr lang="en-US" altLang="zh-CN" sz="28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+</a:t>
            </a:r>
            <a:r>
              <a:rPr lang="en-US" altLang="zh-CN" sz="28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-1</a:t>
            </a:r>
            <a:r>
              <a: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的算术平方根是</a:t>
            </a:r>
            <a:r>
              <a:rPr lang="en-US" altLang="zh-CN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4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，求</a:t>
            </a:r>
            <a:r>
              <a:rPr lang="en-US" altLang="zh-CN" sz="28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en-US" altLang="zh-CN" sz="2800" b="1" i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688822" y="3814907"/>
            <a:ext cx="6850638" cy="659348"/>
            <a:chOff x="1115616" y="3501008"/>
            <a:chExt cx="6850638" cy="659348"/>
          </a:xfrm>
        </p:grpSpPr>
        <p:sp>
          <p:nvSpPr>
            <p:cNvPr id="11" name="矩形 10"/>
            <p:cNvSpPr/>
            <p:nvPr/>
          </p:nvSpPr>
          <p:spPr>
            <a:xfrm>
              <a:off x="1115616" y="3501008"/>
              <a:ext cx="3024336" cy="6568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 b="1" dirty="0" smtClean="0">
                  <a:solidFill>
                    <a:schemeClr val="tx2">
                      <a:lumMod val="75000"/>
                    </a:schemeClr>
                  </a:solidFill>
                  <a:latin typeface="宋体" pitchFamily="2" charset="-122"/>
                  <a:ea typeface="宋体" pitchFamily="2" charset="-122"/>
                </a:rPr>
                <a:t>解：由题意知：</a:t>
              </a:r>
              <a:r>
                <a:rPr lang="en-US" altLang="zh-CN" sz="2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3707904" y="3501008"/>
              <a:ext cx="2160240" cy="65934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en-US" altLang="zh-CN" sz="2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2</a:t>
              </a:r>
              <a:r>
                <a:rPr lang="en-US" altLang="zh-CN" sz="2800" b="1" i="1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a</a:t>
              </a:r>
              <a:r>
                <a:rPr lang="en-US" altLang="zh-CN" sz="2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-1=3</a:t>
              </a:r>
              <a:r>
                <a:rPr lang="en-US" altLang="zh-CN" sz="2800" b="1" baseline="30000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2</a:t>
              </a:r>
              <a:r>
                <a:rPr lang="en-US" altLang="zh-CN" sz="2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=9,</a:t>
              </a:r>
              <a:endParaRPr lang="zh-CN" altLang="en-US" sz="2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5806014" y="3501008"/>
              <a:ext cx="2160240" cy="6568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2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解得：</a:t>
              </a:r>
              <a:r>
                <a:rPr lang="en-US" altLang="zh-CN" sz="2800" b="1" i="1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a</a:t>
              </a:r>
              <a:r>
                <a:rPr lang="en-US" altLang="zh-CN" sz="2800" b="1" dirty="0" smtClean="0">
                  <a:solidFill>
                    <a:schemeClr val="tx2">
                      <a:lumMod val="75000"/>
                    </a:schemeClr>
                  </a:solidFill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=5,</a:t>
              </a:r>
              <a:endParaRPr lang="zh-CN" altLang="en-US" sz="2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2277181" y="4491702"/>
            <a:ext cx="31499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又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+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-1=4</a:t>
            </a:r>
            <a:r>
              <a:rPr lang="en-US" altLang="zh-CN" sz="2800" b="1" baseline="30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2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=16</a:t>
            </a:r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endParaRPr lang="zh-CN" altLang="en-US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207955" y="4895220"/>
            <a:ext cx="3456384" cy="65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把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=5</a:t>
            </a:r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代入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解得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=2.</a:t>
            </a:r>
            <a:endParaRPr lang="zh-CN" altLang="en-US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317137" y="5577022"/>
            <a:ext cx="3240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所以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a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=5</a:t>
            </a:r>
            <a:r>
              <a:rPr lang="zh-CN" altLang="en-U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b</a:t>
            </a:r>
            <a:r>
              <a:rPr lang="en-US" altLang="zh-CN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= 2.</a:t>
            </a:r>
            <a:endParaRPr lang="zh-CN" altLang="en-US" sz="28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标题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巩固练习</a:t>
            </a:r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>
          <a:xfrm>
            <a:off x="1123666" y="1193126"/>
            <a:ext cx="10258567" cy="1384995"/>
            <a:chOff x="1123666" y="1384194"/>
            <a:chExt cx="10258567" cy="1384995"/>
          </a:xfrm>
        </p:grpSpPr>
        <p:sp>
          <p:nvSpPr>
            <p:cNvPr id="13" name="矩形 12"/>
            <p:cNvSpPr/>
            <p:nvPr/>
          </p:nvSpPr>
          <p:spPr>
            <a:xfrm>
              <a:off x="1123666" y="1384194"/>
              <a:ext cx="1025856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5.(1)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已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知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m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是      的整数部分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,n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是      的小数部分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,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求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m,n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的值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  (2)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设  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        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的整数部分和小数部分分别是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x,y,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试表示出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x,y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的值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.</a:t>
              </a:r>
              <a:endParaRPr lang="zh-CN" altLang="en-US" sz="2800" b="1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endParaRPr>
            </a:p>
          </p:txBody>
        </p:sp>
        <p:graphicFrame>
          <p:nvGraphicFramePr>
            <p:cNvPr id="34823" name="Object 7"/>
            <p:cNvGraphicFramePr>
              <a:graphicFrameLocks noChangeAspect="1"/>
            </p:cNvGraphicFramePr>
            <p:nvPr/>
          </p:nvGraphicFramePr>
          <p:xfrm>
            <a:off x="3201347" y="1512556"/>
            <a:ext cx="624023" cy="480018"/>
          </p:xfrm>
          <a:graphic>
            <a:graphicData uri="http://schemas.openxmlformats.org/presentationml/2006/ole">
              <p:oleObj spid="_x0000_s34823" name="Equation" r:id="rId3" imgW="330120" imgH="253800" progId="Equation.DSMT4">
                <p:embed/>
              </p:oleObj>
            </a:graphicData>
          </a:graphic>
        </p:graphicFrame>
        <p:graphicFrame>
          <p:nvGraphicFramePr>
            <p:cNvPr id="34824" name="Object 8"/>
            <p:cNvGraphicFramePr>
              <a:graphicFrameLocks noChangeAspect="1"/>
            </p:cNvGraphicFramePr>
            <p:nvPr/>
          </p:nvGraphicFramePr>
          <p:xfrm>
            <a:off x="6188195" y="1538003"/>
            <a:ext cx="623887" cy="479425"/>
          </p:xfrm>
          <a:graphic>
            <a:graphicData uri="http://schemas.openxmlformats.org/presentationml/2006/ole">
              <p:oleObj spid="_x0000_s34824" name="Equation" r:id="rId4" imgW="330120" imgH="253800" progId="Equation.DSMT4">
                <p:embed/>
              </p:oleObj>
            </a:graphicData>
          </a:graphic>
        </p:graphicFrame>
        <p:graphicFrame>
          <p:nvGraphicFramePr>
            <p:cNvPr id="34825" name="Object 9"/>
            <p:cNvGraphicFramePr>
              <a:graphicFrameLocks noChangeAspect="1"/>
            </p:cNvGraphicFramePr>
            <p:nvPr/>
          </p:nvGraphicFramePr>
          <p:xfrm>
            <a:off x="2218991" y="2181296"/>
            <a:ext cx="906345" cy="442119"/>
          </p:xfrm>
          <a:graphic>
            <a:graphicData uri="http://schemas.openxmlformats.org/presentationml/2006/ole">
              <p:oleObj spid="_x0000_s34825" name="Equation" r:id="rId5" imgW="520560" imgH="253800" progId="Equation.DSMT4">
                <p:embed/>
              </p:oleObj>
            </a:graphicData>
          </a:graphic>
        </p:graphicFrame>
      </p:grpSp>
      <p:grpSp>
        <p:nvGrpSpPr>
          <p:cNvPr id="21" name="组合 20"/>
          <p:cNvGrpSpPr/>
          <p:nvPr/>
        </p:nvGrpSpPr>
        <p:grpSpPr>
          <a:xfrm>
            <a:off x="1023581" y="3848669"/>
            <a:ext cx="10290413" cy="523220"/>
            <a:chOff x="1119115" y="3862317"/>
            <a:chExt cx="10290413" cy="523220"/>
          </a:xfrm>
        </p:grpSpPr>
        <p:sp>
          <p:nvSpPr>
            <p:cNvPr id="19" name="TextBox 18"/>
            <p:cNvSpPr txBox="1"/>
            <p:nvPr/>
          </p:nvSpPr>
          <p:spPr>
            <a:xfrm>
              <a:off x="1119115" y="3862317"/>
              <a:ext cx="1029041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6.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若                                           ，求                    的算术平方根</a:t>
              </a:r>
              <a:r>
                <a:rPr lang="en-US" altLang="zh-CN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.</a:t>
              </a:r>
              <a:r>
                <a:rPr lang="zh-CN" altLang="en-US" sz="2800" b="1" dirty="0" smtClean="0">
                  <a:latin typeface="Times New Roman" pitchFamily="18" charset="0"/>
                  <a:ea typeface="宋体" pitchFamily="2" charset="-122"/>
                  <a:cs typeface="Times New Roman" pitchFamily="18" charset="0"/>
                </a:rPr>
                <a:t>                                             </a:t>
              </a:r>
            </a:p>
          </p:txBody>
        </p:sp>
        <p:graphicFrame>
          <p:nvGraphicFramePr>
            <p:cNvPr id="34826" name="Object 10"/>
            <p:cNvGraphicFramePr>
              <a:graphicFrameLocks noChangeAspect="1"/>
            </p:cNvGraphicFramePr>
            <p:nvPr/>
          </p:nvGraphicFramePr>
          <p:xfrm>
            <a:off x="1858748" y="3875515"/>
            <a:ext cx="3638380" cy="464474"/>
          </p:xfrm>
          <a:graphic>
            <a:graphicData uri="http://schemas.openxmlformats.org/presentationml/2006/ole">
              <p:oleObj spid="_x0000_s34826" name="Equation" r:id="rId6" imgW="2387520" imgH="304560" progId="Equation.DSMT4">
                <p:embed/>
              </p:oleObj>
            </a:graphicData>
          </a:graphic>
        </p:graphicFrame>
        <p:graphicFrame>
          <p:nvGraphicFramePr>
            <p:cNvPr id="34827" name="Object 11"/>
            <p:cNvGraphicFramePr>
              <a:graphicFrameLocks noChangeAspect="1"/>
            </p:cNvGraphicFramePr>
            <p:nvPr/>
          </p:nvGraphicFramePr>
          <p:xfrm>
            <a:off x="6543722" y="3903258"/>
            <a:ext cx="1590344" cy="479124"/>
          </p:xfrm>
          <a:graphic>
            <a:graphicData uri="http://schemas.openxmlformats.org/presentationml/2006/ole">
              <p:oleObj spid="_x0000_s34827" name="Equation" r:id="rId7" imgW="660240" imgH="203040" progId="Equation.DSMT4">
                <p:embed/>
              </p:oleObj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1795">
      <a:dk1>
        <a:sysClr val="windowText" lastClr="000000"/>
      </a:dk1>
      <a:lt1>
        <a:sysClr val="window" lastClr="FFFFFF"/>
      </a:lt1>
      <a:dk2>
        <a:srgbClr val="3E783B"/>
      </a:dk2>
      <a:lt2>
        <a:srgbClr val="809C2D"/>
      </a:lt2>
      <a:accent1>
        <a:srgbClr val="809C2D"/>
      </a:accent1>
      <a:accent2>
        <a:srgbClr val="3E783B"/>
      </a:accent2>
      <a:accent3>
        <a:srgbClr val="809C2D"/>
      </a:accent3>
      <a:accent4>
        <a:srgbClr val="3E783B"/>
      </a:accent4>
      <a:accent5>
        <a:srgbClr val="809C2D"/>
      </a:accent5>
      <a:accent6>
        <a:srgbClr val="3E783B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984</TotalTime>
  <Words>1342</Words>
  <Application>Microsoft Office PowerPoint</Application>
  <PresentationFormat>自定义</PresentationFormat>
  <Paragraphs>110</Paragraphs>
  <Slides>15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7" baseType="lpstr">
      <vt:lpstr>Office 主题</vt:lpstr>
      <vt:lpstr>Equation</vt:lpstr>
      <vt:lpstr>幻灯片 1</vt:lpstr>
      <vt:lpstr>情境导入</vt:lpstr>
      <vt:lpstr>情境导入</vt:lpstr>
      <vt:lpstr>提出问题</vt:lpstr>
      <vt:lpstr>探究问题</vt:lpstr>
      <vt:lpstr>探究问题</vt:lpstr>
      <vt:lpstr>知识导入</vt:lpstr>
      <vt:lpstr>应用举例</vt:lpstr>
      <vt:lpstr>应用举例</vt:lpstr>
      <vt:lpstr>应用举例</vt:lpstr>
      <vt:lpstr>应用举例</vt:lpstr>
      <vt:lpstr>巩固练习</vt:lpstr>
      <vt:lpstr>巩固练习</vt:lpstr>
      <vt:lpstr>巩固练习</vt:lpstr>
      <vt:lpstr>巩固练习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MICHAEL</dc:creator>
  <cp:lastModifiedBy>Administrator</cp:lastModifiedBy>
  <cp:revision>26</cp:revision>
  <dcterms:created xsi:type="dcterms:W3CDTF">2015-05-05T08:02:14Z</dcterms:created>
  <dcterms:modified xsi:type="dcterms:W3CDTF">2018-03-20T02:24:27Z</dcterms:modified>
</cp:coreProperties>
</file>