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9"/>
  </p:notesMasterIdLst>
  <p:sldIdLst>
    <p:sldId id="256" r:id="rId2"/>
    <p:sldId id="279" r:id="rId3"/>
    <p:sldId id="280" r:id="rId4"/>
    <p:sldId id="291" r:id="rId5"/>
    <p:sldId id="287" r:id="rId6"/>
    <p:sldId id="290" r:id="rId7"/>
    <p:sldId id="289" r:id="rId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98">
          <p15:clr>
            <a:srgbClr val="A4A3A4"/>
          </p15:clr>
        </p15:guide>
        <p15:guide id="2" pos="3837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799429"/>
    <a:srgbClr val="AEC3B7"/>
    <a:srgbClr val="7E971E"/>
    <a:srgbClr val="B2C8BC"/>
    <a:srgbClr val="B57909"/>
    <a:srgbClr val="3D72C0"/>
    <a:srgbClr val="1715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3" d="100"/>
          <a:sy n="63" d="100"/>
        </p:scale>
        <p:origin x="672" y="72"/>
      </p:cViewPr>
      <p:guideLst>
        <p:guide orient="horz" pos="2198"/>
        <p:guide pos="3837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2" d="100"/>
        <a:sy n="52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124036-186E-4BEB-8DA3-828002050F2B}" type="datetimeFigureOut">
              <a:rPr lang="zh-CN" altLang="en-US" smtClean="0"/>
              <a:t>2022/5/21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694889-9A31-422B-AC8C-70971692CFE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57388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altLang="zh-CN"/>
              <a:t>1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27394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altLang="zh-CN"/>
              <a:t>4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92084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altLang="zh-CN"/>
              <a:t>4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61130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altLang="zh-CN"/>
              <a:t>4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28811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altLang="zh-CN"/>
              <a:t>4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11848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altLang="zh-CN"/>
              <a:t>4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70793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en-US" altLang="zh-CN"/>
              <a:t>4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70908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157312" y="118417"/>
            <a:ext cx="11867774" cy="6617572"/>
          </a:xfrm>
          <a:prstGeom prst="rect">
            <a:avLst/>
          </a:prstGeom>
          <a:solidFill>
            <a:schemeClr val="bg1">
              <a:alpha val="9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3399" y="161958"/>
            <a:ext cx="10515600" cy="612337"/>
          </a:xfrm>
        </p:spPr>
        <p:txBody>
          <a:bodyPr>
            <a:normAutofit/>
          </a:bodyPr>
          <a:lstStyle>
            <a:lvl1pPr algn="ctr">
              <a:defRPr sz="2800" b="1">
                <a:solidFill>
                  <a:schemeClr val="tx2"/>
                </a:solidFill>
                <a:effectLst>
                  <a:glow rad="127000">
                    <a:schemeClr val="bg1"/>
                  </a:glow>
                </a:effectLst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2022/5/21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2022/5/21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9033E0-324A-40EE-8AB9-28239639742B}" type="datetimeFigureOut">
              <a:rPr lang="zh-CN" altLang="en-US" smtClean="0"/>
              <a:t>2022/5/21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73BAA-1BD1-4BA1-AE50-818000C696A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0"/>
            <a:r>
              <a:rPr lang="zh-CN" altLang="en-US"/>
              <a:t>第二级</a:t>
            </a:r>
          </a:p>
          <a:p>
            <a:pPr lvl="0"/>
            <a:r>
              <a:rPr lang="zh-CN" altLang="en-US"/>
              <a:t>第三级</a:t>
            </a:r>
          </a:p>
          <a:p>
            <a:pPr lvl="0"/>
            <a:r>
              <a:rPr lang="zh-CN" altLang="en-US"/>
              <a:t>第四级</a:t>
            </a:r>
          </a:p>
          <a:p>
            <a:pPr lvl="0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zh-CN"/>
              <a:t>2018/8/8</a:t>
            </a:r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zh-CN"/>
              <a:t>‹#›</a:t>
            </a:r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15"/>
          <p:cNvSpPr txBox="1"/>
          <p:nvPr/>
        </p:nvSpPr>
        <p:spPr>
          <a:xfrm>
            <a:off x="1376132" y="2614139"/>
            <a:ext cx="9439898" cy="1043940"/>
          </a:xfrm>
          <a:prstGeom prst="rect">
            <a:avLst/>
          </a:prstGeom>
          <a:noFill/>
        </p:spPr>
        <p:txBody>
          <a:bodyPr wrap="square" lIns="121908" tIns="60954" rIns="121908" bIns="60954" rtlCol="0">
            <a:spAutoFit/>
          </a:bodyPr>
          <a:lstStyle/>
          <a:p>
            <a:pPr algn="ctr"/>
            <a:r>
              <a:rPr lang="zh-CN" altLang="en-US" sz="6000" b="1" dirty="0" smtClean="0">
                <a:ln w="12700">
                  <a:noFill/>
                  <a:prstDash val="solid"/>
                </a:ln>
                <a:solidFill>
                  <a:schemeClr val="tx2"/>
                </a:solidFill>
                <a:latin typeface="+mj-ea"/>
              </a:rPr>
              <a:t>不等式</a:t>
            </a:r>
            <a:endParaRPr lang="zh-CN" altLang="en-US" sz="6000" b="1" dirty="0">
              <a:ln w="12700">
                <a:noFill/>
                <a:prstDash val="solid"/>
              </a:ln>
              <a:solidFill>
                <a:schemeClr val="tx2"/>
              </a:solidFill>
              <a:latin typeface="+mj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2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6000">
                                          <p:cBhvr additive="base">
                                            <p:cTn id="7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6000">
                                          <p:cBhvr additive="base">
                                            <p:cTn id="8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文本框 3"/>
              <p:cNvSpPr txBox="1"/>
              <p:nvPr/>
            </p:nvSpPr>
            <p:spPr>
              <a:xfrm>
                <a:off x="807720" y="441960"/>
                <a:ext cx="11064240" cy="533376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zh-CN" sz="2400" dirty="0" smtClean="0">
                    <a:latin typeface="+mn-ea"/>
                  </a:rPr>
                  <a:t>1</a:t>
                </a:r>
                <a:r>
                  <a:rPr lang="zh-CN" altLang="en-US" sz="2400" dirty="0" smtClean="0">
                    <a:latin typeface="+mn-ea"/>
                  </a:rPr>
                  <a:t>、若关于</a:t>
                </a:r>
                <a:r>
                  <a:rPr lang="en-US" altLang="zh-CN" sz="2400" dirty="0" smtClean="0">
                    <a:latin typeface="+mn-ea"/>
                  </a:rPr>
                  <a:t>x</a:t>
                </a:r>
                <a:r>
                  <a:rPr lang="zh-CN" altLang="en-US" sz="2400" dirty="0" smtClean="0">
                    <a:latin typeface="+mn-ea"/>
                  </a:rPr>
                  <a:t>的一元一次方程</a:t>
                </a:r>
                <a:r>
                  <a:rPr lang="en-US" altLang="zh-CN" sz="2400" dirty="0" smtClean="0">
                    <a:latin typeface="+mn-ea"/>
                  </a:rPr>
                  <a:t>x-m+2=0</a:t>
                </a:r>
                <a:r>
                  <a:rPr lang="zh-CN" altLang="en-US" sz="2400" dirty="0" smtClean="0">
                    <a:latin typeface="+mn-ea"/>
                  </a:rPr>
                  <a:t>的解是负数，则</a:t>
                </a:r>
                <a:r>
                  <a:rPr lang="en-US" altLang="zh-CN" sz="2400" dirty="0" smtClean="0">
                    <a:latin typeface="+mn-ea"/>
                  </a:rPr>
                  <a:t>m</a:t>
                </a:r>
                <a:r>
                  <a:rPr lang="zh-CN" altLang="en-US" sz="2400" dirty="0" smtClean="0">
                    <a:latin typeface="+mn-ea"/>
                  </a:rPr>
                  <a:t>的取值范围是</a:t>
                </a:r>
                <a:r>
                  <a:rPr lang="zh-CN" altLang="en-US" sz="2400" u="sng" dirty="0" smtClean="0">
                    <a:latin typeface="+mn-ea"/>
                  </a:rPr>
                  <a:t>              </a:t>
                </a:r>
                <a:r>
                  <a:rPr lang="zh-CN" altLang="en-US" sz="2400" dirty="0" smtClean="0">
                    <a:latin typeface="+mn-ea"/>
                  </a:rPr>
                  <a:t>。</a:t>
                </a:r>
                <a:endParaRPr lang="en-US" altLang="zh-CN" sz="2400" dirty="0" smtClean="0">
                  <a:latin typeface="+mn-ea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altLang="zh-CN" sz="2400" dirty="0" smtClean="0">
                    <a:latin typeface="+mn-ea"/>
                  </a:rPr>
                  <a:t>2</a:t>
                </a:r>
                <a:r>
                  <a:rPr lang="zh-CN" altLang="en-US" sz="2400" dirty="0" smtClean="0">
                    <a:latin typeface="+mn-ea"/>
                  </a:rPr>
                  <a:t>、已知实数</a:t>
                </a:r>
                <a:r>
                  <a:rPr lang="en-US" altLang="zh-CN" sz="2400" dirty="0" smtClean="0">
                    <a:latin typeface="+mn-ea"/>
                  </a:rPr>
                  <a:t>x</a:t>
                </a:r>
                <a:r>
                  <a:rPr lang="zh-CN" altLang="en-US" sz="2400" dirty="0" smtClean="0">
                    <a:latin typeface="+mn-ea"/>
                  </a:rPr>
                  <a:t>、</a:t>
                </a:r>
                <a:r>
                  <a:rPr lang="en-US" altLang="zh-CN" sz="2400" dirty="0" smtClean="0">
                    <a:latin typeface="+mn-ea"/>
                  </a:rPr>
                  <a:t>y</a:t>
                </a:r>
                <a:r>
                  <a:rPr lang="zh-CN" altLang="en-US" sz="2400" dirty="0" smtClean="0">
                    <a:latin typeface="+mn-ea"/>
                  </a:rPr>
                  <a:t>、</a:t>
                </a:r>
                <a:r>
                  <a:rPr lang="en-US" altLang="zh-CN" sz="2400" dirty="0" smtClean="0">
                    <a:latin typeface="+mn-ea"/>
                  </a:rPr>
                  <a:t>m</a:t>
                </a:r>
                <a:r>
                  <a:rPr lang="zh-CN" altLang="en-US" sz="2400" dirty="0" smtClean="0">
                    <a:latin typeface="+mn-ea"/>
                  </a:rPr>
                  <a:t>满足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+2)</m:t>
                        </m:r>
                      </m:e>
                      <m:sup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2400" b="0" i="1" smtClean="0">
                        <a:latin typeface="Cambria Math" panose="02040503050406030204" pitchFamily="18" charset="0"/>
                      </a:rPr>
                      <m:t>+</m:t>
                    </m:r>
                    <m:d>
                      <m:dPr>
                        <m:begChr m:val="|"/>
                        <m:endChr m:val="|"/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3</m:t>
                        </m:r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e>
                    </m:d>
                    <m:r>
                      <a:rPr lang="en-US" altLang="zh-CN" sz="24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US" altLang="zh-CN" sz="2400" dirty="0" smtClean="0">
                    <a:latin typeface="+mn-ea"/>
                  </a:rPr>
                  <a:t>0</a:t>
                </a:r>
                <a:r>
                  <a:rPr lang="zh-CN" altLang="en-US" sz="2400" dirty="0" smtClean="0">
                    <a:latin typeface="+mn-ea"/>
                  </a:rPr>
                  <a:t>，且</a:t>
                </a:r>
                <a:r>
                  <a:rPr lang="en-US" altLang="zh-CN" sz="2400" dirty="0" smtClean="0">
                    <a:latin typeface="+mn-ea"/>
                  </a:rPr>
                  <a:t>y</a:t>
                </a:r>
                <a:r>
                  <a:rPr lang="zh-CN" altLang="en-US" sz="2400" dirty="0" smtClean="0">
                    <a:latin typeface="+mn-ea"/>
                  </a:rPr>
                  <a:t>为负数，则</a:t>
                </a:r>
                <a:r>
                  <a:rPr lang="en-US" altLang="zh-CN" sz="2400" dirty="0" smtClean="0">
                    <a:latin typeface="+mn-ea"/>
                  </a:rPr>
                  <a:t>m</a:t>
                </a:r>
                <a:r>
                  <a:rPr lang="zh-CN" altLang="en-US" sz="2400" dirty="0" smtClean="0">
                    <a:latin typeface="+mn-ea"/>
                  </a:rPr>
                  <a:t>的取值范围是</a:t>
                </a:r>
                <a:r>
                  <a:rPr lang="zh-CN" altLang="en-US" sz="2400" u="sng" dirty="0" smtClean="0">
                    <a:latin typeface="+mn-ea"/>
                  </a:rPr>
                  <a:t>                     </a:t>
                </a:r>
                <a:r>
                  <a:rPr lang="zh-CN" altLang="en-US" sz="2400" dirty="0" smtClean="0">
                    <a:latin typeface="+mn-ea"/>
                  </a:rPr>
                  <a:t>。</a:t>
                </a:r>
                <a:endParaRPr lang="en-US" altLang="zh-CN" sz="2400" dirty="0" smtClean="0">
                  <a:latin typeface="+mn-ea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altLang="zh-CN" sz="2400" dirty="0" smtClean="0">
                    <a:latin typeface="+mn-ea"/>
                  </a:rPr>
                  <a:t>3</a:t>
                </a:r>
                <a:r>
                  <a:rPr lang="zh-CN" altLang="en-US" sz="2400" dirty="0" smtClean="0">
                    <a:latin typeface="+mn-ea"/>
                  </a:rPr>
                  <a:t>、若关于</a:t>
                </a:r>
                <a:r>
                  <a:rPr lang="en-US" altLang="zh-CN" sz="2400" dirty="0" smtClean="0">
                    <a:latin typeface="+mn-ea"/>
                  </a:rPr>
                  <a:t>x</a:t>
                </a:r>
                <a:r>
                  <a:rPr lang="zh-CN" altLang="en-US" sz="2400" dirty="0" smtClean="0">
                    <a:latin typeface="+mn-ea"/>
                  </a:rPr>
                  <a:t>，</a:t>
                </a:r>
                <a:r>
                  <a:rPr lang="en-US" altLang="zh-CN" sz="2400" dirty="0" smtClean="0">
                    <a:latin typeface="+mn-ea"/>
                  </a:rPr>
                  <a:t>y</a:t>
                </a:r>
                <a:r>
                  <a:rPr lang="zh-CN" altLang="en-US" sz="2400" dirty="0" smtClean="0">
                    <a:latin typeface="+mn-ea"/>
                  </a:rPr>
                  <a:t>的二元一次方程组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altLang="zh-CN" sz="240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altLang="zh-CN" sz="2400" i="1" smtClean="0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  <m:t>−3</m:t>
                            </m:r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  <m:t>𝑦</m:t>
                            </m:r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  <m:t>=3</m:t>
                            </m:r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  <m:t>𝑘</m:t>
                            </m:r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  <m:t>−12</m:t>
                            </m:r>
                          </m:e>
                          <m:e>
                            <m:r>
                              <a:rPr lang="en-US" altLang="zh-CN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n-US" altLang="zh-CN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en-US" altLang="zh-CN" b="0" i="1" smtClean="0">
                                <a:latin typeface="Cambria Math" panose="02040503050406030204" pitchFamily="18" charset="0"/>
                              </a:rPr>
                              <m:t>−4</m:t>
                            </m:r>
                            <m:r>
                              <a:rPr lang="en-US" altLang="zh-CN" b="0" i="1" smtClean="0">
                                <a:latin typeface="Cambria Math" panose="02040503050406030204" pitchFamily="18" charset="0"/>
                              </a:rPr>
                              <m:t>𝑦</m:t>
                            </m:r>
                            <m:r>
                              <a:rPr lang="en-US" altLang="zh-CN" b="0" i="1" smtClean="0">
                                <a:latin typeface="Cambria Math" panose="02040503050406030204" pitchFamily="18" charset="0"/>
                              </a:rPr>
                              <m:t>=7</m:t>
                            </m:r>
                            <m:r>
                              <a:rPr lang="en-US" altLang="zh-CN" b="0" i="1" smtClean="0">
                                <a:latin typeface="Cambria Math" panose="02040503050406030204" pitchFamily="18" charset="0"/>
                              </a:rPr>
                              <m:t>𝑘</m:t>
                            </m:r>
                            <m:r>
                              <a:rPr lang="en-US" altLang="zh-CN" b="0" i="1" smtClean="0">
                                <a:latin typeface="Cambria Math" panose="02040503050406030204" pitchFamily="18" charset="0"/>
                              </a:rPr>
                              <m:t>−17</m:t>
                            </m:r>
                          </m:e>
                        </m:eqArr>
                      </m:e>
                    </m:d>
                    <m:r>
                      <a:rPr lang="zh-CN" altLang="en-US" sz="2400" i="1">
                        <a:latin typeface="Cambria Math" panose="02040503050406030204" pitchFamily="18" charset="0"/>
                      </a:rPr>
                      <m:t>的</m:t>
                    </m:r>
                  </m:oMath>
                </a14:m>
                <a:r>
                  <a:rPr lang="zh-CN" altLang="en-US" sz="2400" dirty="0" smtClean="0">
                    <a:latin typeface="+mn-ea"/>
                  </a:rPr>
                  <a:t>解满足</a:t>
                </a:r>
                <a:r>
                  <a:rPr lang="en-US" altLang="zh-CN" sz="2400" dirty="0" smtClean="0">
                    <a:latin typeface="+mn-ea"/>
                  </a:rPr>
                  <a:t>x</a:t>
                </a:r>
                <a:r>
                  <a:rPr lang="zh-CN" altLang="en-US" sz="2400" dirty="0" smtClean="0">
                    <a:latin typeface="+mn-ea"/>
                  </a:rPr>
                  <a:t>＜</a:t>
                </a:r>
                <a:r>
                  <a:rPr lang="en-US" altLang="zh-CN" sz="2400" dirty="0" smtClean="0">
                    <a:latin typeface="+mn-ea"/>
                  </a:rPr>
                  <a:t>0</a:t>
                </a:r>
                <a:r>
                  <a:rPr lang="zh-CN" altLang="en-US" sz="2400" dirty="0" smtClean="0">
                    <a:latin typeface="+mn-ea"/>
                  </a:rPr>
                  <a:t>，</a:t>
                </a:r>
                <a:r>
                  <a:rPr lang="en-US" altLang="zh-CN" sz="2400" dirty="0" smtClean="0">
                    <a:latin typeface="+mn-ea"/>
                  </a:rPr>
                  <a:t>y</a:t>
                </a:r>
                <a:r>
                  <a:rPr lang="zh-CN" altLang="en-US" sz="2400" dirty="0" smtClean="0">
                    <a:latin typeface="+mn-ea"/>
                  </a:rPr>
                  <a:t>＞</a:t>
                </a:r>
                <a:r>
                  <a:rPr lang="en-US" altLang="zh-CN" sz="2400" dirty="0" smtClean="0">
                    <a:latin typeface="+mn-ea"/>
                  </a:rPr>
                  <a:t>0</a:t>
                </a:r>
                <a:r>
                  <a:rPr lang="zh-CN" altLang="en-US" sz="2400" dirty="0" smtClean="0">
                    <a:latin typeface="+mn-ea"/>
                  </a:rPr>
                  <a:t>，则</a:t>
                </a:r>
                <a:r>
                  <a:rPr lang="en-US" altLang="zh-CN" sz="2400" dirty="0" smtClean="0">
                    <a:latin typeface="+mn-ea"/>
                  </a:rPr>
                  <a:t>k</a:t>
                </a:r>
                <a:r>
                  <a:rPr lang="zh-CN" altLang="en-US" sz="2400" dirty="0" smtClean="0">
                    <a:latin typeface="+mn-ea"/>
                  </a:rPr>
                  <a:t>的取值范围是</a:t>
                </a:r>
                <a:r>
                  <a:rPr lang="zh-CN" altLang="en-US" sz="2400" u="sng" dirty="0" smtClean="0">
                    <a:latin typeface="+mn-ea"/>
                  </a:rPr>
                  <a:t>                           </a:t>
                </a:r>
                <a:r>
                  <a:rPr lang="zh-CN" altLang="en-US" sz="2400" dirty="0" smtClean="0">
                    <a:latin typeface="+mn-ea"/>
                  </a:rPr>
                  <a:t>。</a:t>
                </a:r>
                <a:endParaRPr lang="en-US" altLang="zh-CN" sz="2400" dirty="0" smtClean="0">
                  <a:latin typeface="+mn-ea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altLang="zh-CN" sz="2400" dirty="0" smtClean="0">
                    <a:latin typeface="+mn-ea"/>
                  </a:rPr>
                  <a:t>4</a:t>
                </a:r>
                <a:r>
                  <a:rPr lang="zh-CN" altLang="en-US" sz="2400" dirty="0" smtClean="0">
                    <a:latin typeface="+mn-ea"/>
                  </a:rPr>
                  <a:t>、已知关于</a:t>
                </a:r>
                <a:r>
                  <a:rPr lang="en-US" altLang="zh-CN" sz="2400" dirty="0" smtClean="0">
                    <a:latin typeface="+mn-ea"/>
                  </a:rPr>
                  <a:t>x</a:t>
                </a:r>
                <a:r>
                  <a:rPr lang="zh-CN" altLang="en-US" sz="2400" dirty="0" smtClean="0">
                    <a:latin typeface="+mn-ea"/>
                  </a:rPr>
                  <a:t>，</a:t>
                </a:r>
                <a:r>
                  <a:rPr lang="en-US" altLang="zh-CN" sz="2400" dirty="0" smtClean="0">
                    <a:latin typeface="+mn-ea"/>
                  </a:rPr>
                  <a:t>y</a:t>
                </a:r>
                <a:r>
                  <a:rPr lang="zh-CN" altLang="en-US" sz="2400" dirty="0" smtClean="0">
                    <a:latin typeface="+mn-ea"/>
                  </a:rPr>
                  <a:t>的方程组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altLang="zh-CN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altLang="zh-CN" sz="24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en-US" altLang="zh-CN" sz="2400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en-US" altLang="zh-CN" sz="2400" i="1">
                                <a:latin typeface="Cambria Math" panose="02040503050406030204" pitchFamily="18" charset="0"/>
                              </a:rPr>
                              <m:t>−2</m:t>
                            </m:r>
                            <m:r>
                              <a:rPr lang="en-US" altLang="zh-CN" sz="2400" i="1">
                                <a:latin typeface="Cambria Math" panose="02040503050406030204" pitchFamily="18" charset="0"/>
                              </a:rPr>
                              <m:t>𝑦</m:t>
                            </m:r>
                            <m:r>
                              <a:rPr lang="en-US" altLang="zh-CN" sz="2400" i="1" smtClean="0">
                                <a:latin typeface="Cambria Math" panose="02040503050406030204" pitchFamily="18" charset="0"/>
                              </a:rPr>
                              <m:t>=</m:t>
                            </m:r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m:rPr>
                                <m:sty m:val="p"/>
                              </m:rPr>
                              <a:rPr lang="en-US" altLang="zh-CN" sz="2400" i="1">
                                <a:latin typeface="Cambria Math" panose="02040503050406030204" pitchFamily="18" charset="0"/>
                              </a:rPr>
                              <m:t>a</m:t>
                            </m:r>
                          </m:e>
                          <m:e>
                            <m:r>
                              <a:rPr lang="en-US" altLang="zh-CN" sz="24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  <m:r>
                              <a:rPr lang="en-US" altLang="zh-CN" sz="2400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en-US" altLang="zh-CN" sz="2400" i="1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  <m:t>5</m:t>
                            </m:r>
                            <m:r>
                              <a:rPr lang="en-US" altLang="zh-CN" sz="2400" i="1">
                                <a:latin typeface="Cambria Math" panose="02040503050406030204" pitchFamily="18" charset="0"/>
                              </a:rPr>
                              <m:t>𝑦</m:t>
                            </m:r>
                            <m:r>
                              <a:rPr lang="en-US" altLang="zh-CN" sz="2400" i="1">
                                <a:latin typeface="Cambria Math" panose="02040503050406030204" pitchFamily="18" charset="0"/>
                              </a:rPr>
                              <m:t>=</m:t>
                            </m:r>
                            <m:r>
                              <m:rPr>
                                <m:sty m:val="p"/>
                              </m:rPr>
                              <a:rPr lang="en-US" altLang="zh-CN" sz="2400" i="1" smtClean="0">
                                <a:latin typeface="Cambria Math" panose="02040503050406030204" pitchFamily="18" charset="0"/>
                              </a:rPr>
                              <m:t>a</m:t>
                            </m:r>
                            <m:r>
                              <a:rPr lang="en-US" altLang="zh-CN" sz="2400" i="1" smtClean="0">
                                <a:latin typeface="Cambria Math" panose="02040503050406030204" pitchFamily="18" charset="0"/>
                              </a:rPr>
                              <m:t>−6</m:t>
                            </m:r>
                          </m:e>
                        </m:eqArr>
                      </m:e>
                    </m:d>
                  </m:oMath>
                </a14:m>
                <a:r>
                  <a:rPr lang="zh-CN" altLang="en-US" sz="2400" dirty="0" smtClean="0">
                    <a:latin typeface="+mn-ea"/>
                  </a:rPr>
                  <a:t>的解</a:t>
                </a:r>
                <a:r>
                  <a:rPr lang="en-US" altLang="zh-CN" sz="2400" dirty="0" smtClean="0">
                    <a:latin typeface="+mn-ea"/>
                  </a:rPr>
                  <a:t>x</a:t>
                </a:r>
                <a:r>
                  <a:rPr lang="zh-CN" altLang="en-US" sz="2400" dirty="0" smtClean="0">
                    <a:latin typeface="+mn-ea"/>
                  </a:rPr>
                  <a:t>，</a:t>
                </a:r>
                <a:r>
                  <a:rPr lang="en-US" altLang="zh-CN" sz="2400" dirty="0" smtClean="0">
                    <a:latin typeface="+mn-ea"/>
                  </a:rPr>
                  <a:t>y</a:t>
                </a:r>
                <a:r>
                  <a:rPr lang="zh-CN" altLang="en-US" sz="2400" dirty="0" smtClean="0">
                    <a:latin typeface="+mn-ea"/>
                  </a:rPr>
                  <a:t>都是负数，则</a:t>
                </a:r>
                <a:r>
                  <a:rPr lang="en-US" altLang="zh-CN" sz="2400" dirty="0" smtClean="0">
                    <a:latin typeface="+mn-ea"/>
                  </a:rPr>
                  <a:t>a</a:t>
                </a:r>
                <a:r>
                  <a:rPr lang="zh-CN" altLang="en-US" sz="2400" dirty="0" smtClean="0">
                    <a:latin typeface="+mn-ea"/>
                  </a:rPr>
                  <a:t>可以取的整数值为</a:t>
                </a:r>
                <a:r>
                  <a:rPr lang="zh-CN" altLang="en-US" sz="2400" u="sng" dirty="0" smtClean="0">
                    <a:latin typeface="+mn-ea"/>
                  </a:rPr>
                  <a:t>                         </a:t>
                </a:r>
                <a:r>
                  <a:rPr lang="zh-CN" altLang="en-US" sz="2400" dirty="0" smtClean="0">
                    <a:latin typeface="+mn-ea"/>
                  </a:rPr>
                  <a:t>。</a:t>
                </a:r>
                <a:endParaRPr lang="en-US" altLang="zh-CN" sz="2400" dirty="0" smtClean="0">
                  <a:latin typeface="+mn-ea"/>
                </a:endParaRPr>
              </a:p>
            </p:txBody>
          </p:sp>
        </mc:Choice>
        <mc:Fallback xmlns="">
          <p:sp>
            <p:nvSpPr>
              <p:cNvPr id="4" name="文本框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07720" y="441960"/>
                <a:ext cx="11064240" cy="5333768"/>
              </a:xfrm>
              <a:prstGeom prst="rect">
                <a:avLst/>
              </a:prstGeom>
              <a:blipFill rotWithShape="0">
                <a:blip r:embed="rId3"/>
                <a:stretch>
                  <a:fillRect l="-882" r="-882" b="-45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文本框 2"/>
              <p:cNvSpPr txBox="1"/>
              <p:nvPr/>
            </p:nvSpPr>
            <p:spPr>
              <a:xfrm>
                <a:off x="868680" y="777240"/>
                <a:ext cx="10454640" cy="42257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en-US" altLang="zh-CN" sz="2400" dirty="0" smtClean="0">
                    <a:latin typeface="+mn-ea"/>
                  </a:rPr>
                  <a:t>5</a:t>
                </a:r>
                <a:r>
                  <a:rPr lang="zh-CN" altLang="en-US" sz="2400" dirty="0" smtClean="0">
                    <a:latin typeface="+mn-ea"/>
                  </a:rPr>
                  <a:t>、若方程组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altLang="zh-CN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altLang="zh-CN" sz="24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  <m:t>5</m:t>
                            </m:r>
                            <m:r>
                              <a:rPr lang="en-US" altLang="zh-CN" sz="2400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en-US" altLang="zh-CN" sz="2400" i="1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US" altLang="zh-CN" sz="2400" i="1">
                                <a:latin typeface="Cambria Math" panose="02040503050406030204" pitchFamily="18" charset="0"/>
                              </a:rPr>
                              <m:t>3</m:t>
                            </m:r>
                            <m:r>
                              <a:rPr lang="en-US" altLang="zh-CN" sz="2400" i="1">
                                <a:latin typeface="Cambria Math" panose="02040503050406030204" pitchFamily="18" charset="0"/>
                              </a:rPr>
                              <m:t>𝑦</m:t>
                            </m:r>
                            <m:r>
                              <a:rPr lang="en-US" altLang="zh-CN" sz="2400" i="1">
                                <a:latin typeface="Cambria Math" panose="02040503050406030204" pitchFamily="18" charset="0"/>
                              </a:rPr>
                              <m:t>=2−3</m:t>
                            </m:r>
                            <m:r>
                              <m:rPr>
                                <m:sty m:val="p"/>
                              </m:rPr>
                              <a:rPr lang="en-US" altLang="zh-CN" sz="2400" i="1">
                                <a:latin typeface="Cambria Math" panose="02040503050406030204" pitchFamily="18" charset="0"/>
                              </a:rPr>
                              <m:t>k</m:t>
                            </m:r>
                          </m:e>
                          <m:e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en-US" altLang="zh-CN" sz="2400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altLang="zh-CN" sz="2400" i="1">
                                <a:latin typeface="Cambria Math" panose="02040503050406030204" pitchFamily="18" charset="0"/>
                              </a:rPr>
                              <m:t>𝑦</m:t>
                            </m:r>
                            <m:r>
                              <a:rPr lang="en-US" altLang="zh-CN" sz="2400" i="1">
                                <a:latin typeface="Cambria Math" panose="02040503050406030204" pitchFamily="18" charset="0"/>
                              </a:rPr>
                              <m:t>=</m:t>
                            </m:r>
                            <m:r>
                              <a:rPr lang="en-US" altLang="zh-CN" sz="2400" i="1">
                                <a:latin typeface="Cambria Math" panose="02040503050406030204" pitchFamily="18" charset="0"/>
                              </a:rPr>
                              <m:t>𝑘</m:t>
                            </m:r>
                            <m:r>
                              <a:rPr lang="en-US" altLang="zh-CN" sz="2400" b="0" i="1" smtClean="0">
                                <a:latin typeface="Cambria Math" panose="02040503050406030204" pitchFamily="18" charset="0"/>
                              </a:rPr>
                              <m:t>+4</m:t>
                            </m:r>
                          </m:e>
                        </m:eqArr>
                        <m:r>
                          <a:rPr lang="zh-CN" altLang="en-US" sz="2400" i="1" smtClean="0">
                            <a:latin typeface="Cambria Math" panose="02040503050406030204" pitchFamily="18" charset="0"/>
                          </a:rPr>
                          <m:t>的</m:t>
                        </m:r>
                        <m:r>
                          <a:rPr lang="zh-CN" altLang="en-US" sz="2400" i="1">
                            <a:latin typeface="Cambria Math" panose="02040503050406030204" pitchFamily="18" charset="0"/>
                          </a:rPr>
                          <m:t>解</m:t>
                        </m:r>
                        <m:d>
                          <m:dPr>
                            <m:begChr m:val="{"/>
                            <m:endChr m:val=""/>
                            <m:ctrlPr>
                              <a:rPr lang="en-US" altLang="zh-CN" sz="24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eqArr>
                              <m:eqArrPr>
                                <m:ctrlPr>
                                  <a:rPr lang="en-US" altLang="zh-CN" sz="2400" i="1">
                                    <a:latin typeface="Cambria Math" panose="02040503050406030204" pitchFamily="18" charset="0"/>
                                  </a:rPr>
                                </m:ctrlPr>
                              </m:eqArrPr>
                              <m:e>
                                <m:r>
                                  <a:rPr lang="en-US" altLang="zh-CN" sz="2400" i="1">
                                    <a:latin typeface="Cambria Math" panose="02040503050406030204" pitchFamily="18" charset="0"/>
                                  </a:rPr>
                                  <m:t>𝑥</m:t>
                                </m:r>
                                <m:r>
                                  <a:rPr lang="en-US" altLang="zh-CN" sz="2400" i="1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CN" sz="2400" i="1">
                                    <a:latin typeface="Cambria Math" panose="02040503050406030204" pitchFamily="18" charset="0"/>
                                  </a:rPr>
                                  <m:t>a</m:t>
                                </m:r>
                              </m:e>
                              <m:e>
                                <m:r>
                                  <a:rPr lang="en-US" altLang="zh-CN" sz="2400" i="1">
                                    <a:latin typeface="Cambria Math" panose="02040503050406030204" pitchFamily="18" charset="0"/>
                                  </a:rPr>
                                  <m:t>𝑦</m:t>
                                </m:r>
                                <m:r>
                                  <a:rPr lang="en-US" altLang="zh-CN" sz="2400" i="1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m:rPr>
                                    <m:sty m:val="p"/>
                                  </m:rPr>
                                  <a:rPr lang="en-US" altLang="zh-CN" sz="2400" i="1" smtClean="0">
                                    <a:latin typeface="Cambria Math" panose="02040503050406030204" pitchFamily="18" charset="0"/>
                                  </a:rPr>
                                  <m:t>b</m:t>
                                </m:r>
                              </m:e>
                            </m:eqArr>
                          </m:e>
                        </m:d>
                        <m:r>
                          <a:rPr lang="zh-CN" altLang="en-US" sz="2400" i="1" smtClean="0">
                            <a:latin typeface="Cambria Math" panose="02040503050406030204" pitchFamily="18" charset="0"/>
                          </a:rPr>
                          <m:t>，</m:t>
                        </m:r>
                        <m:r>
                          <a:rPr lang="zh-CN" altLang="en-US" sz="2400" i="1">
                            <a:latin typeface="Cambria Math" panose="02040503050406030204" pitchFamily="18" charset="0"/>
                          </a:rPr>
                          <m:t>且</m:t>
                        </m:r>
                        <m:d>
                          <m:dPr>
                            <m:begChr m:val="|"/>
                            <m:endChr m:val="|"/>
                            <m:ctrlPr>
                              <a:rPr lang="en-US" altLang="zh-CN" sz="240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m:rPr>
                                <m:sty m:val="p"/>
                              </m:rPr>
                              <a:rPr lang="en-US" altLang="zh-CN" sz="2400" i="1">
                                <a:latin typeface="Cambria Math" panose="02040503050406030204" pitchFamily="18" charset="0"/>
                              </a:rPr>
                              <m:t>k</m:t>
                            </m:r>
                          </m:e>
                        </m:d>
                        <m:r>
                          <a:rPr lang="zh-CN" altLang="en-US" sz="2400" i="1">
                            <a:latin typeface="Cambria Math" panose="02040503050406030204" pitchFamily="18" charset="0"/>
                          </a:rPr>
                          <m:t>＜</m:t>
                        </m:r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e>
                    </m:d>
                    <m:r>
                      <a:rPr lang="zh-CN" altLang="en-US" sz="2400" i="1" smtClean="0">
                        <a:latin typeface="Cambria Math" panose="02040503050406030204" pitchFamily="18" charset="0"/>
                      </a:rPr>
                      <m:t>，</m:t>
                    </m:r>
                  </m:oMath>
                </a14:m>
                <a:r>
                  <a:rPr lang="zh-CN" altLang="en-US" sz="2400" dirty="0" smtClean="0">
                    <a:latin typeface="+mn-ea"/>
                  </a:rPr>
                  <a:t>则</a:t>
                </a:r>
                <a:r>
                  <a:rPr lang="en-US" altLang="zh-CN" sz="2400" dirty="0" smtClean="0">
                    <a:latin typeface="+mn-ea"/>
                  </a:rPr>
                  <a:t>a-b</a:t>
                </a:r>
                <a:r>
                  <a:rPr lang="zh-CN" altLang="en-US" sz="2400" dirty="0" smtClean="0">
                    <a:latin typeface="+mn-ea"/>
                  </a:rPr>
                  <a:t>的范围是</a:t>
                </a:r>
                <a:r>
                  <a:rPr lang="zh-CN" altLang="en-US" sz="2400" u="sng" dirty="0" smtClean="0">
                    <a:latin typeface="+mn-ea"/>
                  </a:rPr>
                  <a:t>                </a:t>
                </a:r>
                <a:r>
                  <a:rPr lang="zh-CN" altLang="en-US" sz="2400" dirty="0" smtClean="0">
                    <a:latin typeface="+mn-ea"/>
                  </a:rPr>
                  <a:t>。</a:t>
                </a:r>
                <a:endParaRPr lang="en-US" altLang="zh-CN" sz="2400" dirty="0" smtClean="0">
                  <a:latin typeface="+mn-ea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altLang="zh-CN" sz="2400" dirty="0" smtClean="0">
                    <a:latin typeface="+mn-ea"/>
                  </a:rPr>
                  <a:t>6</a:t>
                </a:r>
                <a:r>
                  <a:rPr lang="zh-CN" altLang="en-US" sz="2400" dirty="0" smtClean="0">
                    <a:latin typeface="+mn-ea"/>
                  </a:rPr>
                  <a:t>、已知方程组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en-US" altLang="zh-CN" sz="24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altLang="zh-CN" sz="2400" i="1">
                                <a:latin typeface="Cambria Math" panose="02040503050406030204" pitchFamily="18" charset="0"/>
                              </a:rPr>
                            </m:ctrlPr>
                          </m:eqArrPr>
                          <m:e>
                            <m:r>
                              <a:rPr lang="en-US" altLang="zh-CN" sz="2400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en-US" altLang="zh-CN" sz="2400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altLang="zh-CN" sz="2400" i="1">
                                <a:latin typeface="Cambria Math" panose="02040503050406030204" pitchFamily="18" charset="0"/>
                              </a:rPr>
                              <m:t>𝑦</m:t>
                            </m:r>
                            <m:r>
                              <a:rPr lang="en-US" altLang="zh-CN" sz="2400" i="1" smtClean="0">
                                <a:latin typeface="Cambria Math" panose="02040503050406030204" pitchFamily="18" charset="0"/>
                              </a:rPr>
                              <m:t>=</m:t>
                            </m:r>
                            <m:r>
                              <a:rPr lang="en-US" altLang="zh-CN" sz="24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e>
                          <m:e>
                            <m:r>
                              <m:rPr>
                                <m:sty m:val="p"/>
                              </m:rPr>
                              <a:rPr lang="en-US" altLang="zh-CN" sz="2400" i="1" smtClean="0">
                                <a:latin typeface="Cambria Math" panose="02040503050406030204" pitchFamily="18" charset="0"/>
                              </a:rPr>
                              <m:t>m</m:t>
                            </m:r>
                            <m:r>
                              <a:rPr lang="en-US" altLang="zh-CN" sz="2400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  <m:r>
                              <a:rPr lang="en-US" altLang="zh-CN" sz="2400" i="1" smtClean="0">
                                <a:latin typeface="Cambria Math" panose="02040503050406030204" pitchFamily="18" charset="0"/>
                              </a:rPr>
                              <m:t>+</m:t>
                            </m:r>
                            <m:r>
                              <a:rPr lang="en-US" altLang="zh-CN" sz="2400" i="1">
                                <a:latin typeface="Cambria Math" panose="02040503050406030204" pitchFamily="18" charset="0"/>
                              </a:rPr>
                              <m:t>𝑦</m:t>
                            </m:r>
                            <m:r>
                              <a:rPr lang="en-US" altLang="zh-CN" sz="2400" i="1">
                                <a:latin typeface="Cambria Math" panose="02040503050406030204" pitchFamily="18" charset="0"/>
                              </a:rPr>
                              <m:t>=6</m:t>
                            </m:r>
                          </m:e>
                        </m:eqArr>
                      </m:e>
                    </m:d>
                    <m:r>
                      <a:rPr lang="zh-CN" altLang="en-US" sz="2400" i="1" smtClean="0">
                        <a:latin typeface="Cambria Math" panose="02040503050406030204" pitchFamily="18" charset="0"/>
                      </a:rPr>
                      <m:t>，</m:t>
                    </m:r>
                  </m:oMath>
                </a14:m>
                <a:r>
                  <a:rPr lang="zh-CN" altLang="en-US" sz="2400" dirty="0" smtClean="0">
                    <a:latin typeface="+mn-ea"/>
                  </a:rPr>
                  <a:t>若方程组有非负整数解，那么正整数</a:t>
                </a:r>
                <a:r>
                  <a:rPr lang="en-US" altLang="zh-CN" sz="2400" dirty="0" smtClean="0">
                    <a:latin typeface="+mn-ea"/>
                  </a:rPr>
                  <a:t>m</a:t>
                </a:r>
                <a:r>
                  <a:rPr lang="zh-CN" altLang="en-US" sz="2400" dirty="0" smtClean="0">
                    <a:latin typeface="+mn-ea"/>
                  </a:rPr>
                  <a:t>的值为</a:t>
                </a:r>
                <a:endParaRPr lang="en-US" altLang="zh-CN" sz="2400" dirty="0" smtClean="0">
                  <a:latin typeface="+mn-ea"/>
                </a:endParaRPr>
              </a:p>
              <a:p>
                <a:pPr>
                  <a:lnSpc>
                    <a:spcPct val="150000"/>
                  </a:lnSpc>
                </a:pPr>
                <a:r>
                  <a:rPr lang="en-US" altLang="zh-CN" sz="2400" u="sng" dirty="0">
                    <a:latin typeface="+mn-ea"/>
                  </a:rPr>
                  <a:t> </a:t>
                </a:r>
                <a:r>
                  <a:rPr lang="en-US" altLang="zh-CN" sz="2400" u="sng" dirty="0" smtClean="0">
                    <a:latin typeface="+mn-ea"/>
                  </a:rPr>
                  <a:t>                    </a:t>
                </a:r>
                <a:r>
                  <a:rPr lang="zh-CN" altLang="en-US" sz="2400" dirty="0" smtClean="0">
                    <a:latin typeface="+mn-ea"/>
                  </a:rPr>
                  <a:t>。</a:t>
                </a:r>
                <a:endParaRPr lang="en-US" altLang="zh-CN" sz="2400" dirty="0" smtClean="0">
                  <a:latin typeface="+mn-ea"/>
                </a:endParaRPr>
              </a:p>
              <a:p>
                <a:pPr>
                  <a:lnSpc>
                    <a:spcPct val="150000"/>
                  </a:lnSpc>
                </a:pPr>
                <a:endParaRPr lang="zh-CN" altLang="en-US" sz="2400" u="sng" dirty="0">
                  <a:latin typeface="+mn-ea"/>
                </a:endParaRPr>
              </a:p>
            </p:txBody>
          </p:sp>
        </mc:Choice>
        <mc:Fallback xmlns="">
          <p:sp>
            <p:nvSpPr>
              <p:cNvPr id="3" name="文本框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68680" y="777240"/>
                <a:ext cx="10454640" cy="4225772"/>
              </a:xfrm>
              <a:prstGeom prst="rect">
                <a:avLst/>
              </a:prstGeom>
              <a:blipFill rotWithShape="0">
                <a:blip r:embed="rId3"/>
                <a:stretch>
                  <a:fillRect l="-93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64129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11333" r="-1005" b="71333"/>
          <a:stretch/>
        </p:blipFill>
        <p:spPr>
          <a:xfrm>
            <a:off x="1494889" y="365760"/>
            <a:ext cx="8694799" cy="3230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21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12222" r="919" b="75333"/>
          <a:stretch/>
        </p:blipFill>
        <p:spPr>
          <a:xfrm>
            <a:off x="915770" y="259080"/>
            <a:ext cx="10086654" cy="274320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" t="11334" r="917" b="63333"/>
          <a:stretch/>
        </p:blipFill>
        <p:spPr>
          <a:xfrm>
            <a:off x="1830170" y="2392680"/>
            <a:ext cx="7725310" cy="4277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709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22" r="919" b="78000"/>
          <a:stretch/>
        </p:blipFill>
        <p:spPr>
          <a:xfrm>
            <a:off x="473810" y="259080"/>
            <a:ext cx="9485530" cy="2026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841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968" t="12222" r="2363" b="52222"/>
          <a:stretch/>
        </p:blipFill>
        <p:spPr>
          <a:xfrm>
            <a:off x="-31850" y="213359"/>
            <a:ext cx="7711440" cy="5960533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47111" r="31628" b="38222"/>
          <a:stretch/>
        </p:blipFill>
        <p:spPr>
          <a:xfrm>
            <a:off x="7572910" y="1173480"/>
            <a:ext cx="4232470" cy="196596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484" t="46667" r="-3017" b="38222"/>
          <a:stretch/>
        </p:blipFill>
        <p:spPr>
          <a:xfrm>
            <a:off x="8296387" y="3261360"/>
            <a:ext cx="3164093" cy="2758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1645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自定义 2339">
      <a:dk1>
        <a:srgbClr val="000000"/>
      </a:dk1>
      <a:lt1>
        <a:srgbClr val="FFFFFF"/>
      </a:lt1>
      <a:dk2>
        <a:srgbClr val="799429"/>
      </a:dk2>
      <a:lt2>
        <a:srgbClr val="B57909"/>
      </a:lt2>
      <a:accent1>
        <a:srgbClr val="B57909"/>
      </a:accent1>
      <a:accent2>
        <a:srgbClr val="799429"/>
      </a:accent2>
      <a:accent3>
        <a:srgbClr val="B57909"/>
      </a:accent3>
      <a:accent4>
        <a:srgbClr val="799429"/>
      </a:accent4>
      <a:accent5>
        <a:srgbClr val="B57909"/>
      </a:accent5>
      <a:accent6>
        <a:srgbClr val="799429"/>
      </a:accent6>
      <a:hlink>
        <a:srgbClr val="0070C0"/>
      </a:hlink>
      <a:folHlink>
        <a:srgbClr val="0089D2"/>
      </a:folHlink>
    </a:clrScheme>
    <a:fontScheme name="自定义 1">
      <a:majorFont>
        <a:latin typeface="Arial Black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</TotalTime>
  <Words>41</Words>
  <Application>Microsoft Office PowerPoint</Application>
  <PresentationFormat>宽屏</PresentationFormat>
  <Paragraphs>15</Paragraphs>
  <Slides>7</Slides>
  <Notes>7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4" baseType="lpstr">
      <vt:lpstr>宋体</vt:lpstr>
      <vt:lpstr>微软雅黑</vt:lpstr>
      <vt:lpstr>Arial</vt:lpstr>
      <vt:lpstr>Arial Black</vt:lpstr>
      <vt:lpstr>Calibri</vt:lpstr>
      <vt:lpstr>Cambria Math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绿色小清新简约年终工作汇报PPT模板</dc:title>
  <dc:subject> </dc:subject>
  <dc:creator>极简办公</dc:creator>
  <cp:keywords>www.jjppt.com</cp:keywords>
  <dc:description>www.jjppt.com</dc:description>
  <cp:lastModifiedBy>649246604@qq.com</cp:lastModifiedBy>
  <cp:revision>25</cp:revision>
  <dcterms:created xsi:type="dcterms:W3CDTF">2015-05-05T08:02:00Z</dcterms:created>
  <dcterms:modified xsi:type="dcterms:W3CDTF">2022-05-21T01:27:49Z</dcterms:modified>
  <cp:category> </cp:category>
  <cp:contentStatus> </cp:contentStatus>
  <cp:version>1</cp:version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2052-11.1.0.9740</vt:lpwstr>
  </property>
</Properties>
</file>