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36" d="100"/>
          <a:sy n="36" d="100"/>
        </p:scale>
        <p:origin x="-1240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1FD-49C5-4820-8D52-ED07E30AF721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32563-940D-42F0-B9C9-93FEEEAAD01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1FD-49C5-4820-8D52-ED07E30AF721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32563-940D-42F0-B9C9-93FEEEAAD01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1FD-49C5-4820-8D52-ED07E30AF721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32563-940D-42F0-B9C9-93FEEEAAD01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1FD-49C5-4820-8D52-ED07E30AF721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32563-940D-42F0-B9C9-93FEEEAAD01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1FD-49C5-4820-8D52-ED07E30AF721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32563-940D-42F0-B9C9-93FEEEAAD01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1FD-49C5-4820-8D52-ED07E30AF721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32563-940D-42F0-B9C9-93FEEEAAD01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1FD-49C5-4820-8D52-ED07E30AF721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32563-940D-42F0-B9C9-93FEEEAAD01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1FD-49C5-4820-8D52-ED07E30AF721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32563-940D-42F0-B9C9-93FEEEAAD01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1FD-49C5-4820-8D52-ED07E30AF721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32563-940D-42F0-B9C9-93FEEEAAD01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1FD-49C5-4820-8D52-ED07E30AF721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32563-940D-42F0-B9C9-93FEEEAAD01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1FD-49C5-4820-8D52-ED07E30AF721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32563-940D-42F0-B9C9-93FEEEAAD01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F0B1FD-49C5-4820-8D52-ED07E30AF721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132563-940D-42F0-B9C9-93FEEEAAD01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hyperlink" Target="../../../WINDOWS/Local%20Settings/Temporary%20Internet%20Files/Content.IE5/GZGLCR29/&#32447;&#32447;&#35282;.gsp" TargetMode="Externa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WordArt 4" descr="ZQ_006"/>
          <p:cNvSpPr>
            <a:spLocks noChangeArrowheads="1" noChangeShapeType="1" noTextEdit="1"/>
          </p:cNvSpPr>
          <p:nvPr/>
        </p:nvSpPr>
        <p:spPr bwMode="auto">
          <a:xfrm>
            <a:off x="1979613" y="1773238"/>
            <a:ext cx="6248400" cy="32766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zh-CN" altLang="en-US" sz="3600" b="1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stretch>
                    <a:fillRect/>
                  </a:stretch>
                </a:blipFill>
                <a:effectLst>
                  <a:outerShdw dist="35921" dir="2700000" sy="50000" rotWithShape="0">
                    <a:srgbClr val="875B0D"/>
                  </a:outerShdw>
                </a:effectLst>
                <a:latin typeface="隶书"/>
                <a:ea typeface="隶书"/>
              </a:rPr>
              <a:t>立几总复习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WordArt 2"/>
          <p:cNvSpPr>
            <a:spLocks noChangeArrowheads="1" noChangeShapeType="1" noTextEdit="1"/>
          </p:cNvSpPr>
          <p:nvPr/>
        </p:nvSpPr>
        <p:spPr bwMode="auto">
          <a:xfrm>
            <a:off x="1235075" y="1828800"/>
            <a:ext cx="7070725" cy="2667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7200" b="1" kern="10" spc="1441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A280C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/>
                  </a:outerShdw>
                </a:effectLst>
                <a:latin typeface="隶书"/>
                <a:ea typeface="隶书"/>
              </a:rPr>
              <a:t>角的问题</a:t>
            </a:r>
          </a:p>
        </p:txBody>
      </p:sp>
      <p:sp>
        <p:nvSpPr>
          <p:cNvPr id="17411" name="WordArt 3"/>
          <p:cNvSpPr>
            <a:spLocks noChangeArrowheads="1" noChangeShapeType="1" noTextEdit="1"/>
          </p:cNvSpPr>
          <p:nvPr/>
        </p:nvSpPr>
        <p:spPr bwMode="auto">
          <a:xfrm>
            <a:off x="1184275" y="1854200"/>
            <a:ext cx="7070725" cy="2667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7200" b="1" kern="10" spc="1441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45791" dir="3378596" algn="ctr" rotWithShape="0">
                    <a:srgbClr val="4D4D4D"/>
                  </a:outerShdw>
                </a:effectLst>
                <a:latin typeface="隶书"/>
                <a:ea typeface="隶书"/>
              </a:rPr>
              <a:t>角的问题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Text Box 2"/>
          <p:cNvSpPr txBox="1">
            <a:spLocks noChangeArrowheads="1"/>
          </p:cNvSpPr>
          <p:nvPr/>
        </p:nvSpPr>
        <p:spPr bwMode="auto">
          <a:xfrm>
            <a:off x="611188" y="247650"/>
            <a:ext cx="3503612" cy="971550"/>
          </a:xfrm>
          <a:prstGeom prst="rect">
            <a:avLst/>
          </a:prstGeom>
          <a:solidFill>
            <a:schemeClr val="hlink"/>
          </a:solidFill>
          <a:ln w="5715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5400" b="1" i="0"/>
              <a:t>预备知识</a:t>
            </a:r>
          </a:p>
        </p:txBody>
      </p:sp>
      <p:sp>
        <p:nvSpPr>
          <p:cNvPr id="1029" name="Text Box 3"/>
          <p:cNvSpPr txBox="1">
            <a:spLocks noChangeArrowheads="1"/>
          </p:cNvSpPr>
          <p:nvPr/>
        </p:nvSpPr>
        <p:spPr bwMode="auto">
          <a:xfrm>
            <a:off x="4800600" y="228600"/>
            <a:ext cx="3587750" cy="971550"/>
          </a:xfrm>
          <a:prstGeom prst="rect">
            <a:avLst/>
          </a:prstGeom>
          <a:noFill/>
          <a:ln w="57150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5400" b="1" i="0"/>
              <a:t>角的知识</a:t>
            </a:r>
          </a:p>
        </p:txBody>
      </p:sp>
      <p:sp>
        <p:nvSpPr>
          <p:cNvPr id="1030" name="Text Box 4"/>
          <p:cNvSpPr txBox="1">
            <a:spLocks noChangeArrowheads="1"/>
          </p:cNvSpPr>
          <p:nvPr/>
        </p:nvSpPr>
        <p:spPr bwMode="auto">
          <a:xfrm>
            <a:off x="1066800" y="1905000"/>
            <a:ext cx="5737225" cy="231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 i="0"/>
              <a:t>正弦定理  </a:t>
            </a:r>
            <a:r>
              <a:rPr lang="en-US" altLang="zh-CN" sz="2800" b="1" i="0"/>
              <a:t>a/sinA=b/sinB=</a:t>
            </a:r>
          </a:p>
          <a:p>
            <a:pPr>
              <a:spcBef>
                <a:spcPct val="50000"/>
              </a:spcBef>
            </a:pPr>
            <a:endParaRPr lang="en-US" altLang="zh-CN" b="1" i="0"/>
          </a:p>
          <a:p>
            <a:pPr>
              <a:spcBef>
                <a:spcPct val="50000"/>
              </a:spcBef>
            </a:pPr>
            <a:endParaRPr lang="en-US" altLang="zh-CN" sz="4400" b="1" i="0"/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5943600" y="1676400"/>
            <a:ext cx="2362200" cy="2438400"/>
            <a:chOff x="3312" y="1104"/>
            <a:chExt cx="1488" cy="1536"/>
          </a:xfrm>
        </p:grpSpPr>
        <p:sp>
          <p:nvSpPr>
            <p:cNvPr id="1046" name="AutoShape 6"/>
            <p:cNvSpPr>
              <a:spLocks noChangeArrowheads="1"/>
            </p:cNvSpPr>
            <p:nvPr/>
          </p:nvSpPr>
          <p:spPr bwMode="auto">
            <a:xfrm>
              <a:off x="3504" y="1488"/>
              <a:ext cx="1104" cy="768"/>
            </a:xfrm>
            <a:prstGeom prst="triangle">
              <a:avLst>
                <a:gd name="adj" fmla="val 1594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7" name="Text Box 7"/>
            <p:cNvSpPr txBox="1">
              <a:spLocks noChangeArrowheads="1"/>
            </p:cNvSpPr>
            <p:nvPr/>
          </p:nvSpPr>
          <p:spPr bwMode="auto">
            <a:xfrm>
              <a:off x="3504" y="1104"/>
              <a:ext cx="336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4000" b="1" i="0"/>
                <a:t>A</a:t>
              </a:r>
            </a:p>
          </p:txBody>
        </p:sp>
        <p:sp>
          <p:nvSpPr>
            <p:cNvPr id="1048" name="Text Box 8"/>
            <p:cNvSpPr txBox="1">
              <a:spLocks noChangeArrowheads="1"/>
            </p:cNvSpPr>
            <p:nvPr/>
          </p:nvSpPr>
          <p:spPr bwMode="auto">
            <a:xfrm>
              <a:off x="3312" y="2160"/>
              <a:ext cx="336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4000" b="1" i="0"/>
                <a:t>B</a:t>
              </a:r>
            </a:p>
          </p:txBody>
        </p:sp>
        <p:sp>
          <p:nvSpPr>
            <p:cNvPr id="1049" name="Text Box 9"/>
            <p:cNvSpPr txBox="1">
              <a:spLocks noChangeArrowheads="1"/>
            </p:cNvSpPr>
            <p:nvPr/>
          </p:nvSpPr>
          <p:spPr bwMode="auto">
            <a:xfrm>
              <a:off x="4464" y="2198"/>
              <a:ext cx="336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4000" b="1" i="0"/>
                <a:t>C</a:t>
              </a:r>
            </a:p>
          </p:txBody>
        </p:sp>
        <p:sp>
          <p:nvSpPr>
            <p:cNvPr id="1050" name="Text Box 10"/>
            <p:cNvSpPr txBox="1">
              <a:spLocks noChangeArrowheads="1"/>
            </p:cNvSpPr>
            <p:nvPr/>
          </p:nvSpPr>
          <p:spPr bwMode="auto">
            <a:xfrm>
              <a:off x="4224" y="1632"/>
              <a:ext cx="336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4000" b="1" i="0">
                  <a:solidFill>
                    <a:schemeClr val="accent2"/>
                  </a:solidFill>
                </a:rPr>
                <a:t>b</a:t>
              </a:r>
            </a:p>
          </p:txBody>
        </p:sp>
        <p:sp>
          <p:nvSpPr>
            <p:cNvPr id="1051" name="Text Box 11"/>
            <p:cNvSpPr txBox="1">
              <a:spLocks noChangeArrowheads="1"/>
            </p:cNvSpPr>
            <p:nvPr/>
          </p:nvSpPr>
          <p:spPr bwMode="auto">
            <a:xfrm>
              <a:off x="3312" y="1680"/>
              <a:ext cx="336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4000" b="1" i="0">
                  <a:solidFill>
                    <a:schemeClr val="accent2"/>
                  </a:solidFill>
                </a:rPr>
                <a:t>c</a:t>
              </a:r>
            </a:p>
          </p:txBody>
        </p:sp>
        <p:sp>
          <p:nvSpPr>
            <p:cNvPr id="1052" name="Arc 12"/>
            <p:cNvSpPr>
              <a:spLocks/>
            </p:cNvSpPr>
            <p:nvPr/>
          </p:nvSpPr>
          <p:spPr bwMode="auto">
            <a:xfrm rot="2359330" flipV="1">
              <a:off x="3572" y="1536"/>
              <a:ext cx="240" cy="274"/>
            </a:xfrm>
            <a:custGeom>
              <a:avLst/>
              <a:gdLst>
                <a:gd name="T0" fmla="*/ 138 w 21600"/>
                <a:gd name="T1" fmla="*/ 0 h 17690"/>
                <a:gd name="T2" fmla="*/ 240 w 21600"/>
                <a:gd name="T3" fmla="*/ 274 h 17690"/>
                <a:gd name="T4" fmla="*/ 0 w 21600"/>
                <a:gd name="T5" fmla="*/ 274 h 17690"/>
                <a:gd name="T6" fmla="*/ 0 60000 65536"/>
                <a:gd name="T7" fmla="*/ 0 60000 65536"/>
                <a:gd name="T8" fmla="*/ 0 60000 65536"/>
                <a:gd name="T9" fmla="*/ 0 w 21600"/>
                <a:gd name="T10" fmla="*/ 0 h 17690"/>
                <a:gd name="T11" fmla="*/ 21600 w 21600"/>
                <a:gd name="T12" fmla="*/ 17690 h 1769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17690" fill="none" extrusionOk="0">
                  <a:moveTo>
                    <a:pt x="12394" y="-1"/>
                  </a:moveTo>
                  <a:cubicBezTo>
                    <a:pt x="18164" y="4042"/>
                    <a:pt x="21600" y="10644"/>
                    <a:pt x="21600" y="17690"/>
                  </a:cubicBezTo>
                </a:path>
                <a:path w="21600" h="17690" stroke="0" extrusionOk="0">
                  <a:moveTo>
                    <a:pt x="12394" y="-1"/>
                  </a:moveTo>
                  <a:cubicBezTo>
                    <a:pt x="18164" y="4042"/>
                    <a:pt x="21600" y="10644"/>
                    <a:pt x="21600" y="17690"/>
                  </a:cubicBezTo>
                  <a:lnTo>
                    <a:pt x="0" y="1769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032" name="Text Box 13"/>
          <p:cNvSpPr txBox="1">
            <a:spLocks noChangeArrowheads="1"/>
          </p:cNvSpPr>
          <p:nvPr/>
        </p:nvSpPr>
        <p:spPr bwMode="auto">
          <a:xfrm>
            <a:off x="609600" y="2895600"/>
            <a:ext cx="10096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5400" b="1" i="0">
                <a:solidFill>
                  <a:srgbClr val="00CC00"/>
                </a:solidFill>
              </a:rPr>
              <a:t>S</a:t>
            </a:r>
          </a:p>
        </p:txBody>
      </p:sp>
      <p:sp>
        <p:nvSpPr>
          <p:cNvPr id="1033" name="Text Box 14"/>
          <p:cNvSpPr txBox="1">
            <a:spLocks noChangeArrowheads="1"/>
          </p:cNvSpPr>
          <p:nvPr/>
        </p:nvSpPr>
        <p:spPr bwMode="auto">
          <a:xfrm>
            <a:off x="1066800" y="3154363"/>
            <a:ext cx="20653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>
                <a:solidFill>
                  <a:srgbClr val="00CC00"/>
                </a:solidFill>
                <a:sym typeface="Symbol" pitchFamily="18" charset="2"/>
              </a:rPr>
              <a:t></a:t>
            </a:r>
            <a:r>
              <a:rPr lang="en-US" altLang="zh-CN" sz="3200" b="1" i="0">
                <a:solidFill>
                  <a:srgbClr val="00CC00"/>
                </a:solidFill>
              </a:rPr>
              <a:t>ABC</a:t>
            </a:r>
          </a:p>
        </p:txBody>
      </p:sp>
      <p:sp>
        <p:nvSpPr>
          <p:cNvPr id="1034" name="Text Box 15"/>
          <p:cNvSpPr txBox="1">
            <a:spLocks noChangeArrowheads="1"/>
          </p:cNvSpPr>
          <p:nvPr/>
        </p:nvSpPr>
        <p:spPr bwMode="auto">
          <a:xfrm>
            <a:off x="2209800" y="3155950"/>
            <a:ext cx="381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i="0"/>
              <a:t>=</a:t>
            </a:r>
          </a:p>
        </p:txBody>
      </p:sp>
      <p:graphicFrame>
        <p:nvGraphicFramePr>
          <p:cNvPr id="1026" name="Object 16"/>
          <p:cNvGraphicFramePr>
            <a:graphicFrameLocks noChangeAspect="1"/>
          </p:cNvGraphicFramePr>
          <p:nvPr/>
        </p:nvGraphicFramePr>
        <p:xfrm>
          <a:off x="2617788" y="2927350"/>
          <a:ext cx="430212" cy="1111250"/>
        </p:xfrm>
        <a:graphic>
          <a:graphicData uri="http://schemas.openxmlformats.org/presentationml/2006/ole">
            <p:oleObj spid="_x0000_s1026" name="Equation" r:id="rId3" imgW="152280" imgH="393480" progId="Equation.3">
              <p:embed/>
            </p:oleObj>
          </a:graphicData>
        </a:graphic>
      </p:graphicFrame>
      <p:sp>
        <p:nvSpPr>
          <p:cNvPr id="1035" name="Text Box 17"/>
          <p:cNvSpPr txBox="1">
            <a:spLocks noChangeArrowheads="1"/>
          </p:cNvSpPr>
          <p:nvPr/>
        </p:nvSpPr>
        <p:spPr bwMode="auto">
          <a:xfrm>
            <a:off x="2971800" y="3079750"/>
            <a:ext cx="239236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i="0"/>
              <a:t>bc sinA</a:t>
            </a:r>
          </a:p>
        </p:txBody>
      </p:sp>
      <p:sp>
        <p:nvSpPr>
          <p:cNvPr id="1036" name="Text Box 18"/>
          <p:cNvSpPr txBox="1">
            <a:spLocks noChangeArrowheads="1"/>
          </p:cNvSpPr>
          <p:nvPr/>
        </p:nvSpPr>
        <p:spPr bwMode="auto">
          <a:xfrm>
            <a:off x="1066800" y="4343400"/>
            <a:ext cx="3792538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 i="0"/>
              <a:t>余弦定理</a:t>
            </a:r>
          </a:p>
        </p:txBody>
      </p:sp>
      <p:sp>
        <p:nvSpPr>
          <p:cNvPr id="1037" name="AutoShape 19"/>
          <p:cNvSpPr>
            <a:spLocks noChangeArrowheads="1"/>
          </p:cNvSpPr>
          <p:nvPr/>
        </p:nvSpPr>
        <p:spPr bwMode="auto">
          <a:xfrm>
            <a:off x="6324600" y="4724400"/>
            <a:ext cx="1752600" cy="1219200"/>
          </a:xfrm>
          <a:prstGeom prst="triangle">
            <a:avLst>
              <a:gd name="adj" fmla="val 15940"/>
            </a:avLst>
          </a:prstGeom>
          <a:noFill/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38" name="Text Box 20"/>
          <p:cNvSpPr txBox="1">
            <a:spLocks noChangeArrowheads="1"/>
          </p:cNvSpPr>
          <p:nvPr/>
        </p:nvSpPr>
        <p:spPr bwMode="auto">
          <a:xfrm>
            <a:off x="6324600" y="4114800"/>
            <a:ext cx="533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i="0"/>
              <a:t>A</a:t>
            </a:r>
          </a:p>
        </p:txBody>
      </p:sp>
      <p:sp>
        <p:nvSpPr>
          <p:cNvPr id="1039" name="Text Box 21"/>
          <p:cNvSpPr txBox="1">
            <a:spLocks noChangeArrowheads="1"/>
          </p:cNvSpPr>
          <p:nvPr/>
        </p:nvSpPr>
        <p:spPr bwMode="auto">
          <a:xfrm>
            <a:off x="6019800" y="5791200"/>
            <a:ext cx="533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i="0"/>
              <a:t>B</a:t>
            </a:r>
          </a:p>
        </p:txBody>
      </p:sp>
      <p:sp>
        <p:nvSpPr>
          <p:cNvPr id="1040" name="Text Box 22"/>
          <p:cNvSpPr txBox="1">
            <a:spLocks noChangeArrowheads="1"/>
          </p:cNvSpPr>
          <p:nvPr/>
        </p:nvSpPr>
        <p:spPr bwMode="auto">
          <a:xfrm>
            <a:off x="7848600" y="5851525"/>
            <a:ext cx="533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i="0"/>
              <a:t>C</a:t>
            </a:r>
          </a:p>
        </p:txBody>
      </p:sp>
      <p:sp>
        <p:nvSpPr>
          <p:cNvPr id="1041" name="Text Box 23"/>
          <p:cNvSpPr txBox="1">
            <a:spLocks noChangeArrowheads="1"/>
          </p:cNvSpPr>
          <p:nvPr/>
        </p:nvSpPr>
        <p:spPr bwMode="auto">
          <a:xfrm>
            <a:off x="7467600" y="4953000"/>
            <a:ext cx="533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i="0">
                <a:solidFill>
                  <a:schemeClr val="accent2"/>
                </a:solidFill>
              </a:rPr>
              <a:t>b</a:t>
            </a:r>
          </a:p>
        </p:txBody>
      </p:sp>
      <p:sp>
        <p:nvSpPr>
          <p:cNvPr id="1042" name="Text Box 24"/>
          <p:cNvSpPr txBox="1">
            <a:spLocks noChangeArrowheads="1"/>
          </p:cNvSpPr>
          <p:nvPr/>
        </p:nvSpPr>
        <p:spPr bwMode="auto">
          <a:xfrm>
            <a:off x="6019800" y="5029200"/>
            <a:ext cx="533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i="0">
                <a:solidFill>
                  <a:schemeClr val="accent2"/>
                </a:solidFill>
              </a:rPr>
              <a:t>c</a:t>
            </a:r>
          </a:p>
        </p:txBody>
      </p:sp>
      <p:sp>
        <p:nvSpPr>
          <p:cNvPr id="1043" name="Arc 25"/>
          <p:cNvSpPr>
            <a:spLocks/>
          </p:cNvSpPr>
          <p:nvPr/>
        </p:nvSpPr>
        <p:spPr bwMode="auto">
          <a:xfrm rot="2359330" flipV="1">
            <a:off x="6432550" y="4800600"/>
            <a:ext cx="381000" cy="434975"/>
          </a:xfrm>
          <a:custGeom>
            <a:avLst/>
            <a:gdLst>
              <a:gd name="T0" fmla="*/ 218616 w 21600"/>
              <a:gd name="T1" fmla="*/ 0 h 17690"/>
              <a:gd name="T2" fmla="*/ 381000 w 21600"/>
              <a:gd name="T3" fmla="*/ 434975 h 17690"/>
              <a:gd name="T4" fmla="*/ 0 w 21600"/>
              <a:gd name="T5" fmla="*/ 434975 h 17690"/>
              <a:gd name="T6" fmla="*/ 0 60000 65536"/>
              <a:gd name="T7" fmla="*/ 0 60000 65536"/>
              <a:gd name="T8" fmla="*/ 0 60000 65536"/>
              <a:gd name="T9" fmla="*/ 0 w 21600"/>
              <a:gd name="T10" fmla="*/ 0 h 17690"/>
              <a:gd name="T11" fmla="*/ 21600 w 21600"/>
              <a:gd name="T12" fmla="*/ 17690 h 1769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17690" fill="none" extrusionOk="0">
                <a:moveTo>
                  <a:pt x="12394" y="-1"/>
                </a:moveTo>
                <a:cubicBezTo>
                  <a:pt x="18164" y="4042"/>
                  <a:pt x="21600" y="10644"/>
                  <a:pt x="21600" y="17690"/>
                </a:cubicBezTo>
              </a:path>
              <a:path w="21600" h="17690" stroke="0" extrusionOk="0">
                <a:moveTo>
                  <a:pt x="12394" y="-1"/>
                </a:moveTo>
                <a:cubicBezTo>
                  <a:pt x="18164" y="4042"/>
                  <a:pt x="21600" y="10644"/>
                  <a:pt x="21600" y="17690"/>
                </a:cubicBezTo>
                <a:lnTo>
                  <a:pt x="0" y="17690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44" name="Text Box 26"/>
          <p:cNvSpPr txBox="1">
            <a:spLocks noChangeArrowheads="1"/>
          </p:cNvSpPr>
          <p:nvPr/>
        </p:nvSpPr>
        <p:spPr bwMode="auto">
          <a:xfrm>
            <a:off x="6934200" y="5791200"/>
            <a:ext cx="533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i="0">
                <a:solidFill>
                  <a:schemeClr val="accent2"/>
                </a:solidFill>
              </a:rPr>
              <a:t>a</a:t>
            </a:r>
          </a:p>
        </p:txBody>
      </p:sp>
      <p:sp>
        <p:nvSpPr>
          <p:cNvPr id="1045" name="Text Box 27"/>
          <p:cNvSpPr txBox="1">
            <a:spLocks noChangeArrowheads="1"/>
          </p:cNvSpPr>
          <p:nvPr/>
        </p:nvSpPr>
        <p:spPr bwMode="auto">
          <a:xfrm>
            <a:off x="584200" y="5572125"/>
            <a:ext cx="20431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i="0"/>
              <a:t>cosA=</a:t>
            </a:r>
          </a:p>
        </p:txBody>
      </p:sp>
      <p:graphicFrame>
        <p:nvGraphicFramePr>
          <p:cNvPr id="1027" name="Object 28"/>
          <p:cNvGraphicFramePr>
            <a:graphicFrameLocks noChangeAspect="1"/>
          </p:cNvGraphicFramePr>
          <p:nvPr/>
        </p:nvGraphicFramePr>
        <p:xfrm>
          <a:off x="2133600" y="5272088"/>
          <a:ext cx="2895600" cy="1281112"/>
        </p:xfrm>
        <a:graphic>
          <a:graphicData uri="http://schemas.openxmlformats.org/presentationml/2006/ole">
            <p:oleObj spid="_x0000_s1027" name="Equation" r:id="rId4" imgW="774360" imgH="419040" progId="Equation.3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/>
          <p:cNvSpPr>
            <a:spLocks noChangeArrowheads="1"/>
          </p:cNvSpPr>
          <p:nvPr/>
        </p:nvSpPr>
        <p:spPr bwMode="auto">
          <a:xfrm>
            <a:off x="869950" y="3581400"/>
            <a:ext cx="7310438" cy="1295400"/>
          </a:xfrm>
          <a:prstGeom prst="rect">
            <a:avLst/>
          </a:prstGeom>
          <a:solidFill>
            <a:srgbClr val="FF9900">
              <a:alpha val="50195"/>
            </a:srgbClr>
          </a:solidFill>
          <a:ln w="5715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8435" name="Text Box 4"/>
          <p:cNvSpPr txBox="1">
            <a:spLocks noChangeArrowheads="1"/>
          </p:cNvSpPr>
          <p:nvPr/>
        </p:nvSpPr>
        <p:spPr bwMode="auto">
          <a:xfrm>
            <a:off x="869950" y="3733800"/>
            <a:ext cx="7310438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6600" b="1" i="0"/>
              <a:t>直线与平面所成角</a:t>
            </a:r>
          </a:p>
        </p:txBody>
      </p:sp>
      <p:sp>
        <p:nvSpPr>
          <p:cNvPr id="18436" name="Text Box 5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838200" y="3711575"/>
            <a:ext cx="7310438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6600" b="1" i="0">
                <a:solidFill>
                  <a:srgbClr val="FF0000"/>
                </a:solidFill>
              </a:rPr>
              <a:t>直线与平面所成角</a:t>
            </a:r>
          </a:p>
        </p:txBody>
      </p:sp>
      <p:sp>
        <p:nvSpPr>
          <p:cNvPr id="18437" name="Rectangle 21"/>
          <p:cNvSpPr>
            <a:spLocks noChangeArrowheads="1"/>
          </p:cNvSpPr>
          <p:nvPr/>
        </p:nvSpPr>
        <p:spPr bwMode="auto">
          <a:xfrm>
            <a:off x="860425" y="5105400"/>
            <a:ext cx="7310438" cy="1295400"/>
          </a:xfrm>
          <a:prstGeom prst="rect">
            <a:avLst/>
          </a:prstGeom>
          <a:solidFill>
            <a:srgbClr val="FF9900">
              <a:alpha val="50195"/>
            </a:srgbClr>
          </a:solidFill>
          <a:ln w="5715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8438" name="Text Box 19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860425" y="5181600"/>
            <a:ext cx="7310438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6600" b="1" i="0"/>
              <a:t>平面与平面所成角</a:t>
            </a:r>
          </a:p>
        </p:txBody>
      </p:sp>
      <p:sp>
        <p:nvSpPr>
          <p:cNvPr id="18439" name="Text Box 20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838200" y="5159375"/>
            <a:ext cx="7310438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6600" b="1" i="0">
                <a:solidFill>
                  <a:srgbClr val="FF0000"/>
                </a:solidFill>
              </a:rPr>
              <a:t>平面与平面所成角</a:t>
            </a:r>
          </a:p>
        </p:txBody>
      </p:sp>
      <p:sp>
        <p:nvSpPr>
          <p:cNvPr id="18440" name="Rectangle 25"/>
          <p:cNvSpPr>
            <a:spLocks noChangeArrowheads="1"/>
          </p:cNvSpPr>
          <p:nvPr/>
        </p:nvSpPr>
        <p:spPr bwMode="auto">
          <a:xfrm>
            <a:off x="838200" y="2057400"/>
            <a:ext cx="7310438" cy="1295400"/>
          </a:xfrm>
          <a:prstGeom prst="rect">
            <a:avLst/>
          </a:prstGeom>
          <a:solidFill>
            <a:srgbClr val="FF9900">
              <a:alpha val="50195"/>
            </a:srgbClr>
          </a:solidFill>
          <a:ln w="5715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8441" name="Text Box 26"/>
          <p:cNvSpPr txBox="1">
            <a:spLocks noChangeArrowheads="1"/>
          </p:cNvSpPr>
          <p:nvPr/>
        </p:nvSpPr>
        <p:spPr bwMode="auto">
          <a:xfrm>
            <a:off x="919163" y="2133600"/>
            <a:ext cx="7310437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6600" b="1" i="0"/>
              <a:t>异面直线所成的角</a:t>
            </a:r>
          </a:p>
        </p:txBody>
      </p:sp>
      <p:sp>
        <p:nvSpPr>
          <p:cNvPr id="18442" name="Text Box 27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865188" y="2108200"/>
            <a:ext cx="7310437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6600" b="1" i="0">
                <a:solidFill>
                  <a:srgbClr val="FF0000"/>
                </a:solidFill>
              </a:rPr>
              <a:t>异面直线所成的角</a:t>
            </a:r>
          </a:p>
        </p:txBody>
      </p:sp>
      <p:sp>
        <p:nvSpPr>
          <p:cNvPr id="18443" name="WordArt 28"/>
          <p:cNvSpPr>
            <a:spLocks noChangeArrowheads="1" noChangeShapeType="1" noTextEdit="1"/>
          </p:cNvSpPr>
          <p:nvPr/>
        </p:nvSpPr>
        <p:spPr bwMode="auto">
          <a:xfrm>
            <a:off x="2590800" y="533400"/>
            <a:ext cx="3840163" cy="11176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468"/>
              </a:avLst>
            </a:prstTxWarp>
          </a:bodyPr>
          <a:lstStyle/>
          <a:p>
            <a:pPr algn="ctr"/>
            <a:r>
              <a:rPr lang="zh-CN" altLang="en-US" sz="66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MingLiU"/>
                <a:ea typeface="MingLiU"/>
              </a:rPr>
              <a:t>空间的角</a:t>
            </a:r>
          </a:p>
        </p:txBody>
      </p:sp>
      <p:sp>
        <p:nvSpPr>
          <p:cNvPr id="18444" name="AutoShape 29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229600" y="0"/>
            <a:ext cx="914400" cy="914400"/>
          </a:xfrm>
          <a:prstGeom prst="actionButtonHome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143000" y="838200"/>
            <a:ext cx="7391400" cy="1295400"/>
            <a:chOff x="768" y="1392"/>
            <a:chExt cx="4416" cy="816"/>
          </a:xfrm>
        </p:grpSpPr>
        <p:sp>
          <p:nvSpPr>
            <p:cNvPr id="19465" name="Rectangle 3"/>
            <p:cNvSpPr>
              <a:spLocks noChangeArrowheads="1"/>
            </p:cNvSpPr>
            <p:nvPr/>
          </p:nvSpPr>
          <p:spPr bwMode="auto">
            <a:xfrm>
              <a:off x="768" y="1392"/>
              <a:ext cx="4368" cy="816"/>
            </a:xfrm>
            <a:prstGeom prst="rect">
              <a:avLst/>
            </a:prstGeom>
            <a:solidFill>
              <a:srgbClr val="FF9900">
                <a:alpha val="50195"/>
              </a:srgbClr>
            </a:solidFill>
            <a:ln w="57150">
              <a:solidFill>
                <a:srgbClr val="0000FF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466" name="Text Box 4"/>
            <p:cNvSpPr txBox="1">
              <a:spLocks noChangeArrowheads="1"/>
            </p:cNvSpPr>
            <p:nvPr/>
          </p:nvSpPr>
          <p:spPr bwMode="auto">
            <a:xfrm>
              <a:off x="816" y="1440"/>
              <a:ext cx="4368" cy="6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6600" b="1" i="0"/>
                <a:t>异面直线所成的角</a:t>
              </a:r>
            </a:p>
          </p:txBody>
        </p:sp>
        <p:sp>
          <p:nvSpPr>
            <p:cNvPr id="19467" name="Text Box 5"/>
            <p:cNvSpPr txBox="1">
              <a:spLocks noChangeArrowheads="1"/>
            </p:cNvSpPr>
            <p:nvPr/>
          </p:nvSpPr>
          <p:spPr bwMode="auto">
            <a:xfrm>
              <a:off x="784" y="1424"/>
              <a:ext cx="4368" cy="6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6600" b="1" i="0">
                  <a:solidFill>
                    <a:srgbClr val="FF0000"/>
                  </a:solidFill>
                </a:rPr>
                <a:t>异面直线所成的角</a:t>
              </a:r>
            </a:p>
          </p:txBody>
        </p:sp>
      </p:grpSp>
      <p:sp>
        <p:nvSpPr>
          <p:cNvPr id="19459" name="AutoShape 6">
            <a:hlinkClick r:id="rId2" action="ppaction://hlinkfile"/>
          </p:cNvPr>
          <p:cNvSpPr>
            <a:spLocks noChangeArrowheads="1"/>
          </p:cNvSpPr>
          <p:nvPr/>
        </p:nvSpPr>
        <p:spPr bwMode="auto">
          <a:xfrm>
            <a:off x="1828800" y="3733800"/>
            <a:ext cx="5486400" cy="1143000"/>
          </a:xfrm>
          <a:prstGeom prst="parallelogram">
            <a:avLst>
              <a:gd name="adj" fmla="val 120000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9460" name="Line 7"/>
          <p:cNvSpPr>
            <a:spLocks noChangeShapeType="1"/>
          </p:cNvSpPr>
          <p:nvPr/>
        </p:nvSpPr>
        <p:spPr bwMode="auto">
          <a:xfrm>
            <a:off x="3124200" y="2590800"/>
            <a:ext cx="1600200" cy="1600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1" name="Line 8"/>
          <p:cNvSpPr>
            <a:spLocks noChangeShapeType="1"/>
          </p:cNvSpPr>
          <p:nvPr/>
        </p:nvSpPr>
        <p:spPr bwMode="auto">
          <a:xfrm>
            <a:off x="4724400" y="4191000"/>
            <a:ext cx="685800" cy="685800"/>
          </a:xfrm>
          <a:prstGeom prst="line">
            <a:avLst/>
          </a:prstGeom>
          <a:noFill/>
          <a:ln w="57150" cap="rnd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2" name="Line 9"/>
          <p:cNvSpPr>
            <a:spLocks noChangeShapeType="1"/>
          </p:cNvSpPr>
          <p:nvPr/>
        </p:nvSpPr>
        <p:spPr bwMode="auto">
          <a:xfrm>
            <a:off x="2971800" y="4495800"/>
            <a:ext cx="27432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3" name="Line 10"/>
          <p:cNvSpPr>
            <a:spLocks noChangeShapeType="1"/>
          </p:cNvSpPr>
          <p:nvPr/>
        </p:nvSpPr>
        <p:spPr bwMode="auto">
          <a:xfrm>
            <a:off x="5410200" y="4876800"/>
            <a:ext cx="914400" cy="9144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4" name="AutoShape 11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Freeform 2"/>
          <p:cNvSpPr>
            <a:spLocks/>
          </p:cNvSpPr>
          <p:nvPr/>
        </p:nvSpPr>
        <p:spPr bwMode="auto">
          <a:xfrm>
            <a:off x="2057400" y="2667000"/>
            <a:ext cx="2362200" cy="2438400"/>
          </a:xfrm>
          <a:custGeom>
            <a:avLst/>
            <a:gdLst>
              <a:gd name="T0" fmla="*/ 0 w 1488"/>
              <a:gd name="T1" fmla="*/ 0 h 1536"/>
              <a:gd name="T2" fmla="*/ 1488 w 1488"/>
              <a:gd name="T3" fmla="*/ 1536 h 1536"/>
              <a:gd name="T4" fmla="*/ 1008 w 1488"/>
              <a:gd name="T5" fmla="*/ 384 h 1536"/>
              <a:gd name="T6" fmla="*/ 0 w 1488"/>
              <a:gd name="T7" fmla="*/ 0 h 1536"/>
              <a:gd name="T8" fmla="*/ 0 60000 65536"/>
              <a:gd name="T9" fmla="*/ 0 60000 65536"/>
              <a:gd name="T10" fmla="*/ 0 60000 65536"/>
              <a:gd name="T11" fmla="*/ 0 60000 65536"/>
              <a:gd name="T12" fmla="*/ 0 w 1488"/>
              <a:gd name="T13" fmla="*/ 0 h 1536"/>
              <a:gd name="T14" fmla="*/ 1488 w 1488"/>
              <a:gd name="T15" fmla="*/ 1536 h 1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488" h="1536">
                <a:moveTo>
                  <a:pt x="0" y="0"/>
                </a:moveTo>
                <a:lnTo>
                  <a:pt x="1488" y="1536"/>
                </a:lnTo>
                <a:lnTo>
                  <a:pt x="100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FFCC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3539" name="Line 3"/>
          <p:cNvSpPr>
            <a:spLocks noChangeShapeType="1"/>
          </p:cNvSpPr>
          <p:nvPr/>
        </p:nvSpPr>
        <p:spPr bwMode="auto">
          <a:xfrm>
            <a:off x="2057400" y="2743200"/>
            <a:ext cx="2362200" cy="2362200"/>
          </a:xfrm>
          <a:prstGeom prst="line">
            <a:avLst/>
          </a:prstGeom>
          <a:noFill/>
          <a:ln w="57150">
            <a:solidFill>
              <a:schemeClr val="accent2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609600" y="2057400"/>
            <a:ext cx="4648200" cy="4283075"/>
            <a:chOff x="1056" y="1075"/>
            <a:chExt cx="2928" cy="2698"/>
          </a:xfrm>
        </p:grpSpPr>
        <p:grpSp>
          <p:nvGrpSpPr>
            <p:cNvPr id="3" name="Group 5"/>
            <p:cNvGrpSpPr>
              <a:grpSpLocks/>
            </p:cNvGrpSpPr>
            <p:nvPr/>
          </p:nvGrpSpPr>
          <p:grpSpPr bwMode="auto">
            <a:xfrm>
              <a:off x="1439" y="1439"/>
              <a:ext cx="2065" cy="1975"/>
              <a:chOff x="1439" y="1439"/>
              <a:chExt cx="2065" cy="1975"/>
            </a:xfrm>
          </p:grpSpPr>
          <p:sp>
            <p:nvSpPr>
              <p:cNvPr id="20502" name="Rectangle 6"/>
              <p:cNvSpPr>
                <a:spLocks noChangeArrowheads="1"/>
              </p:cNvSpPr>
              <p:nvPr/>
            </p:nvSpPr>
            <p:spPr bwMode="auto">
              <a:xfrm>
                <a:off x="1439" y="1872"/>
                <a:ext cx="1537" cy="1537"/>
              </a:xfrm>
              <a:prstGeom prst="rect">
                <a:avLst/>
              </a:prstGeom>
              <a:noFill/>
              <a:ln w="571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0503" name="AutoShape 7"/>
              <p:cNvSpPr>
                <a:spLocks noChangeArrowheads="1"/>
              </p:cNvSpPr>
              <p:nvPr/>
            </p:nvSpPr>
            <p:spPr bwMode="auto">
              <a:xfrm>
                <a:off x="1440" y="1440"/>
                <a:ext cx="2016" cy="432"/>
              </a:xfrm>
              <a:prstGeom prst="parallelogram">
                <a:avLst>
                  <a:gd name="adj" fmla="val 116667"/>
                </a:avLst>
              </a:prstGeom>
              <a:noFill/>
              <a:ln w="571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0504" name="AutoShape 8"/>
              <p:cNvSpPr>
                <a:spLocks noChangeArrowheads="1"/>
              </p:cNvSpPr>
              <p:nvPr/>
            </p:nvSpPr>
            <p:spPr bwMode="auto">
              <a:xfrm>
                <a:off x="1464" y="2982"/>
                <a:ext cx="2016" cy="432"/>
              </a:xfrm>
              <a:prstGeom prst="parallelogram">
                <a:avLst>
                  <a:gd name="adj" fmla="val 116667"/>
                </a:avLst>
              </a:prstGeom>
              <a:noFill/>
              <a:ln w="57150">
                <a:solidFill>
                  <a:schemeClr val="tx1"/>
                </a:solidFill>
                <a:prstDash val="sysDot"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0505" name="Rectangle 9"/>
              <p:cNvSpPr>
                <a:spLocks noChangeArrowheads="1"/>
              </p:cNvSpPr>
              <p:nvPr/>
            </p:nvSpPr>
            <p:spPr bwMode="auto">
              <a:xfrm>
                <a:off x="1944" y="1440"/>
                <a:ext cx="1537" cy="1537"/>
              </a:xfrm>
              <a:prstGeom prst="rect">
                <a:avLst/>
              </a:prstGeom>
              <a:noFill/>
              <a:ln w="57150">
                <a:solidFill>
                  <a:schemeClr val="tx1"/>
                </a:solidFill>
                <a:prstDash val="sysDot"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0506" name="Line 10"/>
              <p:cNvSpPr>
                <a:spLocks noChangeShapeType="1"/>
              </p:cNvSpPr>
              <p:nvPr/>
            </p:nvSpPr>
            <p:spPr bwMode="auto">
              <a:xfrm>
                <a:off x="3480" y="1439"/>
                <a:ext cx="0" cy="1537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507" name="Line 11"/>
              <p:cNvSpPr>
                <a:spLocks noChangeShapeType="1"/>
              </p:cNvSpPr>
              <p:nvPr/>
            </p:nvSpPr>
            <p:spPr bwMode="auto">
              <a:xfrm flipV="1">
                <a:off x="2976" y="2976"/>
                <a:ext cx="528" cy="432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0494" name="Text Box 12"/>
            <p:cNvSpPr txBox="1">
              <a:spLocks noChangeArrowheads="1"/>
            </p:cNvSpPr>
            <p:nvPr/>
          </p:nvSpPr>
          <p:spPr bwMode="auto">
            <a:xfrm>
              <a:off x="1200" y="3360"/>
              <a:ext cx="336" cy="365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0"/>
                <a:t>A</a:t>
              </a:r>
            </a:p>
          </p:txBody>
        </p:sp>
        <p:sp>
          <p:nvSpPr>
            <p:cNvPr id="20495" name="Text Box 13"/>
            <p:cNvSpPr txBox="1">
              <a:spLocks noChangeArrowheads="1"/>
            </p:cNvSpPr>
            <p:nvPr/>
          </p:nvSpPr>
          <p:spPr bwMode="auto">
            <a:xfrm>
              <a:off x="2832" y="3408"/>
              <a:ext cx="336" cy="365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0"/>
                <a:t>B</a:t>
              </a:r>
            </a:p>
          </p:txBody>
        </p:sp>
        <p:sp>
          <p:nvSpPr>
            <p:cNvPr id="20496" name="Text Box 14"/>
            <p:cNvSpPr txBox="1">
              <a:spLocks noChangeArrowheads="1"/>
            </p:cNvSpPr>
            <p:nvPr/>
          </p:nvSpPr>
          <p:spPr bwMode="auto">
            <a:xfrm>
              <a:off x="1872" y="2947"/>
              <a:ext cx="336" cy="365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0"/>
                <a:t>D</a:t>
              </a:r>
            </a:p>
          </p:txBody>
        </p:sp>
        <p:sp>
          <p:nvSpPr>
            <p:cNvPr id="20497" name="Text Box 15"/>
            <p:cNvSpPr txBox="1">
              <a:spLocks noChangeArrowheads="1"/>
            </p:cNvSpPr>
            <p:nvPr/>
          </p:nvSpPr>
          <p:spPr bwMode="auto">
            <a:xfrm>
              <a:off x="3456" y="2880"/>
              <a:ext cx="336" cy="365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0"/>
                <a:t>C</a:t>
              </a:r>
            </a:p>
          </p:txBody>
        </p:sp>
        <p:sp>
          <p:nvSpPr>
            <p:cNvPr id="20498" name="Text Box 16"/>
            <p:cNvSpPr txBox="1">
              <a:spLocks noChangeArrowheads="1"/>
            </p:cNvSpPr>
            <p:nvPr/>
          </p:nvSpPr>
          <p:spPr bwMode="auto">
            <a:xfrm>
              <a:off x="1056" y="1680"/>
              <a:ext cx="480" cy="365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0"/>
                <a:t>A</a:t>
              </a:r>
              <a:r>
                <a:rPr lang="en-US" altLang="zh-CN" sz="3200" b="1" i="0" baseline="-25000"/>
                <a:t>1</a:t>
              </a:r>
            </a:p>
          </p:txBody>
        </p:sp>
        <p:sp>
          <p:nvSpPr>
            <p:cNvPr id="20499" name="Text Box 17"/>
            <p:cNvSpPr txBox="1">
              <a:spLocks noChangeArrowheads="1"/>
            </p:cNvSpPr>
            <p:nvPr/>
          </p:nvSpPr>
          <p:spPr bwMode="auto">
            <a:xfrm>
              <a:off x="2976" y="1795"/>
              <a:ext cx="432" cy="365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0"/>
                <a:t>B</a:t>
              </a:r>
              <a:r>
                <a:rPr lang="en-US" altLang="zh-CN" sz="3200" b="1" i="0" baseline="-25000"/>
                <a:t>1</a:t>
              </a:r>
            </a:p>
          </p:txBody>
        </p:sp>
        <p:sp>
          <p:nvSpPr>
            <p:cNvPr id="20500" name="Text Box 18"/>
            <p:cNvSpPr txBox="1">
              <a:spLocks noChangeArrowheads="1"/>
            </p:cNvSpPr>
            <p:nvPr/>
          </p:nvSpPr>
          <p:spPr bwMode="auto">
            <a:xfrm>
              <a:off x="1728" y="1075"/>
              <a:ext cx="480" cy="365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0"/>
                <a:t>D</a:t>
              </a:r>
              <a:r>
                <a:rPr lang="en-US" altLang="zh-CN" sz="3200" b="1" i="0" baseline="-25000"/>
                <a:t>1</a:t>
              </a:r>
            </a:p>
          </p:txBody>
        </p:sp>
        <p:sp>
          <p:nvSpPr>
            <p:cNvPr id="20501" name="Text Box 19"/>
            <p:cNvSpPr txBox="1">
              <a:spLocks noChangeArrowheads="1"/>
            </p:cNvSpPr>
            <p:nvPr/>
          </p:nvSpPr>
          <p:spPr bwMode="auto">
            <a:xfrm>
              <a:off x="3504" y="1152"/>
              <a:ext cx="480" cy="365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0"/>
                <a:t>C</a:t>
              </a:r>
              <a:r>
                <a:rPr lang="en-US" altLang="zh-CN" sz="3200" b="1" i="0" baseline="-25000"/>
                <a:t>1</a:t>
              </a:r>
            </a:p>
          </p:txBody>
        </p:sp>
      </p:grpSp>
      <p:sp>
        <p:nvSpPr>
          <p:cNvPr id="20485" name="Text Box 20"/>
          <p:cNvSpPr txBox="1">
            <a:spLocks noChangeArrowheads="1"/>
          </p:cNvSpPr>
          <p:nvPr/>
        </p:nvSpPr>
        <p:spPr bwMode="auto">
          <a:xfrm>
            <a:off x="533400" y="533400"/>
            <a:ext cx="7848600" cy="1387475"/>
          </a:xfrm>
          <a:prstGeom prst="rect">
            <a:avLst/>
          </a:prstGeom>
          <a:noFill/>
          <a:ln w="76200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i="0"/>
              <a:t>在正方体</a:t>
            </a:r>
            <a:r>
              <a:rPr lang="en-US" altLang="zh-CN" sz="4000" b="1" i="0"/>
              <a:t>AC</a:t>
            </a:r>
            <a:r>
              <a:rPr lang="en-US" altLang="zh-CN" sz="4000" b="1" i="0" baseline="-25000"/>
              <a:t>1</a:t>
            </a:r>
            <a:r>
              <a:rPr lang="zh-CN" altLang="en-US" sz="4000" b="1" i="0"/>
              <a:t>中，求异面直线</a:t>
            </a:r>
            <a:r>
              <a:rPr lang="en-US" altLang="zh-CN" sz="4000" b="1" i="0"/>
              <a:t>A</a:t>
            </a:r>
            <a:r>
              <a:rPr lang="en-US" altLang="zh-CN" sz="4000" b="1" i="0" baseline="-25000"/>
              <a:t>1</a:t>
            </a:r>
            <a:r>
              <a:rPr lang="en-US" altLang="zh-CN" sz="4000" b="1" i="0"/>
              <a:t>B</a:t>
            </a:r>
            <a:r>
              <a:rPr lang="zh-CN" altLang="en-US" sz="4000" b="1" i="0"/>
              <a:t>和</a:t>
            </a:r>
            <a:r>
              <a:rPr lang="en-US" altLang="zh-CN" sz="4000" b="1" i="0"/>
              <a:t>B</a:t>
            </a:r>
            <a:r>
              <a:rPr lang="en-US" altLang="zh-CN" sz="4000" b="1" i="0" baseline="-25000"/>
              <a:t>1</a:t>
            </a:r>
            <a:r>
              <a:rPr lang="en-US" altLang="zh-CN" sz="4000" b="1" i="0"/>
              <a:t>C</a:t>
            </a:r>
            <a:r>
              <a:rPr lang="zh-CN" altLang="en-US" sz="4000" b="1" i="0"/>
              <a:t>所成的角？</a:t>
            </a:r>
            <a:endParaRPr lang="zh-CN" altLang="en-US" sz="4000" b="1" i="0" baseline="-25000"/>
          </a:p>
        </p:txBody>
      </p:sp>
      <p:sp>
        <p:nvSpPr>
          <p:cNvPr id="20486" name="Line 21"/>
          <p:cNvSpPr>
            <a:spLocks noChangeShapeType="1"/>
          </p:cNvSpPr>
          <p:nvPr/>
        </p:nvSpPr>
        <p:spPr bwMode="auto">
          <a:xfrm>
            <a:off x="1244600" y="3352800"/>
            <a:ext cx="2362200" cy="236220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87" name="Line 22"/>
          <p:cNvSpPr>
            <a:spLocks noChangeShapeType="1"/>
          </p:cNvSpPr>
          <p:nvPr/>
        </p:nvSpPr>
        <p:spPr bwMode="auto">
          <a:xfrm>
            <a:off x="3683000" y="3352800"/>
            <a:ext cx="762000" cy="175260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3559" name="Arc 23"/>
          <p:cNvSpPr>
            <a:spLocks/>
          </p:cNvSpPr>
          <p:nvPr/>
        </p:nvSpPr>
        <p:spPr bwMode="auto">
          <a:xfrm flipH="1">
            <a:off x="4030663" y="4549775"/>
            <a:ext cx="366712" cy="479425"/>
          </a:xfrm>
          <a:custGeom>
            <a:avLst/>
            <a:gdLst>
              <a:gd name="T0" fmla="*/ 199957 w 17340"/>
              <a:gd name="T1" fmla="*/ 0 h 19421"/>
              <a:gd name="T2" fmla="*/ 366712 w 17340"/>
              <a:gd name="T3" fmla="*/ 161495 h 19421"/>
              <a:gd name="T4" fmla="*/ 0 w 17340"/>
              <a:gd name="T5" fmla="*/ 479425 h 19421"/>
              <a:gd name="T6" fmla="*/ 0 60000 65536"/>
              <a:gd name="T7" fmla="*/ 0 60000 65536"/>
              <a:gd name="T8" fmla="*/ 0 60000 65536"/>
              <a:gd name="T9" fmla="*/ 0 w 17340"/>
              <a:gd name="T10" fmla="*/ 0 h 19421"/>
              <a:gd name="T11" fmla="*/ 17340 w 17340"/>
              <a:gd name="T12" fmla="*/ 19421 h 1942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7340" h="19421" fill="none" extrusionOk="0">
                <a:moveTo>
                  <a:pt x="9454" y="0"/>
                </a:moveTo>
                <a:cubicBezTo>
                  <a:pt x="12569" y="1516"/>
                  <a:pt x="15274" y="3760"/>
                  <a:pt x="17340" y="6541"/>
                </a:cubicBezTo>
              </a:path>
              <a:path w="17340" h="19421" stroke="0" extrusionOk="0">
                <a:moveTo>
                  <a:pt x="9454" y="0"/>
                </a:moveTo>
                <a:cubicBezTo>
                  <a:pt x="12569" y="1516"/>
                  <a:pt x="15274" y="3760"/>
                  <a:pt x="17340" y="6541"/>
                </a:cubicBezTo>
                <a:lnTo>
                  <a:pt x="0" y="19421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93560" name="Line 24"/>
          <p:cNvSpPr>
            <a:spLocks noChangeShapeType="1"/>
          </p:cNvSpPr>
          <p:nvPr/>
        </p:nvSpPr>
        <p:spPr bwMode="auto">
          <a:xfrm>
            <a:off x="1981200" y="2667000"/>
            <a:ext cx="1676400" cy="60960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3561" name="Text Box 25"/>
          <p:cNvSpPr txBox="1">
            <a:spLocks noChangeArrowheads="1"/>
          </p:cNvSpPr>
          <p:nvPr/>
        </p:nvSpPr>
        <p:spPr bwMode="auto">
          <a:xfrm>
            <a:off x="5334000" y="2422525"/>
            <a:ext cx="34290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i="0"/>
              <a:t>A</a:t>
            </a:r>
            <a:r>
              <a:rPr lang="en-US" altLang="zh-CN" sz="4000" b="1" i="0" baseline="-25000"/>
              <a:t>1</a:t>
            </a:r>
            <a:r>
              <a:rPr lang="en-US" altLang="zh-CN" sz="4000" b="1" i="0"/>
              <a:t>B</a:t>
            </a:r>
            <a:r>
              <a:rPr lang="zh-CN" altLang="en-US" sz="4000" b="1" i="0"/>
              <a:t>和</a:t>
            </a:r>
            <a:r>
              <a:rPr lang="en-US" altLang="zh-CN" sz="4000" b="1" i="0"/>
              <a:t>B</a:t>
            </a:r>
            <a:r>
              <a:rPr lang="en-US" altLang="zh-CN" sz="4000" b="1" i="0" baseline="-25000"/>
              <a:t>1</a:t>
            </a:r>
            <a:r>
              <a:rPr lang="en-US" altLang="zh-CN" sz="4000" b="1" i="0"/>
              <a:t>C</a:t>
            </a:r>
            <a:r>
              <a:rPr lang="zh-CN" altLang="en-US" sz="4000" b="1" i="0"/>
              <a:t>所成的角为</a:t>
            </a:r>
            <a:r>
              <a:rPr lang="en-US" altLang="zh-CN" sz="4000" b="1" i="0">
                <a:solidFill>
                  <a:schemeClr val="accent2"/>
                </a:solidFill>
              </a:rPr>
              <a:t>60°</a:t>
            </a:r>
            <a:endParaRPr lang="en-US" altLang="zh-CN" i="0">
              <a:solidFill>
                <a:schemeClr val="accent2"/>
              </a:solidFill>
            </a:endParaRPr>
          </a:p>
        </p:txBody>
      </p:sp>
      <p:sp>
        <p:nvSpPr>
          <p:cNvPr id="193562" name="Text Box 26"/>
          <p:cNvSpPr txBox="1">
            <a:spLocks noChangeArrowheads="1"/>
          </p:cNvSpPr>
          <p:nvPr/>
        </p:nvSpPr>
        <p:spPr bwMode="auto">
          <a:xfrm>
            <a:off x="5257800" y="4038600"/>
            <a:ext cx="36576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i="0"/>
              <a:t>和</a:t>
            </a:r>
            <a:r>
              <a:rPr lang="en-US" altLang="zh-CN" sz="4000" b="1" i="0"/>
              <a:t>A</a:t>
            </a:r>
            <a:r>
              <a:rPr lang="en-US" altLang="zh-CN" sz="4000" b="1" i="0" baseline="-25000"/>
              <a:t>1</a:t>
            </a:r>
            <a:r>
              <a:rPr lang="en-US" altLang="zh-CN" sz="4000" b="1" i="0"/>
              <a:t>B</a:t>
            </a:r>
            <a:r>
              <a:rPr lang="zh-CN" altLang="en-US" sz="4000" b="1" i="0"/>
              <a:t>成角为</a:t>
            </a:r>
            <a:r>
              <a:rPr lang="en-US" altLang="zh-CN" sz="4000" b="1" i="0"/>
              <a:t>60°</a:t>
            </a:r>
            <a:r>
              <a:rPr lang="zh-CN" altLang="en-US" sz="4000" b="1" i="0"/>
              <a:t>的面对角线共有</a:t>
            </a:r>
            <a:r>
              <a:rPr lang="zh-CN" altLang="en-US" sz="4000" b="1" i="0" u="sng"/>
              <a:t>       </a:t>
            </a:r>
            <a:r>
              <a:rPr lang="zh-CN" altLang="en-US" sz="4000" b="1" i="0"/>
              <a:t>条。</a:t>
            </a:r>
            <a:endParaRPr lang="zh-CN" altLang="en-US" i="0"/>
          </a:p>
        </p:txBody>
      </p:sp>
      <p:sp>
        <p:nvSpPr>
          <p:cNvPr id="20492" name="AutoShape 27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193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19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19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93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3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3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3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3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38" grpId="0" animBg="1"/>
      <p:bldP spid="193539" grpId="0" animBg="1"/>
      <p:bldP spid="193559" grpId="0" animBg="1"/>
      <p:bldP spid="193560" grpId="0" animBg="1"/>
      <p:bldP spid="193561" grpId="0" autoUpdateAnimBg="0"/>
      <p:bldP spid="193562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533400" y="304800"/>
            <a:ext cx="7848600" cy="1387475"/>
          </a:xfrm>
          <a:prstGeom prst="rect">
            <a:avLst/>
          </a:prstGeom>
          <a:noFill/>
          <a:ln w="76200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i="0"/>
              <a:t>在正方体</a:t>
            </a:r>
            <a:r>
              <a:rPr lang="en-US" altLang="zh-CN" sz="4000" b="1" i="0"/>
              <a:t>AC</a:t>
            </a:r>
            <a:r>
              <a:rPr lang="en-US" altLang="zh-CN" sz="4000" b="1" i="0" baseline="-25000"/>
              <a:t>1</a:t>
            </a:r>
            <a:r>
              <a:rPr lang="zh-CN" altLang="en-US" sz="4000" b="1" i="0"/>
              <a:t>中，求异面直线</a:t>
            </a:r>
            <a:r>
              <a:rPr lang="en-US" altLang="zh-CN" sz="4000" b="1" i="0"/>
              <a:t>D</a:t>
            </a:r>
            <a:r>
              <a:rPr lang="en-US" altLang="zh-CN" sz="4000" b="1" i="0" baseline="-25000"/>
              <a:t>1</a:t>
            </a:r>
            <a:r>
              <a:rPr lang="en-US" altLang="zh-CN" sz="4000" b="1" i="0"/>
              <a:t>B</a:t>
            </a:r>
            <a:r>
              <a:rPr lang="zh-CN" altLang="en-US" sz="4000" b="1" i="0"/>
              <a:t>和</a:t>
            </a:r>
            <a:r>
              <a:rPr lang="en-US" altLang="zh-CN" sz="4000" b="1" i="0"/>
              <a:t>B</a:t>
            </a:r>
            <a:r>
              <a:rPr lang="en-US" altLang="zh-CN" sz="4000" b="1" i="0" baseline="-25000"/>
              <a:t>1</a:t>
            </a:r>
            <a:r>
              <a:rPr lang="en-US" altLang="zh-CN" sz="4000" b="1" i="0"/>
              <a:t>C</a:t>
            </a:r>
            <a:r>
              <a:rPr lang="zh-CN" altLang="en-US" sz="4000" b="1" i="0"/>
              <a:t>所成的角？</a:t>
            </a:r>
            <a:endParaRPr lang="zh-CN" altLang="en-US" sz="4000" b="1" i="0" baseline="-25000"/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4038600" y="2163763"/>
            <a:ext cx="4014788" cy="3130550"/>
            <a:chOff x="1728" y="1536"/>
            <a:chExt cx="2529" cy="1972"/>
          </a:xfrm>
        </p:grpSpPr>
        <p:sp>
          <p:nvSpPr>
            <p:cNvPr id="21531" name="Rectangle 4"/>
            <p:cNvSpPr>
              <a:spLocks noChangeArrowheads="1"/>
            </p:cNvSpPr>
            <p:nvPr/>
          </p:nvSpPr>
          <p:spPr bwMode="auto">
            <a:xfrm>
              <a:off x="1728" y="1971"/>
              <a:ext cx="1681" cy="1537"/>
            </a:xfrm>
            <a:prstGeom prst="rect">
              <a:avLst/>
            </a:prstGeom>
            <a:noFill/>
            <a:ln w="571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1532" name="AutoShape 5"/>
            <p:cNvSpPr>
              <a:spLocks noChangeArrowheads="1"/>
            </p:cNvSpPr>
            <p:nvPr/>
          </p:nvSpPr>
          <p:spPr bwMode="auto">
            <a:xfrm>
              <a:off x="1728" y="1536"/>
              <a:ext cx="2496" cy="432"/>
            </a:xfrm>
            <a:prstGeom prst="parallelogram">
              <a:avLst>
                <a:gd name="adj" fmla="val 185183"/>
              </a:avLst>
            </a:prstGeom>
            <a:noFill/>
            <a:ln w="571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1533" name="AutoShape 6"/>
            <p:cNvSpPr>
              <a:spLocks noChangeArrowheads="1"/>
            </p:cNvSpPr>
            <p:nvPr/>
          </p:nvSpPr>
          <p:spPr bwMode="auto">
            <a:xfrm>
              <a:off x="1728" y="3075"/>
              <a:ext cx="2496" cy="432"/>
            </a:xfrm>
            <a:prstGeom prst="parallelogram">
              <a:avLst>
                <a:gd name="adj" fmla="val 185183"/>
              </a:avLst>
            </a:prstGeom>
            <a:noFill/>
            <a:ln w="57150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1534" name="Rectangle 7"/>
            <p:cNvSpPr>
              <a:spLocks noChangeArrowheads="1"/>
            </p:cNvSpPr>
            <p:nvPr/>
          </p:nvSpPr>
          <p:spPr bwMode="auto">
            <a:xfrm>
              <a:off x="2576" y="1539"/>
              <a:ext cx="1681" cy="1537"/>
            </a:xfrm>
            <a:prstGeom prst="rect">
              <a:avLst/>
            </a:prstGeom>
            <a:noFill/>
            <a:ln w="57150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1535" name="Line 8"/>
            <p:cNvSpPr>
              <a:spLocks noChangeShapeType="1"/>
            </p:cNvSpPr>
            <p:nvPr/>
          </p:nvSpPr>
          <p:spPr bwMode="auto">
            <a:xfrm>
              <a:off x="4256" y="1536"/>
              <a:ext cx="0" cy="1536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36" name="Line 9"/>
            <p:cNvSpPr>
              <a:spLocks noChangeShapeType="1"/>
            </p:cNvSpPr>
            <p:nvPr/>
          </p:nvSpPr>
          <p:spPr bwMode="auto">
            <a:xfrm flipV="1">
              <a:off x="3408" y="3072"/>
              <a:ext cx="816" cy="432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1508" name="Text Box 10"/>
          <p:cNvSpPr txBox="1">
            <a:spLocks noChangeArrowheads="1"/>
          </p:cNvSpPr>
          <p:nvPr/>
        </p:nvSpPr>
        <p:spPr bwMode="auto">
          <a:xfrm>
            <a:off x="3733800" y="5105400"/>
            <a:ext cx="533400" cy="579438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/>
              <a:t>A</a:t>
            </a:r>
          </a:p>
        </p:txBody>
      </p:sp>
      <p:sp>
        <p:nvSpPr>
          <p:cNvPr id="21509" name="Text Box 11"/>
          <p:cNvSpPr txBox="1">
            <a:spLocks noChangeArrowheads="1"/>
          </p:cNvSpPr>
          <p:nvPr/>
        </p:nvSpPr>
        <p:spPr bwMode="auto">
          <a:xfrm>
            <a:off x="6324600" y="5181600"/>
            <a:ext cx="533400" cy="579438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/>
              <a:t>B</a:t>
            </a:r>
          </a:p>
        </p:txBody>
      </p:sp>
      <p:sp>
        <p:nvSpPr>
          <p:cNvPr id="21510" name="Text Box 12"/>
          <p:cNvSpPr txBox="1">
            <a:spLocks noChangeArrowheads="1"/>
          </p:cNvSpPr>
          <p:nvPr/>
        </p:nvSpPr>
        <p:spPr bwMode="auto">
          <a:xfrm>
            <a:off x="5105400" y="4556125"/>
            <a:ext cx="533400" cy="579438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/>
              <a:t>D</a:t>
            </a:r>
          </a:p>
        </p:txBody>
      </p:sp>
      <p:sp>
        <p:nvSpPr>
          <p:cNvPr id="21511" name="Text Box 13"/>
          <p:cNvSpPr txBox="1">
            <a:spLocks noChangeArrowheads="1"/>
          </p:cNvSpPr>
          <p:nvPr/>
        </p:nvSpPr>
        <p:spPr bwMode="auto">
          <a:xfrm>
            <a:off x="8001000" y="4343400"/>
            <a:ext cx="533400" cy="579438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/>
              <a:t>C</a:t>
            </a:r>
          </a:p>
        </p:txBody>
      </p:sp>
      <p:sp>
        <p:nvSpPr>
          <p:cNvPr id="21512" name="Text Box 14"/>
          <p:cNvSpPr txBox="1">
            <a:spLocks noChangeArrowheads="1"/>
          </p:cNvSpPr>
          <p:nvPr/>
        </p:nvSpPr>
        <p:spPr bwMode="auto">
          <a:xfrm>
            <a:off x="3505200" y="2438400"/>
            <a:ext cx="762000" cy="579438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/>
              <a:t>A</a:t>
            </a:r>
            <a:r>
              <a:rPr lang="en-US" altLang="zh-CN" sz="3200" b="1" i="0" baseline="-25000"/>
              <a:t>1</a:t>
            </a:r>
          </a:p>
        </p:txBody>
      </p:sp>
      <p:sp>
        <p:nvSpPr>
          <p:cNvPr id="21513" name="Text Box 15"/>
          <p:cNvSpPr txBox="1">
            <a:spLocks noChangeArrowheads="1"/>
          </p:cNvSpPr>
          <p:nvPr/>
        </p:nvSpPr>
        <p:spPr bwMode="auto">
          <a:xfrm>
            <a:off x="6705600" y="2727325"/>
            <a:ext cx="685800" cy="579438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/>
              <a:t>B</a:t>
            </a:r>
            <a:r>
              <a:rPr lang="en-US" altLang="zh-CN" sz="3200" b="1" i="0" baseline="-25000"/>
              <a:t>1</a:t>
            </a:r>
          </a:p>
        </p:txBody>
      </p:sp>
      <p:sp>
        <p:nvSpPr>
          <p:cNvPr id="21514" name="Text Box 16"/>
          <p:cNvSpPr txBox="1">
            <a:spLocks noChangeArrowheads="1"/>
          </p:cNvSpPr>
          <p:nvPr/>
        </p:nvSpPr>
        <p:spPr bwMode="auto">
          <a:xfrm>
            <a:off x="4724400" y="1630363"/>
            <a:ext cx="762000" cy="579437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/>
              <a:t>D</a:t>
            </a:r>
            <a:r>
              <a:rPr lang="en-US" altLang="zh-CN" sz="3200" b="1" i="0" baseline="-25000"/>
              <a:t>1</a:t>
            </a:r>
          </a:p>
        </p:txBody>
      </p:sp>
      <p:sp>
        <p:nvSpPr>
          <p:cNvPr id="21515" name="Text Box 17"/>
          <p:cNvSpPr txBox="1">
            <a:spLocks noChangeArrowheads="1"/>
          </p:cNvSpPr>
          <p:nvPr/>
        </p:nvSpPr>
        <p:spPr bwMode="auto">
          <a:xfrm>
            <a:off x="7391400" y="1600200"/>
            <a:ext cx="762000" cy="579438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/>
              <a:t>C</a:t>
            </a:r>
            <a:r>
              <a:rPr lang="en-US" altLang="zh-CN" sz="3200" b="1" i="0" baseline="-25000"/>
              <a:t>1</a:t>
            </a:r>
          </a:p>
        </p:txBody>
      </p:sp>
      <p:sp>
        <p:nvSpPr>
          <p:cNvPr id="21516" name="Line 18"/>
          <p:cNvSpPr>
            <a:spLocks noChangeShapeType="1"/>
          </p:cNvSpPr>
          <p:nvPr/>
        </p:nvSpPr>
        <p:spPr bwMode="auto">
          <a:xfrm>
            <a:off x="5334000" y="2133600"/>
            <a:ext cx="1371600" cy="3124200"/>
          </a:xfrm>
          <a:prstGeom prst="line">
            <a:avLst/>
          </a:prstGeom>
          <a:noFill/>
          <a:ln w="76200">
            <a:solidFill>
              <a:schemeClr val="accent2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17" name="Line 19"/>
          <p:cNvSpPr>
            <a:spLocks noChangeShapeType="1"/>
          </p:cNvSpPr>
          <p:nvPr/>
        </p:nvSpPr>
        <p:spPr bwMode="auto">
          <a:xfrm>
            <a:off x="6705600" y="2895600"/>
            <a:ext cx="1295400" cy="167640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580" name="Line 20"/>
          <p:cNvSpPr>
            <a:spLocks noChangeShapeType="1"/>
          </p:cNvSpPr>
          <p:nvPr/>
        </p:nvSpPr>
        <p:spPr bwMode="auto">
          <a:xfrm>
            <a:off x="5410200" y="3581400"/>
            <a:ext cx="1295400" cy="167640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3" name="Group 21"/>
          <p:cNvGrpSpPr>
            <a:grpSpLocks/>
          </p:cNvGrpSpPr>
          <p:nvPr/>
        </p:nvGrpSpPr>
        <p:grpSpPr bwMode="auto">
          <a:xfrm>
            <a:off x="2690813" y="2844800"/>
            <a:ext cx="4014787" cy="3130550"/>
            <a:chOff x="1695" y="1792"/>
            <a:chExt cx="2529" cy="1972"/>
          </a:xfrm>
        </p:grpSpPr>
        <p:grpSp>
          <p:nvGrpSpPr>
            <p:cNvPr id="4" name="Group 22"/>
            <p:cNvGrpSpPr>
              <a:grpSpLocks/>
            </p:cNvGrpSpPr>
            <p:nvPr/>
          </p:nvGrpSpPr>
          <p:grpSpPr bwMode="auto">
            <a:xfrm>
              <a:off x="1695" y="1792"/>
              <a:ext cx="2529" cy="1972"/>
              <a:chOff x="1728" y="1536"/>
              <a:chExt cx="2529" cy="1972"/>
            </a:xfrm>
          </p:grpSpPr>
          <p:sp>
            <p:nvSpPr>
              <p:cNvPr id="21525" name="Rectangle 23"/>
              <p:cNvSpPr>
                <a:spLocks noChangeArrowheads="1"/>
              </p:cNvSpPr>
              <p:nvPr/>
            </p:nvSpPr>
            <p:spPr bwMode="auto">
              <a:xfrm>
                <a:off x="1728" y="1971"/>
                <a:ext cx="1681" cy="1537"/>
              </a:xfrm>
              <a:prstGeom prst="rect">
                <a:avLst/>
              </a:prstGeom>
              <a:noFill/>
              <a:ln w="57150">
                <a:solidFill>
                  <a:srgbClr val="FF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1526" name="AutoShape 24"/>
              <p:cNvSpPr>
                <a:spLocks noChangeArrowheads="1"/>
              </p:cNvSpPr>
              <p:nvPr/>
            </p:nvSpPr>
            <p:spPr bwMode="auto">
              <a:xfrm>
                <a:off x="1728" y="1536"/>
                <a:ext cx="2496" cy="432"/>
              </a:xfrm>
              <a:prstGeom prst="parallelogram">
                <a:avLst>
                  <a:gd name="adj" fmla="val 185183"/>
                </a:avLst>
              </a:prstGeom>
              <a:noFill/>
              <a:ln w="57150">
                <a:solidFill>
                  <a:srgbClr val="FF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1527" name="AutoShape 25"/>
              <p:cNvSpPr>
                <a:spLocks noChangeArrowheads="1"/>
              </p:cNvSpPr>
              <p:nvPr/>
            </p:nvSpPr>
            <p:spPr bwMode="auto">
              <a:xfrm>
                <a:off x="1728" y="3075"/>
                <a:ext cx="2496" cy="432"/>
              </a:xfrm>
              <a:prstGeom prst="parallelogram">
                <a:avLst>
                  <a:gd name="adj" fmla="val 185183"/>
                </a:avLst>
              </a:prstGeom>
              <a:noFill/>
              <a:ln w="57150" cap="rnd">
                <a:solidFill>
                  <a:srgbClr val="FF0000"/>
                </a:solidFill>
                <a:prstDash val="sysDot"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1528" name="Rectangle 26"/>
              <p:cNvSpPr>
                <a:spLocks noChangeArrowheads="1"/>
              </p:cNvSpPr>
              <p:nvPr/>
            </p:nvSpPr>
            <p:spPr bwMode="auto">
              <a:xfrm>
                <a:off x="2576" y="1539"/>
                <a:ext cx="1681" cy="1537"/>
              </a:xfrm>
              <a:prstGeom prst="rect">
                <a:avLst/>
              </a:prstGeom>
              <a:noFill/>
              <a:ln w="57150" cap="rnd">
                <a:solidFill>
                  <a:srgbClr val="FF0000"/>
                </a:solidFill>
                <a:prstDash val="sysDot"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1529" name="Line 27"/>
              <p:cNvSpPr>
                <a:spLocks noChangeShapeType="1"/>
              </p:cNvSpPr>
              <p:nvPr/>
            </p:nvSpPr>
            <p:spPr bwMode="auto">
              <a:xfrm>
                <a:off x="4256" y="1536"/>
                <a:ext cx="0" cy="1536"/>
              </a:xfrm>
              <a:prstGeom prst="line">
                <a:avLst/>
              </a:prstGeom>
              <a:noFill/>
              <a:ln w="5715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530" name="Line 28"/>
              <p:cNvSpPr>
                <a:spLocks noChangeShapeType="1"/>
              </p:cNvSpPr>
              <p:nvPr/>
            </p:nvSpPr>
            <p:spPr bwMode="auto">
              <a:xfrm flipV="1">
                <a:off x="3408" y="3072"/>
                <a:ext cx="816" cy="432"/>
              </a:xfrm>
              <a:prstGeom prst="line">
                <a:avLst/>
              </a:prstGeom>
              <a:noFill/>
              <a:ln w="5715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1524" name="Text Box 29"/>
            <p:cNvSpPr txBox="1">
              <a:spLocks noChangeArrowheads="1"/>
            </p:cNvSpPr>
            <p:nvPr/>
          </p:nvSpPr>
          <p:spPr bwMode="auto">
            <a:xfrm>
              <a:off x="2976" y="1824"/>
              <a:ext cx="432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4000" b="1" i="0"/>
                <a:t>E</a:t>
              </a:r>
            </a:p>
          </p:txBody>
        </p:sp>
      </p:grpSp>
      <p:sp>
        <p:nvSpPr>
          <p:cNvPr id="194590" name="Line 30"/>
          <p:cNvSpPr>
            <a:spLocks noChangeShapeType="1"/>
          </p:cNvSpPr>
          <p:nvPr/>
        </p:nvSpPr>
        <p:spPr bwMode="auto">
          <a:xfrm>
            <a:off x="5334000" y="2133600"/>
            <a:ext cx="0" cy="137160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591" name="Arc 31"/>
          <p:cNvSpPr>
            <a:spLocks/>
          </p:cNvSpPr>
          <p:nvPr/>
        </p:nvSpPr>
        <p:spPr bwMode="auto">
          <a:xfrm flipH="1">
            <a:off x="6094413" y="4311650"/>
            <a:ext cx="446087" cy="674688"/>
          </a:xfrm>
          <a:custGeom>
            <a:avLst/>
            <a:gdLst>
              <a:gd name="T0" fmla="*/ 252224 w 14989"/>
              <a:gd name="T1" fmla="*/ 0 h 19868"/>
              <a:gd name="T2" fmla="*/ 446087 w 14989"/>
              <a:gd name="T3" fmla="*/ 146531 h 19868"/>
              <a:gd name="T4" fmla="*/ 0 w 14989"/>
              <a:gd name="T5" fmla="*/ 674688 h 19868"/>
              <a:gd name="T6" fmla="*/ 0 60000 65536"/>
              <a:gd name="T7" fmla="*/ 0 60000 65536"/>
              <a:gd name="T8" fmla="*/ 0 60000 65536"/>
              <a:gd name="T9" fmla="*/ 0 w 14989"/>
              <a:gd name="T10" fmla="*/ 0 h 19868"/>
              <a:gd name="T11" fmla="*/ 14989 w 14989"/>
              <a:gd name="T12" fmla="*/ 19868 h 1986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4989" h="19868" fill="none" extrusionOk="0">
                <a:moveTo>
                  <a:pt x="8474" y="0"/>
                </a:moveTo>
                <a:cubicBezTo>
                  <a:pt x="10890" y="1030"/>
                  <a:pt x="13097" y="2492"/>
                  <a:pt x="14988" y="4315"/>
                </a:cubicBezTo>
              </a:path>
              <a:path w="14989" h="19868" stroke="0" extrusionOk="0">
                <a:moveTo>
                  <a:pt x="8474" y="0"/>
                </a:moveTo>
                <a:cubicBezTo>
                  <a:pt x="10890" y="1030"/>
                  <a:pt x="13097" y="2492"/>
                  <a:pt x="14988" y="4315"/>
                </a:cubicBezTo>
                <a:lnTo>
                  <a:pt x="0" y="19868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522" name="AutoShape 3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19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94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500"/>
                                        <p:tgtEl>
                                          <p:spTgt spid="194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0" grpId="0" animBg="1"/>
      <p:bldP spid="194590" grpId="0" animBg="1"/>
      <p:bldP spid="19459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152400" y="609600"/>
            <a:ext cx="8235950" cy="1997075"/>
          </a:xfrm>
          <a:prstGeom prst="rect">
            <a:avLst/>
          </a:prstGeom>
          <a:noFill/>
          <a:ln w="76200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i="0"/>
              <a:t>在正方体</a:t>
            </a:r>
            <a:r>
              <a:rPr lang="en-US" altLang="zh-CN" sz="4000" b="1" i="0"/>
              <a:t>AC</a:t>
            </a:r>
            <a:r>
              <a:rPr lang="en-US" altLang="zh-CN" sz="4000" b="1" i="0" baseline="-25000"/>
              <a:t>1</a:t>
            </a:r>
            <a:r>
              <a:rPr lang="zh-CN" altLang="en-US" sz="4000" b="1" i="0"/>
              <a:t>中，</a:t>
            </a:r>
            <a:r>
              <a:rPr lang="en-US" altLang="zh-CN" sz="4000" b="1" i="0"/>
              <a:t>M,N</a:t>
            </a:r>
            <a:r>
              <a:rPr lang="zh-CN" altLang="en-US" sz="4000" b="1" i="0"/>
              <a:t>分别是</a:t>
            </a:r>
            <a:r>
              <a:rPr lang="en-US" altLang="zh-CN" sz="4000" b="1" i="0"/>
              <a:t>A</a:t>
            </a:r>
            <a:r>
              <a:rPr lang="en-US" altLang="zh-CN" sz="4000" b="1" i="0" baseline="-25000"/>
              <a:t>1</a:t>
            </a:r>
            <a:r>
              <a:rPr lang="en-US" altLang="zh-CN" sz="4000" b="1" i="0"/>
              <a:t>A</a:t>
            </a:r>
            <a:r>
              <a:rPr lang="zh-CN" altLang="en-US" sz="4000" b="1" i="0"/>
              <a:t>和</a:t>
            </a:r>
            <a:r>
              <a:rPr lang="en-US" altLang="zh-CN" sz="4000" b="1" i="0"/>
              <a:t>B</a:t>
            </a:r>
            <a:r>
              <a:rPr lang="en-US" altLang="zh-CN" sz="4000" b="1" i="0" baseline="-25000"/>
              <a:t>1</a:t>
            </a:r>
            <a:r>
              <a:rPr lang="en-US" altLang="zh-CN" sz="4000" b="1" i="0"/>
              <a:t>B</a:t>
            </a:r>
            <a:r>
              <a:rPr lang="zh-CN" altLang="en-US" sz="4000" b="1" i="0"/>
              <a:t>的中点，求异面直线</a:t>
            </a:r>
            <a:r>
              <a:rPr lang="en-US" altLang="zh-CN" sz="4000" b="1" i="0"/>
              <a:t>CM</a:t>
            </a:r>
            <a:r>
              <a:rPr lang="zh-CN" altLang="en-US" sz="4000" b="1" i="0"/>
              <a:t>和</a:t>
            </a:r>
            <a:r>
              <a:rPr lang="en-US" altLang="zh-CN" sz="4000" b="1" i="0"/>
              <a:t>D</a:t>
            </a:r>
            <a:r>
              <a:rPr lang="en-US" altLang="zh-CN" sz="4000" b="1" i="0" baseline="-25000"/>
              <a:t>1</a:t>
            </a:r>
            <a:r>
              <a:rPr lang="en-US" altLang="zh-CN" sz="4000" b="1" i="0"/>
              <a:t>N</a:t>
            </a:r>
            <a:r>
              <a:rPr lang="zh-CN" altLang="en-US" sz="4000" b="1" i="0"/>
              <a:t>所成的角？</a:t>
            </a:r>
            <a:endParaRPr lang="zh-CN" altLang="en-US" sz="4000" b="1" i="0" baseline="-25000"/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609600" y="2574925"/>
            <a:ext cx="4648200" cy="4283075"/>
            <a:chOff x="1056" y="1075"/>
            <a:chExt cx="2928" cy="2698"/>
          </a:xfrm>
        </p:grpSpPr>
        <p:grpSp>
          <p:nvGrpSpPr>
            <p:cNvPr id="3" name="Group 4"/>
            <p:cNvGrpSpPr>
              <a:grpSpLocks/>
            </p:cNvGrpSpPr>
            <p:nvPr/>
          </p:nvGrpSpPr>
          <p:grpSpPr bwMode="auto">
            <a:xfrm>
              <a:off x="1439" y="1439"/>
              <a:ext cx="2065" cy="1975"/>
              <a:chOff x="1439" y="1439"/>
              <a:chExt cx="2065" cy="1975"/>
            </a:xfrm>
          </p:grpSpPr>
          <p:sp>
            <p:nvSpPr>
              <p:cNvPr id="22551" name="Rectangle 5"/>
              <p:cNvSpPr>
                <a:spLocks noChangeArrowheads="1"/>
              </p:cNvSpPr>
              <p:nvPr/>
            </p:nvSpPr>
            <p:spPr bwMode="auto">
              <a:xfrm>
                <a:off x="1439" y="1872"/>
                <a:ext cx="1537" cy="1537"/>
              </a:xfrm>
              <a:prstGeom prst="rect">
                <a:avLst/>
              </a:prstGeom>
              <a:noFill/>
              <a:ln w="571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2552" name="AutoShape 6"/>
              <p:cNvSpPr>
                <a:spLocks noChangeArrowheads="1"/>
              </p:cNvSpPr>
              <p:nvPr/>
            </p:nvSpPr>
            <p:spPr bwMode="auto">
              <a:xfrm>
                <a:off x="1440" y="1440"/>
                <a:ext cx="2016" cy="432"/>
              </a:xfrm>
              <a:prstGeom prst="parallelogram">
                <a:avLst>
                  <a:gd name="adj" fmla="val 116667"/>
                </a:avLst>
              </a:prstGeom>
              <a:noFill/>
              <a:ln w="571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2553" name="AutoShape 7"/>
              <p:cNvSpPr>
                <a:spLocks noChangeArrowheads="1"/>
              </p:cNvSpPr>
              <p:nvPr/>
            </p:nvSpPr>
            <p:spPr bwMode="auto">
              <a:xfrm>
                <a:off x="1464" y="2982"/>
                <a:ext cx="2016" cy="432"/>
              </a:xfrm>
              <a:prstGeom prst="parallelogram">
                <a:avLst>
                  <a:gd name="adj" fmla="val 116667"/>
                </a:avLst>
              </a:prstGeom>
              <a:noFill/>
              <a:ln w="57150">
                <a:solidFill>
                  <a:schemeClr val="tx1"/>
                </a:solidFill>
                <a:prstDash val="sysDot"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2554" name="Rectangle 8"/>
              <p:cNvSpPr>
                <a:spLocks noChangeArrowheads="1"/>
              </p:cNvSpPr>
              <p:nvPr/>
            </p:nvSpPr>
            <p:spPr bwMode="auto">
              <a:xfrm>
                <a:off x="1944" y="1440"/>
                <a:ext cx="1537" cy="1537"/>
              </a:xfrm>
              <a:prstGeom prst="rect">
                <a:avLst/>
              </a:prstGeom>
              <a:noFill/>
              <a:ln w="57150">
                <a:solidFill>
                  <a:schemeClr val="tx1"/>
                </a:solidFill>
                <a:prstDash val="sysDot"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2555" name="Line 9"/>
              <p:cNvSpPr>
                <a:spLocks noChangeShapeType="1"/>
              </p:cNvSpPr>
              <p:nvPr/>
            </p:nvSpPr>
            <p:spPr bwMode="auto">
              <a:xfrm>
                <a:off x="3480" y="1439"/>
                <a:ext cx="0" cy="1537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56" name="Line 10"/>
              <p:cNvSpPr>
                <a:spLocks noChangeShapeType="1"/>
              </p:cNvSpPr>
              <p:nvPr/>
            </p:nvSpPr>
            <p:spPr bwMode="auto">
              <a:xfrm flipV="1">
                <a:off x="2976" y="2976"/>
                <a:ext cx="528" cy="432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2543" name="Text Box 11"/>
            <p:cNvSpPr txBox="1">
              <a:spLocks noChangeArrowheads="1"/>
            </p:cNvSpPr>
            <p:nvPr/>
          </p:nvSpPr>
          <p:spPr bwMode="auto">
            <a:xfrm>
              <a:off x="1200" y="3360"/>
              <a:ext cx="336" cy="365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0"/>
                <a:t>A</a:t>
              </a:r>
            </a:p>
          </p:txBody>
        </p:sp>
        <p:sp>
          <p:nvSpPr>
            <p:cNvPr id="22544" name="Text Box 12"/>
            <p:cNvSpPr txBox="1">
              <a:spLocks noChangeArrowheads="1"/>
            </p:cNvSpPr>
            <p:nvPr/>
          </p:nvSpPr>
          <p:spPr bwMode="auto">
            <a:xfrm>
              <a:off x="2832" y="3408"/>
              <a:ext cx="336" cy="365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0"/>
                <a:t>B</a:t>
              </a:r>
            </a:p>
          </p:txBody>
        </p:sp>
        <p:sp>
          <p:nvSpPr>
            <p:cNvPr id="22545" name="Text Box 13"/>
            <p:cNvSpPr txBox="1">
              <a:spLocks noChangeArrowheads="1"/>
            </p:cNvSpPr>
            <p:nvPr/>
          </p:nvSpPr>
          <p:spPr bwMode="auto">
            <a:xfrm>
              <a:off x="1872" y="2947"/>
              <a:ext cx="336" cy="365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0"/>
                <a:t>D</a:t>
              </a:r>
            </a:p>
          </p:txBody>
        </p:sp>
        <p:sp>
          <p:nvSpPr>
            <p:cNvPr id="22546" name="Text Box 14"/>
            <p:cNvSpPr txBox="1">
              <a:spLocks noChangeArrowheads="1"/>
            </p:cNvSpPr>
            <p:nvPr/>
          </p:nvSpPr>
          <p:spPr bwMode="auto">
            <a:xfrm>
              <a:off x="3456" y="2880"/>
              <a:ext cx="336" cy="365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0"/>
                <a:t>C</a:t>
              </a:r>
            </a:p>
          </p:txBody>
        </p:sp>
        <p:sp>
          <p:nvSpPr>
            <p:cNvPr id="22547" name="Text Box 15"/>
            <p:cNvSpPr txBox="1">
              <a:spLocks noChangeArrowheads="1"/>
            </p:cNvSpPr>
            <p:nvPr/>
          </p:nvSpPr>
          <p:spPr bwMode="auto">
            <a:xfrm>
              <a:off x="1056" y="1680"/>
              <a:ext cx="480" cy="365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0"/>
                <a:t>A</a:t>
              </a:r>
              <a:r>
                <a:rPr lang="en-US" altLang="zh-CN" sz="3200" b="1" i="0" baseline="-25000"/>
                <a:t>1</a:t>
              </a:r>
            </a:p>
          </p:txBody>
        </p:sp>
        <p:sp>
          <p:nvSpPr>
            <p:cNvPr id="22548" name="Text Box 16"/>
            <p:cNvSpPr txBox="1">
              <a:spLocks noChangeArrowheads="1"/>
            </p:cNvSpPr>
            <p:nvPr/>
          </p:nvSpPr>
          <p:spPr bwMode="auto">
            <a:xfrm>
              <a:off x="2976" y="1795"/>
              <a:ext cx="432" cy="365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0"/>
                <a:t>B</a:t>
              </a:r>
              <a:r>
                <a:rPr lang="en-US" altLang="zh-CN" sz="3200" b="1" i="0" baseline="-25000"/>
                <a:t>1</a:t>
              </a:r>
            </a:p>
          </p:txBody>
        </p:sp>
        <p:sp>
          <p:nvSpPr>
            <p:cNvPr id="22549" name="Text Box 17"/>
            <p:cNvSpPr txBox="1">
              <a:spLocks noChangeArrowheads="1"/>
            </p:cNvSpPr>
            <p:nvPr/>
          </p:nvSpPr>
          <p:spPr bwMode="auto">
            <a:xfrm>
              <a:off x="1728" y="1075"/>
              <a:ext cx="480" cy="365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0"/>
                <a:t>D</a:t>
              </a:r>
              <a:r>
                <a:rPr lang="en-US" altLang="zh-CN" sz="3200" b="1" i="0" baseline="-25000"/>
                <a:t>1</a:t>
              </a:r>
            </a:p>
          </p:txBody>
        </p:sp>
        <p:sp>
          <p:nvSpPr>
            <p:cNvPr id="22550" name="Text Box 18"/>
            <p:cNvSpPr txBox="1">
              <a:spLocks noChangeArrowheads="1"/>
            </p:cNvSpPr>
            <p:nvPr/>
          </p:nvSpPr>
          <p:spPr bwMode="auto">
            <a:xfrm>
              <a:off x="3504" y="1152"/>
              <a:ext cx="480" cy="365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0"/>
                <a:t>C</a:t>
              </a:r>
              <a:r>
                <a:rPr lang="en-US" altLang="zh-CN" sz="3200" b="1" i="0" baseline="-25000"/>
                <a:t>1</a:t>
              </a:r>
            </a:p>
          </p:txBody>
        </p:sp>
      </p:grpSp>
      <p:sp>
        <p:nvSpPr>
          <p:cNvPr id="22532" name="Oval 19"/>
          <p:cNvSpPr>
            <a:spLocks noChangeArrowheads="1"/>
          </p:cNvSpPr>
          <p:nvPr/>
        </p:nvSpPr>
        <p:spPr bwMode="auto">
          <a:xfrm>
            <a:off x="3581400" y="4953000"/>
            <a:ext cx="152400" cy="1524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2533" name="Oval 20"/>
          <p:cNvSpPr>
            <a:spLocks noChangeArrowheads="1"/>
          </p:cNvSpPr>
          <p:nvPr/>
        </p:nvSpPr>
        <p:spPr bwMode="auto">
          <a:xfrm>
            <a:off x="1143000" y="5029200"/>
            <a:ext cx="152400" cy="1524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2534" name="Text Box 21"/>
          <p:cNvSpPr txBox="1">
            <a:spLocks noChangeArrowheads="1"/>
          </p:cNvSpPr>
          <p:nvPr/>
        </p:nvSpPr>
        <p:spPr bwMode="auto">
          <a:xfrm>
            <a:off x="533400" y="4800600"/>
            <a:ext cx="457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/>
              <a:t>M</a:t>
            </a:r>
          </a:p>
        </p:txBody>
      </p:sp>
      <p:sp>
        <p:nvSpPr>
          <p:cNvPr id="22535" name="Text Box 22"/>
          <p:cNvSpPr txBox="1">
            <a:spLocks noChangeArrowheads="1"/>
          </p:cNvSpPr>
          <p:nvPr/>
        </p:nvSpPr>
        <p:spPr bwMode="auto">
          <a:xfrm>
            <a:off x="3733800" y="4648200"/>
            <a:ext cx="457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/>
              <a:t>N</a:t>
            </a:r>
          </a:p>
        </p:txBody>
      </p:sp>
      <p:sp>
        <p:nvSpPr>
          <p:cNvPr id="22536" name="Line 23"/>
          <p:cNvSpPr>
            <a:spLocks noChangeShapeType="1"/>
          </p:cNvSpPr>
          <p:nvPr/>
        </p:nvSpPr>
        <p:spPr bwMode="auto">
          <a:xfrm>
            <a:off x="1219200" y="5105400"/>
            <a:ext cx="3276600" cy="533400"/>
          </a:xfrm>
          <a:prstGeom prst="line">
            <a:avLst/>
          </a:prstGeom>
          <a:noFill/>
          <a:ln w="57150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7" name="Line 24"/>
          <p:cNvSpPr>
            <a:spLocks noChangeShapeType="1"/>
          </p:cNvSpPr>
          <p:nvPr/>
        </p:nvSpPr>
        <p:spPr bwMode="auto">
          <a:xfrm>
            <a:off x="1981200" y="3124200"/>
            <a:ext cx="1676400" cy="1905000"/>
          </a:xfrm>
          <a:prstGeom prst="line">
            <a:avLst/>
          </a:prstGeom>
          <a:noFill/>
          <a:ln w="76200" cap="rnd">
            <a:solidFill>
              <a:schemeClr val="accent2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5609" name="Oval 25"/>
          <p:cNvSpPr>
            <a:spLocks noChangeArrowheads="1"/>
          </p:cNvSpPr>
          <p:nvPr/>
        </p:nvSpPr>
        <p:spPr bwMode="auto">
          <a:xfrm>
            <a:off x="1930400" y="4495800"/>
            <a:ext cx="152400" cy="1524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95610" name="Line 26"/>
          <p:cNvSpPr>
            <a:spLocks noChangeShapeType="1"/>
          </p:cNvSpPr>
          <p:nvPr/>
        </p:nvSpPr>
        <p:spPr bwMode="auto">
          <a:xfrm>
            <a:off x="2057400" y="4572000"/>
            <a:ext cx="1600200" cy="1676400"/>
          </a:xfrm>
          <a:prstGeom prst="line">
            <a:avLst/>
          </a:prstGeom>
          <a:noFill/>
          <a:ln w="57150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5611" name="Arc 27"/>
          <p:cNvSpPr>
            <a:spLocks/>
          </p:cNvSpPr>
          <p:nvPr/>
        </p:nvSpPr>
        <p:spPr bwMode="auto">
          <a:xfrm>
            <a:off x="2833688" y="5346700"/>
            <a:ext cx="792162" cy="460375"/>
          </a:xfrm>
          <a:custGeom>
            <a:avLst/>
            <a:gdLst>
              <a:gd name="T0" fmla="*/ 792162 w 20432"/>
              <a:gd name="T1" fmla="*/ 172247 h 18728"/>
              <a:gd name="T2" fmla="*/ 417250 w 20432"/>
              <a:gd name="T3" fmla="*/ 460375 h 18728"/>
              <a:gd name="T4" fmla="*/ 0 w 20432"/>
              <a:gd name="T5" fmla="*/ 0 h 18728"/>
              <a:gd name="T6" fmla="*/ 0 60000 65536"/>
              <a:gd name="T7" fmla="*/ 0 60000 65536"/>
              <a:gd name="T8" fmla="*/ 0 60000 65536"/>
              <a:gd name="T9" fmla="*/ 0 w 20432"/>
              <a:gd name="T10" fmla="*/ 0 h 18728"/>
              <a:gd name="T11" fmla="*/ 20432 w 20432"/>
              <a:gd name="T12" fmla="*/ 18728 h 1872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0432" h="18728" fill="none" extrusionOk="0">
                <a:moveTo>
                  <a:pt x="20431" y="7006"/>
                </a:moveTo>
                <a:cubicBezTo>
                  <a:pt x="18734" y="11956"/>
                  <a:pt x="15298" y="16121"/>
                  <a:pt x="10762" y="18728"/>
                </a:cubicBezTo>
              </a:path>
              <a:path w="20432" h="18728" stroke="0" extrusionOk="0">
                <a:moveTo>
                  <a:pt x="20431" y="7006"/>
                </a:moveTo>
                <a:cubicBezTo>
                  <a:pt x="18734" y="11956"/>
                  <a:pt x="15298" y="16121"/>
                  <a:pt x="10762" y="18728"/>
                </a:cubicBezTo>
                <a:lnTo>
                  <a:pt x="0" y="0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2541" name="AutoShape 29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56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56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5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95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95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609" grpId="0" animBg="1"/>
      <p:bldP spid="195610" grpId="0" animBg="1"/>
      <p:bldP spid="1956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Line 2"/>
          <p:cNvSpPr>
            <a:spLocks noChangeShapeType="1"/>
          </p:cNvSpPr>
          <p:nvPr/>
        </p:nvSpPr>
        <p:spPr bwMode="auto">
          <a:xfrm flipH="1">
            <a:off x="4572000" y="1782763"/>
            <a:ext cx="1676400" cy="304800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55" name="Line 3"/>
          <p:cNvSpPr>
            <a:spLocks noChangeShapeType="1"/>
          </p:cNvSpPr>
          <p:nvPr/>
        </p:nvSpPr>
        <p:spPr bwMode="auto">
          <a:xfrm>
            <a:off x="4572000" y="4830763"/>
            <a:ext cx="1676400" cy="9144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56" name="Line 4"/>
          <p:cNvSpPr>
            <a:spLocks noChangeShapeType="1"/>
          </p:cNvSpPr>
          <p:nvPr/>
        </p:nvSpPr>
        <p:spPr bwMode="auto">
          <a:xfrm flipV="1">
            <a:off x="6248400" y="3992563"/>
            <a:ext cx="1752600" cy="175260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57" name="Line 5"/>
          <p:cNvSpPr>
            <a:spLocks noChangeShapeType="1"/>
          </p:cNvSpPr>
          <p:nvPr/>
        </p:nvSpPr>
        <p:spPr bwMode="auto">
          <a:xfrm flipH="1">
            <a:off x="4572000" y="3992563"/>
            <a:ext cx="3429000" cy="838200"/>
          </a:xfrm>
          <a:prstGeom prst="line">
            <a:avLst/>
          </a:prstGeom>
          <a:noFill/>
          <a:ln w="57150" cap="rnd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58" name="Line 6"/>
          <p:cNvSpPr>
            <a:spLocks noChangeShapeType="1"/>
          </p:cNvSpPr>
          <p:nvPr/>
        </p:nvSpPr>
        <p:spPr bwMode="auto">
          <a:xfrm>
            <a:off x="6248400" y="1782763"/>
            <a:ext cx="1752600" cy="2209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59" name="Line 7"/>
          <p:cNvSpPr>
            <a:spLocks noChangeShapeType="1"/>
          </p:cNvSpPr>
          <p:nvPr/>
        </p:nvSpPr>
        <p:spPr bwMode="auto">
          <a:xfrm>
            <a:off x="6248400" y="1782763"/>
            <a:ext cx="0" cy="39624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0" name="Text Box 8"/>
          <p:cNvSpPr txBox="1">
            <a:spLocks noChangeArrowheads="1"/>
          </p:cNvSpPr>
          <p:nvPr/>
        </p:nvSpPr>
        <p:spPr bwMode="auto">
          <a:xfrm>
            <a:off x="6324600" y="1249363"/>
            <a:ext cx="533400" cy="579437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/>
              <a:t>P</a:t>
            </a:r>
          </a:p>
        </p:txBody>
      </p:sp>
      <p:sp>
        <p:nvSpPr>
          <p:cNvPr id="23561" name="Text Box 9"/>
          <p:cNvSpPr txBox="1">
            <a:spLocks noChangeArrowheads="1"/>
          </p:cNvSpPr>
          <p:nvPr/>
        </p:nvSpPr>
        <p:spPr bwMode="auto">
          <a:xfrm>
            <a:off x="4038600" y="4525963"/>
            <a:ext cx="533400" cy="579437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/>
              <a:t>A</a:t>
            </a:r>
          </a:p>
        </p:txBody>
      </p:sp>
      <p:sp>
        <p:nvSpPr>
          <p:cNvPr id="23562" name="Text Box 10"/>
          <p:cNvSpPr txBox="1">
            <a:spLocks noChangeArrowheads="1"/>
          </p:cNvSpPr>
          <p:nvPr/>
        </p:nvSpPr>
        <p:spPr bwMode="auto">
          <a:xfrm>
            <a:off x="5867400" y="5668963"/>
            <a:ext cx="533400" cy="579437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/>
              <a:t>B</a:t>
            </a:r>
          </a:p>
        </p:txBody>
      </p:sp>
      <p:sp>
        <p:nvSpPr>
          <p:cNvPr id="23563" name="Text Box 11"/>
          <p:cNvSpPr txBox="1">
            <a:spLocks noChangeArrowheads="1"/>
          </p:cNvSpPr>
          <p:nvPr/>
        </p:nvSpPr>
        <p:spPr bwMode="auto">
          <a:xfrm>
            <a:off x="7924800" y="3840163"/>
            <a:ext cx="533400" cy="579437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/>
              <a:t>C</a:t>
            </a:r>
          </a:p>
        </p:txBody>
      </p:sp>
      <p:sp>
        <p:nvSpPr>
          <p:cNvPr id="197644" name="Line 12"/>
          <p:cNvSpPr>
            <a:spLocks noChangeShapeType="1"/>
          </p:cNvSpPr>
          <p:nvPr/>
        </p:nvSpPr>
        <p:spPr bwMode="auto">
          <a:xfrm flipV="1">
            <a:off x="5410200" y="4267200"/>
            <a:ext cx="1295400" cy="990600"/>
          </a:xfrm>
          <a:prstGeom prst="line">
            <a:avLst/>
          </a:prstGeom>
          <a:noFill/>
          <a:ln w="76200">
            <a:solidFill>
              <a:srgbClr val="FF0000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7645" name="Line 13"/>
          <p:cNvSpPr>
            <a:spLocks noChangeShapeType="1"/>
          </p:cNvSpPr>
          <p:nvPr/>
        </p:nvSpPr>
        <p:spPr bwMode="auto">
          <a:xfrm flipV="1">
            <a:off x="5410200" y="3733800"/>
            <a:ext cx="838200" cy="15240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6" name="Line 14"/>
          <p:cNvSpPr>
            <a:spLocks noChangeShapeType="1"/>
          </p:cNvSpPr>
          <p:nvPr/>
        </p:nvSpPr>
        <p:spPr bwMode="auto">
          <a:xfrm>
            <a:off x="6248400" y="3733800"/>
            <a:ext cx="457200" cy="609600"/>
          </a:xfrm>
          <a:prstGeom prst="line">
            <a:avLst/>
          </a:prstGeom>
          <a:noFill/>
          <a:ln w="76200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7" name="Text Box 15"/>
          <p:cNvSpPr txBox="1">
            <a:spLocks noChangeArrowheads="1"/>
          </p:cNvSpPr>
          <p:nvPr/>
        </p:nvSpPr>
        <p:spPr bwMode="auto">
          <a:xfrm>
            <a:off x="6248400" y="3382963"/>
            <a:ext cx="685800" cy="579437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/>
              <a:t>M</a:t>
            </a:r>
          </a:p>
        </p:txBody>
      </p:sp>
      <p:sp>
        <p:nvSpPr>
          <p:cNvPr id="23568" name="Text Box 16"/>
          <p:cNvSpPr txBox="1">
            <a:spLocks noChangeArrowheads="1"/>
          </p:cNvSpPr>
          <p:nvPr/>
        </p:nvSpPr>
        <p:spPr bwMode="auto">
          <a:xfrm>
            <a:off x="6629400" y="4221163"/>
            <a:ext cx="533400" cy="579437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0"/>
              <a:t>N</a:t>
            </a:r>
          </a:p>
        </p:txBody>
      </p:sp>
      <p:sp>
        <p:nvSpPr>
          <p:cNvPr id="23569" name="Text Box 17"/>
          <p:cNvSpPr txBox="1">
            <a:spLocks noChangeArrowheads="1"/>
          </p:cNvSpPr>
          <p:nvPr/>
        </p:nvSpPr>
        <p:spPr bwMode="auto">
          <a:xfrm>
            <a:off x="609600" y="457200"/>
            <a:ext cx="4191000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i="0"/>
              <a:t>空间四边形</a:t>
            </a:r>
            <a:r>
              <a:rPr lang="en-US" altLang="zh-CN" sz="3600" b="1" i="0"/>
              <a:t>P-ABC</a:t>
            </a:r>
            <a:r>
              <a:rPr lang="zh-CN" altLang="en-US" sz="3600" b="1" i="0"/>
              <a:t>中，</a:t>
            </a:r>
            <a:r>
              <a:rPr lang="en-US" altLang="zh-CN" sz="3600" b="1" i="0"/>
              <a:t>M</a:t>
            </a:r>
            <a:r>
              <a:rPr lang="zh-CN" altLang="en-US" sz="3600" b="1" i="0"/>
              <a:t>，</a:t>
            </a:r>
            <a:r>
              <a:rPr lang="en-US" altLang="zh-CN" sz="3600" b="1" i="0"/>
              <a:t>N</a:t>
            </a:r>
            <a:r>
              <a:rPr lang="zh-CN" altLang="en-US" sz="3600" b="1" i="0"/>
              <a:t>分别是</a:t>
            </a:r>
            <a:r>
              <a:rPr lang="en-US" altLang="zh-CN" sz="3600" b="1" i="0"/>
              <a:t>PB</a:t>
            </a:r>
            <a:r>
              <a:rPr lang="zh-CN" altLang="en-US" sz="3600" b="1" i="0"/>
              <a:t>，</a:t>
            </a:r>
            <a:r>
              <a:rPr lang="en-US" altLang="zh-CN" sz="3600" b="1" i="0"/>
              <a:t>AC</a:t>
            </a:r>
            <a:r>
              <a:rPr lang="zh-CN" altLang="en-US" sz="3600" b="1" i="0"/>
              <a:t>的中点，</a:t>
            </a:r>
            <a:r>
              <a:rPr lang="en-US" altLang="zh-CN" sz="3600" b="1" i="0"/>
              <a:t>PA=BC=4</a:t>
            </a:r>
            <a:r>
              <a:rPr lang="zh-CN" altLang="en-US" sz="3600" b="1" i="0"/>
              <a:t>，</a:t>
            </a:r>
            <a:r>
              <a:rPr lang="en-US" altLang="zh-CN" sz="3600" b="1" i="0"/>
              <a:t>MN=3</a:t>
            </a:r>
            <a:r>
              <a:rPr lang="zh-CN" altLang="en-US" sz="3600" b="1" i="0"/>
              <a:t>，求</a:t>
            </a:r>
            <a:r>
              <a:rPr lang="en-US" altLang="zh-CN" sz="3600" b="1" i="0"/>
              <a:t>PA</a:t>
            </a:r>
            <a:r>
              <a:rPr lang="zh-CN" altLang="en-US" sz="3600" b="1" i="0"/>
              <a:t>与</a:t>
            </a:r>
            <a:r>
              <a:rPr lang="en-US" altLang="zh-CN" sz="3600" b="1" i="0"/>
              <a:t>BC</a:t>
            </a:r>
            <a:r>
              <a:rPr lang="zh-CN" altLang="en-US" sz="3600" b="1" i="0"/>
              <a:t>所成的角？</a:t>
            </a:r>
          </a:p>
        </p:txBody>
      </p:sp>
      <p:grpSp>
        <p:nvGrpSpPr>
          <p:cNvPr id="2" name="Group 18"/>
          <p:cNvGrpSpPr>
            <a:grpSpLocks/>
          </p:cNvGrpSpPr>
          <p:nvPr/>
        </p:nvGrpSpPr>
        <p:grpSpPr bwMode="auto">
          <a:xfrm>
            <a:off x="4953000" y="5181600"/>
            <a:ext cx="533400" cy="579438"/>
            <a:chOff x="3120" y="3264"/>
            <a:chExt cx="336" cy="365"/>
          </a:xfrm>
        </p:grpSpPr>
        <p:sp>
          <p:nvSpPr>
            <p:cNvPr id="23573" name="Text Box 19"/>
            <p:cNvSpPr txBox="1">
              <a:spLocks noChangeArrowheads="1"/>
            </p:cNvSpPr>
            <p:nvPr/>
          </p:nvSpPr>
          <p:spPr bwMode="auto">
            <a:xfrm>
              <a:off x="3120" y="3264"/>
              <a:ext cx="336" cy="365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0"/>
                <a:t>E</a:t>
              </a:r>
            </a:p>
          </p:txBody>
        </p:sp>
        <p:sp>
          <p:nvSpPr>
            <p:cNvPr id="23574" name="Oval 20"/>
            <p:cNvSpPr>
              <a:spLocks noChangeArrowheads="1"/>
            </p:cNvSpPr>
            <p:nvPr/>
          </p:nvSpPr>
          <p:spPr bwMode="auto">
            <a:xfrm>
              <a:off x="3360" y="3280"/>
              <a:ext cx="96" cy="9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97653" name="Arc 21"/>
          <p:cNvSpPr>
            <a:spLocks/>
          </p:cNvSpPr>
          <p:nvPr/>
        </p:nvSpPr>
        <p:spPr bwMode="auto">
          <a:xfrm rot="4193232" flipH="1">
            <a:off x="5460207" y="4456906"/>
            <a:ext cx="527050" cy="801687"/>
          </a:xfrm>
          <a:custGeom>
            <a:avLst/>
            <a:gdLst>
              <a:gd name="T0" fmla="*/ 298002 w 14989"/>
              <a:gd name="T1" fmla="*/ 0 h 19868"/>
              <a:gd name="T2" fmla="*/ 527050 w 14989"/>
              <a:gd name="T3" fmla="*/ 174113 h 19868"/>
              <a:gd name="T4" fmla="*/ 0 w 14989"/>
              <a:gd name="T5" fmla="*/ 801687 h 19868"/>
              <a:gd name="T6" fmla="*/ 0 60000 65536"/>
              <a:gd name="T7" fmla="*/ 0 60000 65536"/>
              <a:gd name="T8" fmla="*/ 0 60000 65536"/>
              <a:gd name="T9" fmla="*/ 0 w 14989"/>
              <a:gd name="T10" fmla="*/ 0 h 19868"/>
              <a:gd name="T11" fmla="*/ 14989 w 14989"/>
              <a:gd name="T12" fmla="*/ 19868 h 1986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4989" h="19868" fill="none" extrusionOk="0">
                <a:moveTo>
                  <a:pt x="8474" y="0"/>
                </a:moveTo>
                <a:cubicBezTo>
                  <a:pt x="10890" y="1030"/>
                  <a:pt x="13097" y="2492"/>
                  <a:pt x="14988" y="4315"/>
                </a:cubicBezTo>
              </a:path>
              <a:path w="14989" h="19868" stroke="0" extrusionOk="0">
                <a:moveTo>
                  <a:pt x="8474" y="0"/>
                </a:moveTo>
                <a:cubicBezTo>
                  <a:pt x="10890" y="1030"/>
                  <a:pt x="13097" y="2492"/>
                  <a:pt x="14988" y="4315"/>
                </a:cubicBezTo>
                <a:lnTo>
                  <a:pt x="0" y="19868"/>
                </a:lnTo>
                <a:close/>
              </a:path>
            </a:pathLst>
          </a:custGeom>
          <a:solidFill>
            <a:srgbClr val="00CC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3572" name="AutoShape 2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7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97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9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644" grpId="0" animBg="1"/>
      <p:bldP spid="197645" grpId="0" animBg="1"/>
      <p:bldP spid="19765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990600" y="914400"/>
            <a:ext cx="7404100" cy="1411288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zh-CN" altLang="en-US" sz="2800" b="1" i="0"/>
              <a:t>已知：两异面直线</a:t>
            </a:r>
            <a:r>
              <a:rPr lang="en-US" altLang="zh-CN" sz="2800" b="1" i="0"/>
              <a:t>a,b</a:t>
            </a:r>
            <a:r>
              <a:rPr lang="zh-CN" altLang="en-US" sz="2800" b="1" i="0"/>
              <a:t>所成的角是</a:t>
            </a:r>
            <a:r>
              <a:rPr lang="en-US" altLang="zh-CN" sz="2800" b="1" i="0"/>
              <a:t>50 </a:t>
            </a:r>
            <a:r>
              <a:rPr lang="en-US" altLang="zh-CN" sz="2800" b="1" i="0">
                <a:latin typeface="宋体" pitchFamily="2" charset="-122"/>
              </a:rPr>
              <a:t>°</a:t>
            </a:r>
            <a:r>
              <a:rPr lang="zh-CN" altLang="en-US" sz="2800" b="1" i="0">
                <a:latin typeface="宋体" pitchFamily="2" charset="-122"/>
              </a:rPr>
              <a:t>，</a:t>
            </a:r>
            <a:r>
              <a:rPr lang="en-US" altLang="zh-CN" sz="2800" b="1" i="0">
                <a:latin typeface="宋体" pitchFamily="2" charset="-122"/>
              </a:rPr>
              <a:t>P</a:t>
            </a:r>
            <a:r>
              <a:rPr lang="zh-CN" altLang="en-US" sz="2800" b="1" i="0">
                <a:latin typeface="宋体" pitchFamily="2" charset="-122"/>
              </a:rPr>
              <a:t>为</a:t>
            </a:r>
          </a:p>
          <a:p>
            <a:r>
              <a:rPr lang="zh-CN" altLang="en-US" sz="2800" b="1" i="0">
                <a:latin typeface="宋体" pitchFamily="2" charset="-122"/>
              </a:rPr>
              <a:t>空间中一定点，则过点</a:t>
            </a:r>
            <a:r>
              <a:rPr lang="en-US" altLang="zh-CN" sz="2800" b="1" i="0">
                <a:latin typeface="宋体" pitchFamily="2" charset="-122"/>
              </a:rPr>
              <a:t>P</a:t>
            </a:r>
            <a:r>
              <a:rPr lang="zh-CN" altLang="en-US" sz="2800" b="1" i="0">
                <a:latin typeface="宋体" pitchFamily="2" charset="-122"/>
              </a:rPr>
              <a:t>且与</a:t>
            </a:r>
            <a:r>
              <a:rPr lang="en-US" altLang="zh-CN" sz="2800" b="1" i="0">
                <a:latin typeface="宋体" pitchFamily="2" charset="-122"/>
              </a:rPr>
              <a:t>a,b</a:t>
            </a:r>
            <a:r>
              <a:rPr lang="zh-CN" altLang="en-US" sz="2800" b="1" i="0">
                <a:latin typeface="宋体" pitchFamily="2" charset="-122"/>
              </a:rPr>
              <a:t>都成</a:t>
            </a:r>
            <a:r>
              <a:rPr lang="en-US" altLang="zh-CN" sz="2800" b="1" i="0">
                <a:latin typeface="宋体" pitchFamily="2" charset="-122"/>
              </a:rPr>
              <a:t>30°</a:t>
            </a:r>
            <a:r>
              <a:rPr lang="zh-CN" altLang="en-US" sz="2800" b="1" i="0">
                <a:latin typeface="宋体" pitchFamily="2" charset="-122"/>
              </a:rPr>
              <a:t>角的</a:t>
            </a:r>
          </a:p>
          <a:p>
            <a:r>
              <a:rPr lang="zh-CN" altLang="en-US" sz="2800" b="1" i="0">
                <a:latin typeface="宋体" pitchFamily="2" charset="-122"/>
              </a:rPr>
              <a:t>直线有</a:t>
            </a:r>
            <a:r>
              <a:rPr lang="zh-CN" altLang="en-US" sz="2800" b="1" i="0" u="sng">
                <a:latin typeface="宋体" pitchFamily="2" charset="-122"/>
              </a:rPr>
              <a:t>     </a:t>
            </a:r>
            <a:r>
              <a:rPr lang="zh-CN" altLang="en-US" sz="2800" b="1" i="0">
                <a:latin typeface="宋体" pitchFamily="2" charset="-122"/>
              </a:rPr>
              <a:t>条。</a:t>
            </a:r>
          </a:p>
        </p:txBody>
      </p:sp>
      <p:sp>
        <p:nvSpPr>
          <p:cNvPr id="24579" name="Line 3"/>
          <p:cNvSpPr>
            <a:spLocks noChangeShapeType="1"/>
          </p:cNvSpPr>
          <p:nvPr/>
        </p:nvSpPr>
        <p:spPr bwMode="auto">
          <a:xfrm>
            <a:off x="1066800" y="4876800"/>
            <a:ext cx="1676400" cy="381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zh-CN" altLang="en-US"/>
          </a:p>
        </p:txBody>
      </p:sp>
      <p:sp>
        <p:nvSpPr>
          <p:cNvPr id="24580" name="Line 4"/>
          <p:cNvSpPr>
            <a:spLocks noChangeShapeType="1"/>
          </p:cNvSpPr>
          <p:nvPr/>
        </p:nvSpPr>
        <p:spPr bwMode="auto">
          <a:xfrm flipV="1">
            <a:off x="1219200" y="3276600"/>
            <a:ext cx="2057400" cy="762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zh-CN" altLang="en-US"/>
          </a:p>
        </p:txBody>
      </p:sp>
      <p:sp>
        <p:nvSpPr>
          <p:cNvPr id="24581" name="Oval 5"/>
          <p:cNvSpPr>
            <a:spLocks noChangeArrowheads="1"/>
          </p:cNvSpPr>
          <p:nvPr/>
        </p:nvSpPr>
        <p:spPr bwMode="auto">
          <a:xfrm>
            <a:off x="2667000" y="4114800"/>
            <a:ext cx="76200" cy="76200"/>
          </a:xfrm>
          <a:prstGeom prst="ellipse">
            <a:avLst/>
          </a:prstGeom>
          <a:solidFill>
            <a:schemeClr val="tx1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lIns="90000" tIns="46800" rIns="90000" bIns="46800" anchor="ctr">
            <a:spAutoFit/>
          </a:bodyPr>
          <a:lstStyle/>
          <a:p>
            <a:endParaRPr lang="zh-CN" altLang="en-US"/>
          </a:p>
        </p:txBody>
      </p:sp>
      <p:sp>
        <p:nvSpPr>
          <p:cNvPr id="24582" name="Rectangle 6"/>
          <p:cNvSpPr>
            <a:spLocks noChangeArrowheads="1"/>
          </p:cNvSpPr>
          <p:nvPr/>
        </p:nvSpPr>
        <p:spPr bwMode="auto">
          <a:xfrm>
            <a:off x="1371600" y="3429000"/>
            <a:ext cx="358775" cy="5191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n-US" altLang="zh-CN" sz="2800" b="1" i="0"/>
              <a:t>a</a:t>
            </a:r>
          </a:p>
        </p:txBody>
      </p:sp>
      <p:sp>
        <p:nvSpPr>
          <p:cNvPr id="24583" name="Rectangle 7"/>
          <p:cNvSpPr>
            <a:spLocks noChangeArrowheads="1"/>
          </p:cNvSpPr>
          <p:nvPr/>
        </p:nvSpPr>
        <p:spPr bwMode="auto">
          <a:xfrm>
            <a:off x="1143000" y="4814888"/>
            <a:ext cx="379413" cy="51911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n-US" altLang="zh-CN" sz="2800" b="1" i="0"/>
              <a:t>b</a:t>
            </a:r>
          </a:p>
        </p:txBody>
      </p:sp>
      <p:sp>
        <p:nvSpPr>
          <p:cNvPr id="24584" name="Rectangle 8"/>
          <p:cNvSpPr>
            <a:spLocks noChangeArrowheads="1"/>
          </p:cNvSpPr>
          <p:nvPr/>
        </p:nvSpPr>
        <p:spPr bwMode="auto">
          <a:xfrm>
            <a:off x="2819400" y="3886200"/>
            <a:ext cx="361950" cy="5191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n-US" altLang="zh-CN" sz="2800" b="1" i="0">
                <a:latin typeface="宋体" pitchFamily="2" charset="-122"/>
              </a:rPr>
              <a:t>P</a:t>
            </a:r>
          </a:p>
        </p:txBody>
      </p:sp>
      <p:sp>
        <p:nvSpPr>
          <p:cNvPr id="209929" name="AutoShape 9"/>
          <p:cNvSpPr>
            <a:spLocks noChangeArrowheads="1"/>
          </p:cNvSpPr>
          <p:nvPr/>
        </p:nvSpPr>
        <p:spPr bwMode="auto">
          <a:xfrm>
            <a:off x="3505200" y="3352800"/>
            <a:ext cx="4724400" cy="1600200"/>
          </a:xfrm>
          <a:prstGeom prst="parallelogram">
            <a:avLst>
              <a:gd name="adj" fmla="val 73810"/>
            </a:avLst>
          </a:prstGeom>
          <a:solidFill>
            <a:schemeClr val="hlink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lIns="90000" tIns="46800" rIns="90000" bIns="46800" anchor="ctr">
            <a:spAutoFit/>
          </a:bodyPr>
          <a:lstStyle/>
          <a:p>
            <a:endParaRPr lang="zh-CN" altLang="en-US"/>
          </a:p>
        </p:txBody>
      </p:sp>
      <p:sp>
        <p:nvSpPr>
          <p:cNvPr id="209930" name="Rectangle 10"/>
          <p:cNvSpPr>
            <a:spLocks noChangeArrowheads="1"/>
          </p:cNvSpPr>
          <p:nvPr/>
        </p:nvSpPr>
        <p:spPr bwMode="auto">
          <a:xfrm>
            <a:off x="5105400" y="4038600"/>
            <a:ext cx="457200" cy="5191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n-US" altLang="zh-CN" sz="2800" b="1" i="0"/>
              <a:t>O</a:t>
            </a:r>
          </a:p>
        </p:txBody>
      </p:sp>
      <p:sp>
        <p:nvSpPr>
          <p:cNvPr id="209931" name="Line 11"/>
          <p:cNvSpPr>
            <a:spLocks noChangeShapeType="1"/>
          </p:cNvSpPr>
          <p:nvPr/>
        </p:nvSpPr>
        <p:spPr bwMode="auto">
          <a:xfrm flipV="1">
            <a:off x="4876800" y="3505200"/>
            <a:ext cx="2057400" cy="762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zh-CN" altLang="en-US"/>
          </a:p>
        </p:txBody>
      </p:sp>
      <p:sp>
        <p:nvSpPr>
          <p:cNvPr id="209932" name="Line 12"/>
          <p:cNvSpPr>
            <a:spLocks noChangeShapeType="1"/>
          </p:cNvSpPr>
          <p:nvPr/>
        </p:nvSpPr>
        <p:spPr bwMode="auto">
          <a:xfrm>
            <a:off x="5029200" y="4038600"/>
            <a:ext cx="1676400" cy="381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zh-CN" altLang="en-US"/>
          </a:p>
        </p:txBody>
      </p:sp>
      <p:sp>
        <p:nvSpPr>
          <p:cNvPr id="209933" name="Line 13"/>
          <p:cNvSpPr>
            <a:spLocks noChangeShapeType="1"/>
          </p:cNvSpPr>
          <p:nvPr/>
        </p:nvSpPr>
        <p:spPr bwMode="auto">
          <a:xfrm flipV="1">
            <a:off x="4876800" y="4038600"/>
            <a:ext cx="2438400" cy="7620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zh-CN" altLang="en-US"/>
          </a:p>
        </p:txBody>
      </p:sp>
      <p:sp>
        <p:nvSpPr>
          <p:cNvPr id="209934" name="Oval 14"/>
          <p:cNvSpPr>
            <a:spLocks noChangeArrowheads="1"/>
          </p:cNvSpPr>
          <p:nvPr/>
        </p:nvSpPr>
        <p:spPr bwMode="auto">
          <a:xfrm>
            <a:off x="5286375" y="4048125"/>
            <a:ext cx="76200" cy="76200"/>
          </a:xfrm>
          <a:prstGeom prst="ellipse">
            <a:avLst/>
          </a:prstGeom>
          <a:solidFill>
            <a:srgbClr val="FF0000"/>
          </a:solidFill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lIns="90000" tIns="46800" rIns="90000" bIns="46800" anchor="ctr">
            <a:spAutoFit/>
          </a:bodyPr>
          <a:lstStyle/>
          <a:p>
            <a:endParaRPr lang="zh-CN" altLang="en-US"/>
          </a:p>
        </p:txBody>
      </p:sp>
      <p:sp>
        <p:nvSpPr>
          <p:cNvPr id="209935" name="Line 15"/>
          <p:cNvSpPr>
            <a:spLocks noChangeShapeType="1"/>
          </p:cNvSpPr>
          <p:nvPr/>
        </p:nvSpPr>
        <p:spPr bwMode="auto">
          <a:xfrm flipV="1">
            <a:off x="5334000" y="2913063"/>
            <a:ext cx="2514600" cy="11430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zh-CN" altLang="en-US"/>
          </a:p>
        </p:txBody>
      </p:sp>
      <p:sp>
        <p:nvSpPr>
          <p:cNvPr id="209936" name="Line 16"/>
          <p:cNvSpPr>
            <a:spLocks noChangeShapeType="1"/>
          </p:cNvSpPr>
          <p:nvPr/>
        </p:nvSpPr>
        <p:spPr bwMode="auto">
          <a:xfrm flipH="1" flipV="1">
            <a:off x="4038600" y="3200400"/>
            <a:ext cx="1295400" cy="9144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zh-CN" altLang="en-US"/>
          </a:p>
        </p:txBody>
      </p:sp>
      <p:sp>
        <p:nvSpPr>
          <p:cNvPr id="209937" name="Line 17"/>
          <p:cNvSpPr>
            <a:spLocks noChangeShapeType="1"/>
          </p:cNvSpPr>
          <p:nvPr/>
        </p:nvSpPr>
        <p:spPr bwMode="auto">
          <a:xfrm flipH="1" flipV="1">
            <a:off x="2286000" y="3810000"/>
            <a:ext cx="1295400" cy="9144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zh-CN" altLang="en-US"/>
          </a:p>
        </p:txBody>
      </p:sp>
      <p:sp>
        <p:nvSpPr>
          <p:cNvPr id="209938" name="Line 18"/>
          <p:cNvSpPr>
            <a:spLocks noChangeShapeType="1"/>
          </p:cNvSpPr>
          <p:nvPr/>
        </p:nvSpPr>
        <p:spPr bwMode="auto">
          <a:xfrm flipV="1">
            <a:off x="1600200" y="3505200"/>
            <a:ext cx="2514600" cy="11430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zh-CN" altLang="en-US"/>
          </a:p>
        </p:txBody>
      </p:sp>
      <p:sp>
        <p:nvSpPr>
          <p:cNvPr id="209939" name="Text Box 19"/>
          <p:cNvSpPr txBox="1">
            <a:spLocks noChangeArrowheads="1"/>
          </p:cNvSpPr>
          <p:nvPr/>
        </p:nvSpPr>
        <p:spPr bwMode="auto">
          <a:xfrm>
            <a:off x="2362200" y="1752600"/>
            <a:ext cx="358775" cy="5191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n-US" altLang="zh-CN" sz="2800" b="1" i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24596" name="AutoShape 20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099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2099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099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9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9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2099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1" dur="500"/>
                                        <p:tgtEl>
                                          <p:spTgt spid="209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6" dur="500"/>
                                        <p:tgtEl>
                                          <p:spTgt spid="209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1" dur="500"/>
                                        <p:tgtEl>
                                          <p:spTgt spid="2099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16" presetClass="entr" presetSubtype="4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500"/>
                                        <p:tgtEl>
                                          <p:spTgt spid="20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0" dur="500"/>
                                        <p:tgtEl>
                                          <p:spTgt spid="20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929" grpId="0" animBg="1"/>
      <p:bldP spid="209930" grpId="0" autoUpdateAnimBg="0"/>
      <p:bldP spid="209931" grpId="0" animBg="1"/>
      <p:bldP spid="209932" grpId="0" animBg="1"/>
      <p:bldP spid="209933" grpId="0" animBg="1"/>
      <p:bldP spid="209934" grpId="0" animBg="1"/>
      <p:bldP spid="209935" grpId="0" animBg="1"/>
      <p:bldP spid="209936" grpId="0" animBg="1"/>
      <p:bldP spid="209937" grpId="0" animBg="1"/>
      <p:bldP spid="209938" grpId="0" animBg="1"/>
      <p:bldP spid="209939" grpId="0" autoUpdateAnimBg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285</Words>
  <Application>Microsoft Office PowerPoint</Application>
  <PresentationFormat>全屏显示(4:3)</PresentationFormat>
  <Paragraphs>80</Paragraphs>
  <Slides>10</Slides>
  <Notes>0</Notes>
  <HiddenSlides>9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2" baseType="lpstr">
      <vt:lpstr>Office 主题</vt:lpstr>
      <vt:lpstr>Microsoft 公式 3.0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china</dc:creator>
  <cp:lastModifiedBy>china</cp:lastModifiedBy>
  <cp:revision>1</cp:revision>
  <dcterms:created xsi:type="dcterms:W3CDTF">2011-12-30T07:15:27Z</dcterms:created>
  <dcterms:modified xsi:type="dcterms:W3CDTF">2011-12-30T07:18:47Z</dcterms:modified>
</cp:coreProperties>
</file>