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ags/tag2.xml" ContentType="application/vnd.openxmlformats-officedocument.presentationml.tag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5"/>
  </p:notesMasterIdLst>
  <p:sldIdLst>
    <p:sldId id="256" r:id="rId2"/>
    <p:sldId id="284" r:id="rId3"/>
    <p:sldId id="285" r:id="rId4"/>
    <p:sldId id="320" r:id="rId5"/>
    <p:sldId id="287" r:id="rId6"/>
    <p:sldId id="321" r:id="rId7"/>
    <p:sldId id="361" r:id="rId8"/>
    <p:sldId id="289" r:id="rId9"/>
    <p:sldId id="322" r:id="rId10"/>
    <p:sldId id="296" r:id="rId11"/>
    <p:sldId id="323" r:id="rId12"/>
    <p:sldId id="324" r:id="rId13"/>
    <p:sldId id="325" r:id="rId14"/>
    <p:sldId id="334" r:id="rId15"/>
    <p:sldId id="326" r:id="rId16"/>
    <p:sldId id="327" r:id="rId17"/>
    <p:sldId id="328" r:id="rId18"/>
    <p:sldId id="329" r:id="rId19"/>
    <p:sldId id="335" r:id="rId20"/>
    <p:sldId id="330" r:id="rId21"/>
    <p:sldId id="331" r:id="rId22"/>
    <p:sldId id="332" r:id="rId23"/>
    <p:sldId id="333" r:id="rId24"/>
    <p:sldId id="362" r:id="rId25"/>
    <p:sldId id="336" r:id="rId26"/>
    <p:sldId id="339" r:id="rId27"/>
    <p:sldId id="338" r:id="rId28"/>
    <p:sldId id="340" r:id="rId29"/>
    <p:sldId id="293" r:id="rId30"/>
    <p:sldId id="342" r:id="rId31"/>
    <p:sldId id="343" r:id="rId32"/>
    <p:sldId id="344" r:id="rId33"/>
    <p:sldId id="345" r:id="rId34"/>
    <p:sldId id="346" r:id="rId35"/>
    <p:sldId id="347" r:id="rId36"/>
    <p:sldId id="348" r:id="rId37"/>
    <p:sldId id="363" r:id="rId38"/>
    <p:sldId id="349" r:id="rId39"/>
    <p:sldId id="350" r:id="rId40"/>
    <p:sldId id="351" r:id="rId41"/>
    <p:sldId id="299" r:id="rId42"/>
    <p:sldId id="353" r:id="rId43"/>
    <p:sldId id="354" r:id="rId44"/>
    <p:sldId id="352" r:id="rId45"/>
    <p:sldId id="319" r:id="rId46"/>
    <p:sldId id="298" r:id="rId47"/>
    <p:sldId id="355" r:id="rId48"/>
    <p:sldId id="356" r:id="rId49"/>
    <p:sldId id="357" r:id="rId50"/>
    <p:sldId id="303" r:id="rId51"/>
    <p:sldId id="358" r:id="rId52"/>
    <p:sldId id="359" r:id="rId53"/>
    <p:sldId id="360" r:id="rId54"/>
  </p:sldIdLst>
  <p:sldSz cx="12192000" cy="6858000"/>
  <p:notesSz cx="6858000" cy="9144000"/>
  <p:custDataLst>
    <p:tags r:id="rId5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张 明" initials="张" lastIdx="18" clrIdx="0">
    <p:extLst>
      <p:ext uri="{19B8F6BF-5375-455C-9EA6-DF929625EA0E}">
        <p15:presenceInfo xmlns="" xmlns:p15="http://schemas.microsoft.com/office/powerpoint/2012/main" userId="d04bd998b37e06ce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90509"/>
    <a:srgbClr val="843C0C"/>
    <a:srgbClr val="FFFFFF"/>
    <a:srgbClr val="F0F0F0"/>
    <a:srgbClr val="F2F2F2"/>
    <a:srgbClr val="FFCC66"/>
    <a:srgbClr val="FF99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61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-211" y="-91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commentAuthors" Target="commentAuthors.xml"/><Relationship Id="rId61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gs" Target="tags/tag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D686570-8039-4DA6-8C61-3B401B3DFA3D}" type="datetimeFigureOut">
              <a:rPr lang="zh-CN" altLang="en-US" smtClean="0"/>
              <a:pPr/>
              <a:t>2021/2/7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7814C8-D37A-48B2-B8B1-1CB3671B720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69283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7814C8-D37A-48B2-B8B1-1CB3671B7203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73843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13315" name="备注占位符 2"/>
          <p:cNvSpPr>
            <a:spLocks noGrp="1" noChangeArrowheads="1"/>
          </p:cNvSpPr>
          <p:nvPr>
            <p:ph type="body"/>
          </p:nvPr>
        </p:nvSpPr>
        <p:spPr>
          <a:xfrm>
            <a:off x="685800" y="4400550"/>
            <a:ext cx="5486400" cy="36004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13316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buFont typeface="Arial" panose="020B0604020202020204" pitchFamily="34" charset="0"/>
              <a:buNone/>
            </a:pPr>
            <a:fld id="{0EA49A69-6812-4A4F-847F-6410D6C3F271}" type="slidenum">
              <a:rPr lang="zh-CN" altLang="en-US" sz="1200"/>
              <a:pPr algn="r" eaLnBrk="1" hangingPunct="1">
                <a:buFont typeface="Arial" panose="020B0604020202020204" pitchFamily="34" charset="0"/>
                <a:buNone/>
              </a:pPr>
              <a:t>2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16626186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5363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81075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5363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660219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7814C8-D37A-48B2-B8B1-1CB3671B7203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60061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8675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770257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2947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692532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2947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02965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2947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600945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2947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26259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8675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691798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2947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6059220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2947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541476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2947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94270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8675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206117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2947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125185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2947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834197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2947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539213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2947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334449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2947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95100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2947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132376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2947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74173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2947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63556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2947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262099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2947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347343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2947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157602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8675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842208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8675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139917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8675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4635378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2947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9658035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2947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4841086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2947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563337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2A5A69AA-1FA0-485B-9429-D6EC79E52CF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="" xmlns:a16="http://schemas.microsoft.com/office/drawing/2014/main" id="{C053925C-6ADD-4357-8117-B74A4CEEA7B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F25D2642-6E09-4B59-B476-FC51F12513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2021/2/7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311C1246-8CBB-4485-A745-C59E577049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D0D26441-CF42-4E86-BAAF-DD23FE06B6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8286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3544A931-8A7E-4D85-A75A-E32C221796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E9A52152-E82E-4443-9743-28B2826BCC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3F6BE934-7C2B-45DD-B5DD-0CCDA2F939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2021/2/7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989AF1A5-9F2E-47D9-A715-FA47A82F5F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CA6D029C-693F-4A6B-BD76-E6DB3B4AD4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5545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720E7E1B-126F-4207-9BE6-E3D804C227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6DF66656-EEED-47AE-A63B-AFBE41A164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DD7D7DA5-9364-46B4-B2E8-E26133788F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2021/2/7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342F7FBF-734A-483A-8E54-67BCB5D42C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CC4C9B35-D82D-44EE-B286-5174DC7EF7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370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82100686-6BDD-4395-A283-B67309704D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A758A814-9FA7-48F5-8927-53169CE81BE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39C44810-9951-4220-8460-2B6CCA217A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3C339B39-6CC9-491C-9607-0FBCBBB07E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2021/2/7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E309F41C-1473-4F46-A005-61600F6B73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2D745944-6CD1-4967-B72A-2324AB2CA4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2540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5A1B3650-4BE0-40BF-B683-18BA98F7B2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AB409752-2B34-4EBB-99A2-12EFA310F6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F17A4201-CD0F-4E1C-9110-7EAD5269F4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="" xmlns:a16="http://schemas.microsoft.com/office/drawing/2014/main" id="{4C3957C3-6FAA-4289-8C2D-9F61E147DF6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="" xmlns:a16="http://schemas.microsoft.com/office/drawing/2014/main" id="{370EEDFB-F37D-4F7F-839F-C445A74A113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="" xmlns:a16="http://schemas.microsoft.com/office/drawing/2014/main" id="{42EF0425-8737-40FA-82BE-7CC7B4E84F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2021/2/7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="" xmlns:a16="http://schemas.microsoft.com/office/drawing/2014/main" id="{8BF92166-566C-462D-88C5-69494F8B77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="" xmlns:a16="http://schemas.microsoft.com/office/drawing/2014/main" id="{5B182786-53BB-4177-9DB2-390C3966DC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4383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AB9CB9C6-8CCC-467E-9858-BDE48BA2F7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="" xmlns:a16="http://schemas.microsoft.com/office/drawing/2014/main" id="{D3528D75-9DA8-475A-8D5F-A45B9CB47C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2021/2/7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="" xmlns:a16="http://schemas.microsoft.com/office/drawing/2014/main" id="{64E61537-C6BF-4594-8BA0-DB7031D037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="" xmlns:a16="http://schemas.microsoft.com/office/drawing/2014/main" id="{8C28D4B9-ACC3-4EEA-89E0-DD6D815978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0685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="" xmlns:a16="http://schemas.microsoft.com/office/drawing/2014/main" id="{ABE0E4FA-F0D3-47F0-9492-E56E3D8A3A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2021/2/7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="" xmlns:a16="http://schemas.microsoft.com/office/drawing/2014/main" id="{2EE1FAB7-A134-4DC1-854D-F00BA3FAD7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="" xmlns:a16="http://schemas.microsoft.com/office/drawing/2014/main" id="{E2B72C0A-A171-4701-B0EC-F172F8FC19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4709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BF7ADBC5-E2A2-46C7-B64A-67F7C6E738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1E638768-5FD4-42E2-90A4-2C22C0BB51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3E84F1C9-D776-4EC2-8543-C1DFB5E1F1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554AE8D1-9A0D-4982-A085-0720456E47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2021/2/7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9C1D1A0F-8667-44E2-BB0F-FF1D6EC91D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2DF506F0-595D-4225-A0FC-1C31C1D831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245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2348A513-3E24-4B45-AB99-B28CE302D9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="" xmlns:a16="http://schemas.microsoft.com/office/drawing/2014/main" id="{EEE34652-C2ED-4E47-84A7-9E247E1DFD1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A5A08983-943B-49B8-9257-00A07D2DF82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C47B2EDD-0E0D-49F8-AC3C-F487548E73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2021/2/7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C9CA1175-138D-4D48-B36D-88783D172A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41EF3297-72F5-4255-8A1C-06C5F7208D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5319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41A2D286-C5D8-40AD-ABDD-6189602CEB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E4A11B69-8F31-4E35-85B4-4A6BA6E707F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963A9BF8-EEC3-4F39-8FCB-A8A8F2DA23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2021/2/7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AA409CD6-80B6-42AC-B973-F93FD4157A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60DC0F51-707A-4536-8095-DB92A7F5BB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7490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="" xmlns:a16="http://schemas.microsoft.com/office/drawing/2014/main" id="{2FE812B0-25BE-4953-B34F-89BC7C61E0A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2DAE61D7-71AA-4E1B-9C9A-0DB369A7D83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0D6E69B9-7AD3-4741-ACA7-EC4755802E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2021/2/7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5A92EF62-B1B1-4EF4-809E-8E04E697F0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853B0287-A399-4B7F-BB96-C61410311F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54076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76996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97774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17367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20435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95361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60965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4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82915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5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31676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6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91226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="" xmlns:a16="http://schemas.microsoft.com/office/drawing/2014/main" id="{0DCBCB03-CE4B-49FC-B04C-F1289BA88D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E30BB20D-B245-4F88-9B6C-7FE202ADA8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F52F78FD-A005-4E8F-802A-7DEAFDD5A7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F7A696-97CB-4BC4-8533-84130454C122}" type="datetimeFigureOut">
              <a:rPr lang="zh-CN" altLang="en-US" smtClean="0"/>
              <a:pPr/>
              <a:t>2021/2/7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844DDC13-473B-446C-A0D8-5C6D780320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6101BCC8-AAAB-4118-9761-A610542ED15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  <p:pic>
        <p:nvPicPr>
          <p:cNvPr id="7" name="图片 6" descr="图标.png"/>
          <p:cNvPicPr>
            <a:picLocks noChangeAspect="1"/>
          </p:cNvPicPr>
          <p:nvPr userDrawn="1"/>
        </p:nvPicPr>
        <p:blipFill>
          <a:blip r:embed="rId22"/>
          <a:stretch>
            <a:fillRect/>
          </a:stretch>
        </p:blipFill>
        <p:spPr>
          <a:xfrm>
            <a:off x="11125199" y="141514"/>
            <a:ext cx="881743" cy="881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23664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3" r:id="rId14"/>
    <p:sldLayoutId id="2147483668" r:id="rId15"/>
    <p:sldLayoutId id="2147483669" r:id="rId16"/>
    <p:sldLayoutId id="2147483671" r:id="rId17"/>
    <p:sldLayoutId id="2147483673" r:id="rId18"/>
    <p:sldLayoutId id="2147483674" r:id="rId19"/>
    <p:sldLayoutId id="2147483675" r:id="rId20"/>
  </p:sldLayoutIdLst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0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0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0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0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0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0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0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0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4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9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9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0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0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0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4ABE66DB-1837-4048-9F04-F0C67523DD2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59" y="0"/>
            <a:ext cx="11719033" cy="6858000"/>
          </a:xfrm>
          <a:prstGeom prst="rect">
            <a:avLst/>
          </a:prstGeom>
        </p:spPr>
      </p:pic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610EA569-ED79-4709-A6DA-4442E5461835}"/>
              </a:ext>
            </a:extLst>
          </p:cNvPr>
          <p:cNvSpPr txBox="1"/>
          <p:nvPr/>
        </p:nvSpPr>
        <p:spPr>
          <a:xfrm>
            <a:off x="3199971" y="1859339"/>
            <a:ext cx="5844607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维克多英语</a:t>
            </a:r>
            <a:endParaRPr lang="en-US" altLang="zh-CN" sz="3600" dirty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zh-CN" altLang="en-US" sz="36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新方略基础课件</a:t>
            </a:r>
          </a:p>
          <a:p>
            <a:pPr algn="ctr"/>
            <a:r>
              <a:rPr lang="en-US" altLang="zh-CN" sz="54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Unit 45 </a:t>
            </a:r>
          </a:p>
          <a:p>
            <a:pPr algn="ctr"/>
            <a:r>
              <a:rPr lang="zh-CN" altLang="en-US" sz="54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高考短语动词专题</a:t>
            </a: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832402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729" y="176209"/>
            <a:ext cx="10873231" cy="66295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61754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44" y="1002948"/>
            <a:ext cx="11406579" cy="51348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07266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Administrator\Desktop\新建文件夹\截图\2019.1.23 新方略主书-导图_页面_117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" t="319" r="1"/>
          <a:stretch/>
        </p:blipFill>
        <p:spPr bwMode="auto">
          <a:xfrm>
            <a:off x="-1" y="0"/>
            <a:ext cx="1219200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37404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>
            <a:extLst>
              <a:ext uri="{FF2B5EF4-FFF2-40B4-BE49-F238E27FC236}">
                <a16:creationId xmlns="" xmlns:a16="http://schemas.microsoft.com/office/drawing/2014/main" id="{1EBAB270-E735-4EB3-9515-D0A2B278A2DE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pic>
        <p:nvPicPr>
          <p:cNvPr id="7" name="图片 6">
            <a:extLst>
              <a:ext uri="{FF2B5EF4-FFF2-40B4-BE49-F238E27FC236}">
                <a16:creationId xmlns="" xmlns:a16="http://schemas.microsoft.com/office/drawing/2014/main" id="{0D4A9C73-B810-44F5-A83A-E348D7E3965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445" y="627100"/>
            <a:ext cx="4538433" cy="6230900"/>
          </a:xfrm>
          <a:prstGeom prst="rect">
            <a:avLst/>
          </a:prstGeom>
        </p:spPr>
      </p:pic>
      <p:sp>
        <p:nvSpPr>
          <p:cNvPr id="8" name="文本框 21"/>
          <p:cNvSpPr txBox="1"/>
          <p:nvPr/>
        </p:nvSpPr>
        <p:spPr>
          <a:xfrm>
            <a:off x="6082747" y="1777433"/>
            <a:ext cx="3455481" cy="1736646"/>
          </a:xfrm>
          <a:prstGeom prst="roundRect">
            <a:avLst/>
          </a:prstGeom>
          <a:solidFill>
            <a:srgbClr val="490509"/>
          </a:solidFill>
          <a:ln w="9525">
            <a:noFill/>
          </a:ln>
        </p:spPr>
        <p:txBody>
          <a:bodyPr wrap="none" lIns="91440" tIns="45720" rIns="91440" bIns="45720">
            <a:spAutoFit/>
          </a:bodyPr>
          <a:lstStyle>
            <a:lvl1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defRPr/>
            </a:pPr>
            <a:r>
              <a:rPr lang="en-US" altLang="zh-CN" sz="9600" b="1" noProof="1">
                <a:solidFill>
                  <a:schemeClr val="bg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Part I</a:t>
            </a:r>
          </a:p>
        </p:txBody>
      </p:sp>
      <p:sp>
        <p:nvSpPr>
          <p:cNvPr id="9" name="矩形 8"/>
          <p:cNvSpPr/>
          <p:nvPr/>
        </p:nvSpPr>
        <p:spPr>
          <a:xfrm>
            <a:off x="6535840" y="3850170"/>
            <a:ext cx="264687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基础训练</a:t>
            </a:r>
          </a:p>
        </p:txBody>
      </p:sp>
    </p:spTree>
    <p:extLst>
      <p:ext uri="{BB962C8B-B14F-4D97-AF65-F5344CB8AC3E}">
        <p14:creationId xmlns:p14="http://schemas.microsoft.com/office/powerpoint/2010/main" val="2984620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/>
          <p:cNvGraphicFramePr/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072366239"/>
              </p:ext>
            </p:extLst>
          </p:nvPr>
        </p:nvGraphicFramePr>
        <p:xfrm>
          <a:off x="0" y="5"/>
          <a:ext cx="12192000" cy="6857995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9133367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058633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1488514">
                <a:tc gridSpan="2">
                  <a:txBody>
                    <a:bodyPr/>
                    <a:lstStyle/>
                    <a:p>
                      <a:pPr marL="0" indent="0" algn="ctr">
                        <a:lnSpc>
                          <a:spcPct val="150000"/>
                        </a:lnSpc>
                        <a:buNone/>
                        <a:tabLst>
                          <a:tab pos="1704975" algn="l"/>
                        </a:tabLst>
                      </a:pPr>
                      <a:r>
                        <a:rPr lang="en-US" altLang="zh-CN" sz="4800" b="1" dirty="0"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  <a:sym typeface="+mn-ea"/>
                        </a:rPr>
                        <a:t>Teaching Guide</a:t>
                      </a:r>
                      <a:endParaRPr lang="zh-CN" altLang="en-US" sz="4800" b="1" dirty="0">
                        <a:latin typeface="Times New Roman" panose="02020603050405020304" pitchFamily="18" charset="0"/>
                        <a:ea typeface="黑体" panose="02010609060101010101" pitchFamily="49" charset="-122"/>
                        <a:cs typeface="Times New Roman" panose="02020603050405020304" pitchFamily="18" charset="0"/>
                        <a:sym typeface="+mn-ea"/>
                      </a:endParaRPr>
                    </a:p>
                  </a:txBody>
                  <a:tcPr marL="60968" marR="60968" marT="60959" marB="60959">
                    <a:solidFill>
                      <a:srgbClr val="843C0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 marL="45720" marR="45720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205945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buNone/>
                      </a:pPr>
                      <a:r>
                        <a:rPr lang="zh-CN" altLang="en-US" sz="3200" b="1" dirty="0"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  <a:sym typeface="+mn-ea"/>
                        </a:rPr>
                        <a:t>教学重难点</a:t>
                      </a:r>
                    </a:p>
                  </a:txBody>
                  <a:tcPr marL="60968" marR="60968" marT="60959" marB="60959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buNone/>
                      </a:pPr>
                      <a:r>
                        <a:rPr lang="zh-CN" altLang="en-US" sz="3200" b="1" dirty="0"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概念意识</a:t>
                      </a:r>
                    </a:p>
                  </a:txBody>
                  <a:tcPr marL="60968" marR="60968" marT="60959" marB="60959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129434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2400" b="1" dirty="0"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  <a:sym typeface="+mn-ea"/>
                        </a:rPr>
                        <a:t>up, out, off</a:t>
                      </a:r>
                    </a:p>
                    <a:p>
                      <a:pPr>
                        <a:buNone/>
                      </a:pPr>
                      <a:endParaRPr lang="zh-CN" altLang="en-US" sz="2400" b="1" dirty="0">
                        <a:latin typeface="Times New Roman" panose="02020603050405020304" pitchFamily="18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60968" marR="60968" marT="60959" marB="60959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关键小品词</a:t>
                      </a:r>
                    </a:p>
                  </a:txBody>
                  <a:tcPr marL="60968" marR="60968" marT="60959" marB="60959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141997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2400" b="1" dirty="0"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  <a:sym typeface="+mn-ea"/>
                        </a:rPr>
                        <a:t>go, put, set, take, break</a:t>
                      </a:r>
                    </a:p>
                    <a:p>
                      <a:pPr>
                        <a:buNone/>
                      </a:pPr>
                      <a:endParaRPr lang="en-US" altLang="zh-CN" sz="2400" b="1" dirty="0">
                        <a:latin typeface="Times New Roman" panose="02020603050405020304" pitchFamily="18" charset="0"/>
                        <a:ea typeface="黑体" panose="02010609060101010101" pitchFamily="49" charset="-122"/>
                        <a:cs typeface="Times New Roman" panose="02020603050405020304" pitchFamily="18" charset="0"/>
                        <a:sym typeface="+mn-ea"/>
                      </a:endParaRPr>
                    </a:p>
                  </a:txBody>
                  <a:tcPr marL="60968" marR="60968" marT="60959" marB="60959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关键动词</a:t>
                      </a:r>
                    </a:p>
                  </a:txBody>
                  <a:tcPr marL="60968" marR="60968" marT="60959" marB="60959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144922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2400" b="1" dirty="0"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  <a:sym typeface="+mn-ea"/>
                        </a:rPr>
                        <a:t>pick up, break down, work out, </a:t>
                      </a:r>
                      <a:r>
                        <a:rPr lang="en-US" altLang="zh-CN" sz="2400" b="1" dirty="0" smtClean="0"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  <a:sym typeface="+mn-ea"/>
                        </a:rPr>
                        <a:t>break up, give away</a:t>
                      </a:r>
                      <a:endParaRPr lang="en-US" altLang="zh-CN" sz="2400" b="1" dirty="0">
                        <a:latin typeface="Times New Roman" panose="02020603050405020304" pitchFamily="18" charset="0"/>
                        <a:ea typeface="黑体" panose="02010609060101010101" pitchFamily="49" charset="-122"/>
                        <a:cs typeface="Times New Roman" panose="02020603050405020304" pitchFamily="18" charset="0"/>
                        <a:sym typeface="+mn-ea"/>
                      </a:endParaRPr>
                    </a:p>
                  </a:txBody>
                  <a:tcPr marL="60968" marR="60968" marT="60959" marB="60959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一词多义短语动词</a:t>
                      </a:r>
                    </a:p>
                  </a:txBody>
                  <a:tcPr marL="60968" marR="60968" marT="60959" marB="60959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1107" y="72650"/>
            <a:ext cx="975362" cy="975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3620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9" name="文本框 21"/>
          <p:cNvSpPr txBox="1"/>
          <p:nvPr/>
        </p:nvSpPr>
        <p:spPr>
          <a:xfrm>
            <a:off x="4298763" y="2717068"/>
            <a:ext cx="4502021" cy="1225868"/>
          </a:xfrm>
          <a:prstGeom prst="roundRect">
            <a:avLst/>
          </a:prstGeom>
          <a:solidFill>
            <a:srgbClr val="490509"/>
          </a:solidFill>
          <a:ln w="9525">
            <a:noFill/>
          </a:ln>
        </p:spPr>
        <p:txBody>
          <a:bodyPr wrap="none" lIns="91440" tIns="45720" rIns="91440" bIns="45720">
            <a:spAutoFit/>
          </a:bodyPr>
          <a:lstStyle>
            <a:lvl1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l" eaLnBrk="1" hangingPunct="1">
              <a:defRPr/>
            </a:pPr>
            <a:r>
              <a:rPr lang="zh-CN" altLang="en-US" sz="6600" b="1" noProof="1" smtClean="0">
                <a:solidFill>
                  <a:schemeClr val="bg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关键小品词</a:t>
            </a:r>
            <a:endParaRPr lang="en-US" altLang="zh-CN" sz="6600" b="1" noProof="1">
              <a:solidFill>
                <a:schemeClr val="bg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="" xmlns:a16="http://schemas.microsoft.com/office/drawing/2014/main" id="{37A7ECC8-4764-457B-BB89-521AF7614750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95898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9" name="文本框 21"/>
          <p:cNvSpPr txBox="1"/>
          <p:nvPr/>
        </p:nvSpPr>
        <p:spPr>
          <a:xfrm>
            <a:off x="5464623" y="2736667"/>
            <a:ext cx="1236248" cy="1225868"/>
          </a:xfrm>
          <a:prstGeom prst="roundRect">
            <a:avLst/>
          </a:prstGeom>
          <a:solidFill>
            <a:srgbClr val="490509"/>
          </a:solidFill>
          <a:ln w="9525">
            <a:noFill/>
          </a:ln>
        </p:spPr>
        <p:txBody>
          <a:bodyPr wrap="none" lIns="91440" tIns="45720" rIns="91440" bIns="45720">
            <a:spAutoFit/>
          </a:bodyPr>
          <a:lstStyle>
            <a:lvl1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l" eaLnBrk="1" hangingPunct="1">
              <a:defRPr/>
            </a:pPr>
            <a:r>
              <a:rPr lang="en-US" altLang="zh-CN" sz="6600" b="1" noProof="1">
                <a:solidFill>
                  <a:schemeClr val="bg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up</a:t>
            </a:r>
          </a:p>
        </p:txBody>
      </p:sp>
      <p:sp>
        <p:nvSpPr>
          <p:cNvPr id="3" name="矩形 2">
            <a:extLst>
              <a:ext uri="{FF2B5EF4-FFF2-40B4-BE49-F238E27FC236}">
                <a16:creationId xmlns="" xmlns:a16="http://schemas.microsoft.com/office/drawing/2014/main" id="{37A7ECC8-4764-457B-BB89-521AF7614750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68250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73" name="文本框 220174"/>
          <p:cNvSpPr txBox="1">
            <a:spLocks noChangeArrowheads="1"/>
          </p:cNvSpPr>
          <p:nvPr/>
        </p:nvSpPr>
        <p:spPr bwMode="auto">
          <a:xfrm>
            <a:off x="567102" y="-84107"/>
            <a:ext cx="3500309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6000" b="1" dirty="0">
                <a:solidFill>
                  <a:srgbClr val="490509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up</a:t>
            </a:r>
          </a:p>
        </p:txBody>
      </p:sp>
      <p:sp>
        <p:nvSpPr>
          <p:cNvPr id="25" name="矩形 24">
            <a:extLst>
              <a:ext uri="{FF2B5EF4-FFF2-40B4-BE49-F238E27FC236}">
                <a16:creationId xmlns="" xmlns:a16="http://schemas.microsoft.com/office/drawing/2014/main" id="{B6B10FE7-CB91-4C3F-B6F2-44C513D11ECD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775771" y="3174111"/>
            <a:ext cx="1765227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6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raise</a:t>
            </a:r>
          </a:p>
        </p:txBody>
      </p:sp>
      <p:sp>
        <p:nvSpPr>
          <p:cNvPr id="14" name="圆角矩形 260103"/>
          <p:cNvSpPr>
            <a:spLocks noChangeArrowheads="1"/>
          </p:cNvSpPr>
          <p:nvPr/>
        </p:nvSpPr>
        <p:spPr bwMode="auto">
          <a:xfrm>
            <a:off x="273269" y="2004459"/>
            <a:ext cx="2457013" cy="2690284"/>
          </a:xfrm>
          <a:prstGeom prst="roundRect">
            <a:avLst>
              <a:gd name="adj" fmla="val 16276"/>
            </a:avLst>
          </a:prstGeom>
          <a:solidFill>
            <a:srgbClr val="490509"/>
          </a:solidFill>
          <a:ln w="9525">
            <a:solidFill>
              <a:schemeClr val="tx1"/>
            </a:solidFill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</a:pPr>
            <a:r>
              <a:rPr lang="en-US" altLang="zh-CN" sz="3735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   </a:t>
            </a:r>
            <a:r>
              <a:rPr lang="zh-CN" altLang="en-US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向上</a:t>
            </a:r>
          </a:p>
          <a:p>
            <a:pPr lvl="0" algn="ctr">
              <a:spcBef>
                <a:spcPct val="50000"/>
              </a:spcBef>
            </a:pPr>
            <a:r>
              <a:rPr lang="zh-CN" altLang="en-US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zh-CN" altLang="en-US" sz="3735" b="1" dirty="0" smtClean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（词源义</a:t>
            </a:r>
            <a:r>
              <a:rPr lang="zh-CN" altLang="en-US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）</a:t>
            </a:r>
          </a:p>
        </p:txBody>
      </p:sp>
      <p:sp>
        <p:nvSpPr>
          <p:cNvPr id="15" name="左大括号 260102"/>
          <p:cNvSpPr/>
          <p:nvPr/>
        </p:nvSpPr>
        <p:spPr bwMode="auto">
          <a:xfrm>
            <a:off x="2730282" y="491938"/>
            <a:ext cx="398915" cy="5657441"/>
          </a:xfrm>
          <a:prstGeom prst="leftBrace">
            <a:avLst>
              <a:gd name="adj1" fmla="val 70107"/>
              <a:gd name="adj2" fmla="val 50000"/>
            </a:avLst>
          </a:prstGeom>
          <a:noFill/>
          <a:ln w="25400">
            <a:solidFill>
              <a:srgbClr val="490509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6" name="文本框 260106"/>
          <p:cNvSpPr txBox="1">
            <a:spLocks noChangeArrowheads="1"/>
          </p:cNvSpPr>
          <p:nvPr/>
        </p:nvSpPr>
        <p:spPr bwMode="auto">
          <a:xfrm>
            <a:off x="3262049" y="491938"/>
            <a:ext cx="3361267" cy="6667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735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数字的“形状”</a:t>
            </a:r>
          </a:p>
        </p:txBody>
      </p:sp>
      <p:sp>
        <p:nvSpPr>
          <p:cNvPr id="17" name="圆角矩形 260119"/>
          <p:cNvSpPr>
            <a:spLocks noChangeArrowheads="1"/>
          </p:cNvSpPr>
          <p:nvPr/>
        </p:nvSpPr>
        <p:spPr bwMode="auto">
          <a:xfrm>
            <a:off x="7231117" y="176220"/>
            <a:ext cx="4775350" cy="1093870"/>
          </a:xfrm>
          <a:prstGeom prst="roundRect">
            <a:avLst>
              <a:gd name="adj" fmla="val 16667"/>
            </a:avLst>
          </a:prstGeom>
          <a:solidFill>
            <a:srgbClr val="843C0C"/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lnSpc>
                <a:spcPct val="70000"/>
              </a:lnSpc>
            </a:pPr>
            <a:r>
              <a:rPr lang="zh-CN" altLang="en-US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 </a:t>
            </a:r>
            <a:r>
              <a:rPr lang="en-US" altLang="zh-CN" sz="28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get up / go up / hold up / look up / pick up / put up /send up / set up ...</a:t>
            </a:r>
          </a:p>
        </p:txBody>
      </p:sp>
      <p:sp>
        <p:nvSpPr>
          <p:cNvPr id="18" name="圆角矩形 260120"/>
          <p:cNvSpPr>
            <a:spLocks noChangeArrowheads="1"/>
          </p:cNvSpPr>
          <p:nvPr/>
        </p:nvSpPr>
        <p:spPr bwMode="auto">
          <a:xfrm>
            <a:off x="7231117" y="1392390"/>
            <a:ext cx="4775351" cy="1229723"/>
          </a:xfrm>
          <a:prstGeom prst="roundRect">
            <a:avLst>
              <a:gd name="adj" fmla="val 16667"/>
            </a:avLst>
          </a:prstGeom>
          <a:solidFill>
            <a:srgbClr val="843C0C"/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>
              <a:lnSpc>
                <a:spcPct val="70000"/>
              </a:lnSpc>
            </a:pPr>
            <a:r>
              <a:rPr lang="en-US" altLang="zh-CN" sz="28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bring up / build up / grow up / hurry up / speak up / speed up / turn up / warm up ...</a:t>
            </a:r>
          </a:p>
        </p:txBody>
      </p:sp>
      <p:sp>
        <p:nvSpPr>
          <p:cNvPr id="20" name="直接连接符 260126"/>
          <p:cNvSpPr>
            <a:spLocks noChangeShapeType="1"/>
          </p:cNvSpPr>
          <p:nvPr/>
        </p:nvSpPr>
        <p:spPr bwMode="auto">
          <a:xfrm>
            <a:off x="6174901" y="5078366"/>
            <a:ext cx="1056216" cy="0"/>
          </a:xfrm>
          <a:prstGeom prst="line">
            <a:avLst/>
          </a:prstGeom>
          <a:noFill/>
          <a:ln w="25400">
            <a:solidFill>
              <a:srgbClr val="490509"/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1" name="圆角矩形 260109">
            <a:extLst>
              <a:ext uri="{FF2B5EF4-FFF2-40B4-BE49-F238E27FC236}">
                <a16:creationId xmlns="" xmlns:a16="http://schemas.microsoft.com/office/drawing/2014/main" id="{06D45362-3D10-4691-8BC0-EDDCA24694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29197" y="1208706"/>
            <a:ext cx="3249443" cy="1141401"/>
          </a:xfrm>
          <a:prstGeom prst="roundRect">
            <a:avLst>
              <a:gd name="adj" fmla="val 16667"/>
            </a:avLst>
          </a:prstGeom>
          <a:solidFill>
            <a:srgbClr val="490509"/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表示由小变大、由弱变强</a:t>
            </a:r>
          </a:p>
        </p:txBody>
      </p:sp>
      <p:sp>
        <p:nvSpPr>
          <p:cNvPr id="22" name="圆角矩形 260109">
            <a:extLst>
              <a:ext uri="{FF2B5EF4-FFF2-40B4-BE49-F238E27FC236}">
                <a16:creationId xmlns="" xmlns:a16="http://schemas.microsoft.com/office/drawing/2014/main" id="{33E96C8D-7AD5-49B3-BBEC-EBF16BB524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29197" y="206038"/>
            <a:ext cx="3249443" cy="932307"/>
          </a:xfrm>
          <a:prstGeom prst="roundRect">
            <a:avLst>
              <a:gd name="adj" fmla="val 16667"/>
            </a:avLst>
          </a:prstGeom>
          <a:solidFill>
            <a:srgbClr val="490509"/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表示 </a:t>
            </a:r>
            <a:r>
              <a:rPr lang="en-US" altLang="zh-CN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由下</a:t>
            </a:r>
            <a:r>
              <a:rPr lang="en-US" altLang="zh-CN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 </a:t>
            </a:r>
            <a:r>
              <a: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往上</a:t>
            </a:r>
          </a:p>
        </p:txBody>
      </p:sp>
      <p:sp>
        <p:nvSpPr>
          <p:cNvPr id="23" name="圆角矩形 260113">
            <a:extLst>
              <a:ext uri="{FF2B5EF4-FFF2-40B4-BE49-F238E27FC236}">
                <a16:creationId xmlns="" xmlns:a16="http://schemas.microsoft.com/office/drawing/2014/main" id="{A8DA548B-79F0-4AA2-8577-C3B06C9759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1116" y="2730967"/>
            <a:ext cx="4775351" cy="774753"/>
          </a:xfrm>
          <a:prstGeom prst="roundRect">
            <a:avLst>
              <a:gd name="adj" fmla="val 16667"/>
            </a:avLst>
          </a:prstGeom>
          <a:solidFill>
            <a:srgbClr val="843C0C"/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80000"/>
              </a:lnSpc>
              <a:spcBef>
                <a:spcPct val="50000"/>
              </a:spcBef>
            </a:pPr>
            <a:r>
              <a:rPr lang="en-US" altLang="zh-CN" sz="28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add up / collect up / make up / pack up ...</a:t>
            </a:r>
          </a:p>
        </p:txBody>
      </p:sp>
      <p:sp>
        <p:nvSpPr>
          <p:cNvPr id="27" name="圆角矩形 260109">
            <a:extLst>
              <a:ext uri="{FF2B5EF4-FFF2-40B4-BE49-F238E27FC236}">
                <a16:creationId xmlns="" xmlns:a16="http://schemas.microsoft.com/office/drawing/2014/main" id="{33E96C8D-7AD5-49B3-BBEC-EBF16BB524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18863" y="2440107"/>
            <a:ext cx="3259777" cy="792789"/>
          </a:xfrm>
          <a:prstGeom prst="roundRect">
            <a:avLst>
              <a:gd name="adj" fmla="val 16667"/>
            </a:avLst>
          </a:prstGeom>
          <a:solidFill>
            <a:srgbClr val="490509"/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表示合在一起</a:t>
            </a:r>
          </a:p>
        </p:txBody>
      </p:sp>
      <p:sp>
        <p:nvSpPr>
          <p:cNvPr id="28" name="圆角矩形 260109">
            <a:extLst>
              <a:ext uri="{FF2B5EF4-FFF2-40B4-BE49-F238E27FC236}">
                <a16:creationId xmlns="" xmlns:a16="http://schemas.microsoft.com/office/drawing/2014/main" id="{06D45362-3D10-4691-8BC0-EDDCA24694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29197" y="3303257"/>
            <a:ext cx="3249443" cy="1121914"/>
          </a:xfrm>
          <a:prstGeom prst="roundRect">
            <a:avLst>
              <a:gd name="adj" fmla="val 16667"/>
            </a:avLst>
          </a:prstGeom>
          <a:solidFill>
            <a:srgbClr val="490509"/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表示成碎片或分成几部分</a:t>
            </a:r>
          </a:p>
          <a:p>
            <a:pPr algn="ctr">
              <a:spcBef>
                <a:spcPct val="50000"/>
              </a:spcBef>
            </a:pPr>
            <a:endParaRPr lang="zh-CN" altLang="en-US" sz="2400" b="1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1" name="圆角矩形 260109">
            <a:extLst>
              <a:ext uri="{FF2B5EF4-FFF2-40B4-BE49-F238E27FC236}">
                <a16:creationId xmlns="" xmlns:a16="http://schemas.microsoft.com/office/drawing/2014/main" id="{06D45362-3D10-4691-8BC0-EDDCA24694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29197" y="4484451"/>
            <a:ext cx="3249443" cy="1056878"/>
          </a:xfrm>
          <a:prstGeom prst="roundRect">
            <a:avLst>
              <a:gd name="adj" fmla="val 16667"/>
            </a:avLst>
          </a:prstGeom>
          <a:solidFill>
            <a:srgbClr val="490509"/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表示完结、用完、清除干净</a:t>
            </a:r>
          </a:p>
        </p:txBody>
      </p:sp>
      <p:sp>
        <p:nvSpPr>
          <p:cNvPr id="35" name="直接连接符 260126"/>
          <p:cNvSpPr>
            <a:spLocks noChangeShapeType="1"/>
          </p:cNvSpPr>
          <p:nvPr/>
        </p:nvSpPr>
        <p:spPr bwMode="auto">
          <a:xfrm>
            <a:off x="6174901" y="4006600"/>
            <a:ext cx="1056216" cy="0"/>
          </a:xfrm>
          <a:prstGeom prst="line">
            <a:avLst/>
          </a:prstGeom>
          <a:noFill/>
          <a:ln w="25400">
            <a:solidFill>
              <a:srgbClr val="490509"/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6" name="直接连接符 260126"/>
          <p:cNvSpPr>
            <a:spLocks noChangeShapeType="1"/>
          </p:cNvSpPr>
          <p:nvPr/>
        </p:nvSpPr>
        <p:spPr bwMode="auto">
          <a:xfrm>
            <a:off x="6174901" y="3002758"/>
            <a:ext cx="1056216" cy="0"/>
          </a:xfrm>
          <a:prstGeom prst="line">
            <a:avLst/>
          </a:prstGeom>
          <a:noFill/>
          <a:ln w="25400">
            <a:solidFill>
              <a:srgbClr val="490509"/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7" name="直接连接符 260126"/>
          <p:cNvSpPr>
            <a:spLocks noChangeShapeType="1"/>
          </p:cNvSpPr>
          <p:nvPr/>
        </p:nvSpPr>
        <p:spPr bwMode="auto">
          <a:xfrm>
            <a:off x="6174901" y="1848558"/>
            <a:ext cx="1056216" cy="0"/>
          </a:xfrm>
          <a:prstGeom prst="line">
            <a:avLst/>
          </a:prstGeom>
          <a:noFill/>
          <a:ln w="25400">
            <a:solidFill>
              <a:srgbClr val="490509"/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8" name="直接连接符 260126"/>
          <p:cNvSpPr>
            <a:spLocks noChangeShapeType="1"/>
          </p:cNvSpPr>
          <p:nvPr/>
        </p:nvSpPr>
        <p:spPr bwMode="auto">
          <a:xfrm>
            <a:off x="6174901" y="680347"/>
            <a:ext cx="1056216" cy="0"/>
          </a:xfrm>
          <a:prstGeom prst="line">
            <a:avLst/>
          </a:prstGeom>
          <a:noFill/>
          <a:ln w="25400">
            <a:solidFill>
              <a:srgbClr val="490509"/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4" name="圆角矩形 260109">
            <a:extLst>
              <a:ext uri="{FF2B5EF4-FFF2-40B4-BE49-F238E27FC236}">
                <a16:creationId xmlns="" xmlns:a16="http://schemas.microsoft.com/office/drawing/2014/main" id="{06D45362-3D10-4691-8BC0-EDDCA24694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02359" y="5646719"/>
            <a:ext cx="3244277" cy="835121"/>
          </a:xfrm>
          <a:prstGeom prst="roundRect">
            <a:avLst>
              <a:gd name="adj" fmla="val 16667"/>
            </a:avLst>
          </a:prstGeom>
          <a:solidFill>
            <a:srgbClr val="490509"/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表示靠近</a:t>
            </a:r>
          </a:p>
        </p:txBody>
      </p:sp>
      <p:sp>
        <p:nvSpPr>
          <p:cNvPr id="26" name="圆角矩形 260113">
            <a:extLst>
              <a:ext uri="{FF2B5EF4-FFF2-40B4-BE49-F238E27FC236}">
                <a16:creationId xmlns="" xmlns:a16="http://schemas.microsoft.com/office/drawing/2014/main" id="{A8DA548B-79F0-4AA2-8577-C3B06C9759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1117" y="3614573"/>
            <a:ext cx="4775350" cy="859581"/>
          </a:xfrm>
          <a:prstGeom prst="roundRect">
            <a:avLst>
              <a:gd name="adj" fmla="val 16667"/>
            </a:avLst>
          </a:prstGeom>
          <a:solidFill>
            <a:srgbClr val="843C0C"/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50000"/>
              </a:lnSpc>
              <a:spcBef>
                <a:spcPct val="50000"/>
              </a:spcBef>
            </a:pPr>
            <a:r>
              <a:rPr lang="en-US" altLang="zh-CN" sz="28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break up / cut up / tear up ...</a:t>
            </a:r>
          </a:p>
        </p:txBody>
      </p:sp>
      <p:sp>
        <p:nvSpPr>
          <p:cNvPr id="29" name="圆角矩形 260113">
            <a:extLst>
              <a:ext uri="{FF2B5EF4-FFF2-40B4-BE49-F238E27FC236}">
                <a16:creationId xmlns="" xmlns:a16="http://schemas.microsoft.com/office/drawing/2014/main" id="{A8DA548B-79F0-4AA2-8577-C3B06C9759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1117" y="4596455"/>
            <a:ext cx="4775352" cy="889016"/>
          </a:xfrm>
          <a:prstGeom prst="roundRect">
            <a:avLst>
              <a:gd name="adj" fmla="val 16667"/>
            </a:avLst>
          </a:prstGeom>
          <a:solidFill>
            <a:srgbClr val="843C0C"/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80000"/>
              </a:lnSpc>
              <a:spcBef>
                <a:spcPct val="50000"/>
              </a:spcBef>
            </a:pPr>
            <a:r>
              <a:rPr lang="en-US" altLang="zh-CN" sz="28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clear up / dry up / eat up </a:t>
            </a:r>
            <a:r>
              <a:rPr lang="en-US" altLang="zh-CN" sz="2800" b="1" dirty="0" smtClean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/ end </a:t>
            </a:r>
            <a:r>
              <a:rPr lang="en-US" altLang="zh-CN" sz="28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up / finish up / use up ...</a:t>
            </a:r>
          </a:p>
        </p:txBody>
      </p:sp>
      <p:sp>
        <p:nvSpPr>
          <p:cNvPr id="30" name="圆角矩形 260113">
            <a:extLst>
              <a:ext uri="{FF2B5EF4-FFF2-40B4-BE49-F238E27FC236}">
                <a16:creationId xmlns="" xmlns:a16="http://schemas.microsoft.com/office/drawing/2014/main" id="{A8DA548B-79F0-4AA2-8577-C3B06C9759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1117" y="5578888"/>
            <a:ext cx="4775350" cy="915465"/>
          </a:xfrm>
          <a:prstGeom prst="roundRect">
            <a:avLst>
              <a:gd name="adj" fmla="val 16667"/>
            </a:avLst>
          </a:prstGeom>
          <a:solidFill>
            <a:srgbClr val="843C0C"/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80000"/>
              </a:lnSpc>
              <a:spcBef>
                <a:spcPct val="50000"/>
              </a:spcBef>
            </a:pPr>
            <a:r>
              <a:rPr lang="en-US" altLang="zh-CN" sz="28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catch up (with) / come up / walk up (to) ...</a:t>
            </a:r>
          </a:p>
        </p:txBody>
      </p:sp>
      <p:sp>
        <p:nvSpPr>
          <p:cNvPr id="32" name="直接连接符 260126"/>
          <p:cNvSpPr>
            <a:spLocks noChangeShapeType="1"/>
          </p:cNvSpPr>
          <p:nvPr/>
        </p:nvSpPr>
        <p:spPr bwMode="auto">
          <a:xfrm>
            <a:off x="6174901" y="6061083"/>
            <a:ext cx="1056216" cy="0"/>
          </a:xfrm>
          <a:prstGeom prst="line">
            <a:avLst/>
          </a:prstGeom>
          <a:noFill/>
          <a:ln w="25400">
            <a:solidFill>
              <a:srgbClr val="490509"/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3084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20" grpId="0" animBg="1"/>
      <p:bldP spid="21" grpId="0" animBg="1"/>
      <p:bldP spid="22" grpId="0" animBg="1"/>
      <p:bldP spid="23" grpId="0" animBg="1"/>
      <p:bldP spid="27" grpId="0" animBg="1"/>
      <p:bldP spid="28" grpId="0" animBg="1"/>
      <p:bldP spid="31" grpId="0" animBg="1"/>
      <p:bldP spid="35" grpId="0" animBg="1"/>
      <p:bldP spid="36" grpId="0" animBg="1"/>
      <p:bldP spid="37" grpId="0" animBg="1"/>
      <p:bldP spid="38" grpId="0" animBg="1"/>
      <p:bldP spid="24" grpId="0" animBg="1"/>
      <p:bldP spid="26" grpId="0" animBg="1"/>
      <p:bldP spid="29" grpId="0" animBg="1"/>
      <p:bldP spid="30" grpId="0" animBg="1"/>
      <p:bldP spid="3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3" name="文本框 250882"/>
          <p:cNvSpPr txBox="1"/>
          <p:nvPr/>
        </p:nvSpPr>
        <p:spPr>
          <a:xfrm>
            <a:off x="284622" y="221617"/>
            <a:ext cx="11847690" cy="6124754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just" eaLnBrk="1" hangingPunct="1">
              <a:buFont typeface="Arial" panose="020B0604020202020204" pitchFamily="34" charset="0"/>
              <a:buNone/>
              <a:defRPr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up</a:t>
            </a:r>
          </a:p>
          <a:p>
            <a:pPr algn="just" eaLnBrk="1" hangingPunct="1">
              <a:buFont typeface="Arial" panose="020B0604020202020204" pitchFamily="34" charset="0"/>
              <a:buNone/>
              <a:defRPr/>
            </a:pPr>
            <a:endParaRPr lang="en-US" altLang="zh-CN" sz="36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+mn-ea"/>
            </a:endParaRPr>
          </a:p>
          <a:p>
            <a:pPr algn="just">
              <a:defRPr/>
            </a:pP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❶ 表示（由下）往上</a:t>
            </a:r>
            <a:endParaRPr lang="en-US" altLang="zh-CN" sz="32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+mn-ea"/>
            </a:endParaRPr>
          </a:p>
          <a:p>
            <a:pPr algn="just" eaLnBrk="1" hangingPunct="1">
              <a:buFont typeface="Arial" panose="020B0604020202020204" pitchFamily="34" charset="0"/>
              <a:buNone/>
              <a:defRPr/>
            </a:pPr>
            <a:r>
              <a:rPr lang="en-US" altLang="zh-CN" sz="3200" b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 </a:t>
            </a:r>
            <a:endParaRPr lang="en-US" altLang="zh-CN" sz="3200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 </a:t>
            </a:r>
            <a:r>
              <a:rPr lang="en-US" altLang="zh-CN" sz="3200" dirty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1. get up	            ___________________________</a:t>
            </a:r>
          </a:p>
          <a:p>
            <a:r>
              <a:rPr lang="en-US" altLang="zh-CN" sz="3200" dirty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 2. go up         	   ___________________________</a:t>
            </a:r>
          </a:p>
          <a:p>
            <a:r>
              <a:rPr lang="en-US" altLang="zh-CN" sz="3200" dirty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 3. hold up	   ___________________________</a:t>
            </a:r>
          </a:p>
          <a:p>
            <a:r>
              <a:rPr lang="en-US" altLang="zh-CN" sz="3200" dirty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 4. look up	   ___________________________</a:t>
            </a:r>
          </a:p>
          <a:p>
            <a:r>
              <a:rPr lang="en-US" altLang="zh-CN" sz="3200" dirty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 5. pick up	            ___________________________</a:t>
            </a:r>
          </a:p>
          <a:p>
            <a:r>
              <a:rPr lang="en-US" altLang="zh-CN" sz="3200" dirty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 6. put up	            ___________________________</a:t>
            </a:r>
          </a:p>
          <a:p>
            <a:r>
              <a:rPr lang="en-US" altLang="zh-CN" sz="3200" dirty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 7. send up            ___________________________ </a:t>
            </a:r>
          </a:p>
          <a:p>
            <a:r>
              <a:rPr lang="en-US" altLang="zh-CN" sz="3200" dirty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 8. set up               ___________________________</a:t>
            </a:r>
          </a:p>
        </p:txBody>
      </p: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8BCD641C-2809-48D5-B3CA-E4252E92ED84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1107" y="72650"/>
            <a:ext cx="975362" cy="975362"/>
          </a:xfrm>
          <a:prstGeom prst="rect">
            <a:avLst/>
          </a:prstGeom>
        </p:spPr>
      </p:pic>
      <p:sp>
        <p:nvSpPr>
          <p:cNvPr id="8" name="文本框 1"/>
          <p:cNvSpPr txBox="1">
            <a:spLocks noChangeArrowheads="1"/>
          </p:cNvSpPr>
          <p:nvPr/>
        </p:nvSpPr>
        <p:spPr bwMode="auto">
          <a:xfrm>
            <a:off x="3370453" y="2254110"/>
            <a:ext cx="434526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起床；站起；起立</a:t>
            </a:r>
          </a:p>
        </p:txBody>
      </p:sp>
      <p:sp>
        <p:nvSpPr>
          <p:cNvPr id="9" name="文本框 1"/>
          <p:cNvSpPr txBox="1">
            <a:spLocks noChangeArrowheads="1"/>
          </p:cNvSpPr>
          <p:nvPr/>
        </p:nvSpPr>
        <p:spPr bwMode="auto">
          <a:xfrm>
            <a:off x="3370453" y="2799065"/>
            <a:ext cx="211931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增长</a:t>
            </a:r>
          </a:p>
        </p:txBody>
      </p:sp>
      <p:sp>
        <p:nvSpPr>
          <p:cNvPr id="10" name="文本框 1"/>
          <p:cNvSpPr txBox="1">
            <a:spLocks noChangeArrowheads="1"/>
          </p:cNvSpPr>
          <p:nvPr/>
        </p:nvSpPr>
        <p:spPr bwMode="auto">
          <a:xfrm>
            <a:off x="3370453" y="3286849"/>
            <a:ext cx="555283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举起；抬起；支撑；使停顿</a:t>
            </a:r>
          </a:p>
        </p:txBody>
      </p:sp>
      <p:sp>
        <p:nvSpPr>
          <p:cNvPr id="11" name="文本框 1"/>
          <p:cNvSpPr txBox="1">
            <a:spLocks noChangeArrowheads="1"/>
          </p:cNvSpPr>
          <p:nvPr/>
        </p:nvSpPr>
        <p:spPr bwMode="auto">
          <a:xfrm>
            <a:off x="3360973" y="3783871"/>
            <a:ext cx="211931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抬头看</a:t>
            </a:r>
          </a:p>
        </p:txBody>
      </p:sp>
      <p:sp>
        <p:nvSpPr>
          <p:cNvPr id="12" name="文本框 1"/>
          <p:cNvSpPr txBox="1">
            <a:spLocks noChangeArrowheads="1"/>
          </p:cNvSpPr>
          <p:nvPr/>
        </p:nvSpPr>
        <p:spPr bwMode="auto">
          <a:xfrm>
            <a:off x="3360973" y="4227770"/>
            <a:ext cx="513353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拿起；得到；取回；收集</a:t>
            </a:r>
          </a:p>
        </p:txBody>
      </p:sp>
      <p:sp>
        <p:nvSpPr>
          <p:cNvPr id="13" name="文本框 1"/>
          <p:cNvSpPr txBox="1">
            <a:spLocks noChangeArrowheads="1"/>
          </p:cNvSpPr>
          <p:nvPr/>
        </p:nvSpPr>
        <p:spPr bwMode="auto">
          <a:xfrm>
            <a:off x="3360973" y="4745369"/>
            <a:ext cx="6405289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举起；提高；公布；张贴；搭建</a:t>
            </a:r>
          </a:p>
        </p:txBody>
      </p:sp>
      <p:sp>
        <p:nvSpPr>
          <p:cNvPr id="14" name="文本框 1"/>
          <p:cNvSpPr txBox="1">
            <a:spLocks noChangeArrowheads="1"/>
          </p:cNvSpPr>
          <p:nvPr/>
        </p:nvSpPr>
        <p:spPr bwMode="auto">
          <a:xfrm>
            <a:off x="3360973" y="5189268"/>
            <a:ext cx="336596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发出；射出</a:t>
            </a:r>
          </a:p>
        </p:txBody>
      </p:sp>
      <p:sp>
        <p:nvSpPr>
          <p:cNvPr id="15" name="文本框 1"/>
          <p:cNvSpPr txBox="1">
            <a:spLocks noChangeArrowheads="1"/>
          </p:cNvSpPr>
          <p:nvPr/>
        </p:nvSpPr>
        <p:spPr bwMode="auto">
          <a:xfrm>
            <a:off x="3360972" y="5728008"/>
            <a:ext cx="336596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建起；竖起</a:t>
            </a:r>
          </a:p>
        </p:txBody>
      </p:sp>
    </p:spTree>
    <p:extLst>
      <p:ext uri="{BB962C8B-B14F-4D97-AF65-F5344CB8AC3E}">
        <p14:creationId xmlns:p14="http://schemas.microsoft.com/office/powerpoint/2010/main" val="1322693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3" name="文本框 250882"/>
          <p:cNvSpPr txBox="1"/>
          <p:nvPr/>
        </p:nvSpPr>
        <p:spPr>
          <a:xfrm>
            <a:off x="284622" y="221617"/>
            <a:ext cx="11847690" cy="5570756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just" eaLnBrk="1" hangingPunct="1">
              <a:buFont typeface="Arial" panose="020B0604020202020204" pitchFamily="34" charset="0"/>
              <a:buNone/>
              <a:defRPr/>
            </a:pPr>
            <a:endParaRPr lang="en-US" altLang="zh-CN" sz="36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+mn-ea"/>
            </a:endParaRPr>
          </a:p>
          <a:p>
            <a:pPr algn="just">
              <a:defRPr/>
            </a:pP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❷ 表示由小变大、由弱变强</a:t>
            </a:r>
          </a:p>
          <a:p>
            <a:pPr algn="just" eaLnBrk="1" hangingPunct="1">
              <a:buFont typeface="Arial" panose="020B0604020202020204" pitchFamily="34" charset="0"/>
              <a:buNone/>
              <a:defRPr/>
            </a:pPr>
            <a:endParaRPr lang="en-US" altLang="zh-CN" sz="3200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 </a:t>
            </a:r>
            <a:r>
              <a:rPr lang="en-US" altLang="zh-CN" sz="3200" dirty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1. bring up	         ___________________________</a:t>
            </a:r>
          </a:p>
          <a:p>
            <a:r>
              <a:rPr lang="en-US" altLang="zh-CN" sz="3200" dirty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 2. build up         	___________________________</a:t>
            </a:r>
          </a:p>
          <a:p>
            <a:r>
              <a:rPr lang="en-US" altLang="zh-CN" sz="3200" dirty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 3. grow up	         ___________________________</a:t>
            </a:r>
          </a:p>
          <a:p>
            <a:r>
              <a:rPr lang="en-US" altLang="zh-CN" sz="3200" dirty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 4. hurry up	         ___________________________</a:t>
            </a:r>
          </a:p>
          <a:p>
            <a:r>
              <a:rPr lang="en-US" altLang="zh-CN" sz="3200" dirty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 5. speed up	         ___________________________</a:t>
            </a:r>
          </a:p>
          <a:p>
            <a:r>
              <a:rPr lang="en-US" altLang="zh-CN" sz="3200" dirty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 6. speak up	         ___________________________</a:t>
            </a:r>
          </a:p>
          <a:p>
            <a:r>
              <a:rPr lang="en-US" altLang="zh-CN" sz="3200" dirty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 7. turn up                   ___________________________</a:t>
            </a:r>
          </a:p>
          <a:p>
            <a:r>
              <a:rPr lang="en-US" altLang="zh-CN" sz="3200" dirty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 8. warm up                ___________________________</a:t>
            </a:r>
          </a:p>
        </p:txBody>
      </p: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8BCD641C-2809-48D5-B3CA-E4252E92ED84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1107" y="72650"/>
            <a:ext cx="975362" cy="975362"/>
          </a:xfrm>
          <a:prstGeom prst="rect">
            <a:avLst/>
          </a:prstGeom>
        </p:spPr>
      </p:pic>
      <p:sp>
        <p:nvSpPr>
          <p:cNvPr id="16" name="文本框 1"/>
          <p:cNvSpPr txBox="1">
            <a:spLocks noChangeArrowheads="1"/>
          </p:cNvSpPr>
          <p:nvPr/>
        </p:nvSpPr>
        <p:spPr bwMode="auto">
          <a:xfrm>
            <a:off x="3968421" y="1732319"/>
            <a:ext cx="211931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抚养</a:t>
            </a:r>
          </a:p>
        </p:txBody>
      </p:sp>
      <p:sp>
        <p:nvSpPr>
          <p:cNvPr id="17" name="文本框 1"/>
          <p:cNvSpPr txBox="1">
            <a:spLocks noChangeArrowheads="1"/>
          </p:cNvSpPr>
          <p:nvPr/>
        </p:nvSpPr>
        <p:spPr bwMode="auto">
          <a:xfrm>
            <a:off x="3943815" y="2235685"/>
            <a:ext cx="449599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树立；逐步建立；增强</a:t>
            </a:r>
          </a:p>
        </p:txBody>
      </p:sp>
      <p:sp>
        <p:nvSpPr>
          <p:cNvPr id="18" name="文本框 1"/>
          <p:cNvSpPr txBox="1">
            <a:spLocks noChangeArrowheads="1"/>
          </p:cNvSpPr>
          <p:nvPr/>
        </p:nvSpPr>
        <p:spPr bwMode="auto">
          <a:xfrm>
            <a:off x="3943815" y="2706031"/>
            <a:ext cx="405288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成熟；长成；形成</a:t>
            </a:r>
          </a:p>
        </p:txBody>
      </p:sp>
      <p:sp>
        <p:nvSpPr>
          <p:cNvPr id="19" name="文本框 1"/>
          <p:cNvSpPr txBox="1">
            <a:spLocks noChangeArrowheads="1"/>
          </p:cNvSpPr>
          <p:nvPr/>
        </p:nvSpPr>
        <p:spPr bwMode="auto">
          <a:xfrm>
            <a:off x="3968422" y="3232507"/>
            <a:ext cx="373697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快点；赶快</a:t>
            </a:r>
          </a:p>
        </p:txBody>
      </p:sp>
      <p:sp>
        <p:nvSpPr>
          <p:cNvPr id="20" name="文本框 1"/>
          <p:cNvSpPr txBox="1">
            <a:spLocks noChangeArrowheads="1"/>
          </p:cNvSpPr>
          <p:nvPr/>
        </p:nvSpPr>
        <p:spPr bwMode="auto">
          <a:xfrm>
            <a:off x="3943815" y="3703565"/>
            <a:ext cx="373697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加快速度</a:t>
            </a:r>
          </a:p>
        </p:txBody>
      </p:sp>
      <p:sp>
        <p:nvSpPr>
          <p:cNvPr id="21" name="文本框 1"/>
          <p:cNvSpPr txBox="1">
            <a:spLocks noChangeArrowheads="1"/>
          </p:cNvSpPr>
          <p:nvPr/>
        </p:nvSpPr>
        <p:spPr bwMode="auto">
          <a:xfrm>
            <a:off x="3943815" y="4204773"/>
            <a:ext cx="528796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大声点说</a:t>
            </a:r>
          </a:p>
        </p:txBody>
      </p:sp>
      <p:sp>
        <p:nvSpPr>
          <p:cNvPr id="22" name="文本框 1"/>
          <p:cNvSpPr txBox="1">
            <a:spLocks noChangeArrowheads="1"/>
          </p:cNvSpPr>
          <p:nvPr/>
        </p:nvSpPr>
        <p:spPr bwMode="auto">
          <a:xfrm>
            <a:off x="3963434" y="4697895"/>
            <a:ext cx="3456869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开大；调高</a:t>
            </a:r>
          </a:p>
        </p:txBody>
      </p:sp>
      <p:sp>
        <p:nvSpPr>
          <p:cNvPr id="23" name="文本框 1"/>
          <p:cNvSpPr txBox="1">
            <a:spLocks noChangeArrowheads="1"/>
          </p:cNvSpPr>
          <p:nvPr/>
        </p:nvSpPr>
        <p:spPr bwMode="auto">
          <a:xfrm>
            <a:off x="3943815" y="5178449"/>
            <a:ext cx="580311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暖起来；兴奋起来</a:t>
            </a:r>
          </a:p>
        </p:txBody>
      </p:sp>
    </p:spTree>
    <p:extLst>
      <p:ext uri="{BB962C8B-B14F-4D97-AF65-F5344CB8AC3E}">
        <p14:creationId xmlns:p14="http://schemas.microsoft.com/office/powerpoint/2010/main" val="2612051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3" name="文本框 250882"/>
          <p:cNvSpPr txBox="1"/>
          <p:nvPr/>
        </p:nvSpPr>
        <p:spPr>
          <a:xfrm>
            <a:off x="284622" y="221617"/>
            <a:ext cx="11847690" cy="6124754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en-US" altLang="zh-CN" sz="40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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表示合在一起</a:t>
            </a:r>
          </a:p>
          <a:p>
            <a:r>
              <a:rPr lang="en-US" altLang="zh-CN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</a:p>
          <a:p>
            <a:r>
              <a:rPr lang="en-US" altLang="zh-CN" sz="3200" dirty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 1. add up	                  ___________________________</a:t>
            </a:r>
          </a:p>
          <a:p>
            <a:r>
              <a:rPr lang="en-US" altLang="zh-CN" sz="3200" dirty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 2. collect up              ___________________________</a:t>
            </a:r>
          </a:p>
          <a:p>
            <a:r>
              <a:rPr lang="en-US" altLang="zh-CN" sz="3200" dirty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 3. make up	         ___________________________</a:t>
            </a:r>
          </a:p>
          <a:p>
            <a:r>
              <a:rPr lang="en-US" altLang="zh-CN" sz="3200" dirty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 4. pack up	         ___________________________</a:t>
            </a:r>
          </a:p>
          <a:p>
            <a:endParaRPr lang="en-US" altLang="zh-CN" sz="3200" dirty="0">
              <a:solidFill>
                <a:srgbClr val="843C0C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algn="just">
              <a:defRPr/>
            </a:pP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❹</a:t>
            </a:r>
            <a:r>
              <a:rPr lang="zh-CN" altLang="en-US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表示成碎片或分成几部分</a:t>
            </a:r>
          </a:p>
          <a:p>
            <a:pPr algn="just">
              <a:defRPr/>
            </a:pPr>
            <a:endParaRPr lang="en-US" altLang="zh-CN" sz="32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r>
              <a:rPr lang="en-US" altLang="zh-CN" sz="3200" dirty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 1. break up	         ___________________________</a:t>
            </a:r>
          </a:p>
          <a:p>
            <a:r>
              <a:rPr lang="en-US" altLang="zh-CN" sz="3200" dirty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 2. cut up         	         ___________________________</a:t>
            </a:r>
          </a:p>
          <a:p>
            <a:r>
              <a:rPr lang="en-US" altLang="zh-CN" sz="3200" dirty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 3. tear up	                  ___________________________</a:t>
            </a:r>
          </a:p>
        </p:txBody>
      </p: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8BCD641C-2809-48D5-B3CA-E4252E92ED84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1107" y="72650"/>
            <a:ext cx="975362" cy="975362"/>
          </a:xfrm>
          <a:prstGeom prst="rect">
            <a:avLst/>
          </a:prstGeom>
        </p:spPr>
      </p:pic>
      <p:sp>
        <p:nvSpPr>
          <p:cNvPr id="13" name="文本框 1"/>
          <p:cNvSpPr txBox="1">
            <a:spLocks noChangeArrowheads="1"/>
          </p:cNvSpPr>
          <p:nvPr/>
        </p:nvSpPr>
        <p:spPr bwMode="auto">
          <a:xfrm>
            <a:off x="3902213" y="2764826"/>
            <a:ext cx="340984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  <a:defRPr/>
            </a:pP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收拾；打点</a:t>
            </a:r>
          </a:p>
        </p:txBody>
      </p:sp>
      <p:sp>
        <p:nvSpPr>
          <p:cNvPr id="14" name="文本框 1"/>
          <p:cNvSpPr txBox="1">
            <a:spLocks noChangeArrowheads="1"/>
          </p:cNvSpPr>
          <p:nvPr/>
        </p:nvSpPr>
        <p:spPr bwMode="auto">
          <a:xfrm>
            <a:off x="3902213" y="1269489"/>
            <a:ext cx="4052888" cy="5847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把</a:t>
            </a:r>
            <a:r>
              <a:rPr lang="en-US" altLang="zh-CN" sz="3200" b="1" dirty="0">
                <a:solidFill>
                  <a:srgbClr val="490509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…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加起来；合计</a:t>
            </a:r>
          </a:p>
        </p:txBody>
      </p:sp>
      <p:sp>
        <p:nvSpPr>
          <p:cNvPr id="15" name="文本框 1"/>
          <p:cNvSpPr txBox="1">
            <a:spLocks noChangeArrowheads="1"/>
          </p:cNvSpPr>
          <p:nvPr/>
        </p:nvSpPr>
        <p:spPr bwMode="auto">
          <a:xfrm>
            <a:off x="3887436" y="1769178"/>
            <a:ext cx="554344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  <a:defRPr/>
            </a:pP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把（东西）收拾好 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/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收起来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endParaRPr lang="zh-CN" altLang="en-US" sz="32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4" name="文本框 1"/>
          <p:cNvSpPr txBox="1">
            <a:spLocks noChangeArrowheads="1"/>
          </p:cNvSpPr>
          <p:nvPr/>
        </p:nvSpPr>
        <p:spPr bwMode="auto">
          <a:xfrm>
            <a:off x="3902213" y="2265668"/>
            <a:ext cx="405288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组成，构成；和解</a:t>
            </a:r>
          </a:p>
        </p:txBody>
      </p:sp>
      <p:sp>
        <p:nvSpPr>
          <p:cNvPr id="25" name="文本框 1"/>
          <p:cNvSpPr txBox="1">
            <a:spLocks noChangeArrowheads="1"/>
          </p:cNvSpPr>
          <p:nvPr/>
        </p:nvSpPr>
        <p:spPr bwMode="auto">
          <a:xfrm>
            <a:off x="3900626" y="4711098"/>
            <a:ext cx="405447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破碎；分解；驱散</a:t>
            </a:r>
          </a:p>
        </p:txBody>
      </p:sp>
      <p:sp>
        <p:nvSpPr>
          <p:cNvPr id="26" name="文本框 1"/>
          <p:cNvSpPr txBox="1">
            <a:spLocks noChangeArrowheads="1"/>
          </p:cNvSpPr>
          <p:nvPr/>
        </p:nvSpPr>
        <p:spPr bwMode="auto">
          <a:xfrm>
            <a:off x="3900626" y="5222223"/>
            <a:ext cx="325755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  <a:defRPr/>
            </a:pP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切碎；剪碎</a:t>
            </a:r>
          </a:p>
        </p:txBody>
      </p:sp>
      <p:sp>
        <p:nvSpPr>
          <p:cNvPr id="27" name="文本框 1"/>
          <p:cNvSpPr txBox="1">
            <a:spLocks noChangeArrowheads="1"/>
          </p:cNvSpPr>
          <p:nvPr/>
        </p:nvSpPr>
        <p:spPr bwMode="auto">
          <a:xfrm>
            <a:off x="3902213" y="5706746"/>
            <a:ext cx="405288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撕碎</a:t>
            </a:r>
          </a:p>
        </p:txBody>
      </p:sp>
    </p:spTree>
    <p:extLst>
      <p:ext uri="{BB962C8B-B14F-4D97-AF65-F5344CB8AC3E}">
        <p14:creationId xmlns:p14="http://schemas.microsoft.com/office/powerpoint/2010/main" val="127038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24" grpId="0"/>
      <p:bldP spid="25" grpId="0"/>
      <p:bldP spid="26" grpId="0"/>
      <p:bldP spid="2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3" name="文本框 250882"/>
          <p:cNvSpPr txBox="1"/>
          <p:nvPr/>
        </p:nvSpPr>
        <p:spPr>
          <a:xfrm>
            <a:off x="284622" y="221617"/>
            <a:ext cx="11847690" cy="6124754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❺ 表示完结、用完、清除干净</a:t>
            </a:r>
          </a:p>
          <a:p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r>
              <a:rPr lang="en-US" altLang="zh-CN" sz="3200" dirty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 1. clear up	         ___________________________</a:t>
            </a:r>
          </a:p>
          <a:p>
            <a:r>
              <a:rPr lang="en-US" altLang="zh-CN" sz="3200" dirty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 2. dry up         	         ___________________________</a:t>
            </a:r>
          </a:p>
          <a:p>
            <a:r>
              <a:rPr lang="en-US" altLang="zh-CN" sz="3200" dirty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 3. end up	                  ___________________________</a:t>
            </a:r>
          </a:p>
          <a:p>
            <a:r>
              <a:rPr lang="en-US" altLang="zh-CN" sz="3200" dirty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 4. use up	                  ___________________________</a:t>
            </a:r>
          </a:p>
          <a:p>
            <a:endParaRPr lang="en-US" altLang="zh-CN" sz="3200" dirty="0">
              <a:solidFill>
                <a:srgbClr val="843C0C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r>
              <a:rPr lang="zh-CN" altLang="en-US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❻ 表示靠近</a:t>
            </a:r>
          </a:p>
          <a:p>
            <a:endParaRPr lang="en-US" altLang="zh-CN" sz="3200" dirty="0">
              <a:solidFill>
                <a:srgbClr val="843C0C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r>
              <a:rPr lang="en-US" altLang="zh-CN" sz="3200" dirty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 1. catch up (with)	___________________________</a:t>
            </a:r>
          </a:p>
          <a:p>
            <a:r>
              <a:rPr lang="en-US" altLang="zh-CN" sz="3200" dirty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 2. come up         	___________________________</a:t>
            </a:r>
          </a:p>
          <a:p>
            <a:r>
              <a:rPr lang="en-US" altLang="zh-CN" sz="3200" dirty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 3. walk up	         ___________________________</a:t>
            </a:r>
          </a:p>
        </p:txBody>
      </p: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8BCD641C-2809-48D5-B3CA-E4252E92ED84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1107" y="72650"/>
            <a:ext cx="975362" cy="975362"/>
          </a:xfrm>
          <a:prstGeom prst="rect">
            <a:avLst/>
          </a:prstGeom>
        </p:spPr>
      </p:pic>
      <p:sp>
        <p:nvSpPr>
          <p:cNvPr id="12" name="文本框 1"/>
          <p:cNvSpPr txBox="1">
            <a:spLocks noChangeArrowheads="1"/>
          </p:cNvSpPr>
          <p:nvPr/>
        </p:nvSpPr>
        <p:spPr bwMode="auto">
          <a:xfrm>
            <a:off x="3900626" y="1204287"/>
            <a:ext cx="405288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  <a:defRPr/>
            </a:pP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清理</a:t>
            </a:r>
          </a:p>
        </p:txBody>
      </p:sp>
      <p:sp>
        <p:nvSpPr>
          <p:cNvPr id="16" name="文本框 1"/>
          <p:cNvSpPr txBox="1">
            <a:spLocks noChangeArrowheads="1"/>
          </p:cNvSpPr>
          <p:nvPr/>
        </p:nvSpPr>
        <p:spPr bwMode="auto">
          <a:xfrm>
            <a:off x="3900626" y="1687963"/>
            <a:ext cx="325755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干涸</a:t>
            </a:r>
          </a:p>
        </p:txBody>
      </p:sp>
      <p:sp>
        <p:nvSpPr>
          <p:cNvPr id="17" name="文本框 1"/>
          <p:cNvSpPr txBox="1">
            <a:spLocks noChangeArrowheads="1"/>
          </p:cNvSpPr>
          <p:nvPr/>
        </p:nvSpPr>
        <p:spPr bwMode="auto">
          <a:xfrm>
            <a:off x="3900626" y="2180293"/>
            <a:ext cx="405288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  <a:defRPr/>
            </a:pP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结束；告终</a:t>
            </a:r>
          </a:p>
        </p:txBody>
      </p:sp>
      <p:sp>
        <p:nvSpPr>
          <p:cNvPr id="18" name="文本框 1"/>
          <p:cNvSpPr txBox="1">
            <a:spLocks noChangeArrowheads="1"/>
          </p:cNvSpPr>
          <p:nvPr/>
        </p:nvSpPr>
        <p:spPr bwMode="auto">
          <a:xfrm>
            <a:off x="3902213" y="2667970"/>
            <a:ext cx="294002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用光；耗尽</a:t>
            </a:r>
          </a:p>
        </p:txBody>
      </p:sp>
      <p:sp>
        <p:nvSpPr>
          <p:cNvPr id="19" name="文本框 1"/>
          <p:cNvSpPr txBox="1">
            <a:spLocks noChangeArrowheads="1"/>
          </p:cNvSpPr>
          <p:nvPr/>
        </p:nvSpPr>
        <p:spPr bwMode="auto">
          <a:xfrm>
            <a:off x="3900626" y="4636540"/>
            <a:ext cx="405447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  <a:defRPr/>
            </a:pP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赶上</a:t>
            </a:r>
          </a:p>
        </p:txBody>
      </p:sp>
      <p:sp>
        <p:nvSpPr>
          <p:cNvPr id="20" name="文本框 1"/>
          <p:cNvSpPr txBox="1">
            <a:spLocks noChangeArrowheads="1"/>
          </p:cNvSpPr>
          <p:nvPr/>
        </p:nvSpPr>
        <p:spPr bwMode="auto">
          <a:xfrm>
            <a:off x="3900626" y="5124158"/>
            <a:ext cx="325755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走近；靠近</a:t>
            </a:r>
          </a:p>
        </p:txBody>
      </p:sp>
      <p:sp>
        <p:nvSpPr>
          <p:cNvPr id="21" name="文本框 1"/>
          <p:cNvSpPr txBox="1">
            <a:spLocks noChangeArrowheads="1"/>
          </p:cNvSpPr>
          <p:nvPr/>
        </p:nvSpPr>
        <p:spPr bwMode="auto">
          <a:xfrm>
            <a:off x="3900626" y="5610120"/>
            <a:ext cx="405288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  <a:defRPr/>
            </a:pP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走近</a:t>
            </a:r>
          </a:p>
        </p:txBody>
      </p:sp>
    </p:spTree>
    <p:extLst>
      <p:ext uri="{BB962C8B-B14F-4D97-AF65-F5344CB8AC3E}">
        <p14:creationId xmlns:p14="http://schemas.microsoft.com/office/powerpoint/2010/main" val="1574264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9" name="文本框 21"/>
          <p:cNvSpPr txBox="1"/>
          <p:nvPr/>
        </p:nvSpPr>
        <p:spPr>
          <a:xfrm>
            <a:off x="5342869" y="2736667"/>
            <a:ext cx="1479756" cy="1225868"/>
          </a:xfrm>
          <a:prstGeom prst="roundRect">
            <a:avLst/>
          </a:prstGeom>
          <a:solidFill>
            <a:srgbClr val="490509"/>
          </a:solidFill>
          <a:ln w="9525">
            <a:noFill/>
          </a:ln>
        </p:spPr>
        <p:txBody>
          <a:bodyPr wrap="none" lIns="91440" tIns="45720" rIns="91440" bIns="45720">
            <a:spAutoFit/>
          </a:bodyPr>
          <a:lstStyle>
            <a:lvl1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l" eaLnBrk="1" hangingPunct="1">
              <a:defRPr/>
            </a:pPr>
            <a:r>
              <a:rPr lang="en-US" altLang="zh-CN" sz="6600" b="1" noProof="1">
                <a:solidFill>
                  <a:schemeClr val="bg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out</a:t>
            </a:r>
          </a:p>
        </p:txBody>
      </p:sp>
      <p:sp>
        <p:nvSpPr>
          <p:cNvPr id="3" name="矩形 2">
            <a:extLst>
              <a:ext uri="{FF2B5EF4-FFF2-40B4-BE49-F238E27FC236}">
                <a16:creationId xmlns="" xmlns:a16="http://schemas.microsoft.com/office/drawing/2014/main" id="{37A7ECC8-4764-457B-BB89-521AF7614750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71356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左大括号 260102"/>
          <p:cNvSpPr/>
          <p:nvPr/>
        </p:nvSpPr>
        <p:spPr bwMode="auto">
          <a:xfrm>
            <a:off x="2725209" y="767327"/>
            <a:ext cx="575733" cy="4897967"/>
          </a:xfrm>
          <a:prstGeom prst="leftBrace">
            <a:avLst>
              <a:gd name="adj1" fmla="val 70107"/>
              <a:gd name="adj2" fmla="val 50000"/>
            </a:avLst>
          </a:prstGeom>
          <a:noFill/>
          <a:ln w="25400">
            <a:solidFill>
              <a:srgbClr val="490509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7652" name="圆角矩形 260103"/>
          <p:cNvSpPr>
            <a:spLocks noChangeArrowheads="1"/>
          </p:cNvSpPr>
          <p:nvPr/>
        </p:nvSpPr>
        <p:spPr bwMode="auto">
          <a:xfrm>
            <a:off x="339726" y="1916676"/>
            <a:ext cx="2385483" cy="2690284"/>
          </a:xfrm>
          <a:prstGeom prst="roundRect">
            <a:avLst>
              <a:gd name="adj" fmla="val 16667"/>
            </a:avLst>
          </a:prstGeom>
          <a:solidFill>
            <a:srgbClr val="490509"/>
          </a:solidFill>
          <a:ln w="9525">
            <a:noFill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</a:pPr>
            <a:r>
              <a:rPr lang="zh-CN" altLang="en-US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 向外</a:t>
            </a:r>
          </a:p>
          <a:p>
            <a:pPr lvl="0" algn="ctr">
              <a:spcBef>
                <a:spcPct val="50000"/>
              </a:spcBef>
            </a:pPr>
            <a:r>
              <a:rPr lang="zh-CN" altLang="en-US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（基本义）</a:t>
            </a:r>
            <a:endParaRPr lang="en-US" altLang="zh-CN" sz="3735" b="1" dirty="0">
              <a:solidFill>
                <a:prstClr val="white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7654" name="圆角矩形 260105"/>
          <p:cNvSpPr>
            <a:spLocks noChangeArrowheads="1"/>
          </p:cNvSpPr>
          <p:nvPr/>
        </p:nvSpPr>
        <p:spPr bwMode="auto">
          <a:xfrm>
            <a:off x="3300942" y="364456"/>
            <a:ext cx="3356329" cy="1173174"/>
          </a:xfrm>
          <a:prstGeom prst="roundRect">
            <a:avLst>
              <a:gd name="adj" fmla="val 16667"/>
            </a:avLst>
          </a:prstGeom>
          <a:solidFill>
            <a:srgbClr val="490509"/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lnSpc>
                <a:spcPct val="150000"/>
              </a:lnSpc>
              <a:spcBef>
                <a:spcPct val="50000"/>
              </a:spcBef>
            </a:pPr>
            <a:r>
              <a:rPr lang="zh-CN" altLang="en-US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出来；向外</a:t>
            </a:r>
          </a:p>
        </p:txBody>
      </p:sp>
      <p:sp>
        <p:nvSpPr>
          <p:cNvPr id="27660" name="直接连接符 260111"/>
          <p:cNvSpPr>
            <a:spLocks noChangeShapeType="1"/>
          </p:cNvSpPr>
          <p:nvPr/>
        </p:nvSpPr>
        <p:spPr bwMode="auto">
          <a:xfrm>
            <a:off x="6542109" y="869804"/>
            <a:ext cx="1056216" cy="0"/>
          </a:xfrm>
          <a:prstGeom prst="line">
            <a:avLst/>
          </a:prstGeom>
          <a:noFill/>
          <a:ln w="25400">
            <a:solidFill>
              <a:srgbClr val="490509"/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7661" name="圆角矩形 260113"/>
          <p:cNvSpPr>
            <a:spLocks noChangeArrowheads="1"/>
          </p:cNvSpPr>
          <p:nvPr/>
        </p:nvSpPr>
        <p:spPr bwMode="auto">
          <a:xfrm>
            <a:off x="7598325" y="271693"/>
            <a:ext cx="4051396" cy="1467169"/>
          </a:xfrm>
          <a:prstGeom prst="roundRect">
            <a:avLst>
              <a:gd name="adj" fmla="val 16667"/>
            </a:avLst>
          </a:prstGeom>
          <a:solidFill>
            <a:srgbClr val="843C0C"/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</a:pPr>
            <a:r>
              <a:rPr lang="en-US" altLang="zh-CN" sz="28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break out / come out / give out / let out / pick out / rule out / set out ...</a:t>
            </a:r>
          </a:p>
        </p:txBody>
      </p:sp>
      <p:sp>
        <p:nvSpPr>
          <p:cNvPr id="28694" name="文本框 260125"/>
          <p:cNvSpPr txBox="1">
            <a:spLocks noChangeArrowheads="1"/>
          </p:cNvSpPr>
          <p:nvPr/>
        </p:nvSpPr>
        <p:spPr bwMode="auto">
          <a:xfrm>
            <a:off x="7838370" y="5804794"/>
            <a:ext cx="3361267" cy="6667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735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感情；表现力</a:t>
            </a:r>
          </a:p>
        </p:txBody>
      </p:sp>
      <p:sp>
        <p:nvSpPr>
          <p:cNvPr id="27672" name="直接连接符 260126"/>
          <p:cNvSpPr>
            <a:spLocks noChangeShapeType="1"/>
          </p:cNvSpPr>
          <p:nvPr/>
        </p:nvSpPr>
        <p:spPr bwMode="auto">
          <a:xfrm>
            <a:off x="6542109" y="5898718"/>
            <a:ext cx="1056216" cy="0"/>
          </a:xfrm>
          <a:prstGeom prst="line">
            <a:avLst/>
          </a:prstGeom>
          <a:noFill/>
          <a:ln w="25400">
            <a:solidFill>
              <a:srgbClr val="490509"/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339726" y="-66224"/>
            <a:ext cx="1040670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altLang="zh-CN" sz="48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out</a:t>
            </a:r>
          </a:p>
        </p:txBody>
      </p:sp>
      <p:sp>
        <p:nvSpPr>
          <p:cNvPr id="27" name="直接连接符 260111"/>
          <p:cNvSpPr>
            <a:spLocks noChangeShapeType="1"/>
          </p:cNvSpPr>
          <p:nvPr/>
        </p:nvSpPr>
        <p:spPr bwMode="auto">
          <a:xfrm>
            <a:off x="6542109" y="2654962"/>
            <a:ext cx="1056216" cy="0"/>
          </a:xfrm>
          <a:prstGeom prst="line">
            <a:avLst/>
          </a:prstGeom>
          <a:noFill/>
          <a:ln w="25400">
            <a:solidFill>
              <a:srgbClr val="490509"/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8" name="直接连接符 260111"/>
          <p:cNvSpPr>
            <a:spLocks noChangeShapeType="1"/>
          </p:cNvSpPr>
          <p:nvPr/>
        </p:nvSpPr>
        <p:spPr bwMode="auto">
          <a:xfrm>
            <a:off x="6542109" y="4385725"/>
            <a:ext cx="1056216" cy="0"/>
          </a:xfrm>
          <a:prstGeom prst="line">
            <a:avLst/>
          </a:prstGeom>
          <a:noFill/>
          <a:ln w="25400">
            <a:solidFill>
              <a:srgbClr val="490509"/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5" name="圆角矩形 260105">
            <a:extLst>
              <a:ext uri="{FF2B5EF4-FFF2-40B4-BE49-F238E27FC236}">
                <a16:creationId xmlns="" xmlns:a16="http://schemas.microsoft.com/office/drawing/2014/main" id="{C373FE07-3133-4345-B3A8-94D4166807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00940" y="5298406"/>
            <a:ext cx="3356329" cy="1173174"/>
          </a:xfrm>
          <a:prstGeom prst="roundRect">
            <a:avLst>
              <a:gd name="adj" fmla="val 16667"/>
            </a:avLst>
          </a:prstGeom>
          <a:solidFill>
            <a:srgbClr val="490509"/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50000"/>
              </a:lnSpc>
              <a:spcBef>
                <a:spcPct val="50000"/>
              </a:spcBef>
            </a:pPr>
            <a:r>
              <a:rPr lang="zh-CN" altLang="en-US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无遮蔽；出现</a:t>
            </a:r>
          </a:p>
        </p:txBody>
      </p:sp>
      <p:sp>
        <p:nvSpPr>
          <p:cNvPr id="29" name="圆角矩形 260105">
            <a:extLst>
              <a:ext uri="{FF2B5EF4-FFF2-40B4-BE49-F238E27FC236}">
                <a16:creationId xmlns="" xmlns:a16="http://schemas.microsoft.com/office/drawing/2014/main" id="{018320D1-D5ED-421F-B9C2-036F137A1B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00941" y="3781514"/>
            <a:ext cx="3356329" cy="1173174"/>
          </a:xfrm>
          <a:prstGeom prst="roundRect">
            <a:avLst>
              <a:gd name="adj" fmla="val 16667"/>
            </a:avLst>
          </a:prstGeom>
          <a:solidFill>
            <a:srgbClr val="490509"/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迁移过程 </a:t>
            </a:r>
            <a:r>
              <a:rPr lang="en-US" altLang="zh-CN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en-US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动态</a:t>
            </a:r>
            <a:r>
              <a:rPr lang="en-US" altLang="zh-CN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</a:t>
            </a:r>
          </a:p>
        </p:txBody>
      </p:sp>
      <p:sp>
        <p:nvSpPr>
          <p:cNvPr id="30" name="圆角矩形 260105">
            <a:extLst>
              <a:ext uri="{FF2B5EF4-FFF2-40B4-BE49-F238E27FC236}">
                <a16:creationId xmlns="" xmlns:a16="http://schemas.microsoft.com/office/drawing/2014/main" id="{F294EF5E-AAC1-4FFA-B6BE-3AB60E5F9E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00942" y="2072985"/>
            <a:ext cx="3356329" cy="1173174"/>
          </a:xfrm>
          <a:prstGeom prst="roundRect">
            <a:avLst>
              <a:gd name="adj" fmla="val 16667"/>
            </a:avLst>
          </a:prstGeom>
          <a:solidFill>
            <a:srgbClr val="490509"/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空；无；绝；尽</a:t>
            </a:r>
          </a:p>
        </p:txBody>
      </p:sp>
      <p:sp>
        <p:nvSpPr>
          <p:cNvPr id="31" name="圆角矩形 260113">
            <a:extLst>
              <a:ext uri="{FF2B5EF4-FFF2-40B4-BE49-F238E27FC236}">
                <a16:creationId xmlns="" xmlns:a16="http://schemas.microsoft.com/office/drawing/2014/main" id="{2DCBCF9F-A1BB-4BFC-8817-DF765467A6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98326" y="5353980"/>
            <a:ext cx="4051394" cy="1117600"/>
          </a:xfrm>
          <a:prstGeom prst="roundRect">
            <a:avLst>
              <a:gd name="adj" fmla="val 16667"/>
            </a:avLst>
          </a:prstGeom>
          <a:solidFill>
            <a:srgbClr val="843C0C"/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8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figure out / find out / make out / turn out / work out ...</a:t>
            </a:r>
          </a:p>
        </p:txBody>
      </p:sp>
      <p:sp>
        <p:nvSpPr>
          <p:cNvPr id="32" name="圆角矩形 260113">
            <a:extLst>
              <a:ext uri="{FF2B5EF4-FFF2-40B4-BE49-F238E27FC236}">
                <a16:creationId xmlns="" xmlns:a16="http://schemas.microsoft.com/office/drawing/2014/main" id="{8A284599-30C5-4897-8C6B-197974CC12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98326" y="3715377"/>
            <a:ext cx="4051394" cy="1317723"/>
          </a:xfrm>
          <a:prstGeom prst="roundRect">
            <a:avLst>
              <a:gd name="adj" fmla="val 16667"/>
            </a:avLst>
          </a:prstGeom>
          <a:solidFill>
            <a:srgbClr val="843C0C"/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8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carry out / drop out (of) / hold out / spread out / leave out ...</a:t>
            </a:r>
          </a:p>
        </p:txBody>
      </p:sp>
      <p:sp>
        <p:nvSpPr>
          <p:cNvPr id="33" name="圆角矩形 260113">
            <a:extLst>
              <a:ext uri="{FF2B5EF4-FFF2-40B4-BE49-F238E27FC236}">
                <a16:creationId xmlns="" xmlns:a16="http://schemas.microsoft.com/office/drawing/2014/main" id="{2A7ECAED-D529-424A-9F51-B838497687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98325" y="1937696"/>
            <a:ext cx="4051395" cy="1444526"/>
          </a:xfrm>
          <a:prstGeom prst="roundRect">
            <a:avLst>
              <a:gd name="adj" fmla="val 16667"/>
            </a:avLst>
          </a:prstGeom>
          <a:solidFill>
            <a:srgbClr val="843C0C"/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zh-CN" sz="28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burn out / clear out / die out / run out / sell out / wear out ...</a:t>
            </a:r>
          </a:p>
        </p:txBody>
      </p:sp>
      <p:sp>
        <p:nvSpPr>
          <p:cNvPr id="34" name="矩形 33">
            <a:extLst>
              <a:ext uri="{FF2B5EF4-FFF2-40B4-BE49-F238E27FC236}">
                <a16:creationId xmlns="" xmlns:a16="http://schemas.microsoft.com/office/drawing/2014/main" id="{7C790B62-FF6A-4E62-A0C8-F5B20C53EB44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41833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7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76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76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4" grpId="0" animBg="1"/>
      <p:bldP spid="27660" grpId="0" animBg="1"/>
      <p:bldP spid="27661" grpId="0" animBg="1"/>
      <p:bldP spid="27672" grpId="0" animBg="1"/>
      <p:bldP spid="27" grpId="0" animBg="1"/>
      <p:bldP spid="28" grpId="0" animBg="1"/>
      <p:bldP spid="25" grpId="0" animBg="1"/>
      <p:bldP spid="29" grpId="0" animBg="1"/>
      <p:bldP spid="30" grpId="0" animBg="1"/>
      <p:bldP spid="31" grpId="0" animBg="1"/>
      <p:bldP spid="32" grpId="0" animBg="1"/>
      <p:bldP spid="3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3" name="文本框 250882"/>
          <p:cNvSpPr txBox="1"/>
          <p:nvPr/>
        </p:nvSpPr>
        <p:spPr>
          <a:xfrm>
            <a:off x="284622" y="221617"/>
            <a:ext cx="11847690" cy="6124754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just" eaLnBrk="1" hangingPunct="1">
              <a:buFont typeface="Arial" panose="020B0604020202020204" pitchFamily="34" charset="0"/>
              <a:buNone/>
              <a:defRPr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out</a:t>
            </a:r>
          </a:p>
          <a:p>
            <a:pPr algn="just" eaLnBrk="1" hangingPunct="1">
              <a:buFont typeface="Arial" panose="020B0604020202020204" pitchFamily="34" charset="0"/>
              <a:buNone/>
              <a:defRPr/>
            </a:pPr>
            <a:endParaRPr lang="en-US" altLang="zh-CN" sz="36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+mn-ea"/>
            </a:endParaRPr>
          </a:p>
          <a:p>
            <a:pPr algn="just">
              <a:defRPr/>
            </a:pP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❶ 出来；向外</a:t>
            </a:r>
            <a:endParaRPr lang="en-US" altLang="zh-CN" sz="32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+mn-ea"/>
            </a:endParaRPr>
          </a:p>
          <a:p>
            <a:pPr algn="just" eaLnBrk="1" hangingPunct="1">
              <a:buFont typeface="Arial" panose="020B0604020202020204" pitchFamily="34" charset="0"/>
              <a:buNone/>
              <a:defRPr/>
            </a:pPr>
            <a:r>
              <a:rPr lang="en-US" altLang="zh-CN" sz="3200" b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 </a:t>
            </a:r>
            <a:endParaRPr lang="en-US" altLang="zh-CN" sz="3200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 </a:t>
            </a:r>
            <a:r>
              <a:rPr lang="en-US" altLang="zh-CN" sz="3200" dirty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1. break out	         _________________________________</a:t>
            </a:r>
          </a:p>
          <a:p>
            <a:r>
              <a:rPr lang="en-US" altLang="zh-CN" sz="3200" dirty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 2. come out         	_________________________________</a:t>
            </a:r>
          </a:p>
          <a:p>
            <a:r>
              <a:rPr lang="en-US" altLang="zh-CN" sz="3200" dirty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 3. give out	         _________________________________</a:t>
            </a:r>
          </a:p>
          <a:p>
            <a:r>
              <a:rPr lang="en-US" altLang="zh-CN" sz="3200" dirty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 4. let out	                  _________________________________</a:t>
            </a:r>
          </a:p>
          <a:p>
            <a:r>
              <a:rPr lang="en-US" altLang="zh-CN" sz="3200" dirty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 5. pick out	         _________________________________</a:t>
            </a:r>
          </a:p>
          <a:p>
            <a:r>
              <a:rPr lang="en-US" altLang="zh-CN" sz="3200" dirty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 6. rule out	         _________________________________</a:t>
            </a:r>
          </a:p>
          <a:p>
            <a:r>
              <a:rPr lang="en-US" altLang="zh-CN" sz="3200" dirty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 7. set out                    _________________________________</a:t>
            </a:r>
          </a:p>
          <a:p>
            <a:r>
              <a:rPr lang="en-US" altLang="zh-CN" sz="3200" dirty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</a:p>
        </p:txBody>
      </p: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8BCD641C-2809-48D5-B3CA-E4252E92ED84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1107" y="72650"/>
            <a:ext cx="975362" cy="975362"/>
          </a:xfrm>
          <a:prstGeom prst="rect">
            <a:avLst/>
          </a:prstGeom>
        </p:spPr>
      </p:pic>
      <p:sp>
        <p:nvSpPr>
          <p:cNvPr id="22" name="文本框 1"/>
          <p:cNvSpPr txBox="1">
            <a:spLocks noChangeArrowheads="1"/>
          </p:cNvSpPr>
          <p:nvPr/>
        </p:nvSpPr>
        <p:spPr bwMode="auto">
          <a:xfrm>
            <a:off x="3821556" y="2287883"/>
            <a:ext cx="614253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  <a:defRPr/>
            </a:pP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（火灾、战争等）突然爆发</a:t>
            </a:r>
          </a:p>
        </p:txBody>
      </p:sp>
      <p:sp>
        <p:nvSpPr>
          <p:cNvPr id="23" name="文本框 1"/>
          <p:cNvSpPr txBox="1">
            <a:spLocks noChangeArrowheads="1"/>
          </p:cNvSpPr>
          <p:nvPr/>
        </p:nvSpPr>
        <p:spPr bwMode="auto">
          <a:xfrm>
            <a:off x="3947399" y="2752124"/>
            <a:ext cx="708370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出版，发行； 出来； 显现，结果是</a:t>
            </a:r>
          </a:p>
        </p:txBody>
      </p:sp>
      <p:sp>
        <p:nvSpPr>
          <p:cNvPr id="24" name="文本框 1"/>
          <p:cNvSpPr txBox="1">
            <a:spLocks noChangeArrowheads="1"/>
          </p:cNvSpPr>
          <p:nvPr/>
        </p:nvSpPr>
        <p:spPr bwMode="auto">
          <a:xfrm>
            <a:off x="3947398" y="3270659"/>
            <a:ext cx="736173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发出 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光、热、信号等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；公布；耗尽</a:t>
            </a:r>
          </a:p>
        </p:txBody>
      </p:sp>
      <p:sp>
        <p:nvSpPr>
          <p:cNvPr id="25" name="文本框 1"/>
          <p:cNvSpPr txBox="1">
            <a:spLocks noChangeArrowheads="1"/>
          </p:cNvSpPr>
          <p:nvPr/>
        </p:nvSpPr>
        <p:spPr bwMode="auto">
          <a:xfrm>
            <a:off x="3947399" y="3774082"/>
            <a:ext cx="621982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发出（叫声等）；放出；泄露</a:t>
            </a:r>
          </a:p>
        </p:txBody>
      </p:sp>
      <p:sp>
        <p:nvSpPr>
          <p:cNvPr id="26" name="文本框 1"/>
          <p:cNvSpPr txBox="1">
            <a:spLocks noChangeArrowheads="1"/>
          </p:cNvSpPr>
          <p:nvPr/>
        </p:nvSpPr>
        <p:spPr bwMode="auto">
          <a:xfrm>
            <a:off x="3947399" y="4257791"/>
            <a:ext cx="373697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挑选</a:t>
            </a:r>
          </a:p>
        </p:txBody>
      </p:sp>
      <p:sp>
        <p:nvSpPr>
          <p:cNvPr id="27" name="文本框 1"/>
          <p:cNvSpPr txBox="1">
            <a:spLocks noChangeArrowheads="1"/>
          </p:cNvSpPr>
          <p:nvPr/>
        </p:nvSpPr>
        <p:spPr bwMode="auto">
          <a:xfrm>
            <a:off x="3947399" y="4702565"/>
            <a:ext cx="528796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排除；取消</a:t>
            </a:r>
          </a:p>
        </p:txBody>
      </p:sp>
      <p:sp>
        <p:nvSpPr>
          <p:cNvPr id="28" name="文本框 1"/>
          <p:cNvSpPr txBox="1">
            <a:spLocks noChangeArrowheads="1"/>
          </p:cNvSpPr>
          <p:nvPr/>
        </p:nvSpPr>
        <p:spPr bwMode="auto">
          <a:xfrm>
            <a:off x="3947399" y="5216241"/>
            <a:ext cx="373697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出发；打算；阐述</a:t>
            </a:r>
          </a:p>
        </p:txBody>
      </p:sp>
    </p:spTree>
    <p:extLst>
      <p:ext uri="{BB962C8B-B14F-4D97-AF65-F5344CB8AC3E}">
        <p14:creationId xmlns:p14="http://schemas.microsoft.com/office/powerpoint/2010/main" val="401565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4" grpId="0"/>
      <p:bldP spid="25" grpId="0"/>
      <p:bldP spid="26" grpId="0"/>
      <p:bldP spid="27" grpId="0"/>
      <p:bldP spid="2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3" name="文本框 250882"/>
          <p:cNvSpPr txBox="1"/>
          <p:nvPr/>
        </p:nvSpPr>
        <p:spPr>
          <a:xfrm>
            <a:off x="284622" y="221617"/>
            <a:ext cx="11847690" cy="649408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❷ 空；无；绝；尽</a:t>
            </a:r>
          </a:p>
          <a:p>
            <a:pPr algn="just" eaLnBrk="1" hangingPunct="1">
              <a:buFont typeface="Arial" panose="020B0604020202020204" pitchFamily="34" charset="0"/>
              <a:buNone/>
              <a:defRPr/>
            </a:pPr>
            <a:endParaRPr lang="en-US" altLang="zh-CN" sz="3200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 </a:t>
            </a:r>
            <a:r>
              <a:rPr lang="en-US" altLang="zh-CN" sz="3200" dirty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1. die out	                  __________________________ </a:t>
            </a:r>
          </a:p>
          <a:p>
            <a:r>
              <a:rPr lang="en-US" altLang="zh-CN" sz="3200" dirty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 2. run out                  __________________________</a:t>
            </a:r>
          </a:p>
          <a:p>
            <a:r>
              <a:rPr lang="en-US" altLang="zh-CN" sz="3200" dirty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 3. sell out	                  __________________________</a:t>
            </a:r>
          </a:p>
          <a:p>
            <a:r>
              <a:rPr lang="en-US" altLang="zh-CN" sz="3200" dirty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 4. wear out	         __________________________</a:t>
            </a:r>
          </a:p>
          <a:p>
            <a:pPr algn="just">
              <a:defRPr/>
            </a:pPr>
            <a:endParaRPr lang="en-US" altLang="zh-CN" sz="32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algn="just">
              <a:defRPr/>
            </a:pP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 迁移过程 （动态）</a:t>
            </a:r>
          </a:p>
          <a:p>
            <a:pPr algn="just">
              <a:defRPr/>
            </a:pPr>
            <a:endParaRPr lang="en-US" altLang="zh-CN" sz="32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r>
              <a:rPr lang="en-US" altLang="zh-CN" sz="3200" dirty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 1. </a:t>
            </a:r>
            <a:r>
              <a:rPr lang="zh-CN" altLang="en-US" sz="3200" dirty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实行；执行	         </a:t>
            </a:r>
            <a:r>
              <a:rPr lang="en-US" altLang="zh-CN" sz="3200" dirty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___________________________</a:t>
            </a:r>
          </a:p>
          <a:p>
            <a:r>
              <a:rPr lang="en-US" altLang="zh-CN" sz="3200" dirty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 2. </a:t>
            </a:r>
            <a:r>
              <a:rPr lang="zh-CN" altLang="en-US" sz="3200" dirty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不再参与；退学  </a:t>
            </a:r>
            <a:r>
              <a:rPr lang="en-US" altLang="zh-CN" sz="3200" dirty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___________________________</a:t>
            </a:r>
          </a:p>
          <a:p>
            <a:r>
              <a:rPr lang="en-US" altLang="zh-CN" sz="3200" dirty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 3. </a:t>
            </a:r>
            <a:r>
              <a:rPr lang="zh-CN" altLang="en-US" sz="3200" dirty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遗漏；被忽视	</a:t>
            </a:r>
            <a:r>
              <a:rPr lang="en-US" altLang="zh-CN" sz="3200" dirty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___________________________</a:t>
            </a:r>
          </a:p>
          <a:p>
            <a:r>
              <a:rPr lang="en-US" altLang="zh-CN" sz="3200" dirty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</a:p>
        </p:txBody>
      </p: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8BCD641C-2809-48D5-B3CA-E4252E92ED84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1107" y="72650"/>
            <a:ext cx="975362" cy="975362"/>
          </a:xfrm>
          <a:prstGeom prst="rect">
            <a:avLst/>
          </a:prstGeom>
        </p:spPr>
      </p:pic>
      <p:sp>
        <p:nvSpPr>
          <p:cNvPr id="13" name="文本框 1"/>
          <p:cNvSpPr txBox="1">
            <a:spLocks noChangeArrowheads="1"/>
          </p:cNvSpPr>
          <p:nvPr/>
        </p:nvSpPr>
        <p:spPr bwMode="auto">
          <a:xfrm>
            <a:off x="3952711" y="1214711"/>
            <a:ext cx="405288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灭绝；死光；消失</a:t>
            </a:r>
          </a:p>
        </p:txBody>
      </p:sp>
      <p:sp>
        <p:nvSpPr>
          <p:cNvPr id="14" name="文本框 1"/>
          <p:cNvSpPr txBox="1">
            <a:spLocks noChangeArrowheads="1"/>
          </p:cNvSpPr>
          <p:nvPr/>
        </p:nvSpPr>
        <p:spPr bwMode="auto">
          <a:xfrm>
            <a:off x="3952711" y="1683248"/>
            <a:ext cx="325755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用完；耗尽</a:t>
            </a:r>
          </a:p>
        </p:txBody>
      </p:sp>
      <p:sp>
        <p:nvSpPr>
          <p:cNvPr id="15" name="文本框 1"/>
          <p:cNvSpPr txBox="1">
            <a:spLocks noChangeArrowheads="1"/>
          </p:cNvSpPr>
          <p:nvPr/>
        </p:nvSpPr>
        <p:spPr bwMode="auto">
          <a:xfrm>
            <a:off x="3952711" y="2186999"/>
            <a:ext cx="405288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售完</a:t>
            </a:r>
          </a:p>
        </p:txBody>
      </p:sp>
      <p:sp>
        <p:nvSpPr>
          <p:cNvPr id="24" name="文本框 1"/>
          <p:cNvSpPr txBox="1">
            <a:spLocks noChangeArrowheads="1"/>
          </p:cNvSpPr>
          <p:nvPr/>
        </p:nvSpPr>
        <p:spPr bwMode="auto">
          <a:xfrm>
            <a:off x="3952711" y="2666722"/>
            <a:ext cx="660498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穿破，磨损；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使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疲乏；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使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厌倦</a:t>
            </a:r>
          </a:p>
        </p:txBody>
      </p:sp>
      <p:sp>
        <p:nvSpPr>
          <p:cNvPr id="25" name="文本框 1"/>
          <p:cNvSpPr txBox="1">
            <a:spLocks noChangeArrowheads="1"/>
          </p:cNvSpPr>
          <p:nvPr/>
        </p:nvSpPr>
        <p:spPr bwMode="auto">
          <a:xfrm>
            <a:off x="3952711" y="4639140"/>
            <a:ext cx="405288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carry out</a:t>
            </a:r>
          </a:p>
        </p:txBody>
      </p:sp>
      <p:sp>
        <p:nvSpPr>
          <p:cNvPr id="26" name="文本框 1"/>
          <p:cNvSpPr txBox="1">
            <a:spLocks noChangeArrowheads="1"/>
          </p:cNvSpPr>
          <p:nvPr/>
        </p:nvSpPr>
        <p:spPr bwMode="auto">
          <a:xfrm>
            <a:off x="3952711" y="5132554"/>
            <a:ext cx="325755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drop out (of)</a:t>
            </a:r>
          </a:p>
        </p:txBody>
      </p:sp>
      <p:sp>
        <p:nvSpPr>
          <p:cNvPr id="27" name="文本框 1"/>
          <p:cNvSpPr txBox="1">
            <a:spLocks noChangeArrowheads="1"/>
          </p:cNvSpPr>
          <p:nvPr/>
        </p:nvSpPr>
        <p:spPr bwMode="auto">
          <a:xfrm>
            <a:off x="3952711" y="5598586"/>
            <a:ext cx="405288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leave out</a:t>
            </a:r>
          </a:p>
        </p:txBody>
      </p:sp>
    </p:spTree>
    <p:extLst>
      <p:ext uri="{BB962C8B-B14F-4D97-AF65-F5344CB8AC3E}">
        <p14:creationId xmlns:p14="http://schemas.microsoft.com/office/powerpoint/2010/main" val="1482594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24" grpId="0"/>
      <p:bldP spid="25" grpId="0"/>
      <p:bldP spid="26" grpId="0"/>
      <p:bldP spid="2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3" name="文本框 250882"/>
          <p:cNvSpPr txBox="1"/>
          <p:nvPr/>
        </p:nvSpPr>
        <p:spPr>
          <a:xfrm>
            <a:off x="442277" y="778665"/>
            <a:ext cx="11847690" cy="452431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❹ 无遮蔽；出现</a:t>
            </a:r>
          </a:p>
          <a:p>
            <a:pPr algn="just" eaLnBrk="1" hangingPunct="1">
              <a:buFont typeface="Arial" panose="020B0604020202020204" pitchFamily="34" charset="0"/>
              <a:buNone/>
              <a:defRPr/>
            </a:pPr>
            <a:endParaRPr lang="en-US" altLang="zh-CN" sz="3200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 </a:t>
            </a:r>
            <a:r>
              <a:rPr lang="en-US" altLang="zh-CN" sz="3200" dirty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1. figure out	            ___________________________</a:t>
            </a:r>
          </a:p>
          <a:p>
            <a:r>
              <a:rPr lang="en-US" altLang="zh-CN" sz="3200" dirty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 2. find out         	   ___________________________</a:t>
            </a:r>
          </a:p>
          <a:p>
            <a:r>
              <a:rPr lang="en-US" altLang="zh-CN" sz="3200" dirty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 3. make out	            ___________________________</a:t>
            </a:r>
          </a:p>
          <a:p>
            <a:r>
              <a:rPr lang="en-US" altLang="zh-CN" sz="3200" dirty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 4. turn out	            ___________________________</a:t>
            </a:r>
          </a:p>
          <a:p>
            <a:r>
              <a:rPr lang="en-US" altLang="zh-CN" sz="3200" dirty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 5. work out	            ___________________________</a:t>
            </a:r>
          </a:p>
          <a:p>
            <a:r>
              <a:rPr lang="en-US" altLang="zh-CN" sz="3200" dirty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                                      ___________________________</a:t>
            </a:r>
          </a:p>
          <a:p>
            <a:r>
              <a:rPr lang="en-US" altLang="zh-CN" sz="3200" dirty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                                      ___________________________</a:t>
            </a:r>
          </a:p>
        </p:txBody>
      </p: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8BCD641C-2809-48D5-B3CA-E4252E92ED84}"/>
              </a:ext>
            </a:extLst>
          </p:cNvPr>
          <p:cNvSpPr/>
          <p:nvPr/>
        </p:nvSpPr>
        <p:spPr>
          <a:xfrm>
            <a:off x="159025" y="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1107" y="72650"/>
            <a:ext cx="975362" cy="975362"/>
          </a:xfrm>
          <a:prstGeom prst="rect">
            <a:avLst/>
          </a:prstGeom>
        </p:spPr>
      </p:pic>
      <p:sp>
        <p:nvSpPr>
          <p:cNvPr id="12" name="文本框 1"/>
          <p:cNvSpPr txBox="1">
            <a:spLocks noChangeArrowheads="1"/>
          </p:cNvSpPr>
          <p:nvPr/>
        </p:nvSpPr>
        <p:spPr bwMode="auto">
          <a:xfrm>
            <a:off x="4409306" y="1731643"/>
            <a:ext cx="507233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弄清楚；弄明白；计算出</a:t>
            </a:r>
          </a:p>
        </p:txBody>
      </p:sp>
      <p:sp>
        <p:nvSpPr>
          <p:cNvPr id="16" name="文本框 1"/>
          <p:cNvSpPr txBox="1">
            <a:spLocks noChangeArrowheads="1"/>
          </p:cNvSpPr>
          <p:nvPr/>
        </p:nvSpPr>
        <p:spPr bwMode="auto">
          <a:xfrm>
            <a:off x="4409306" y="2271868"/>
            <a:ext cx="593232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发现；查明；弄清 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情况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</a:t>
            </a:r>
          </a:p>
        </p:txBody>
      </p:sp>
      <p:sp>
        <p:nvSpPr>
          <p:cNvPr id="17" name="文本框 1"/>
          <p:cNvSpPr txBox="1">
            <a:spLocks noChangeArrowheads="1"/>
          </p:cNvSpPr>
          <p:nvPr/>
        </p:nvSpPr>
        <p:spPr bwMode="auto">
          <a:xfrm>
            <a:off x="4409306" y="2764976"/>
            <a:ext cx="705485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勉强看见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,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听见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;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理解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;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写出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,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开列</a:t>
            </a:r>
          </a:p>
        </p:txBody>
      </p:sp>
      <p:sp>
        <p:nvSpPr>
          <p:cNvPr id="18" name="文本框 1"/>
          <p:cNvSpPr txBox="1">
            <a:spLocks noChangeArrowheads="1"/>
          </p:cNvSpPr>
          <p:nvPr/>
        </p:nvSpPr>
        <p:spPr bwMode="auto">
          <a:xfrm>
            <a:off x="4409306" y="3225351"/>
            <a:ext cx="710948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原来 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是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；证明 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是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；结果 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是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</a:t>
            </a:r>
          </a:p>
        </p:txBody>
      </p:sp>
      <p:sp>
        <p:nvSpPr>
          <p:cNvPr id="19" name="文本框 1"/>
          <p:cNvSpPr txBox="1">
            <a:spLocks noChangeArrowheads="1"/>
          </p:cNvSpPr>
          <p:nvPr/>
        </p:nvSpPr>
        <p:spPr bwMode="auto">
          <a:xfrm>
            <a:off x="4409306" y="3770180"/>
            <a:ext cx="634222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算出；解决，把</a:t>
            </a:r>
            <a:r>
              <a:rPr lang="zh-CN" altLang="en-US" sz="3200" b="1" dirty="0">
                <a:solidFill>
                  <a:srgbClr val="490509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…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弄清楚；</a:t>
            </a:r>
          </a:p>
        </p:txBody>
      </p:sp>
      <p:sp>
        <p:nvSpPr>
          <p:cNvPr id="20" name="文本框 1"/>
          <p:cNvSpPr txBox="1">
            <a:spLocks noChangeArrowheads="1"/>
          </p:cNvSpPr>
          <p:nvPr/>
        </p:nvSpPr>
        <p:spPr bwMode="auto">
          <a:xfrm>
            <a:off x="4409306" y="4229313"/>
            <a:ext cx="6084629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制定 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出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；产生结果，被证明</a:t>
            </a:r>
          </a:p>
        </p:txBody>
      </p:sp>
      <p:sp>
        <p:nvSpPr>
          <p:cNvPr id="21" name="文本框 1"/>
          <p:cNvSpPr txBox="1">
            <a:spLocks noChangeArrowheads="1"/>
          </p:cNvSpPr>
          <p:nvPr/>
        </p:nvSpPr>
        <p:spPr bwMode="auto">
          <a:xfrm>
            <a:off x="4409306" y="4718205"/>
            <a:ext cx="440055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有效；锻炼</a:t>
            </a:r>
            <a:endParaRPr lang="en-US" altLang="zh-CN" sz="32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7686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9" name="文本框 21"/>
          <p:cNvSpPr txBox="1"/>
          <p:nvPr/>
        </p:nvSpPr>
        <p:spPr>
          <a:xfrm>
            <a:off x="5440010" y="2736667"/>
            <a:ext cx="1285473" cy="1225868"/>
          </a:xfrm>
          <a:prstGeom prst="roundRect">
            <a:avLst/>
          </a:prstGeom>
          <a:solidFill>
            <a:srgbClr val="490509"/>
          </a:solidFill>
          <a:ln w="9525">
            <a:noFill/>
          </a:ln>
        </p:spPr>
        <p:txBody>
          <a:bodyPr wrap="none" lIns="91440" tIns="45720" rIns="91440" bIns="45720">
            <a:spAutoFit/>
          </a:bodyPr>
          <a:lstStyle>
            <a:lvl1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l" eaLnBrk="1" hangingPunct="1">
              <a:defRPr/>
            </a:pPr>
            <a:r>
              <a:rPr lang="en-US" altLang="zh-CN" sz="6600" b="1" noProof="1">
                <a:solidFill>
                  <a:schemeClr val="bg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off</a:t>
            </a:r>
          </a:p>
        </p:txBody>
      </p:sp>
      <p:sp>
        <p:nvSpPr>
          <p:cNvPr id="3" name="矩形 2">
            <a:extLst>
              <a:ext uri="{FF2B5EF4-FFF2-40B4-BE49-F238E27FC236}">
                <a16:creationId xmlns="" xmlns:a16="http://schemas.microsoft.com/office/drawing/2014/main" id="{37A7ECC8-4764-457B-BB89-521AF7614750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25435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73" name="文本框 220174"/>
          <p:cNvSpPr txBox="1">
            <a:spLocks noChangeArrowheads="1"/>
          </p:cNvSpPr>
          <p:nvPr/>
        </p:nvSpPr>
        <p:spPr bwMode="auto">
          <a:xfrm>
            <a:off x="567102" y="-84107"/>
            <a:ext cx="3500309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6000" b="1" dirty="0">
                <a:solidFill>
                  <a:srgbClr val="490509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off</a:t>
            </a:r>
          </a:p>
        </p:txBody>
      </p:sp>
      <p:sp>
        <p:nvSpPr>
          <p:cNvPr id="25" name="矩形 24">
            <a:extLst>
              <a:ext uri="{FF2B5EF4-FFF2-40B4-BE49-F238E27FC236}">
                <a16:creationId xmlns="" xmlns:a16="http://schemas.microsoft.com/office/drawing/2014/main" id="{B6B10FE7-CB91-4C3F-B6F2-44C513D11ECD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775771" y="3174111"/>
            <a:ext cx="1765227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6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raise</a:t>
            </a:r>
          </a:p>
        </p:txBody>
      </p:sp>
      <p:sp>
        <p:nvSpPr>
          <p:cNvPr id="14" name="圆角矩形 260103"/>
          <p:cNvSpPr>
            <a:spLocks noChangeArrowheads="1"/>
          </p:cNvSpPr>
          <p:nvPr/>
        </p:nvSpPr>
        <p:spPr bwMode="auto">
          <a:xfrm>
            <a:off x="273269" y="2004459"/>
            <a:ext cx="2457013" cy="2690284"/>
          </a:xfrm>
          <a:prstGeom prst="roundRect">
            <a:avLst>
              <a:gd name="adj" fmla="val 16276"/>
            </a:avLst>
          </a:prstGeom>
          <a:solidFill>
            <a:srgbClr val="490509"/>
          </a:solidFill>
          <a:ln w="9525">
            <a:solidFill>
              <a:schemeClr val="tx1"/>
            </a:solidFill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</a:pPr>
            <a:r>
              <a:rPr lang="en-US" altLang="zh-CN" sz="3735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   </a:t>
            </a:r>
            <a:r>
              <a:rPr lang="zh-CN" altLang="en-US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离开</a:t>
            </a:r>
          </a:p>
          <a:p>
            <a:pPr lvl="0" algn="ctr">
              <a:spcBef>
                <a:spcPct val="50000"/>
              </a:spcBef>
            </a:pPr>
            <a:r>
              <a:rPr lang="zh-CN" altLang="en-US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（词源义）</a:t>
            </a:r>
          </a:p>
        </p:txBody>
      </p:sp>
      <p:sp>
        <p:nvSpPr>
          <p:cNvPr id="15" name="左大括号 260102"/>
          <p:cNvSpPr/>
          <p:nvPr/>
        </p:nvSpPr>
        <p:spPr bwMode="auto">
          <a:xfrm>
            <a:off x="2730282" y="491938"/>
            <a:ext cx="398915" cy="5657441"/>
          </a:xfrm>
          <a:prstGeom prst="leftBrace">
            <a:avLst>
              <a:gd name="adj1" fmla="val 70107"/>
              <a:gd name="adj2" fmla="val 50000"/>
            </a:avLst>
          </a:prstGeom>
          <a:noFill/>
          <a:ln w="25400">
            <a:solidFill>
              <a:srgbClr val="490509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6" name="文本框 260106"/>
          <p:cNvSpPr txBox="1">
            <a:spLocks noChangeArrowheads="1"/>
          </p:cNvSpPr>
          <p:nvPr/>
        </p:nvSpPr>
        <p:spPr bwMode="auto">
          <a:xfrm>
            <a:off x="3262049" y="491938"/>
            <a:ext cx="3361267" cy="6667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735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数字的“形状”</a:t>
            </a:r>
          </a:p>
        </p:txBody>
      </p:sp>
      <p:sp>
        <p:nvSpPr>
          <p:cNvPr id="17" name="圆角矩形 260119"/>
          <p:cNvSpPr>
            <a:spLocks noChangeArrowheads="1"/>
          </p:cNvSpPr>
          <p:nvPr/>
        </p:nvSpPr>
        <p:spPr bwMode="auto">
          <a:xfrm>
            <a:off x="7830206" y="191415"/>
            <a:ext cx="3857296" cy="1093870"/>
          </a:xfrm>
          <a:prstGeom prst="roundRect">
            <a:avLst>
              <a:gd name="adj" fmla="val 16667"/>
            </a:avLst>
          </a:prstGeom>
          <a:solidFill>
            <a:srgbClr val="843C0C"/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/>
            <a:r>
              <a:rPr lang="en-US" altLang="zh-CN" sz="28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drive off / head off / run off / set off ...</a:t>
            </a:r>
          </a:p>
        </p:txBody>
      </p:sp>
      <p:sp>
        <p:nvSpPr>
          <p:cNvPr id="18" name="圆角矩形 260120"/>
          <p:cNvSpPr>
            <a:spLocks noChangeArrowheads="1"/>
          </p:cNvSpPr>
          <p:nvPr/>
        </p:nvSpPr>
        <p:spPr bwMode="auto">
          <a:xfrm>
            <a:off x="7830207" y="1404007"/>
            <a:ext cx="3857296" cy="956917"/>
          </a:xfrm>
          <a:prstGeom prst="roundRect">
            <a:avLst>
              <a:gd name="adj" fmla="val 16667"/>
            </a:avLst>
          </a:prstGeom>
          <a:solidFill>
            <a:srgbClr val="843C0C"/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lnSpc>
                <a:spcPct val="70000"/>
              </a:lnSpc>
            </a:pPr>
            <a:r>
              <a:rPr lang="zh-CN" altLang="en-US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 </a:t>
            </a:r>
            <a:r>
              <a:rPr lang="en-US" altLang="zh-CN" sz="28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fall off / get off / keep off ...</a:t>
            </a:r>
          </a:p>
        </p:txBody>
      </p:sp>
      <p:sp>
        <p:nvSpPr>
          <p:cNvPr id="20" name="直接连接符 260126"/>
          <p:cNvSpPr>
            <a:spLocks noChangeShapeType="1"/>
          </p:cNvSpPr>
          <p:nvPr/>
        </p:nvSpPr>
        <p:spPr bwMode="auto">
          <a:xfrm>
            <a:off x="6773990" y="5078366"/>
            <a:ext cx="1056216" cy="0"/>
          </a:xfrm>
          <a:prstGeom prst="line">
            <a:avLst/>
          </a:prstGeom>
          <a:noFill/>
          <a:ln w="25400">
            <a:solidFill>
              <a:srgbClr val="490509"/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1" name="圆角矩形 260109">
            <a:extLst>
              <a:ext uri="{FF2B5EF4-FFF2-40B4-BE49-F238E27FC236}">
                <a16:creationId xmlns="" xmlns:a16="http://schemas.microsoft.com/office/drawing/2014/main" id="{06D45362-3D10-4691-8BC0-EDDCA24694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18861" y="1259509"/>
            <a:ext cx="3852383" cy="1199333"/>
          </a:xfrm>
          <a:prstGeom prst="roundRect">
            <a:avLst>
              <a:gd name="adj" fmla="val 16667"/>
            </a:avLst>
          </a:prstGeom>
          <a:solidFill>
            <a:srgbClr val="490509"/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不在</a:t>
            </a:r>
            <a:r>
              <a:rPr lang="en-US" altLang="zh-CN" sz="3200" b="1" dirty="0">
                <a:solidFill>
                  <a:schemeClr val="bg1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…</a:t>
            </a:r>
            <a:r>
              <a: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上面</a:t>
            </a:r>
            <a:r>
              <a:rPr lang="en-US" altLang="zh-CN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; </a:t>
            </a:r>
            <a:r>
              <a: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下 </a:t>
            </a:r>
            <a:r>
              <a:rPr lang="en-US" altLang="zh-CN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公交、火车、飞机等</a:t>
            </a:r>
            <a:r>
              <a:rPr lang="en-US" altLang="zh-CN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</a:t>
            </a:r>
          </a:p>
        </p:txBody>
      </p:sp>
      <p:sp>
        <p:nvSpPr>
          <p:cNvPr id="22" name="圆角矩形 260109">
            <a:extLst>
              <a:ext uri="{FF2B5EF4-FFF2-40B4-BE49-F238E27FC236}">
                <a16:creationId xmlns="" xmlns:a16="http://schemas.microsoft.com/office/drawing/2014/main" id="{33E96C8D-7AD5-49B3-BBEC-EBF16BB524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34057" y="255668"/>
            <a:ext cx="3837188" cy="932307"/>
          </a:xfrm>
          <a:prstGeom prst="roundRect">
            <a:avLst>
              <a:gd name="adj" fmla="val 16667"/>
            </a:avLst>
          </a:prstGeom>
          <a:solidFill>
            <a:srgbClr val="490509"/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离开；离去</a:t>
            </a:r>
          </a:p>
        </p:txBody>
      </p:sp>
      <p:sp>
        <p:nvSpPr>
          <p:cNvPr id="23" name="圆角矩形 260113">
            <a:extLst>
              <a:ext uri="{FF2B5EF4-FFF2-40B4-BE49-F238E27FC236}">
                <a16:creationId xmlns="" xmlns:a16="http://schemas.microsoft.com/office/drawing/2014/main" id="{A8DA548B-79F0-4AA2-8577-C3B06C9759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30206" y="2520759"/>
            <a:ext cx="3851495" cy="844006"/>
          </a:xfrm>
          <a:prstGeom prst="roundRect">
            <a:avLst>
              <a:gd name="adj" fmla="val 16667"/>
            </a:avLst>
          </a:prstGeom>
          <a:solidFill>
            <a:srgbClr val="843C0C"/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80000"/>
              </a:lnSpc>
              <a:spcBef>
                <a:spcPct val="50000"/>
              </a:spcBef>
            </a:pPr>
            <a:r>
              <a:rPr lang="en-US" altLang="zh-CN" sz="28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come off / cut off / take off ...</a:t>
            </a:r>
          </a:p>
        </p:txBody>
      </p:sp>
      <p:sp>
        <p:nvSpPr>
          <p:cNvPr id="27" name="圆角矩形 260109">
            <a:extLst>
              <a:ext uri="{FF2B5EF4-FFF2-40B4-BE49-F238E27FC236}">
                <a16:creationId xmlns="" xmlns:a16="http://schemas.microsoft.com/office/drawing/2014/main" id="{33E96C8D-7AD5-49B3-BBEC-EBF16BB524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18861" y="2535023"/>
            <a:ext cx="3852383" cy="792789"/>
          </a:xfrm>
          <a:prstGeom prst="roundRect">
            <a:avLst>
              <a:gd name="adj" fmla="val 16667"/>
            </a:avLst>
          </a:prstGeom>
          <a:solidFill>
            <a:srgbClr val="490509"/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去除</a:t>
            </a:r>
            <a:r>
              <a:rPr lang="en-US" altLang="zh-CN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; </a:t>
            </a:r>
            <a:r>
              <a: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除掉</a:t>
            </a:r>
            <a:r>
              <a:rPr lang="en-US" altLang="zh-CN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; </a:t>
            </a:r>
            <a:r>
              <a: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移开</a:t>
            </a:r>
          </a:p>
        </p:txBody>
      </p:sp>
      <p:sp>
        <p:nvSpPr>
          <p:cNvPr id="28" name="圆角矩形 260109">
            <a:extLst>
              <a:ext uri="{FF2B5EF4-FFF2-40B4-BE49-F238E27FC236}">
                <a16:creationId xmlns="" xmlns:a16="http://schemas.microsoft.com/office/drawing/2014/main" id="{06D45362-3D10-4691-8BC0-EDDCA24694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18863" y="3409468"/>
            <a:ext cx="3852381" cy="1083838"/>
          </a:xfrm>
          <a:prstGeom prst="roundRect">
            <a:avLst>
              <a:gd name="adj" fmla="val 16667"/>
            </a:avLst>
          </a:prstGeom>
          <a:solidFill>
            <a:srgbClr val="490509"/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机器、设备、灯等</a:t>
            </a:r>
            <a:r>
              <a:rPr lang="en-US" altLang="zh-CN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 </a:t>
            </a:r>
            <a:r>
              <a: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停止运转</a:t>
            </a:r>
          </a:p>
          <a:p>
            <a:pPr algn="ctr">
              <a:spcBef>
                <a:spcPct val="50000"/>
              </a:spcBef>
            </a:pPr>
            <a:endParaRPr lang="zh-CN" altLang="en-US" sz="2400" b="1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1" name="圆角矩形 260109">
            <a:extLst>
              <a:ext uri="{FF2B5EF4-FFF2-40B4-BE49-F238E27FC236}">
                <a16:creationId xmlns="" xmlns:a16="http://schemas.microsoft.com/office/drawing/2014/main" id="{06D45362-3D10-4691-8BC0-EDDCA24694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34056" y="4582213"/>
            <a:ext cx="3837188" cy="1076618"/>
          </a:xfrm>
          <a:prstGeom prst="roundRect">
            <a:avLst>
              <a:gd name="adj" fmla="val 16667"/>
            </a:avLst>
          </a:prstGeom>
          <a:solidFill>
            <a:srgbClr val="490509"/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协议、运动、事件等</a:t>
            </a:r>
            <a:r>
              <a:rPr lang="en-US" altLang="zh-CN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 </a:t>
            </a:r>
            <a:r>
              <a: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取消</a:t>
            </a:r>
          </a:p>
        </p:txBody>
      </p:sp>
      <p:sp>
        <p:nvSpPr>
          <p:cNvPr id="35" name="直接连接符 260126"/>
          <p:cNvSpPr>
            <a:spLocks noChangeShapeType="1"/>
          </p:cNvSpPr>
          <p:nvPr/>
        </p:nvSpPr>
        <p:spPr bwMode="auto">
          <a:xfrm>
            <a:off x="6773990" y="4006600"/>
            <a:ext cx="1056216" cy="0"/>
          </a:xfrm>
          <a:prstGeom prst="line">
            <a:avLst/>
          </a:prstGeom>
          <a:noFill/>
          <a:ln w="25400">
            <a:solidFill>
              <a:srgbClr val="490509"/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6" name="直接连接符 260126"/>
          <p:cNvSpPr>
            <a:spLocks noChangeShapeType="1"/>
          </p:cNvSpPr>
          <p:nvPr/>
        </p:nvSpPr>
        <p:spPr bwMode="auto">
          <a:xfrm>
            <a:off x="6773990" y="3002758"/>
            <a:ext cx="1056216" cy="0"/>
          </a:xfrm>
          <a:prstGeom prst="line">
            <a:avLst/>
          </a:prstGeom>
          <a:noFill/>
          <a:ln w="25400">
            <a:solidFill>
              <a:srgbClr val="490509"/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7" name="直接连接符 260126"/>
          <p:cNvSpPr>
            <a:spLocks noChangeShapeType="1"/>
          </p:cNvSpPr>
          <p:nvPr/>
        </p:nvSpPr>
        <p:spPr bwMode="auto">
          <a:xfrm>
            <a:off x="6773990" y="1848558"/>
            <a:ext cx="1056216" cy="0"/>
          </a:xfrm>
          <a:prstGeom prst="line">
            <a:avLst/>
          </a:prstGeom>
          <a:noFill/>
          <a:ln w="25400">
            <a:solidFill>
              <a:srgbClr val="490509"/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8" name="直接连接符 260126"/>
          <p:cNvSpPr>
            <a:spLocks noChangeShapeType="1"/>
          </p:cNvSpPr>
          <p:nvPr/>
        </p:nvSpPr>
        <p:spPr bwMode="auto">
          <a:xfrm>
            <a:off x="6773990" y="680347"/>
            <a:ext cx="1056216" cy="0"/>
          </a:xfrm>
          <a:prstGeom prst="line">
            <a:avLst/>
          </a:prstGeom>
          <a:noFill/>
          <a:ln w="25400">
            <a:solidFill>
              <a:srgbClr val="490509"/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4" name="圆角矩形 260109">
            <a:extLst>
              <a:ext uri="{FF2B5EF4-FFF2-40B4-BE49-F238E27FC236}">
                <a16:creationId xmlns="" xmlns:a16="http://schemas.microsoft.com/office/drawing/2014/main" id="{06D45362-3D10-4691-8BC0-EDDCA24694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18863" y="5731818"/>
            <a:ext cx="3852381" cy="835121"/>
          </a:xfrm>
          <a:prstGeom prst="roundRect">
            <a:avLst>
              <a:gd name="adj" fmla="val 16667"/>
            </a:avLst>
          </a:prstGeom>
          <a:solidFill>
            <a:srgbClr val="490509"/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结束</a:t>
            </a:r>
            <a:r>
              <a:rPr lang="en-US" altLang="zh-CN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; </a:t>
            </a:r>
            <a:r>
              <a: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消失</a:t>
            </a:r>
          </a:p>
        </p:txBody>
      </p:sp>
      <p:sp>
        <p:nvSpPr>
          <p:cNvPr id="26" name="圆角矩形 260113">
            <a:extLst>
              <a:ext uri="{FF2B5EF4-FFF2-40B4-BE49-F238E27FC236}">
                <a16:creationId xmlns="" xmlns:a16="http://schemas.microsoft.com/office/drawing/2014/main" id="{A8DA548B-79F0-4AA2-8577-C3B06C9759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30205" y="3533213"/>
            <a:ext cx="4019417" cy="1049000"/>
          </a:xfrm>
          <a:prstGeom prst="roundRect">
            <a:avLst>
              <a:gd name="adj" fmla="val 16667"/>
            </a:avLst>
          </a:prstGeom>
          <a:solidFill>
            <a:srgbClr val="843C0C"/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shut off / switch off / turn off ...</a:t>
            </a:r>
          </a:p>
        </p:txBody>
      </p:sp>
      <p:sp>
        <p:nvSpPr>
          <p:cNvPr id="29" name="圆角矩形 260113">
            <a:extLst>
              <a:ext uri="{FF2B5EF4-FFF2-40B4-BE49-F238E27FC236}">
                <a16:creationId xmlns="" xmlns:a16="http://schemas.microsoft.com/office/drawing/2014/main" id="{A8DA548B-79F0-4AA2-8577-C3B06C9759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30205" y="4716475"/>
            <a:ext cx="3851496" cy="723782"/>
          </a:xfrm>
          <a:prstGeom prst="roundRect">
            <a:avLst>
              <a:gd name="adj" fmla="val 16667"/>
            </a:avLst>
          </a:prstGeom>
          <a:solidFill>
            <a:srgbClr val="843C0C"/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80000"/>
              </a:lnSpc>
              <a:spcBef>
                <a:spcPct val="50000"/>
              </a:spcBef>
            </a:pPr>
            <a:r>
              <a:rPr lang="en-US" altLang="zh-CN" sz="28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call off / put off ...</a:t>
            </a:r>
          </a:p>
        </p:txBody>
      </p:sp>
      <p:sp>
        <p:nvSpPr>
          <p:cNvPr id="30" name="圆角矩形 260113">
            <a:extLst>
              <a:ext uri="{FF2B5EF4-FFF2-40B4-BE49-F238E27FC236}">
                <a16:creationId xmlns="" xmlns:a16="http://schemas.microsoft.com/office/drawing/2014/main" id="{A8DA548B-79F0-4AA2-8577-C3B06C9759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30206" y="5590505"/>
            <a:ext cx="3851496" cy="915465"/>
          </a:xfrm>
          <a:prstGeom prst="roundRect">
            <a:avLst>
              <a:gd name="adj" fmla="val 16667"/>
            </a:avLst>
          </a:prstGeom>
          <a:solidFill>
            <a:srgbClr val="843C0C"/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80000"/>
              </a:lnSpc>
              <a:spcBef>
                <a:spcPct val="50000"/>
              </a:spcBef>
            </a:pPr>
            <a:r>
              <a:rPr lang="en-US" altLang="zh-CN" sz="28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burn off / finish off / kill off / pay off ...</a:t>
            </a:r>
          </a:p>
        </p:txBody>
      </p:sp>
      <p:sp>
        <p:nvSpPr>
          <p:cNvPr id="32" name="直接连接符 260126"/>
          <p:cNvSpPr>
            <a:spLocks noChangeShapeType="1"/>
          </p:cNvSpPr>
          <p:nvPr/>
        </p:nvSpPr>
        <p:spPr bwMode="auto">
          <a:xfrm>
            <a:off x="6773990" y="6061083"/>
            <a:ext cx="1056216" cy="0"/>
          </a:xfrm>
          <a:prstGeom prst="line">
            <a:avLst/>
          </a:prstGeom>
          <a:noFill/>
          <a:ln w="25400">
            <a:solidFill>
              <a:srgbClr val="490509"/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0208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20" grpId="0" animBg="1"/>
      <p:bldP spid="21" grpId="0" animBg="1"/>
      <p:bldP spid="22" grpId="0" animBg="1"/>
      <p:bldP spid="23" grpId="0" animBg="1"/>
      <p:bldP spid="27" grpId="0" animBg="1"/>
      <p:bldP spid="28" grpId="0" animBg="1"/>
      <p:bldP spid="31" grpId="0" animBg="1"/>
      <p:bldP spid="35" grpId="0" animBg="1"/>
      <p:bldP spid="36" grpId="0" animBg="1"/>
      <p:bldP spid="37" grpId="0" animBg="1"/>
      <p:bldP spid="38" grpId="0" animBg="1"/>
      <p:bldP spid="24" grpId="0" animBg="1"/>
      <p:bldP spid="26" grpId="0" animBg="1"/>
      <p:bldP spid="29" grpId="0" animBg="1"/>
      <p:bldP spid="30" grpId="0" animBg="1"/>
      <p:bldP spid="3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3" name="文本框 250882"/>
          <p:cNvSpPr txBox="1"/>
          <p:nvPr/>
        </p:nvSpPr>
        <p:spPr>
          <a:xfrm>
            <a:off x="284622" y="221617"/>
            <a:ext cx="11847690" cy="6555641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just" eaLnBrk="1" hangingPunct="1">
              <a:buFont typeface="Arial" panose="020B0604020202020204" pitchFamily="34" charset="0"/>
              <a:buNone/>
              <a:defRPr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off</a:t>
            </a:r>
          </a:p>
          <a:p>
            <a:pPr algn="just">
              <a:defRPr/>
            </a:pP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❶离开；离去</a:t>
            </a:r>
            <a:endParaRPr lang="en-US" altLang="zh-CN" sz="32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+mn-ea"/>
            </a:endParaRPr>
          </a:p>
          <a:p>
            <a:pPr algn="just" eaLnBrk="1" hangingPunct="1">
              <a:buFont typeface="Arial" panose="020B0604020202020204" pitchFamily="34" charset="0"/>
              <a:buNone/>
              <a:defRPr/>
            </a:pPr>
            <a:r>
              <a:rPr lang="en-US" altLang="zh-CN" sz="3200" b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 </a:t>
            </a:r>
            <a:endParaRPr lang="en-US" altLang="zh-CN" sz="3200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 </a:t>
            </a:r>
            <a:r>
              <a:rPr lang="en-US" altLang="zh-CN" sz="3200" dirty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1. </a:t>
            </a:r>
            <a:r>
              <a:rPr lang="zh-CN" altLang="en-US" sz="3200" dirty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驱车离开	            </a:t>
            </a:r>
            <a:r>
              <a:rPr lang="en-US" altLang="zh-CN" sz="3200" dirty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___________________________</a:t>
            </a:r>
          </a:p>
          <a:p>
            <a:r>
              <a:rPr lang="en-US" altLang="zh-CN" sz="3200" dirty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 2. </a:t>
            </a:r>
            <a:r>
              <a:rPr lang="zh-CN" altLang="en-US" sz="3200" dirty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动身 </a:t>
            </a:r>
            <a:r>
              <a:rPr lang="en-US" altLang="zh-CN" sz="3200" dirty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(</a:t>
            </a:r>
            <a:r>
              <a:rPr lang="zh-CN" altLang="en-US" sz="3200" dirty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去</a:t>
            </a:r>
            <a:r>
              <a:rPr lang="en-US" altLang="zh-CN" sz="3200" dirty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)         	   ___________________________</a:t>
            </a:r>
          </a:p>
          <a:p>
            <a:r>
              <a:rPr lang="en-US" altLang="zh-CN" sz="3200" dirty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 3. </a:t>
            </a:r>
            <a:r>
              <a:rPr lang="zh-CN" altLang="en-US" sz="3200" dirty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跑开；溢出             </a:t>
            </a:r>
            <a:r>
              <a:rPr lang="en-US" altLang="zh-CN" sz="3200" dirty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___________________________</a:t>
            </a:r>
          </a:p>
          <a:p>
            <a:r>
              <a:rPr lang="en-US" altLang="zh-CN" sz="3200" dirty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 4</a:t>
            </a:r>
            <a:r>
              <a:rPr lang="en-US" altLang="zh-CN" sz="3200" dirty="0" smtClean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. </a:t>
            </a:r>
            <a:r>
              <a:rPr lang="zh-CN" altLang="en-US" sz="3200" dirty="0" smtClean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出 </a:t>
            </a:r>
            <a:r>
              <a:rPr lang="en-US" altLang="zh-CN" sz="3200" dirty="0" smtClean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/</a:t>
            </a:r>
            <a:r>
              <a:rPr lang="zh-CN" altLang="en-US" sz="3200" dirty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引发；放         </a:t>
            </a:r>
            <a:r>
              <a:rPr lang="zh-CN" altLang="en-US" sz="3200" dirty="0" smtClean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 </a:t>
            </a:r>
            <a:r>
              <a:rPr lang="en-US" altLang="zh-CN" sz="3200" dirty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___________________________</a:t>
            </a:r>
          </a:p>
          <a:p>
            <a:r>
              <a:rPr lang="en-US" altLang="zh-CN" sz="3200" dirty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</a:p>
          <a:p>
            <a:pPr algn="just">
              <a:defRPr/>
            </a:pP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❷ 不在</a:t>
            </a:r>
            <a:r>
              <a:rPr lang="en-US" altLang="zh-CN" sz="3200" b="1" dirty="0">
                <a:solidFill>
                  <a:srgbClr val="490509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Wingdings" panose="05000000000000000000" pitchFamily="2" charset="2"/>
              </a:rPr>
              <a:t>…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上面；下（公交、火车、飞机等）</a:t>
            </a:r>
          </a:p>
          <a:p>
            <a:endParaRPr lang="en-US" altLang="zh-CN" sz="3200" dirty="0">
              <a:solidFill>
                <a:srgbClr val="843C0C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r>
              <a:rPr lang="en-US" altLang="zh-CN" sz="3200" dirty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 1. fall off	                      ___________________________</a:t>
            </a:r>
          </a:p>
          <a:p>
            <a:r>
              <a:rPr lang="en-US" altLang="zh-CN" sz="3200" dirty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 2. get off         	             ___________________________</a:t>
            </a:r>
          </a:p>
          <a:p>
            <a:r>
              <a:rPr lang="en-US" altLang="zh-CN" sz="3200" dirty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 3. keep off	             ____________________________</a:t>
            </a:r>
          </a:p>
        </p:txBody>
      </p: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8BCD641C-2809-48D5-B3CA-E4252E92ED84}"/>
              </a:ext>
            </a:extLst>
          </p:cNvPr>
          <p:cNvSpPr/>
          <p:nvPr/>
        </p:nvSpPr>
        <p:spPr>
          <a:xfrm>
            <a:off x="159025" y="177675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1107" y="72650"/>
            <a:ext cx="975362" cy="975362"/>
          </a:xfrm>
          <a:prstGeom prst="rect">
            <a:avLst/>
          </a:prstGeom>
        </p:spPr>
      </p:pic>
      <p:sp>
        <p:nvSpPr>
          <p:cNvPr id="12" name="文本框 1"/>
          <p:cNvSpPr txBox="1">
            <a:spLocks noChangeArrowheads="1"/>
          </p:cNvSpPr>
          <p:nvPr/>
        </p:nvSpPr>
        <p:spPr bwMode="auto">
          <a:xfrm>
            <a:off x="4283731" y="3207049"/>
            <a:ext cx="542766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buFont typeface="Arial" panose="020B0604020202020204" pitchFamily="34" charset="0"/>
              <a:buNone/>
              <a:defRPr/>
            </a:pP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set off</a:t>
            </a:r>
          </a:p>
        </p:txBody>
      </p:sp>
      <p:sp>
        <p:nvSpPr>
          <p:cNvPr id="13" name="文本框 1"/>
          <p:cNvSpPr txBox="1">
            <a:spLocks noChangeArrowheads="1"/>
          </p:cNvSpPr>
          <p:nvPr/>
        </p:nvSpPr>
        <p:spPr bwMode="auto">
          <a:xfrm>
            <a:off x="4283731" y="1752506"/>
            <a:ext cx="405288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defRPr/>
            </a:pP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drive off</a:t>
            </a:r>
          </a:p>
        </p:txBody>
      </p:sp>
      <p:sp>
        <p:nvSpPr>
          <p:cNvPr id="14" name="文本框 1"/>
          <p:cNvSpPr txBox="1">
            <a:spLocks noChangeArrowheads="1"/>
          </p:cNvSpPr>
          <p:nvPr/>
        </p:nvSpPr>
        <p:spPr bwMode="auto">
          <a:xfrm>
            <a:off x="4283731" y="2295319"/>
            <a:ext cx="325755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buFont typeface="Arial" panose="020B0604020202020204" pitchFamily="34" charset="0"/>
              <a:buNone/>
              <a:defRPr/>
            </a:pP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head off</a:t>
            </a:r>
          </a:p>
        </p:txBody>
      </p:sp>
      <p:sp>
        <p:nvSpPr>
          <p:cNvPr id="15" name="文本框 1"/>
          <p:cNvSpPr txBox="1">
            <a:spLocks noChangeArrowheads="1"/>
          </p:cNvSpPr>
          <p:nvPr/>
        </p:nvSpPr>
        <p:spPr bwMode="auto">
          <a:xfrm>
            <a:off x="4283731" y="2715572"/>
            <a:ext cx="405288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defRPr/>
            </a:pP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run off</a:t>
            </a:r>
          </a:p>
        </p:txBody>
      </p:sp>
      <p:sp>
        <p:nvSpPr>
          <p:cNvPr id="16" name="文本框 1"/>
          <p:cNvSpPr txBox="1">
            <a:spLocks noChangeArrowheads="1"/>
          </p:cNvSpPr>
          <p:nvPr/>
        </p:nvSpPr>
        <p:spPr bwMode="auto">
          <a:xfrm>
            <a:off x="4140056" y="5137239"/>
            <a:ext cx="514057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（从</a:t>
            </a:r>
            <a:r>
              <a:rPr lang="en-US" altLang="zh-CN" sz="3200" b="1" dirty="0">
                <a:solidFill>
                  <a:srgbClr val="490509"/>
                </a:solidFill>
                <a:latin typeface="宋体" panose="02010600030101010101" pitchFamily="2" charset="-122"/>
                <a:cs typeface="Times New Roman" panose="02020603050405020304" pitchFamily="18" charset="0"/>
                <a:sym typeface="Wingdings" panose="05000000000000000000" pitchFamily="2" charset="2"/>
              </a:rPr>
              <a:t>…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）掉下；跌落</a:t>
            </a:r>
          </a:p>
        </p:txBody>
      </p:sp>
      <p:sp>
        <p:nvSpPr>
          <p:cNvPr id="17" name="文本框 1"/>
          <p:cNvSpPr txBox="1">
            <a:spLocks noChangeArrowheads="1"/>
          </p:cNvSpPr>
          <p:nvPr/>
        </p:nvSpPr>
        <p:spPr bwMode="auto">
          <a:xfrm>
            <a:off x="4353580" y="5629682"/>
            <a:ext cx="521083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下车；脱下（衣服等）</a:t>
            </a:r>
          </a:p>
        </p:txBody>
      </p:sp>
      <p:sp>
        <p:nvSpPr>
          <p:cNvPr id="18" name="文本框 1"/>
          <p:cNvSpPr txBox="1">
            <a:spLocks noChangeArrowheads="1"/>
          </p:cNvSpPr>
          <p:nvPr/>
        </p:nvSpPr>
        <p:spPr bwMode="auto">
          <a:xfrm>
            <a:off x="4414891" y="6122125"/>
            <a:ext cx="405288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避开；（使）不接近</a:t>
            </a:r>
          </a:p>
        </p:txBody>
      </p:sp>
    </p:spTree>
    <p:extLst>
      <p:ext uri="{BB962C8B-B14F-4D97-AF65-F5344CB8AC3E}">
        <p14:creationId xmlns:p14="http://schemas.microsoft.com/office/powerpoint/2010/main" val="1254122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16" grpId="0"/>
      <p:bldP spid="17" grpId="0"/>
      <p:bldP spid="1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3" name="文本框 250882"/>
          <p:cNvSpPr txBox="1"/>
          <p:nvPr/>
        </p:nvSpPr>
        <p:spPr>
          <a:xfrm>
            <a:off x="284622" y="221617"/>
            <a:ext cx="11847690" cy="5632311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en-US" altLang="zh-CN" sz="4000" dirty="0">
                <a:solidFill>
                  <a:srgbClr val="490509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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去掉；除掉；移开</a:t>
            </a:r>
          </a:p>
          <a:p>
            <a:r>
              <a:rPr lang="en-US" altLang="zh-CN" sz="3200" dirty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 </a:t>
            </a:r>
          </a:p>
          <a:p>
            <a:r>
              <a:rPr lang="en-US" altLang="zh-CN" sz="3200" dirty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 1. come off	            ___________________________</a:t>
            </a:r>
          </a:p>
          <a:p>
            <a:r>
              <a:rPr lang="en-US" altLang="zh-CN" sz="3200" dirty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 2. cut off         	            ____________________________</a:t>
            </a:r>
          </a:p>
          <a:p>
            <a:r>
              <a:rPr lang="en-US" altLang="zh-CN" sz="3200" dirty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 3. take off	            ____________________________</a:t>
            </a:r>
          </a:p>
          <a:p>
            <a:r>
              <a:rPr lang="en-US" altLang="zh-CN" sz="3200" dirty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</a:p>
          <a:p>
            <a:r>
              <a:rPr lang="en-US" altLang="zh-CN" sz="3200" dirty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❹ 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(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机器、设备、灯等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)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停止运转</a:t>
            </a:r>
          </a:p>
          <a:p>
            <a:endParaRPr lang="en-US" altLang="zh-CN" sz="3200" dirty="0">
              <a:solidFill>
                <a:srgbClr val="843C0C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r>
              <a:rPr lang="en-US" altLang="zh-CN" sz="3200" dirty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 1. shut off	            __________________________</a:t>
            </a:r>
          </a:p>
          <a:p>
            <a:r>
              <a:rPr lang="en-US" altLang="zh-CN" sz="3200" dirty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 2. switch off         	   ____________________________</a:t>
            </a:r>
          </a:p>
          <a:p>
            <a:r>
              <a:rPr lang="en-US" altLang="zh-CN" sz="3200" dirty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 3. turn off	            ___________________________</a:t>
            </a:r>
          </a:p>
        </p:txBody>
      </p: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8BCD641C-2809-48D5-B3CA-E4252E92ED84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1107" y="72650"/>
            <a:ext cx="975362" cy="975362"/>
          </a:xfrm>
          <a:prstGeom prst="rect">
            <a:avLst/>
          </a:prstGeom>
        </p:spPr>
      </p:pic>
      <p:sp>
        <p:nvSpPr>
          <p:cNvPr id="19" name="文本框 1"/>
          <p:cNvSpPr txBox="1">
            <a:spLocks noChangeArrowheads="1"/>
          </p:cNvSpPr>
          <p:nvPr/>
        </p:nvSpPr>
        <p:spPr bwMode="auto">
          <a:xfrm>
            <a:off x="4213490" y="1316209"/>
            <a:ext cx="7189295" cy="5847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从</a:t>
            </a:r>
            <a:r>
              <a:rPr lang="en-US" altLang="zh-CN" sz="3200" b="1" dirty="0">
                <a:solidFill>
                  <a:srgbClr val="490509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Wingdings" panose="05000000000000000000" pitchFamily="2" charset="2"/>
              </a:rPr>
              <a:t>…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离开；脱落；结果是，成为</a:t>
            </a:r>
          </a:p>
        </p:txBody>
      </p:sp>
      <p:sp>
        <p:nvSpPr>
          <p:cNvPr id="20" name="文本框 1"/>
          <p:cNvSpPr txBox="1">
            <a:spLocks noChangeArrowheads="1"/>
          </p:cNvSpPr>
          <p:nvPr/>
        </p:nvSpPr>
        <p:spPr bwMode="auto">
          <a:xfrm>
            <a:off x="4203610" y="1815951"/>
            <a:ext cx="620559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切掉；切断；使隔绝</a:t>
            </a:r>
          </a:p>
        </p:txBody>
      </p:sp>
      <p:sp>
        <p:nvSpPr>
          <p:cNvPr id="21" name="文本框 1"/>
          <p:cNvSpPr txBox="1">
            <a:spLocks noChangeArrowheads="1"/>
          </p:cNvSpPr>
          <p:nvPr/>
        </p:nvSpPr>
        <p:spPr bwMode="auto">
          <a:xfrm>
            <a:off x="4213490" y="2321237"/>
            <a:ext cx="438215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  <a:defRPr/>
            </a:pP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脱下 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衣、帽等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</a:t>
            </a:r>
          </a:p>
        </p:txBody>
      </p:sp>
      <p:sp>
        <p:nvSpPr>
          <p:cNvPr id="24" name="文本框 1"/>
          <p:cNvSpPr txBox="1">
            <a:spLocks noChangeArrowheads="1"/>
          </p:cNvSpPr>
          <p:nvPr/>
        </p:nvSpPr>
        <p:spPr bwMode="auto">
          <a:xfrm>
            <a:off x="4213490" y="4271424"/>
            <a:ext cx="405447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关掉；切断</a:t>
            </a:r>
          </a:p>
        </p:txBody>
      </p:sp>
      <p:sp>
        <p:nvSpPr>
          <p:cNvPr id="25" name="文本框 1"/>
          <p:cNvSpPr txBox="1">
            <a:spLocks noChangeArrowheads="1"/>
          </p:cNvSpPr>
          <p:nvPr/>
        </p:nvSpPr>
        <p:spPr bwMode="auto">
          <a:xfrm>
            <a:off x="4213490" y="4776710"/>
            <a:ext cx="486744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关上 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电灯、电视等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</a:t>
            </a:r>
          </a:p>
        </p:txBody>
      </p:sp>
      <p:sp>
        <p:nvSpPr>
          <p:cNvPr id="26" name="文本框 1"/>
          <p:cNvSpPr txBox="1">
            <a:spLocks noChangeArrowheads="1"/>
          </p:cNvSpPr>
          <p:nvPr/>
        </p:nvSpPr>
        <p:spPr bwMode="auto">
          <a:xfrm>
            <a:off x="4213490" y="5226637"/>
            <a:ext cx="495153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关 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水、煤气、电灯等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428825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1" grpId="0"/>
      <p:bldP spid="24" grpId="0"/>
      <p:bldP spid="25" grpId="0"/>
      <p:bldP spid="2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3" name="文本框 250882"/>
          <p:cNvSpPr txBox="1"/>
          <p:nvPr/>
        </p:nvSpPr>
        <p:spPr>
          <a:xfrm>
            <a:off x="284622" y="221617"/>
            <a:ext cx="11847690" cy="6001643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❺ 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(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协议、运动、事件等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)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取消</a:t>
            </a:r>
          </a:p>
          <a:p>
            <a:endParaRPr lang="en-US" altLang="zh-CN" sz="3200" dirty="0">
              <a:solidFill>
                <a:srgbClr val="843C0C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r>
              <a:rPr lang="en-US" altLang="zh-CN" sz="3200" dirty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 1. call off	               ___________________________</a:t>
            </a:r>
          </a:p>
          <a:p>
            <a:r>
              <a:rPr lang="en-US" altLang="zh-CN" sz="3200" dirty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 2. put off         	      ___________________________</a:t>
            </a:r>
          </a:p>
          <a:p>
            <a:r>
              <a:rPr lang="en-US" altLang="zh-CN" sz="3200" dirty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         	               ___________________________</a:t>
            </a:r>
          </a:p>
          <a:p>
            <a:r>
              <a:rPr lang="en-US" altLang="zh-CN" sz="3200" dirty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❻ 结束；消失</a:t>
            </a:r>
          </a:p>
          <a:p>
            <a:endParaRPr lang="en-US" altLang="zh-CN" sz="3200" dirty="0">
              <a:solidFill>
                <a:srgbClr val="843C0C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r>
              <a:rPr lang="en-US" altLang="zh-CN" sz="3200" dirty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 1. burn off        	      ________________________________</a:t>
            </a:r>
          </a:p>
          <a:p>
            <a:r>
              <a:rPr lang="en-US" altLang="zh-CN" sz="3200" dirty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 2. finish off            ________________________________</a:t>
            </a:r>
          </a:p>
          <a:p>
            <a:r>
              <a:rPr lang="en-US" altLang="zh-CN" sz="3200" dirty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 3. kill off	               ________________________________</a:t>
            </a:r>
          </a:p>
          <a:p>
            <a:r>
              <a:rPr lang="en-US" altLang="zh-CN" sz="3200" dirty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 4. pay off               ________________________________</a:t>
            </a:r>
          </a:p>
          <a:p>
            <a:endParaRPr lang="en-US" altLang="zh-CN" sz="3200" dirty="0">
              <a:solidFill>
                <a:srgbClr val="843C0C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8BCD641C-2809-48D5-B3CA-E4252E92ED84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1107" y="72650"/>
            <a:ext cx="975362" cy="975362"/>
          </a:xfrm>
          <a:prstGeom prst="rect">
            <a:avLst/>
          </a:prstGeom>
        </p:spPr>
      </p:pic>
      <p:sp>
        <p:nvSpPr>
          <p:cNvPr id="11" name="文本框 1"/>
          <p:cNvSpPr txBox="1">
            <a:spLocks noChangeArrowheads="1"/>
          </p:cNvSpPr>
          <p:nvPr/>
        </p:nvSpPr>
        <p:spPr bwMode="auto">
          <a:xfrm>
            <a:off x="3662362" y="1171637"/>
            <a:ext cx="405288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取消；停止进行</a:t>
            </a:r>
          </a:p>
        </p:txBody>
      </p:sp>
      <p:sp>
        <p:nvSpPr>
          <p:cNvPr id="12" name="文本框 1"/>
          <p:cNvSpPr txBox="1">
            <a:spLocks noChangeArrowheads="1"/>
          </p:cNvSpPr>
          <p:nvPr/>
        </p:nvSpPr>
        <p:spPr bwMode="auto">
          <a:xfrm>
            <a:off x="3637461" y="1714416"/>
            <a:ext cx="7340709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延期，推迟；使反感，使不信任；</a:t>
            </a:r>
          </a:p>
        </p:txBody>
      </p:sp>
      <p:sp>
        <p:nvSpPr>
          <p:cNvPr id="13" name="文本框 1"/>
          <p:cNvSpPr txBox="1">
            <a:spLocks noChangeArrowheads="1"/>
          </p:cNvSpPr>
          <p:nvPr/>
        </p:nvSpPr>
        <p:spPr bwMode="auto">
          <a:xfrm>
            <a:off x="3579538" y="2181847"/>
            <a:ext cx="405288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打扰，使分心</a:t>
            </a:r>
          </a:p>
        </p:txBody>
      </p:sp>
      <p:sp>
        <p:nvSpPr>
          <p:cNvPr id="14" name="文本框 1"/>
          <p:cNvSpPr txBox="1">
            <a:spLocks noChangeArrowheads="1"/>
          </p:cNvSpPr>
          <p:nvPr/>
        </p:nvSpPr>
        <p:spPr bwMode="auto">
          <a:xfrm>
            <a:off x="3637461" y="4173275"/>
            <a:ext cx="405447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吃光，喝光；杀死</a:t>
            </a:r>
          </a:p>
        </p:txBody>
      </p:sp>
      <p:sp>
        <p:nvSpPr>
          <p:cNvPr id="15" name="文本框 1"/>
          <p:cNvSpPr txBox="1">
            <a:spLocks noChangeArrowheads="1"/>
          </p:cNvSpPr>
          <p:nvPr/>
        </p:nvSpPr>
        <p:spPr bwMode="auto">
          <a:xfrm>
            <a:off x="3579538" y="4618118"/>
            <a:ext cx="7291388" cy="5847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大量杀死 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/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消灭；使</a:t>
            </a:r>
            <a:r>
              <a:rPr lang="en-US" altLang="zh-CN" sz="3200" b="1" dirty="0">
                <a:solidFill>
                  <a:srgbClr val="490509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  <a:sym typeface="Wingdings" panose="05000000000000000000" pitchFamily="2" charset="2"/>
              </a:rPr>
              <a:t>…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停止；除掉</a:t>
            </a:r>
          </a:p>
        </p:txBody>
      </p:sp>
      <p:sp>
        <p:nvSpPr>
          <p:cNvPr id="16" name="文本框 1"/>
          <p:cNvSpPr txBox="1">
            <a:spLocks noChangeArrowheads="1"/>
          </p:cNvSpPr>
          <p:nvPr/>
        </p:nvSpPr>
        <p:spPr bwMode="auto">
          <a:xfrm>
            <a:off x="3579538" y="5097145"/>
            <a:ext cx="674162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还清；取得好结果；解雇，遣散</a:t>
            </a:r>
          </a:p>
        </p:txBody>
      </p:sp>
      <p:sp>
        <p:nvSpPr>
          <p:cNvPr id="17" name="文本框 1"/>
          <p:cNvSpPr txBox="1">
            <a:spLocks noChangeArrowheads="1"/>
          </p:cNvSpPr>
          <p:nvPr/>
        </p:nvSpPr>
        <p:spPr bwMode="auto">
          <a:xfrm>
            <a:off x="3637460" y="3649634"/>
            <a:ext cx="689390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3200" b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/>
              <a:t>烧掉，烧除；</a:t>
            </a:r>
            <a:r>
              <a:rPr lang="en-US" altLang="zh-CN" dirty="0"/>
              <a:t>(</a:t>
            </a:r>
            <a:r>
              <a:rPr lang="zh-CN" altLang="en-US" dirty="0"/>
              <a:t>通过锻炼等</a:t>
            </a:r>
            <a:r>
              <a:rPr lang="en-US" altLang="zh-CN" dirty="0"/>
              <a:t>) </a:t>
            </a:r>
            <a:r>
              <a:rPr lang="zh-CN" altLang="en-US" dirty="0"/>
              <a:t>消耗能量</a:t>
            </a:r>
          </a:p>
        </p:txBody>
      </p:sp>
    </p:spTree>
    <p:extLst>
      <p:ext uri="{BB962C8B-B14F-4D97-AF65-F5344CB8AC3E}">
        <p14:creationId xmlns:p14="http://schemas.microsoft.com/office/powerpoint/2010/main" val="1029825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  <p:bldP spid="16" grpId="0"/>
      <p:bldP spid="1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9" name="文本框 21"/>
          <p:cNvSpPr txBox="1"/>
          <p:nvPr/>
        </p:nvSpPr>
        <p:spPr>
          <a:xfrm>
            <a:off x="4435923" y="2524394"/>
            <a:ext cx="3673793" cy="1225868"/>
          </a:xfrm>
          <a:prstGeom prst="roundRect">
            <a:avLst/>
          </a:prstGeom>
          <a:solidFill>
            <a:srgbClr val="490509"/>
          </a:solidFill>
          <a:ln w="9525">
            <a:noFill/>
          </a:ln>
        </p:spPr>
        <p:txBody>
          <a:bodyPr wrap="none" lIns="91440" tIns="45720" rIns="91440" bIns="45720">
            <a:spAutoFit/>
          </a:bodyPr>
          <a:lstStyle>
            <a:lvl1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l" eaLnBrk="1" hangingPunct="1">
              <a:defRPr/>
            </a:pPr>
            <a:r>
              <a:rPr lang="zh-CN" altLang="en-US" sz="6600" b="1" noProof="1" smtClean="0">
                <a:solidFill>
                  <a:schemeClr val="bg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关键动词</a:t>
            </a:r>
            <a:endParaRPr lang="en-US" altLang="zh-CN" sz="6600" b="1" noProof="1">
              <a:solidFill>
                <a:schemeClr val="bg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="" xmlns:a16="http://schemas.microsoft.com/office/drawing/2014/main" id="{37A7ECC8-4764-457B-BB89-521AF7614750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95898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9" name="文本框 21"/>
          <p:cNvSpPr txBox="1"/>
          <p:nvPr/>
        </p:nvSpPr>
        <p:spPr>
          <a:xfrm>
            <a:off x="5323546" y="2736667"/>
            <a:ext cx="1518402" cy="1225868"/>
          </a:xfrm>
          <a:prstGeom prst="roundRect">
            <a:avLst/>
          </a:prstGeom>
          <a:solidFill>
            <a:srgbClr val="490509"/>
          </a:solidFill>
          <a:ln w="9525">
            <a:noFill/>
          </a:ln>
        </p:spPr>
        <p:txBody>
          <a:bodyPr wrap="none" lIns="91440" tIns="45720" rIns="91440" bIns="45720">
            <a:spAutoFit/>
          </a:bodyPr>
          <a:lstStyle>
            <a:lvl1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l" eaLnBrk="1" hangingPunct="1">
              <a:defRPr/>
            </a:pPr>
            <a:r>
              <a:rPr lang="en-US" altLang="zh-CN" sz="6600" b="1" noProof="1">
                <a:solidFill>
                  <a:schemeClr val="bg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put</a:t>
            </a:r>
          </a:p>
        </p:txBody>
      </p:sp>
      <p:sp>
        <p:nvSpPr>
          <p:cNvPr id="3" name="矩形 2">
            <a:extLst>
              <a:ext uri="{FF2B5EF4-FFF2-40B4-BE49-F238E27FC236}">
                <a16:creationId xmlns="" xmlns:a16="http://schemas.microsoft.com/office/drawing/2014/main" id="{37A7ECC8-4764-457B-BB89-521AF7614750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16208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3" name="文本框 250882"/>
          <p:cNvSpPr txBox="1"/>
          <p:nvPr/>
        </p:nvSpPr>
        <p:spPr>
          <a:xfrm>
            <a:off x="344310" y="481785"/>
            <a:ext cx="11847690" cy="5632311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en-US" altLang="zh-CN" sz="3600" b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put</a:t>
            </a:r>
          </a:p>
          <a:p>
            <a:pPr algn="just">
              <a:defRPr/>
            </a:pPr>
            <a:r>
              <a:rPr lang="en-US" altLang="zh-CN" sz="3200" b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■ </a:t>
            </a:r>
            <a:r>
              <a:rPr lang="en-US" altLang="zh-CN" sz="3200" b="1" i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v</a:t>
            </a:r>
          </a:p>
          <a:p>
            <a:pPr>
              <a:defRPr/>
            </a:pPr>
            <a:endParaRPr lang="en-US" altLang="zh-CN" sz="3600" b="1" noProof="1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>
              <a:defRPr/>
            </a:pP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She called this afternoon to _____________the meeting to next week. </a:t>
            </a:r>
          </a:p>
          <a:p>
            <a:pPr>
              <a:defRPr/>
            </a:pP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她下午打电话说把会议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推迟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到下周。 </a:t>
            </a:r>
          </a:p>
          <a:p>
            <a:pPr>
              <a:defRPr/>
            </a:pP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>
              <a:defRPr/>
            </a:pP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Remember to ____________________________to keep warm. </a:t>
            </a:r>
          </a:p>
          <a:p>
            <a:pPr>
              <a:defRPr/>
            </a:pP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记得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多穿点衣服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保暖。</a:t>
            </a:r>
          </a:p>
          <a:p>
            <a:pPr>
              <a:defRPr/>
            </a:pP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>
              <a:defRPr/>
            </a:pP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I didn’t see him but I heard him _____________________________. </a:t>
            </a:r>
          </a:p>
          <a:p>
            <a:pPr>
              <a:defRPr/>
            </a:pP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我没看见他，但听到他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播放他最喜欢的</a:t>
            </a: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CD 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了。 </a:t>
            </a:r>
            <a:r>
              <a:rPr lang="zh-CN" altLang="en-US" sz="3200" i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译林② </a:t>
            </a:r>
            <a:r>
              <a:rPr lang="en-US" altLang="zh-CN" sz="3200" i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– 1 </a:t>
            </a:r>
          </a:p>
        </p:txBody>
      </p:sp>
      <p:sp>
        <p:nvSpPr>
          <p:cNvPr id="2" name="文本框 260112"/>
          <p:cNvSpPr txBox="1">
            <a:spLocks noChangeArrowheads="1"/>
          </p:cNvSpPr>
          <p:nvPr/>
        </p:nvSpPr>
        <p:spPr bwMode="auto">
          <a:xfrm>
            <a:off x="3100043" y="1990896"/>
            <a:ext cx="651458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put off </a:t>
            </a:r>
          </a:p>
        </p:txBody>
      </p: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1F958583-AA67-49A8-B7EC-103AEEFDDE75}"/>
              </a:ext>
            </a:extLst>
          </p:cNvPr>
          <p:cNvSpPr/>
          <p:nvPr/>
        </p:nvSpPr>
        <p:spPr>
          <a:xfrm>
            <a:off x="159025" y="82645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10" name="文本框 260112"/>
          <p:cNvSpPr txBox="1">
            <a:spLocks noChangeArrowheads="1"/>
          </p:cNvSpPr>
          <p:nvPr/>
        </p:nvSpPr>
        <p:spPr bwMode="auto">
          <a:xfrm>
            <a:off x="2743200" y="3477975"/>
            <a:ext cx="551829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put on more clothes  </a:t>
            </a:r>
          </a:p>
        </p:txBody>
      </p:sp>
      <p:sp>
        <p:nvSpPr>
          <p:cNvPr id="7" name="文本框 260112"/>
          <p:cNvSpPr txBox="1">
            <a:spLocks noChangeArrowheads="1"/>
          </p:cNvSpPr>
          <p:nvPr/>
        </p:nvSpPr>
        <p:spPr bwMode="auto">
          <a:xfrm>
            <a:off x="5233310" y="4877874"/>
            <a:ext cx="677315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put on his </a:t>
            </a:r>
            <a:r>
              <a:rPr lang="en-US" altLang="zh-CN" sz="3600" b="1" dirty="0" err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favourite</a:t>
            </a: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CD</a:t>
            </a:r>
          </a:p>
        </p:txBody>
      </p:sp>
    </p:spTree>
    <p:extLst>
      <p:ext uri="{BB962C8B-B14F-4D97-AF65-F5344CB8AC3E}">
        <p14:creationId xmlns:p14="http://schemas.microsoft.com/office/powerpoint/2010/main" val="3805687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3" name="文本框 250882"/>
          <p:cNvSpPr txBox="1"/>
          <p:nvPr/>
        </p:nvSpPr>
        <p:spPr>
          <a:xfrm>
            <a:off x="474436" y="956765"/>
            <a:ext cx="11847690" cy="6001643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We once _____________________________________________. </a:t>
            </a:r>
          </a:p>
          <a:p>
            <a:pPr>
              <a:defRPr/>
            </a:pP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我们曾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表演过</a:t>
            </a: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《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哈姆雷特</a:t>
            </a: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》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。 </a:t>
            </a:r>
            <a:r>
              <a:rPr lang="zh-CN" altLang="en-US" sz="3200" i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北师大⑤ </a:t>
            </a:r>
            <a:r>
              <a:rPr lang="en-US" altLang="zh-CN" sz="3200" i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– 15</a:t>
            </a:r>
          </a:p>
          <a:p>
            <a:pPr>
              <a:defRPr/>
            </a:pPr>
            <a:endParaRPr lang="en-US" altLang="zh-CN" sz="3200" i="1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>
              <a:defRPr/>
            </a:pP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The firemen came and ______________________. </a:t>
            </a:r>
          </a:p>
          <a:p>
            <a:pPr>
              <a:defRPr/>
            </a:pP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消防员来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把火扑灭了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。</a:t>
            </a:r>
          </a:p>
          <a:p>
            <a:pPr>
              <a:defRPr/>
            </a:pP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>
              <a:defRPr/>
            </a:pP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The doctor asked me to ________________________. </a:t>
            </a:r>
          </a:p>
          <a:p>
            <a:pPr>
              <a:defRPr/>
            </a:pP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医生叫我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伸出舌头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。</a:t>
            </a: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>
              <a:defRPr/>
            </a:pP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>
              <a:defRPr/>
            </a:pP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I was hoping Kenny could _______________________________. </a:t>
            </a:r>
          </a:p>
          <a:p>
            <a:pPr>
              <a:defRPr/>
            </a:pP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我希望肯尼能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让我留宿几天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。</a:t>
            </a:r>
          </a:p>
          <a:p>
            <a:pPr>
              <a:defRPr/>
            </a:pPr>
            <a:endParaRPr lang="zh-CN" altLang="en-US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</p:txBody>
      </p:sp>
      <p:sp>
        <p:nvSpPr>
          <p:cNvPr id="2" name="文本框 260112"/>
          <p:cNvSpPr txBox="1">
            <a:spLocks noChangeArrowheads="1"/>
          </p:cNvSpPr>
          <p:nvPr/>
        </p:nvSpPr>
        <p:spPr bwMode="auto">
          <a:xfrm>
            <a:off x="2642843" y="931678"/>
            <a:ext cx="651458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put on a performance of Hamlet</a:t>
            </a:r>
          </a:p>
        </p:txBody>
      </p: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1F958583-AA67-49A8-B7EC-103AEEFDDE75}"/>
              </a:ext>
            </a:extLst>
          </p:cNvPr>
          <p:cNvSpPr/>
          <p:nvPr/>
        </p:nvSpPr>
        <p:spPr>
          <a:xfrm>
            <a:off x="159025" y="82645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10" name="文本框 260112"/>
          <p:cNvSpPr txBox="1">
            <a:spLocks noChangeArrowheads="1"/>
          </p:cNvSpPr>
          <p:nvPr/>
        </p:nvSpPr>
        <p:spPr bwMode="auto">
          <a:xfrm>
            <a:off x="3639132" y="2338973"/>
            <a:ext cx="551829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put out the fire</a:t>
            </a:r>
          </a:p>
        </p:txBody>
      </p:sp>
      <p:sp>
        <p:nvSpPr>
          <p:cNvPr id="7" name="文本框 260112"/>
          <p:cNvSpPr txBox="1">
            <a:spLocks noChangeArrowheads="1"/>
          </p:cNvSpPr>
          <p:nvPr/>
        </p:nvSpPr>
        <p:spPr bwMode="auto">
          <a:xfrm>
            <a:off x="3639132" y="3860901"/>
            <a:ext cx="677315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put out my tongue</a:t>
            </a:r>
          </a:p>
        </p:txBody>
      </p:sp>
      <p:sp>
        <p:nvSpPr>
          <p:cNvPr id="8" name="文本框 260112"/>
          <p:cNvSpPr txBox="1">
            <a:spLocks noChangeArrowheads="1"/>
          </p:cNvSpPr>
          <p:nvPr/>
        </p:nvSpPr>
        <p:spPr bwMode="auto">
          <a:xfrm>
            <a:off x="4938431" y="5243109"/>
            <a:ext cx="651458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put me up for a few days</a:t>
            </a:r>
          </a:p>
        </p:txBody>
      </p:sp>
    </p:spTree>
    <p:extLst>
      <p:ext uri="{BB962C8B-B14F-4D97-AF65-F5344CB8AC3E}">
        <p14:creationId xmlns:p14="http://schemas.microsoft.com/office/powerpoint/2010/main" val="1131639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  <p:bldP spid="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3" name="文本框 250882"/>
          <p:cNvSpPr txBox="1"/>
          <p:nvPr/>
        </p:nvSpPr>
        <p:spPr>
          <a:xfrm>
            <a:off x="344310" y="595258"/>
            <a:ext cx="11465617" cy="501675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I can’t _____________________their smoking any longer. </a:t>
            </a:r>
          </a:p>
          <a:p>
            <a:pPr>
              <a:defRPr/>
            </a:pP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我再也无法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忍受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他们抽烟了。</a:t>
            </a:r>
          </a:p>
          <a:p>
            <a:pPr>
              <a:defRPr/>
            </a:pP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>
              <a:defRPr/>
            </a:pP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_______________________________________, calling upon us to join in the actions for a greener earth. </a:t>
            </a:r>
          </a:p>
          <a:p>
            <a:pPr>
              <a:defRPr/>
            </a:pP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校园中到处张贴着海报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，号召我们加入到让地球更环保的行动中</a:t>
            </a:r>
            <a:r>
              <a:rPr lang="zh-CN" altLang="en-US" sz="32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去。 </a:t>
            </a:r>
            <a:r>
              <a:rPr lang="en-US" altLang="zh-CN" sz="3200" i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2016 </a:t>
            </a:r>
            <a:r>
              <a:rPr lang="zh-CN" altLang="en-US" sz="3200" i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北京书面表达</a:t>
            </a:r>
          </a:p>
          <a:p>
            <a:pPr>
              <a:defRPr/>
            </a:pP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>
              <a:defRPr/>
            </a:pP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They’ve __________________a lot of high-rise buildings recently.</a:t>
            </a:r>
          </a:p>
          <a:p>
            <a:pPr>
              <a:defRPr/>
            </a:pP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最近他们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盖起了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很多高楼大厦。</a:t>
            </a:r>
          </a:p>
        </p:txBody>
      </p:sp>
      <p:sp>
        <p:nvSpPr>
          <p:cNvPr id="2" name="文本框 260112"/>
          <p:cNvSpPr txBox="1">
            <a:spLocks noChangeArrowheads="1"/>
          </p:cNvSpPr>
          <p:nvPr/>
        </p:nvSpPr>
        <p:spPr bwMode="auto">
          <a:xfrm>
            <a:off x="344310" y="538108"/>
            <a:ext cx="651458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put up with </a:t>
            </a:r>
          </a:p>
        </p:txBody>
      </p: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1F958583-AA67-49A8-B7EC-103AEEFDDE75}"/>
              </a:ext>
            </a:extLst>
          </p:cNvPr>
          <p:cNvSpPr/>
          <p:nvPr/>
        </p:nvSpPr>
        <p:spPr>
          <a:xfrm>
            <a:off x="159025" y="82645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10" name="文本框 260112"/>
          <p:cNvSpPr txBox="1">
            <a:spLocks noChangeArrowheads="1"/>
          </p:cNvSpPr>
          <p:nvPr/>
        </p:nvSpPr>
        <p:spPr bwMode="auto">
          <a:xfrm>
            <a:off x="0" y="1948771"/>
            <a:ext cx="881703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Posters </a:t>
            </a:r>
            <a:r>
              <a:rPr lang="en-US" altLang="zh-CN" sz="36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were put up around our school</a:t>
            </a:r>
            <a:endParaRPr lang="en-US" altLang="zh-CN" sz="36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</p:txBody>
      </p:sp>
      <p:sp>
        <p:nvSpPr>
          <p:cNvPr id="7" name="文本框 260112"/>
          <p:cNvSpPr txBox="1">
            <a:spLocks noChangeArrowheads="1"/>
          </p:cNvSpPr>
          <p:nvPr/>
        </p:nvSpPr>
        <p:spPr bwMode="auto">
          <a:xfrm>
            <a:off x="159025" y="4315499"/>
            <a:ext cx="677315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put up </a:t>
            </a:r>
          </a:p>
        </p:txBody>
      </p:sp>
    </p:spTree>
    <p:extLst>
      <p:ext uri="{BB962C8B-B14F-4D97-AF65-F5344CB8AC3E}">
        <p14:creationId xmlns:p14="http://schemas.microsoft.com/office/powerpoint/2010/main" val="1749380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9" name="文本框 21"/>
          <p:cNvSpPr txBox="1"/>
          <p:nvPr/>
        </p:nvSpPr>
        <p:spPr>
          <a:xfrm>
            <a:off x="5440889" y="2736667"/>
            <a:ext cx="1283716" cy="1225868"/>
          </a:xfrm>
          <a:prstGeom prst="roundRect">
            <a:avLst/>
          </a:prstGeom>
          <a:solidFill>
            <a:srgbClr val="490509"/>
          </a:solidFill>
          <a:ln w="9525">
            <a:noFill/>
          </a:ln>
        </p:spPr>
        <p:txBody>
          <a:bodyPr wrap="none" lIns="91440" tIns="45720" rIns="91440" bIns="45720">
            <a:spAutoFit/>
          </a:bodyPr>
          <a:lstStyle>
            <a:lvl1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l" eaLnBrk="1" hangingPunct="1">
              <a:defRPr/>
            </a:pPr>
            <a:r>
              <a:rPr lang="en-US" altLang="zh-CN" sz="6600" b="1" dirty="0">
                <a:solidFill>
                  <a:schemeClr val="bg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set</a:t>
            </a:r>
            <a:endParaRPr lang="en-US" altLang="zh-CN" sz="6600" b="1" noProof="1">
              <a:solidFill>
                <a:schemeClr val="bg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="" xmlns:a16="http://schemas.microsoft.com/office/drawing/2014/main" id="{61EA484A-C066-49F4-B174-5950B37AD63E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1574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3" name="文本框 250882"/>
          <p:cNvSpPr txBox="1"/>
          <p:nvPr/>
        </p:nvSpPr>
        <p:spPr>
          <a:xfrm>
            <a:off x="344310" y="318939"/>
            <a:ext cx="11847690" cy="6001643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en-US" altLang="zh-CN" sz="3600" b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set</a:t>
            </a:r>
          </a:p>
          <a:p>
            <a:pPr algn="just">
              <a:defRPr/>
            </a:pPr>
            <a:r>
              <a:rPr lang="en-US" altLang="zh-CN" sz="2800" b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■ </a:t>
            </a:r>
            <a:r>
              <a:rPr lang="en-US" altLang="zh-CN" sz="2800" b="1" i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v</a:t>
            </a:r>
          </a:p>
          <a:p>
            <a:pPr>
              <a:defRPr/>
            </a:pP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>
              <a:defRPr/>
            </a:pP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I _____________________the habits of snakes so I could trap them in the easiest way. </a:t>
            </a:r>
          </a:p>
          <a:p>
            <a:pPr>
              <a:defRPr/>
            </a:pP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我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着手研究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蛇的习性，以便用最简单的方法捕捉它们。</a:t>
            </a:r>
            <a:r>
              <a:rPr lang="zh-CN" altLang="en-US" sz="3000" i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人教⑧ </a:t>
            </a:r>
            <a:r>
              <a:rPr lang="en-US" altLang="zh-CN" sz="3000" i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– 3</a:t>
            </a:r>
          </a:p>
          <a:p>
            <a:pPr>
              <a:defRPr/>
            </a:pP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>
              <a:defRPr/>
            </a:pP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__________________each day to write, even if it is only five minutes. </a:t>
            </a:r>
          </a:p>
          <a:p>
            <a:pPr>
              <a:defRPr/>
            </a:pP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每天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留出一点儿时间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来写作， 哪怕只有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5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分钟。</a:t>
            </a:r>
          </a:p>
          <a:p>
            <a:pPr>
              <a:defRPr/>
            </a:pP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>
              <a:defRPr/>
            </a:pP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We ______________________, while the roads are empty. </a:t>
            </a:r>
          </a:p>
          <a:p>
            <a:pPr>
              <a:defRPr/>
            </a:pP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我们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应该</a:t>
            </a: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7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点出发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，趁那时路上没什么车。</a:t>
            </a: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</p:txBody>
      </p:sp>
      <p:sp>
        <p:nvSpPr>
          <p:cNvPr id="2" name="文本框 260112"/>
          <p:cNvSpPr txBox="1">
            <a:spLocks noChangeArrowheads="1"/>
          </p:cNvSpPr>
          <p:nvPr/>
        </p:nvSpPr>
        <p:spPr bwMode="auto">
          <a:xfrm>
            <a:off x="-521685" y="1692642"/>
            <a:ext cx="651458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set about researching </a:t>
            </a:r>
          </a:p>
        </p:txBody>
      </p: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1F958583-AA67-49A8-B7EC-103AEEFDDE75}"/>
              </a:ext>
            </a:extLst>
          </p:cNvPr>
          <p:cNvSpPr/>
          <p:nvPr/>
        </p:nvSpPr>
        <p:spPr>
          <a:xfrm>
            <a:off x="159025" y="82645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10" name="文本框 260112"/>
          <p:cNvSpPr txBox="1">
            <a:spLocks noChangeArrowheads="1"/>
          </p:cNvSpPr>
          <p:nvPr/>
        </p:nvSpPr>
        <p:spPr bwMode="auto">
          <a:xfrm>
            <a:off x="-521685" y="3712676"/>
            <a:ext cx="551829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Set aside some time </a:t>
            </a:r>
          </a:p>
        </p:txBody>
      </p:sp>
      <p:sp>
        <p:nvSpPr>
          <p:cNvPr id="7" name="文本框 260112"/>
          <p:cNvSpPr txBox="1">
            <a:spLocks noChangeArrowheads="1"/>
          </p:cNvSpPr>
          <p:nvPr/>
        </p:nvSpPr>
        <p:spPr bwMode="auto">
          <a:xfrm>
            <a:off x="-124794" y="5178457"/>
            <a:ext cx="677315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ought to set off at 7:00</a:t>
            </a:r>
          </a:p>
        </p:txBody>
      </p:sp>
    </p:spTree>
    <p:extLst>
      <p:ext uri="{BB962C8B-B14F-4D97-AF65-F5344CB8AC3E}">
        <p14:creationId xmlns:p14="http://schemas.microsoft.com/office/powerpoint/2010/main" val="1032418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3" name="文本框 250882"/>
          <p:cNvSpPr txBox="1"/>
          <p:nvPr/>
        </p:nvSpPr>
        <p:spPr>
          <a:xfrm>
            <a:off x="259249" y="287041"/>
            <a:ext cx="11847690" cy="501675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defRPr/>
            </a:pP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>
              <a:defRPr/>
            </a:pP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We _______________ paint the whole house but finished only the front part that day. </a:t>
            </a:r>
          </a:p>
          <a:p>
            <a:pPr>
              <a:defRPr/>
            </a:pP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那天我们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打算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把整个房子粉刷完，但只粉刷完了前面的部分。 </a:t>
            </a:r>
            <a:r>
              <a:rPr lang="en-US" altLang="zh-CN" sz="3200" i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2012 </a:t>
            </a:r>
            <a:r>
              <a:rPr lang="zh-CN" altLang="en-US" sz="3200" i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全国 </a:t>
            </a:r>
          </a:p>
          <a:p>
            <a:pPr>
              <a:defRPr/>
            </a:pP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>
              <a:defRPr/>
            </a:pP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Give me a call on Friday to</a:t>
            </a:r>
          </a:p>
          <a:p>
            <a:pPr>
              <a:defRPr/>
            </a:pP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_____________________, OK? </a:t>
            </a:r>
          </a:p>
          <a:p>
            <a:pPr>
              <a:defRPr/>
            </a:pP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星期五给我打电话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安排个时间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，</a:t>
            </a: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>
              <a:defRPr/>
            </a:pP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好吗？ </a:t>
            </a:r>
            <a:r>
              <a:rPr lang="en-US" altLang="zh-CN" sz="3200" i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2014 </a:t>
            </a:r>
            <a:r>
              <a:rPr lang="zh-CN" altLang="en-US" sz="3200" i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湖南</a:t>
            </a:r>
          </a:p>
        </p:txBody>
      </p:sp>
      <p:sp>
        <p:nvSpPr>
          <p:cNvPr id="2" name="文本框 260112"/>
          <p:cNvSpPr txBox="1">
            <a:spLocks noChangeArrowheads="1"/>
          </p:cNvSpPr>
          <p:nvPr/>
        </p:nvSpPr>
        <p:spPr bwMode="auto">
          <a:xfrm>
            <a:off x="-150554" y="699165"/>
            <a:ext cx="521194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set out to </a:t>
            </a:r>
          </a:p>
        </p:txBody>
      </p: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1F958583-AA67-49A8-B7EC-103AEEFDDE75}"/>
              </a:ext>
            </a:extLst>
          </p:cNvPr>
          <p:cNvSpPr/>
          <p:nvPr/>
        </p:nvSpPr>
        <p:spPr>
          <a:xfrm>
            <a:off x="159025" y="82645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10" name="文本框 260112"/>
          <p:cNvSpPr txBox="1">
            <a:spLocks noChangeArrowheads="1"/>
          </p:cNvSpPr>
          <p:nvPr/>
        </p:nvSpPr>
        <p:spPr bwMode="auto">
          <a:xfrm>
            <a:off x="0" y="3556959"/>
            <a:ext cx="551829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set up a time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0502" y="2565461"/>
            <a:ext cx="4721937" cy="354405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3588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9" name="文本框 21"/>
          <p:cNvSpPr txBox="1"/>
          <p:nvPr/>
        </p:nvSpPr>
        <p:spPr>
          <a:xfrm>
            <a:off x="5512378" y="2742025"/>
            <a:ext cx="1140738" cy="1215152"/>
          </a:xfrm>
          <a:prstGeom prst="roundRect">
            <a:avLst/>
          </a:prstGeom>
          <a:solidFill>
            <a:srgbClr val="490509"/>
          </a:solidFill>
          <a:ln w="9525">
            <a:noFill/>
          </a:ln>
        </p:spPr>
        <p:txBody>
          <a:bodyPr wrap="none" lIns="91440" tIns="45720" rIns="91440" bIns="45720">
            <a:spAutoFit/>
          </a:bodyPr>
          <a:lstStyle>
            <a:lvl1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l" eaLnBrk="1" hangingPunct="1">
              <a:defRPr/>
            </a:pPr>
            <a:r>
              <a:rPr lang="en-US" altLang="zh-CN" sz="6600" b="1" dirty="0">
                <a:solidFill>
                  <a:schemeClr val="bg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go</a:t>
            </a:r>
            <a:endParaRPr lang="en-US" altLang="zh-CN" sz="6600" b="1" noProof="1">
              <a:solidFill>
                <a:schemeClr val="bg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="" xmlns:a16="http://schemas.microsoft.com/office/drawing/2014/main" id="{61EA484A-C066-49F4-B174-5950B37AD63E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25210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3" name="文本框 250882"/>
          <p:cNvSpPr txBox="1"/>
          <p:nvPr/>
        </p:nvSpPr>
        <p:spPr>
          <a:xfrm>
            <a:off x="344310" y="318939"/>
            <a:ext cx="11847690" cy="55092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en-US" altLang="zh-CN" sz="3600" b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go</a:t>
            </a:r>
          </a:p>
          <a:p>
            <a:pPr algn="just">
              <a:defRPr/>
            </a:pPr>
            <a:r>
              <a:rPr lang="en-US" altLang="zh-CN" sz="2800" b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■ </a:t>
            </a:r>
            <a:r>
              <a:rPr lang="en-US" altLang="zh-CN" sz="2800" b="1" i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v</a:t>
            </a:r>
          </a:p>
          <a:p>
            <a:pPr>
              <a:defRPr/>
            </a:pP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>
              <a:defRPr/>
            </a:pP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The villagers were ____________________________ as usual. </a:t>
            </a:r>
          </a:p>
          <a:p>
            <a:pPr>
              <a:defRPr/>
            </a:pP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村民们如往常一样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忙着自己的事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。</a:t>
            </a:r>
          </a:p>
          <a:p>
            <a:pPr>
              <a:defRPr/>
            </a:pP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>
              <a:defRPr/>
            </a:pP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Jason was determined not to ________________ his father’s wishes. </a:t>
            </a:r>
          </a:p>
          <a:p>
            <a:pPr>
              <a:defRPr/>
            </a:pP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杰森决定不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违背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父亲的心愿。 </a:t>
            </a:r>
            <a:r>
              <a:rPr lang="en-US" altLang="zh-CN" sz="3200" i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2012 </a:t>
            </a:r>
            <a:r>
              <a:rPr lang="zh-CN" altLang="en-US" sz="3200" i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江西改</a:t>
            </a:r>
          </a:p>
          <a:p>
            <a:pPr>
              <a:defRPr/>
            </a:pP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>
              <a:defRPr/>
            </a:pP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I overslept this morning because ___________________________. </a:t>
            </a:r>
          </a:p>
          <a:p>
            <a:pPr>
              <a:defRPr/>
            </a:pP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今天早晨闹钟没有响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，所以我睡过头了。 </a:t>
            </a:r>
            <a:r>
              <a:rPr lang="en-US" altLang="zh-CN" sz="3200" i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2009 </a:t>
            </a:r>
            <a:r>
              <a:rPr lang="zh-CN" altLang="en-US" sz="3200" i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江西 </a:t>
            </a:r>
            <a:endParaRPr lang="en-US" altLang="zh-CN" sz="3200" i="1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</p:txBody>
      </p:sp>
      <p:sp>
        <p:nvSpPr>
          <p:cNvPr id="2" name="文本框 260112"/>
          <p:cNvSpPr txBox="1">
            <a:spLocks noChangeArrowheads="1"/>
          </p:cNvSpPr>
          <p:nvPr/>
        </p:nvSpPr>
        <p:spPr bwMode="auto">
          <a:xfrm>
            <a:off x="3010861" y="1682886"/>
            <a:ext cx="651458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going about their business </a:t>
            </a:r>
          </a:p>
        </p:txBody>
      </p: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1F958583-AA67-49A8-B7EC-103AEEFDDE75}"/>
              </a:ext>
            </a:extLst>
          </p:cNvPr>
          <p:cNvSpPr/>
          <p:nvPr/>
        </p:nvSpPr>
        <p:spPr>
          <a:xfrm>
            <a:off x="159025" y="82645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10" name="文本框 260112"/>
          <p:cNvSpPr txBox="1">
            <a:spLocks noChangeArrowheads="1"/>
          </p:cNvSpPr>
          <p:nvPr/>
        </p:nvSpPr>
        <p:spPr bwMode="auto">
          <a:xfrm>
            <a:off x="4220435" y="3107505"/>
            <a:ext cx="551829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go against </a:t>
            </a:r>
          </a:p>
        </p:txBody>
      </p:sp>
      <p:sp>
        <p:nvSpPr>
          <p:cNvPr id="7" name="文本框 260112"/>
          <p:cNvSpPr txBox="1">
            <a:spLocks noChangeArrowheads="1"/>
          </p:cNvSpPr>
          <p:nvPr/>
        </p:nvSpPr>
        <p:spPr bwMode="auto">
          <a:xfrm>
            <a:off x="5326075" y="4643199"/>
            <a:ext cx="6773159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my morning clock didn’t go off</a:t>
            </a:r>
          </a:p>
        </p:txBody>
      </p:sp>
    </p:spTree>
    <p:extLst>
      <p:ext uri="{BB962C8B-B14F-4D97-AF65-F5344CB8AC3E}">
        <p14:creationId xmlns:p14="http://schemas.microsoft.com/office/powerpoint/2010/main" val="2634979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3" name="文本框 250882"/>
          <p:cNvSpPr txBox="1"/>
          <p:nvPr/>
        </p:nvSpPr>
        <p:spPr>
          <a:xfrm>
            <a:off x="344310" y="170083"/>
            <a:ext cx="11130766" cy="649408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defRPr/>
            </a:pP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>
              <a:defRPr/>
            </a:pP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>
              <a:defRPr/>
            </a:pP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It took them an entire day to ____________________________. </a:t>
            </a:r>
          </a:p>
          <a:p>
            <a:pPr>
              <a:defRPr/>
            </a:pP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他们花了整整一天时间才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走出那片森林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。 </a:t>
            </a: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>
              <a:defRPr/>
            </a:pP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>
              <a:defRPr/>
            </a:pP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____________________those things that seem impossible, and achieve what we never believed we could. </a:t>
            </a:r>
          </a:p>
          <a:p>
            <a:pPr>
              <a:defRPr/>
            </a:pP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去经历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那些似乎不可能做到的事，去取得我们从未相信过自己能取得的成就。 </a:t>
            </a:r>
            <a:r>
              <a:rPr lang="en-US" altLang="zh-CN" sz="3200" i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2013 </a:t>
            </a:r>
            <a:r>
              <a:rPr lang="zh-CN" altLang="en-US" sz="3200" i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广东改</a:t>
            </a:r>
            <a:endParaRPr lang="en-US" altLang="zh-CN" sz="3200" i="1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>
              <a:defRPr/>
            </a:pPr>
            <a:endParaRPr lang="en-US" altLang="zh-CN" sz="3200" i="1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>
              <a:defRPr/>
            </a:pP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______________________________ health is above wealth.</a:t>
            </a:r>
          </a:p>
          <a:p>
            <a:pPr>
              <a:defRPr/>
            </a:pP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健康胜于财富，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这是不言而喻的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。 </a:t>
            </a:r>
          </a:p>
          <a:p>
            <a:pPr>
              <a:defRPr/>
            </a:pPr>
            <a:endParaRPr lang="en-US" altLang="zh-CN" sz="3200" i="1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</p:txBody>
      </p:sp>
      <p:sp>
        <p:nvSpPr>
          <p:cNvPr id="2" name="文本框 260112"/>
          <p:cNvSpPr txBox="1">
            <a:spLocks noChangeArrowheads="1"/>
          </p:cNvSpPr>
          <p:nvPr/>
        </p:nvSpPr>
        <p:spPr bwMode="auto">
          <a:xfrm>
            <a:off x="4541949" y="1073544"/>
            <a:ext cx="651458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go through the forest</a:t>
            </a:r>
          </a:p>
        </p:txBody>
      </p: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1F958583-AA67-49A8-B7EC-103AEEFDDE75}"/>
              </a:ext>
            </a:extLst>
          </p:cNvPr>
          <p:cNvSpPr/>
          <p:nvPr/>
        </p:nvSpPr>
        <p:spPr>
          <a:xfrm>
            <a:off x="159025" y="82645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10" name="文本框 260112"/>
          <p:cNvSpPr txBox="1">
            <a:spLocks noChangeArrowheads="1"/>
          </p:cNvSpPr>
          <p:nvPr/>
        </p:nvSpPr>
        <p:spPr bwMode="auto">
          <a:xfrm>
            <a:off x="-317129" y="2496871"/>
            <a:ext cx="551829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Go through</a:t>
            </a:r>
          </a:p>
        </p:txBody>
      </p:sp>
      <p:sp>
        <p:nvSpPr>
          <p:cNvPr id="8" name="文本框 260112"/>
          <p:cNvSpPr txBox="1">
            <a:spLocks noChangeArrowheads="1"/>
          </p:cNvSpPr>
          <p:nvPr/>
        </p:nvSpPr>
        <p:spPr bwMode="auto">
          <a:xfrm>
            <a:off x="749857" y="4911097"/>
            <a:ext cx="551829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It goes without saying (that) </a:t>
            </a:r>
          </a:p>
        </p:txBody>
      </p:sp>
    </p:spTree>
    <p:extLst>
      <p:ext uri="{BB962C8B-B14F-4D97-AF65-F5344CB8AC3E}">
        <p14:creationId xmlns:p14="http://schemas.microsoft.com/office/powerpoint/2010/main" val="1904992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  <p:bldP spid="8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9" name="文本框 21"/>
          <p:cNvSpPr txBox="1"/>
          <p:nvPr/>
        </p:nvSpPr>
        <p:spPr>
          <a:xfrm>
            <a:off x="5155786" y="2736667"/>
            <a:ext cx="1853922" cy="1225868"/>
          </a:xfrm>
          <a:prstGeom prst="roundRect">
            <a:avLst/>
          </a:prstGeom>
          <a:solidFill>
            <a:srgbClr val="490509"/>
          </a:solidFill>
          <a:ln w="9525">
            <a:noFill/>
          </a:ln>
        </p:spPr>
        <p:txBody>
          <a:bodyPr wrap="none" lIns="91440" tIns="45720" rIns="91440" bIns="45720">
            <a:spAutoFit/>
          </a:bodyPr>
          <a:lstStyle>
            <a:lvl1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l" eaLnBrk="1" hangingPunct="1">
              <a:defRPr/>
            </a:pPr>
            <a:r>
              <a:rPr lang="en-US" altLang="zh-CN" sz="6600" b="1" noProof="1">
                <a:solidFill>
                  <a:schemeClr val="bg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take</a:t>
            </a:r>
          </a:p>
        </p:txBody>
      </p:sp>
      <p:sp>
        <p:nvSpPr>
          <p:cNvPr id="3" name="矩形 2">
            <a:extLst>
              <a:ext uri="{FF2B5EF4-FFF2-40B4-BE49-F238E27FC236}">
                <a16:creationId xmlns="" xmlns:a16="http://schemas.microsoft.com/office/drawing/2014/main" id="{61EA484A-C066-49F4-B174-5950B37AD63E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21158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3" name="文本框 250882"/>
          <p:cNvSpPr txBox="1"/>
          <p:nvPr/>
        </p:nvSpPr>
        <p:spPr>
          <a:xfrm>
            <a:off x="344310" y="318939"/>
            <a:ext cx="11847690" cy="6001643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en-US" altLang="zh-CN" sz="3600" b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take</a:t>
            </a:r>
          </a:p>
          <a:p>
            <a:pPr algn="just">
              <a:defRPr/>
            </a:pPr>
            <a:r>
              <a:rPr lang="en-US" altLang="zh-CN" sz="2800" b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■ </a:t>
            </a:r>
            <a:r>
              <a:rPr lang="en-US" altLang="zh-CN" sz="2800" b="1" i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v</a:t>
            </a:r>
          </a:p>
          <a:p>
            <a:pPr>
              <a:defRPr/>
            </a:pP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>
              <a:defRPr/>
            </a:pP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After graduating from college, I </a:t>
            </a:r>
            <a:r>
              <a:rPr lang="en-US" altLang="zh-CN" sz="32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_________________ </a:t>
            </a:r>
            <a:r>
              <a:rPr lang="en-US" altLang="zh-CN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to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en-US" altLang="zh-CN" sz="32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go 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travelling. </a:t>
            </a:r>
          </a:p>
          <a:p>
            <a:pPr>
              <a:defRPr/>
            </a:pP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大学毕业后，我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休假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去旅行了一段时间。 </a:t>
            </a:r>
            <a:r>
              <a:rPr lang="en-US" altLang="zh-CN" sz="3200" i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2010 </a:t>
            </a:r>
            <a:r>
              <a:rPr lang="zh-CN" altLang="en-US" sz="3200" i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四川</a:t>
            </a:r>
          </a:p>
          <a:p>
            <a:pPr>
              <a:defRPr/>
            </a:pP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>
              <a:defRPr/>
            </a:pP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Many businesses started up by college students __________________</a:t>
            </a:r>
          </a:p>
          <a:p>
            <a:pPr>
              <a:defRPr/>
            </a:pP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thanks to the comfortable climate for business creation. </a:t>
            </a:r>
          </a:p>
          <a:p>
            <a:pPr>
              <a:defRPr/>
            </a:pP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由于良好的创业环境，大学生开办的许多公司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已有起色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。</a:t>
            </a:r>
          </a:p>
          <a:p>
            <a:pPr>
              <a:defRPr/>
            </a:pP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>
              <a:defRPr/>
            </a:pP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He was homeless, so we ________________ . </a:t>
            </a:r>
          </a:p>
          <a:p>
            <a:pPr>
              <a:defRPr/>
            </a:pP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他无家可归，于是我们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收留了他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。</a:t>
            </a:r>
            <a:endParaRPr lang="en-US" altLang="zh-CN" sz="3200" i="1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</p:txBody>
      </p:sp>
      <p:sp>
        <p:nvSpPr>
          <p:cNvPr id="2" name="文本框 260112"/>
          <p:cNvSpPr txBox="1">
            <a:spLocks noChangeArrowheads="1"/>
          </p:cNvSpPr>
          <p:nvPr/>
        </p:nvSpPr>
        <p:spPr bwMode="auto">
          <a:xfrm>
            <a:off x="5316512" y="1699616"/>
            <a:ext cx="427296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took some time </a:t>
            </a:r>
            <a:r>
              <a:rPr lang="en-US" altLang="zh-CN" sz="32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off</a:t>
            </a:r>
            <a:endParaRPr lang="en-US" altLang="zh-CN" sz="32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1F958583-AA67-49A8-B7EC-103AEEFDDE75}"/>
              </a:ext>
            </a:extLst>
          </p:cNvPr>
          <p:cNvSpPr/>
          <p:nvPr/>
        </p:nvSpPr>
        <p:spPr>
          <a:xfrm>
            <a:off x="159025" y="82645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10" name="文本框 260112"/>
          <p:cNvSpPr txBox="1">
            <a:spLocks noChangeArrowheads="1"/>
          </p:cNvSpPr>
          <p:nvPr/>
        </p:nvSpPr>
        <p:spPr bwMode="auto">
          <a:xfrm>
            <a:off x="7257925" y="3193499"/>
            <a:ext cx="551829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have taken off </a:t>
            </a:r>
          </a:p>
        </p:txBody>
      </p:sp>
      <p:sp>
        <p:nvSpPr>
          <p:cNvPr id="7" name="文本框 260112"/>
          <p:cNvSpPr txBox="1">
            <a:spLocks noChangeArrowheads="1"/>
          </p:cNvSpPr>
          <p:nvPr/>
        </p:nvSpPr>
        <p:spPr bwMode="auto">
          <a:xfrm>
            <a:off x="2696167" y="5131905"/>
            <a:ext cx="677315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took him in</a:t>
            </a:r>
          </a:p>
        </p:txBody>
      </p:sp>
    </p:spTree>
    <p:extLst>
      <p:ext uri="{BB962C8B-B14F-4D97-AF65-F5344CB8AC3E}">
        <p14:creationId xmlns:p14="http://schemas.microsoft.com/office/powerpoint/2010/main" val="2341589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9" name="文本框 21"/>
          <p:cNvSpPr txBox="1"/>
          <p:nvPr/>
        </p:nvSpPr>
        <p:spPr>
          <a:xfrm>
            <a:off x="2571236" y="2684414"/>
            <a:ext cx="7023021" cy="1225868"/>
          </a:xfrm>
          <a:prstGeom prst="roundRect">
            <a:avLst/>
          </a:prstGeom>
          <a:solidFill>
            <a:srgbClr val="490509"/>
          </a:solidFill>
          <a:ln w="9525">
            <a:noFill/>
          </a:ln>
        </p:spPr>
        <p:txBody>
          <a:bodyPr wrap="none" lIns="91440" tIns="45720" rIns="91440" bIns="45720">
            <a:spAutoFit/>
          </a:bodyPr>
          <a:lstStyle>
            <a:lvl1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l" eaLnBrk="1" hangingPunct="1">
              <a:defRPr/>
            </a:pPr>
            <a:r>
              <a:rPr lang="zh-CN" altLang="en-US" sz="6600" b="1" noProof="1" smtClean="0">
                <a:solidFill>
                  <a:schemeClr val="bg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一词多义短语动词</a:t>
            </a:r>
            <a:endParaRPr lang="en-US" altLang="zh-CN" sz="6600" b="1" noProof="1">
              <a:solidFill>
                <a:schemeClr val="bg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="" xmlns:a16="http://schemas.microsoft.com/office/drawing/2014/main" id="{61EA484A-C066-49F4-B174-5950B37AD63E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19911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9" name="文本框 21"/>
          <p:cNvSpPr txBox="1"/>
          <p:nvPr/>
        </p:nvSpPr>
        <p:spPr>
          <a:xfrm>
            <a:off x="4580737" y="2736667"/>
            <a:ext cx="3004020" cy="1225868"/>
          </a:xfrm>
          <a:prstGeom prst="roundRect">
            <a:avLst/>
          </a:prstGeom>
          <a:solidFill>
            <a:srgbClr val="490509"/>
          </a:solidFill>
          <a:ln w="9525">
            <a:noFill/>
          </a:ln>
        </p:spPr>
        <p:txBody>
          <a:bodyPr wrap="none" lIns="91440" tIns="45720" rIns="91440" bIns="45720">
            <a:spAutoFit/>
          </a:bodyPr>
          <a:lstStyle>
            <a:lvl1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l" eaLnBrk="1" hangingPunct="1">
              <a:defRPr/>
            </a:pPr>
            <a:r>
              <a:rPr lang="en-US" altLang="zh-CN" sz="6600" b="1" noProof="1">
                <a:solidFill>
                  <a:schemeClr val="bg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pick up</a:t>
            </a:r>
          </a:p>
        </p:txBody>
      </p:sp>
      <p:sp>
        <p:nvSpPr>
          <p:cNvPr id="3" name="矩形 2">
            <a:extLst>
              <a:ext uri="{FF2B5EF4-FFF2-40B4-BE49-F238E27FC236}">
                <a16:creationId xmlns="" xmlns:a16="http://schemas.microsoft.com/office/drawing/2014/main" id="{61EA484A-C066-49F4-B174-5950B37AD63E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96992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73" name="文本框 220174"/>
          <p:cNvSpPr txBox="1">
            <a:spLocks noChangeArrowheads="1"/>
          </p:cNvSpPr>
          <p:nvPr/>
        </p:nvSpPr>
        <p:spPr bwMode="auto">
          <a:xfrm>
            <a:off x="273269" y="-13031"/>
            <a:ext cx="3500309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6000" b="1" dirty="0">
                <a:solidFill>
                  <a:srgbClr val="490509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pick up</a:t>
            </a:r>
          </a:p>
        </p:txBody>
      </p:sp>
      <p:sp>
        <p:nvSpPr>
          <p:cNvPr id="25" name="矩形 24">
            <a:extLst>
              <a:ext uri="{FF2B5EF4-FFF2-40B4-BE49-F238E27FC236}">
                <a16:creationId xmlns="" xmlns:a16="http://schemas.microsoft.com/office/drawing/2014/main" id="{B6B10FE7-CB91-4C3F-B6F2-44C513D11ECD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775771" y="3174111"/>
            <a:ext cx="1765227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6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raise</a:t>
            </a:r>
          </a:p>
        </p:txBody>
      </p:sp>
      <p:sp>
        <p:nvSpPr>
          <p:cNvPr id="14" name="圆角矩形 260103"/>
          <p:cNvSpPr>
            <a:spLocks noChangeArrowheads="1"/>
          </p:cNvSpPr>
          <p:nvPr/>
        </p:nvSpPr>
        <p:spPr bwMode="auto">
          <a:xfrm>
            <a:off x="273269" y="2319587"/>
            <a:ext cx="2536019" cy="2002141"/>
          </a:xfrm>
          <a:prstGeom prst="roundRect">
            <a:avLst>
              <a:gd name="adj" fmla="val 16276"/>
            </a:avLst>
          </a:prstGeom>
          <a:solidFill>
            <a:srgbClr val="490509"/>
          </a:solidFill>
          <a:ln w="9525">
            <a:solidFill>
              <a:schemeClr val="tx1"/>
            </a:solidFill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</a:pPr>
            <a:r>
              <a: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拿起；捡起</a:t>
            </a:r>
          </a:p>
          <a:p>
            <a:pPr lvl="0" algn="ctr">
              <a:spcBef>
                <a:spcPct val="50000"/>
              </a:spcBef>
            </a:pPr>
            <a:r>
              <a:rPr lang="zh-CN" altLang="en-US" sz="3200" b="1" dirty="0" smtClean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（基本义</a:t>
            </a:r>
            <a:r>
              <a:rPr lang="zh-CN" altLang="en-US" sz="32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）</a:t>
            </a:r>
          </a:p>
        </p:txBody>
      </p:sp>
      <p:sp>
        <p:nvSpPr>
          <p:cNvPr id="15" name="左大括号 260102"/>
          <p:cNvSpPr/>
          <p:nvPr/>
        </p:nvSpPr>
        <p:spPr bwMode="auto">
          <a:xfrm>
            <a:off x="2809288" y="491936"/>
            <a:ext cx="398915" cy="5657441"/>
          </a:xfrm>
          <a:prstGeom prst="leftBrace">
            <a:avLst>
              <a:gd name="adj1" fmla="val 70107"/>
              <a:gd name="adj2" fmla="val 50000"/>
            </a:avLst>
          </a:prstGeom>
          <a:noFill/>
          <a:ln w="25400">
            <a:solidFill>
              <a:srgbClr val="490509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6" name="文本框 260106"/>
          <p:cNvSpPr txBox="1">
            <a:spLocks noChangeArrowheads="1"/>
          </p:cNvSpPr>
          <p:nvPr/>
        </p:nvSpPr>
        <p:spPr bwMode="auto">
          <a:xfrm>
            <a:off x="3318231" y="599778"/>
            <a:ext cx="3361267" cy="6667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735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数字的“形状”</a:t>
            </a:r>
          </a:p>
        </p:txBody>
      </p:sp>
      <p:sp>
        <p:nvSpPr>
          <p:cNvPr id="17" name="圆角矩形 260119"/>
          <p:cNvSpPr>
            <a:spLocks noChangeArrowheads="1"/>
          </p:cNvSpPr>
          <p:nvPr/>
        </p:nvSpPr>
        <p:spPr bwMode="auto">
          <a:xfrm>
            <a:off x="7824404" y="171967"/>
            <a:ext cx="3652893" cy="609632"/>
          </a:xfrm>
          <a:prstGeom prst="roundRect">
            <a:avLst>
              <a:gd name="adj" fmla="val 16667"/>
            </a:avLst>
          </a:prstGeom>
          <a:solidFill>
            <a:srgbClr val="843C0C"/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/>
            <a:r>
              <a:rPr lang="zh-CN" altLang="en-US" sz="32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拿起；拾起</a:t>
            </a:r>
          </a:p>
        </p:txBody>
      </p:sp>
      <p:sp>
        <p:nvSpPr>
          <p:cNvPr id="18" name="圆角矩形 260120"/>
          <p:cNvSpPr>
            <a:spLocks noChangeArrowheads="1"/>
          </p:cNvSpPr>
          <p:nvPr/>
        </p:nvSpPr>
        <p:spPr bwMode="auto">
          <a:xfrm>
            <a:off x="7830205" y="831107"/>
            <a:ext cx="3647092" cy="878267"/>
          </a:xfrm>
          <a:prstGeom prst="roundRect">
            <a:avLst>
              <a:gd name="adj" fmla="val 16667"/>
            </a:avLst>
          </a:prstGeom>
          <a:solidFill>
            <a:srgbClr val="843C0C"/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lnSpc>
                <a:spcPct val="80000"/>
              </a:lnSpc>
            </a:pPr>
            <a:r>
              <a:rPr lang="zh-CN" altLang="en-US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 </a:t>
            </a:r>
            <a:r>
              <a:rPr lang="en-US" altLang="zh-CN" sz="32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en-US" sz="32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车辆等</a:t>
            </a:r>
            <a:r>
              <a:rPr lang="en-US" altLang="zh-CN" sz="32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 </a:t>
            </a:r>
            <a:r>
              <a:rPr lang="zh-CN" altLang="en-US" sz="32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中途搭 </a:t>
            </a:r>
            <a:r>
              <a:rPr lang="en-US" altLang="zh-CN" sz="32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en-US" sz="32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人</a:t>
            </a:r>
            <a:r>
              <a:rPr lang="en-US" altLang="zh-CN" sz="32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</a:t>
            </a:r>
            <a:r>
              <a:rPr lang="zh-CN" altLang="en-US" sz="32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；中途带 </a:t>
            </a:r>
            <a:r>
              <a:rPr lang="en-US" altLang="zh-CN" sz="32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en-US" sz="32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货</a:t>
            </a:r>
            <a:r>
              <a:rPr lang="en-US" altLang="zh-CN" sz="32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</a:t>
            </a:r>
          </a:p>
        </p:txBody>
      </p:sp>
      <p:sp>
        <p:nvSpPr>
          <p:cNvPr id="20" name="直接连接符 260126"/>
          <p:cNvSpPr>
            <a:spLocks noChangeShapeType="1"/>
          </p:cNvSpPr>
          <p:nvPr/>
        </p:nvSpPr>
        <p:spPr bwMode="auto">
          <a:xfrm>
            <a:off x="6802694" y="3617429"/>
            <a:ext cx="1056216" cy="0"/>
          </a:xfrm>
          <a:prstGeom prst="line">
            <a:avLst/>
          </a:prstGeom>
          <a:noFill/>
          <a:ln w="25400">
            <a:solidFill>
              <a:srgbClr val="490509"/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1" name="圆角矩形 260109">
            <a:extLst>
              <a:ext uri="{FF2B5EF4-FFF2-40B4-BE49-F238E27FC236}">
                <a16:creationId xmlns="" xmlns:a16="http://schemas.microsoft.com/office/drawing/2014/main" id="{06D45362-3D10-4691-8BC0-EDDCA24694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75042" y="874580"/>
            <a:ext cx="4066964" cy="576465"/>
          </a:xfrm>
          <a:prstGeom prst="roundRect">
            <a:avLst>
              <a:gd name="adj" fmla="val 16667"/>
            </a:avLst>
          </a:prstGeom>
          <a:solidFill>
            <a:srgbClr val="490509"/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用车“捡起”人 </a:t>
            </a:r>
            <a:r>
              <a:rPr lang="en-US" altLang="zh-CN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/ </a:t>
            </a:r>
            <a:r>
              <a: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物</a:t>
            </a:r>
          </a:p>
        </p:txBody>
      </p:sp>
      <p:sp>
        <p:nvSpPr>
          <p:cNvPr id="22" name="圆角矩形 260109">
            <a:extLst>
              <a:ext uri="{FF2B5EF4-FFF2-40B4-BE49-F238E27FC236}">
                <a16:creationId xmlns="" xmlns:a16="http://schemas.microsoft.com/office/drawing/2014/main" id="{33E96C8D-7AD5-49B3-BBEC-EBF16BB524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90239" y="227116"/>
            <a:ext cx="4051768" cy="598595"/>
          </a:xfrm>
          <a:prstGeom prst="roundRect">
            <a:avLst>
              <a:gd name="adj" fmla="val 16667"/>
            </a:avLst>
          </a:prstGeom>
          <a:solidFill>
            <a:srgbClr val="490509"/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用手“拿起”某</a:t>
            </a:r>
            <a:r>
              <a:rPr lang="en-US" altLang="zh-CN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物</a:t>
            </a:r>
          </a:p>
        </p:txBody>
      </p:sp>
      <p:sp>
        <p:nvSpPr>
          <p:cNvPr id="23" name="圆角矩形 260113">
            <a:extLst>
              <a:ext uri="{FF2B5EF4-FFF2-40B4-BE49-F238E27FC236}">
                <a16:creationId xmlns="" xmlns:a16="http://schemas.microsoft.com/office/drawing/2014/main" id="{A8DA548B-79F0-4AA2-8577-C3B06C9759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30206" y="1772620"/>
            <a:ext cx="3647092" cy="523593"/>
          </a:xfrm>
          <a:prstGeom prst="roundRect">
            <a:avLst>
              <a:gd name="adj" fmla="val 16667"/>
            </a:avLst>
          </a:prstGeom>
          <a:solidFill>
            <a:srgbClr val="843C0C"/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80000"/>
              </a:lnSpc>
              <a:spcBef>
                <a:spcPct val="50000"/>
              </a:spcBef>
            </a:pPr>
            <a:r>
              <a:rPr lang="zh-CN" altLang="en-US" sz="32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营救；救起</a:t>
            </a:r>
          </a:p>
        </p:txBody>
      </p:sp>
      <p:sp>
        <p:nvSpPr>
          <p:cNvPr id="27" name="圆角矩形 260109">
            <a:extLst>
              <a:ext uri="{FF2B5EF4-FFF2-40B4-BE49-F238E27FC236}">
                <a16:creationId xmlns="" xmlns:a16="http://schemas.microsoft.com/office/drawing/2014/main" id="{33E96C8D-7AD5-49B3-BBEC-EBF16BB524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75042" y="1495474"/>
            <a:ext cx="4056628" cy="531287"/>
          </a:xfrm>
          <a:prstGeom prst="roundRect">
            <a:avLst>
              <a:gd name="adj" fmla="val 16667"/>
            </a:avLst>
          </a:prstGeom>
          <a:solidFill>
            <a:srgbClr val="490509"/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用船“捡起”</a:t>
            </a:r>
          </a:p>
        </p:txBody>
      </p:sp>
      <p:sp>
        <p:nvSpPr>
          <p:cNvPr id="28" name="圆角矩形 260109">
            <a:extLst>
              <a:ext uri="{FF2B5EF4-FFF2-40B4-BE49-F238E27FC236}">
                <a16:creationId xmlns="" xmlns:a16="http://schemas.microsoft.com/office/drawing/2014/main" id="{06D45362-3D10-4691-8BC0-EDDCA24694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90239" y="2086680"/>
            <a:ext cx="4066962" cy="1083838"/>
          </a:xfrm>
          <a:prstGeom prst="roundRect">
            <a:avLst>
              <a:gd name="adj" fmla="val 16667"/>
            </a:avLst>
          </a:prstGeom>
          <a:solidFill>
            <a:srgbClr val="490509"/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“捡起”习惯 </a:t>
            </a:r>
            <a:r>
              <a:rPr lang="en-US" altLang="zh-CN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/ </a:t>
            </a:r>
            <a:r>
              <a: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语言；去商店 “拿起”某物</a:t>
            </a:r>
          </a:p>
          <a:p>
            <a:pPr algn="ctr">
              <a:spcBef>
                <a:spcPct val="50000"/>
              </a:spcBef>
            </a:pPr>
            <a:endParaRPr lang="zh-CN" altLang="en-US" sz="2400" b="1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1" name="圆角矩形 260109">
            <a:extLst>
              <a:ext uri="{FF2B5EF4-FFF2-40B4-BE49-F238E27FC236}">
                <a16:creationId xmlns="" xmlns:a16="http://schemas.microsoft.com/office/drawing/2014/main" id="{06D45362-3D10-4691-8BC0-EDDCA24694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82640" y="3219333"/>
            <a:ext cx="4051769" cy="593019"/>
          </a:xfrm>
          <a:prstGeom prst="roundRect">
            <a:avLst>
              <a:gd name="adj" fmla="val 16667"/>
            </a:avLst>
          </a:prstGeom>
          <a:solidFill>
            <a:srgbClr val="490509"/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被设备“捡起”</a:t>
            </a:r>
          </a:p>
        </p:txBody>
      </p:sp>
      <p:sp>
        <p:nvSpPr>
          <p:cNvPr id="35" name="直接连接符 260126"/>
          <p:cNvSpPr>
            <a:spLocks noChangeShapeType="1"/>
          </p:cNvSpPr>
          <p:nvPr/>
        </p:nvSpPr>
        <p:spPr bwMode="auto">
          <a:xfrm>
            <a:off x="6768188" y="2776890"/>
            <a:ext cx="1056216" cy="0"/>
          </a:xfrm>
          <a:prstGeom prst="line">
            <a:avLst/>
          </a:prstGeom>
          <a:noFill/>
          <a:ln w="25400">
            <a:solidFill>
              <a:srgbClr val="490509"/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6" name="直接连接符 260126"/>
          <p:cNvSpPr>
            <a:spLocks noChangeShapeType="1"/>
          </p:cNvSpPr>
          <p:nvPr/>
        </p:nvSpPr>
        <p:spPr bwMode="auto">
          <a:xfrm>
            <a:off x="6802694" y="1920192"/>
            <a:ext cx="1056216" cy="0"/>
          </a:xfrm>
          <a:prstGeom prst="line">
            <a:avLst/>
          </a:prstGeom>
          <a:noFill/>
          <a:ln w="25400">
            <a:solidFill>
              <a:srgbClr val="490509"/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7" name="直接连接符 260126"/>
          <p:cNvSpPr>
            <a:spLocks noChangeShapeType="1"/>
          </p:cNvSpPr>
          <p:nvPr/>
        </p:nvSpPr>
        <p:spPr bwMode="auto">
          <a:xfrm>
            <a:off x="6802694" y="1182481"/>
            <a:ext cx="1056216" cy="0"/>
          </a:xfrm>
          <a:prstGeom prst="line">
            <a:avLst/>
          </a:prstGeom>
          <a:noFill/>
          <a:ln w="25400">
            <a:solidFill>
              <a:srgbClr val="490509"/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8" name="直接连接符 260126"/>
          <p:cNvSpPr>
            <a:spLocks noChangeShapeType="1"/>
          </p:cNvSpPr>
          <p:nvPr/>
        </p:nvSpPr>
        <p:spPr bwMode="auto">
          <a:xfrm>
            <a:off x="6802694" y="418363"/>
            <a:ext cx="1056216" cy="0"/>
          </a:xfrm>
          <a:prstGeom prst="line">
            <a:avLst/>
          </a:prstGeom>
          <a:noFill/>
          <a:ln w="25400">
            <a:solidFill>
              <a:srgbClr val="490509"/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4" name="圆角矩形 260109">
            <a:extLst>
              <a:ext uri="{FF2B5EF4-FFF2-40B4-BE49-F238E27FC236}">
                <a16:creationId xmlns="" xmlns:a16="http://schemas.microsoft.com/office/drawing/2014/main" id="{06D45362-3D10-4691-8BC0-EDDCA24694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69875" y="3866271"/>
            <a:ext cx="4066961" cy="591274"/>
          </a:xfrm>
          <a:prstGeom prst="roundRect">
            <a:avLst>
              <a:gd name="adj" fmla="val 16667"/>
            </a:avLst>
          </a:prstGeom>
          <a:solidFill>
            <a:srgbClr val="490509"/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去某地“捡起”某物</a:t>
            </a:r>
          </a:p>
        </p:txBody>
      </p:sp>
      <p:sp>
        <p:nvSpPr>
          <p:cNvPr id="26" name="圆角矩形 260113">
            <a:extLst>
              <a:ext uri="{FF2B5EF4-FFF2-40B4-BE49-F238E27FC236}">
                <a16:creationId xmlns="" xmlns:a16="http://schemas.microsoft.com/office/drawing/2014/main" id="{A8DA548B-79F0-4AA2-8577-C3B06C9759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30204" y="2344403"/>
            <a:ext cx="3647093" cy="1064499"/>
          </a:xfrm>
          <a:prstGeom prst="roundRect">
            <a:avLst>
              <a:gd name="adj" fmla="val 16667"/>
            </a:avLst>
          </a:prstGeom>
          <a:solidFill>
            <a:srgbClr val="843C0C"/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zh-CN" sz="32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en-US" sz="32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偶然地、无意地</a:t>
            </a:r>
            <a:r>
              <a:rPr lang="en-US" altLang="zh-CN" sz="32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 </a:t>
            </a:r>
            <a:r>
              <a:rPr lang="zh-CN" altLang="en-US" sz="32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得到；学会；买到</a:t>
            </a:r>
          </a:p>
        </p:txBody>
      </p:sp>
      <p:sp>
        <p:nvSpPr>
          <p:cNvPr id="29" name="圆角矩形 260113">
            <a:extLst>
              <a:ext uri="{FF2B5EF4-FFF2-40B4-BE49-F238E27FC236}">
                <a16:creationId xmlns="" xmlns:a16="http://schemas.microsoft.com/office/drawing/2014/main" id="{A8DA548B-79F0-4AA2-8577-C3B06C9759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24404" y="4078064"/>
            <a:ext cx="3652893" cy="592861"/>
          </a:xfrm>
          <a:prstGeom prst="roundRect">
            <a:avLst>
              <a:gd name="adj" fmla="val 16667"/>
            </a:avLst>
          </a:prstGeom>
          <a:solidFill>
            <a:srgbClr val="843C0C"/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32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接收到</a:t>
            </a:r>
          </a:p>
        </p:txBody>
      </p:sp>
      <p:sp>
        <p:nvSpPr>
          <p:cNvPr id="30" name="圆角矩形 260113">
            <a:extLst>
              <a:ext uri="{FF2B5EF4-FFF2-40B4-BE49-F238E27FC236}">
                <a16:creationId xmlns="" xmlns:a16="http://schemas.microsoft.com/office/drawing/2014/main" id="{A8DA548B-79F0-4AA2-8577-C3B06C9759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24404" y="3489538"/>
            <a:ext cx="3652893" cy="538039"/>
          </a:xfrm>
          <a:prstGeom prst="roundRect">
            <a:avLst>
              <a:gd name="adj" fmla="val 16667"/>
            </a:avLst>
          </a:prstGeom>
          <a:solidFill>
            <a:srgbClr val="843C0C"/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32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取回；收集</a:t>
            </a:r>
          </a:p>
        </p:txBody>
      </p:sp>
      <p:sp>
        <p:nvSpPr>
          <p:cNvPr id="32" name="直接连接符 260126"/>
          <p:cNvSpPr>
            <a:spLocks noChangeShapeType="1"/>
          </p:cNvSpPr>
          <p:nvPr/>
        </p:nvSpPr>
        <p:spPr bwMode="auto">
          <a:xfrm>
            <a:off x="6802694" y="4334215"/>
            <a:ext cx="1056216" cy="0"/>
          </a:xfrm>
          <a:prstGeom prst="line">
            <a:avLst/>
          </a:prstGeom>
          <a:noFill/>
          <a:ln w="25400">
            <a:solidFill>
              <a:srgbClr val="490509"/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3" name="圆角矩形 260109">
            <a:extLst>
              <a:ext uri="{FF2B5EF4-FFF2-40B4-BE49-F238E27FC236}">
                <a16:creationId xmlns="" xmlns:a16="http://schemas.microsoft.com/office/drawing/2014/main" id="{06D45362-3D10-4691-8BC0-EDDCA24694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81898" y="4524212"/>
            <a:ext cx="4083644" cy="1056402"/>
          </a:xfrm>
          <a:prstGeom prst="roundRect">
            <a:avLst>
              <a:gd name="adj" fmla="val 16667"/>
            </a:avLst>
          </a:prstGeom>
          <a:solidFill>
            <a:srgbClr val="490509"/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“捡起”话题 </a:t>
            </a:r>
            <a:r>
              <a:rPr lang="en-US" altLang="zh-CN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/ </a:t>
            </a:r>
            <a:r>
              <a: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健康 </a:t>
            </a:r>
            <a:r>
              <a:rPr lang="en-US" altLang="zh-CN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/ </a:t>
            </a:r>
            <a:r>
              <a: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情绪</a:t>
            </a:r>
          </a:p>
        </p:txBody>
      </p:sp>
      <p:sp>
        <p:nvSpPr>
          <p:cNvPr id="34" name="圆角矩形 260109">
            <a:extLst>
              <a:ext uri="{FF2B5EF4-FFF2-40B4-BE49-F238E27FC236}">
                <a16:creationId xmlns="" xmlns:a16="http://schemas.microsoft.com/office/drawing/2014/main" id="{06D45362-3D10-4691-8BC0-EDDCA24694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69874" y="5651862"/>
            <a:ext cx="4066961" cy="674438"/>
          </a:xfrm>
          <a:prstGeom prst="roundRect">
            <a:avLst>
              <a:gd name="adj" fmla="val 16667"/>
            </a:avLst>
          </a:prstGeom>
          <a:solidFill>
            <a:srgbClr val="490509"/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“捡起”速度</a:t>
            </a:r>
          </a:p>
        </p:txBody>
      </p:sp>
      <p:sp>
        <p:nvSpPr>
          <p:cNvPr id="39" name="圆角矩形 260113">
            <a:extLst>
              <a:ext uri="{FF2B5EF4-FFF2-40B4-BE49-F238E27FC236}">
                <a16:creationId xmlns="" xmlns:a16="http://schemas.microsoft.com/office/drawing/2014/main" id="{A8DA548B-79F0-4AA2-8577-C3B06C9759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30204" y="4739505"/>
            <a:ext cx="3647093" cy="982765"/>
          </a:xfrm>
          <a:prstGeom prst="roundRect">
            <a:avLst>
              <a:gd name="adj" fmla="val 16667"/>
            </a:avLst>
          </a:prstGeom>
          <a:solidFill>
            <a:srgbClr val="843C0C"/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90000"/>
              </a:lnSpc>
              <a:spcBef>
                <a:spcPct val="50000"/>
              </a:spcBef>
            </a:pPr>
            <a:r>
              <a:rPr lang="zh-CN" altLang="en-US" sz="32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重提 </a:t>
            </a:r>
            <a:r>
              <a:rPr lang="en-US" altLang="zh-CN" sz="32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en-US" sz="32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话题</a:t>
            </a:r>
            <a:r>
              <a:rPr lang="en-US" altLang="zh-CN" sz="32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</a:t>
            </a:r>
            <a:r>
              <a:rPr lang="zh-CN" altLang="en-US" sz="32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；恢复 </a:t>
            </a:r>
            <a:r>
              <a:rPr lang="en-US" altLang="zh-CN" sz="32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en-US" sz="32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健康等</a:t>
            </a:r>
            <a:r>
              <a:rPr lang="en-US" altLang="zh-CN" sz="32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</a:t>
            </a:r>
          </a:p>
        </p:txBody>
      </p:sp>
      <p:sp>
        <p:nvSpPr>
          <p:cNvPr id="40" name="圆角矩形 260113">
            <a:extLst>
              <a:ext uri="{FF2B5EF4-FFF2-40B4-BE49-F238E27FC236}">
                <a16:creationId xmlns="" xmlns:a16="http://schemas.microsoft.com/office/drawing/2014/main" id="{A8DA548B-79F0-4AA2-8577-C3B06C9759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30204" y="5809428"/>
            <a:ext cx="3647093" cy="591372"/>
          </a:xfrm>
          <a:prstGeom prst="roundRect">
            <a:avLst>
              <a:gd name="adj" fmla="val 16667"/>
            </a:avLst>
          </a:prstGeom>
          <a:solidFill>
            <a:srgbClr val="843C0C"/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32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提高；</a:t>
            </a:r>
            <a:r>
              <a:rPr lang="en-US" altLang="zh-CN" sz="32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en-US" sz="32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风</a:t>
            </a:r>
            <a:r>
              <a:rPr lang="en-US" altLang="zh-CN" sz="32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 </a:t>
            </a:r>
            <a:r>
              <a:rPr lang="zh-CN" altLang="en-US" sz="32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变大</a:t>
            </a:r>
          </a:p>
        </p:txBody>
      </p:sp>
      <p:sp>
        <p:nvSpPr>
          <p:cNvPr id="41" name="直接连接符 260126"/>
          <p:cNvSpPr>
            <a:spLocks noChangeShapeType="1"/>
          </p:cNvSpPr>
          <p:nvPr/>
        </p:nvSpPr>
        <p:spPr bwMode="auto">
          <a:xfrm>
            <a:off x="6802694" y="5125769"/>
            <a:ext cx="1056216" cy="0"/>
          </a:xfrm>
          <a:prstGeom prst="line">
            <a:avLst/>
          </a:prstGeom>
          <a:noFill/>
          <a:ln w="25400">
            <a:solidFill>
              <a:srgbClr val="490509"/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42" name="直接连接符 260126"/>
          <p:cNvSpPr>
            <a:spLocks noChangeShapeType="1"/>
          </p:cNvSpPr>
          <p:nvPr/>
        </p:nvSpPr>
        <p:spPr bwMode="auto">
          <a:xfrm>
            <a:off x="6802694" y="5970700"/>
            <a:ext cx="1056216" cy="0"/>
          </a:xfrm>
          <a:prstGeom prst="line">
            <a:avLst/>
          </a:prstGeom>
          <a:noFill/>
          <a:ln w="25400">
            <a:solidFill>
              <a:srgbClr val="490509"/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798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20" grpId="0" animBg="1"/>
      <p:bldP spid="21" grpId="0" animBg="1"/>
      <p:bldP spid="22" grpId="0" animBg="1"/>
      <p:bldP spid="23" grpId="0" animBg="1"/>
      <p:bldP spid="27" grpId="0" animBg="1"/>
      <p:bldP spid="28" grpId="0" animBg="1"/>
      <p:bldP spid="31" grpId="0" animBg="1"/>
      <p:bldP spid="35" grpId="0" animBg="1"/>
      <p:bldP spid="36" grpId="0" animBg="1"/>
      <p:bldP spid="37" grpId="0" animBg="1"/>
      <p:bldP spid="38" grpId="0" animBg="1"/>
      <p:bldP spid="24" grpId="0" animBg="1"/>
      <p:bldP spid="26" grpId="0" animBg="1"/>
      <p:bldP spid="29" grpId="0" animBg="1"/>
      <p:bldP spid="30" grpId="0" animBg="1"/>
      <p:bldP spid="32" grpId="0" animBg="1"/>
      <p:bldP spid="33" grpId="0" animBg="1"/>
      <p:bldP spid="34" grpId="0" animBg="1"/>
      <p:bldP spid="39" grpId="0" animBg="1"/>
      <p:bldP spid="40" grpId="0" animBg="1"/>
      <p:bldP spid="41" grpId="0" animBg="1"/>
      <p:bldP spid="42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3" name="文本框 281604"/>
          <p:cNvSpPr txBox="1">
            <a:spLocks noChangeArrowheads="1"/>
          </p:cNvSpPr>
          <p:nvPr/>
        </p:nvSpPr>
        <p:spPr bwMode="auto">
          <a:xfrm>
            <a:off x="-241299" y="0"/>
            <a:ext cx="3553884" cy="706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40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40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备考指导</a:t>
            </a:r>
            <a:r>
              <a:rPr lang="en-US" altLang="zh-CN" sz="40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】</a:t>
            </a:r>
            <a:endParaRPr lang="zh-CN" altLang="en-US" sz="40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44035" name="文本框 2"/>
          <p:cNvSpPr txBox="1"/>
          <p:nvPr/>
        </p:nvSpPr>
        <p:spPr>
          <a:xfrm>
            <a:off x="214491" y="915426"/>
            <a:ext cx="11706576" cy="501675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pick up </a:t>
            </a:r>
          </a:p>
          <a:p>
            <a:pPr>
              <a:defRPr/>
            </a:pPr>
            <a:r>
              <a:rPr lang="zh-CN" altLang="en-US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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提起；拿起 ①</a:t>
            </a:r>
            <a:r>
              <a:rPr lang="zh-CN" altLang="en-US" sz="3200" b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拿起；拾起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② 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(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车辆等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)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中途搭 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(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人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)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；中途带 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(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货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) ③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营救；救起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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得到 ①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(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偶然地、无意地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)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得到；学会；买到 ②接收到 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charset="0"/>
              </a:rPr>
              <a:t>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取回；收集 </a:t>
            </a:r>
            <a:r>
              <a:rPr lang="zh-CN" altLang="en-US" sz="32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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重提 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(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话题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)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；恢复 </a:t>
            </a:r>
            <a:r>
              <a:rPr lang="zh-CN" altLang="en-US" sz="3200" b="1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charset="0"/>
              </a:rPr>
              <a:t>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(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健康等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)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提高；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(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风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)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变大</a:t>
            </a:r>
            <a:endParaRPr lang="en-US" altLang="zh-CN" sz="32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eaLnBrk="1" hangingPunct="1">
              <a:buFont typeface="Arial" panose="020B0604020202020204" pitchFamily="34" charset="0"/>
              <a:buNone/>
              <a:defRPr/>
            </a:pPr>
            <a:endParaRPr lang="en-US" altLang="zh-CN" sz="32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>
              <a:defRPr/>
            </a:pP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 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pick up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释义</a:t>
            </a:r>
            <a:r>
              <a:rPr lang="zh-CN" altLang="en-US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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的①②和释义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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的①②考频较高，释义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charset="0"/>
              </a:rPr>
              <a:t>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的 “收集”作为考点考查过； </a:t>
            </a:r>
          </a:p>
          <a:p>
            <a:pPr>
              <a:defRPr/>
            </a:pP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 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pick up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在高考听力、阅读、完形和写作中经常出现，为完形词汇。</a:t>
            </a:r>
          </a:p>
        </p:txBody>
      </p:sp>
    </p:spTree>
    <p:extLst>
      <p:ext uri="{BB962C8B-B14F-4D97-AF65-F5344CB8AC3E}">
        <p14:creationId xmlns:p14="http://schemas.microsoft.com/office/powerpoint/2010/main" val="1769883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9" name="文本框 21"/>
          <p:cNvSpPr txBox="1"/>
          <p:nvPr/>
        </p:nvSpPr>
        <p:spPr>
          <a:xfrm>
            <a:off x="3802749" y="2736667"/>
            <a:ext cx="4559996" cy="1225868"/>
          </a:xfrm>
          <a:prstGeom prst="roundRect">
            <a:avLst/>
          </a:prstGeom>
          <a:solidFill>
            <a:srgbClr val="490509"/>
          </a:solidFill>
          <a:ln w="9525">
            <a:noFill/>
          </a:ln>
        </p:spPr>
        <p:txBody>
          <a:bodyPr wrap="none" lIns="91440" tIns="45720" rIns="91440" bIns="45720">
            <a:spAutoFit/>
          </a:bodyPr>
          <a:lstStyle>
            <a:lvl1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en-US" altLang="zh-CN" sz="6600" b="1" dirty="0">
                <a:solidFill>
                  <a:schemeClr val="bg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break down</a:t>
            </a:r>
          </a:p>
        </p:txBody>
      </p:sp>
      <p:sp>
        <p:nvSpPr>
          <p:cNvPr id="3" name="矩形 2">
            <a:extLst>
              <a:ext uri="{FF2B5EF4-FFF2-40B4-BE49-F238E27FC236}">
                <a16:creationId xmlns="" xmlns:a16="http://schemas.microsoft.com/office/drawing/2014/main" id="{23AEECB7-AA66-44E6-A351-2231B99C6690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62084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左大括号 260102"/>
          <p:cNvSpPr/>
          <p:nvPr/>
        </p:nvSpPr>
        <p:spPr bwMode="auto">
          <a:xfrm>
            <a:off x="2910363" y="1348835"/>
            <a:ext cx="575733" cy="4897967"/>
          </a:xfrm>
          <a:prstGeom prst="leftBrace">
            <a:avLst>
              <a:gd name="adj1" fmla="val 70107"/>
              <a:gd name="adj2" fmla="val 50000"/>
            </a:avLst>
          </a:prstGeom>
          <a:noFill/>
          <a:ln w="25400">
            <a:solidFill>
              <a:srgbClr val="490509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 sz="240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7655" name="文本框 260106"/>
          <p:cNvSpPr txBox="1">
            <a:spLocks noChangeArrowheads="1"/>
          </p:cNvSpPr>
          <p:nvPr/>
        </p:nvSpPr>
        <p:spPr bwMode="auto">
          <a:xfrm>
            <a:off x="3652230" y="1206995"/>
            <a:ext cx="349857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   </a:t>
            </a:r>
            <a:r>
              <a:rPr lang="zh-CN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形状</a:t>
            </a:r>
            <a:r>
              <a:rPr lang="zh-CN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或</a:t>
            </a:r>
            <a:r>
              <a:rPr lang="zh-CN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尺寸</a:t>
            </a:r>
            <a:r>
              <a:rPr lang="zh-CN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“合适”</a:t>
            </a:r>
          </a:p>
        </p:txBody>
      </p:sp>
      <p:sp>
        <p:nvSpPr>
          <p:cNvPr id="27660" name="直接连接符 260111"/>
          <p:cNvSpPr>
            <a:spLocks noChangeShapeType="1"/>
          </p:cNvSpPr>
          <p:nvPr/>
        </p:nvSpPr>
        <p:spPr bwMode="auto">
          <a:xfrm>
            <a:off x="7034122" y="1206995"/>
            <a:ext cx="1056216" cy="0"/>
          </a:xfrm>
          <a:prstGeom prst="line">
            <a:avLst/>
          </a:prstGeom>
          <a:noFill/>
          <a:ln w="25400">
            <a:solidFill>
              <a:srgbClr val="490509"/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7667" name="圆角矩形 260121"/>
          <p:cNvSpPr>
            <a:spLocks noChangeArrowheads="1"/>
          </p:cNvSpPr>
          <p:nvPr/>
        </p:nvSpPr>
        <p:spPr bwMode="auto">
          <a:xfrm>
            <a:off x="8075099" y="5604077"/>
            <a:ext cx="3376716" cy="986282"/>
          </a:xfrm>
          <a:prstGeom prst="roundRect">
            <a:avLst>
              <a:gd name="adj" fmla="val 16667"/>
            </a:avLst>
          </a:prstGeom>
          <a:solidFill>
            <a:srgbClr val="843C0C"/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</a:pPr>
            <a:r>
              <a:rPr lang="zh-CN" altLang="en-US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情不自禁地哭起来</a:t>
            </a:r>
          </a:p>
        </p:txBody>
      </p:sp>
      <p:sp>
        <p:nvSpPr>
          <p:cNvPr id="27672" name="直接连接符 260126"/>
          <p:cNvSpPr>
            <a:spLocks noChangeShapeType="1"/>
          </p:cNvSpPr>
          <p:nvPr/>
        </p:nvSpPr>
        <p:spPr bwMode="auto">
          <a:xfrm>
            <a:off x="7034122" y="6097218"/>
            <a:ext cx="1056216" cy="0"/>
          </a:xfrm>
          <a:prstGeom prst="line">
            <a:avLst/>
          </a:prstGeom>
          <a:noFill/>
          <a:ln w="25400">
            <a:solidFill>
              <a:srgbClr val="490509"/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6" name="圆角矩形 260110"/>
          <p:cNvSpPr>
            <a:spLocks noChangeArrowheads="1"/>
          </p:cNvSpPr>
          <p:nvPr/>
        </p:nvSpPr>
        <p:spPr bwMode="auto">
          <a:xfrm>
            <a:off x="3657401" y="3114469"/>
            <a:ext cx="3356329" cy="1049211"/>
          </a:xfrm>
          <a:prstGeom prst="roundRect">
            <a:avLst>
              <a:gd name="adj" fmla="val 16667"/>
            </a:avLst>
          </a:prstGeom>
          <a:solidFill>
            <a:srgbClr val="490509"/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特殊情感或态度“坍塌”</a:t>
            </a:r>
          </a:p>
        </p:txBody>
      </p:sp>
      <p:sp>
        <p:nvSpPr>
          <p:cNvPr id="27" name="直接连接符 260111"/>
          <p:cNvSpPr>
            <a:spLocks noChangeShapeType="1"/>
          </p:cNvSpPr>
          <p:nvPr/>
        </p:nvSpPr>
        <p:spPr bwMode="auto">
          <a:xfrm>
            <a:off x="7034122" y="2395579"/>
            <a:ext cx="1056216" cy="0"/>
          </a:xfrm>
          <a:prstGeom prst="line">
            <a:avLst/>
          </a:prstGeom>
          <a:noFill/>
          <a:ln w="25400">
            <a:solidFill>
              <a:srgbClr val="490509"/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8" name="直接连接符 260111"/>
          <p:cNvSpPr>
            <a:spLocks noChangeShapeType="1"/>
          </p:cNvSpPr>
          <p:nvPr/>
        </p:nvSpPr>
        <p:spPr bwMode="auto">
          <a:xfrm>
            <a:off x="7034122" y="4880561"/>
            <a:ext cx="1056216" cy="0"/>
          </a:xfrm>
          <a:prstGeom prst="line">
            <a:avLst/>
          </a:prstGeom>
          <a:noFill/>
          <a:ln w="25400">
            <a:solidFill>
              <a:srgbClr val="490509"/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1" name="直接连接符 260111"/>
          <p:cNvSpPr>
            <a:spLocks noChangeShapeType="1"/>
          </p:cNvSpPr>
          <p:nvPr/>
        </p:nvSpPr>
        <p:spPr bwMode="auto">
          <a:xfrm>
            <a:off x="7034122" y="3623674"/>
            <a:ext cx="1056216" cy="0"/>
          </a:xfrm>
          <a:prstGeom prst="line">
            <a:avLst/>
          </a:prstGeom>
          <a:noFill/>
          <a:ln w="25400">
            <a:solidFill>
              <a:srgbClr val="490509"/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2" name="文本框 260125"/>
          <p:cNvSpPr txBox="1">
            <a:spLocks noChangeArrowheads="1"/>
          </p:cNvSpPr>
          <p:nvPr/>
        </p:nvSpPr>
        <p:spPr bwMode="auto">
          <a:xfrm>
            <a:off x="8318204" y="3297466"/>
            <a:ext cx="2797630" cy="583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安装</a:t>
            </a:r>
          </a:p>
        </p:txBody>
      </p:sp>
      <p:sp>
        <p:nvSpPr>
          <p:cNvPr id="34" name="文本框 260125"/>
          <p:cNvSpPr txBox="1">
            <a:spLocks noChangeArrowheads="1"/>
          </p:cNvSpPr>
          <p:nvPr/>
        </p:nvSpPr>
        <p:spPr bwMode="auto">
          <a:xfrm>
            <a:off x="7967570" y="4584089"/>
            <a:ext cx="3484245" cy="583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符合；使</a:t>
            </a:r>
            <a:r>
              <a:rPr lang="en-US" altLang="zh-CN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……</a:t>
            </a:r>
            <a:r>
              <a: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一致</a:t>
            </a:r>
          </a:p>
        </p:txBody>
      </p:sp>
      <p:sp>
        <p:nvSpPr>
          <p:cNvPr id="35" name="圆角矩形 260110">
            <a:extLst>
              <a:ext uri="{FF2B5EF4-FFF2-40B4-BE49-F238E27FC236}">
                <a16:creationId xmlns="" xmlns:a16="http://schemas.microsoft.com/office/drawing/2014/main" id="{E4AAA7FD-51D3-4EFF-ADBF-66D5B3DE89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67597" y="1951629"/>
            <a:ext cx="3356329" cy="1032451"/>
          </a:xfrm>
          <a:prstGeom prst="roundRect">
            <a:avLst>
              <a:gd name="adj" fmla="val 16667"/>
            </a:avLst>
          </a:prstGeom>
          <a:solidFill>
            <a:srgbClr val="490509"/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3735" b="1" dirty="0" smtClean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谈判等</a:t>
            </a:r>
            <a:r>
              <a:rPr lang="en-US" altLang="zh-CN" sz="3735" b="1" dirty="0" smtClean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en-US" altLang="zh-CN" sz="3735" b="1" dirty="0" smtClean="0">
                <a:solidFill>
                  <a:prstClr val="white"/>
                </a:solidFill>
                <a:latin typeface="黑体" pitchFamily="49" charset="-122"/>
                <a:ea typeface="黑体" pitchFamily="49" charset="-122"/>
                <a:cs typeface="Times New Roman" panose="02020603050405020304" pitchFamily="18" charset="0"/>
              </a:rPr>
              <a:t>“</a:t>
            </a:r>
            <a:r>
              <a:rPr lang="zh-CN" altLang="en-US" sz="3735" b="1" dirty="0">
                <a:solidFill>
                  <a:prstClr val="white"/>
                </a:solidFill>
                <a:latin typeface="黑体" pitchFamily="49" charset="-122"/>
                <a:ea typeface="黑体" pitchFamily="49" charset="-122"/>
                <a:cs typeface="Times New Roman" panose="02020603050405020304" pitchFamily="18" charset="0"/>
              </a:rPr>
              <a:t>坍塌”</a:t>
            </a:r>
          </a:p>
        </p:txBody>
      </p:sp>
      <p:sp>
        <p:nvSpPr>
          <p:cNvPr id="36" name="圆角矩形 260110">
            <a:extLst>
              <a:ext uri="{FF2B5EF4-FFF2-40B4-BE49-F238E27FC236}">
                <a16:creationId xmlns="" xmlns:a16="http://schemas.microsoft.com/office/drawing/2014/main" id="{33439216-77EE-42F4-BE3C-EECE492FFD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67597" y="747761"/>
            <a:ext cx="3356329" cy="1073479"/>
          </a:xfrm>
          <a:prstGeom prst="roundRect">
            <a:avLst>
              <a:gd name="adj" fmla="val 16667"/>
            </a:avLst>
          </a:prstGeom>
          <a:solidFill>
            <a:srgbClr val="490509"/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机器、身体等“坍塌”</a:t>
            </a:r>
          </a:p>
        </p:txBody>
      </p:sp>
      <p:sp>
        <p:nvSpPr>
          <p:cNvPr id="37" name="圆角矩形 260110">
            <a:extLst>
              <a:ext uri="{FF2B5EF4-FFF2-40B4-BE49-F238E27FC236}">
                <a16:creationId xmlns="" xmlns:a16="http://schemas.microsoft.com/office/drawing/2014/main" id="{4468F7F6-0BF9-4F65-BE1A-C736DE0241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77793" y="4307053"/>
            <a:ext cx="3346133" cy="1122811"/>
          </a:xfrm>
          <a:prstGeom prst="roundRect">
            <a:avLst>
              <a:gd name="adj" fmla="val 16667"/>
            </a:avLst>
          </a:prstGeom>
          <a:solidFill>
            <a:srgbClr val="490509"/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具体事物“坍塌”</a:t>
            </a:r>
          </a:p>
        </p:txBody>
      </p:sp>
      <p:sp>
        <p:nvSpPr>
          <p:cNvPr id="38" name="圆角矩形 260110">
            <a:extLst>
              <a:ext uri="{FF2B5EF4-FFF2-40B4-BE49-F238E27FC236}">
                <a16:creationId xmlns="" xmlns:a16="http://schemas.microsoft.com/office/drawing/2014/main" id="{8DF3B142-33A1-4E1F-94F5-BF1A5BBDC0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77793" y="5558961"/>
            <a:ext cx="3356329" cy="943023"/>
          </a:xfrm>
          <a:prstGeom prst="roundRect">
            <a:avLst>
              <a:gd name="adj" fmla="val 16667"/>
            </a:avLst>
          </a:prstGeom>
          <a:solidFill>
            <a:srgbClr val="490509"/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情感“坍塌”</a:t>
            </a:r>
          </a:p>
        </p:txBody>
      </p:sp>
      <p:sp>
        <p:nvSpPr>
          <p:cNvPr id="39" name="圆角矩形 260121">
            <a:extLst>
              <a:ext uri="{FF2B5EF4-FFF2-40B4-BE49-F238E27FC236}">
                <a16:creationId xmlns="" xmlns:a16="http://schemas.microsoft.com/office/drawing/2014/main" id="{28759A36-E05B-46E0-826F-C45A7986C0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75099" y="4281607"/>
            <a:ext cx="3376716" cy="1188527"/>
          </a:xfrm>
          <a:prstGeom prst="roundRect">
            <a:avLst>
              <a:gd name="adj" fmla="val 16667"/>
            </a:avLst>
          </a:prstGeom>
          <a:solidFill>
            <a:srgbClr val="843C0C"/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把</a:t>
            </a:r>
            <a:r>
              <a:rPr lang="en-US" altLang="zh-CN" sz="3735" b="1" dirty="0">
                <a:solidFill>
                  <a:prstClr val="white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…</a:t>
            </a:r>
            <a:r>
              <a:rPr lang="zh-CN" altLang="en-US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分成若干部分</a:t>
            </a:r>
          </a:p>
        </p:txBody>
      </p:sp>
      <p:sp>
        <p:nvSpPr>
          <p:cNvPr id="40" name="圆角矩形 260121">
            <a:extLst>
              <a:ext uri="{FF2B5EF4-FFF2-40B4-BE49-F238E27FC236}">
                <a16:creationId xmlns="" xmlns:a16="http://schemas.microsoft.com/office/drawing/2014/main" id="{56857B9D-8184-414C-814F-3BFF62FDB8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75099" y="3130533"/>
            <a:ext cx="3376716" cy="986282"/>
          </a:xfrm>
          <a:prstGeom prst="roundRect">
            <a:avLst>
              <a:gd name="adj" fmla="val 16667"/>
            </a:avLst>
          </a:prstGeom>
          <a:solidFill>
            <a:srgbClr val="843C0C"/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打破</a:t>
            </a:r>
            <a:r>
              <a:rPr lang="zh-CN" altLang="en-US" sz="3735" b="1" dirty="0" smtClean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；消除</a:t>
            </a:r>
            <a:endParaRPr lang="zh-CN" altLang="en-US" sz="3735" b="1" dirty="0">
              <a:solidFill>
                <a:prstClr val="white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41" name="圆角矩形 260121">
            <a:extLst>
              <a:ext uri="{FF2B5EF4-FFF2-40B4-BE49-F238E27FC236}">
                <a16:creationId xmlns="" xmlns:a16="http://schemas.microsoft.com/office/drawing/2014/main" id="{C9C2A476-B139-4A09-AA2E-9C73FE30C3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75099" y="1823692"/>
            <a:ext cx="3376716" cy="1143774"/>
          </a:xfrm>
          <a:prstGeom prst="roundRect">
            <a:avLst>
              <a:gd name="adj" fmla="val 16667"/>
            </a:avLst>
          </a:prstGeom>
          <a:solidFill>
            <a:srgbClr val="843C0C"/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（谈判等）失败</a:t>
            </a:r>
          </a:p>
        </p:txBody>
      </p:sp>
      <p:sp>
        <p:nvSpPr>
          <p:cNvPr id="42" name="圆角矩形 260121">
            <a:extLst>
              <a:ext uri="{FF2B5EF4-FFF2-40B4-BE49-F238E27FC236}">
                <a16:creationId xmlns="" xmlns:a16="http://schemas.microsoft.com/office/drawing/2014/main" id="{CCF258BF-530F-4B8D-91D4-15CB86FFCB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75099" y="643790"/>
            <a:ext cx="3376716" cy="1016328"/>
          </a:xfrm>
          <a:prstGeom prst="roundRect">
            <a:avLst>
              <a:gd name="adj" fmla="val 16667"/>
            </a:avLst>
          </a:prstGeom>
          <a:solidFill>
            <a:srgbClr val="843C0C"/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出故障；垮掉</a:t>
            </a:r>
          </a:p>
        </p:txBody>
      </p:sp>
      <p:sp>
        <p:nvSpPr>
          <p:cNvPr id="43" name="矩形 42">
            <a:extLst>
              <a:ext uri="{FF2B5EF4-FFF2-40B4-BE49-F238E27FC236}">
                <a16:creationId xmlns="" xmlns:a16="http://schemas.microsoft.com/office/drawing/2014/main" id="{92E72B5A-F37A-443A-ABFB-81F02BE2F7EF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24" name="文本框 220174"/>
          <p:cNvSpPr txBox="1">
            <a:spLocks noChangeArrowheads="1"/>
          </p:cNvSpPr>
          <p:nvPr/>
        </p:nvSpPr>
        <p:spPr bwMode="auto">
          <a:xfrm>
            <a:off x="159025" y="-130930"/>
            <a:ext cx="4489964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60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break down</a:t>
            </a:r>
          </a:p>
        </p:txBody>
      </p:sp>
      <p:sp>
        <p:nvSpPr>
          <p:cNvPr id="25" name="圆角矩形 260103"/>
          <p:cNvSpPr>
            <a:spLocks noChangeArrowheads="1"/>
          </p:cNvSpPr>
          <p:nvPr/>
        </p:nvSpPr>
        <p:spPr bwMode="auto">
          <a:xfrm>
            <a:off x="285231" y="1985433"/>
            <a:ext cx="2680219" cy="2690284"/>
          </a:xfrm>
          <a:prstGeom prst="roundRect">
            <a:avLst>
              <a:gd name="adj" fmla="val 16667"/>
            </a:avLst>
          </a:prstGeom>
          <a:solidFill>
            <a:srgbClr val="490509"/>
          </a:solidFill>
          <a:ln w="9525">
            <a:solidFill>
              <a:schemeClr val="tx1"/>
            </a:solidFill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坍塌</a:t>
            </a:r>
          </a:p>
          <a:p>
            <a:pPr algn="ctr">
              <a:spcBef>
                <a:spcPct val="50000"/>
              </a:spcBef>
            </a:pPr>
            <a:r>
              <a:rPr lang="zh-CN" altLang="en-US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（基本义）</a:t>
            </a:r>
          </a:p>
        </p:txBody>
      </p:sp>
    </p:spTree>
    <p:extLst>
      <p:ext uri="{BB962C8B-B14F-4D97-AF65-F5344CB8AC3E}">
        <p14:creationId xmlns:p14="http://schemas.microsoft.com/office/powerpoint/2010/main" val="1738901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7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76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6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60" grpId="0" animBg="1"/>
      <p:bldP spid="27667" grpId="0" animBg="1"/>
      <p:bldP spid="27672" grpId="0" animBg="1"/>
      <p:bldP spid="26" grpId="0" animBg="1"/>
      <p:bldP spid="27" grpId="0" animBg="1"/>
      <p:bldP spid="28" grpId="0" animBg="1"/>
      <p:bldP spid="31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3" name="文本框 281604"/>
          <p:cNvSpPr txBox="1">
            <a:spLocks noChangeArrowheads="1"/>
          </p:cNvSpPr>
          <p:nvPr/>
        </p:nvSpPr>
        <p:spPr bwMode="auto">
          <a:xfrm>
            <a:off x="-220034" y="978196"/>
            <a:ext cx="3553884" cy="706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40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40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备考指导</a:t>
            </a:r>
            <a:r>
              <a:rPr lang="en-US" altLang="zh-CN" sz="40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】</a:t>
            </a:r>
            <a:endParaRPr lang="zh-CN" altLang="en-US" sz="40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44035" name="文本框 2"/>
          <p:cNvSpPr txBox="1"/>
          <p:nvPr/>
        </p:nvSpPr>
        <p:spPr>
          <a:xfrm>
            <a:off x="118798" y="2170068"/>
            <a:ext cx="11706576" cy="304698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buFont typeface="Wingdings 2"/>
              <a:buChar char="è"/>
              <a:defRPr/>
            </a:pP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break down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的释义“出故障；垮掉”考频较高，但其他释义也</a:t>
            </a:r>
            <a:endParaRPr lang="en-US" altLang="zh-CN" sz="32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  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有考查；</a:t>
            </a:r>
          </a:p>
          <a:p>
            <a:pPr marL="457200" indent="-457200">
              <a:lnSpc>
                <a:spcPct val="150000"/>
              </a:lnSpc>
              <a:buFont typeface="Wingdings 2"/>
              <a:buChar char="è"/>
              <a:defRPr/>
            </a:pP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break down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在高考听力、阅读和完形中经常出现，且常作为考</a:t>
            </a:r>
            <a:endParaRPr lang="en-US" altLang="zh-CN" sz="32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  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点，为完形词汇。</a:t>
            </a:r>
          </a:p>
        </p:txBody>
      </p:sp>
    </p:spTree>
    <p:extLst>
      <p:ext uri="{BB962C8B-B14F-4D97-AF65-F5344CB8AC3E}">
        <p14:creationId xmlns:p14="http://schemas.microsoft.com/office/powerpoint/2010/main" val="3321509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9" name="文本框 21"/>
          <p:cNvSpPr txBox="1"/>
          <p:nvPr/>
        </p:nvSpPr>
        <p:spPr>
          <a:xfrm>
            <a:off x="4306057" y="2736667"/>
            <a:ext cx="3553379" cy="1225868"/>
          </a:xfrm>
          <a:prstGeom prst="roundRect">
            <a:avLst/>
          </a:prstGeom>
          <a:solidFill>
            <a:srgbClr val="490509"/>
          </a:solidFill>
          <a:ln w="9525">
            <a:noFill/>
          </a:ln>
        </p:spPr>
        <p:txBody>
          <a:bodyPr wrap="none" lIns="91440" tIns="45720" rIns="91440" bIns="45720">
            <a:spAutoFit/>
          </a:bodyPr>
          <a:lstStyle>
            <a:lvl1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en-US" altLang="zh-CN" sz="6600" b="1" noProof="1">
                <a:solidFill>
                  <a:schemeClr val="bg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work out</a:t>
            </a:r>
          </a:p>
        </p:txBody>
      </p:sp>
      <p:sp>
        <p:nvSpPr>
          <p:cNvPr id="3" name="矩形 2">
            <a:extLst>
              <a:ext uri="{FF2B5EF4-FFF2-40B4-BE49-F238E27FC236}">
                <a16:creationId xmlns="" xmlns:a16="http://schemas.microsoft.com/office/drawing/2014/main" id="{61EA484A-C066-49F4-B174-5950B37AD63E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90491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左大括号 260102"/>
          <p:cNvSpPr/>
          <p:nvPr/>
        </p:nvSpPr>
        <p:spPr bwMode="auto">
          <a:xfrm>
            <a:off x="2985772" y="1044710"/>
            <a:ext cx="575733" cy="4897967"/>
          </a:xfrm>
          <a:prstGeom prst="leftBrace">
            <a:avLst>
              <a:gd name="adj1" fmla="val 70107"/>
              <a:gd name="adj2" fmla="val 50000"/>
            </a:avLst>
          </a:prstGeom>
          <a:noFill/>
          <a:ln w="25400">
            <a:solidFill>
              <a:srgbClr val="490509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 sz="240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7655" name="文本框 260106"/>
          <p:cNvSpPr txBox="1">
            <a:spLocks noChangeArrowheads="1"/>
          </p:cNvSpPr>
          <p:nvPr/>
        </p:nvSpPr>
        <p:spPr bwMode="auto">
          <a:xfrm>
            <a:off x="3727639" y="902870"/>
            <a:ext cx="349857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   </a:t>
            </a:r>
            <a:r>
              <a:rPr lang="zh-CN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形状</a:t>
            </a:r>
            <a:r>
              <a:rPr lang="zh-CN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或</a:t>
            </a:r>
            <a:r>
              <a:rPr lang="zh-CN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尺寸</a:t>
            </a:r>
            <a:r>
              <a:rPr lang="zh-CN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“合适”</a:t>
            </a:r>
          </a:p>
        </p:txBody>
      </p:sp>
      <p:sp>
        <p:nvSpPr>
          <p:cNvPr id="27660" name="直接连接符 260111"/>
          <p:cNvSpPr>
            <a:spLocks noChangeShapeType="1"/>
          </p:cNvSpPr>
          <p:nvPr/>
        </p:nvSpPr>
        <p:spPr bwMode="auto">
          <a:xfrm>
            <a:off x="7030083" y="806701"/>
            <a:ext cx="1056216" cy="0"/>
          </a:xfrm>
          <a:prstGeom prst="line">
            <a:avLst/>
          </a:prstGeom>
          <a:noFill/>
          <a:ln w="25400">
            <a:solidFill>
              <a:srgbClr val="490509"/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7667" name="圆角矩形 260121"/>
          <p:cNvSpPr>
            <a:spLocks noChangeArrowheads="1"/>
          </p:cNvSpPr>
          <p:nvPr/>
        </p:nvSpPr>
        <p:spPr bwMode="auto">
          <a:xfrm>
            <a:off x="8086299" y="5403923"/>
            <a:ext cx="3376716" cy="986282"/>
          </a:xfrm>
          <a:prstGeom prst="roundRect">
            <a:avLst>
              <a:gd name="adj" fmla="val 16667"/>
            </a:avLst>
          </a:prstGeom>
          <a:solidFill>
            <a:srgbClr val="843C0C"/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</a:pPr>
            <a:r>
              <a:rPr lang="zh-CN" altLang="en-US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锻炼；训练</a:t>
            </a:r>
          </a:p>
        </p:txBody>
      </p:sp>
      <p:sp>
        <p:nvSpPr>
          <p:cNvPr id="27672" name="直接连接符 260126"/>
          <p:cNvSpPr>
            <a:spLocks noChangeShapeType="1"/>
          </p:cNvSpPr>
          <p:nvPr/>
        </p:nvSpPr>
        <p:spPr bwMode="auto">
          <a:xfrm>
            <a:off x="7030083" y="5897064"/>
            <a:ext cx="1056216" cy="0"/>
          </a:xfrm>
          <a:prstGeom prst="line">
            <a:avLst/>
          </a:prstGeom>
          <a:noFill/>
          <a:ln w="25400">
            <a:solidFill>
              <a:srgbClr val="490509"/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6" name="圆角矩形 260110"/>
          <p:cNvSpPr>
            <a:spLocks noChangeArrowheads="1"/>
          </p:cNvSpPr>
          <p:nvPr/>
        </p:nvSpPr>
        <p:spPr bwMode="auto">
          <a:xfrm>
            <a:off x="3732810" y="2810344"/>
            <a:ext cx="3356329" cy="1049211"/>
          </a:xfrm>
          <a:prstGeom prst="roundRect">
            <a:avLst>
              <a:gd name="adj" fmla="val 16667"/>
            </a:avLst>
          </a:prstGeom>
          <a:solidFill>
            <a:srgbClr val="490509"/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“做出” 计划</a:t>
            </a:r>
          </a:p>
        </p:txBody>
      </p:sp>
      <p:sp>
        <p:nvSpPr>
          <p:cNvPr id="27" name="直接连接符 260111"/>
          <p:cNvSpPr>
            <a:spLocks noChangeShapeType="1"/>
          </p:cNvSpPr>
          <p:nvPr/>
        </p:nvSpPr>
        <p:spPr bwMode="auto">
          <a:xfrm>
            <a:off x="7030083" y="1968748"/>
            <a:ext cx="1056216" cy="0"/>
          </a:xfrm>
          <a:prstGeom prst="line">
            <a:avLst/>
          </a:prstGeom>
          <a:noFill/>
          <a:ln w="25400">
            <a:solidFill>
              <a:srgbClr val="490509"/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8" name="直接连接符 260111"/>
          <p:cNvSpPr>
            <a:spLocks noChangeShapeType="1"/>
          </p:cNvSpPr>
          <p:nvPr/>
        </p:nvSpPr>
        <p:spPr bwMode="auto">
          <a:xfrm>
            <a:off x="7030083" y="4601699"/>
            <a:ext cx="1056216" cy="0"/>
          </a:xfrm>
          <a:prstGeom prst="line">
            <a:avLst/>
          </a:prstGeom>
          <a:noFill/>
          <a:ln w="25400">
            <a:solidFill>
              <a:srgbClr val="490509"/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1" name="直接连接符 260111"/>
          <p:cNvSpPr>
            <a:spLocks noChangeShapeType="1"/>
          </p:cNvSpPr>
          <p:nvPr/>
        </p:nvSpPr>
        <p:spPr bwMode="auto">
          <a:xfrm>
            <a:off x="7030083" y="3076586"/>
            <a:ext cx="1056216" cy="0"/>
          </a:xfrm>
          <a:prstGeom prst="line">
            <a:avLst/>
          </a:prstGeom>
          <a:noFill/>
          <a:ln w="25400">
            <a:solidFill>
              <a:srgbClr val="490509"/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2" name="文本框 260125"/>
          <p:cNvSpPr txBox="1">
            <a:spLocks noChangeArrowheads="1"/>
          </p:cNvSpPr>
          <p:nvPr/>
        </p:nvSpPr>
        <p:spPr bwMode="auto">
          <a:xfrm>
            <a:off x="8329404" y="3097312"/>
            <a:ext cx="2797630" cy="583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安装</a:t>
            </a:r>
          </a:p>
        </p:txBody>
      </p:sp>
      <p:sp>
        <p:nvSpPr>
          <p:cNvPr id="34" name="文本框 260125"/>
          <p:cNvSpPr txBox="1">
            <a:spLocks noChangeArrowheads="1"/>
          </p:cNvSpPr>
          <p:nvPr/>
        </p:nvSpPr>
        <p:spPr bwMode="auto">
          <a:xfrm>
            <a:off x="7978770" y="4383935"/>
            <a:ext cx="3484245" cy="583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符合；使</a:t>
            </a:r>
            <a:r>
              <a:rPr lang="en-US" altLang="zh-CN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……</a:t>
            </a:r>
            <a:r>
              <a: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一致</a:t>
            </a:r>
          </a:p>
        </p:txBody>
      </p:sp>
      <p:sp>
        <p:nvSpPr>
          <p:cNvPr id="35" name="圆角矩形 260110">
            <a:extLst>
              <a:ext uri="{FF2B5EF4-FFF2-40B4-BE49-F238E27FC236}">
                <a16:creationId xmlns="" xmlns:a16="http://schemas.microsoft.com/office/drawing/2014/main" id="{E4AAA7FD-51D3-4EFF-ADBF-66D5B3DE89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43006" y="1647504"/>
            <a:ext cx="3356329" cy="1032451"/>
          </a:xfrm>
          <a:prstGeom prst="roundRect">
            <a:avLst>
              <a:gd name="adj" fmla="val 16667"/>
            </a:avLst>
          </a:prstGeom>
          <a:solidFill>
            <a:srgbClr val="490509"/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“做出” 问题</a:t>
            </a:r>
          </a:p>
        </p:txBody>
      </p:sp>
      <p:sp>
        <p:nvSpPr>
          <p:cNvPr id="36" name="圆角矩形 260110">
            <a:extLst>
              <a:ext uri="{FF2B5EF4-FFF2-40B4-BE49-F238E27FC236}">
                <a16:creationId xmlns="" xmlns:a16="http://schemas.microsoft.com/office/drawing/2014/main" id="{33439216-77EE-42F4-BE3C-EECE492FFD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43006" y="489752"/>
            <a:ext cx="3356329" cy="1027363"/>
          </a:xfrm>
          <a:prstGeom prst="roundRect">
            <a:avLst>
              <a:gd name="adj" fmla="val 16667"/>
            </a:avLst>
          </a:prstGeom>
          <a:solidFill>
            <a:srgbClr val="490509"/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“做出” 计算</a:t>
            </a:r>
          </a:p>
        </p:txBody>
      </p:sp>
      <p:sp>
        <p:nvSpPr>
          <p:cNvPr id="37" name="圆角矩形 260110">
            <a:extLst>
              <a:ext uri="{FF2B5EF4-FFF2-40B4-BE49-F238E27FC236}">
                <a16:creationId xmlns="" xmlns:a16="http://schemas.microsoft.com/office/drawing/2014/main" id="{4468F7F6-0BF9-4F65-BE1A-C736DE0241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53202" y="4002928"/>
            <a:ext cx="3346133" cy="1122811"/>
          </a:xfrm>
          <a:prstGeom prst="roundRect">
            <a:avLst>
              <a:gd name="adj" fmla="val 16667"/>
            </a:avLst>
          </a:prstGeom>
          <a:solidFill>
            <a:srgbClr val="490509"/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“做出” 效果</a:t>
            </a:r>
          </a:p>
        </p:txBody>
      </p:sp>
      <p:sp>
        <p:nvSpPr>
          <p:cNvPr id="38" name="圆角矩形 260110">
            <a:extLst>
              <a:ext uri="{FF2B5EF4-FFF2-40B4-BE49-F238E27FC236}">
                <a16:creationId xmlns="" xmlns:a16="http://schemas.microsoft.com/office/drawing/2014/main" id="{8DF3B142-33A1-4E1F-94F5-BF1A5BBDC0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43006" y="5254728"/>
            <a:ext cx="3356329" cy="943023"/>
          </a:xfrm>
          <a:prstGeom prst="roundRect">
            <a:avLst>
              <a:gd name="adj" fmla="val 16667"/>
            </a:avLst>
          </a:prstGeom>
          <a:solidFill>
            <a:srgbClr val="490509"/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“做出” 运动</a:t>
            </a:r>
          </a:p>
        </p:txBody>
      </p:sp>
      <p:sp>
        <p:nvSpPr>
          <p:cNvPr id="39" name="圆角矩形 260121">
            <a:extLst>
              <a:ext uri="{FF2B5EF4-FFF2-40B4-BE49-F238E27FC236}">
                <a16:creationId xmlns="" xmlns:a16="http://schemas.microsoft.com/office/drawing/2014/main" id="{28759A36-E05B-46E0-826F-C45A7986C0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86299" y="4038217"/>
            <a:ext cx="3376716" cy="1188527"/>
          </a:xfrm>
          <a:prstGeom prst="roundRect">
            <a:avLst>
              <a:gd name="adj" fmla="val 16667"/>
            </a:avLst>
          </a:prstGeom>
          <a:solidFill>
            <a:srgbClr val="843C0C"/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产生结果；被证明有效</a:t>
            </a:r>
          </a:p>
        </p:txBody>
      </p:sp>
      <p:sp>
        <p:nvSpPr>
          <p:cNvPr id="40" name="圆角矩形 260121">
            <a:extLst>
              <a:ext uri="{FF2B5EF4-FFF2-40B4-BE49-F238E27FC236}">
                <a16:creationId xmlns="" xmlns:a16="http://schemas.microsoft.com/office/drawing/2014/main" id="{56857B9D-8184-414C-814F-3BFF62FDB8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86299" y="2863139"/>
            <a:ext cx="3376716" cy="986282"/>
          </a:xfrm>
          <a:prstGeom prst="roundRect">
            <a:avLst>
              <a:gd name="adj" fmla="val 16667"/>
            </a:avLst>
          </a:prstGeom>
          <a:solidFill>
            <a:srgbClr val="843C0C"/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制定 </a:t>
            </a:r>
            <a:r>
              <a:rPr lang="en-US" altLang="zh-CN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en-US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出</a:t>
            </a:r>
            <a:r>
              <a:rPr lang="en-US" altLang="zh-CN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</a:t>
            </a:r>
          </a:p>
        </p:txBody>
      </p:sp>
      <p:sp>
        <p:nvSpPr>
          <p:cNvPr id="41" name="圆角矩形 260121">
            <a:extLst>
              <a:ext uri="{FF2B5EF4-FFF2-40B4-BE49-F238E27FC236}">
                <a16:creationId xmlns="" xmlns:a16="http://schemas.microsoft.com/office/drawing/2014/main" id="{C9C2A476-B139-4A09-AA2E-9C73FE30C3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86299" y="1517115"/>
            <a:ext cx="3376716" cy="1143774"/>
          </a:xfrm>
          <a:prstGeom prst="roundRect">
            <a:avLst>
              <a:gd name="adj" fmla="val 16667"/>
            </a:avLst>
          </a:prstGeom>
          <a:solidFill>
            <a:srgbClr val="843C0C"/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解决；把</a:t>
            </a:r>
            <a:r>
              <a:rPr lang="en-US" altLang="zh-CN" sz="3735" b="1" dirty="0">
                <a:solidFill>
                  <a:prstClr val="white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…</a:t>
            </a:r>
            <a:r>
              <a:rPr lang="zh-CN" altLang="en-US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弄清楚</a:t>
            </a:r>
          </a:p>
        </p:txBody>
      </p:sp>
      <p:sp>
        <p:nvSpPr>
          <p:cNvPr id="42" name="圆角矩形 260121">
            <a:extLst>
              <a:ext uri="{FF2B5EF4-FFF2-40B4-BE49-F238E27FC236}">
                <a16:creationId xmlns="" xmlns:a16="http://schemas.microsoft.com/office/drawing/2014/main" id="{CCF258BF-530F-4B8D-91D4-15CB86FFCB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86299" y="298537"/>
            <a:ext cx="3376716" cy="1016328"/>
          </a:xfrm>
          <a:prstGeom prst="roundRect">
            <a:avLst>
              <a:gd name="adj" fmla="val 16667"/>
            </a:avLst>
          </a:prstGeom>
          <a:solidFill>
            <a:srgbClr val="843C0C"/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算出；总计达</a:t>
            </a:r>
          </a:p>
        </p:txBody>
      </p:sp>
      <p:sp>
        <p:nvSpPr>
          <p:cNvPr id="43" name="矩形 42">
            <a:extLst>
              <a:ext uri="{FF2B5EF4-FFF2-40B4-BE49-F238E27FC236}">
                <a16:creationId xmlns="" xmlns:a16="http://schemas.microsoft.com/office/drawing/2014/main" id="{92E72B5A-F37A-443A-ABFB-81F02BE2F7EF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24" name="文本框 220174"/>
          <p:cNvSpPr txBox="1">
            <a:spLocks noChangeArrowheads="1"/>
          </p:cNvSpPr>
          <p:nvPr/>
        </p:nvSpPr>
        <p:spPr bwMode="auto">
          <a:xfrm>
            <a:off x="167096" y="49810"/>
            <a:ext cx="3668475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60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work out</a:t>
            </a:r>
          </a:p>
        </p:txBody>
      </p:sp>
      <p:sp>
        <p:nvSpPr>
          <p:cNvPr id="25" name="圆角矩形 260103"/>
          <p:cNvSpPr>
            <a:spLocks noChangeArrowheads="1"/>
          </p:cNvSpPr>
          <p:nvPr/>
        </p:nvSpPr>
        <p:spPr bwMode="auto">
          <a:xfrm>
            <a:off x="285231" y="1985433"/>
            <a:ext cx="2680219" cy="2690284"/>
          </a:xfrm>
          <a:prstGeom prst="roundRect">
            <a:avLst>
              <a:gd name="adj" fmla="val 16667"/>
            </a:avLst>
          </a:prstGeom>
          <a:solidFill>
            <a:srgbClr val="490509"/>
          </a:solidFill>
          <a:ln w="9525">
            <a:solidFill>
              <a:schemeClr val="tx1"/>
            </a:solidFill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做出 </a:t>
            </a:r>
            <a:endParaRPr lang="en-US" altLang="zh-CN" sz="3735" b="1" dirty="0">
              <a:solidFill>
                <a:prstClr val="white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algn="ctr">
              <a:spcBef>
                <a:spcPct val="50000"/>
              </a:spcBef>
            </a:pPr>
            <a:r>
              <a:rPr lang="en-US" altLang="zh-CN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work (</a:t>
            </a:r>
            <a:r>
              <a: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做</a:t>
            </a:r>
            <a:r>
              <a:rPr lang="en-US" altLang="zh-CN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 +out (</a:t>
            </a:r>
            <a:r>
              <a: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出来</a:t>
            </a:r>
            <a:r>
              <a:rPr lang="en-US" altLang="zh-CN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</a:t>
            </a:r>
          </a:p>
          <a:p>
            <a:pPr algn="ctr">
              <a:spcBef>
                <a:spcPct val="50000"/>
              </a:spcBef>
            </a:pPr>
            <a:r>
              <a:rPr lang="zh-CN" altLang="en-US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（基本义）</a:t>
            </a:r>
          </a:p>
        </p:txBody>
      </p:sp>
    </p:spTree>
    <p:extLst>
      <p:ext uri="{BB962C8B-B14F-4D97-AF65-F5344CB8AC3E}">
        <p14:creationId xmlns:p14="http://schemas.microsoft.com/office/powerpoint/2010/main" val="1830179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7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76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6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60" grpId="0" animBg="1"/>
      <p:bldP spid="27667" grpId="0" animBg="1"/>
      <p:bldP spid="27672" grpId="0" animBg="1"/>
      <p:bldP spid="26" grpId="0" animBg="1"/>
      <p:bldP spid="27" grpId="0" animBg="1"/>
      <p:bldP spid="28" grpId="0" animBg="1"/>
      <p:bldP spid="31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3" name="文本框 281604"/>
          <p:cNvSpPr txBox="1">
            <a:spLocks noChangeArrowheads="1"/>
          </p:cNvSpPr>
          <p:nvPr/>
        </p:nvSpPr>
        <p:spPr bwMode="auto">
          <a:xfrm>
            <a:off x="-220034" y="978196"/>
            <a:ext cx="3553884" cy="706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40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40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备考指导</a:t>
            </a:r>
            <a:r>
              <a:rPr lang="en-US" altLang="zh-CN" sz="40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】</a:t>
            </a:r>
            <a:endParaRPr lang="zh-CN" altLang="en-US" sz="40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44035" name="文本框 2"/>
          <p:cNvSpPr txBox="1"/>
          <p:nvPr/>
        </p:nvSpPr>
        <p:spPr>
          <a:xfrm>
            <a:off x="118798" y="2170068"/>
            <a:ext cx="11706576" cy="2214837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 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work out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的各层释义考频均较高；</a:t>
            </a:r>
          </a:p>
          <a:p>
            <a:pPr>
              <a:lnSpc>
                <a:spcPct val="150000"/>
              </a:lnSpc>
              <a:defRPr/>
            </a:pP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 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work out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主要在高考听力、阅读、完形和写作中出现，为完形词汇。</a:t>
            </a:r>
          </a:p>
        </p:txBody>
      </p:sp>
    </p:spTree>
    <p:extLst>
      <p:ext uri="{BB962C8B-B14F-4D97-AF65-F5344CB8AC3E}">
        <p14:creationId xmlns:p14="http://schemas.microsoft.com/office/powerpoint/2010/main" val="4294935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9" name="文本框 21"/>
          <p:cNvSpPr txBox="1"/>
          <p:nvPr/>
        </p:nvSpPr>
        <p:spPr>
          <a:xfrm>
            <a:off x="4306057" y="2736667"/>
            <a:ext cx="3553379" cy="1225868"/>
          </a:xfrm>
          <a:prstGeom prst="roundRect">
            <a:avLst/>
          </a:prstGeom>
          <a:solidFill>
            <a:srgbClr val="490509"/>
          </a:solidFill>
          <a:ln w="9525">
            <a:noFill/>
          </a:ln>
        </p:spPr>
        <p:txBody>
          <a:bodyPr wrap="none" lIns="91440" tIns="45720" rIns="91440" bIns="45720">
            <a:spAutoFit/>
          </a:bodyPr>
          <a:lstStyle>
            <a:lvl1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en-US" altLang="zh-CN" sz="6600" b="1" noProof="1">
                <a:solidFill>
                  <a:schemeClr val="bg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break up</a:t>
            </a:r>
          </a:p>
        </p:txBody>
      </p:sp>
      <p:sp>
        <p:nvSpPr>
          <p:cNvPr id="3" name="矩形 2">
            <a:extLst>
              <a:ext uri="{FF2B5EF4-FFF2-40B4-BE49-F238E27FC236}">
                <a16:creationId xmlns="" xmlns:a16="http://schemas.microsoft.com/office/drawing/2014/main" id="{61EA484A-C066-49F4-B174-5950B37AD63E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7289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3" name="文本框 250882"/>
          <p:cNvSpPr txBox="1"/>
          <p:nvPr/>
        </p:nvSpPr>
        <p:spPr>
          <a:xfrm>
            <a:off x="470434" y="422331"/>
            <a:ext cx="11847690" cy="5078313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en-US" altLang="zh-CN" sz="3600" b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break up</a:t>
            </a:r>
            <a:endParaRPr lang="en-US" altLang="zh-CN" sz="2800" b="1" i="1" noProof="1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+mn-ea"/>
            </a:endParaRPr>
          </a:p>
          <a:p>
            <a:pPr>
              <a:defRPr/>
            </a:pP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>
              <a:defRPr/>
            </a:pP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Their ship __________________________. </a:t>
            </a:r>
          </a:p>
          <a:p>
            <a:pPr>
              <a:defRPr/>
            </a:pP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他们的船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碰上礁石撞破了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。</a:t>
            </a:r>
          </a:p>
          <a:p>
            <a:pPr>
              <a:defRPr/>
            </a:pPr>
            <a:endParaRPr lang="zh-CN" altLang="en-US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>
              <a:defRPr/>
            </a:pP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Their marriage ______________________. </a:t>
            </a:r>
          </a:p>
          <a:p>
            <a:pPr>
              <a:defRPr/>
            </a:pP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他们的婚姻关系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已经破裂了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。</a:t>
            </a:r>
          </a:p>
          <a:p>
            <a:pPr>
              <a:defRPr/>
            </a:pP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>
              <a:defRPr/>
            </a:pP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The police came running and ____________________. </a:t>
            </a:r>
          </a:p>
          <a:p>
            <a:pPr>
              <a:defRPr/>
            </a:pP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警察跑过来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把人群驱散了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。</a:t>
            </a:r>
          </a:p>
        </p:txBody>
      </p:sp>
      <p:sp>
        <p:nvSpPr>
          <p:cNvPr id="2" name="文本框 260112"/>
          <p:cNvSpPr txBox="1">
            <a:spLocks noChangeArrowheads="1"/>
          </p:cNvSpPr>
          <p:nvPr/>
        </p:nvSpPr>
        <p:spPr bwMode="auto">
          <a:xfrm>
            <a:off x="1488938" y="1368323"/>
            <a:ext cx="651458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broke up on the rocks</a:t>
            </a:r>
          </a:p>
        </p:txBody>
      </p: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1F958583-AA67-49A8-B7EC-103AEEFDDE75}"/>
              </a:ext>
            </a:extLst>
          </p:cNvPr>
          <p:cNvSpPr/>
          <p:nvPr/>
        </p:nvSpPr>
        <p:spPr>
          <a:xfrm>
            <a:off x="159025" y="82645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10" name="文本框 260112"/>
          <p:cNvSpPr txBox="1">
            <a:spLocks noChangeArrowheads="1"/>
          </p:cNvSpPr>
          <p:nvPr/>
        </p:nvSpPr>
        <p:spPr bwMode="auto">
          <a:xfrm>
            <a:off x="2373662" y="2750011"/>
            <a:ext cx="551829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has broken up</a:t>
            </a:r>
          </a:p>
        </p:txBody>
      </p:sp>
      <p:sp>
        <p:nvSpPr>
          <p:cNvPr id="8" name="文本框 260112"/>
          <p:cNvSpPr txBox="1">
            <a:spLocks noChangeArrowheads="1"/>
          </p:cNvSpPr>
          <p:nvPr/>
        </p:nvSpPr>
        <p:spPr bwMode="auto">
          <a:xfrm>
            <a:off x="4746231" y="4285527"/>
            <a:ext cx="551829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broke up the crowd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1960" y="1087012"/>
            <a:ext cx="3696542" cy="2160685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841020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  <p:bldP spid="8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3" name="文本框 250882"/>
          <p:cNvSpPr txBox="1"/>
          <p:nvPr/>
        </p:nvSpPr>
        <p:spPr>
          <a:xfrm>
            <a:off x="491455" y="808124"/>
            <a:ext cx="11847690" cy="304698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defRPr/>
            </a:pP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>
              <a:defRPr/>
            </a:pP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When do you __________________________? </a:t>
            </a:r>
          </a:p>
          <a:p>
            <a:pPr>
              <a:defRPr/>
            </a:pP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你们什么时候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放假过圣诞节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？</a:t>
            </a:r>
          </a:p>
          <a:p>
            <a:pPr>
              <a:defRPr/>
            </a:pP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>
              <a:defRPr/>
            </a:pP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_____________________________ several smaller ones </a:t>
            </a:r>
          </a:p>
          <a:p>
            <a:pPr>
              <a:defRPr/>
            </a:pP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把公司分拆成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几家小公司</a:t>
            </a:r>
          </a:p>
        </p:txBody>
      </p:sp>
      <p:sp>
        <p:nvSpPr>
          <p:cNvPr id="2" name="文本框 260112"/>
          <p:cNvSpPr txBox="1">
            <a:spLocks noChangeArrowheads="1"/>
          </p:cNvSpPr>
          <p:nvPr/>
        </p:nvSpPr>
        <p:spPr bwMode="auto">
          <a:xfrm>
            <a:off x="2231272" y="1217628"/>
            <a:ext cx="651458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break up for Christmas</a:t>
            </a:r>
          </a:p>
        </p:txBody>
      </p: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1F958583-AA67-49A8-B7EC-103AEEFDDE75}"/>
              </a:ext>
            </a:extLst>
          </p:cNvPr>
          <p:cNvSpPr/>
          <p:nvPr/>
        </p:nvSpPr>
        <p:spPr>
          <a:xfrm>
            <a:off x="159025" y="82645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10" name="文本框 260112"/>
          <p:cNvSpPr txBox="1">
            <a:spLocks noChangeArrowheads="1"/>
          </p:cNvSpPr>
          <p:nvPr/>
        </p:nvSpPr>
        <p:spPr bwMode="auto">
          <a:xfrm>
            <a:off x="564449" y="2714388"/>
            <a:ext cx="551829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break the company up into 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2747" y="3037555"/>
            <a:ext cx="5132952" cy="342869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879103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5" name="文本框 281604"/>
          <p:cNvSpPr txBox="1">
            <a:spLocks noChangeArrowheads="1"/>
          </p:cNvSpPr>
          <p:nvPr/>
        </p:nvSpPr>
        <p:spPr bwMode="auto">
          <a:xfrm>
            <a:off x="0" y="314301"/>
            <a:ext cx="4289777" cy="922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54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54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备考指导</a:t>
            </a:r>
            <a:r>
              <a:rPr lang="en-US" altLang="zh-CN" sz="54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】</a:t>
            </a:r>
          </a:p>
        </p:txBody>
      </p:sp>
      <p:sp>
        <p:nvSpPr>
          <p:cNvPr id="64516" name="文本框 2"/>
          <p:cNvSpPr txBox="1">
            <a:spLocks noChangeArrowheads="1"/>
          </p:cNvSpPr>
          <p:nvPr/>
        </p:nvSpPr>
        <p:spPr bwMode="auto">
          <a:xfrm>
            <a:off x="119804" y="1471507"/>
            <a:ext cx="11952816" cy="501675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break up</a:t>
            </a:r>
          </a:p>
          <a:p>
            <a:pPr marL="457200" indent="-457200">
              <a:lnSpc>
                <a:spcPct val="150000"/>
              </a:lnSpc>
              <a:buFont typeface="Wingdings"/>
              <a:buChar char=""/>
            </a:pP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使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破碎        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charset="0"/>
              </a:rPr>
              <a:t>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使关系等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破裂        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charset="0"/>
              </a:rPr>
              <a:t>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分解；分拆</a:t>
            </a:r>
            <a:endParaRPr lang="en-US" altLang="zh-CN" sz="32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3200" b="1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charset="0"/>
              </a:rPr>
              <a:t>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charset="0"/>
              </a:rPr>
              <a:t>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驱散；解散      </a:t>
            </a:r>
            <a:r>
              <a:rPr lang="zh-CN" altLang="en-US" sz="3200" b="1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charset="0"/>
              </a:rPr>
              <a:t>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(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学校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)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期终放假</a:t>
            </a:r>
          </a:p>
          <a:p>
            <a:pPr>
              <a:lnSpc>
                <a:spcPct val="150000"/>
              </a:lnSpc>
            </a:pPr>
            <a:endParaRPr lang="en-US" altLang="zh-CN" sz="32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>
              <a:lnSpc>
                <a:spcPct val="150000"/>
              </a:lnSpc>
            </a:pP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 break up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的释义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charset="0"/>
              </a:rPr>
              <a:t>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考频较高；</a:t>
            </a:r>
          </a:p>
          <a:p>
            <a:pPr>
              <a:lnSpc>
                <a:spcPct val="150000"/>
              </a:lnSpc>
            </a:pP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 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break up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主要在高考阅读和完形中出现。</a:t>
            </a:r>
          </a:p>
          <a:p>
            <a:pPr eaLnBrk="1" hangingPunct="1">
              <a:buFont typeface="Arial" panose="020B0604020202020204" pitchFamily="34" charset="0"/>
              <a:buNone/>
            </a:pPr>
            <a:endParaRPr lang="zh-CN" altLang="en-US" sz="32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="" xmlns:a16="http://schemas.microsoft.com/office/drawing/2014/main" id="{57D1DAA0-7C19-4477-ADB6-9B2A8EB62CA6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70168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9" name="文本框 21"/>
          <p:cNvSpPr txBox="1"/>
          <p:nvPr/>
        </p:nvSpPr>
        <p:spPr>
          <a:xfrm>
            <a:off x="4161725" y="2736667"/>
            <a:ext cx="3842043" cy="1225868"/>
          </a:xfrm>
          <a:prstGeom prst="roundRect">
            <a:avLst/>
          </a:prstGeom>
          <a:solidFill>
            <a:srgbClr val="490509"/>
          </a:solidFill>
          <a:ln w="9525">
            <a:noFill/>
          </a:ln>
        </p:spPr>
        <p:txBody>
          <a:bodyPr wrap="none" lIns="91440" tIns="45720" rIns="91440" bIns="45720">
            <a:spAutoFit/>
          </a:bodyPr>
          <a:lstStyle>
            <a:lvl1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en-US" altLang="zh-CN" sz="6600" b="1" noProof="1">
                <a:solidFill>
                  <a:schemeClr val="bg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give away</a:t>
            </a:r>
          </a:p>
        </p:txBody>
      </p:sp>
      <p:sp>
        <p:nvSpPr>
          <p:cNvPr id="3" name="矩形 2">
            <a:extLst>
              <a:ext uri="{FF2B5EF4-FFF2-40B4-BE49-F238E27FC236}">
                <a16:creationId xmlns="" xmlns:a16="http://schemas.microsoft.com/office/drawing/2014/main" id="{61EA484A-C066-49F4-B174-5950B37AD63E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71227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3" name="文本框 250882"/>
          <p:cNvSpPr txBox="1"/>
          <p:nvPr/>
        </p:nvSpPr>
        <p:spPr>
          <a:xfrm>
            <a:off x="470434" y="422331"/>
            <a:ext cx="11369366" cy="5570756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en-US" altLang="zh-CN" sz="3600" b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give away</a:t>
            </a:r>
          </a:p>
          <a:p>
            <a:pPr>
              <a:defRPr/>
            </a:pP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>
              <a:defRPr/>
            </a:pP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The Students’ Union called on us to ________________our used books to the students in the lower grades. </a:t>
            </a:r>
          </a:p>
          <a:p>
            <a:pPr>
              <a:defRPr/>
            </a:pP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学生会号召我们把用过的书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送给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低年级的学生。</a:t>
            </a:r>
          </a:p>
          <a:p>
            <a:pPr>
              <a:defRPr/>
            </a:pP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>
              <a:defRPr/>
            </a:pP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Would they _______________________________________? </a:t>
            </a:r>
          </a:p>
          <a:p>
            <a:pPr>
              <a:defRPr/>
            </a:pP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他们会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放弃赢得比赛的机会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吗？ </a:t>
            </a:r>
            <a:r>
              <a:rPr lang="en-US" altLang="zh-CN" sz="3200" i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2011 </a:t>
            </a:r>
            <a:r>
              <a:rPr lang="zh-CN" altLang="en-US" sz="3200" i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江苏</a:t>
            </a:r>
          </a:p>
          <a:p>
            <a:pPr>
              <a:defRPr/>
            </a:pP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>
              <a:defRPr/>
            </a:pP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I will never __________________________again. </a:t>
            </a:r>
          </a:p>
          <a:p>
            <a:pPr>
              <a:defRPr/>
            </a:pP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我绝不会再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泄露你的秘密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。</a:t>
            </a:r>
            <a:r>
              <a:rPr lang="zh-CN" altLang="en-US" sz="3200" i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北师大⑥ </a:t>
            </a:r>
            <a:r>
              <a:rPr lang="en-US" altLang="zh-CN" sz="3200" i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– 17</a:t>
            </a:r>
          </a:p>
        </p:txBody>
      </p:sp>
      <p:sp>
        <p:nvSpPr>
          <p:cNvPr id="2" name="文本框 260112"/>
          <p:cNvSpPr txBox="1">
            <a:spLocks noChangeArrowheads="1"/>
          </p:cNvSpPr>
          <p:nvPr/>
        </p:nvSpPr>
        <p:spPr bwMode="auto">
          <a:xfrm>
            <a:off x="4867575" y="1416054"/>
            <a:ext cx="651458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give away </a:t>
            </a:r>
          </a:p>
        </p:txBody>
      </p: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1F958583-AA67-49A8-B7EC-103AEEFDDE75}"/>
              </a:ext>
            </a:extLst>
          </p:cNvPr>
          <p:cNvSpPr/>
          <p:nvPr/>
        </p:nvSpPr>
        <p:spPr>
          <a:xfrm>
            <a:off x="159025" y="82645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10" name="文本框 260112"/>
          <p:cNvSpPr txBox="1">
            <a:spLocks noChangeArrowheads="1"/>
          </p:cNvSpPr>
          <p:nvPr/>
        </p:nvSpPr>
        <p:spPr bwMode="auto">
          <a:xfrm>
            <a:off x="2348597" y="3269483"/>
            <a:ext cx="8091364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give away their chance to win the game</a:t>
            </a:r>
          </a:p>
        </p:txBody>
      </p:sp>
      <p:sp>
        <p:nvSpPr>
          <p:cNvPr id="8" name="文本框 260112"/>
          <p:cNvSpPr txBox="1">
            <a:spLocks noChangeArrowheads="1"/>
          </p:cNvSpPr>
          <p:nvPr/>
        </p:nvSpPr>
        <p:spPr bwMode="auto">
          <a:xfrm>
            <a:off x="2566065" y="4827230"/>
            <a:ext cx="551829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give your secrets away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7760" y="4129127"/>
            <a:ext cx="1884402" cy="248332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98324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  <p:bldP spid="8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5" name="文本框 281604"/>
          <p:cNvSpPr txBox="1">
            <a:spLocks noChangeArrowheads="1"/>
          </p:cNvSpPr>
          <p:nvPr/>
        </p:nvSpPr>
        <p:spPr bwMode="auto">
          <a:xfrm>
            <a:off x="0" y="314301"/>
            <a:ext cx="4289777" cy="922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54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54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备考指导</a:t>
            </a:r>
            <a:r>
              <a:rPr lang="en-US" altLang="zh-CN" sz="54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】</a:t>
            </a:r>
          </a:p>
        </p:txBody>
      </p:sp>
      <p:sp>
        <p:nvSpPr>
          <p:cNvPr id="64516" name="文本框 2"/>
          <p:cNvSpPr txBox="1">
            <a:spLocks noChangeArrowheads="1"/>
          </p:cNvSpPr>
          <p:nvPr/>
        </p:nvSpPr>
        <p:spPr bwMode="auto">
          <a:xfrm>
            <a:off x="159025" y="1434478"/>
            <a:ext cx="11952816" cy="206210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endParaRPr lang="en-US" altLang="zh-CN" sz="32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>
              <a:lnSpc>
                <a:spcPct val="150000"/>
              </a:lnSpc>
            </a:pP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 give (...) away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在高考阅读中考频较高。</a:t>
            </a:r>
          </a:p>
          <a:p>
            <a:pPr eaLnBrk="1" hangingPunct="1">
              <a:buFont typeface="Arial" panose="020B0604020202020204" pitchFamily="34" charset="0"/>
              <a:buNone/>
            </a:pPr>
            <a:endParaRPr lang="zh-CN" altLang="en-US" sz="32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="" xmlns:a16="http://schemas.microsoft.com/office/drawing/2014/main" id="{57D1DAA0-7C19-4477-ADB6-9B2A8EB62CA6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92199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0591d928-a538-4509-a70d-7ec708a78a80}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wrap="none">
        <a:spAutoFit/>
      </a:bodyPr>
      <a:lstStyle>
        <a:defPPr algn="l">
          <a:defRPr sz="2400" dirty="0" smtClean="0">
            <a:solidFill>
              <a:srgbClr val="FFCC66"/>
            </a:solidFill>
            <a:latin typeface="迷你简卡通" panose="03000509000000000000" pitchFamily="65" charset="-122"/>
            <a:ea typeface="迷你简卡通" panose="03000509000000000000" pitchFamily="65" charset="-122"/>
          </a:defRPr>
        </a:defPPr>
      </a:lstStyle>
    </a:spDef>
  </a:objectDefaults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2050</TotalTime>
  <Words>2307</Words>
  <Application>Microsoft Office PowerPoint</Application>
  <PresentationFormat>自定义</PresentationFormat>
  <Paragraphs>484</Paragraphs>
  <Slides>53</Slides>
  <Notes>32</Notes>
  <HiddenSlides>9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53</vt:i4>
      </vt:variant>
    </vt:vector>
  </HeadingPairs>
  <TitlesOfParts>
    <vt:vector size="54" baseType="lpstr"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dc:description>http://www.ypppt.com/</dc:description>
  <cp:lastModifiedBy>zwl</cp:lastModifiedBy>
  <cp:revision>308</cp:revision>
  <dcterms:created xsi:type="dcterms:W3CDTF">2017-08-21T08:41:36Z</dcterms:created>
  <dcterms:modified xsi:type="dcterms:W3CDTF">2021-02-07T05:47:13Z</dcterms:modified>
</cp:coreProperties>
</file>