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JPG" ContentType="image/.jpg"/>
  <Default Extension="wmf" ContentType="image/x-wmf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1133" r:id="rId3"/>
    <p:sldId id="850" r:id="rId5"/>
    <p:sldId id="427" r:id="rId6"/>
    <p:sldId id="1142" r:id="rId7"/>
    <p:sldId id="1143" r:id="rId8"/>
    <p:sldId id="1144" r:id="rId9"/>
    <p:sldId id="1145" r:id="rId10"/>
    <p:sldId id="1146" r:id="rId11"/>
    <p:sldId id="1147" r:id="rId12"/>
    <p:sldId id="1148" r:id="rId13"/>
    <p:sldId id="1151" r:id="rId14"/>
    <p:sldId id="1152" r:id="rId15"/>
    <p:sldId id="1155" r:id="rId16"/>
    <p:sldId id="1153" r:id="rId17"/>
    <p:sldId id="1154" r:id="rId18"/>
  </p:sldIdLst>
  <p:sldSz cx="12192000" cy="6858000"/>
  <p:notesSz cx="6858000" cy="9144000"/>
  <p:custDataLst>
    <p:tags r:id="rId2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7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xjj" initials="x" lastIdx="1" clrIdx="1"/>
  <p:cmAuthor id="3" name="lenovo" initials="l" lastIdx="14" clrIdx="2"/>
  <p:cmAuthor id="4" name="admin" initials="a" lastIdx="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3F"/>
    <a:srgbClr val="37A76F"/>
    <a:srgbClr val="D5E8DF"/>
    <a:srgbClr val="EBF3D9"/>
    <a:srgbClr val="007F39"/>
    <a:srgbClr val="FFF07E"/>
    <a:srgbClr val="FFEF00"/>
    <a:srgbClr val="FFFFFF"/>
    <a:srgbClr val="EA8A30"/>
    <a:srgbClr val="009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778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3572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tags" Target="tags/tag5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331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第6章　机械运动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15"/>
          <p:cNvSpPr/>
          <p:nvPr userDrawn="1"/>
        </p:nvSpPr>
        <p:spPr>
          <a:xfrm flipV="1">
            <a:off x="756920" y="0"/>
            <a:ext cx="11435715" cy="505460"/>
          </a:xfrm>
          <a:custGeom>
            <a:avLst/>
            <a:gdLst>
              <a:gd name="connsiteX0" fmla="*/ 0 w 18009"/>
              <a:gd name="connsiteY0" fmla="*/ 795 h 796"/>
              <a:gd name="connsiteX1" fmla="*/ 600 w 18009"/>
              <a:gd name="connsiteY1" fmla="*/ 0 h 796"/>
              <a:gd name="connsiteX2" fmla="*/ 18009 w 18009"/>
              <a:gd name="connsiteY2" fmla="*/ 2 h 796"/>
              <a:gd name="connsiteX3" fmla="*/ 18009 w 18009"/>
              <a:gd name="connsiteY3" fmla="*/ 796 h 796"/>
              <a:gd name="connsiteX4" fmla="*/ 136 w 18009"/>
              <a:gd name="connsiteY4" fmla="*/ 796 h 796"/>
              <a:gd name="connsiteX5" fmla="*/ 0 w 18009"/>
              <a:gd name="connsiteY5" fmla="*/ 795 h 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009" h="796">
                <a:moveTo>
                  <a:pt x="0" y="795"/>
                </a:moveTo>
                <a:lnTo>
                  <a:pt x="600" y="0"/>
                </a:lnTo>
                <a:lnTo>
                  <a:pt x="18009" y="2"/>
                </a:lnTo>
                <a:lnTo>
                  <a:pt x="18009" y="796"/>
                </a:lnTo>
                <a:lnTo>
                  <a:pt x="136" y="796"/>
                </a:lnTo>
                <a:lnTo>
                  <a:pt x="0" y="795"/>
                </a:lnTo>
                <a:close/>
              </a:path>
            </a:pathLst>
          </a:custGeom>
          <a:solidFill>
            <a:srgbClr val="D5E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1056640" y="-51664"/>
            <a:ext cx="4220845" cy="569421"/>
          </a:xfrm>
          <a:prstGeom prst="snip1Rect">
            <a:avLst/>
          </a:prstGeom>
          <a:noFill/>
          <a:effectLst>
            <a:innerShdw blurRad="114300">
              <a:schemeClr val="bg1"/>
            </a:innerShdw>
          </a:effectLst>
        </p:spPr>
        <p:txBody>
          <a:bodyPr wrap="square" rtlCol="0">
            <a:spAutoFit/>
          </a:bodyPr>
          <a:p>
            <a:pPr fontAlgn="base"/>
            <a:r>
              <a: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+mn-ea"/>
              </a:rPr>
              <a:t>第6章　机械运动</a:t>
            </a:r>
            <a:endParaRPr lang="zh-CN" altLang="en-US" sz="2800" b="1"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701790"/>
            <a:ext cx="12192635" cy="156210"/>
          </a:xfrm>
          <a:prstGeom prst="rect">
            <a:avLst/>
          </a:prstGeom>
          <a:solidFill>
            <a:srgbClr val="EBF3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图片 6" descr="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6680" y="44450"/>
            <a:ext cx="746760" cy="615950"/>
          </a:xfrm>
          <a:prstGeom prst="rect">
            <a:avLst/>
          </a:prstGeom>
        </p:spPr>
      </p:pic>
      <p:sp>
        <p:nvSpPr>
          <p:cNvPr id="4" name="文本框 3" descr="7b0a202020202262756c6c6574223a20227b5c2263617465676f727949645c223a31303030362c5c2274656d706c61746549645c223a32303233313438317d220a7d0a"/>
          <p:cNvSpPr txBox="1"/>
          <p:nvPr userDrawn="1"/>
        </p:nvSpPr>
        <p:spPr>
          <a:xfrm>
            <a:off x="304165" y="714375"/>
            <a:ext cx="11583035" cy="5987504"/>
          </a:xfrm>
          <a:prstGeom prst="roundRect">
            <a:avLst>
              <a:gd name="adj" fmla="val 3533"/>
            </a:avLst>
          </a:prstGeom>
          <a:solidFill>
            <a:srgbClr val="CBEAC0"/>
          </a:solidFill>
          <a:ln w="60325">
            <a:solidFill>
              <a:schemeClr val="bg1"/>
            </a:solidFill>
          </a:ln>
          <a:effectLst>
            <a:softEdge rad="31750"/>
          </a:effectLst>
        </p:spPr>
        <p:txBody>
          <a:bodyPr wrap="square" anchor="t" anchorCtr="0">
            <a:spAutoFit/>
          </a:bodyPr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endParaRPr lang="zh-CN" altLang="en-US" sz="2800" b="1">
              <a:solidFill>
                <a:schemeClr val="bg1"/>
              </a:solidFill>
              <a:latin typeface="Times New Roman" panose="02020603050405020304" charset="0"/>
              <a:ea typeface="黑体" panose="02010609060101010101" charset="-122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9564370" y="5988050"/>
            <a:ext cx="718820" cy="25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39045" y="4981575"/>
            <a:ext cx="1782445" cy="14693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04655" y="4204335"/>
            <a:ext cx="2374265" cy="1957705"/>
          </a:xfrm>
          <a:prstGeom prst="rect">
            <a:avLst/>
          </a:prstGeom>
        </p:spPr>
      </p:pic>
      <p:cxnSp>
        <p:nvCxnSpPr>
          <p:cNvPr id="20" name="直接连接符 19"/>
          <p:cNvCxnSpPr/>
          <p:nvPr userDrawn="1"/>
        </p:nvCxnSpPr>
        <p:spPr>
          <a:xfrm>
            <a:off x="2726690" y="1188879"/>
            <a:ext cx="1076325" cy="7938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 userDrawn="1"/>
        </p:nvCxnSpPr>
        <p:spPr>
          <a:xfrm>
            <a:off x="6860540" y="1189673"/>
            <a:ext cx="1076325" cy="6350"/>
          </a:xfrm>
          <a:prstGeom prst="line">
            <a:avLst/>
          </a:prstGeom>
          <a:ln w="22225">
            <a:solidFill>
              <a:srgbClr val="4FA77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6088380"/>
            <a:ext cx="12192635" cy="6324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EBF3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292100" y="301625"/>
            <a:ext cx="11591925" cy="63436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grpSp>
        <p:nvGrpSpPr>
          <p:cNvPr id="11282" name="组合 18" descr="7b0a202020202274657874626f78223a20227b5c2269645c223a32303334323031382c5c2263617465676f72795f69645c223a5c225c227d220a7d0a"/>
          <p:cNvGrpSpPr/>
          <p:nvPr userDrawn="1"/>
        </p:nvGrpSpPr>
        <p:grpSpPr>
          <a:xfrm>
            <a:off x="57150" y="90488"/>
            <a:ext cx="11826875" cy="2646362"/>
            <a:chOff x="5370" y="3510"/>
            <a:chExt cx="8295" cy="1478"/>
          </a:xfrm>
        </p:grpSpPr>
        <p:sp>
          <p:nvSpPr>
            <p:cNvPr id="21" name="椭圆 20"/>
            <p:cNvSpPr/>
            <p:nvPr/>
          </p:nvSpPr>
          <p:spPr>
            <a:xfrm>
              <a:off x="5370" y="3510"/>
              <a:ext cx="227" cy="227"/>
            </a:xfrm>
            <a:prstGeom prst="ellipse">
              <a:avLst/>
            </a:prstGeom>
            <a:solidFill>
              <a:srgbClr val="009B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596" y="3616"/>
              <a:ext cx="794" cy="0"/>
            </a:xfrm>
            <a:prstGeom prst="line">
              <a:avLst/>
            </a:prstGeom>
            <a:ln w="25400" cmpd="sng">
              <a:solidFill>
                <a:srgbClr val="009B4C"/>
              </a:solidFill>
              <a:prstDash val="sysDash"/>
              <a:round/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6390" y="3616"/>
              <a:ext cx="7275" cy="1372"/>
            </a:xfrm>
            <a:custGeom>
              <a:avLst/>
              <a:gdLst>
                <a:gd name="connisteX0" fmla="*/ 0 w 5389880"/>
                <a:gd name="connsiteY0" fmla="*/ 0 h 2423795"/>
                <a:gd name="connisteX1" fmla="*/ 5389880 w 5389880"/>
                <a:gd name="connsiteY1" fmla="*/ 0 h 2423795"/>
                <a:gd name="connisteX2" fmla="*/ 5389880 w 5389880"/>
                <a:gd name="connsiteY2" fmla="*/ 2423795 h 24237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5389880" h="2423795">
                  <a:moveTo>
                    <a:pt x="0" y="0"/>
                  </a:moveTo>
                  <a:lnTo>
                    <a:pt x="5389880" y="0"/>
                  </a:lnTo>
                  <a:lnTo>
                    <a:pt x="5389880" y="2423795"/>
                  </a:lnTo>
                </a:path>
              </a:pathLst>
            </a:custGeom>
            <a:noFill/>
            <a:ln w="25400">
              <a:solidFill>
                <a:srgbClr val="009B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/>
              <a:endParaRPr lang="zh-CN" altLang="en-US" strike="noStrike" noProof="1"/>
            </a:p>
          </p:txBody>
        </p:sp>
      </p:grpSp>
      <p:sp>
        <p:nvSpPr>
          <p:cNvPr id="2" name="任意多边形 1"/>
          <p:cNvSpPr/>
          <p:nvPr userDrawn="1"/>
        </p:nvSpPr>
        <p:spPr>
          <a:xfrm rot="10800000">
            <a:off x="274638" y="4003675"/>
            <a:ext cx="10474325" cy="2652713"/>
          </a:xfrm>
          <a:custGeom>
            <a:avLst/>
            <a:gdLst>
              <a:gd name="connisteX0" fmla="*/ 0 w 5389880"/>
              <a:gd name="connsiteY0" fmla="*/ 0 h 2423795"/>
              <a:gd name="connisteX1" fmla="*/ 5389880 w 5389880"/>
              <a:gd name="connsiteY1" fmla="*/ 0 h 2423795"/>
              <a:gd name="connisteX2" fmla="*/ 5389880 w 5389880"/>
              <a:gd name="connsiteY2" fmla="*/ 2423795 h 24237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5389880" h="2423795">
                <a:moveTo>
                  <a:pt x="0" y="0"/>
                </a:moveTo>
                <a:lnTo>
                  <a:pt x="5389880" y="0"/>
                </a:lnTo>
                <a:lnTo>
                  <a:pt x="5389880" y="2423795"/>
                </a:lnTo>
              </a:path>
            </a:pathLst>
          </a:custGeom>
          <a:noFill/>
          <a:ln w="25400">
            <a:solidFill>
              <a:srgbClr val="009B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0812463" y="6656388"/>
            <a:ext cx="1089025" cy="0"/>
          </a:xfrm>
          <a:prstGeom prst="line">
            <a:avLst/>
          </a:prstGeom>
          <a:ln w="25400" cmpd="sng">
            <a:solidFill>
              <a:srgbClr val="009B4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 userDrawn="1"/>
        </p:nvSpPr>
        <p:spPr>
          <a:xfrm>
            <a:off x="11796713" y="6451600"/>
            <a:ext cx="323850" cy="406400"/>
          </a:xfrm>
          <a:prstGeom prst="ellipse">
            <a:avLst/>
          </a:prstGeom>
          <a:solidFill>
            <a:srgbClr val="009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trike="noStrike" noProof="1"/>
          </a:p>
        </p:txBody>
      </p:sp>
      <p:pic>
        <p:nvPicPr>
          <p:cNvPr id="5" name="图片 4" descr="版权声明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485265" y="1184275"/>
            <a:ext cx="9221470" cy="4775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463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–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43685" lvl="4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886585" lvl="5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9485" lvl="6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2385" lvl="7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5285" lvl="8" indent="-171450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2235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5135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8035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935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835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18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1.png"/><Relationship Id="rId2" Type="http://schemas.openxmlformats.org/officeDocument/2006/relationships/image" Target="../media/image15.jpeg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9364345" y="5418455"/>
            <a:ext cx="1889760" cy="715645"/>
            <a:chOff x="15152" y="8983"/>
            <a:chExt cx="2976" cy="1127"/>
          </a:xfrm>
        </p:grpSpPr>
        <p:sp>
          <p:nvSpPr>
            <p:cNvPr id="4" name="文本框 3"/>
            <p:cNvSpPr txBox="1"/>
            <p:nvPr userDrawn="1"/>
          </p:nvSpPr>
          <p:spPr>
            <a:xfrm>
              <a:off x="15152" y="8983"/>
              <a:ext cx="2976" cy="1126"/>
            </a:xfrm>
            <a:prstGeom prst="roundRect">
              <a:avLst/>
            </a:prstGeom>
            <a:noFill/>
            <a:ln w="2540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9B4C"/>
                  </a:solidFill>
                </a14:hiddenFill>
              </a:ext>
            </a:ex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p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物</a:t>
              </a:r>
              <a:r>
                <a:rPr kumimoji="0" lang="en-US" altLang="zh-CN" sz="3600" b="1" i="0" u="none" strike="noStrike" kern="1200" cap="none" spc="0" normalizeH="0" baseline="0" noProof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 </a:t>
              </a:r>
              <a:r>
                <a:rPr lang="zh-CN" sz="3600" b="1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理</a:t>
              </a:r>
              <a:endParaRPr kumimoji="0" 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7" name="直接连接符 16"/>
            <p:cNvCxnSpPr/>
            <p:nvPr/>
          </p:nvCxnSpPr>
          <p:spPr>
            <a:xfrm>
              <a:off x="15152" y="10110"/>
              <a:ext cx="2976" cy="0"/>
            </a:xfrm>
            <a:prstGeom prst="line">
              <a:avLst/>
            </a:prstGeom>
            <a:ln w="25400" cap="flat" cmpd="sng">
              <a:solidFill>
                <a:srgbClr val="333F5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195"/>
          <p:cNvSpPr txBox="1"/>
          <p:nvPr/>
        </p:nvSpPr>
        <p:spPr>
          <a:xfrm>
            <a:off x="2505710" y="1953943"/>
            <a:ext cx="5645785" cy="1214660"/>
          </a:xfrm>
          <a:prstGeom prst="roundRect">
            <a:avLst/>
          </a:prstGeom>
          <a:solidFill>
            <a:schemeClr val="bg1"/>
          </a:solidFill>
          <a:ln>
            <a:solidFill>
              <a:srgbClr val="4FA773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>
            <a:defPPr>
              <a:defRPr lang="zh-CN"/>
            </a:defPPr>
            <a:lvl1pPr algn="ctr">
              <a:defRPr sz="7500">
                <a:solidFill>
                  <a:schemeClr val="accent1"/>
                </a:solidFill>
                <a:effectLst>
                  <a:outerShdw dist="63500" dir="5400000" algn="tl" rotWithShape="0">
                    <a:prstClr val="black">
                      <a:alpha val="10000"/>
                    </a:prstClr>
                  </a:outerShdw>
                </a:effectLst>
                <a:latin typeface="DIN-BlackItalic" pitchFamily="50" charset="0"/>
                <a:ea typeface="+mj-ea"/>
              </a:defRPr>
            </a:lvl1pPr>
          </a:lstStyle>
          <a:p>
            <a:pPr algn="ctr" fontAlgn="auto"/>
            <a:r>
              <a:rPr lang="zh-CN" altLang="en-US" sz="6000" b="1" kern="0" spc="100">
                <a:solidFill>
                  <a:srgbClr val="252525"/>
                </a:solidFill>
                <a:latin typeface="Times New Roman" panose="02020603050405020304" charset="0"/>
                <a:ea typeface="黑体" panose="02010609060101010101" charset="-122"/>
                <a:cs typeface="+mn-ea"/>
                <a:sym typeface="+mn-lt"/>
              </a:rPr>
              <a:t>机械运动</a:t>
            </a:r>
            <a:endParaRPr lang="zh-CN" altLang="en-US" sz="6000" b="1" kern="0" spc="100">
              <a:solidFill>
                <a:srgbClr val="252525"/>
              </a:solidFill>
              <a:latin typeface="Times New Roman" panose="02020603050405020304" charset="0"/>
              <a:ea typeface="黑体" panose="02010609060101010101" charset="-122"/>
              <a:cs typeface="+mn-ea"/>
              <a:sym typeface="+mn-lt"/>
            </a:endParaRPr>
          </a:p>
        </p:txBody>
      </p:sp>
      <p:sp>
        <p:nvSpPr>
          <p:cNvPr id="8" name="矩形: 圆角 87"/>
          <p:cNvSpPr/>
          <p:nvPr userDrawn="1">
            <p:custDataLst>
              <p:tags r:id="rId1"/>
            </p:custDataLst>
          </p:nvPr>
        </p:nvSpPr>
        <p:spPr>
          <a:xfrm>
            <a:off x="3819366" y="761364"/>
            <a:ext cx="3017838" cy="892175"/>
          </a:xfrm>
          <a:prstGeom prst="roundRect">
            <a:avLst/>
          </a:prstGeom>
          <a:noFill/>
          <a:ln w="19050">
            <a:noFill/>
          </a:ln>
          <a:effectLst>
            <a:outerShdw blurRad="1651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p>
            <a:pPr algn="ctr" fontAlgn="auto"/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第</a:t>
            </a:r>
            <a:r>
              <a:rPr lang="en-US" altLang="zh-CN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6</a:t>
            </a:r>
            <a:r>
              <a:rPr lang="zh-CN" altLang="en-US" sz="4800" b="1" strike="noStrike" noProof="1">
                <a:solidFill>
                  <a:schemeClr val="tx1"/>
                </a:solidFill>
                <a:latin typeface="Times New Roman" panose="02020603050405020304" charset="0"/>
                <a:ea typeface="黑体" panose="02010609060101010101" charset="-122"/>
                <a:sym typeface="+mn-lt"/>
              </a:rPr>
              <a:t>章</a:t>
            </a:r>
            <a:endParaRPr lang="zh-CN" altLang="en-US" sz="4800" b="1" strike="noStrike" noProof="1">
              <a:solidFill>
                <a:schemeClr val="tx1"/>
              </a:solidFill>
              <a:latin typeface="Times New Roman" panose="02020603050405020304" charset="0"/>
              <a:ea typeface="黑体" panose="02010609060101010101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77" name="组合 23"/>
          <p:cNvGrpSpPr>
            <a:grpSpLocks noChangeAspect="1"/>
          </p:cNvGrpSpPr>
          <p:nvPr/>
        </p:nvGrpSpPr>
        <p:grpSpPr>
          <a:xfrm>
            <a:off x="367348" y="739140"/>
            <a:ext cx="2566988" cy="583564"/>
            <a:chOff x="728" y="8809"/>
            <a:chExt cx="4041" cy="918"/>
          </a:xfrm>
        </p:grpSpPr>
        <p:pic>
          <p:nvPicPr>
            <p:cNvPr id="45078" name="图片 6" descr="1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8" y="8809"/>
              <a:ext cx="1100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9" name="文本框 15"/>
            <p:cNvSpPr txBox="1"/>
            <p:nvPr/>
          </p:nvSpPr>
          <p:spPr>
            <a:xfrm>
              <a:off x="1783" y="8809"/>
              <a:ext cx="2986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200" b="1"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基础过关</a:t>
              </a:r>
              <a:endParaRPr lang="zh-CN" altLang="en-US" sz="3200" b="1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276860" y="1524000"/>
            <a:ext cx="1955165" cy="521970"/>
            <a:chOff x="13437" y="1837"/>
            <a:chExt cx="3079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2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18770" y="2002155"/>
            <a:ext cx="1153350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1. </a:t>
            </a:r>
            <a:r>
              <a:rPr lang="zh-CN" sz="3200" b="1">
                <a:ea typeface="宋体" panose="02010600030101010101" pitchFamily="2" charset="-122"/>
              </a:rPr>
              <a:t>从古至今我国使用的长度测量工具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——</a:t>
            </a:r>
            <a:r>
              <a:rPr lang="zh-CN" sz="3200" b="1">
                <a:ea typeface="宋体" panose="02010600030101010101" pitchFamily="2" charset="-122"/>
              </a:rPr>
              <a:t>尺子，已进行了多次演变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. </a:t>
            </a:r>
            <a:r>
              <a:rPr lang="zh-CN" sz="3200" b="1">
                <a:ea typeface="宋体" panose="02010600030101010101" pitchFamily="2" charset="-122"/>
              </a:rPr>
              <a:t>如图所示是我国清代使用过的一种铜制尺子，请你按照现在国际单位制估测它的实际长度大约是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 A.  10 cm		B.  18 cm    C.  30 cm		D.  50 cm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494280" y="1492885"/>
            <a:ext cx="467423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sz="3200" b="1">
                <a:ea typeface="黑体" panose="02010609060101010101" charset="-122"/>
                <a:sym typeface="+mn-ea"/>
              </a:rPr>
              <a:t>长度、时间的估测及测量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pic>
        <p:nvPicPr>
          <p:cNvPr id="3" name="图片 -21474825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7125" y="4020185"/>
            <a:ext cx="2796540" cy="2098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679055" y="3672840"/>
            <a:ext cx="4540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3850" y="867410"/>
            <a:ext cx="115335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2. (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</a:t>
            </a:r>
            <a:r>
              <a:rPr lang="zh-CN" sz="3200" b="1">
                <a:ea typeface="黑体" panose="02010609060101010101" charset="-122"/>
              </a:rPr>
              <a:t>人教八上图改编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如图所示的工具中最适合用于测量立定跳远成绩的是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5365" y="1164590"/>
            <a:ext cx="636164" cy="432000"/>
          </a:xfrm>
          <a:prstGeom prst="rect">
            <a:avLst/>
          </a:prstGeom>
        </p:spPr>
      </p:pic>
      <p:pic>
        <p:nvPicPr>
          <p:cNvPr id="2" name="图片 -21474825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165" y="2898140"/>
            <a:ext cx="11064240" cy="1750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3167380" y="1814195"/>
            <a:ext cx="4540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3850" y="672465"/>
            <a:ext cx="115042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 (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zh-CN" sz="3200" b="1">
                <a:ea typeface="黑体" panose="02010609060101010101" charset="-122"/>
              </a:rPr>
              <a:t>沪粤八上习题改编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如图甲所示，将细铜丝均匀紧密地排绕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</a:t>
            </a:r>
            <a:r>
              <a:rPr lang="zh-CN" sz="3200" b="1">
                <a:ea typeface="宋体" panose="02010600030101010101" pitchFamily="2" charset="-122"/>
              </a:rPr>
              <a:t>圈，可算出细铜丝的直径约为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________mm</a:t>
            </a:r>
            <a:r>
              <a:rPr lang="zh-CN" sz="3200" b="1">
                <a:ea typeface="宋体" panose="02010600030101010101" pitchFamily="2" charset="-122"/>
              </a:rPr>
              <a:t>；图乙中停表秒针盘的分度值是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________s</a:t>
            </a:r>
            <a:r>
              <a:rPr lang="zh-CN" sz="3200" b="1">
                <a:ea typeface="宋体" panose="02010600030101010101" pitchFamily="2" charset="-122"/>
              </a:rPr>
              <a:t>，停表读数是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________s.</a:t>
            </a:r>
            <a:endParaRPr lang="zh-CN" altLang="en-US"/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5365" y="964565"/>
            <a:ext cx="636164" cy="432000"/>
          </a:xfrm>
          <a:prstGeom prst="rect">
            <a:avLst/>
          </a:prstGeom>
        </p:spPr>
      </p:pic>
      <p:pic>
        <p:nvPicPr>
          <p:cNvPr id="2" name="图片 -214748249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065" y="3097530"/>
            <a:ext cx="7555865" cy="32518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880860" y="1610995"/>
            <a:ext cx="690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2.0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3674745" y="2332355"/>
            <a:ext cx="690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0.1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7745095" y="2332355"/>
            <a:ext cx="1097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338.5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3" name="组合 172"/>
          <p:cNvGrpSpPr/>
          <p:nvPr/>
        </p:nvGrpSpPr>
        <p:grpSpPr>
          <a:xfrm>
            <a:off x="276860" y="866775"/>
            <a:ext cx="1955800" cy="521970"/>
            <a:chOff x="13437" y="1837"/>
            <a:chExt cx="3080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1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18770" y="1343025"/>
            <a:ext cx="1153033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 (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</a:t>
            </a:r>
            <a:r>
              <a:rPr lang="zh-CN" sz="3200" b="1">
                <a:ea typeface="黑体" panose="02010609060101010101" charset="-122"/>
              </a:rPr>
              <a:t>沪粤八下习题改编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李白的七言绝句《早发白帝城》中有诗句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两岸猿声啼不住，轻舟已过万重山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．诗句中描述的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轻舟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是运动的，所选择的参照物是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轻舟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山峰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C. </a:t>
            </a:r>
            <a:r>
              <a:rPr lang="zh-CN" sz="3200" b="1">
                <a:ea typeface="宋体" panose="02010600030101010101" pitchFamily="2" charset="-122"/>
              </a:rPr>
              <a:t>船夫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船舱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325370" y="835660"/>
            <a:ext cx="58991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ea typeface="黑体" panose="02010609060101010101" charset="-122"/>
                <a:sym typeface="+mn-ea"/>
              </a:rPr>
              <a:t>参照物的选取及运动状态的判断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pic>
        <p:nvPicPr>
          <p:cNvPr id="207" name="图片 2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60" y="1640205"/>
            <a:ext cx="636164" cy="432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034405" y="3037840"/>
            <a:ext cx="4540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800" y="647065"/>
            <a:ext cx="11543665" cy="5262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5.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烟台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如图所示，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天舟四号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货运飞船正在靠近由天和核心舱与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天舟三号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货运飞船组成的空间站组合体，即将完成自主交会对接．下列说法正确的是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“</a:t>
            </a:r>
            <a:r>
              <a:rPr lang="zh-CN" sz="3200" b="1">
                <a:ea typeface="宋体" panose="02010600030101010101" pitchFamily="2" charset="-122"/>
              </a:rPr>
              <a:t>天舟三号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相对于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天舟四号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是运动的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B. “</a:t>
            </a:r>
            <a:r>
              <a:rPr lang="zh-CN" sz="3200" b="1">
                <a:ea typeface="宋体" panose="02010600030101010101" pitchFamily="2" charset="-122"/>
              </a:rPr>
              <a:t>天舟三号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相对于天和核心舱是运动的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“</a:t>
            </a:r>
            <a:r>
              <a:rPr lang="zh-CN" sz="3200" b="1">
                <a:ea typeface="宋体" panose="02010600030101010101" pitchFamily="2" charset="-122"/>
              </a:rPr>
              <a:t>天舟四号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相对于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天舟三号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是静止的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D. “</a:t>
            </a:r>
            <a:r>
              <a:rPr lang="zh-CN" sz="3200" b="1">
                <a:ea typeface="宋体" panose="02010600030101010101" pitchFamily="2" charset="-122"/>
              </a:rPr>
              <a:t>天舟四号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相对于天和核心舱是静止的</a:t>
            </a:r>
            <a:endParaRPr lang="zh-CN" altLang="en-US"/>
          </a:p>
        </p:txBody>
      </p:sp>
      <p:pic>
        <p:nvPicPr>
          <p:cNvPr id="2" name="图片 -21474824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61960" y="3281680"/>
            <a:ext cx="3657600" cy="1965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421120" y="2345055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3" name="组合 172"/>
          <p:cNvGrpSpPr/>
          <p:nvPr/>
        </p:nvGrpSpPr>
        <p:grpSpPr>
          <a:xfrm>
            <a:off x="276860" y="866775"/>
            <a:ext cx="1955800" cy="521970"/>
            <a:chOff x="13437" y="1837"/>
            <a:chExt cx="3080" cy="822"/>
          </a:xfrm>
        </p:grpSpPr>
        <p:pic>
          <p:nvPicPr>
            <p:cNvPr id="174" name="图片 9" descr="132"/>
            <p:cNvPicPr>
              <a:picLocks noChangeAspect="1"/>
            </p:cNvPicPr>
            <p:nvPr/>
          </p:nvPicPr>
          <p:blipFill>
            <a:blip r:embed="rId1"/>
            <a:srcRect l="20692"/>
            <a:stretch>
              <a:fillRect/>
            </a:stretch>
          </p:blipFill>
          <p:spPr>
            <a:xfrm>
              <a:off x="13548" y="1908"/>
              <a:ext cx="2950" cy="68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5" name="文本框 10"/>
            <p:cNvSpPr txBox="1"/>
            <p:nvPr/>
          </p:nvSpPr>
          <p:spPr>
            <a:xfrm>
              <a:off x="13437" y="1837"/>
              <a:ext cx="221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zh-CN" sz="2800" b="1">
                  <a:solidFill>
                    <a:schemeClr val="bg1"/>
                  </a:solidFill>
                  <a:latin typeface="Times New Roman" panose="02020603050405020304" charset="0"/>
                  <a:ea typeface="黑体" panose="02010609060101010101" charset="-122"/>
                  <a:sym typeface="宋体" panose="02010600030101010101" pitchFamily="2" charset="-122"/>
                </a:rPr>
                <a:t>命题点</a:t>
              </a:r>
              <a:endParaRPr lang="zh-CN" altLang="en-US" sz="2800" b="1">
                <a:solidFill>
                  <a:schemeClr val="bg1"/>
                </a:solidFill>
                <a:latin typeface="Times New Roman" panose="02020603050405020304" charset="0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  <p:sp>
          <p:nvSpPr>
            <p:cNvPr id="176" name="文本框 10"/>
            <p:cNvSpPr txBox="1"/>
            <p:nvPr/>
          </p:nvSpPr>
          <p:spPr>
            <a:xfrm>
              <a:off x="15734" y="1837"/>
              <a:ext cx="78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3</a:t>
              </a:r>
              <a:endParaRPr lang="en-US" altLang="zh-CN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24485" y="1290955"/>
            <a:ext cx="11551285" cy="4916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6. </a:t>
            </a:r>
            <a:r>
              <a:rPr lang="zh-CN" sz="3200" b="1">
                <a:ea typeface="宋体" panose="02010600030101010101" pitchFamily="2" charset="-122"/>
              </a:rPr>
              <a:t>在查阅资料时，小明了解到雨燕的飞行速度约为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48 m/s</a:t>
            </a:r>
            <a:r>
              <a:rPr lang="zh-CN" sz="3200" b="1">
                <a:ea typeface="宋体" panose="02010600030101010101" pitchFamily="2" charset="-122"/>
              </a:rPr>
              <a:t>，高速公路上的小轿车行驶速度约为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108 km/h</a:t>
            </a:r>
            <a:r>
              <a:rPr lang="zh-CN" sz="3200" b="1">
                <a:ea typeface="宋体" panose="02010600030101010101" pitchFamily="2" charset="-122"/>
              </a:rPr>
              <a:t>，磁悬浮列车运行时，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分钟可行驶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7.2 km.</a:t>
            </a:r>
            <a:r>
              <a:rPr lang="zh-CN" sz="3200" b="1">
                <a:ea typeface="宋体" panose="02010600030101010101" pitchFamily="2" charset="-122"/>
              </a:rPr>
              <a:t>下列相关判断正确的是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雨燕的运动速度最小    </a:t>
            </a:r>
            <a:endParaRPr lang="zh-CN" sz="3200" b="1"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小轿车的运动速度最大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C. </a:t>
            </a:r>
            <a:r>
              <a:rPr lang="zh-CN" sz="3200" b="1">
                <a:ea typeface="宋体" panose="02010600030101010101" pitchFamily="2" charset="-122"/>
              </a:rPr>
              <a:t>磁悬浮列车行驶的速度为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120 m/s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小轿车行驶的速度为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35 m/s</a:t>
            </a:r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305685" y="835660"/>
            <a:ext cx="304101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ea typeface="黑体" panose="02010609060101010101" charset="-122"/>
                <a:sym typeface="+mn-ea"/>
              </a:rPr>
              <a:t>速度的相关计算</a:t>
            </a:r>
            <a:endParaRPr lang="zh-CN" altLang="en-US" sz="3200" b="1">
              <a:ea typeface="黑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348980" y="2844800"/>
            <a:ext cx="47625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5120" y="647065"/>
            <a:ext cx="11533505" cy="5605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河南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在某校举办的机器人模拟救援比赛中，甲、乙两机器人同时从同一地点出发，沿直线匀速运动到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 m</a:t>
            </a:r>
            <a:r>
              <a:rPr lang="zh-CN" sz="3200" b="1">
                <a:ea typeface="宋体" panose="02010600030101010101" pitchFamily="2" charset="-122"/>
              </a:rPr>
              <a:t>远的目的地，它们运动的路程随时间变化的图像如图所示．下列说法正确的是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zh-CN" sz="3200" b="1">
                <a:ea typeface="宋体" panose="02010600030101010101" pitchFamily="2" charset="-122"/>
              </a:rPr>
              <a:t>　　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A. </a:t>
            </a:r>
            <a:r>
              <a:rPr lang="zh-CN" sz="3200" b="1">
                <a:ea typeface="宋体" panose="02010600030101010101" pitchFamily="2" charset="-122"/>
              </a:rPr>
              <a:t>甲的速度大小为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 m/s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B. </a:t>
            </a:r>
            <a:r>
              <a:rPr lang="zh-CN" sz="3200" b="1">
                <a:ea typeface="宋体" panose="02010600030101010101" pitchFamily="2" charset="-122"/>
              </a:rPr>
              <a:t>乙的速度大小为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m/sC. </a:t>
            </a:r>
            <a:r>
              <a:rPr lang="zh-CN" sz="3200" b="1">
                <a:ea typeface="宋体" panose="02010600030101010101" pitchFamily="2" charset="-122"/>
              </a:rPr>
              <a:t>甲的运动时间比乙多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 s    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D. </a:t>
            </a:r>
            <a:r>
              <a:rPr lang="zh-CN" sz="3200" b="1">
                <a:ea typeface="宋体" panose="02010600030101010101" pitchFamily="2" charset="-122"/>
              </a:rPr>
              <a:t>甲的运动时间比乙少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 s</a:t>
            </a:r>
            <a:endParaRPr lang="zh-CN" altLang="en-US"/>
          </a:p>
        </p:txBody>
      </p:sp>
      <p:pic>
        <p:nvPicPr>
          <p:cNvPr id="2" name="图片 -21474824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69275" y="2983230"/>
            <a:ext cx="3300730" cy="3108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134745" y="2871470"/>
            <a:ext cx="45402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04800" y="750570"/>
            <a:ext cx="1154239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8. 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                            </a:t>
            </a:r>
            <a:r>
              <a:rPr lang="zh-CN" sz="3200" b="1">
                <a:ea typeface="宋体" panose="02010600030101010101" pitchFamily="2" charset="-122"/>
              </a:rPr>
              <a:t>中国空间站的建造和运营对人类太空研究具有重大意义．已知空间站绕地球转一圈的路程为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4.25×10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km</a:t>
            </a:r>
            <a:r>
              <a:rPr lang="zh-CN" sz="3200" b="1">
                <a:ea typeface="宋体" panose="02010600030101010101" pitchFamily="2" charset="-122"/>
              </a:rPr>
              <a:t>，运行时间为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92 min</a:t>
            </a:r>
            <a:r>
              <a:rPr lang="zh-CN" sz="3200" b="1">
                <a:ea typeface="宋体" panose="02010600030101010101" pitchFamily="2" charset="-122"/>
              </a:rPr>
              <a:t>，空间站运动的速度大小约为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km/s(</a:t>
            </a:r>
            <a:r>
              <a:rPr lang="zh-CN" sz="3200" b="1">
                <a:ea typeface="宋体" panose="02010600030101010101" pitchFamily="2" charset="-122"/>
              </a:rPr>
              <a:t>保留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</a:t>
            </a:r>
            <a:r>
              <a:rPr lang="zh-CN" sz="3200" b="1">
                <a:ea typeface="宋体" panose="02010600030101010101" pitchFamily="2" charset="-122"/>
              </a:rPr>
              <a:t>位小数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).</a:t>
            </a:r>
            <a:r>
              <a:rPr lang="zh-CN" sz="3200" b="1">
                <a:ea typeface="宋体" panose="02010600030101010101" pitchFamily="2" charset="-122"/>
              </a:rPr>
              <a:t>以空间站为参照物，地球是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</a:t>
            </a:r>
            <a:r>
              <a:rPr lang="zh-CN" sz="3200" b="1">
                <a:ea typeface="宋体" panose="02010600030101010101" pitchFamily="2" charset="-122"/>
              </a:rPr>
              <a:t>的．</a:t>
            </a:r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852805" y="980440"/>
            <a:ext cx="3592830" cy="523875"/>
            <a:chOff x="4615" y="4475"/>
            <a:chExt cx="5658" cy="825"/>
          </a:xfrm>
        </p:grpSpPr>
        <p:pic>
          <p:nvPicPr>
            <p:cNvPr id="68" name="图片 67" descr="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615" y="4475"/>
              <a:ext cx="5658" cy="814"/>
            </a:xfrm>
            <a:prstGeom prst="rect">
              <a:avLst/>
            </a:prstGeom>
          </p:spPr>
        </p:pic>
        <p:sp>
          <p:nvSpPr>
            <p:cNvPr id="69" name="文本框 5"/>
            <p:cNvSpPr txBox="1"/>
            <p:nvPr/>
          </p:nvSpPr>
          <p:spPr>
            <a:xfrm>
              <a:off x="4754" y="4478"/>
              <a:ext cx="5355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en-US" altLang="zh-CN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2022</a:t>
              </a:r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年版课标素材题</a:t>
              </a:r>
              <a:endPara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0426065" y="2424430"/>
            <a:ext cx="690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7.7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8987790" y="313753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运动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34010" y="622300"/>
            <a:ext cx="1149413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9.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襄阳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如图甲所示，交警利用无人机对高速公路通行情况进行实时监测．无人机上安装有摄像机，在飞行过程中，以地面为参照物，摄像机是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运动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静止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的；图乙是无人机上升到某高度后水平飞行的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zh-CN" sz="3200" b="1">
                <a:ea typeface="宋体" panose="02010600030101010101" pitchFamily="2" charset="-122"/>
              </a:rPr>
              <a:t>－</a:t>
            </a:r>
            <a:r>
              <a:rPr lang="en-US" sz="3200" b="1" i="1"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ea typeface="宋体" panose="02010600030101010101" pitchFamily="2" charset="-122"/>
              </a:rPr>
              <a:t>图像，它在第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25 s</a:t>
            </a:r>
            <a:r>
              <a:rPr lang="zh-CN" sz="3200" b="1">
                <a:ea typeface="宋体" panose="02010600030101010101" pitchFamily="2" charset="-122"/>
              </a:rPr>
              <a:t>时的速度为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________m/s.</a:t>
            </a:r>
            <a:endParaRPr lang="zh-CN" altLang="en-US"/>
          </a:p>
        </p:txBody>
      </p:sp>
      <p:pic>
        <p:nvPicPr>
          <p:cNvPr id="2" name="图片 -214748249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59680" y="3728720"/>
            <a:ext cx="6494780" cy="24784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775200" y="2283460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运动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2077085" y="3775075"/>
            <a:ext cx="5892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10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665480"/>
            <a:ext cx="11514455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10.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(2022</a:t>
            </a:r>
            <a:r>
              <a:rPr lang="zh-CN" sz="3200" b="1">
                <a:ea typeface="华文楷体" panose="02010600040101010101" charset="-122"/>
              </a:rPr>
              <a:t>常州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2021</a:t>
            </a:r>
            <a:r>
              <a:rPr lang="zh-CN" sz="3200" b="1">
                <a:ea typeface="宋体" panose="02010600030101010101" pitchFamily="2" charset="-122"/>
              </a:rPr>
              <a:t>年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12</a:t>
            </a:r>
            <a:r>
              <a:rPr lang="zh-CN" sz="3200" b="1">
                <a:ea typeface="宋体" panose="02010600030101010101" pitchFamily="2" charset="-122"/>
              </a:rPr>
              <a:t>月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22</a:t>
            </a:r>
            <a:r>
              <a:rPr lang="zh-CN" sz="3200" b="1">
                <a:ea typeface="宋体" panose="02010600030101010101" pitchFamily="2" charset="-122"/>
              </a:rPr>
              <a:t>日，常州发生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4.2</a:t>
            </a:r>
            <a:r>
              <a:rPr lang="zh-CN" sz="3200" b="1">
                <a:ea typeface="宋体" panose="02010600030101010101" pitchFamily="2" charset="-122"/>
              </a:rPr>
              <a:t>级地震，震源处同时产生并向各个方向发出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波和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波，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波的传播速度是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7×10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m/s</a:t>
            </a:r>
            <a:r>
              <a:rPr lang="zh-CN" sz="3200" b="1">
                <a:ea typeface="宋体" panose="02010600030101010101" pitchFamily="2" charset="-122"/>
              </a:rPr>
              <a:t>，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波的传播速度是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3.5×10</a:t>
            </a:r>
            <a:r>
              <a:rPr lang="en-US" sz="3200" b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m/s.</a:t>
            </a:r>
            <a:r>
              <a:rPr lang="zh-CN" sz="3200" b="1">
                <a:ea typeface="宋体" panose="02010600030101010101" pitchFamily="2" charset="-122"/>
              </a:rPr>
              <a:t>常州市地震局于当日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21 h 46 min 07 s</a:t>
            </a:r>
            <a:r>
              <a:rPr lang="zh-CN" sz="3200" b="1">
                <a:ea typeface="宋体" panose="02010600030101010101" pitchFamily="2" charset="-122"/>
              </a:rPr>
              <a:t>探测到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ea typeface="宋体" panose="02010600030101010101" pitchFamily="2" charset="-122"/>
              </a:rPr>
              <a:t>波，于当日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21 h 46 min 09 s</a:t>
            </a:r>
            <a:r>
              <a:rPr lang="zh-CN" sz="3200" b="1">
                <a:ea typeface="宋体" panose="02010600030101010101" pitchFamily="2" charset="-122"/>
              </a:rPr>
              <a:t>探测到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ea typeface="宋体" panose="02010600030101010101" pitchFamily="2" charset="-122"/>
              </a:rPr>
              <a:t>波，问：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(1)</a:t>
            </a:r>
            <a:r>
              <a:rPr lang="zh-CN" sz="3200" b="1">
                <a:ea typeface="宋体" panose="02010600030101010101" pitchFamily="2" charset="-122"/>
              </a:rPr>
              <a:t>地震局距离震源有多远？</a:t>
            </a:r>
            <a:endParaRPr lang="zh-CN" altLang="en-US"/>
          </a:p>
        </p:txBody>
      </p:sp>
      <p:pic>
        <p:nvPicPr>
          <p:cNvPr id="2" name="图片 -21474824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24420" y="3990340"/>
            <a:ext cx="4212590" cy="25533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-21474824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24420" y="3990340"/>
            <a:ext cx="4212590" cy="2553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12420" y="657860"/>
            <a:ext cx="1151255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黑体" panose="02010609060101010101" charset="-122"/>
              </a:rPr>
              <a:t>解：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(1)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由题可知，探测到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波和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波的时间间隔为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，设地震局到震源的距离为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由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v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 </a:t>
            </a:r>
            <a:r>
              <a:rPr lang="en-US" sz="3200" b="0">
                <a:latin typeface="等线" panose="02010600030101010101" charset="-122"/>
              </a:rPr>
              <a:t>  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可得，</a:t>
            </a:r>
            <a:endParaRPr lang="zh-CN" sz="32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Δ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t</a:t>
            </a:r>
            <a:r>
              <a:rPr lang="en-US" sz="3200" b="1" baseline="-25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P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                                                    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2 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解得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s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1.4×10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4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 m</a:t>
            </a:r>
            <a:endParaRPr lang="zh-CN" altLang="en-US" sz="3200"/>
          </a:p>
        </p:txBody>
      </p:sp>
      <p:graphicFrame>
        <p:nvGraphicFramePr>
          <p:cNvPr id="11" name="对象 10"/>
          <p:cNvGraphicFramePr/>
          <p:nvPr/>
        </p:nvGraphicFramePr>
        <p:xfrm>
          <a:off x="1428751" y="2067560"/>
          <a:ext cx="2794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2" imgW="279400" imgH="965200" progId="Equation.DSMT4">
                  <p:embed/>
                </p:oleObj>
              </mc:Choice>
              <mc:Fallback>
                <p:oleObj name="" r:id="rId2" imgW="279400" imgH="9652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28751" y="2067560"/>
                        <a:ext cx="279400" cy="965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/>
          <p:nvPr/>
        </p:nvGraphicFramePr>
        <p:xfrm>
          <a:off x="2567941" y="2825750"/>
          <a:ext cx="58547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4" imgW="5854700" imgH="1066800" progId="Equation.DSMT4">
                  <p:embed/>
                </p:oleObj>
              </mc:Choice>
              <mc:Fallback>
                <p:oleObj name="" r:id="rId4" imgW="5854700" imgH="1066800" progId="Equation.DSMT4">
                  <p:embed/>
                  <p:pic>
                    <p:nvPicPr>
                      <p:cNvPr id="0" name="图片 1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67941" y="2825750"/>
                        <a:ext cx="5854700" cy="1066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324485" y="820737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(2)</a:t>
            </a:r>
            <a:r>
              <a:rPr lang="zh-CN" sz="3200" b="1">
                <a:ea typeface="宋体" panose="02010600030101010101" pitchFamily="2" charset="-122"/>
              </a:rPr>
              <a:t>震源发生地震的时刻？</a:t>
            </a:r>
            <a:endParaRPr lang="zh-CN" altLang="en-US"/>
          </a:p>
        </p:txBody>
      </p:sp>
      <p:pic>
        <p:nvPicPr>
          <p:cNvPr id="2" name="图片 -214748249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24420" y="3990340"/>
            <a:ext cx="4212590" cy="255333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324485" y="1356995"/>
            <a:ext cx="11492230" cy="2306320"/>
            <a:chOff x="511" y="2137"/>
            <a:chExt cx="18098" cy="3632"/>
          </a:xfrm>
        </p:grpSpPr>
        <p:sp>
          <p:nvSpPr>
            <p:cNvPr id="100" name="文本框 99"/>
            <p:cNvSpPr txBox="1"/>
            <p:nvPr/>
          </p:nvSpPr>
          <p:spPr>
            <a:xfrm>
              <a:off x="511" y="2137"/>
              <a:ext cx="18098" cy="363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>
                <a:lnSpc>
                  <a:spcPct val="150000"/>
                </a:lnSpc>
              </a:pP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(2)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地震局收到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波所需要的时间</a:t>
              </a:r>
              <a:endParaRPr lang="zh-CN" sz="3200" b="1">
                <a:solidFill>
                  <a:srgbClr val="FF0000"/>
                </a:solidFill>
                <a:ea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t</a:t>
              </a:r>
              <a:r>
                <a:rPr lang="en-US" sz="3200" b="1" baseline="-25000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P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      </a:t>
              </a:r>
              <a:r>
                <a:rPr lang="en-US" sz="3200" b="0">
                  <a:latin typeface="等线" panose="02010600030101010101" charset="-122"/>
                </a:rPr>
                <a:t>                   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所以地震发生的时间</a:t>
              </a:r>
              <a:r>
                <a:rPr lang="en-US" sz="3200" b="1" i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t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21 h 46 min 07 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 s</a:t>
              </a:r>
              <a:r>
                <a:rPr lang="zh-CN" sz="3200" b="1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charset="0"/>
                  <a:ea typeface="宋体" panose="02010600030101010101" pitchFamily="2" charset="-122"/>
                </a:rPr>
                <a:t>21 h 46 min 05 s</a:t>
              </a:r>
              <a:endParaRPr lang="zh-CN" altLang="en-US" sz="3200"/>
            </a:p>
          </p:txBody>
        </p:sp>
        <p:graphicFrame>
          <p:nvGraphicFramePr>
            <p:cNvPr id="3" name="对象 2"/>
            <p:cNvGraphicFramePr/>
            <p:nvPr/>
          </p:nvGraphicFramePr>
          <p:xfrm>
            <a:off x="1813" y="3196"/>
            <a:ext cx="4113" cy="16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" name="" r:id="rId2" imgW="2641600" imgH="1104900" progId="Equation.DSMT4">
                    <p:embed/>
                  </p:oleObj>
                </mc:Choice>
                <mc:Fallback>
                  <p:oleObj name="" r:id="rId2" imgW="2641600" imgH="1104900" progId="Equation.DSMT4">
                    <p:embed/>
                    <p:pic>
                      <p:nvPicPr>
                        <p:cNvPr id="0" name="图片 3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813" y="3196"/>
                          <a:ext cx="4113" cy="167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77" name="组合 23"/>
          <p:cNvGrpSpPr>
            <a:grpSpLocks noChangeAspect="1"/>
          </p:cNvGrpSpPr>
          <p:nvPr/>
        </p:nvGrpSpPr>
        <p:grpSpPr>
          <a:xfrm>
            <a:off x="367348" y="739140"/>
            <a:ext cx="2566988" cy="583564"/>
            <a:chOff x="728" y="8809"/>
            <a:chExt cx="4041" cy="918"/>
          </a:xfrm>
        </p:grpSpPr>
        <p:pic>
          <p:nvPicPr>
            <p:cNvPr id="45078" name="图片 6" descr="15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28" y="8809"/>
              <a:ext cx="1100" cy="90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079" name="文本框 15"/>
            <p:cNvSpPr txBox="1"/>
            <p:nvPr/>
          </p:nvSpPr>
          <p:spPr>
            <a:xfrm>
              <a:off x="1783" y="8809"/>
              <a:ext cx="2986" cy="91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3200" b="1">
                  <a:latin typeface="黑体" panose="02010609060101010101" charset="-122"/>
                  <a:ea typeface="黑体" panose="02010609060101010101" charset="-122"/>
                  <a:sym typeface="宋体" panose="02010600030101010101" pitchFamily="2" charset="-122"/>
                </a:rPr>
                <a:t>创新推荐</a:t>
              </a:r>
              <a:endParaRPr lang="zh-CN" altLang="en-US" sz="3200" b="1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1" name="文本框 100"/>
          <p:cNvSpPr txBox="1"/>
          <p:nvPr/>
        </p:nvSpPr>
        <p:spPr>
          <a:xfrm>
            <a:off x="304800" y="1323340"/>
            <a:ext cx="11552555" cy="4916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11.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</a:rPr>
              <a:t>                  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 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(2021</a:t>
            </a:r>
            <a:r>
              <a:rPr lang="zh-CN" sz="3200" b="1">
                <a:ea typeface="华文楷体" panose="02010600040101010101" charset="-122"/>
              </a:rPr>
              <a:t>山西</a:t>
            </a:r>
            <a:r>
              <a:rPr lang="en-US" sz="3200" b="1">
                <a:latin typeface="Times New Roman" panose="02020603050405020304" charset="0"/>
                <a:ea typeface="华文楷体" panose="02010600040101010101" charset="-122"/>
              </a:rPr>
              <a:t>)</a:t>
            </a:r>
            <a:r>
              <a:rPr lang="zh-CN" sz="3200" b="1">
                <a:ea typeface="宋体" panose="02010600030101010101" pitchFamily="2" charset="-122"/>
              </a:rPr>
              <a:t>小丽在朋友圈分享了自己外出旅行时的照片，其中两张是坐在平直行驶车内连续拍摄的照片，如图所示．网友判断小丽乘坐的车正在向东行驶．请你分析网友的判断是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______(</a:t>
            </a:r>
            <a:r>
              <a:rPr lang="zh-CN" sz="3200" b="1">
                <a:ea typeface="宋体" panose="02010600030101010101" pitchFamily="2" charset="-122"/>
              </a:rPr>
              <a:t>选填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正确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</a:t>
            </a:r>
            <a:r>
              <a:rPr lang="zh-CN" sz="3200" b="1">
                <a:ea typeface="宋体" panose="02010600030101010101" pitchFamily="2" charset="-122"/>
              </a:rPr>
              <a:t>或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“</a:t>
            </a:r>
            <a:r>
              <a:rPr lang="zh-CN" sz="3200" b="1">
                <a:ea typeface="宋体" panose="02010600030101010101" pitchFamily="2" charset="-122"/>
              </a:rPr>
              <a:t>错误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”)</a:t>
            </a:r>
            <a:r>
              <a:rPr lang="zh-CN" sz="3200" b="1">
                <a:ea typeface="宋体" panose="02010600030101010101" pitchFamily="2" charset="-122"/>
              </a:rPr>
              <a:t>的，理由是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____________________________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</a:t>
            </a:r>
            <a:r>
              <a:rPr lang="en-US" sz="3200" b="1">
                <a:latin typeface="Times New Roman" panose="02020603050405020304" charset="0"/>
                <a:sym typeface="+mn-ea"/>
              </a:rPr>
              <a:t>_</a:t>
            </a: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</a:rPr>
              <a:t>_____________________________________.</a:t>
            </a:r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969645" y="1490980"/>
            <a:ext cx="1808480" cy="523875"/>
            <a:chOff x="7425" y="4475"/>
            <a:chExt cx="2848" cy="825"/>
          </a:xfrm>
        </p:grpSpPr>
        <p:pic>
          <p:nvPicPr>
            <p:cNvPr id="4" name="图片 3" descr="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425" y="4475"/>
              <a:ext cx="2848" cy="814"/>
            </a:xfrm>
            <a:prstGeom prst="rect">
              <a:avLst/>
            </a:prstGeom>
          </p:spPr>
        </p:pic>
        <p:sp>
          <p:nvSpPr>
            <p:cNvPr id="5" name="文本框 5"/>
            <p:cNvSpPr txBox="1"/>
            <p:nvPr/>
          </p:nvSpPr>
          <p:spPr>
            <a:xfrm>
              <a:off x="7559" y="4478"/>
              <a:ext cx="255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r>
                <a:rPr lang="zh-CN" altLang="en-US" sz="2800" b="1">
                  <a:latin typeface="Times New Roman" panose="02020603050405020304" charset="0"/>
                  <a:ea typeface="黑体" panose="02010609060101010101" charset="-122"/>
                  <a:cs typeface="Times New Roman" panose="02020603050405020304" charset="0"/>
                  <a:sym typeface="宋体" panose="02010600030101010101" pitchFamily="2" charset="-122"/>
                </a:rPr>
                <a:t>科学推理</a:t>
              </a:r>
              <a:endParaRPr lang="zh-CN" altLang="en-US" sz="2800" b="1">
                <a:latin typeface="Times New Roman" panose="02020603050405020304" charset="0"/>
                <a:ea typeface="黑体" panose="02010609060101010101" charset="-122"/>
                <a:cs typeface="Times New Roman" panose="02020603050405020304" charset="0"/>
                <a:sym typeface="宋体" panose="02010600030101010101" pitchFamily="2" charset="-122"/>
              </a:endParaRPr>
            </a:p>
          </p:txBody>
        </p:sp>
      </p:grpSp>
      <p:pic>
        <p:nvPicPr>
          <p:cNvPr id="2" name="图片 -214748248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4425" y="4311650"/>
            <a:ext cx="5495925" cy="2041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1306830" y="3517265"/>
            <a:ext cx="9994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3200" b="1">
                <a:solidFill>
                  <a:srgbClr val="FF0000"/>
                </a:solidFill>
                <a:sym typeface="+mn-ea"/>
              </a:rPr>
              <a:t>错误</a:t>
            </a:r>
            <a:endParaRPr lang="zh-CN" altLang="en-US" sz="3200"/>
          </a:p>
        </p:txBody>
      </p:sp>
      <p:sp>
        <p:nvSpPr>
          <p:cNvPr id="7" name="文本框 6"/>
          <p:cNvSpPr txBox="1"/>
          <p:nvPr/>
        </p:nvSpPr>
        <p:spPr>
          <a:xfrm>
            <a:off x="304800" y="4029075"/>
            <a:ext cx="5977255" cy="2159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40000"/>
              </a:lnSpc>
            </a:pPr>
            <a:r>
              <a:rPr lang="zh-CN" sz="3200" b="1">
                <a:solidFill>
                  <a:srgbClr val="FF0000"/>
                </a:solidFill>
                <a:sym typeface="+mn-ea"/>
              </a:rPr>
              <a:t>以太原双塔为参照物，小丽与塔的位置在靠近，说明车正在向西行驶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2.xml><?xml version="1.0" encoding="utf-8"?>
<p:tagLst xmlns:p="http://schemas.openxmlformats.org/presentationml/2006/main">
  <p:tag name="KSO_WM_UNIT_PLACING_PICTURE_USER_VIEWPORT" val="{&quot;height&quot;:991,&quot;width&quot;:1202}"/>
</p:tagLst>
</file>

<file path=ppt/tags/tag3.xml><?xml version="1.0" encoding="utf-8"?>
<p:tagLst xmlns:p="http://schemas.openxmlformats.org/presentationml/2006/main">
  <p:tag name="KSO_WM_UNIT_PLACING_PICTURE_USER_VIEWPORT" val="{&quot;height&quot;:7520,&quot;width&quot;:14522}"/>
</p:tagLst>
</file>

<file path=ppt/tags/tag4.xml><?xml version="1.0" encoding="utf-8"?>
<p:tagLst xmlns:p="http://schemas.openxmlformats.org/presentationml/2006/main">
  <p:tag name="PA" val="v5.2.11"/>
</p:tagLst>
</file>

<file path=ppt/tags/tag5.xml><?xml version="1.0" encoding="utf-8"?>
<p:tagLst xmlns:p="http://schemas.openxmlformats.org/presentationml/2006/main">
  <p:tag name="KSO_WPP_MARK_KEY" val="f0d5b72e-ea77-4e32-ab04-ea96a8e37d1c"/>
  <p:tag name="COMMONDATA" val="eyJoZGlkIjoiZjE0NzQ5YTJjOWQ4NTA3MjQ2ODdhMmE0YWNiOTMwMDAifQ=="/>
</p:tagLst>
</file>

<file path=ppt/theme/theme1.xml><?xml version="1.0" encoding="utf-8"?>
<a:theme xmlns:a="http://schemas.openxmlformats.org/drawingml/2006/main" name="物理课件咨询：18092199615（微信）   1045472853（QQ）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1916</Words>
  <Application>WPS 演示</Application>
  <PresentationFormat>宽屏</PresentationFormat>
  <Paragraphs>115</Paragraphs>
  <Slides>15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33" baseType="lpstr">
      <vt:lpstr>Arial</vt:lpstr>
      <vt:lpstr>宋体</vt:lpstr>
      <vt:lpstr>Wingdings</vt:lpstr>
      <vt:lpstr>Times New Roman</vt:lpstr>
      <vt:lpstr>黑体</vt:lpstr>
      <vt:lpstr>微软雅黑</vt:lpstr>
      <vt:lpstr>宋体-方正超大字符集</vt:lpstr>
      <vt:lpstr>DIN-BlackItalic</vt:lpstr>
      <vt:lpstr>Segoe Print</vt:lpstr>
      <vt:lpstr>华文楷体</vt:lpstr>
      <vt:lpstr>等线</vt:lpstr>
      <vt:lpstr>Wingdings</vt:lpstr>
      <vt:lpstr>Arial Unicode MS</vt:lpstr>
      <vt:lpstr>Calibri</vt:lpstr>
      <vt:lpstr>物理课件咨询：18092199615（微信）   1045472853（QQ）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华润</cp:lastModifiedBy>
  <cp:revision>694</cp:revision>
  <dcterms:created xsi:type="dcterms:W3CDTF">2019-06-19T02:08:00Z</dcterms:created>
  <dcterms:modified xsi:type="dcterms:W3CDTF">2023-06-19T03:31:07Z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AAC921DA4EBE40568BBDB19ABE88CF63</vt:lpwstr>
  </property>
  <property fmtid="{D5CDD505-2E9C-101B-9397-08002B2CF9AE}" pid="4" name="KSOSaveFontToCloudKey">
    <vt:lpwstr>1054305568_btnclosed</vt:lpwstr>
  </property>
</Properties>
</file>