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71" r:id="rId9"/>
    <p:sldId id="272" r:id="rId10"/>
    <p:sldId id="273" r:id="rId11"/>
    <p:sldId id="268" r:id="rId12"/>
    <p:sldId id="269" r:id="rId13"/>
    <p:sldId id="270" r:id="rId14"/>
    <p:sldId id="263" r:id="rId15"/>
    <p:sldId id="264" r:id="rId16"/>
    <p:sldId id="265" r:id="rId17"/>
    <p:sldId id="266" r:id="rId18"/>
    <p:sldId id="267" r:id="rId1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p:cViewPr varScale="1">
        <p:scale>
          <a:sx n="69" d="100"/>
          <a:sy n="69" d="100"/>
        </p:scale>
        <p:origin x="567" y="5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09899AEF-6D88-4B57-B398-CD92FF174C2D}" type="datetimeFigureOut">
              <a:rPr lang="zh-CN" altLang="en-US" smtClean="0"/>
              <a:t>2020/4/10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0DB33BF-D2A1-45EC-84BE-3C85585491F1}" type="slidenum">
              <a:rPr lang="zh-CN" altLang="en-US" smtClean="0"/>
              <a:t>‹#›</a:t>
            </a:fld>
            <a:endParaRPr lang="zh-CN" altLang="en-US"/>
          </a:p>
        </p:txBody>
      </p:sp>
    </p:spTree>
    <p:extLst>
      <p:ext uri="{BB962C8B-B14F-4D97-AF65-F5344CB8AC3E}">
        <p14:creationId xmlns:p14="http://schemas.microsoft.com/office/powerpoint/2010/main" val="4170674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9899AEF-6D88-4B57-B398-CD92FF174C2D}" type="datetimeFigureOut">
              <a:rPr lang="zh-CN" altLang="en-US" smtClean="0"/>
              <a:t>2020/4/10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0DB33BF-D2A1-45EC-84BE-3C85585491F1}" type="slidenum">
              <a:rPr lang="zh-CN" altLang="en-US" smtClean="0"/>
              <a:t>‹#›</a:t>
            </a:fld>
            <a:endParaRPr lang="zh-CN" altLang="en-US"/>
          </a:p>
        </p:txBody>
      </p:sp>
    </p:spTree>
    <p:extLst>
      <p:ext uri="{BB962C8B-B14F-4D97-AF65-F5344CB8AC3E}">
        <p14:creationId xmlns:p14="http://schemas.microsoft.com/office/powerpoint/2010/main" val="12627155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09899AEF-6D88-4B57-B398-CD92FF174C2D}" type="datetimeFigureOut">
              <a:rPr lang="zh-CN" altLang="en-US" smtClean="0"/>
              <a:t>2020/4/10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0DB33BF-D2A1-45EC-84BE-3C85585491F1}" type="slidenum">
              <a:rPr lang="zh-CN" altLang="en-US" smtClean="0"/>
              <a:t>‹#›</a:t>
            </a:fld>
            <a:endParaRPr lang="zh-CN" altLang="en-US"/>
          </a:p>
        </p:txBody>
      </p:sp>
    </p:spTree>
    <p:extLst>
      <p:ext uri="{BB962C8B-B14F-4D97-AF65-F5344CB8AC3E}">
        <p14:creationId xmlns:p14="http://schemas.microsoft.com/office/powerpoint/2010/main" val="15213965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09899AEF-6D88-4B57-B398-CD92FF174C2D}" type="datetimeFigureOut">
              <a:rPr lang="zh-CN" altLang="en-US" smtClean="0"/>
              <a:t>2020/4/10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0DB33BF-D2A1-45EC-84BE-3C85585491F1}" type="slidenum">
              <a:rPr lang="zh-CN" altLang="en-US" smtClean="0"/>
              <a:t>‹#›</a:t>
            </a:fld>
            <a:endParaRPr lang="zh-CN" altLang="en-US"/>
          </a:p>
        </p:txBody>
      </p:sp>
    </p:spTree>
    <p:extLst>
      <p:ext uri="{BB962C8B-B14F-4D97-AF65-F5344CB8AC3E}">
        <p14:creationId xmlns:p14="http://schemas.microsoft.com/office/powerpoint/2010/main" val="18460139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09899AEF-6D88-4B57-B398-CD92FF174C2D}" type="datetimeFigureOut">
              <a:rPr lang="zh-CN" altLang="en-US" smtClean="0"/>
              <a:t>2020/4/10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0DB33BF-D2A1-45EC-84BE-3C85585491F1}" type="slidenum">
              <a:rPr lang="zh-CN" altLang="en-US" smtClean="0"/>
              <a:t>‹#›</a:t>
            </a:fld>
            <a:endParaRPr lang="zh-CN" altLang="en-US"/>
          </a:p>
        </p:txBody>
      </p:sp>
    </p:spTree>
    <p:extLst>
      <p:ext uri="{BB962C8B-B14F-4D97-AF65-F5344CB8AC3E}">
        <p14:creationId xmlns:p14="http://schemas.microsoft.com/office/powerpoint/2010/main" val="37743711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9899AEF-6D88-4B57-B398-CD92FF174C2D}" type="datetimeFigureOut">
              <a:rPr lang="zh-CN" altLang="en-US" smtClean="0"/>
              <a:t>2020/4/10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0DB33BF-D2A1-45EC-84BE-3C85585491F1}" type="slidenum">
              <a:rPr lang="zh-CN" altLang="en-US" smtClean="0"/>
              <a:t>‹#›</a:t>
            </a:fld>
            <a:endParaRPr lang="zh-CN" altLang="en-US"/>
          </a:p>
        </p:txBody>
      </p:sp>
    </p:spTree>
    <p:extLst>
      <p:ext uri="{BB962C8B-B14F-4D97-AF65-F5344CB8AC3E}">
        <p14:creationId xmlns:p14="http://schemas.microsoft.com/office/powerpoint/2010/main" val="1420825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9899AEF-6D88-4B57-B398-CD92FF174C2D}" type="datetimeFigureOut">
              <a:rPr lang="zh-CN" altLang="en-US" smtClean="0"/>
              <a:t>2020/4/10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0DB33BF-D2A1-45EC-84BE-3C85585491F1}" type="slidenum">
              <a:rPr lang="zh-CN" altLang="en-US" smtClean="0"/>
              <a:t>‹#›</a:t>
            </a:fld>
            <a:endParaRPr lang="zh-CN" altLang="en-US"/>
          </a:p>
        </p:txBody>
      </p:sp>
    </p:spTree>
    <p:extLst>
      <p:ext uri="{BB962C8B-B14F-4D97-AF65-F5344CB8AC3E}">
        <p14:creationId xmlns:p14="http://schemas.microsoft.com/office/powerpoint/2010/main" val="1107050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09899AEF-6D88-4B57-B398-CD92FF174C2D}" type="datetimeFigureOut">
              <a:rPr lang="zh-CN" altLang="en-US" smtClean="0"/>
              <a:t>2020/4/10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0DB33BF-D2A1-45EC-84BE-3C85585491F1}" type="slidenum">
              <a:rPr lang="zh-CN" altLang="en-US" smtClean="0"/>
              <a:t>‹#›</a:t>
            </a:fld>
            <a:endParaRPr lang="zh-CN" altLang="en-US"/>
          </a:p>
        </p:txBody>
      </p:sp>
    </p:spTree>
    <p:extLst>
      <p:ext uri="{BB962C8B-B14F-4D97-AF65-F5344CB8AC3E}">
        <p14:creationId xmlns:p14="http://schemas.microsoft.com/office/powerpoint/2010/main" val="15759382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09899AEF-6D88-4B57-B398-CD92FF174C2D}" type="datetimeFigureOut">
              <a:rPr lang="zh-CN" altLang="en-US" smtClean="0"/>
              <a:t>2020/4/10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0DB33BF-D2A1-45EC-84BE-3C85585491F1}" type="slidenum">
              <a:rPr lang="zh-CN" altLang="en-US" smtClean="0"/>
              <a:t>‹#›</a:t>
            </a:fld>
            <a:endParaRPr lang="zh-CN" altLang="en-US"/>
          </a:p>
        </p:txBody>
      </p:sp>
    </p:spTree>
    <p:extLst>
      <p:ext uri="{BB962C8B-B14F-4D97-AF65-F5344CB8AC3E}">
        <p14:creationId xmlns:p14="http://schemas.microsoft.com/office/powerpoint/2010/main" val="7167454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9899AEF-6D88-4B57-B398-CD92FF174C2D}" type="datetimeFigureOut">
              <a:rPr lang="zh-CN" altLang="en-US" smtClean="0"/>
              <a:t>2020/4/10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0DB33BF-D2A1-45EC-84BE-3C85585491F1}" type="slidenum">
              <a:rPr lang="zh-CN" altLang="en-US" smtClean="0"/>
              <a:t>‹#›</a:t>
            </a:fld>
            <a:endParaRPr lang="zh-CN" altLang="en-US"/>
          </a:p>
        </p:txBody>
      </p:sp>
    </p:spTree>
    <p:extLst>
      <p:ext uri="{BB962C8B-B14F-4D97-AF65-F5344CB8AC3E}">
        <p14:creationId xmlns:p14="http://schemas.microsoft.com/office/powerpoint/2010/main" val="3746217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9899AEF-6D88-4B57-B398-CD92FF174C2D}" type="datetimeFigureOut">
              <a:rPr lang="zh-CN" altLang="en-US" smtClean="0"/>
              <a:t>2020/4/10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0DB33BF-D2A1-45EC-84BE-3C85585491F1}" type="slidenum">
              <a:rPr lang="zh-CN" altLang="en-US" smtClean="0"/>
              <a:t>‹#›</a:t>
            </a:fld>
            <a:endParaRPr lang="zh-CN" altLang="en-US"/>
          </a:p>
        </p:txBody>
      </p:sp>
    </p:spTree>
    <p:extLst>
      <p:ext uri="{BB962C8B-B14F-4D97-AF65-F5344CB8AC3E}">
        <p14:creationId xmlns:p14="http://schemas.microsoft.com/office/powerpoint/2010/main" val="38244105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899AEF-6D88-4B57-B398-CD92FF174C2D}" type="datetimeFigureOut">
              <a:rPr lang="zh-CN" altLang="en-US" smtClean="0"/>
              <a:t>2020/4/10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DB33BF-D2A1-45EC-84BE-3C85585491F1}" type="slidenum">
              <a:rPr lang="zh-CN" altLang="en-US" smtClean="0"/>
              <a:t>‹#›</a:t>
            </a:fld>
            <a:endParaRPr lang="zh-CN" altLang="en-US"/>
          </a:p>
        </p:txBody>
      </p:sp>
    </p:spTree>
    <p:extLst>
      <p:ext uri="{BB962C8B-B14F-4D97-AF65-F5344CB8AC3E}">
        <p14:creationId xmlns:p14="http://schemas.microsoft.com/office/powerpoint/2010/main" val="24839648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200891"/>
            <a:ext cx="12136582" cy="6460743"/>
          </a:xfrm>
          <a:prstGeom prst="rect">
            <a:avLst/>
          </a:prstGeom>
          <a:noFill/>
        </p:spPr>
        <p:txBody>
          <a:bodyPr wrap="square" rtlCol="0">
            <a:spAutoFit/>
          </a:bodyPr>
          <a:lstStyle/>
          <a:p>
            <a:pPr>
              <a:lnSpc>
                <a:spcPts val="2500"/>
              </a:lnSpc>
            </a:pPr>
            <a:r>
              <a:rPr lang="zh-CN" altLang="zh-CN" b="1" dirty="0">
                <a:solidFill>
                  <a:srgbClr val="FF0000"/>
                </a:solidFill>
              </a:rPr>
              <a:t>（北京西城区</a:t>
            </a:r>
            <a:r>
              <a:rPr lang="en-US" altLang="zh-CN" b="1" dirty="0">
                <a:solidFill>
                  <a:srgbClr val="FF0000"/>
                </a:solidFill>
              </a:rPr>
              <a:t>2020</a:t>
            </a:r>
            <a:r>
              <a:rPr lang="zh-CN" altLang="zh-CN" b="1" dirty="0">
                <a:solidFill>
                  <a:srgbClr val="FF0000"/>
                </a:solidFill>
              </a:rPr>
              <a:t>届高三统一测试语文试题）</a:t>
            </a:r>
            <a:endParaRPr lang="zh-CN" altLang="zh-CN" dirty="0">
              <a:solidFill>
                <a:srgbClr val="FF0000"/>
              </a:solidFill>
            </a:endParaRPr>
          </a:p>
          <a:p>
            <a:pPr>
              <a:lnSpc>
                <a:spcPts val="2500"/>
              </a:lnSpc>
            </a:pPr>
            <a:r>
              <a:rPr lang="en-US" altLang="zh-CN" dirty="0"/>
              <a:t> </a:t>
            </a:r>
            <a:r>
              <a:rPr lang="en-US" altLang="zh-CN" dirty="0" smtClean="0"/>
              <a:t>                                                                           </a:t>
            </a:r>
            <a:r>
              <a:rPr lang="zh-CN" altLang="zh-CN" dirty="0" smtClean="0"/>
              <a:t>大</a:t>
            </a:r>
            <a:r>
              <a:rPr lang="zh-CN" altLang="zh-CN" dirty="0"/>
              <a:t>敦煌</a:t>
            </a:r>
          </a:p>
          <a:p>
            <a:pPr>
              <a:lnSpc>
                <a:spcPts val="2500"/>
              </a:lnSpc>
            </a:pPr>
            <a:r>
              <a:rPr lang="en-US" altLang="zh-CN" dirty="0"/>
              <a:t>    </a:t>
            </a:r>
            <a:r>
              <a:rPr lang="en-US" altLang="zh-CN" dirty="0" smtClean="0"/>
              <a:t>    </a:t>
            </a:r>
            <a:r>
              <a:rPr lang="zh-CN" altLang="zh-CN" b="1" dirty="0" smtClean="0"/>
              <a:t>从</a:t>
            </a:r>
            <a:r>
              <a:rPr lang="zh-CN" altLang="zh-CN" b="1" dirty="0"/>
              <a:t>兰州出发，沿河西走廊一路西行，过武威、张掖、嘉峪关，最后到达敦煌，凡一千一百余公里。一路西域风光，沧桑雄浑，</a:t>
            </a:r>
            <a:r>
              <a:rPr lang="zh-CN" altLang="zh-CN" b="1" dirty="0">
                <a:solidFill>
                  <a:srgbClr val="0000FF"/>
                </a:solidFill>
              </a:rPr>
              <a:t>美不胜收</a:t>
            </a:r>
            <a:r>
              <a:rPr lang="zh-CN" altLang="zh-CN" b="1" dirty="0"/>
              <a:t>，而至敦煌则达到顶点。</a:t>
            </a:r>
            <a:endParaRPr lang="zh-CN" altLang="zh-CN" dirty="0"/>
          </a:p>
          <a:p>
            <a:pPr>
              <a:lnSpc>
                <a:spcPts val="2500"/>
              </a:lnSpc>
            </a:pPr>
            <a:r>
              <a:rPr lang="en-US" altLang="zh-CN" b="1" dirty="0"/>
              <a:t>    </a:t>
            </a:r>
            <a:r>
              <a:rPr lang="en-US" altLang="zh-CN" b="1" dirty="0" smtClean="0"/>
              <a:t>   </a:t>
            </a:r>
            <a:r>
              <a:rPr lang="zh-CN" altLang="zh-CN" b="1" dirty="0" smtClean="0"/>
              <a:t>敦煌</a:t>
            </a:r>
            <a:r>
              <a:rPr lang="zh-CN" altLang="zh-CN" b="1" dirty="0"/>
              <a:t>，一座总面积只有</a:t>
            </a:r>
            <a:r>
              <a:rPr lang="en-US" altLang="zh-CN" b="1" dirty="0"/>
              <a:t> 3.12 </a:t>
            </a:r>
            <a:r>
              <a:rPr lang="zh-CN" altLang="zh-CN" b="1" dirty="0"/>
              <a:t>万平方公里、总人口只有</a:t>
            </a:r>
            <a:r>
              <a:rPr lang="en-US" altLang="zh-CN" b="1" dirty="0"/>
              <a:t> 18 </a:t>
            </a:r>
            <a:r>
              <a:rPr lang="zh-CN" altLang="zh-CN" b="1" dirty="0"/>
              <a:t>万的蕞尔小城，就敢取这么一个大气磅礴的名字，让人不得不佩服她的气魄。东汉应邵注《汉书》中说：</a:t>
            </a:r>
            <a:r>
              <a:rPr lang="en-US" altLang="zh-CN" b="1" dirty="0"/>
              <a:t>“</a:t>
            </a:r>
            <a:r>
              <a:rPr lang="zh-CN" altLang="zh-CN" b="1" dirty="0"/>
              <a:t>敦，大也；煌，盛也。</a:t>
            </a:r>
            <a:r>
              <a:rPr lang="en-US" altLang="zh-CN" b="1" dirty="0"/>
              <a:t>”</a:t>
            </a:r>
            <a:r>
              <a:rPr lang="zh-CN" altLang="zh-CN" b="1" dirty="0"/>
              <a:t>唐朝李吉甫编的《元和郡县图志》进一步发挥道：</a:t>
            </a:r>
            <a:r>
              <a:rPr lang="en-US" altLang="zh-CN" b="1" dirty="0"/>
              <a:t>“</a:t>
            </a:r>
            <a:r>
              <a:rPr lang="zh-CN" altLang="zh-CN" b="1" dirty="0"/>
              <a:t>敦，大也。以其广开西域，故以盛名。</a:t>
            </a:r>
            <a:r>
              <a:rPr lang="en-US" altLang="zh-CN" b="1" dirty="0"/>
              <a:t>”</a:t>
            </a:r>
            <a:r>
              <a:rPr lang="zh-CN" altLang="zh-CN" b="1" dirty="0"/>
              <a:t>尽管现代大多数学者都说，</a:t>
            </a:r>
            <a:r>
              <a:rPr lang="en-US" altLang="zh-CN" b="1" dirty="0"/>
              <a:t>“</a:t>
            </a:r>
            <a:r>
              <a:rPr lang="zh-CN" altLang="zh-CN" b="1" dirty="0"/>
              <a:t>敦煌</a:t>
            </a:r>
            <a:r>
              <a:rPr lang="en-US" altLang="zh-CN" b="1" dirty="0"/>
              <a:t>”</a:t>
            </a:r>
            <a:r>
              <a:rPr lang="zh-CN" altLang="zh-CN" b="1" dirty="0"/>
              <a:t>一词是当地少数民族语言的汉语音译，但是敦煌人宁愿相信古人的解释。</a:t>
            </a:r>
            <a:endParaRPr lang="zh-CN" altLang="zh-CN" dirty="0"/>
          </a:p>
          <a:p>
            <a:pPr>
              <a:lnSpc>
                <a:spcPts val="2500"/>
              </a:lnSpc>
            </a:pPr>
            <a:r>
              <a:rPr lang="en-US" altLang="zh-CN" b="1" dirty="0" smtClean="0"/>
              <a:t>       </a:t>
            </a:r>
            <a:r>
              <a:rPr lang="zh-CN" altLang="zh-CN" b="1" dirty="0" smtClean="0"/>
              <a:t>就是</a:t>
            </a:r>
            <a:r>
              <a:rPr lang="zh-CN" altLang="zh-CN" b="1" dirty="0"/>
              <a:t>这块土地，曾经连接起汉唐盛世与西域文明，手挽着长安城与波斯湾，见证了无尽的</a:t>
            </a:r>
            <a:r>
              <a:rPr lang="zh-CN" altLang="zh-CN" b="1" dirty="0">
                <a:solidFill>
                  <a:srgbClr val="FF0000"/>
                </a:solidFill>
              </a:rPr>
              <a:t>繁华与沧桑</a:t>
            </a:r>
            <a:r>
              <a:rPr lang="zh-CN" altLang="zh-CN" b="1" dirty="0"/>
              <a:t>。在汉代，敦煌疆域辽阔，统管六县，被誉为</a:t>
            </a:r>
            <a:r>
              <a:rPr lang="en-US" altLang="zh-CN" b="1" dirty="0"/>
              <a:t>“</a:t>
            </a:r>
            <a:r>
              <a:rPr lang="zh-CN" altLang="zh-CN" b="1" dirty="0"/>
              <a:t>华戎所交，一都会也</a:t>
            </a:r>
            <a:r>
              <a:rPr lang="en-US" altLang="zh-CN" b="1" dirty="0"/>
              <a:t>”</a:t>
            </a:r>
            <a:r>
              <a:rPr lang="zh-CN" altLang="zh-CN" b="1" dirty="0"/>
              <a:t>。在唐代，敦煌更是成为一座拥有</a:t>
            </a:r>
            <a:r>
              <a:rPr lang="en-US" altLang="zh-CN" b="1" dirty="0"/>
              <a:t> 140 </a:t>
            </a:r>
            <a:r>
              <a:rPr lang="zh-CN" altLang="zh-CN" b="1" dirty="0"/>
              <a:t>万人口的大城市，仅次于首都长安。现在，敦煌虽然没有了当年的显赫地位，规模也大大缩小，然而，历经汉风唐雨的洗礼，文化灿烂，古迹遍布。</a:t>
            </a:r>
            <a:r>
              <a:rPr lang="zh-CN" altLang="zh-CN" b="1" dirty="0">
                <a:solidFill>
                  <a:srgbClr val="FF0000"/>
                </a:solidFill>
              </a:rPr>
              <a:t>价值独特的敦煌文化所散发出的迷人魅力，</a:t>
            </a:r>
            <a:r>
              <a:rPr lang="zh-CN" altLang="zh-CN" b="1" dirty="0"/>
              <a:t>更是与日俱增。</a:t>
            </a:r>
            <a:endParaRPr lang="zh-CN" altLang="zh-CN" dirty="0"/>
          </a:p>
          <a:p>
            <a:pPr>
              <a:lnSpc>
                <a:spcPts val="2500"/>
              </a:lnSpc>
            </a:pPr>
            <a:r>
              <a:rPr lang="en-US" altLang="zh-CN" b="1" dirty="0" smtClean="0"/>
              <a:t>       </a:t>
            </a:r>
            <a:r>
              <a:rPr lang="zh-CN" altLang="zh-CN" b="1" dirty="0" smtClean="0"/>
              <a:t>到达</a:t>
            </a:r>
            <a:r>
              <a:rPr lang="zh-CN" altLang="zh-CN" b="1" dirty="0"/>
              <a:t>敦煌，暮色四合。深秋的敦煌格外清朗，夜晚的天空格外高蓝，明月洒下一地清辉。从来没有见过那样晶亮的满天繁星，好像一天的星星都集中到这块天空了。城市不大， 但建设有序、干净整洁、规划整齐。汉唐的建筑，街头的飞天雕塑，满墙风动的壁画，让人怀疑是在历史与梦幻之中。</a:t>
            </a:r>
            <a:endParaRPr lang="zh-CN" altLang="zh-CN" dirty="0"/>
          </a:p>
          <a:p>
            <a:pPr>
              <a:lnSpc>
                <a:spcPts val="2500"/>
              </a:lnSpc>
            </a:pPr>
            <a:r>
              <a:rPr lang="en-US" altLang="zh-CN" b="1" dirty="0" smtClean="0"/>
              <a:t>       </a:t>
            </a:r>
            <a:r>
              <a:rPr lang="zh-CN" altLang="zh-CN" b="1" dirty="0" smtClean="0"/>
              <a:t>一</a:t>
            </a:r>
            <a:r>
              <a:rPr lang="zh-CN" altLang="zh-CN" b="1" dirty="0"/>
              <a:t>夜小雪，鸣沙山披上一层洁白的轻纱，空气像水洗过一样清爽。登上山顶，举目四望，那一道道沙峰如奔涌的波浪，气势磅礴。微风吹来，扑人心怀，爽人心肺，心胸顿觉空明。鸣沙山的沙粒有红、黄、绿、黑、白五色，当地人称它</a:t>
            </a:r>
            <a:r>
              <a:rPr lang="en-US" altLang="zh-CN" b="1" dirty="0"/>
              <a:t>“</a:t>
            </a:r>
            <a:r>
              <a:rPr lang="zh-CN" altLang="zh-CN" b="1" dirty="0"/>
              <a:t>五色神沙山</a:t>
            </a:r>
            <a:r>
              <a:rPr lang="en-US" altLang="zh-CN" b="1" dirty="0"/>
              <a:t>”</a:t>
            </a:r>
            <a:r>
              <a:rPr lang="zh-CN" altLang="zh-CN" b="1" dirty="0"/>
              <a:t>。登临此山， 听山与泉同振共鸣，犹如钟鼓管弦齐奏，令人动魄惊心。《后汉书</a:t>
            </a:r>
            <a:r>
              <a:rPr lang="en-US" altLang="zh-CN" b="1" dirty="0"/>
              <a:t>·</a:t>
            </a:r>
            <a:r>
              <a:rPr lang="zh-CN" altLang="zh-CN" b="1" dirty="0"/>
              <a:t>郡国志》引南朝《耆旧记》云：敦煌</a:t>
            </a:r>
            <a:r>
              <a:rPr lang="en-US" altLang="zh-CN" b="1" dirty="0"/>
              <a:t>“</a:t>
            </a:r>
            <a:r>
              <a:rPr lang="zh-CN" altLang="zh-CN" b="1" dirty="0"/>
              <a:t>山有鸣沙之异，水有悬泉之神</a:t>
            </a:r>
            <a:r>
              <a:rPr lang="en-US" altLang="zh-CN" b="1" dirty="0"/>
              <a:t>”</a:t>
            </a:r>
            <a:r>
              <a:rPr lang="zh-CN" altLang="zh-CN" b="1" dirty="0"/>
              <a:t>。</a:t>
            </a:r>
            <a:endParaRPr lang="zh-CN" altLang="zh-CN" dirty="0"/>
          </a:p>
          <a:p>
            <a:endParaRPr lang="zh-CN" altLang="en-US" dirty="0"/>
          </a:p>
        </p:txBody>
      </p:sp>
    </p:spTree>
    <p:extLst>
      <p:ext uri="{BB962C8B-B14F-4D97-AF65-F5344CB8AC3E}">
        <p14:creationId xmlns:p14="http://schemas.microsoft.com/office/powerpoint/2010/main" val="10941619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96982" y="367145"/>
            <a:ext cx="11804073" cy="5947782"/>
          </a:xfrm>
          <a:prstGeom prst="rect">
            <a:avLst/>
          </a:prstGeom>
          <a:noFill/>
        </p:spPr>
        <p:txBody>
          <a:bodyPr wrap="square" rtlCol="0">
            <a:spAutoFit/>
          </a:bodyPr>
          <a:lstStyle/>
          <a:p>
            <a:pPr>
              <a:lnSpc>
                <a:spcPts val="2900"/>
              </a:lnSpc>
            </a:pPr>
            <a:r>
              <a:rPr lang="en-US" altLang="zh-CN" b="1" dirty="0" smtClean="0"/>
              <a:t>       </a:t>
            </a:r>
            <a:r>
              <a:rPr lang="zh-CN" altLang="zh-CN" b="1" dirty="0" smtClean="0"/>
              <a:t>被</a:t>
            </a:r>
            <a:r>
              <a:rPr lang="zh-CN" altLang="zh-CN" b="1" dirty="0"/>
              <a:t>誉为天下沙漠第一泉的</a:t>
            </a:r>
            <a:r>
              <a:rPr lang="zh-CN" altLang="zh-CN" b="1" dirty="0">
                <a:solidFill>
                  <a:srgbClr val="FF0000"/>
                </a:solidFill>
              </a:rPr>
              <a:t>月牙泉</a:t>
            </a:r>
            <a:r>
              <a:rPr lang="zh-CN" altLang="zh-CN" b="1" dirty="0"/>
              <a:t>，千百年来不为流沙而淹没，不因干旱而枯竭。</a:t>
            </a:r>
            <a:r>
              <a:rPr lang="zh-CN" altLang="zh-CN" b="1" dirty="0" smtClean="0"/>
              <a:t>茫茫大漠</a:t>
            </a:r>
            <a:r>
              <a:rPr lang="zh-CN" altLang="zh-CN" b="1" dirty="0"/>
              <a:t>中有此一泉，满目苍凉中有此一景，造化之神奇，令人</a:t>
            </a:r>
            <a:r>
              <a:rPr lang="zh-CN" altLang="zh-CN" b="1" dirty="0">
                <a:solidFill>
                  <a:srgbClr val="0000FF"/>
                </a:solidFill>
              </a:rPr>
              <a:t>心醉神迷</a:t>
            </a:r>
            <a:r>
              <a:rPr lang="zh-CN" altLang="zh-CN" b="1" dirty="0"/>
              <a:t>。月牙泉有版本众多的美丽传说，听导游说，月光下的月牙泉更美丽。最好在农历十五月圆之夜时来，露宿在鸣沙山才可以亲历那梦幻仙境般的意境。</a:t>
            </a:r>
            <a:endParaRPr lang="zh-CN" altLang="zh-CN" dirty="0"/>
          </a:p>
          <a:p>
            <a:pPr>
              <a:lnSpc>
                <a:spcPts val="2900"/>
              </a:lnSpc>
            </a:pPr>
            <a:r>
              <a:rPr lang="en-US" altLang="zh-CN" b="1" dirty="0" smtClean="0"/>
              <a:t>       </a:t>
            </a:r>
            <a:r>
              <a:rPr lang="zh-CN" altLang="zh-CN" b="1" dirty="0" smtClean="0"/>
              <a:t>来</a:t>
            </a:r>
            <a:r>
              <a:rPr lang="zh-CN" altLang="zh-CN" b="1" dirty="0"/>
              <a:t>敦煌不能不去瞻仰</a:t>
            </a:r>
            <a:r>
              <a:rPr lang="zh-CN" altLang="zh-CN" b="1" dirty="0">
                <a:solidFill>
                  <a:srgbClr val="FF0000"/>
                </a:solidFill>
              </a:rPr>
              <a:t>莫高窟</a:t>
            </a:r>
            <a:r>
              <a:rPr lang="zh-CN" altLang="zh-CN" b="1" dirty="0"/>
              <a:t>。是的，是瞻仰，不是参观。莫高窟，坐落在敦煌城东南</a:t>
            </a:r>
            <a:r>
              <a:rPr lang="en-US" altLang="zh-CN" b="1" dirty="0"/>
              <a:t>25</a:t>
            </a:r>
            <a:r>
              <a:rPr lang="zh-CN" altLang="zh-CN" b="1" dirty="0"/>
              <a:t>公里的鸣沙山东麓的崖壁上。它始建于十六国的前秦时期，历经十六国、北朝、隋、唐、五代、西夏、元不断兴建，是世界上现存规模最大、内容最丰富的佛教艺术圣地。</a:t>
            </a:r>
            <a:endParaRPr lang="zh-CN" altLang="zh-CN" dirty="0"/>
          </a:p>
          <a:p>
            <a:pPr>
              <a:lnSpc>
                <a:spcPts val="2900"/>
              </a:lnSpc>
            </a:pPr>
            <a:r>
              <a:rPr lang="en-US" altLang="zh-CN" b="1" dirty="0" smtClean="0"/>
              <a:t>       </a:t>
            </a:r>
            <a:r>
              <a:rPr lang="zh-CN" altLang="zh-CN" b="1" dirty="0" smtClean="0"/>
              <a:t>洞窟</a:t>
            </a:r>
            <a:r>
              <a:rPr lang="zh-CN" altLang="zh-CN" b="1" dirty="0"/>
              <a:t>门一打开，历史的味道迎面而来，栩栩如生的泥塑和壁画好像带你走进了历史。你仿佛可以看见千年前的画工巧匠们一点一点描绘、上色；可是那些泥塑的残破现状又告诉你时光已逝、光阴变换的事实。那些佛像用着千年不变的平静面对你，微微上扬的嘴角述说着乐观豁达。其实他们面对的不只是你，还有千年的历史，那些进入盗宝的强盗，那些谦卑的祈福的平民。</a:t>
            </a:r>
            <a:endParaRPr lang="zh-CN" altLang="zh-CN" dirty="0"/>
          </a:p>
          <a:p>
            <a:pPr>
              <a:lnSpc>
                <a:spcPts val="2900"/>
              </a:lnSpc>
            </a:pPr>
            <a:r>
              <a:rPr lang="en-US" altLang="zh-CN" b="1" dirty="0" smtClean="0"/>
              <a:t>       “</a:t>
            </a:r>
            <a:r>
              <a:rPr lang="zh-CN" altLang="zh-CN" b="1" dirty="0"/>
              <a:t>敦煌者，吾国学术之伤心史也。</a:t>
            </a:r>
            <a:r>
              <a:rPr lang="en-US" altLang="zh-CN" b="1" dirty="0"/>
              <a:t>”</a:t>
            </a:r>
            <a:r>
              <a:rPr lang="zh-CN" altLang="zh-CN" b="1" dirty="0"/>
              <a:t>走进敦煌研究院大门，一块条石上镌刻着的大字格外醒目，也格外锥心。如果不是一次意外的发现，也许莫高窟现在还静静地沉睡在沙漠的怀中；或者，她在合适的时间被合适的人发现，也许能够受到更好的保护。可惜，历史不能假设。</a:t>
            </a:r>
            <a:endParaRPr lang="zh-CN" altLang="zh-CN" dirty="0"/>
          </a:p>
          <a:p>
            <a:pPr>
              <a:lnSpc>
                <a:spcPts val="2900"/>
              </a:lnSpc>
            </a:pPr>
            <a:r>
              <a:rPr lang="en-US" altLang="zh-CN" b="1" dirty="0" smtClean="0"/>
              <a:t>       1900 </a:t>
            </a:r>
            <a:r>
              <a:rPr lang="zh-CN" altLang="zh-CN" b="1" dirty="0"/>
              <a:t>年</a:t>
            </a:r>
            <a:r>
              <a:rPr lang="en-US" altLang="zh-CN" b="1" dirty="0"/>
              <a:t> 6 </a:t>
            </a:r>
            <a:r>
              <a:rPr lang="zh-CN" altLang="zh-CN" b="1" dirty="0"/>
              <a:t>月</a:t>
            </a:r>
            <a:r>
              <a:rPr lang="en-US" altLang="zh-CN" b="1" dirty="0"/>
              <a:t> 22 </a:t>
            </a:r>
            <a:r>
              <a:rPr lang="zh-CN" altLang="zh-CN" b="1" dirty="0"/>
              <a:t>日，敦煌莫高窟下寺道士王圆箓在清理积沙时，无意中发现了藏经洞。从此敦煌不再平静，从此敦煌在被掠夺、被肢解中走向世界，从此无数的学者为她</a:t>
            </a:r>
            <a:r>
              <a:rPr lang="zh-CN" altLang="zh-CN" b="1" dirty="0">
                <a:solidFill>
                  <a:srgbClr val="0000FF"/>
                </a:solidFill>
              </a:rPr>
              <a:t>皓首穷经</a:t>
            </a:r>
            <a:r>
              <a:rPr lang="zh-CN" altLang="zh-CN" b="1" dirty="0"/>
              <a:t>，从此世界上</a:t>
            </a:r>
            <a:r>
              <a:rPr lang="zh-CN" altLang="zh-CN" b="1" dirty="0">
                <a:solidFill>
                  <a:srgbClr val="FF0000"/>
                </a:solidFill>
              </a:rPr>
              <a:t>产生了敦煌学</a:t>
            </a:r>
            <a:r>
              <a:rPr lang="zh-CN" altLang="zh-CN" b="1" dirty="0"/>
              <a:t>。</a:t>
            </a:r>
            <a:endParaRPr lang="zh-CN" altLang="zh-CN" dirty="0"/>
          </a:p>
          <a:p>
            <a:endParaRPr lang="zh-CN" altLang="en-US" dirty="0"/>
          </a:p>
        </p:txBody>
      </p:sp>
    </p:spTree>
    <p:extLst>
      <p:ext uri="{BB962C8B-B14F-4D97-AF65-F5344CB8AC3E}">
        <p14:creationId xmlns:p14="http://schemas.microsoft.com/office/powerpoint/2010/main" val="42891343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2345" y="429491"/>
            <a:ext cx="11984182" cy="5755422"/>
          </a:xfrm>
          <a:prstGeom prst="rect">
            <a:avLst/>
          </a:prstGeom>
          <a:noFill/>
        </p:spPr>
        <p:txBody>
          <a:bodyPr wrap="square" rtlCol="0">
            <a:spAutoFit/>
          </a:bodyPr>
          <a:lstStyle/>
          <a:p>
            <a:pPr>
              <a:lnSpc>
                <a:spcPts val="3000"/>
              </a:lnSpc>
            </a:pPr>
            <a:r>
              <a:rPr lang="en-US" altLang="zh-CN" b="1" dirty="0" smtClean="0"/>
              <a:t>       </a:t>
            </a:r>
            <a:r>
              <a:rPr lang="zh-CN" altLang="zh-CN" b="1" dirty="0" smtClean="0"/>
              <a:t>面对</a:t>
            </a:r>
            <a:r>
              <a:rPr lang="zh-CN" altLang="zh-CN" b="1" dirty="0"/>
              <a:t>敦煌遭遇的重重劫难，</a:t>
            </a:r>
            <a:r>
              <a:rPr lang="zh-CN" altLang="zh-CN" b="1" dirty="0">
                <a:solidFill>
                  <a:srgbClr val="FF0000"/>
                </a:solidFill>
              </a:rPr>
              <a:t>中国知识分子拍案而起</a:t>
            </a:r>
            <a:r>
              <a:rPr lang="zh-CN" altLang="zh-CN" b="1" dirty="0"/>
              <a:t>，他们</a:t>
            </a:r>
            <a:r>
              <a:rPr lang="zh-CN" altLang="zh-CN" b="1" dirty="0">
                <a:solidFill>
                  <a:srgbClr val="0000FF"/>
                </a:solidFill>
              </a:rPr>
              <a:t>义无反顾</a:t>
            </a:r>
            <a:r>
              <a:rPr lang="zh-CN" altLang="zh-CN" b="1" dirty="0"/>
              <a:t>地站了出来，掀起了一场敦煌大抢救运动。最先站出来的，是著名金石考古专家罗振玉。当他得知一批珍贵的敦煌文物沦落到法国人伯希和之手后，当即报告学部，要求即刻发令保护藏经洞遗书。紧接着，一批著名学者投入到对敦煌遗书的收集、校勘、刊布、研究中去。更有人远涉重洋，到日本、到欧洲，去抄录和研究那些流失的书卷。 </a:t>
            </a:r>
            <a:endParaRPr lang="en-US" altLang="zh-CN" b="1" dirty="0" smtClean="0"/>
          </a:p>
          <a:p>
            <a:pPr>
              <a:lnSpc>
                <a:spcPts val="3000"/>
              </a:lnSpc>
            </a:pPr>
            <a:endParaRPr lang="zh-CN" altLang="zh-CN" dirty="0"/>
          </a:p>
          <a:p>
            <a:pPr>
              <a:lnSpc>
                <a:spcPts val="3000"/>
              </a:lnSpc>
            </a:pPr>
            <a:r>
              <a:rPr lang="en-US" altLang="zh-CN" b="1" dirty="0" smtClean="0"/>
              <a:t>       </a:t>
            </a:r>
            <a:r>
              <a:rPr lang="zh-CN" altLang="zh-CN" b="1" dirty="0" smtClean="0"/>
              <a:t>在</a:t>
            </a:r>
            <a:r>
              <a:rPr lang="zh-CN" altLang="zh-CN" b="1" dirty="0">
                <a:solidFill>
                  <a:srgbClr val="FF0000"/>
                </a:solidFill>
              </a:rPr>
              <a:t>保护和研究敦煌</a:t>
            </a:r>
            <a:r>
              <a:rPr lang="zh-CN" altLang="zh-CN" b="1" dirty="0"/>
              <a:t>方面，贡献最大、最令人感动的是以常书鸿、段文杰、樊锦诗等为代表的敦煌守护者。他们放弃内地大城市优越的生活条件，奔赴偏僻荒凉的大西北，把一生都贡献给了敦煌保护事业。正是由于他们的艰苦付出和辛勤努力，敦煌才结束了无人看管的现状，走上了科学保护的道路。敦煌学研究也从无到有，从粗到精，彻底改变了</a:t>
            </a:r>
            <a:r>
              <a:rPr lang="en-US" altLang="zh-CN" b="1" dirty="0"/>
              <a:t>“</a:t>
            </a:r>
            <a:r>
              <a:rPr lang="zh-CN" altLang="zh-CN" b="1" dirty="0"/>
              <a:t>敦煌在中国、敦煌学研究在国外</a:t>
            </a:r>
            <a:r>
              <a:rPr lang="en-US" altLang="zh-CN" b="1" dirty="0"/>
              <a:t>”</a:t>
            </a:r>
            <a:r>
              <a:rPr lang="zh-CN" altLang="zh-CN" b="1" dirty="0"/>
              <a:t>的状况。</a:t>
            </a:r>
            <a:endParaRPr lang="zh-CN" altLang="zh-CN" dirty="0"/>
          </a:p>
          <a:p>
            <a:pPr>
              <a:lnSpc>
                <a:spcPts val="3000"/>
              </a:lnSpc>
            </a:pPr>
            <a:endParaRPr lang="en-US" altLang="zh-CN" b="1" dirty="0" smtClean="0"/>
          </a:p>
          <a:p>
            <a:pPr>
              <a:lnSpc>
                <a:spcPts val="3000"/>
              </a:lnSpc>
            </a:pPr>
            <a:r>
              <a:rPr lang="en-US" altLang="zh-CN" b="1" dirty="0"/>
              <a:t> </a:t>
            </a:r>
            <a:r>
              <a:rPr lang="en-US" altLang="zh-CN" b="1" dirty="0" smtClean="0"/>
              <a:t>      </a:t>
            </a:r>
            <a:r>
              <a:rPr lang="zh-CN" altLang="zh-CN" b="1" dirty="0" smtClean="0"/>
              <a:t>敦煌</a:t>
            </a:r>
            <a:r>
              <a:rPr lang="zh-CN" altLang="zh-CN" b="1" dirty="0"/>
              <a:t>是中国的敦煌，应该使敦煌学回到中国。这是三十多年前，一位老人的郑重嘱托。现在，我们完全可以自豪地告慰这位老人：敦煌学已经回家了！</a:t>
            </a:r>
            <a:endParaRPr lang="zh-CN" altLang="zh-CN" dirty="0"/>
          </a:p>
          <a:p>
            <a:pPr>
              <a:lnSpc>
                <a:spcPts val="3000"/>
              </a:lnSpc>
            </a:pPr>
            <a:r>
              <a:rPr lang="en-US" altLang="zh-CN" dirty="0"/>
              <a:t>            </a:t>
            </a:r>
            <a:endParaRPr lang="en-US" altLang="zh-CN" dirty="0" smtClean="0"/>
          </a:p>
          <a:p>
            <a:pPr>
              <a:lnSpc>
                <a:spcPts val="3000"/>
              </a:lnSpc>
            </a:pPr>
            <a:r>
              <a:rPr lang="en-US" altLang="zh-CN" dirty="0"/>
              <a:t> </a:t>
            </a:r>
            <a:r>
              <a:rPr lang="en-US" altLang="zh-CN" dirty="0" smtClean="0"/>
              <a:t>                                                             </a:t>
            </a:r>
            <a:r>
              <a:rPr lang="zh-CN" altLang="zh-CN" dirty="0"/>
              <a:t>（取材于徐可的同名散文，有删节）</a:t>
            </a:r>
          </a:p>
          <a:p>
            <a:endParaRPr lang="zh-CN" altLang="en-US" dirty="0"/>
          </a:p>
        </p:txBody>
      </p:sp>
    </p:spTree>
    <p:extLst>
      <p:ext uri="{BB962C8B-B14F-4D97-AF65-F5344CB8AC3E}">
        <p14:creationId xmlns:p14="http://schemas.microsoft.com/office/powerpoint/2010/main" val="14721758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96982"/>
            <a:ext cx="11942619" cy="5837495"/>
          </a:xfrm>
          <a:prstGeom prst="rect">
            <a:avLst/>
          </a:prstGeom>
          <a:noFill/>
        </p:spPr>
        <p:txBody>
          <a:bodyPr wrap="square" rtlCol="0">
            <a:spAutoFit/>
          </a:bodyPr>
          <a:lstStyle/>
          <a:p>
            <a:pPr>
              <a:lnSpc>
                <a:spcPts val="2800"/>
              </a:lnSpc>
            </a:pPr>
            <a:r>
              <a:rPr lang="en-US" altLang="zh-CN" b="1" dirty="0"/>
              <a:t>1.</a:t>
            </a:r>
            <a:r>
              <a:rPr lang="zh-CN" altLang="zh-CN" b="1" dirty="0"/>
              <a:t>下列对加点词语在</a:t>
            </a:r>
            <a:r>
              <a:rPr lang="zh-CN" altLang="zh-CN" b="1" dirty="0">
                <a:solidFill>
                  <a:srgbClr val="FF0000"/>
                </a:solidFill>
              </a:rPr>
              <a:t>文中意思</a:t>
            </a:r>
            <a:r>
              <a:rPr lang="zh-CN" altLang="zh-CN" b="1" dirty="0"/>
              <a:t>的解说，不正确的一项是（</a:t>
            </a:r>
            <a:r>
              <a:rPr lang="en-US" altLang="zh-CN" b="1" dirty="0"/>
              <a:t>3 </a:t>
            </a:r>
            <a:r>
              <a:rPr lang="zh-CN" altLang="zh-CN" b="1" dirty="0"/>
              <a:t>分） </a:t>
            </a:r>
            <a:endParaRPr lang="en-US" altLang="zh-CN" b="1" dirty="0" smtClean="0"/>
          </a:p>
          <a:p>
            <a:pPr>
              <a:lnSpc>
                <a:spcPts val="2800"/>
              </a:lnSpc>
            </a:pPr>
            <a:endParaRPr lang="zh-CN" altLang="zh-CN" dirty="0"/>
          </a:p>
          <a:p>
            <a:pPr>
              <a:lnSpc>
                <a:spcPts val="2800"/>
              </a:lnSpc>
            </a:pPr>
            <a:r>
              <a:rPr lang="en-US" altLang="zh-CN" dirty="0"/>
              <a:t>A</a:t>
            </a:r>
            <a:r>
              <a:rPr lang="zh-CN" altLang="zh-CN" dirty="0"/>
              <a:t>．美不胜收：指从兰州到敦煌，一路上的异域风光让人觉得目不暇接</a:t>
            </a:r>
            <a:r>
              <a:rPr lang="zh-CN" altLang="zh-CN" dirty="0" smtClean="0"/>
              <a:t>。</a:t>
            </a:r>
            <a:endParaRPr lang="en-US" altLang="zh-CN" dirty="0" smtClean="0"/>
          </a:p>
          <a:p>
            <a:pPr>
              <a:lnSpc>
                <a:spcPts val="2800"/>
              </a:lnSpc>
            </a:pPr>
            <a:r>
              <a:rPr lang="zh-CN" altLang="zh-CN" b="1" dirty="0" smtClean="0"/>
              <a:t>从兰州出发，沿河西走廊一路西行，过武威、张掖、嘉峪关，最后到达敦煌，凡一千一百余公里。一路西域风光，沧桑雄浑，</a:t>
            </a:r>
            <a:r>
              <a:rPr lang="zh-CN" altLang="zh-CN" b="1" dirty="0" smtClean="0">
                <a:solidFill>
                  <a:srgbClr val="0000FF"/>
                </a:solidFill>
              </a:rPr>
              <a:t>美不胜收</a:t>
            </a:r>
            <a:r>
              <a:rPr lang="zh-CN" altLang="zh-CN" b="1" dirty="0" smtClean="0"/>
              <a:t>，而至敦煌则达到顶点。</a:t>
            </a:r>
            <a:endParaRPr lang="en-US" altLang="zh-CN" b="1" dirty="0" smtClean="0"/>
          </a:p>
          <a:p>
            <a:pPr>
              <a:lnSpc>
                <a:spcPts val="2800"/>
              </a:lnSpc>
            </a:pPr>
            <a:endParaRPr lang="zh-CN" altLang="zh-CN" dirty="0" smtClean="0"/>
          </a:p>
          <a:p>
            <a:pPr>
              <a:lnSpc>
                <a:spcPts val="2800"/>
              </a:lnSpc>
            </a:pPr>
            <a:r>
              <a:rPr lang="en-US" altLang="zh-CN" dirty="0" smtClean="0"/>
              <a:t>B</a:t>
            </a:r>
            <a:r>
              <a:rPr lang="zh-CN" altLang="zh-CN" dirty="0"/>
              <a:t>．心醉神迷：指月牙泉地区的满目苍凉带给人内心一种强烈的不适应</a:t>
            </a:r>
            <a:r>
              <a:rPr lang="zh-CN" altLang="zh-CN" dirty="0" smtClean="0"/>
              <a:t>。</a:t>
            </a:r>
            <a:endParaRPr lang="en-US" altLang="zh-CN" dirty="0" smtClean="0"/>
          </a:p>
          <a:p>
            <a:pPr>
              <a:lnSpc>
                <a:spcPts val="2800"/>
              </a:lnSpc>
            </a:pPr>
            <a:r>
              <a:rPr lang="zh-CN" altLang="zh-CN" b="1" dirty="0" smtClean="0"/>
              <a:t>茫茫大漠中有此一泉，满目苍凉中有此一景，造化之神奇，令人</a:t>
            </a:r>
            <a:r>
              <a:rPr lang="zh-CN" altLang="zh-CN" b="1" dirty="0" smtClean="0">
                <a:solidFill>
                  <a:srgbClr val="0000FF"/>
                </a:solidFill>
              </a:rPr>
              <a:t>心醉神迷</a:t>
            </a:r>
            <a:r>
              <a:rPr lang="zh-CN" altLang="zh-CN" b="1" dirty="0" smtClean="0"/>
              <a:t>。</a:t>
            </a:r>
            <a:endParaRPr lang="en-US" altLang="zh-CN" b="1" dirty="0" smtClean="0"/>
          </a:p>
          <a:p>
            <a:pPr>
              <a:lnSpc>
                <a:spcPts val="2800"/>
              </a:lnSpc>
            </a:pPr>
            <a:endParaRPr lang="zh-CN" altLang="zh-CN" dirty="0"/>
          </a:p>
          <a:p>
            <a:pPr>
              <a:lnSpc>
                <a:spcPts val="2800"/>
              </a:lnSpc>
            </a:pPr>
            <a:r>
              <a:rPr lang="en-US" altLang="zh-CN" dirty="0"/>
              <a:t>C</a:t>
            </a:r>
            <a:r>
              <a:rPr lang="zh-CN" altLang="zh-CN" dirty="0"/>
              <a:t>．皓首穷经：指无数学者穷尽自己的一生，潜心研究敦煌的文献文物</a:t>
            </a:r>
            <a:r>
              <a:rPr lang="zh-CN" altLang="zh-CN" dirty="0" smtClean="0"/>
              <a:t>。</a:t>
            </a:r>
            <a:endParaRPr lang="en-US" altLang="zh-CN" dirty="0" smtClean="0"/>
          </a:p>
          <a:p>
            <a:pPr>
              <a:lnSpc>
                <a:spcPts val="2800"/>
              </a:lnSpc>
            </a:pPr>
            <a:r>
              <a:rPr lang="zh-CN" altLang="zh-CN" b="1" dirty="0" smtClean="0"/>
              <a:t>从此敦煌不再平静，从此敦煌在被掠夺、被肢解中走向世界，从此无数的学者为她</a:t>
            </a:r>
            <a:r>
              <a:rPr lang="zh-CN" altLang="zh-CN" b="1" dirty="0" smtClean="0">
                <a:solidFill>
                  <a:srgbClr val="0000FF"/>
                </a:solidFill>
              </a:rPr>
              <a:t>皓首穷经</a:t>
            </a:r>
            <a:r>
              <a:rPr lang="zh-CN" altLang="zh-CN" b="1" dirty="0" smtClean="0"/>
              <a:t>，从此世界上</a:t>
            </a:r>
            <a:r>
              <a:rPr lang="zh-CN" altLang="zh-CN" b="1" dirty="0" smtClean="0">
                <a:solidFill>
                  <a:srgbClr val="FF0000"/>
                </a:solidFill>
              </a:rPr>
              <a:t>产生了敦煌学</a:t>
            </a:r>
            <a:endParaRPr lang="en-US" altLang="zh-CN" b="1" dirty="0" smtClean="0">
              <a:solidFill>
                <a:srgbClr val="FF0000"/>
              </a:solidFill>
            </a:endParaRPr>
          </a:p>
          <a:p>
            <a:pPr>
              <a:lnSpc>
                <a:spcPts val="2800"/>
              </a:lnSpc>
            </a:pPr>
            <a:endParaRPr lang="zh-CN" altLang="zh-CN" dirty="0"/>
          </a:p>
          <a:p>
            <a:pPr>
              <a:lnSpc>
                <a:spcPts val="2800"/>
              </a:lnSpc>
            </a:pPr>
            <a:r>
              <a:rPr lang="en-US" altLang="zh-CN" dirty="0"/>
              <a:t>D</a:t>
            </a:r>
            <a:r>
              <a:rPr lang="zh-CN" altLang="zh-CN" dirty="0"/>
              <a:t>．义无反顾：指中国学者克服重重困难，想尽一切办法保护敦煌文化</a:t>
            </a:r>
          </a:p>
          <a:p>
            <a:pPr>
              <a:lnSpc>
                <a:spcPts val="2800"/>
              </a:lnSpc>
            </a:pPr>
            <a:r>
              <a:rPr lang="en-US" altLang="zh-CN" dirty="0"/>
              <a:t> </a:t>
            </a:r>
            <a:r>
              <a:rPr lang="zh-CN" altLang="zh-CN" b="1" dirty="0" smtClean="0"/>
              <a:t>面对敦煌遭遇的重重劫难，</a:t>
            </a:r>
            <a:r>
              <a:rPr lang="zh-CN" altLang="zh-CN" b="1" dirty="0" smtClean="0">
                <a:solidFill>
                  <a:srgbClr val="FF0000"/>
                </a:solidFill>
              </a:rPr>
              <a:t>中国知识分子拍案而起</a:t>
            </a:r>
            <a:r>
              <a:rPr lang="zh-CN" altLang="zh-CN" b="1" dirty="0" smtClean="0"/>
              <a:t>，他们</a:t>
            </a:r>
            <a:r>
              <a:rPr lang="zh-CN" altLang="zh-CN" b="1" dirty="0" smtClean="0">
                <a:solidFill>
                  <a:srgbClr val="0000FF"/>
                </a:solidFill>
              </a:rPr>
              <a:t>义无反顾</a:t>
            </a:r>
            <a:r>
              <a:rPr lang="zh-CN" altLang="zh-CN" b="1" dirty="0" smtClean="0"/>
              <a:t>地站了出来，掀起了一场敦煌大抢救运动。</a:t>
            </a:r>
            <a:endParaRPr lang="zh-CN" altLang="zh-CN" dirty="0"/>
          </a:p>
          <a:p>
            <a:pPr>
              <a:lnSpc>
                <a:spcPts val="2800"/>
              </a:lnSpc>
            </a:pPr>
            <a:endParaRPr lang="zh-CN" altLang="en-US" dirty="0"/>
          </a:p>
        </p:txBody>
      </p:sp>
    </p:spTree>
    <p:extLst>
      <p:ext uri="{BB962C8B-B14F-4D97-AF65-F5344CB8AC3E}">
        <p14:creationId xmlns:p14="http://schemas.microsoft.com/office/powerpoint/2010/main" val="184116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5418" y="124691"/>
            <a:ext cx="11984182" cy="7017306"/>
          </a:xfrm>
          <a:prstGeom prst="rect">
            <a:avLst/>
          </a:prstGeom>
          <a:noFill/>
        </p:spPr>
        <p:txBody>
          <a:bodyPr wrap="square" rtlCol="0">
            <a:spAutoFit/>
          </a:bodyPr>
          <a:lstStyle/>
          <a:p>
            <a:pPr>
              <a:lnSpc>
                <a:spcPts val="3200"/>
              </a:lnSpc>
            </a:pPr>
            <a:r>
              <a:rPr lang="en-US" altLang="zh-CN" b="1" dirty="0" smtClean="0"/>
              <a:t>2.</a:t>
            </a:r>
            <a:r>
              <a:rPr lang="zh-CN" altLang="zh-CN" b="1" dirty="0" smtClean="0"/>
              <a:t>下列对作品的理解和分析，</a:t>
            </a:r>
            <a:r>
              <a:rPr lang="zh-CN" altLang="zh-CN" b="1" dirty="0" smtClean="0">
                <a:solidFill>
                  <a:srgbClr val="FF0000"/>
                </a:solidFill>
              </a:rPr>
              <a:t>不正确</a:t>
            </a:r>
            <a:r>
              <a:rPr lang="zh-CN" altLang="zh-CN" b="1" dirty="0" smtClean="0"/>
              <a:t>的一项是（</a:t>
            </a:r>
            <a:r>
              <a:rPr lang="en-US" altLang="zh-CN" b="1" dirty="0" smtClean="0"/>
              <a:t>3</a:t>
            </a:r>
            <a:r>
              <a:rPr lang="zh-CN" altLang="zh-CN" b="1" dirty="0" smtClean="0"/>
              <a:t>分）</a:t>
            </a:r>
            <a:endParaRPr lang="zh-CN" altLang="zh-CN" dirty="0" smtClean="0"/>
          </a:p>
          <a:p>
            <a:pPr>
              <a:lnSpc>
                <a:spcPts val="3200"/>
              </a:lnSpc>
            </a:pPr>
            <a:r>
              <a:rPr lang="en-US" altLang="zh-CN" dirty="0" smtClean="0"/>
              <a:t>A.</a:t>
            </a:r>
            <a:r>
              <a:rPr lang="zh-CN" altLang="zh-CN" dirty="0" smtClean="0"/>
              <a:t>敦煌人宁愿相信古代学者对</a:t>
            </a:r>
            <a:r>
              <a:rPr lang="en-US" altLang="zh-CN" dirty="0" smtClean="0"/>
              <a:t>“</a:t>
            </a:r>
            <a:r>
              <a:rPr lang="zh-CN" altLang="zh-CN" dirty="0" smtClean="0"/>
              <a:t>敦煌</a:t>
            </a:r>
            <a:r>
              <a:rPr lang="en-US" altLang="zh-CN" dirty="0" smtClean="0"/>
              <a:t>”</a:t>
            </a:r>
            <a:r>
              <a:rPr lang="zh-CN" altLang="zh-CN" dirty="0" smtClean="0"/>
              <a:t>一词的解释，反映出他们有一种身为敦煌人特有的骄傲和自豪。</a:t>
            </a:r>
            <a:endParaRPr lang="en-US" altLang="zh-CN" dirty="0" smtClean="0"/>
          </a:p>
          <a:p>
            <a:pPr>
              <a:lnSpc>
                <a:spcPts val="3200"/>
              </a:lnSpc>
            </a:pPr>
            <a:r>
              <a:rPr lang="zh-CN" altLang="zh-CN" b="1" dirty="0" smtClean="0"/>
              <a:t>东汉应邵注《汉书》中说：</a:t>
            </a:r>
            <a:r>
              <a:rPr lang="en-US" altLang="zh-CN" b="1" dirty="0" smtClean="0"/>
              <a:t>“</a:t>
            </a:r>
            <a:r>
              <a:rPr lang="zh-CN" altLang="zh-CN" b="1" dirty="0" smtClean="0"/>
              <a:t>敦，大也；煌，盛也。</a:t>
            </a:r>
            <a:r>
              <a:rPr lang="en-US" altLang="zh-CN" b="1" dirty="0" smtClean="0"/>
              <a:t>”</a:t>
            </a:r>
            <a:r>
              <a:rPr lang="zh-CN" altLang="zh-CN" b="1" dirty="0" smtClean="0"/>
              <a:t>唐朝李吉甫编的《元和郡县图志》进一步发挥道：</a:t>
            </a:r>
            <a:r>
              <a:rPr lang="en-US" altLang="zh-CN" b="1" dirty="0" smtClean="0"/>
              <a:t>“</a:t>
            </a:r>
            <a:r>
              <a:rPr lang="zh-CN" altLang="zh-CN" b="1" dirty="0" smtClean="0"/>
              <a:t>敦，大也。以其广开西域，故以盛名。</a:t>
            </a:r>
            <a:r>
              <a:rPr lang="en-US" altLang="zh-CN" b="1" dirty="0" smtClean="0"/>
              <a:t>”</a:t>
            </a:r>
            <a:endParaRPr lang="en-US" altLang="zh-CN" dirty="0" smtClean="0"/>
          </a:p>
          <a:p>
            <a:pPr>
              <a:lnSpc>
                <a:spcPts val="3200"/>
              </a:lnSpc>
            </a:pPr>
            <a:r>
              <a:rPr lang="zh-CN" altLang="zh-CN" b="1" dirty="0" smtClean="0"/>
              <a:t>尽管现代大多数学者都说，</a:t>
            </a:r>
            <a:r>
              <a:rPr lang="en-US" altLang="zh-CN" b="1" dirty="0" smtClean="0"/>
              <a:t>“</a:t>
            </a:r>
            <a:r>
              <a:rPr lang="zh-CN" altLang="zh-CN" b="1" dirty="0" smtClean="0"/>
              <a:t>敦煌</a:t>
            </a:r>
            <a:r>
              <a:rPr lang="en-US" altLang="zh-CN" b="1" dirty="0" smtClean="0"/>
              <a:t>”</a:t>
            </a:r>
            <a:r>
              <a:rPr lang="zh-CN" altLang="zh-CN" b="1" dirty="0" smtClean="0"/>
              <a:t>一词是当地少数民族语言的汉语音译，但是敦煌人宁愿相信古人的解释。</a:t>
            </a:r>
            <a:endParaRPr lang="zh-CN" altLang="zh-CN" dirty="0" smtClean="0"/>
          </a:p>
          <a:p>
            <a:pPr>
              <a:lnSpc>
                <a:spcPts val="3200"/>
              </a:lnSpc>
            </a:pPr>
            <a:r>
              <a:rPr lang="en-US" altLang="zh-CN" dirty="0" smtClean="0"/>
              <a:t>B.</a:t>
            </a:r>
            <a:r>
              <a:rPr lang="zh-CN" altLang="zh-CN" dirty="0" smtClean="0"/>
              <a:t>尽管规模与古代相比大为缩小，地位也不如从前那样显赫，但是现在的敦煌仍然有着突出的文化价值。</a:t>
            </a:r>
            <a:endParaRPr lang="en-US" altLang="zh-CN" dirty="0" smtClean="0"/>
          </a:p>
          <a:p>
            <a:pPr>
              <a:lnSpc>
                <a:spcPts val="3200"/>
              </a:lnSpc>
            </a:pPr>
            <a:r>
              <a:rPr lang="zh-CN" altLang="zh-CN" b="1" dirty="0" smtClean="0"/>
              <a:t>在唐代，敦煌更是成为一座拥有</a:t>
            </a:r>
            <a:r>
              <a:rPr lang="en-US" altLang="zh-CN" b="1" dirty="0" smtClean="0"/>
              <a:t> 140 </a:t>
            </a:r>
            <a:r>
              <a:rPr lang="zh-CN" altLang="zh-CN" b="1" dirty="0" smtClean="0"/>
              <a:t>万人口的大城市，仅次于首都长安。现在，敦煌虽然没有了当年的显赫地位，规模也大大缩小，然而，历经汉风唐雨的洗礼，文化灿烂，古迹遍布。</a:t>
            </a:r>
            <a:r>
              <a:rPr lang="zh-CN" altLang="zh-CN" b="1" dirty="0" smtClean="0">
                <a:solidFill>
                  <a:srgbClr val="FF0000"/>
                </a:solidFill>
              </a:rPr>
              <a:t>价值独特的敦煌文化所散发出的迷人魅力，</a:t>
            </a:r>
            <a:r>
              <a:rPr lang="zh-CN" altLang="zh-CN" b="1" dirty="0" smtClean="0"/>
              <a:t>更是与日俱增。</a:t>
            </a:r>
            <a:endParaRPr lang="zh-CN" altLang="zh-CN" dirty="0" smtClean="0"/>
          </a:p>
          <a:p>
            <a:pPr>
              <a:lnSpc>
                <a:spcPts val="3200"/>
              </a:lnSpc>
            </a:pPr>
            <a:r>
              <a:rPr lang="en-US" altLang="zh-CN" dirty="0" smtClean="0"/>
              <a:t>C.</a:t>
            </a:r>
            <a:r>
              <a:rPr lang="zh-CN" altLang="zh-CN" dirty="0" smtClean="0"/>
              <a:t>虽然敦煌莫高窟里的佛像已经残破，但是前往瞻仰的人们依然能够平静面对，这让人顿生豁达之心。</a:t>
            </a:r>
            <a:endParaRPr lang="en-US" altLang="zh-CN" dirty="0" smtClean="0"/>
          </a:p>
          <a:p>
            <a:pPr>
              <a:lnSpc>
                <a:spcPts val="3200"/>
              </a:lnSpc>
            </a:pPr>
            <a:r>
              <a:rPr lang="zh-CN" altLang="zh-CN" b="1" dirty="0" smtClean="0"/>
              <a:t>那些佛像用着千年不变的平静面对你，微微上扬的嘴角述说着乐观豁达。其实他们面对的不只是你，还有千年的历史，那些进入盗宝的强盗，那些谦卑的祈福的平民。</a:t>
            </a:r>
            <a:endParaRPr lang="zh-CN" altLang="zh-CN" dirty="0" smtClean="0"/>
          </a:p>
          <a:p>
            <a:pPr>
              <a:lnSpc>
                <a:spcPts val="3200"/>
              </a:lnSpc>
            </a:pPr>
            <a:r>
              <a:rPr lang="en-US" altLang="zh-CN" dirty="0" smtClean="0"/>
              <a:t>D.</a:t>
            </a:r>
            <a:r>
              <a:rPr lang="zh-CN" altLang="zh-CN" dirty="0" smtClean="0"/>
              <a:t>经过一代代敦煌守护者的努力，敦煌终于改变了被肢解的命运，敦煌学也回到中国并得到长足发展。</a:t>
            </a:r>
            <a:endParaRPr lang="en-US" altLang="zh-CN" dirty="0" smtClean="0"/>
          </a:p>
          <a:p>
            <a:pPr>
              <a:lnSpc>
                <a:spcPts val="3200"/>
              </a:lnSpc>
            </a:pPr>
            <a:r>
              <a:rPr lang="zh-CN" altLang="zh-CN" b="1" dirty="0" smtClean="0"/>
              <a:t>正是由于他们的艰苦付出和辛勤努力，敦煌才结束了无人看管的现状，走上了科学保护的道路。敦煌学研究也从无到有，从粗到精，彻底改变了</a:t>
            </a:r>
            <a:r>
              <a:rPr lang="en-US" altLang="zh-CN" b="1" dirty="0" smtClean="0"/>
              <a:t>“</a:t>
            </a:r>
            <a:r>
              <a:rPr lang="zh-CN" altLang="zh-CN" b="1" dirty="0" smtClean="0"/>
              <a:t>敦煌在中国、敦煌学研究在国外</a:t>
            </a:r>
            <a:r>
              <a:rPr lang="en-US" altLang="zh-CN" b="1" dirty="0" smtClean="0"/>
              <a:t>”</a:t>
            </a:r>
            <a:r>
              <a:rPr lang="zh-CN" altLang="zh-CN" b="1" dirty="0" smtClean="0"/>
              <a:t>的状况。</a:t>
            </a:r>
            <a:endParaRPr lang="zh-CN" altLang="zh-CN" dirty="0" smtClean="0"/>
          </a:p>
          <a:p>
            <a:pPr>
              <a:lnSpc>
                <a:spcPts val="3200"/>
              </a:lnSpc>
            </a:pPr>
            <a:endParaRPr lang="zh-CN" altLang="zh-CN" dirty="0" smtClean="0"/>
          </a:p>
          <a:p>
            <a:pPr>
              <a:lnSpc>
                <a:spcPts val="3200"/>
              </a:lnSpc>
            </a:pPr>
            <a:endParaRPr lang="zh-CN" altLang="en-US" dirty="0"/>
          </a:p>
        </p:txBody>
      </p:sp>
    </p:spTree>
    <p:extLst>
      <p:ext uri="{BB962C8B-B14F-4D97-AF65-F5344CB8AC3E}">
        <p14:creationId xmlns:p14="http://schemas.microsoft.com/office/powerpoint/2010/main" val="1298585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277870" y="332657"/>
            <a:ext cx="11358699" cy="954107"/>
          </a:xfrm>
          <a:prstGeom prst="rect">
            <a:avLst/>
          </a:prstGeom>
          <a:noFill/>
          <a:ln w="476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en-US" altLang="zh-CN" sz="2800" b="1" dirty="0">
                <a:solidFill>
                  <a:srgbClr val="0000FF"/>
                </a:solidFill>
                <a:latin typeface="楷体" pitchFamily="49" charset="-122"/>
                <a:ea typeface="楷体" pitchFamily="49" charset="-122"/>
              </a:rPr>
              <a:t>19</a:t>
            </a:r>
            <a:r>
              <a:rPr lang="zh-CN" altLang="en-US" sz="2800" b="1" dirty="0">
                <a:solidFill>
                  <a:srgbClr val="0000FF"/>
                </a:solidFill>
                <a:latin typeface="楷体" pitchFamily="49" charset="-122"/>
                <a:ea typeface="楷体" pitchFamily="49" charset="-122"/>
              </a:rPr>
              <a:t>．作品第五段引用了“山有鸣沙之异，水有悬泉之神”一句，请分析其作用。（</a:t>
            </a:r>
            <a:r>
              <a:rPr lang="en-US" altLang="zh-CN" sz="2800" b="1" dirty="0">
                <a:solidFill>
                  <a:srgbClr val="0000FF"/>
                </a:solidFill>
                <a:latin typeface="楷体" pitchFamily="49" charset="-122"/>
                <a:ea typeface="楷体" pitchFamily="49" charset="-122"/>
              </a:rPr>
              <a:t>6 </a:t>
            </a:r>
            <a:r>
              <a:rPr lang="zh-CN" altLang="en-US" sz="2800" b="1" dirty="0">
                <a:solidFill>
                  <a:srgbClr val="0000FF"/>
                </a:solidFill>
                <a:latin typeface="楷体" pitchFamily="49" charset="-122"/>
                <a:ea typeface="楷体" pitchFamily="49" charset="-122"/>
              </a:rPr>
              <a:t>分）</a:t>
            </a:r>
          </a:p>
        </p:txBody>
      </p:sp>
      <p:sp>
        <p:nvSpPr>
          <p:cNvPr id="3" name="TextBox 2"/>
          <p:cNvSpPr txBox="1">
            <a:spLocks noChangeArrowheads="1"/>
          </p:cNvSpPr>
          <p:nvPr/>
        </p:nvSpPr>
        <p:spPr bwMode="auto">
          <a:xfrm>
            <a:off x="261246" y="2708921"/>
            <a:ext cx="11358699" cy="3108543"/>
          </a:xfrm>
          <a:prstGeom prst="rect">
            <a:avLst/>
          </a:prstGeom>
          <a:noFill/>
          <a:ln w="47625">
            <a:solidFill>
              <a:srgbClr val="00B05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en-US" altLang="zh-CN" sz="2800" b="1" dirty="0">
                <a:solidFill>
                  <a:srgbClr val="FF0000"/>
                </a:solidFill>
                <a:latin typeface="楷体" pitchFamily="49" charset="-122"/>
                <a:ea typeface="楷体" pitchFamily="49" charset="-122"/>
              </a:rPr>
              <a:t>19</a:t>
            </a:r>
            <a:r>
              <a:rPr lang="zh-CN" altLang="en-US" sz="2800" b="1" dirty="0">
                <a:solidFill>
                  <a:srgbClr val="FF0000"/>
                </a:solidFill>
                <a:latin typeface="楷体" pitchFamily="49" charset="-122"/>
                <a:ea typeface="楷体" pitchFamily="49" charset="-122"/>
              </a:rPr>
              <a:t>．（</a:t>
            </a:r>
            <a:r>
              <a:rPr lang="en-US" altLang="zh-CN" sz="2800" b="1" dirty="0">
                <a:solidFill>
                  <a:srgbClr val="FF0000"/>
                </a:solidFill>
                <a:latin typeface="楷体" pitchFamily="49" charset="-122"/>
                <a:ea typeface="楷体" pitchFamily="49" charset="-122"/>
              </a:rPr>
              <a:t>6 </a:t>
            </a:r>
            <a:r>
              <a:rPr lang="zh-CN" altLang="en-US" sz="2800" b="1" dirty="0">
                <a:solidFill>
                  <a:srgbClr val="FF0000"/>
                </a:solidFill>
                <a:latin typeface="楷体" pitchFamily="49" charset="-122"/>
                <a:ea typeface="楷体" pitchFamily="49" charset="-122"/>
              </a:rPr>
              <a:t>分）答案示例</a:t>
            </a:r>
            <a:r>
              <a:rPr lang="zh-CN" altLang="en-US" sz="2800" b="1" dirty="0" smtClean="0">
                <a:solidFill>
                  <a:srgbClr val="FF0000"/>
                </a:solidFill>
                <a:latin typeface="楷体" pitchFamily="49" charset="-122"/>
                <a:ea typeface="楷体" pitchFamily="49" charset="-122"/>
              </a:rPr>
              <a:t>：</a:t>
            </a:r>
            <a:endParaRPr lang="en-US" altLang="zh-CN" sz="2800" b="1" dirty="0" smtClean="0">
              <a:solidFill>
                <a:srgbClr val="FF0000"/>
              </a:solidFill>
              <a:latin typeface="楷体" pitchFamily="49" charset="-122"/>
              <a:ea typeface="楷体" pitchFamily="49" charset="-122"/>
            </a:endParaRPr>
          </a:p>
          <a:p>
            <a:pPr eaLnBrk="1" hangingPunct="1">
              <a:spcBef>
                <a:spcPct val="0"/>
              </a:spcBef>
              <a:buFontTx/>
              <a:buNone/>
            </a:pPr>
            <a:endParaRPr lang="zh-CN" altLang="en-US" sz="2800" b="1" dirty="0">
              <a:solidFill>
                <a:srgbClr val="FF0000"/>
              </a:solidFill>
              <a:latin typeface="楷体" pitchFamily="49" charset="-122"/>
              <a:ea typeface="楷体" pitchFamily="49" charset="-122"/>
            </a:endParaRPr>
          </a:p>
          <a:p>
            <a:pPr eaLnBrk="1" hangingPunct="1">
              <a:spcBef>
                <a:spcPct val="0"/>
              </a:spcBef>
              <a:buFontTx/>
              <a:buNone/>
            </a:pPr>
            <a:r>
              <a:rPr lang="zh-CN" altLang="en-US" sz="2800" b="1" dirty="0" smtClean="0">
                <a:solidFill>
                  <a:srgbClr val="FF0000"/>
                </a:solidFill>
                <a:latin typeface="楷体" pitchFamily="49" charset="-122"/>
                <a:ea typeface="楷体" pitchFamily="49" charset="-122"/>
              </a:rPr>
              <a:t>承接</a:t>
            </a:r>
            <a:r>
              <a:rPr lang="zh-CN" altLang="en-US" sz="2800" b="1" dirty="0">
                <a:solidFill>
                  <a:srgbClr val="FF0000"/>
                </a:solidFill>
                <a:latin typeface="楷体" pitchFamily="49" charset="-122"/>
                <a:ea typeface="楷体" pitchFamily="49" charset="-122"/>
              </a:rPr>
              <a:t>上文对鸣沙山的描写，为</a:t>
            </a:r>
            <a:r>
              <a:rPr lang="zh-CN" altLang="en-US" sz="2800" b="1" dirty="0">
                <a:solidFill>
                  <a:srgbClr val="0000FF"/>
                </a:solidFill>
                <a:latin typeface="楷体" pitchFamily="49" charset="-122"/>
                <a:ea typeface="楷体" pitchFamily="49" charset="-122"/>
              </a:rPr>
              <a:t>下文讲述月牙泉作铺垫</a:t>
            </a:r>
            <a:r>
              <a:rPr lang="zh-CN" altLang="en-US" sz="2800" b="1" dirty="0" smtClean="0">
                <a:solidFill>
                  <a:srgbClr val="FF0000"/>
                </a:solidFill>
                <a:latin typeface="楷体" pitchFamily="49" charset="-122"/>
                <a:ea typeface="楷体" pitchFamily="49" charset="-122"/>
              </a:rPr>
              <a:t>。</a:t>
            </a:r>
            <a:endParaRPr lang="en-US" altLang="zh-CN" sz="2800" b="1" dirty="0" smtClean="0">
              <a:solidFill>
                <a:srgbClr val="FF0000"/>
              </a:solidFill>
              <a:latin typeface="楷体" pitchFamily="49" charset="-122"/>
              <a:ea typeface="楷体" pitchFamily="49" charset="-122"/>
            </a:endParaRPr>
          </a:p>
          <a:p>
            <a:pPr eaLnBrk="1" hangingPunct="1">
              <a:spcBef>
                <a:spcPct val="0"/>
              </a:spcBef>
              <a:buFontTx/>
              <a:buNone/>
            </a:pPr>
            <a:r>
              <a:rPr lang="zh-CN" altLang="en-US" sz="2800" b="1" dirty="0" smtClean="0">
                <a:solidFill>
                  <a:srgbClr val="FF0000"/>
                </a:solidFill>
                <a:latin typeface="楷体" pitchFamily="49" charset="-122"/>
                <a:ea typeface="楷体" pitchFamily="49" charset="-122"/>
              </a:rPr>
              <a:t>这样</a:t>
            </a:r>
            <a:r>
              <a:rPr lang="zh-CN" altLang="en-US" sz="2800" b="1" dirty="0">
                <a:solidFill>
                  <a:srgbClr val="FF0000"/>
                </a:solidFill>
                <a:latin typeface="楷体" pitchFamily="49" charset="-122"/>
                <a:ea typeface="楷体" pitchFamily="49" charset="-122"/>
              </a:rPr>
              <a:t>的引用</a:t>
            </a:r>
            <a:r>
              <a:rPr lang="zh-CN" altLang="en-US" sz="2800" b="1" dirty="0">
                <a:solidFill>
                  <a:srgbClr val="0000FF"/>
                </a:solidFill>
                <a:latin typeface="楷体" pitchFamily="49" charset="-122"/>
                <a:ea typeface="楷体" pitchFamily="49" charset="-122"/>
              </a:rPr>
              <a:t>增添了鸣沙山、</a:t>
            </a:r>
            <a:r>
              <a:rPr lang="zh-CN" altLang="en-US" sz="2800" b="1" dirty="0">
                <a:solidFill>
                  <a:srgbClr val="0000FF"/>
                </a:solidFill>
                <a:latin typeface="楷体" pitchFamily="49" charset="-122"/>
                <a:ea typeface="楷体" pitchFamily="49" charset="-122"/>
              </a:rPr>
              <a:t>月牙</a:t>
            </a:r>
            <a:r>
              <a:rPr lang="zh-CN" altLang="en-US" sz="2800" b="1" dirty="0">
                <a:solidFill>
                  <a:srgbClr val="0000FF"/>
                </a:solidFill>
                <a:latin typeface="楷体" pitchFamily="49" charset="-122"/>
                <a:ea typeface="楷体" pitchFamily="49" charset="-122"/>
              </a:rPr>
              <a:t>泉的传奇色彩</a:t>
            </a:r>
            <a:r>
              <a:rPr lang="zh-CN" altLang="en-US" sz="2800" b="1" dirty="0" smtClean="0">
                <a:solidFill>
                  <a:srgbClr val="FF0000"/>
                </a:solidFill>
                <a:latin typeface="楷体" pitchFamily="49" charset="-122"/>
                <a:ea typeface="楷体" pitchFamily="49" charset="-122"/>
              </a:rPr>
              <a:t>；</a:t>
            </a:r>
            <a:endParaRPr lang="en-US" altLang="zh-CN" sz="2800" b="1" dirty="0" smtClean="0">
              <a:solidFill>
                <a:srgbClr val="FF0000"/>
              </a:solidFill>
              <a:latin typeface="楷体" pitchFamily="49" charset="-122"/>
              <a:ea typeface="楷体" pitchFamily="49" charset="-122"/>
            </a:endParaRPr>
          </a:p>
          <a:p>
            <a:pPr eaLnBrk="1" hangingPunct="1">
              <a:spcBef>
                <a:spcPct val="0"/>
              </a:spcBef>
              <a:buFontTx/>
              <a:buNone/>
            </a:pPr>
            <a:r>
              <a:rPr lang="zh-CN" altLang="en-US" sz="2800" b="1" dirty="0" smtClean="0">
                <a:solidFill>
                  <a:srgbClr val="FF0000"/>
                </a:solidFill>
                <a:latin typeface="楷体" pitchFamily="49" charset="-122"/>
                <a:ea typeface="楷体" pitchFamily="49" charset="-122"/>
              </a:rPr>
              <a:t>也</a:t>
            </a:r>
            <a:r>
              <a:rPr lang="zh-CN" altLang="en-US" sz="2800" b="1" dirty="0">
                <a:solidFill>
                  <a:srgbClr val="FF0000"/>
                </a:solidFill>
                <a:latin typeface="楷体" pitchFamily="49" charset="-122"/>
                <a:ea typeface="楷体" pitchFamily="49" charset="-122"/>
              </a:rPr>
              <a:t>反映出敦煌的悠久历史与独特风貌</a:t>
            </a:r>
            <a:r>
              <a:rPr lang="zh-CN" altLang="en-US" sz="2800" b="1" dirty="0">
                <a:solidFill>
                  <a:srgbClr val="0000FF"/>
                </a:solidFill>
                <a:latin typeface="楷体" pitchFamily="49" charset="-122"/>
                <a:ea typeface="楷体" pitchFamily="49" charset="-122"/>
              </a:rPr>
              <a:t>所具有的影响</a:t>
            </a:r>
            <a:r>
              <a:rPr lang="zh-CN" altLang="en-US" sz="2800" b="1" dirty="0" smtClean="0">
                <a:solidFill>
                  <a:srgbClr val="FF0000"/>
                </a:solidFill>
                <a:latin typeface="楷体" pitchFamily="49" charset="-122"/>
                <a:ea typeface="楷体" pitchFamily="49" charset="-122"/>
              </a:rPr>
              <a:t>。</a:t>
            </a:r>
            <a:endParaRPr lang="en-US" altLang="zh-CN" sz="2800" b="1" dirty="0" smtClean="0">
              <a:solidFill>
                <a:srgbClr val="FF0000"/>
              </a:solidFill>
              <a:latin typeface="楷体" pitchFamily="49" charset="-122"/>
              <a:ea typeface="楷体" pitchFamily="49" charset="-122"/>
            </a:endParaRPr>
          </a:p>
          <a:p>
            <a:pPr eaLnBrk="1" hangingPunct="1">
              <a:spcBef>
                <a:spcPct val="0"/>
              </a:spcBef>
              <a:buFontTx/>
              <a:buNone/>
            </a:pPr>
            <a:endParaRPr lang="zh-CN" altLang="en-US" sz="2800" b="1" dirty="0">
              <a:solidFill>
                <a:srgbClr val="FF0000"/>
              </a:solidFill>
              <a:latin typeface="楷体" pitchFamily="49" charset="-122"/>
              <a:ea typeface="楷体" pitchFamily="49" charset="-122"/>
            </a:endParaRPr>
          </a:p>
          <a:p>
            <a:pPr eaLnBrk="1" hangingPunct="1">
              <a:spcBef>
                <a:spcPct val="0"/>
              </a:spcBef>
              <a:buFontTx/>
              <a:buNone/>
            </a:pPr>
            <a:r>
              <a:rPr lang="zh-CN" altLang="en-US" sz="2800" b="1" dirty="0">
                <a:solidFill>
                  <a:srgbClr val="FF0000"/>
                </a:solidFill>
                <a:latin typeface="楷体" pitchFamily="49" charset="-122"/>
                <a:ea typeface="楷体" pitchFamily="49" charset="-122"/>
              </a:rPr>
              <a:t>评分说明：三个要点；每个要点，</a:t>
            </a:r>
            <a:r>
              <a:rPr lang="en-US" altLang="zh-CN" sz="2800" b="1" dirty="0">
                <a:solidFill>
                  <a:srgbClr val="FF0000"/>
                </a:solidFill>
                <a:latin typeface="楷体" pitchFamily="49" charset="-122"/>
                <a:ea typeface="楷体" pitchFamily="49" charset="-122"/>
              </a:rPr>
              <a:t>2 </a:t>
            </a:r>
            <a:r>
              <a:rPr lang="zh-CN" altLang="en-US" sz="2800" b="1" dirty="0">
                <a:solidFill>
                  <a:srgbClr val="FF0000"/>
                </a:solidFill>
                <a:latin typeface="楷体" pitchFamily="49" charset="-122"/>
                <a:ea typeface="楷体" pitchFamily="49" charset="-122"/>
              </a:rPr>
              <a:t>分。意思对即可。</a:t>
            </a:r>
          </a:p>
        </p:txBody>
      </p:sp>
    </p:spTree>
    <p:extLst>
      <p:ext uri="{BB962C8B-B14F-4D97-AF65-F5344CB8AC3E}">
        <p14:creationId xmlns:p14="http://schemas.microsoft.com/office/powerpoint/2010/main" val="147946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256174" y="476673"/>
            <a:ext cx="11358699" cy="954107"/>
          </a:xfrm>
          <a:prstGeom prst="rect">
            <a:avLst/>
          </a:prstGeom>
          <a:noFill/>
          <a:ln w="476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en-US" altLang="zh-CN" sz="2800" b="1" dirty="0">
                <a:solidFill>
                  <a:srgbClr val="0000FF"/>
                </a:solidFill>
                <a:latin typeface="楷体" pitchFamily="49" charset="-122"/>
                <a:ea typeface="楷体" pitchFamily="49" charset="-122"/>
              </a:rPr>
              <a:t>20</a:t>
            </a:r>
            <a:r>
              <a:rPr lang="zh-CN" altLang="en-US" sz="2800" b="1" dirty="0">
                <a:solidFill>
                  <a:srgbClr val="0000FF"/>
                </a:solidFill>
                <a:latin typeface="楷体" pitchFamily="49" charset="-122"/>
                <a:ea typeface="楷体" pitchFamily="49" charset="-122"/>
              </a:rPr>
              <a:t>．作品标题“大敦煌”中的“大”有哪些内涵？请结合全文作简要解说。（</a:t>
            </a:r>
            <a:r>
              <a:rPr lang="en-US" altLang="zh-CN" sz="2800" b="1" dirty="0">
                <a:solidFill>
                  <a:srgbClr val="0000FF"/>
                </a:solidFill>
                <a:latin typeface="楷体" pitchFamily="49" charset="-122"/>
                <a:ea typeface="楷体" pitchFamily="49" charset="-122"/>
              </a:rPr>
              <a:t>6 </a:t>
            </a:r>
            <a:r>
              <a:rPr lang="zh-CN" altLang="en-US" sz="2800" b="1" dirty="0">
                <a:solidFill>
                  <a:srgbClr val="0000FF"/>
                </a:solidFill>
                <a:latin typeface="楷体" pitchFamily="49" charset="-122"/>
                <a:ea typeface="楷体" pitchFamily="49" charset="-122"/>
              </a:rPr>
              <a:t>分）</a:t>
            </a:r>
          </a:p>
        </p:txBody>
      </p:sp>
      <p:sp>
        <p:nvSpPr>
          <p:cNvPr id="3" name="TextBox 2"/>
          <p:cNvSpPr txBox="1">
            <a:spLocks noChangeArrowheads="1"/>
          </p:cNvSpPr>
          <p:nvPr/>
        </p:nvSpPr>
        <p:spPr bwMode="auto">
          <a:xfrm>
            <a:off x="237262" y="2348880"/>
            <a:ext cx="11358699" cy="3539430"/>
          </a:xfrm>
          <a:prstGeom prst="rect">
            <a:avLst/>
          </a:prstGeom>
          <a:noFill/>
          <a:ln w="47625">
            <a:solidFill>
              <a:srgbClr val="00B05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en-US" altLang="zh-CN" sz="2800" b="1" dirty="0">
                <a:solidFill>
                  <a:srgbClr val="FF0000"/>
                </a:solidFill>
                <a:latin typeface="楷体" pitchFamily="49" charset="-122"/>
                <a:ea typeface="楷体" pitchFamily="49" charset="-122"/>
              </a:rPr>
              <a:t>20</a:t>
            </a:r>
            <a:r>
              <a:rPr lang="zh-CN" altLang="en-US" sz="2800" b="1" dirty="0">
                <a:solidFill>
                  <a:srgbClr val="FF0000"/>
                </a:solidFill>
                <a:latin typeface="楷体" pitchFamily="49" charset="-122"/>
                <a:ea typeface="楷体" pitchFamily="49" charset="-122"/>
              </a:rPr>
              <a:t>．（</a:t>
            </a:r>
            <a:r>
              <a:rPr lang="en-US" altLang="zh-CN" sz="2800" b="1" dirty="0">
                <a:solidFill>
                  <a:srgbClr val="FF0000"/>
                </a:solidFill>
                <a:latin typeface="楷体" pitchFamily="49" charset="-122"/>
                <a:ea typeface="楷体" pitchFamily="49" charset="-122"/>
              </a:rPr>
              <a:t>6 </a:t>
            </a:r>
            <a:r>
              <a:rPr lang="zh-CN" altLang="en-US" sz="2800" b="1" dirty="0">
                <a:solidFill>
                  <a:srgbClr val="FF0000"/>
                </a:solidFill>
                <a:latin typeface="楷体" pitchFamily="49" charset="-122"/>
                <a:ea typeface="楷体" pitchFamily="49" charset="-122"/>
              </a:rPr>
              <a:t>分）答案要点：</a:t>
            </a:r>
          </a:p>
          <a:p>
            <a:pPr eaLnBrk="1" hangingPunct="1">
              <a:spcBef>
                <a:spcPct val="0"/>
              </a:spcBef>
              <a:buFontTx/>
              <a:buNone/>
            </a:pPr>
            <a:r>
              <a:rPr lang="zh-CN" altLang="en-US" sz="2800" b="1" dirty="0">
                <a:solidFill>
                  <a:srgbClr val="FF0000"/>
                </a:solidFill>
                <a:latin typeface="楷体" pitchFamily="49" charset="-122"/>
                <a:ea typeface="楷体" pitchFamily="49" charset="-122"/>
              </a:rPr>
              <a:t>①“敦煌”这个名字本身大气磅礴；</a:t>
            </a:r>
          </a:p>
          <a:p>
            <a:pPr eaLnBrk="1" hangingPunct="1">
              <a:spcBef>
                <a:spcPct val="0"/>
              </a:spcBef>
              <a:buFontTx/>
              <a:buNone/>
            </a:pPr>
            <a:r>
              <a:rPr lang="zh-CN" altLang="en-US" sz="2800" b="1" dirty="0">
                <a:solidFill>
                  <a:srgbClr val="FF0000"/>
                </a:solidFill>
                <a:latin typeface="楷体" pitchFamily="49" charset="-122"/>
                <a:ea typeface="楷体" pitchFamily="49" charset="-122"/>
              </a:rPr>
              <a:t>②敦煌在汉唐时地域辽阔、人口众多，曾经是文化重镇；</a:t>
            </a:r>
          </a:p>
          <a:p>
            <a:pPr eaLnBrk="1" hangingPunct="1">
              <a:spcBef>
                <a:spcPct val="0"/>
              </a:spcBef>
              <a:buFontTx/>
              <a:buNone/>
            </a:pPr>
            <a:r>
              <a:rPr lang="zh-CN" altLang="en-US" sz="2800" b="1" dirty="0">
                <a:solidFill>
                  <a:srgbClr val="FF0000"/>
                </a:solidFill>
                <a:latin typeface="楷体" pitchFamily="49" charset="-122"/>
                <a:ea typeface="楷体" pitchFamily="49" charset="-122"/>
              </a:rPr>
              <a:t>③敦煌古迹遍布，文化魅力与日俱增；</a:t>
            </a:r>
          </a:p>
          <a:p>
            <a:pPr eaLnBrk="1" hangingPunct="1">
              <a:spcBef>
                <a:spcPct val="0"/>
              </a:spcBef>
              <a:buFontTx/>
              <a:buNone/>
            </a:pPr>
            <a:r>
              <a:rPr lang="zh-CN" altLang="en-US" sz="2800" b="1" dirty="0">
                <a:solidFill>
                  <a:srgbClr val="FF0000"/>
                </a:solidFill>
                <a:latin typeface="楷体" pitchFamily="49" charset="-122"/>
                <a:ea typeface="楷体" pitchFamily="49" charset="-122"/>
              </a:rPr>
              <a:t>④敦煌拥有世界上现存规模最大、内容最丰富的佛教艺术圣地莫高窟；</a:t>
            </a:r>
          </a:p>
          <a:p>
            <a:pPr eaLnBrk="1" hangingPunct="1">
              <a:spcBef>
                <a:spcPct val="0"/>
              </a:spcBef>
              <a:buFontTx/>
              <a:buNone/>
            </a:pPr>
            <a:r>
              <a:rPr lang="zh-CN" altLang="en-US" sz="2800" b="1" dirty="0">
                <a:solidFill>
                  <a:srgbClr val="FF0000"/>
                </a:solidFill>
                <a:latin typeface="楷体" pitchFamily="49" charset="-122"/>
                <a:ea typeface="楷体" pitchFamily="49" charset="-122"/>
              </a:rPr>
              <a:t>⑤敦煌有着丰富的历史文献和文物，诞生出敦煌学这一新的学科；</a:t>
            </a:r>
          </a:p>
          <a:p>
            <a:pPr eaLnBrk="1" hangingPunct="1">
              <a:spcBef>
                <a:spcPct val="0"/>
              </a:spcBef>
              <a:buFontTx/>
              <a:buNone/>
            </a:pPr>
            <a:r>
              <a:rPr lang="zh-CN" altLang="en-US" sz="2800" b="1" dirty="0">
                <a:solidFill>
                  <a:srgbClr val="FF0000"/>
                </a:solidFill>
                <a:latin typeface="楷体" pitchFamily="49" charset="-122"/>
                <a:ea typeface="楷体" pitchFamily="49" charset="-122"/>
              </a:rPr>
              <a:t>⑥中国的敦煌保护和研究取得了巨大的成就。</a:t>
            </a:r>
          </a:p>
          <a:p>
            <a:pPr eaLnBrk="1" hangingPunct="1">
              <a:spcBef>
                <a:spcPct val="0"/>
              </a:spcBef>
              <a:buFontTx/>
              <a:buNone/>
            </a:pPr>
            <a:r>
              <a:rPr lang="zh-CN" altLang="en-US" sz="2800" b="1" dirty="0">
                <a:solidFill>
                  <a:srgbClr val="FF0000"/>
                </a:solidFill>
                <a:latin typeface="楷体" pitchFamily="49" charset="-122"/>
                <a:ea typeface="楷体" pitchFamily="49" charset="-122"/>
              </a:rPr>
              <a:t>评分标准：每个要点 </a:t>
            </a:r>
            <a:r>
              <a:rPr lang="en-US" altLang="zh-CN" sz="2800" b="1" dirty="0">
                <a:solidFill>
                  <a:srgbClr val="FF0000"/>
                </a:solidFill>
                <a:latin typeface="楷体" pitchFamily="49" charset="-122"/>
                <a:ea typeface="楷体" pitchFamily="49" charset="-122"/>
              </a:rPr>
              <a:t>2 </a:t>
            </a:r>
            <a:r>
              <a:rPr lang="zh-CN" altLang="en-US" sz="2800" b="1" dirty="0">
                <a:solidFill>
                  <a:srgbClr val="FF0000"/>
                </a:solidFill>
                <a:latin typeface="楷体" pitchFamily="49" charset="-122"/>
                <a:ea typeface="楷体" pitchFamily="49" charset="-122"/>
              </a:rPr>
              <a:t>分，答出其中三点，得 </a:t>
            </a:r>
            <a:r>
              <a:rPr lang="en-US" altLang="zh-CN" sz="2800" b="1" dirty="0">
                <a:solidFill>
                  <a:srgbClr val="FF0000"/>
                </a:solidFill>
                <a:latin typeface="楷体" pitchFamily="49" charset="-122"/>
                <a:ea typeface="楷体" pitchFamily="49" charset="-122"/>
              </a:rPr>
              <a:t>6 </a:t>
            </a:r>
            <a:r>
              <a:rPr lang="zh-CN" altLang="en-US" sz="2800" b="1" dirty="0">
                <a:solidFill>
                  <a:srgbClr val="FF0000"/>
                </a:solidFill>
                <a:latin typeface="楷体" pitchFamily="49" charset="-122"/>
                <a:ea typeface="楷体" pitchFamily="49" charset="-122"/>
              </a:rPr>
              <a:t>分。意思对即可。</a:t>
            </a:r>
          </a:p>
        </p:txBody>
      </p:sp>
    </p:spTree>
    <p:extLst>
      <p:ext uri="{BB962C8B-B14F-4D97-AF65-F5344CB8AC3E}">
        <p14:creationId xmlns:p14="http://schemas.microsoft.com/office/powerpoint/2010/main" val="2417742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80109" y="131617"/>
            <a:ext cx="11679382" cy="6909584"/>
          </a:xfrm>
          <a:prstGeom prst="rect">
            <a:avLst/>
          </a:prstGeom>
          <a:noFill/>
        </p:spPr>
        <p:txBody>
          <a:bodyPr wrap="square" rtlCol="0">
            <a:spAutoFit/>
          </a:bodyPr>
          <a:lstStyle/>
          <a:p>
            <a:pPr>
              <a:lnSpc>
                <a:spcPts val="3000"/>
              </a:lnSpc>
            </a:pPr>
            <a:r>
              <a:rPr lang="zh-CN" altLang="zh-CN" sz="2400" b="1" dirty="0">
                <a:solidFill>
                  <a:srgbClr val="FF0000"/>
                </a:solidFill>
              </a:rPr>
              <a:t>二、由表及里，体会含蓄句</a:t>
            </a:r>
          </a:p>
          <a:p>
            <a:pPr>
              <a:lnSpc>
                <a:spcPts val="3000"/>
              </a:lnSpc>
            </a:pPr>
            <a:endParaRPr lang="en-US" altLang="zh-CN" b="1" dirty="0" smtClean="0"/>
          </a:p>
          <a:p>
            <a:pPr>
              <a:lnSpc>
                <a:spcPts val="3000"/>
              </a:lnSpc>
            </a:pPr>
            <a:r>
              <a:rPr lang="zh-CN" altLang="zh-CN" b="1" dirty="0" smtClean="0"/>
              <a:t>阅读</a:t>
            </a:r>
            <a:r>
              <a:rPr lang="zh-CN" altLang="zh-CN" b="1" dirty="0"/>
              <a:t>下面的文字，完成文后题目。</a:t>
            </a:r>
          </a:p>
          <a:p>
            <a:pPr>
              <a:lnSpc>
                <a:spcPts val="3000"/>
              </a:lnSpc>
            </a:pPr>
            <a:r>
              <a:rPr lang="en-US" altLang="zh-CN" b="1" dirty="0" smtClean="0"/>
              <a:t>       </a:t>
            </a:r>
            <a:r>
              <a:rPr lang="zh-CN" altLang="zh-CN" b="1" dirty="0" smtClean="0"/>
              <a:t>人马</a:t>
            </a:r>
            <a:r>
              <a:rPr lang="zh-CN" altLang="zh-CN" b="1" dirty="0"/>
              <a:t>一直升上去，是一种既危险又快意的感受。路折转而上，兼之刚下过雨，脚下那些被磨得秃光秃光的石块，异常滑溜。马像溜冰似的一面打着滑跌，为防备一失足落向深谷，一面还得跳着</a:t>
            </a:r>
            <a:r>
              <a:rPr lang="en-US" altLang="zh-CN" b="1" dirty="0"/>
              <a:t>“</a:t>
            </a:r>
            <a:r>
              <a:rPr lang="zh-CN" altLang="zh-CN" b="1" dirty="0"/>
              <a:t>狐步舞</a:t>
            </a:r>
            <a:r>
              <a:rPr lang="en-US" altLang="zh-CN" b="1" dirty="0"/>
              <a:t>”</a:t>
            </a:r>
            <a:r>
              <a:rPr lang="zh-CN" altLang="zh-CN" b="1" dirty="0"/>
              <a:t>。蹄声咵咵响着，其雄壮是只有</a:t>
            </a:r>
            <a:r>
              <a:rPr lang="en-US" altLang="zh-CN" b="1" dirty="0"/>
              <a:t>“</a:t>
            </a:r>
            <a:r>
              <a:rPr lang="zh-CN" altLang="zh-CN" b="1" dirty="0"/>
              <a:t>马赛进行曲</a:t>
            </a:r>
            <a:r>
              <a:rPr lang="en-US" altLang="zh-CN" b="1" dirty="0"/>
              <a:t>”</a:t>
            </a:r>
            <a:r>
              <a:rPr lang="zh-CN" altLang="zh-CN" b="1" dirty="0"/>
              <a:t>可以比拟的吧。</a:t>
            </a:r>
            <a:r>
              <a:rPr lang="en-US" altLang="zh-CN" b="1" dirty="0"/>
              <a:t>  </a:t>
            </a:r>
            <a:endParaRPr lang="zh-CN" altLang="zh-CN" b="1" dirty="0"/>
          </a:p>
          <a:p>
            <a:pPr>
              <a:lnSpc>
                <a:spcPts val="3000"/>
              </a:lnSpc>
            </a:pPr>
            <a:r>
              <a:rPr lang="en-US" altLang="zh-CN" b="1" dirty="0" smtClean="0"/>
              <a:t>       </a:t>
            </a:r>
            <a:r>
              <a:rPr lang="zh-CN" altLang="zh-CN" b="1" dirty="0" smtClean="0"/>
              <a:t>晚霞</a:t>
            </a:r>
            <a:r>
              <a:rPr lang="zh-CN" altLang="zh-CN" b="1" dirty="0"/>
              <a:t>发出彩绢般的光，一缕一缕横斜在头顶。人同马打着滑跌，跳着舞，踏着进行曲渐渐接近彩霞，似乎马一跃身，就可以钻进去。回望上下，溪谷间腾起茫茫浓雾，此身飘飘然，就如在云端里，觉得当真要万念俱空似的。</a:t>
            </a:r>
            <a:r>
              <a:rPr lang="zh-CN" altLang="zh-CN" b="1" dirty="0">
                <a:solidFill>
                  <a:srgbClr val="0000FF"/>
                </a:solidFill>
              </a:rPr>
              <a:t>骑马登山竟是这样充满诗意，真是想也不曾想到。</a:t>
            </a:r>
          </a:p>
          <a:p>
            <a:pPr>
              <a:lnSpc>
                <a:spcPts val="3000"/>
              </a:lnSpc>
            </a:pPr>
            <a:r>
              <a:rPr lang="en-US" altLang="zh-CN" b="1" dirty="0" smtClean="0"/>
              <a:t>       </a:t>
            </a:r>
            <a:r>
              <a:rPr lang="zh-CN" altLang="zh-CN" b="1" dirty="0" smtClean="0"/>
              <a:t>但是</a:t>
            </a:r>
            <a:r>
              <a:rPr lang="zh-CN" altLang="zh-CN" b="1" dirty="0"/>
              <a:t>，这诗境中的人物也不能一直做下去。当将要一脚踏进云端时，马却停下来了。</a:t>
            </a:r>
            <a:r>
              <a:rPr lang="zh-CN" altLang="zh-CN" b="1" u="sng" dirty="0">
                <a:solidFill>
                  <a:srgbClr val="FF0000"/>
                </a:solidFill>
              </a:rPr>
              <a:t>它知道云端不能驰骋，竟又是这样不通人意</a:t>
            </a:r>
            <a:r>
              <a:rPr lang="zh-CN" altLang="zh-CN" b="1" dirty="0"/>
              <a:t>。呜呼！</a:t>
            </a:r>
          </a:p>
          <a:p>
            <a:pPr>
              <a:lnSpc>
                <a:spcPts val="3000"/>
              </a:lnSpc>
            </a:pPr>
            <a:r>
              <a:rPr lang="en-US" altLang="zh-CN" b="1" dirty="0" smtClean="0"/>
              <a:t>       </a:t>
            </a:r>
            <a:r>
              <a:rPr lang="zh-CN" altLang="zh-CN" b="1" dirty="0" smtClean="0"/>
              <a:t>在</a:t>
            </a:r>
            <a:r>
              <a:rPr lang="zh-CN" altLang="zh-CN" b="1" dirty="0"/>
              <a:t>这短短的行程中，我知道马与驴不同。倘是驴</a:t>
            </a:r>
            <a:r>
              <a:rPr lang="en-US" altLang="zh-CN" b="1" dirty="0"/>
              <a:t>(</a:t>
            </a:r>
            <a:r>
              <a:rPr lang="zh-CN" altLang="zh-CN" b="1" dirty="0"/>
              <a:t>不仅刁赖，而且愚蠢</a:t>
            </a:r>
            <a:r>
              <a:rPr lang="en-US" altLang="zh-CN" b="1" dirty="0"/>
              <a:t>)</a:t>
            </a:r>
            <a:r>
              <a:rPr lang="zh-CN" altLang="zh-CN" b="1" dirty="0"/>
              <a:t>，要决意怠工下来，就一个干脆，将人摔下脊背，算是给责打者的一点惩罚。而马不然，比驴聪明，它懂得责打是为着要它前进，并非逼它投崖自尽，所以任怎样处罚，它只是给一个不理。它很斯文地站着，在鞭下还观赏山景，大</a:t>
            </a:r>
            <a:r>
              <a:rPr lang="en-US" altLang="zh-CN" b="1" dirty="0"/>
              <a:t>“</a:t>
            </a:r>
            <a:r>
              <a:rPr lang="zh-CN" altLang="zh-CN" b="1" dirty="0"/>
              <a:t>可以充吾师</a:t>
            </a:r>
            <a:r>
              <a:rPr lang="en-US" altLang="zh-CN" b="1" dirty="0"/>
              <a:t>”</a:t>
            </a:r>
            <a:r>
              <a:rPr lang="zh-CN" altLang="zh-CN" b="1" dirty="0"/>
              <a:t>的。不得已我只好请它上去。来到山顶，已是暮色垂垂，四周昏暗。</a:t>
            </a:r>
            <a:r>
              <a:rPr lang="en-US" altLang="zh-CN" b="1" dirty="0"/>
              <a:t>                              </a:t>
            </a:r>
            <a:endParaRPr lang="en-US" altLang="zh-CN" b="1" dirty="0" smtClean="0"/>
          </a:p>
          <a:p>
            <a:pPr>
              <a:lnSpc>
                <a:spcPts val="3000"/>
              </a:lnSpc>
            </a:pPr>
            <a:r>
              <a:rPr lang="en-US" altLang="zh-CN" b="1" dirty="0"/>
              <a:t> </a:t>
            </a:r>
            <a:r>
              <a:rPr lang="en-US" altLang="zh-CN" b="1" dirty="0" smtClean="0"/>
              <a:t>                                                                                    </a:t>
            </a:r>
            <a:r>
              <a:rPr lang="en-US" altLang="zh-CN" b="1" dirty="0"/>
              <a:t>(</a:t>
            </a:r>
            <a:r>
              <a:rPr lang="zh-CN" altLang="zh-CN" b="1" dirty="0"/>
              <a:t>节选自师陀《过岭》</a:t>
            </a:r>
            <a:r>
              <a:rPr lang="en-US" altLang="zh-CN" b="1" dirty="0"/>
              <a:t>)</a:t>
            </a:r>
            <a:endParaRPr lang="zh-CN" altLang="zh-CN" b="1" dirty="0"/>
          </a:p>
          <a:p>
            <a:pPr>
              <a:lnSpc>
                <a:spcPts val="3000"/>
              </a:lnSpc>
            </a:pPr>
            <a:r>
              <a:rPr lang="en-US" altLang="zh-CN" b="1" dirty="0">
                <a:solidFill>
                  <a:srgbClr val="0000FF"/>
                </a:solidFill>
              </a:rPr>
              <a:t>2</a:t>
            </a:r>
            <a:r>
              <a:rPr lang="zh-CN" altLang="zh-CN" b="1" dirty="0">
                <a:solidFill>
                  <a:srgbClr val="0000FF"/>
                </a:solidFill>
              </a:rPr>
              <a:t>．文中说</a:t>
            </a:r>
            <a:r>
              <a:rPr lang="en-US" altLang="zh-CN" b="1" dirty="0">
                <a:solidFill>
                  <a:srgbClr val="0000FF"/>
                </a:solidFill>
              </a:rPr>
              <a:t>“</a:t>
            </a:r>
            <a:r>
              <a:rPr lang="zh-CN" altLang="zh-CN" b="1" dirty="0">
                <a:solidFill>
                  <a:srgbClr val="0000FF"/>
                </a:solidFill>
              </a:rPr>
              <a:t>它知道云端不能驰骋，竟又是这样不通人意</a:t>
            </a:r>
            <a:r>
              <a:rPr lang="en-US" altLang="zh-CN" b="1" dirty="0">
                <a:solidFill>
                  <a:srgbClr val="0000FF"/>
                </a:solidFill>
              </a:rPr>
              <a:t>”</a:t>
            </a:r>
            <a:r>
              <a:rPr lang="zh-CN" altLang="zh-CN" b="1" dirty="0">
                <a:solidFill>
                  <a:srgbClr val="0000FF"/>
                </a:solidFill>
              </a:rPr>
              <a:t>，你如何理解？</a:t>
            </a:r>
          </a:p>
          <a:p>
            <a:endParaRPr lang="zh-CN" altLang="en-US" dirty="0">
              <a:solidFill>
                <a:srgbClr val="0000FF"/>
              </a:solidFill>
            </a:endParaRPr>
          </a:p>
        </p:txBody>
      </p:sp>
    </p:spTree>
    <p:extLst>
      <p:ext uri="{BB962C8B-B14F-4D97-AF65-F5344CB8AC3E}">
        <p14:creationId xmlns:p14="http://schemas.microsoft.com/office/powerpoint/2010/main" val="41730009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83127"/>
            <a:ext cx="12191999" cy="6832640"/>
          </a:xfrm>
          <a:prstGeom prst="rect">
            <a:avLst/>
          </a:prstGeom>
          <a:noFill/>
        </p:spPr>
        <p:txBody>
          <a:bodyPr wrap="square" rtlCol="0">
            <a:spAutoFit/>
          </a:bodyPr>
          <a:lstStyle/>
          <a:p>
            <a:r>
              <a:rPr lang="zh-CN" altLang="zh-CN" sz="2400" b="1" dirty="0">
                <a:solidFill>
                  <a:srgbClr val="0000FF"/>
                </a:solidFill>
              </a:rPr>
              <a:t>四、立足整体，体会主旨</a:t>
            </a:r>
            <a:r>
              <a:rPr lang="zh-CN" altLang="zh-CN" sz="2400" b="1" dirty="0" smtClean="0">
                <a:solidFill>
                  <a:srgbClr val="0000FF"/>
                </a:solidFill>
              </a:rPr>
              <a:t>句</a:t>
            </a:r>
            <a:endParaRPr lang="en-US" altLang="zh-CN" sz="2400" b="1" dirty="0" smtClean="0">
              <a:solidFill>
                <a:srgbClr val="0000FF"/>
              </a:solidFill>
            </a:endParaRPr>
          </a:p>
          <a:p>
            <a:r>
              <a:rPr lang="zh-CN" altLang="zh-CN" dirty="0"/>
              <a:t>阅读下面的文字，完成文后题目。</a:t>
            </a:r>
          </a:p>
          <a:p>
            <a:r>
              <a:rPr lang="en-US" altLang="zh-CN" b="1" dirty="0" smtClean="0"/>
              <a:t>        </a:t>
            </a:r>
            <a:r>
              <a:rPr lang="zh-CN" altLang="zh-CN" b="1" dirty="0" smtClean="0"/>
              <a:t>第一次</a:t>
            </a:r>
            <a:r>
              <a:rPr lang="zh-CN" altLang="zh-CN" b="1" dirty="0"/>
              <a:t>去长白山，是</a:t>
            </a:r>
            <a:r>
              <a:rPr lang="en-US" altLang="zh-CN" b="1" dirty="0"/>
              <a:t>1995</a:t>
            </a:r>
            <a:r>
              <a:rPr lang="zh-CN" altLang="zh-CN" b="1" dirty="0"/>
              <a:t>年的夏天。事后的记忆是模模糊糊的，只有那些岳桦树，对于我来说，是一个意外，也是一个惊奇。</a:t>
            </a:r>
          </a:p>
          <a:p>
            <a:r>
              <a:rPr lang="en-US" altLang="zh-CN" b="1" dirty="0" smtClean="0"/>
              <a:t>        </a:t>
            </a:r>
            <a:r>
              <a:rPr lang="zh-CN" altLang="zh-CN" b="1" dirty="0" smtClean="0"/>
              <a:t>接近</a:t>
            </a:r>
            <a:r>
              <a:rPr lang="zh-CN" altLang="zh-CN" b="1" dirty="0"/>
              <a:t>山顶时，我无意中将疲惫的目光从嘈杂的人群转向车外，突然，我感觉到，有什么我不知道的事情正在发生或已经发生。那些树，纷纷沿着山体将身躯匍匐下去，并在斜上方把树梢吃力地翘起。在透明的、微微颤抖的空气里，</a:t>
            </a:r>
            <a:r>
              <a:rPr lang="zh-CN" altLang="zh-CN" b="1" u="sng" dirty="0">
                <a:solidFill>
                  <a:srgbClr val="FF0000"/>
                </a:solidFill>
              </a:rPr>
              <a:t>我仿佛看到一种神秘的力量或意志，正加到这些树的躯干之上，使这些倔强的生命在挣扎中发出了粗重的喘息和尖利的叫喊。</a:t>
            </a:r>
            <a:endParaRPr lang="zh-CN" altLang="zh-CN" b="1" dirty="0">
              <a:solidFill>
                <a:srgbClr val="FF0000"/>
              </a:solidFill>
            </a:endParaRPr>
          </a:p>
          <a:p>
            <a:r>
              <a:rPr lang="en-US" altLang="zh-CN" b="1" dirty="0" smtClean="0"/>
              <a:t>        </a:t>
            </a:r>
            <a:r>
              <a:rPr lang="zh-CN" altLang="zh-CN" b="1" dirty="0" smtClean="0"/>
              <a:t>这些</a:t>
            </a:r>
            <a:r>
              <a:rPr lang="zh-CN" altLang="zh-CN" b="1" dirty="0"/>
              <a:t>树的名字，就叫做岳桦。</a:t>
            </a:r>
          </a:p>
          <a:p>
            <a:r>
              <a:rPr lang="en-US" altLang="zh-CN" b="1" dirty="0" smtClean="0"/>
              <a:t>        ……</a:t>
            </a:r>
            <a:endParaRPr lang="zh-CN" altLang="zh-CN" b="1" dirty="0"/>
          </a:p>
          <a:p>
            <a:r>
              <a:rPr lang="en-US" altLang="zh-CN" b="1" dirty="0" smtClean="0"/>
              <a:t>        </a:t>
            </a:r>
            <a:r>
              <a:rPr lang="zh-CN" altLang="zh-CN" b="1" dirty="0" smtClean="0"/>
              <a:t>想</a:t>
            </a:r>
            <a:r>
              <a:rPr lang="zh-CN" altLang="zh-CN" b="1" dirty="0"/>
              <a:t>当初，所有的桦都是长白森林里白衣白马的少年，峰顶谷底任由驰骋。后来，那场声势浩大的火山喷发，将所有的树逼下峰顶。就在向下奔逃的过程中，</a:t>
            </a:r>
            <a:r>
              <a:rPr lang="zh-CN" altLang="zh-CN" b="1" u="sng" dirty="0">
                <a:solidFill>
                  <a:srgbClr val="FF0000"/>
                </a:solidFill>
              </a:rPr>
              <a:t>命运伸出了它无形的脚，一部分桦便应声跌倒。一个跟头跌下去，就掉入了时间的陷阱，再爬起来，一切都不似从前。</a:t>
            </a:r>
            <a:r>
              <a:rPr lang="zh-CN" altLang="zh-CN" b="1" dirty="0"/>
              <a:t>前边已经是郁郁葱葱的一片，每一种树都沿着山坡占据了自己的有利地形，没有了空间，没有了去路；而后面，却是火山爆发后留下的遍地疮痍与废墟，以及高海拔的寒冷，但那里却有着绝地求生的巨大空间，尽管那里有风，有雪，有雷电，有滚烫的岩石和冰冷的水，最后，它们还是选择了调头向上。</a:t>
            </a:r>
            <a:r>
              <a:rPr lang="en-US" altLang="zh-CN" b="1" dirty="0"/>
              <a:t>                     </a:t>
            </a:r>
            <a:r>
              <a:rPr lang="en-US" altLang="zh-CN" b="1" dirty="0" smtClean="0"/>
              <a:t>                                 </a:t>
            </a:r>
          </a:p>
          <a:p>
            <a:r>
              <a:rPr lang="en-US" altLang="zh-CN" b="1" dirty="0"/>
              <a:t> </a:t>
            </a:r>
            <a:r>
              <a:rPr lang="en-US" altLang="zh-CN" b="1" dirty="0" smtClean="0"/>
              <a:t>                                                                                  (</a:t>
            </a:r>
            <a:r>
              <a:rPr lang="zh-CN" altLang="zh-CN" b="1" dirty="0"/>
              <a:t>节选自任林举《岳桦》，有删改</a:t>
            </a:r>
            <a:r>
              <a:rPr lang="en-US" altLang="zh-CN" b="1" dirty="0" smtClean="0"/>
              <a:t>)</a:t>
            </a:r>
          </a:p>
          <a:p>
            <a:endParaRPr lang="zh-CN" altLang="zh-CN" b="1" dirty="0"/>
          </a:p>
          <a:p>
            <a:r>
              <a:rPr lang="zh-CN" altLang="zh-CN" b="1" dirty="0">
                <a:solidFill>
                  <a:srgbClr val="FF0000"/>
                </a:solidFill>
              </a:rPr>
              <a:t>解释下列两句话在文中的含意。</a:t>
            </a:r>
          </a:p>
          <a:p>
            <a:r>
              <a:rPr lang="en-US" altLang="zh-CN" b="1" dirty="0"/>
              <a:t>(1)</a:t>
            </a:r>
            <a:r>
              <a:rPr lang="zh-CN" altLang="zh-CN" b="1" dirty="0"/>
              <a:t>我仿佛看到一种神秘的力量或意志，正加到这些树的躯干之上，使这些倔强的生命在挣扎中发出了粗重的喘息和尖利的叫喊。</a:t>
            </a:r>
          </a:p>
          <a:p>
            <a:endParaRPr lang="en-US" altLang="zh-CN" b="1" dirty="0" smtClean="0"/>
          </a:p>
          <a:p>
            <a:r>
              <a:rPr lang="en-US" altLang="zh-CN" b="1" dirty="0" smtClean="0"/>
              <a:t>(</a:t>
            </a:r>
            <a:r>
              <a:rPr lang="en-US" altLang="zh-CN" b="1" dirty="0"/>
              <a:t>2)</a:t>
            </a:r>
            <a:r>
              <a:rPr lang="zh-CN" altLang="zh-CN" b="1" dirty="0"/>
              <a:t>命运伸出了它无形的脚，一部分桦便应声跌倒。一个跟头跌下去，就掉入了时间的陷阱，再爬起来，一切都不似从前</a:t>
            </a:r>
            <a:r>
              <a:rPr lang="zh-CN" altLang="zh-CN" dirty="0"/>
              <a:t>。</a:t>
            </a:r>
          </a:p>
          <a:p>
            <a:endParaRPr lang="zh-CN" altLang="zh-CN" dirty="0"/>
          </a:p>
          <a:p>
            <a:endParaRPr lang="zh-CN" altLang="en-US" dirty="0"/>
          </a:p>
        </p:txBody>
      </p:sp>
    </p:spTree>
    <p:extLst>
      <p:ext uri="{BB962C8B-B14F-4D97-AF65-F5344CB8AC3E}">
        <p14:creationId xmlns:p14="http://schemas.microsoft.com/office/powerpoint/2010/main" val="32858472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14745" y="318655"/>
            <a:ext cx="11720946" cy="6037550"/>
          </a:xfrm>
          <a:prstGeom prst="rect">
            <a:avLst/>
          </a:prstGeom>
          <a:noFill/>
        </p:spPr>
        <p:txBody>
          <a:bodyPr wrap="square" rtlCol="0">
            <a:spAutoFit/>
          </a:bodyPr>
          <a:lstStyle/>
          <a:p>
            <a:pPr>
              <a:lnSpc>
                <a:spcPts val="3400"/>
              </a:lnSpc>
            </a:pPr>
            <a:r>
              <a:rPr lang="en-US" altLang="zh-CN" dirty="0" smtClean="0"/>
              <a:t>(</a:t>
            </a:r>
            <a:r>
              <a:rPr lang="en-US" altLang="zh-CN" dirty="0"/>
              <a:t>1</a:t>
            </a:r>
            <a:r>
              <a:rPr lang="en-US" altLang="zh-CN" dirty="0" smtClean="0"/>
              <a:t>)</a:t>
            </a:r>
          </a:p>
          <a:p>
            <a:pPr>
              <a:lnSpc>
                <a:spcPts val="3400"/>
              </a:lnSpc>
            </a:pPr>
            <a:r>
              <a:rPr lang="en-US" altLang="zh-CN" b="1" dirty="0" smtClean="0">
                <a:solidFill>
                  <a:srgbClr val="FF0000"/>
                </a:solidFill>
              </a:rPr>
              <a:t>①</a:t>
            </a:r>
            <a:r>
              <a:rPr lang="zh-CN" altLang="zh-CN" b="1" dirty="0">
                <a:solidFill>
                  <a:srgbClr val="FF0000"/>
                </a:solidFill>
              </a:rPr>
              <a:t>绝地中的桦为了生存而迸发出巨大的生命能量</a:t>
            </a:r>
            <a:r>
              <a:rPr lang="zh-CN" altLang="zh-CN" b="1" dirty="0" smtClean="0">
                <a:solidFill>
                  <a:srgbClr val="FF0000"/>
                </a:solidFill>
              </a:rPr>
              <a:t>。</a:t>
            </a:r>
            <a:endParaRPr lang="en-US" altLang="zh-CN" b="1" dirty="0" smtClean="0">
              <a:solidFill>
                <a:srgbClr val="FF0000"/>
              </a:solidFill>
            </a:endParaRPr>
          </a:p>
          <a:p>
            <a:pPr>
              <a:lnSpc>
                <a:spcPts val="3400"/>
              </a:lnSpc>
            </a:pPr>
            <a:r>
              <a:rPr lang="en-US" altLang="zh-CN" b="1" dirty="0" smtClean="0">
                <a:solidFill>
                  <a:srgbClr val="FF0000"/>
                </a:solidFill>
              </a:rPr>
              <a:t>②</a:t>
            </a:r>
            <a:r>
              <a:rPr lang="zh-CN" altLang="zh-CN" b="1" dirty="0">
                <a:solidFill>
                  <a:srgbClr val="FF0000"/>
                </a:solidFill>
              </a:rPr>
              <a:t>生存挣扎的代价是沉重的</a:t>
            </a:r>
            <a:r>
              <a:rPr lang="zh-CN" altLang="zh-CN" b="1" dirty="0" smtClean="0">
                <a:solidFill>
                  <a:srgbClr val="FF0000"/>
                </a:solidFill>
              </a:rPr>
              <a:t>。</a:t>
            </a:r>
            <a:endParaRPr lang="en-US" altLang="zh-CN" b="1" dirty="0" smtClean="0">
              <a:solidFill>
                <a:srgbClr val="FF0000"/>
              </a:solidFill>
            </a:endParaRPr>
          </a:p>
          <a:p>
            <a:pPr>
              <a:lnSpc>
                <a:spcPts val="3400"/>
              </a:lnSpc>
            </a:pPr>
            <a:r>
              <a:rPr lang="en-US" altLang="zh-CN" b="1" dirty="0" smtClean="0">
                <a:solidFill>
                  <a:srgbClr val="FF0000"/>
                </a:solidFill>
              </a:rPr>
              <a:t>③</a:t>
            </a:r>
            <a:r>
              <a:rPr lang="zh-CN" altLang="zh-CN" b="1" dirty="0">
                <a:solidFill>
                  <a:srgbClr val="FF0000"/>
                </a:solidFill>
              </a:rPr>
              <a:t>生命的痛苦与希望同在。</a:t>
            </a:r>
          </a:p>
          <a:p>
            <a:pPr>
              <a:lnSpc>
                <a:spcPts val="3400"/>
              </a:lnSpc>
            </a:pPr>
            <a:r>
              <a:rPr lang="en-US" altLang="zh-CN" dirty="0"/>
              <a:t>(2</a:t>
            </a:r>
            <a:r>
              <a:rPr lang="en-US" altLang="zh-CN" dirty="0" smtClean="0"/>
              <a:t>)</a:t>
            </a:r>
          </a:p>
          <a:p>
            <a:pPr>
              <a:lnSpc>
                <a:spcPts val="3400"/>
              </a:lnSpc>
            </a:pPr>
            <a:r>
              <a:rPr lang="en-US" altLang="zh-CN" dirty="0" smtClean="0">
                <a:solidFill>
                  <a:srgbClr val="0000FF"/>
                </a:solidFill>
              </a:rPr>
              <a:t>①</a:t>
            </a:r>
            <a:r>
              <a:rPr lang="zh-CN" altLang="zh-CN" dirty="0">
                <a:solidFill>
                  <a:srgbClr val="0000FF"/>
                </a:solidFill>
              </a:rPr>
              <a:t>不幸的命运常常是在毫无准备中降临</a:t>
            </a:r>
            <a:r>
              <a:rPr lang="zh-CN" altLang="zh-CN" dirty="0" smtClean="0">
                <a:solidFill>
                  <a:srgbClr val="0000FF"/>
                </a:solidFill>
              </a:rPr>
              <a:t>。</a:t>
            </a:r>
            <a:endParaRPr lang="en-US" altLang="zh-CN" dirty="0" smtClean="0">
              <a:solidFill>
                <a:srgbClr val="0000FF"/>
              </a:solidFill>
            </a:endParaRPr>
          </a:p>
          <a:p>
            <a:pPr>
              <a:lnSpc>
                <a:spcPts val="3400"/>
              </a:lnSpc>
            </a:pPr>
            <a:r>
              <a:rPr lang="en-US" altLang="zh-CN" dirty="0" smtClean="0">
                <a:solidFill>
                  <a:srgbClr val="0000FF"/>
                </a:solidFill>
              </a:rPr>
              <a:t>②</a:t>
            </a:r>
            <a:r>
              <a:rPr lang="zh-CN" altLang="zh-CN" dirty="0">
                <a:solidFill>
                  <a:srgbClr val="0000FF"/>
                </a:solidFill>
              </a:rPr>
              <a:t>桦的生命轨迹与生存环境因灾难而发生了根本改变</a:t>
            </a:r>
            <a:r>
              <a:rPr lang="zh-CN" altLang="zh-CN" dirty="0" smtClean="0">
                <a:solidFill>
                  <a:srgbClr val="0000FF"/>
                </a:solidFill>
              </a:rPr>
              <a:t>。</a:t>
            </a:r>
            <a:endParaRPr lang="en-US" altLang="zh-CN" dirty="0" smtClean="0">
              <a:solidFill>
                <a:srgbClr val="0000FF"/>
              </a:solidFill>
            </a:endParaRPr>
          </a:p>
          <a:p>
            <a:pPr>
              <a:lnSpc>
                <a:spcPts val="3400"/>
              </a:lnSpc>
            </a:pPr>
            <a:r>
              <a:rPr lang="en-US" altLang="zh-CN" dirty="0" smtClean="0">
                <a:solidFill>
                  <a:srgbClr val="0000FF"/>
                </a:solidFill>
              </a:rPr>
              <a:t>③</a:t>
            </a:r>
            <a:r>
              <a:rPr lang="zh-CN" altLang="zh-CN" dirty="0">
                <a:solidFill>
                  <a:srgbClr val="0000FF"/>
                </a:solidFill>
              </a:rPr>
              <a:t>它们将面临新的抉择</a:t>
            </a:r>
            <a:r>
              <a:rPr lang="zh-CN" altLang="zh-CN" dirty="0" smtClean="0">
                <a:solidFill>
                  <a:srgbClr val="0000FF"/>
                </a:solidFill>
              </a:rPr>
              <a:t>。</a:t>
            </a:r>
            <a:endParaRPr lang="en-US" altLang="zh-CN" dirty="0" smtClean="0">
              <a:solidFill>
                <a:srgbClr val="0000FF"/>
              </a:solidFill>
            </a:endParaRPr>
          </a:p>
          <a:p>
            <a:pPr>
              <a:lnSpc>
                <a:spcPts val="3400"/>
              </a:lnSpc>
            </a:pPr>
            <a:endParaRPr lang="zh-CN" altLang="zh-CN" dirty="0"/>
          </a:p>
          <a:p>
            <a:pPr>
              <a:lnSpc>
                <a:spcPts val="3400"/>
              </a:lnSpc>
            </a:pPr>
            <a:r>
              <a:rPr lang="zh-CN" altLang="zh-CN" dirty="0"/>
              <a:t>【解析】做此题要在把握语境的基础上通过抓住不同的关键词来实现。</a:t>
            </a:r>
          </a:p>
          <a:p>
            <a:pPr>
              <a:lnSpc>
                <a:spcPts val="3400"/>
              </a:lnSpc>
            </a:pPr>
            <a:r>
              <a:rPr lang="en-US" altLang="zh-CN" dirty="0"/>
              <a:t>(1)</a:t>
            </a:r>
            <a:r>
              <a:rPr lang="zh-CN" altLang="zh-CN" dirty="0"/>
              <a:t>中的</a:t>
            </a:r>
            <a:r>
              <a:rPr lang="en-US" altLang="zh-CN" dirty="0"/>
              <a:t>“</a:t>
            </a:r>
            <a:r>
              <a:rPr lang="zh-CN" altLang="zh-CN" b="1" dirty="0">
                <a:solidFill>
                  <a:srgbClr val="FF0000"/>
                </a:solidFill>
              </a:rPr>
              <a:t>神秘的力量或意志</a:t>
            </a:r>
            <a:r>
              <a:rPr lang="en-US" altLang="zh-CN" dirty="0"/>
              <a:t>”</a:t>
            </a:r>
            <a:r>
              <a:rPr lang="zh-CN" altLang="zh-CN" dirty="0"/>
              <a:t>指</a:t>
            </a:r>
            <a:r>
              <a:rPr lang="zh-CN" altLang="zh-CN" dirty="0">
                <a:solidFill>
                  <a:srgbClr val="0000FF"/>
                </a:solidFill>
              </a:rPr>
              <a:t>来自外部的压力</a:t>
            </a:r>
            <a:r>
              <a:rPr lang="zh-CN" altLang="zh-CN" dirty="0"/>
              <a:t>；</a:t>
            </a:r>
            <a:r>
              <a:rPr lang="en-US" altLang="zh-CN" b="1" dirty="0">
                <a:solidFill>
                  <a:srgbClr val="FF0000"/>
                </a:solidFill>
              </a:rPr>
              <a:t>“</a:t>
            </a:r>
            <a:r>
              <a:rPr lang="zh-CN" altLang="zh-CN" b="1" dirty="0">
                <a:solidFill>
                  <a:srgbClr val="FF0000"/>
                </a:solidFill>
              </a:rPr>
              <a:t>生命的挣扎</a:t>
            </a:r>
            <a:r>
              <a:rPr lang="en-US" altLang="zh-CN" b="1" dirty="0">
                <a:solidFill>
                  <a:srgbClr val="FF0000"/>
                </a:solidFill>
              </a:rPr>
              <a:t>”</a:t>
            </a:r>
            <a:r>
              <a:rPr lang="zh-CN" altLang="zh-CN" dirty="0"/>
              <a:t>指对</a:t>
            </a:r>
            <a:r>
              <a:rPr lang="zh-CN" altLang="zh-CN" dirty="0">
                <a:solidFill>
                  <a:srgbClr val="0000FF"/>
                </a:solidFill>
              </a:rPr>
              <a:t>压力的一种反抗</a:t>
            </a:r>
            <a:r>
              <a:rPr lang="zh-CN" altLang="zh-CN" dirty="0"/>
              <a:t>；</a:t>
            </a:r>
            <a:r>
              <a:rPr lang="en-US" altLang="zh-CN" b="1" dirty="0">
                <a:solidFill>
                  <a:srgbClr val="FF0000"/>
                </a:solidFill>
              </a:rPr>
              <a:t>“</a:t>
            </a:r>
            <a:r>
              <a:rPr lang="zh-CN" altLang="zh-CN" b="1" dirty="0">
                <a:solidFill>
                  <a:srgbClr val="FF0000"/>
                </a:solidFill>
              </a:rPr>
              <a:t>喘息</a:t>
            </a:r>
            <a:r>
              <a:rPr lang="en-US" altLang="zh-CN" b="1" dirty="0">
                <a:solidFill>
                  <a:srgbClr val="FF0000"/>
                </a:solidFill>
              </a:rPr>
              <a:t>”</a:t>
            </a:r>
            <a:r>
              <a:rPr lang="zh-CN" altLang="zh-CN" b="1" dirty="0">
                <a:solidFill>
                  <a:srgbClr val="FF0000"/>
                </a:solidFill>
              </a:rPr>
              <a:t>，</a:t>
            </a:r>
            <a:r>
              <a:rPr lang="en-US" altLang="zh-CN" b="1" dirty="0">
                <a:solidFill>
                  <a:srgbClr val="FF0000"/>
                </a:solidFill>
              </a:rPr>
              <a:t>“</a:t>
            </a:r>
            <a:r>
              <a:rPr lang="zh-CN" altLang="zh-CN" b="1" dirty="0">
                <a:solidFill>
                  <a:srgbClr val="FF0000"/>
                </a:solidFill>
              </a:rPr>
              <a:t>叫喊</a:t>
            </a:r>
            <a:r>
              <a:rPr lang="en-US" altLang="zh-CN" b="1" dirty="0">
                <a:solidFill>
                  <a:srgbClr val="FF0000"/>
                </a:solidFill>
              </a:rPr>
              <a:t>”</a:t>
            </a:r>
            <a:r>
              <a:rPr lang="zh-CN" altLang="zh-CN" dirty="0"/>
              <a:t>，一个</a:t>
            </a:r>
            <a:r>
              <a:rPr lang="zh-CN" altLang="zh-CN" dirty="0">
                <a:solidFill>
                  <a:srgbClr val="0000FF"/>
                </a:solidFill>
              </a:rPr>
              <a:t>代表了苦痛，一个代表了希望。</a:t>
            </a:r>
          </a:p>
          <a:p>
            <a:pPr>
              <a:lnSpc>
                <a:spcPts val="3400"/>
              </a:lnSpc>
            </a:pPr>
            <a:r>
              <a:rPr lang="en-US" altLang="zh-CN" dirty="0"/>
              <a:t>(2)</a:t>
            </a:r>
            <a:r>
              <a:rPr lang="zh-CN" altLang="zh-CN" dirty="0"/>
              <a:t>中的</a:t>
            </a:r>
            <a:r>
              <a:rPr lang="en-US" altLang="zh-CN" b="1" dirty="0">
                <a:solidFill>
                  <a:srgbClr val="FF0000"/>
                </a:solidFill>
              </a:rPr>
              <a:t>“</a:t>
            </a:r>
            <a:r>
              <a:rPr lang="zh-CN" altLang="zh-CN" b="1" dirty="0">
                <a:solidFill>
                  <a:srgbClr val="FF0000"/>
                </a:solidFill>
              </a:rPr>
              <a:t>无形的脚</a:t>
            </a:r>
            <a:r>
              <a:rPr lang="en-US" altLang="zh-CN" b="1" dirty="0">
                <a:solidFill>
                  <a:srgbClr val="FF0000"/>
                </a:solidFill>
              </a:rPr>
              <a:t>”</a:t>
            </a:r>
            <a:r>
              <a:rPr lang="zh-CN" altLang="zh-CN" dirty="0"/>
              <a:t>指人们</a:t>
            </a:r>
            <a:r>
              <a:rPr lang="zh-CN" altLang="zh-CN" b="1" dirty="0">
                <a:solidFill>
                  <a:srgbClr val="0000FF"/>
                </a:solidFill>
              </a:rPr>
              <a:t>难以觉察到的灾难</a:t>
            </a:r>
            <a:r>
              <a:rPr lang="zh-CN" altLang="zh-CN" dirty="0"/>
              <a:t>；</a:t>
            </a:r>
            <a:r>
              <a:rPr lang="en-US" altLang="zh-CN" dirty="0">
                <a:solidFill>
                  <a:srgbClr val="FF0000"/>
                </a:solidFill>
              </a:rPr>
              <a:t>“</a:t>
            </a:r>
            <a:r>
              <a:rPr lang="zh-CN" altLang="zh-CN" dirty="0">
                <a:solidFill>
                  <a:srgbClr val="FF0000"/>
                </a:solidFill>
              </a:rPr>
              <a:t>陷阱</a:t>
            </a:r>
            <a:r>
              <a:rPr lang="en-US" altLang="zh-CN" dirty="0">
                <a:solidFill>
                  <a:srgbClr val="FF0000"/>
                </a:solidFill>
              </a:rPr>
              <a:t>”</a:t>
            </a:r>
            <a:r>
              <a:rPr lang="zh-CN" altLang="zh-CN" dirty="0"/>
              <a:t>指</a:t>
            </a:r>
            <a:r>
              <a:rPr lang="zh-CN" altLang="zh-CN" dirty="0">
                <a:solidFill>
                  <a:srgbClr val="0000FF"/>
                </a:solidFill>
              </a:rPr>
              <a:t>灾难</a:t>
            </a:r>
            <a:r>
              <a:rPr lang="zh-CN" altLang="zh-CN" dirty="0"/>
              <a:t>，</a:t>
            </a:r>
            <a:r>
              <a:rPr lang="en-US" altLang="zh-CN" dirty="0">
                <a:solidFill>
                  <a:srgbClr val="FF0000"/>
                </a:solidFill>
              </a:rPr>
              <a:t>“</a:t>
            </a:r>
            <a:r>
              <a:rPr lang="zh-CN" altLang="zh-CN" dirty="0">
                <a:solidFill>
                  <a:srgbClr val="FF0000"/>
                </a:solidFill>
              </a:rPr>
              <a:t>不似从前</a:t>
            </a:r>
            <a:r>
              <a:rPr lang="en-US" altLang="zh-CN" dirty="0">
                <a:solidFill>
                  <a:srgbClr val="FF0000"/>
                </a:solidFill>
              </a:rPr>
              <a:t>”</a:t>
            </a:r>
            <a:r>
              <a:rPr lang="zh-CN" altLang="zh-CN" dirty="0"/>
              <a:t>指发生了</a:t>
            </a:r>
            <a:r>
              <a:rPr lang="zh-CN" altLang="zh-CN" dirty="0">
                <a:solidFill>
                  <a:srgbClr val="0000FF"/>
                </a:solidFill>
              </a:rPr>
              <a:t>根本的改变</a:t>
            </a:r>
            <a:r>
              <a:rPr lang="zh-CN" altLang="zh-CN" dirty="0"/>
              <a:t>。</a:t>
            </a:r>
          </a:p>
          <a:p>
            <a:endParaRPr lang="zh-CN" altLang="en-US" dirty="0"/>
          </a:p>
        </p:txBody>
      </p:sp>
    </p:spTree>
    <p:extLst>
      <p:ext uri="{BB962C8B-B14F-4D97-AF65-F5344CB8AC3E}">
        <p14:creationId xmlns:p14="http://schemas.microsoft.com/office/powerpoint/2010/main" val="32561514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90055" y="346364"/>
            <a:ext cx="11748654" cy="6524863"/>
          </a:xfrm>
          <a:prstGeom prst="rect">
            <a:avLst/>
          </a:prstGeom>
          <a:noFill/>
        </p:spPr>
        <p:txBody>
          <a:bodyPr wrap="square" rtlCol="0">
            <a:spAutoFit/>
          </a:bodyPr>
          <a:lstStyle/>
          <a:p>
            <a:pPr>
              <a:lnSpc>
                <a:spcPts val="3000"/>
              </a:lnSpc>
            </a:pPr>
            <a:r>
              <a:rPr lang="zh-CN" altLang="zh-CN" dirty="0"/>
              <a:t>阅读下面的文字，完成文后题目。</a:t>
            </a:r>
          </a:p>
          <a:p>
            <a:pPr>
              <a:lnSpc>
                <a:spcPts val="3000"/>
              </a:lnSpc>
            </a:pPr>
            <a:r>
              <a:rPr lang="en-US" altLang="zh-CN" dirty="0" smtClean="0"/>
              <a:t>                                                                     </a:t>
            </a:r>
            <a:r>
              <a:rPr lang="zh-CN" altLang="zh-CN" dirty="0" smtClean="0"/>
              <a:t>平常</a:t>
            </a:r>
            <a:r>
              <a:rPr lang="zh-CN" altLang="zh-CN" dirty="0"/>
              <a:t>的沈从文</a:t>
            </a:r>
          </a:p>
          <a:p>
            <a:pPr>
              <a:lnSpc>
                <a:spcPts val="3000"/>
              </a:lnSpc>
            </a:pPr>
            <a:r>
              <a:rPr lang="en-US" altLang="zh-CN" dirty="0" smtClean="0"/>
              <a:t>                                                                                         </a:t>
            </a:r>
            <a:r>
              <a:rPr lang="zh-CN" altLang="zh-CN" dirty="0" smtClean="0"/>
              <a:t>黄</a:t>
            </a:r>
            <a:r>
              <a:rPr lang="zh-CN" altLang="zh-CN" dirty="0"/>
              <a:t>永玉</a:t>
            </a:r>
          </a:p>
          <a:p>
            <a:pPr>
              <a:lnSpc>
                <a:spcPts val="3000"/>
              </a:lnSpc>
            </a:pPr>
            <a:r>
              <a:rPr lang="en-US" altLang="zh-CN" dirty="0" smtClean="0"/>
              <a:t>        </a:t>
            </a:r>
            <a:r>
              <a:rPr lang="zh-CN" altLang="zh-CN" b="1" dirty="0" smtClean="0"/>
              <a:t>从</a:t>
            </a:r>
            <a:r>
              <a:rPr lang="zh-CN" altLang="zh-CN" b="1" dirty="0"/>
              <a:t>一九四六年起，我同表叔沈从文开始通信，积累到</a:t>
            </a:r>
            <a:r>
              <a:rPr lang="en-US" altLang="zh-CN" b="1" dirty="0"/>
              <a:t>“</a:t>
            </a:r>
            <a:r>
              <a:rPr lang="zh-CN" altLang="zh-CN" b="1" dirty="0"/>
              <a:t>文化大革命</a:t>
            </a:r>
            <a:r>
              <a:rPr lang="en-US" altLang="zh-CN" b="1" dirty="0"/>
              <a:t>”</a:t>
            </a:r>
            <a:r>
              <a:rPr lang="zh-CN" altLang="zh-CN" b="1" dirty="0"/>
              <a:t>前，大约有了一两百封。可惜在</a:t>
            </a:r>
            <a:r>
              <a:rPr lang="en-US" altLang="zh-CN" b="1" dirty="0"/>
              <a:t>“</a:t>
            </a:r>
            <a:r>
              <a:rPr lang="zh-CN" altLang="zh-CN" b="1" dirty="0"/>
              <a:t>文革</a:t>
            </a:r>
            <a:r>
              <a:rPr lang="en-US" altLang="zh-CN" b="1" dirty="0"/>
              <a:t>”</a:t>
            </a:r>
            <a:r>
              <a:rPr lang="zh-CN" altLang="zh-CN" b="1" dirty="0"/>
              <a:t>时，全给弄得没有了。解放后，他在人民文学出版社第一次为他出的作品选的序言里说过这样一句话：</a:t>
            </a:r>
            <a:r>
              <a:rPr lang="en-US" altLang="zh-CN" b="1" dirty="0"/>
              <a:t>“</a:t>
            </a:r>
            <a:r>
              <a:rPr lang="zh-CN" altLang="zh-CN" b="1" dirty="0"/>
              <a:t>我和我的读者都行将老去。</a:t>
            </a:r>
            <a:r>
              <a:rPr lang="en-US" altLang="zh-CN" b="1" dirty="0"/>
              <a:t>”</a:t>
            </a:r>
            <a:r>
              <a:rPr lang="zh-CN" altLang="zh-CN" b="1" dirty="0"/>
              <a:t>那是在五十年代中期，现在九十年代了。这句伤感的预言并没有应验，他没有想到，他的作品和他的读者都红光满面，长生不老。</a:t>
            </a:r>
          </a:p>
          <a:p>
            <a:pPr>
              <a:lnSpc>
                <a:spcPts val="3000"/>
              </a:lnSpc>
            </a:pPr>
            <a:r>
              <a:rPr lang="en-US" altLang="zh-CN" b="1" dirty="0" smtClean="0"/>
              <a:t>        </a:t>
            </a:r>
            <a:r>
              <a:rPr lang="zh-CN" altLang="zh-CN" b="1" dirty="0" smtClean="0"/>
              <a:t>他</a:t>
            </a:r>
            <a:r>
              <a:rPr lang="zh-CN" altLang="zh-CN" b="1" dirty="0"/>
              <a:t>的一生，是不停地</a:t>
            </a:r>
            <a:r>
              <a:rPr lang="en-US" altLang="zh-CN" b="1" dirty="0"/>
              <a:t>“</a:t>
            </a:r>
            <a:r>
              <a:rPr lang="zh-CN" altLang="zh-CN" b="1" dirty="0"/>
              <a:t>完成</a:t>
            </a:r>
            <a:r>
              <a:rPr lang="en-US" altLang="zh-CN" b="1" dirty="0"/>
              <a:t>”</a:t>
            </a:r>
            <a:r>
              <a:rPr lang="zh-CN" altLang="zh-CN" b="1" dirty="0"/>
              <a:t>的一生。他自己也说过：</a:t>
            </a:r>
            <a:r>
              <a:rPr lang="en-US" altLang="zh-CN" b="1" dirty="0"/>
              <a:t>“</a:t>
            </a:r>
            <a:r>
              <a:rPr lang="zh-CN" altLang="zh-CN" b="1" dirty="0"/>
              <a:t>我从来没想过</a:t>
            </a:r>
            <a:r>
              <a:rPr lang="en-US" altLang="zh-CN" b="1" dirty="0"/>
              <a:t>‘</a:t>
            </a:r>
            <a:r>
              <a:rPr lang="zh-CN" altLang="zh-CN" b="1" dirty="0"/>
              <a:t>突破</a:t>
            </a:r>
            <a:r>
              <a:rPr lang="en-US" altLang="zh-CN" b="1" dirty="0"/>
              <a:t>’</a:t>
            </a:r>
            <a:r>
              <a:rPr lang="zh-CN" altLang="zh-CN" b="1" dirty="0"/>
              <a:t>，我只是</a:t>
            </a:r>
            <a:r>
              <a:rPr lang="en-US" altLang="zh-CN" b="1" dirty="0"/>
              <a:t>‘</a:t>
            </a:r>
            <a:r>
              <a:rPr lang="zh-CN" altLang="zh-CN" b="1" dirty="0"/>
              <a:t>完成</a:t>
            </a:r>
            <a:r>
              <a:rPr lang="en-US" altLang="zh-CN" b="1" dirty="0"/>
              <a:t>’</a:t>
            </a:r>
            <a:r>
              <a:rPr lang="zh-CN" altLang="zh-CN" b="1" dirty="0"/>
              <a:t>。</a:t>
            </a:r>
            <a:r>
              <a:rPr lang="en-US" altLang="zh-CN" b="1" dirty="0"/>
              <a:t>”</a:t>
            </a:r>
            <a:r>
              <a:rPr lang="zh-CN" altLang="zh-CN" b="1" dirty="0"/>
              <a:t>如果想要在他头上加一个非常的形容词的话，他是非常非常的</a:t>
            </a:r>
            <a:r>
              <a:rPr lang="en-US" altLang="zh-CN" b="1" dirty="0"/>
              <a:t>“</a:t>
            </a:r>
            <a:r>
              <a:rPr lang="zh-CN" altLang="zh-CN" b="1" dirty="0"/>
              <a:t>平常</a:t>
            </a:r>
            <a:r>
              <a:rPr lang="en-US" altLang="zh-CN" b="1" dirty="0"/>
              <a:t>”</a:t>
            </a:r>
            <a:r>
              <a:rPr lang="zh-CN" altLang="zh-CN" b="1" dirty="0"/>
              <a:t>。他的人格、生活、情感、欲望、工作和与人相处的方式，都在平常的状态运行。老子说</a:t>
            </a:r>
            <a:r>
              <a:rPr lang="en-US" altLang="zh-CN" b="1" dirty="0"/>
              <a:t>“</a:t>
            </a:r>
            <a:r>
              <a:rPr lang="zh-CN" altLang="zh-CN" b="1" dirty="0"/>
              <a:t>上善若水</a:t>
            </a:r>
            <a:r>
              <a:rPr lang="en-US" altLang="zh-CN" b="1" dirty="0"/>
              <a:t>”</a:t>
            </a:r>
            <a:r>
              <a:rPr lang="zh-CN" altLang="zh-CN" b="1" dirty="0"/>
              <a:t>，他就像水那么</a:t>
            </a:r>
            <a:r>
              <a:rPr lang="zh-CN" altLang="zh-CN" b="1" dirty="0">
                <a:solidFill>
                  <a:srgbClr val="FF0000"/>
                </a:solidFill>
              </a:rPr>
              <a:t>平常</a:t>
            </a:r>
            <a:r>
              <a:rPr lang="zh-CN" altLang="zh-CN" b="1" dirty="0"/>
              <a:t>，永远向下，向人民流动，滋养生灵，长年累月生发出水磨石穿的力量。</a:t>
            </a:r>
          </a:p>
          <a:p>
            <a:pPr>
              <a:lnSpc>
                <a:spcPts val="3000"/>
              </a:lnSpc>
            </a:pPr>
            <a:r>
              <a:rPr lang="en-US" altLang="zh-CN" b="1" dirty="0" smtClean="0">
                <a:solidFill>
                  <a:srgbClr val="FF0000"/>
                </a:solidFill>
              </a:rPr>
              <a:t>        </a:t>
            </a:r>
            <a:r>
              <a:rPr lang="zh-CN" altLang="zh-CN" b="1" dirty="0" smtClean="0">
                <a:solidFill>
                  <a:srgbClr val="FF0000"/>
                </a:solidFill>
              </a:rPr>
              <a:t>因为</a:t>
            </a:r>
            <a:r>
              <a:rPr lang="zh-CN" altLang="zh-CN" b="1" dirty="0">
                <a:solidFill>
                  <a:srgbClr val="FF0000"/>
                </a:solidFill>
              </a:rPr>
              <a:t>平常，在困苦生活中才能结出从容的丰硕果实。</a:t>
            </a:r>
          </a:p>
          <a:p>
            <a:pPr>
              <a:lnSpc>
                <a:spcPts val="3000"/>
              </a:lnSpc>
            </a:pPr>
            <a:r>
              <a:rPr lang="en-US" altLang="zh-CN" b="1" dirty="0" smtClean="0"/>
              <a:t>        </a:t>
            </a:r>
            <a:r>
              <a:rPr lang="zh-CN" altLang="zh-CN" b="1" dirty="0" smtClean="0"/>
              <a:t>好些年前</a:t>
            </a:r>
            <a:r>
              <a:rPr lang="zh-CN" altLang="zh-CN" b="1" dirty="0"/>
              <a:t>，日本政府部门派了三个专家来找我，说是要向我请教。日本某张钞票上古代皇太子的画像，因为在服式制度上出现了疑点，所以怀疑那位皇太子不是真的皇太子。若果这样，那张钞票就可能要废止了。这是个大事情，问起我，我没有这个知识。我说幸好有位研究这方面的大专家长辈，我们可以去请教他。</a:t>
            </a:r>
          </a:p>
          <a:p>
            <a:pPr>
              <a:lnSpc>
                <a:spcPts val="3000"/>
              </a:lnSpc>
            </a:pPr>
            <a:r>
              <a:rPr lang="en-US" altLang="zh-CN" b="1" dirty="0" smtClean="0"/>
              <a:t>        </a:t>
            </a:r>
            <a:r>
              <a:rPr lang="zh-CN" altLang="zh-CN" b="1" dirty="0" smtClean="0"/>
              <a:t>在</a:t>
            </a:r>
            <a:r>
              <a:rPr lang="zh-CN" altLang="zh-CN" b="1" dirty="0"/>
              <a:t>他的客厅里客人请他欣赏带来的图片。</a:t>
            </a:r>
          </a:p>
          <a:p>
            <a:endParaRPr lang="zh-CN" altLang="en-US" dirty="0"/>
          </a:p>
        </p:txBody>
      </p:sp>
    </p:spTree>
    <p:extLst>
      <p:ext uri="{BB962C8B-B14F-4D97-AF65-F5344CB8AC3E}">
        <p14:creationId xmlns:p14="http://schemas.microsoft.com/office/powerpoint/2010/main" val="19776322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193963"/>
            <a:ext cx="12108873" cy="5755422"/>
          </a:xfrm>
          <a:prstGeom prst="rect">
            <a:avLst/>
          </a:prstGeom>
          <a:noFill/>
        </p:spPr>
        <p:txBody>
          <a:bodyPr wrap="square" rtlCol="0">
            <a:spAutoFit/>
          </a:bodyPr>
          <a:lstStyle/>
          <a:p>
            <a:pPr>
              <a:lnSpc>
                <a:spcPts val="3000"/>
              </a:lnSpc>
            </a:pPr>
            <a:r>
              <a:rPr lang="en-US" altLang="zh-CN" dirty="0" smtClean="0"/>
              <a:t>        </a:t>
            </a:r>
            <a:r>
              <a:rPr lang="zh-CN" altLang="zh-CN" b="1" dirty="0" smtClean="0"/>
              <a:t>他</a:t>
            </a:r>
            <a:r>
              <a:rPr lang="zh-CN" altLang="zh-CN" b="1" dirty="0"/>
              <a:t>仔细地翻了又翻，然后说，</a:t>
            </a:r>
            <a:r>
              <a:rPr lang="en-US" altLang="zh-CN" b="1" dirty="0"/>
              <a:t>“……</a:t>
            </a:r>
            <a:r>
              <a:rPr lang="zh-CN" altLang="zh-CN" b="1" dirty="0"/>
              <a:t>既然这位太子在长安住过很久，人又年轻，那一定是很开心的了。青年人嘛！长安是很繁荣的，那么买点外国服饰穿戴穿戴，在迎合新潮中得到快乐那是有的，就好像现在的青年男女穿牛仔裤赶时髦一样。如果皇上接见或是盛典，他是会换上正统衣服的</a:t>
            </a:r>
            <a:r>
              <a:rPr lang="en-US" altLang="zh-CN" b="1" dirty="0"/>
              <a:t>”</a:t>
            </a:r>
            <a:r>
              <a:rPr lang="zh-CN" altLang="zh-CN" b="1" dirty="0"/>
              <a:t>。</a:t>
            </a:r>
            <a:r>
              <a:rPr lang="en-US" altLang="zh-CN" b="1" dirty="0"/>
              <a:t>“</a:t>
            </a:r>
            <a:r>
              <a:rPr lang="zh-CN" altLang="zh-CN" b="1" dirty="0"/>
              <a:t>敦煌壁画上有穿黑白直条窄裤子的青年，看得出是西域的进口裤子。不要因为服装某些地方不统一就否定全局，要研究那段社会历史生活、制度的</a:t>
            </a:r>
            <a:r>
              <a:rPr lang="en-US" altLang="zh-CN" b="1" dirty="0"/>
              <a:t>‘</a:t>
            </a:r>
            <a:r>
              <a:rPr lang="zh-CN" altLang="zh-CN" b="1" dirty="0"/>
              <a:t>意外</a:t>
            </a:r>
            <a:r>
              <a:rPr lang="en-US" altLang="zh-CN" b="1" dirty="0"/>
              <a:t>’</a:t>
            </a:r>
            <a:r>
              <a:rPr lang="zh-CN" altLang="zh-CN" b="1" dirty="0"/>
              <a:t>和</a:t>
            </a:r>
            <a:r>
              <a:rPr lang="en-US" altLang="zh-CN" b="1" dirty="0"/>
              <a:t>‘</a:t>
            </a:r>
            <a:r>
              <a:rPr lang="zh-CN" altLang="zh-CN" b="1" dirty="0"/>
              <a:t>偶然</a:t>
            </a:r>
            <a:r>
              <a:rPr lang="en-US" altLang="zh-CN" b="1" dirty="0"/>
              <a:t>’</a:t>
            </a:r>
            <a:r>
              <a:rPr lang="zh-CN" altLang="zh-CN" b="1" dirty="0"/>
              <a:t>。</a:t>
            </a:r>
            <a:r>
              <a:rPr lang="en-US" altLang="zh-CN" b="1" dirty="0"/>
              <a:t>”“</a:t>
            </a:r>
            <a:r>
              <a:rPr lang="zh-CN" altLang="zh-CN" b="1" dirty="0"/>
              <a:t>你们这位皇太子是个新鲜活泼的人，在长安日子过得好，回日本后也舍不得把长安带回的这些服饰丢掉，像我们今天的人留恋旅游纪念品的爱好一样</a:t>
            </a:r>
            <a:r>
              <a:rPr lang="en-US" altLang="zh-CN" b="1" dirty="0"/>
              <a:t>……”</a:t>
            </a:r>
            <a:endParaRPr lang="zh-CN" altLang="zh-CN" b="1" dirty="0"/>
          </a:p>
          <a:p>
            <a:pPr>
              <a:lnSpc>
                <a:spcPts val="3000"/>
              </a:lnSpc>
            </a:pPr>
            <a:r>
              <a:rPr lang="en-US" altLang="zh-CN" b="1" dirty="0" smtClean="0"/>
              <a:t>        </a:t>
            </a:r>
            <a:r>
              <a:rPr lang="zh-CN" altLang="zh-CN" b="1" dirty="0" smtClean="0"/>
              <a:t>问题</a:t>
            </a:r>
            <a:r>
              <a:rPr lang="zh-CN" altLang="zh-CN" b="1" dirty="0"/>
              <a:t>就释然了，听说那张钞票今天还在使用。</a:t>
            </a:r>
          </a:p>
          <a:p>
            <a:pPr>
              <a:lnSpc>
                <a:spcPts val="3000"/>
              </a:lnSpc>
            </a:pPr>
            <a:r>
              <a:rPr lang="en-US" altLang="zh-CN" b="1" dirty="0" smtClean="0"/>
              <a:t>        </a:t>
            </a:r>
            <a:r>
              <a:rPr lang="zh-CN" altLang="zh-CN" b="1" dirty="0" smtClean="0"/>
              <a:t>客人</a:t>
            </a:r>
            <a:r>
              <a:rPr lang="zh-CN" altLang="zh-CN" b="1" dirty="0"/>
              <a:t>问起他的文学生活时，他也高兴地说到正在研究服饰的经过，并且说：</a:t>
            </a:r>
            <a:r>
              <a:rPr lang="en-US" altLang="zh-CN" b="1" dirty="0"/>
              <a:t>“……</a:t>
            </a:r>
            <a:r>
              <a:rPr lang="zh-CN" altLang="zh-CN" b="1" dirty="0"/>
              <a:t>那也是很</a:t>
            </a:r>
            <a:r>
              <a:rPr lang="en-US" altLang="zh-CN" b="1" dirty="0"/>
              <a:t>‘</a:t>
            </a:r>
            <a:r>
              <a:rPr lang="zh-CN" altLang="zh-CN" b="1" dirty="0"/>
              <a:t>文学</a:t>
            </a:r>
            <a:r>
              <a:rPr lang="en-US" altLang="zh-CN" b="1" dirty="0"/>
              <a:t>’</a:t>
            </a:r>
            <a:r>
              <a:rPr lang="zh-CN" altLang="zh-CN" b="1" dirty="0"/>
              <a:t>的！</a:t>
            </a:r>
            <a:r>
              <a:rPr lang="en-US" altLang="zh-CN" b="1" dirty="0"/>
              <a:t>”</a:t>
            </a:r>
            <a:r>
              <a:rPr lang="zh-CN" altLang="zh-CN" b="1" dirty="0"/>
              <a:t>并且哈哈笑了起来</a:t>
            </a:r>
            <a:r>
              <a:rPr lang="en-US" altLang="zh-CN" b="1" dirty="0"/>
              <a:t>——“</a:t>
            </a:r>
            <a:r>
              <a:rPr lang="zh-CN" altLang="zh-CN" b="1" dirty="0"/>
              <a:t>我像写小说那样写它们。</a:t>
            </a:r>
            <a:r>
              <a:rPr lang="en-US" altLang="zh-CN" b="1" dirty="0"/>
              <a:t>”</a:t>
            </a:r>
            <a:endParaRPr lang="zh-CN" altLang="zh-CN" b="1" dirty="0"/>
          </a:p>
          <a:p>
            <a:pPr>
              <a:lnSpc>
                <a:spcPts val="3000"/>
              </a:lnSpc>
            </a:pPr>
            <a:r>
              <a:rPr lang="en-US" altLang="zh-CN" b="1" dirty="0" smtClean="0"/>
              <a:t>        </a:t>
            </a:r>
            <a:r>
              <a:rPr lang="zh-CN" altLang="zh-CN" b="1" dirty="0" smtClean="0"/>
              <a:t>这</a:t>
            </a:r>
            <a:r>
              <a:rPr lang="zh-CN" altLang="zh-CN" b="1" dirty="0"/>
              <a:t>是真的，那是本很美的文学作品。</a:t>
            </a:r>
          </a:p>
          <a:p>
            <a:pPr>
              <a:lnSpc>
                <a:spcPts val="3000"/>
              </a:lnSpc>
            </a:pPr>
            <a:r>
              <a:rPr lang="en-US" altLang="zh-CN" b="1" dirty="0" smtClean="0">
                <a:solidFill>
                  <a:srgbClr val="FF0000"/>
                </a:solidFill>
              </a:rPr>
              <a:t>        </a:t>
            </a:r>
            <a:r>
              <a:rPr lang="zh-CN" altLang="zh-CN" b="1" dirty="0" smtClean="0">
                <a:solidFill>
                  <a:srgbClr val="FF0000"/>
                </a:solidFill>
              </a:rPr>
              <a:t>沈从文</a:t>
            </a:r>
            <a:r>
              <a:rPr lang="zh-CN" altLang="zh-CN" b="1" dirty="0">
                <a:solidFill>
                  <a:srgbClr val="FF0000"/>
                </a:solidFill>
              </a:rPr>
              <a:t>对待苦难的态度十分潇洒。</a:t>
            </a:r>
          </a:p>
          <a:p>
            <a:pPr>
              <a:lnSpc>
                <a:spcPts val="3000"/>
              </a:lnSpc>
            </a:pPr>
            <a:r>
              <a:rPr lang="en-US" altLang="zh-CN" b="1" dirty="0" smtClean="0"/>
              <a:t>        “</a:t>
            </a:r>
            <a:r>
              <a:rPr lang="zh-CN" altLang="zh-CN" b="1" dirty="0"/>
              <a:t>文革</a:t>
            </a:r>
            <a:r>
              <a:rPr lang="en-US" altLang="zh-CN" b="1" dirty="0"/>
              <a:t>”</a:t>
            </a:r>
            <a:r>
              <a:rPr lang="zh-CN" altLang="zh-CN" b="1" dirty="0"/>
              <a:t>高潮时，我们已经很久没见面了。忽然在东堂子胡同迎面相遇了，他看到我，他又装着没看到我，我们擦身而过。这一瞬间，他头都不歪地说了四个字：</a:t>
            </a:r>
            <a:r>
              <a:rPr lang="en-US" altLang="zh-CN" b="1" dirty="0"/>
              <a:t>“</a:t>
            </a:r>
            <a:r>
              <a:rPr lang="zh-CN" altLang="zh-CN" b="1" dirty="0"/>
              <a:t>要从容啊！</a:t>
            </a:r>
            <a:r>
              <a:rPr lang="en-US" altLang="zh-CN" b="1" dirty="0"/>
              <a:t>”</a:t>
            </a:r>
            <a:r>
              <a:rPr lang="zh-CN" altLang="zh-CN" b="1" dirty="0"/>
              <a:t>他是我的亲人，是我的骨肉长辈，我们却不敢停下来叙叙别情，交换交换痛苦；不能拉拉手，拥抱一下，痛快地哭一场。</a:t>
            </a:r>
          </a:p>
          <a:p>
            <a:endParaRPr lang="zh-CN" altLang="en-US" dirty="0"/>
          </a:p>
        </p:txBody>
      </p:sp>
    </p:spTree>
    <p:extLst>
      <p:ext uri="{BB962C8B-B14F-4D97-AF65-F5344CB8AC3E}">
        <p14:creationId xmlns:p14="http://schemas.microsoft.com/office/powerpoint/2010/main" val="25035580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03909" y="290945"/>
            <a:ext cx="11783291" cy="6730048"/>
          </a:xfrm>
          <a:prstGeom prst="rect">
            <a:avLst/>
          </a:prstGeom>
          <a:noFill/>
        </p:spPr>
        <p:txBody>
          <a:bodyPr wrap="square" rtlCol="0">
            <a:spAutoFit/>
          </a:bodyPr>
          <a:lstStyle/>
          <a:p>
            <a:pPr>
              <a:lnSpc>
                <a:spcPts val="3100"/>
              </a:lnSpc>
            </a:pPr>
            <a:r>
              <a:rPr lang="en-US" altLang="zh-CN" b="1" dirty="0" smtClean="0"/>
              <a:t>        “</a:t>
            </a:r>
            <a:r>
              <a:rPr lang="zh-CN" altLang="zh-CN" b="1" dirty="0"/>
              <a:t>要从容啊！</a:t>
            </a:r>
            <a:r>
              <a:rPr lang="en-US" altLang="zh-CN" b="1" dirty="0"/>
              <a:t>”</a:t>
            </a:r>
            <a:r>
              <a:rPr lang="zh-CN" altLang="zh-CN" b="1" dirty="0"/>
              <a:t>这几个字包含了多少内情。好像是家乡土地通过他的嘴巴对我们两代人的关照，叮咛，鼓励。</a:t>
            </a:r>
          </a:p>
          <a:p>
            <a:pPr>
              <a:lnSpc>
                <a:spcPts val="3100"/>
              </a:lnSpc>
            </a:pPr>
            <a:r>
              <a:rPr lang="en-US" altLang="zh-CN" b="1" dirty="0" smtClean="0"/>
              <a:t>        </a:t>
            </a:r>
            <a:r>
              <a:rPr lang="zh-CN" altLang="zh-CN" b="1" dirty="0" smtClean="0"/>
              <a:t>日子</a:t>
            </a:r>
            <a:r>
              <a:rPr lang="zh-CN" altLang="zh-CN" b="1" dirty="0"/>
              <a:t>松点的时候，我们见了面，能在家里坐一坐喝口水了。有一次，他说他每天在天安门历史博物馆扫女厕所，</a:t>
            </a:r>
            <a:r>
              <a:rPr lang="en-US" altLang="zh-CN" b="1" dirty="0"/>
              <a:t>“</a:t>
            </a:r>
            <a:r>
              <a:rPr lang="zh-CN" altLang="zh-CN" b="1" dirty="0"/>
              <a:t>这是造反派领导、革命小将对我的信任，虽然我政治上不可靠，但道德上可靠</a:t>
            </a:r>
            <a:r>
              <a:rPr lang="en-US" altLang="zh-CN" b="1" dirty="0"/>
              <a:t>……”</a:t>
            </a:r>
            <a:endParaRPr lang="zh-CN" altLang="zh-CN" b="1" dirty="0"/>
          </a:p>
          <a:p>
            <a:pPr>
              <a:lnSpc>
                <a:spcPts val="3100"/>
              </a:lnSpc>
            </a:pPr>
            <a:r>
              <a:rPr lang="en-US" altLang="zh-CN" b="1" dirty="0" smtClean="0"/>
              <a:t>        </a:t>
            </a:r>
            <a:r>
              <a:rPr lang="zh-CN" altLang="zh-CN" b="1" dirty="0" smtClean="0"/>
              <a:t>又</a:t>
            </a:r>
            <a:r>
              <a:rPr lang="zh-CN" altLang="zh-CN" b="1" dirty="0"/>
              <a:t>有一次，他说，开斗争会的时候，有人把一张标语用糨糊刷在他的背上。斗争会完了，他揭下那张</a:t>
            </a:r>
            <a:r>
              <a:rPr lang="en-US" altLang="zh-CN" b="1" dirty="0"/>
              <a:t>“</a:t>
            </a:r>
            <a:r>
              <a:rPr lang="zh-CN" altLang="zh-CN" b="1" dirty="0"/>
              <a:t>打倒反共文人沈从文</a:t>
            </a:r>
            <a:r>
              <a:rPr lang="en-US" altLang="zh-CN" b="1" dirty="0"/>
              <a:t>”</a:t>
            </a:r>
            <a:r>
              <a:rPr lang="zh-CN" altLang="zh-CN" b="1" dirty="0"/>
              <a:t>的标语一看，说：</a:t>
            </a:r>
            <a:r>
              <a:rPr lang="en-US" altLang="zh-CN" b="1" dirty="0"/>
              <a:t>“</a:t>
            </a:r>
            <a:r>
              <a:rPr lang="zh-CN" altLang="zh-CN" b="1" u="sng" dirty="0">
                <a:solidFill>
                  <a:srgbClr val="FF0000"/>
                </a:solidFill>
              </a:rPr>
              <a:t>那书法太不像话了，在我的背上贴这么蹩脚的书法，真难为情！他原应该好好练一练的！</a:t>
            </a:r>
            <a:r>
              <a:rPr lang="en-US" altLang="zh-CN" b="1" dirty="0">
                <a:solidFill>
                  <a:srgbClr val="FF0000"/>
                </a:solidFill>
              </a:rPr>
              <a:t>”</a:t>
            </a:r>
            <a:endParaRPr lang="zh-CN" altLang="zh-CN" b="1" dirty="0">
              <a:solidFill>
                <a:srgbClr val="FF0000"/>
              </a:solidFill>
            </a:endParaRPr>
          </a:p>
          <a:p>
            <a:pPr>
              <a:lnSpc>
                <a:spcPts val="3100"/>
              </a:lnSpc>
            </a:pPr>
            <a:r>
              <a:rPr lang="en-US" altLang="zh-CN" b="1" dirty="0" smtClean="0"/>
              <a:t>        </a:t>
            </a:r>
            <a:r>
              <a:rPr lang="zh-CN" altLang="zh-CN" b="1" dirty="0" smtClean="0"/>
              <a:t>时间</a:t>
            </a:r>
            <a:r>
              <a:rPr lang="zh-CN" altLang="zh-CN" b="1" dirty="0"/>
              <a:t>过得很快，他到湖北咸宁干校去了，我也在河北磁县劳动了三年，我们有通信。他那个地方虽然名叫双溪，有万顷荷花，老人家身心的凄苦却是可想而知的。他来信居然说：</a:t>
            </a:r>
            <a:r>
              <a:rPr lang="en-US" altLang="zh-CN" b="1" dirty="0"/>
              <a:t>“</a:t>
            </a:r>
            <a:r>
              <a:rPr lang="zh-CN" altLang="zh-CN" b="1" dirty="0"/>
              <a:t>这里周围都是荷花，灿烂极了，你若来</a:t>
            </a:r>
            <a:r>
              <a:rPr lang="en-US" altLang="zh-CN" b="1" dirty="0"/>
              <a:t>……”</a:t>
            </a:r>
            <a:r>
              <a:rPr lang="zh-CN" altLang="zh-CN" b="1" dirty="0"/>
              <a:t>在双溪，身边无任何参考，仅凭记忆，他完成了二十一万字的服装史。</a:t>
            </a:r>
          </a:p>
          <a:p>
            <a:pPr>
              <a:lnSpc>
                <a:spcPts val="3100"/>
              </a:lnSpc>
            </a:pPr>
            <a:r>
              <a:rPr lang="en-US" altLang="zh-CN" b="1" dirty="0" smtClean="0"/>
              <a:t>        </a:t>
            </a:r>
            <a:r>
              <a:rPr lang="zh-CN" altLang="zh-CN" b="1" dirty="0" smtClean="0"/>
              <a:t>钱钟书</a:t>
            </a:r>
            <a:r>
              <a:rPr lang="zh-CN" altLang="zh-CN" b="1" dirty="0"/>
              <a:t>先生，我们同住在一个大院子里。一次在我家聊天，他谈到表叔时说：</a:t>
            </a:r>
            <a:r>
              <a:rPr lang="en-US" altLang="zh-CN" b="1" dirty="0"/>
              <a:t>“</a:t>
            </a:r>
            <a:r>
              <a:rPr lang="zh-CN" altLang="zh-CN" b="1" dirty="0"/>
              <a:t>你别看从文这人微笑温和，文雅委婉，他不干的事，你强迫他试试！</a:t>
            </a:r>
            <a:r>
              <a:rPr lang="en-US" altLang="zh-CN" b="1" dirty="0"/>
              <a:t>”</a:t>
            </a:r>
            <a:endParaRPr lang="zh-CN" altLang="zh-CN" b="1" dirty="0"/>
          </a:p>
          <a:p>
            <a:pPr>
              <a:lnSpc>
                <a:spcPts val="3100"/>
              </a:lnSpc>
            </a:pPr>
            <a:r>
              <a:rPr lang="en-US" altLang="zh-CN" b="1" dirty="0" smtClean="0"/>
              <a:t>        </a:t>
            </a:r>
            <a:r>
              <a:rPr lang="zh-CN" altLang="zh-CN" b="1" dirty="0" smtClean="0"/>
              <a:t>表叔</a:t>
            </a:r>
            <a:r>
              <a:rPr lang="zh-CN" altLang="zh-CN" b="1" dirty="0"/>
              <a:t>是一个连小学都没有毕业的人，他的才能智慧、人格品质是从哪里来的呢？我想，是故乡山水的影响吧。</a:t>
            </a:r>
          </a:p>
          <a:p>
            <a:pPr>
              <a:lnSpc>
                <a:spcPts val="3100"/>
              </a:lnSpc>
            </a:pPr>
            <a:endParaRPr lang="en-US" altLang="zh-CN" dirty="0" smtClean="0"/>
          </a:p>
          <a:p>
            <a:pPr>
              <a:lnSpc>
                <a:spcPts val="3100"/>
              </a:lnSpc>
            </a:pPr>
            <a:r>
              <a:rPr lang="en-US" altLang="zh-CN" dirty="0"/>
              <a:t> </a:t>
            </a:r>
            <a:r>
              <a:rPr lang="en-US" altLang="zh-CN" dirty="0" smtClean="0"/>
              <a:t>                                                                                                (</a:t>
            </a:r>
            <a:r>
              <a:rPr lang="zh-CN" altLang="zh-CN" dirty="0"/>
              <a:t>本文有删改</a:t>
            </a:r>
            <a:r>
              <a:rPr lang="en-US" altLang="zh-CN" dirty="0" smtClean="0"/>
              <a:t>)</a:t>
            </a:r>
          </a:p>
          <a:p>
            <a:pPr>
              <a:lnSpc>
                <a:spcPts val="3100"/>
              </a:lnSpc>
            </a:pPr>
            <a:r>
              <a:rPr lang="en-US" altLang="zh-CN" sz="2400" b="1" dirty="0">
                <a:solidFill>
                  <a:srgbClr val="0000FF"/>
                </a:solidFill>
              </a:rPr>
              <a:t>3</a:t>
            </a:r>
            <a:r>
              <a:rPr lang="zh-CN" altLang="zh-CN" sz="2400" b="1" dirty="0">
                <a:solidFill>
                  <a:srgbClr val="0000FF"/>
                </a:solidFill>
              </a:rPr>
              <a:t>．请概括本文的主题。</a:t>
            </a:r>
          </a:p>
          <a:p>
            <a:pPr>
              <a:lnSpc>
                <a:spcPts val="3100"/>
              </a:lnSpc>
            </a:pPr>
            <a:endParaRPr lang="zh-CN" altLang="zh-CN" dirty="0"/>
          </a:p>
          <a:p>
            <a:endParaRPr lang="zh-CN" altLang="en-US" dirty="0"/>
          </a:p>
        </p:txBody>
      </p:sp>
    </p:spTree>
    <p:extLst>
      <p:ext uri="{BB962C8B-B14F-4D97-AF65-F5344CB8AC3E}">
        <p14:creationId xmlns:p14="http://schemas.microsoft.com/office/powerpoint/2010/main" val="32467814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10836" y="367145"/>
            <a:ext cx="11665528" cy="4493538"/>
          </a:xfrm>
          <a:prstGeom prst="rect">
            <a:avLst/>
          </a:prstGeom>
          <a:noFill/>
        </p:spPr>
        <p:txBody>
          <a:bodyPr wrap="square" rtlCol="0">
            <a:spAutoFit/>
          </a:bodyPr>
          <a:lstStyle/>
          <a:p>
            <a:r>
              <a:rPr lang="en-US" altLang="zh-CN" dirty="0"/>
              <a:t> </a:t>
            </a:r>
            <a:endParaRPr lang="zh-CN" altLang="zh-CN" dirty="0"/>
          </a:p>
          <a:p>
            <a:pPr>
              <a:lnSpc>
                <a:spcPts val="3000"/>
              </a:lnSpc>
            </a:pPr>
            <a:r>
              <a:rPr lang="zh-CN" altLang="zh-CN" dirty="0"/>
              <a:t>阅读下面的文字</a:t>
            </a:r>
            <a:r>
              <a:rPr lang="en-US" altLang="zh-CN" dirty="0"/>
              <a:t>,</a:t>
            </a:r>
            <a:r>
              <a:rPr lang="zh-CN" altLang="zh-CN" dirty="0"/>
              <a:t>完成下面小题。</a:t>
            </a:r>
            <a:r>
              <a:rPr lang="zh-CN" altLang="zh-CN" b="1" dirty="0">
                <a:solidFill>
                  <a:srgbClr val="FF0000"/>
                </a:solidFill>
              </a:rPr>
              <a:t>（陕西省汉中市</a:t>
            </a:r>
            <a:r>
              <a:rPr lang="en-US" altLang="zh-CN" b="1" dirty="0">
                <a:solidFill>
                  <a:srgbClr val="FF0000"/>
                </a:solidFill>
              </a:rPr>
              <a:t>2019-2020</a:t>
            </a:r>
            <a:r>
              <a:rPr lang="zh-CN" altLang="zh-CN" b="1" dirty="0">
                <a:solidFill>
                  <a:srgbClr val="FF0000"/>
                </a:solidFill>
              </a:rPr>
              <a:t>学年高三第六次质量检测语文试题</a:t>
            </a:r>
            <a:r>
              <a:rPr lang="zh-CN" altLang="zh-CN" b="1" dirty="0" smtClean="0">
                <a:solidFill>
                  <a:srgbClr val="FF0000"/>
                </a:solidFill>
              </a:rPr>
              <a:t>）</a:t>
            </a:r>
            <a:endParaRPr lang="en-US" altLang="zh-CN" b="1" dirty="0" smtClean="0">
              <a:solidFill>
                <a:srgbClr val="FF0000"/>
              </a:solidFill>
            </a:endParaRPr>
          </a:p>
          <a:p>
            <a:pPr>
              <a:lnSpc>
                <a:spcPts val="3000"/>
              </a:lnSpc>
            </a:pPr>
            <a:endParaRPr lang="zh-CN" altLang="zh-CN" dirty="0">
              <a:solidFill>
                <a:srgbClr val="FF0000"/>
              </a:solidFill>
            </a:endParaRPr>
          </a:p>
          <a:p>
            <a:pPr>
              <a:lnSpc>
                <a:spcPts val="3000"/>
              </a:lnSpc>
            </a:pPr>
            <a:r>
              <a:rPr lang="zh-CN" altLang="zh-CN" dirty="0"/>
              <a:t>材料一</a:t>
            </a:r>
            <a:r>
              <a:rPr lang="en-US" altLang="zh-CN" dirty="0"/>
              <a:t>:</a:t>
            </a:r>
            <a:endParaRPr lang="zh-CN" altLang="zh-CN" dirty="0"/>
          </a:p>
          <a:p>
            <a:pPr>
              <a:lnSpc>
                <a:spcPts val="3000"/>
              </a:lnSpc>
            </a:pPr>
            <a:r>
              <a:rPr lang="en-US" altLang="zh-CN" dirty="0"/>
              <a:t>  </a:t>
            </a:r>
            <a:r>
              <a:rPr lang="en-US" altLang="zh-CN" b="1" dirty="0"/>
              <a:t> </a:t>
            </a:r>
            <a:r>
              <a:rPr lang="en-US" altLang="zh-CN" b="1" dirty="0" smtClean="0"/>
              <a:t>    </a:t>
            </a:r>
            <a:r>
              <a:rPr lang="zh-CN" altLang="zh-CN" b="1" dirty="0" smtClean="0"/>
              <a:t>早先</a:t>
            </a:r>
            <a:r>
              <a:rPr lang="zh-CN" altLang="zh-CN" b="1" dirty="0"/>
              <a:t>人们常常使用水力发电</a:t>
            </a:r>
            <a:r>
              <a:rPr lang="en-US" altLang="zh-CN" b="1" dirty="0"/>
              <a:t>,</a:t>
            </a:r>
            <a:r>
              <a:rPr lang="zh-CN" altLang="zh-CN" b="1" dirty="0"/>
              <a:t>水力发电是利用河流、湖泊等位于高处具有势能的水流至低处</a:t>
            </a:r>
            <a:r>
              <a:rPr lang="en-US" altLang="zh-CN" b="1" dirty="0"/>
              <a:t>,</a:t>
            </a:r>
            <a:r>
              <a:rPr lang="zh-CN" altLang="zh-CN" b="1" dirty="0"/>
              <a:t>将其中所含势能转换成水轮机的动能</a:t>
            </a:r>
            <a:r>
              <a:rPr lang="en-US" altLang="zh-CN" b="1" dirty="0"/>
              <a:t>,</a:t>
            </a:r>
            <a:r>
              <a:rPr lang="zh-CN" altLang="zh-CN" b="1" dirty="0"/>
              <a:t>再借水轮机为原动力</a:t>
            </a:r>
            <a:r>
              <a:rPr lang="en-US" altLang="zh-CN" b="1" dirty="0"/>
              <a:t>,</a:t>
            </a:r>
            <a:r>
              <a:rPr lang="zh-CN" altLang="zh-CN" b="1" dirty="0"/>
              <a:t>推动发电机产生电能。随着科技的发展</a:t>
            </a:r>
            <a:r>
              <a:rPr lang="en-US" altLang="zh-CN" b="1" dirty="0"/>
              <a:t>,</a:t>
            </a:r>
            <a:r>
              <a:rPr lang="zh-CN" altLang="zh-CN" b="1" dirty="0"/>
              <a:t>风力发电逐渐兴起。据估算</a:t>
            </a:r>
            <a:r>
              <a:rPr lang="en-US" altLang="zh-CN" b="1" dirty="0"/>
              <a:t>,</a:t>
            </a:r>
            <a:r>
              <a:rPr lang="zh-CN" altLang="zh-CN" b="1" dirty="0"/>
              <a:t>全世界可利用的风能为</a:t>
            </a:r>
            <a:r>
              <a:rPr lang="en-US" altLang="zh-CN" b="1" dirty="0"/>
              <a:t>200</a:t>
            </a:r>
            <a:r>
              <a:rPr lang="zh-CN" altLang="zh-CN" b="1" dirty="0"/>
              <a:t>亿千瓦</a:t>
            </a:r>
            <a:r>
              <a:rPr lang="en-US" altLang="zh-CN" b="1" dirty="0"/>
              <a:t>(KW),</a:t>
            </a:r>
            <a:r>
              <a:rPr lang="zh-CN" altLang="zh-CN" b="1" dirty="0"/>
              <a:t>比地球上可开发利用的水能总量还要大</a:t>
            </a:r>
            <a:r>
              <a:rPr lang="en-US" altLang="zh-CN" b="1" dirty="0"/>
              <a:t>10</a:t>
            </a:r>
            <a:r>
              <a:rPr lang="zh-CN" altLang="zh-CN" b="1" dirty="0"/>
              <a:t>倍。</a:t>
            </a:r>
            <a:r>
              <a:rPr lang="zh-CN" altLang="zh-CN" b="1" dirty="0">
                <a:solidFill>
                  <a:srgbClr val="FF0000"/>
                </a:solidFill>
              </a:rPr>
              <a:t>全球风电行业未来几年是一个发展校好的时期</a:t>
            </a:r>
            <a:r>
              <a:rPr lang="zh-CN" altLang="zh-CN" b="1" dirty="0"/>
              <a:t>：欧洲风电行业框架立法以及欧洲对</a:t>
            </a:r>
            <a:r>
              <a:rPr lang="en-US" altLang="zh-CN" b="1" dirty="0"/>
              <a:t>2020</a:t>
            </a:r>
            <a:r>
              <a:rPr lang="zh-CN" altLang="zh-CN" b="1" dirty="0"/>
              <a:t>年风电行业的明确目标</a:t>
            </a:r>
            <a:r>
              <a:rPr lang="en-US" altLang="zh-CN" b="1" dirty="0"/>
              <a:t>,</a:t>
            </a:r>
            <a:r>
              <a:rPr lang="zh-CN" altLang="zh-CN" b="1" dirty="0"/>
              <a:t>能够确保行业的稳定性</a:t>
            </a:r>
            <a:r>
              <a:rPr lang="en-US" altLang="zh-CN" b="1" dirty="0"/>
              <a:t>;</a:t>
            </a:r>
            <a:r>
              <a:rPr lang="zh-CN" altLang="zh-CN" b="1" dirty="0"/>
              <a:t>美国和加拿大风电规模发展速度仍然较快</a:t>
            </a:r>
            <a:r>
              <a:rPr lang="en-US" altLang="zh-CN" b="1" dirty="0"/>
              <a:t>;</a:t>
            </a:r>
            <a:r>
              <a:rPr lang="zh-CN" altLang="zh-CN" b="1" dirty="0"/>
              <a:t>中国风电市场继续保持强势。当然</a:t>
            </a:r>
            <a:r>
              <a:rPr lang="en-US" altLang="zh-CN" b="1" dirty="0"/>
              <a:t>,</a:t>
            </a:r>
            <a:r>
              <a:rPr lang="zh-CN" altLang="zh-CN" b="1" dirty="0"/>
              <a:t>也有类似英国取消风电优惠一类政策的不确定性的负面影响。</a:t>
            </a:r>
            <a:endParaRPr lang="zh-CN" altLang="zh-CN" dirty="0"/>
          </a:p>
          <a:p>
            <a:pPr>
              <a:lnSpc>
                <a:spcPts val="3000"/>
              </a:lnSpc>
            </a:pPr>
            <a:r>
              <a:rPr lang="en-US" altLang="zh-CN" dirty="0"/>
              <a:t>          </a:t>
            </a:r>
            <a:r>
              <a:rPr lang="en-US" altLang="zh-CN" dirty="0" smtClean="0"/>
              <a:t>                                                       </a:t>
            </a:r>
            <a:r>
              <a:rPr lang="en-US" altLang="zh-CN" dirty="0"/>
              <a:t>(</a:t>
            </a:r>
            <a:r>
              <a:rPr lang="zh-CN" altLang="zh-CN" dirty="0"/>
              <a:t>摘自前产业研究院</a:t>
            </a:r>
            <a:r>
              <a:rPr lang="en-US" altLang="zh-CN" dirty="0"/>
              <a:t>2018</a:t>
            </a:r>
            <a:r>
              <a:rPr lang="zh-CN" altLang="zh-CN" dirty="0"/>
              <a:t>年</a:t>
            </a:r>
            <a:r>
              <a:rPr lang="en-US" altLang="zh-CN" dirty="0"/>
              <a:t>2</a:t>
            </a:r>
            <a:r>
              <a:rPr lang="zh-CN" altLang="zh-CN" dirty="0"/>
              <a:t>月</a:t>
            </a:r>
            <a:r>
              <a:rPr lang="en-US" altLang="zh-CN" dirty="0"/>
              <a:t>8</a:t>
            </a:r>
            <a:r>
              <a:rPr lang="zh-CN" altLang="zh-CN" dirty="0"/>
              <a:t>日《全球风电行业发展前景分析》</a:t>
            </a:r>
            <a:r>
              <a:rPr lang="en-US" altLang="zh-CN" dirty="0"/>
              <a:t>)</a:t>
            </a:r>
            <a:endParaRPr lang="zh-CN" altLang="zh-CN" dirty="0"/>
          </a:p>
          <a:p>
            <a:endParaRPr lang="zh-CN" altLang="en-US" dirty="0"/>
          </a:p>
        </p:txBody>
      </p:sp>
    </p:spTree>
    <p:extLst>
      <p:ext uri="{BB962C8B-B14F-4D97-AF65-F5344CB8AC3E}">
        <p14:creationId xmlns:p14="http://schemas.microsoft.com/office/powerpoint/2010/main" val="2633130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38545" y="290945"/>
            <a:ext cx="11603182" cy="2954655"/>
          </a:xfrm>
          <a:prstGeom prst="rect">
            <a:avLst/>
          </a:prstGeom>
          <a:noFill/>
        </p:spPr>
        <p:txBody>
          <a:bodyPr wrap="square" rtlCol="0">
            <a:spAutoFit/>
          </a:bodyPr>
          <a:lstStyle/>
          <a:p>
            <a:r>
              <a:rPr lang="zh-CN" altLang="zh-CN" dirty="0"/>
              <a:t>材料二</a:t>
            </a:r>
            <a:r>
              <a:rPr lang="en-US" altLang="zh-CN" dirty="0"/>
              <a:t>:</a:t>
            </a:r>
            <a:endParaRPr lang="zh-CN" altLang="zh-CN" dirty="0"/>
          </a:p>
          <a:p>
            <a:pPr>
              <a:lnSpc>
                <a:spcPts val="3000"/>
              </a:lnSpc>
            </a:pPr>
            <a:r>
              <a:rPr lang="en-US" altLang="zh-CN" dirty="0"/>
              <a:t>  </a:t>
            </a:r>
            <a:r>
              <a:rPr lang="en-US" altLang="zh-CN" b="1" dirty="0"/>
              <a:t> </a:t>
            </a:r>
            <a:r>
              <a:rPr lang="en-US" altLang="zh-CN" b="1" dirty="0" smtClean="0"/>
              <a:t>    </a:t>
            </a:r>
            <a:r>
              <a:rPr lang="zh-CN" altLang="zh-CN" b="1" dirty="0" smtClean="0"/>
              <a:t>我国</a:t>
            </a:r>
            <a:r>
              <a:rPr lang="zh-CN" altLang="zh-CN" b="1" dirty="0"/>
              <a:t>风电行业成长迅速。</a:t>
            </a:r>
            <a:r>
              <a:rPr lang="en-US" altLang="zh-CN" b="1" dirty="0"/>
              <a:t>2010</a:t>
            </a:r>
            <a:r>
              <a:rPr lang="zh-CN" altLang="zh-CN" b="1" dirty="0"/>
              <a:t>年装机规模首次超过美国</a:t>
            </a:r>
            <a:r>
              <a:rPr lang="en-US" altLang="zh-CN" b="1" dirty="0"/>
              <a:t>,</a:t>
            </a:r>
            <a:r>
              <a:rPr lang="zh-CN" altLang="zh-CN" b="1" dirty="0"/>
              <a:t>跃居世界第一。此后继续保持领先地位</a:t>
            </a:r>
            <a:r>
              <a:rPr lang="en-US" altLang="zh-CN" b="1" dirty="0"/>
              <a:t>,</a:t>
            </a:r>
            <a:r>
              <a:rPr lang="zh-CN" altLang="zh-CN" b="1" dirty="0"/>
              <a:t>并逐渐拉开与其他国家的差距。据统计</a:t>
            </a:r>
            <a:r>
              <a:rPr lang="en-US" altLang="zh-CN" b="1" dirty="0"/>
              <a:t>,2016</a:t>
            </a:r>
            <a:r>
              <a:rPr lang="zh-CN" altLang="zh-CN" b="1" dirty="0"/>
              <a:t>年底中国累计风电装机已达到</a:t>
            </a:r>
            <a:r>
              <a:rPr lang="en-US" altLang="zh-CN" b="1" dirty="0"/>
              <a:t>168.73GW,</a:t>
            </a:r>
            <a:r>
              <a:rPr lang="zh-CN" altLang="zh-CN" b="1" dirty="0"/>
              <a:t>占全球比重高达</a:t>
            </a:r>
            <a:r>
              <a:rPr lang="en-US" altLang="zh-CN" b="1" dirty="0"/>
              <a:t>34.48%</a:t>
            </a:r>
            <a:r>
              <a:rPr lang="zh-CN" altLang="zh-CN" b="1" dirty="0"/>
              <a:t>。具体变化情况如下图</a:t>
            </a:r>
            <a:r>
              <a:rPr lang="zh-CN" altLang="zh-CN" b="1" dirty="0" smtClean="0"/>
              <a:t>。</a:t>
            </a:r>
            <a:endParaRPr lang="en-US" altLang="zh-CN" b="1" dirty="0" smtClean="0"/>
          </a:p>
          <a:p>
            <a:pPr>
              <a:lnSpc>
                <a:spcPts val="3000"/>
              </a:lnSpc>
            </a:pPr>
            <a:endParaRPr lang="en-US" altLang="zh-CN" b="1" dirty="0"/>
          </a:p>
          <a:p>
            <a:pPr>
              <a:lnSpc>
                <a:spcPts val="3000"/>
              </a:lnSpc>
            </a:pPr>
            <a:r>
              <a:rPr lang="en-US" altLang="zh-CN" b="1" dirty="0" smtClean="0"/>
              <a:t>                                                         </a:t>
            </a:r>
            <a:r>
              <a:rPr lang="zh-CN" altLang="zh-CN" b="1" dirty="0" smtClean="0"/>
              <a:t>中国</a:t>
            </a:r>
            <a:r>
              <a:rPr lang="zh-CN" altLang="zh-CN" b="1" dirty="0"/>
              <a:t>风电累计装机容量变化</a:t>
            </a:r>
          </a:p>
          <a:p>
            <a:pPr>
              <a:lnSpc>
                <a:spcPts val="3000"/>
              </a:lnSpc>
            </a:pPr>
            <a:endParaRPr lang="zh-CN" altLang="zh-CN" dirty="0"/>
          </a:p>
          <a:p>
            <a:endParaRPr lang="zh-CN" altLang="en-US" dirty="0"/>
          </a:p>
        </p:txBody>
      </p:sp>
      <p:pic>
        <p:nvPicPr>
          <p:cNvPr id="5" name="图片 4" descr="C:\Users\Think\Desktop\001hNOsZzy7CkRdVK5X91&amp;690.jfif"/>
          <p:cNvPicPr/>
          <p:nvPr/>
        </p:nvPicPr>
        <p:blipFill>
          <a:blip r:embed="rId2">
            <a:extLst>
              <a:ext uri="{28A0092B-C50C-407E-A947-70E740481C1C}">
                <a14:useLocalDpi xmlns:a14="http://schemas.microsoft.com/office/drawing/2010/main" val="0"/>
              </a:ext>
            </a:extLst>
          </a:blip>
          <a:srcRect/>
          <a:stretch>
            <a:fillRect/>
          </a:stretch>
        </p:blipFill>
        <p:spPr bwMode="auto">
          <a:xfrm>
            <a:off x="1530927" y="2639291"/>
            <a:ext cx="7335982" cy="3574473"/>
          </a:xfrm>
          <a:prstGeom prst="rect">
            <a:avLst/>
          </a:prstGeom>
          <a:noFill/>
          <a:ln>
            <a:noFill/>
          </a:ln>
        </p:spPr>
      </p:pic>
    </p:spTree>
    <p:extLst>
      <p:ext uri="{BB962C8B-B14F-4D97-AF65-F5344CB8AC3E}">
        <p14:creationId xmlns:p14="http://schemas.microsoft.com/office/powerpoint/2010/main" val="42413587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45472" y="304800"/>
            <a:ext cx="11720946" cy="6140142"/>
          </a:xfrm>
          <a:prstGeom prst="rect">
            <a:avLst/>
          </a:prstGeom>
          <a:noFill/>
        </p:spPr>
        <p:txBody>
          <a:bodyPr wrap="square" rtlCol="0">
            <a:spAutoFit/>
          </a:bodyPr>
          <a:lstStyle/>
          <a:p>
            <a:pPr>
              <a:lnSpc>
                <a:spcPts val="3000"/>
              </a:lnSpc>
            </a:pPr>
            <a:r>
              <a:rPr lang="zh-CN" altLang="zh-CN" dirty="0"/>
              <a:t>材料三</a:t>
            </a:r>
            <a:r>
              <a:rPr lang="en-US" altLang="zh-CN" dirty="0"/>
              <a:t>:</a:t>
            </a:r>
            <a:endParaRPr lang="zh-CN" altLang="zh-CN" dirty="0"/>
          </a:p>
          <a:p>
            <a:pPr>
              <a:lnSpc>
                <a:spcPts val="3000"/>
              </a:lnSpc>
            </a:pPr>
            <a:r>
              <a:rPr lang="en-US" altLang="zh-CN" dirty="0"/>
              <a:t>  </a:t>
            </a:r>
            <a:r>
              <a:rPr lang="en-US" altLang="zh-CN" b="1" dirty="0"/>
              <a:t> </a:t>
            </a:r>
            <a:r>
              <a:rPr lang="en-US" altLang="zh-CN" b="1" dirty="0" smtClean="0"/>
              <a:t>    </a:t>
            </a:r>
            <a:r>
              <a:rPr lang="zh-CN" altLang="zh-CN" b="1" dirty="0" smtClean="0"/>
              <a:t>把风</a:t>
            </a:r>
            <a:r>
              <a:rPr lang="zh-CN" altLang="zh-CN" b="1" dirty="0"/>
              <a:t>的动能转变成机械动能</a:t>
            </a:r>
            <a:r>
              <a:rPr lang="en-US" altLang="zh-CN" b="1" dirty="0"/>
              <a:t>,</a:t>
            </a:r>
            <a:r>
              <a:rPr lang="zh-CN" altLang="zh-CN" b="1" dirty="0"/>
              <a:t>再把机械能转化为电力动能</a:t>
            </a:r>
            <a:r>
              <a:rPr lang="en-US" altLang="zh-CN" b="1" dirty="0"/>
              <a:t>,</a:t>
            </a:r>
            <a:r>
              <a:rPr lang="zh-CN" altLang="zh-CN" b="1" dirty="0"/>
              <a:t>这就是风力发电。它不同于火力发电</a:t>
            </a:r>
            <a:r>
              <a:rPr lang="en-US" altLang="zh-CN" b="1" dirty="0"/>
              <a:t>,</a:t>
            </a:r>
            <a:r>
              <a:rPr lang="zh-CN" altLang="zh-CN" b="1" dirty="0"/>
              <a:t>火力发电是利用可燃物在燃烧时产生的热能</a:t>
            </a:r>
            <a:r>
              <a:rPr lang="en-US" altLang="zh-CN" b="1" dirty="0"/>
              <a:t>,</a:t>
            </a:r>
            <a:r>
              <a:rPr lang="zh-CN" altLang="zh-CN" b="1" dirty="0"/>
              <a:t>通过发电动力装置转换成电能的一种发电方式。风力发电比火力发电拥有更多的优点</a:t>
            </a:r>
            <a:r>
              <a:rPr lang="en-US" altLang="zh-CN" b="1" dirty="0"/>
              <a:t>,</a:t>
            </a:r>
            <a:r>
              <a:rPr lang="zh-CN" altLang="zh-CN" b="1" dirty="0"/>
              <a:t>比如</a:t>
            </a:r>
            <a:r>
              <a:rPr lang="en-US" altLang="zh-CN" b="1" dirty="0"/>
              <a:t>:</a:t>
            </a:r>
            <a:r>
              <a:rPr lang="zh-CN" altLang="zh-CN" b="1" dirty="0"/>
              <a:t>清洁</a:t>
            </a:r>
            <a:r>
              <a:rPr lang="en-US" altLang="zh-CN" b="1" dirty="0"/>
              <a:t>,</a:t>
            </a:r>
            <a:r>
              <a:rPr lang="zh-CN" altLang="zh-CN" b="1" dirty="0"/>
              <a:t>环境效益好</a:t>
            </a:r>
            <a:r>
              <a:rPr lang="en-US" altLang="zh-CN" b="1" dirty="0"/>
              <a:t>;</a:t>
            </a:r>
            <a:r>
              <a:rPr lang="zh-CN" altLang="zh-CN" b="1" dirty="0"/>
              <a:t>可再生</a:t>
            </a:r>
            <a:r>
              <a:rPr lang="en-US" altLang="zh-CN" b="1" dirty="0"/>
              <a:t>,</a:t>
            </a:r>
            <a:r>
              <a:rPr lang="zh-CN" altLang="zh-CN" b="1" dirty="0"/>
              <a:t>永不枯竭</a:t>
            </a:r>
            <a:r>
              <a:rPr lang="en-US" altLang="zh-CN" b="1" dirty="0"/>
              <a:t>;</a:t>
            </a:r>
            <a:r>
              <a:rPr lang="zh-CN" altLang="zh-CN" b="1" dirty="0"/>
              <a:t>基建周期短；装机规模灵活。对于缺水、缺燃料和文通不便的沿海岛屿、草原牧区、山区和高原地带</a:t>
            </a:r>
            <a:r>
              <a:rPr lang="en-US" altLang="zh-CN" b="1" dirty="0"/>
              <a:t>,</a:t>
            </a:r>
            <a:r>
              <a:rPr lang="zh-CN" altLang="zh-CN" b="1" dirty="0"/>
              <a:t>因地制宜地利用风力发电</a:t>
            </a:r>
            <a:r>
              <a:rPr lang="en-US" altLang="zh-CN" b="1" dirty="0"/>
              <a:t>,</a:t>
            </a:r>
            <a:r>
              <a:rPr lang="zh-CN" altLang="zh-CN" b="1" dirty="0"/>
              <a:t>非常适合。</a:t>
            </a:r>
            <a:endParaRPr lang="zh-CN" altLang="zh-CN" dirty="0"/>
          </a:p>
          <a:p>
            <a:pPr>
              <a:lnSpc>
                <a:spcPts val="3000"/>
              </a:lnSpc>
            </a:pPr>
            <a:r>
              <a:rPr lang="en-US" altLang="zh-CN" dirty="0"/>
              <a:t>        </a:t>
            </a:r>
            <a:r>
              <a:rPr lang="en-US" altLang="zh-CN" dirty="0" smtClean="0"/>
              <a:t>                                                                      </a:t>
            </a:r>
            <a:r>
              <a:rPr lang="en-US" altLang="zh-CN" dirty="0"/>
              <a:t>(</a:t>
            </a:r>
            <a:r>
              <a:rPr lang="zh-CN" altLang="zh-CN" dirty="0"/>
              <a:t>摘自《科普中国</a:t>
            </a:r>
            <a:r>
              <a:rPr lang="en-US" altLang="zh-CN" dirty="0"/>
              <a:t>“</a:t>
            </a:r>
            <a:r>
              <a:rPr lang="zh-CN" altLang="zh-CN" dirty="0"/>
              <a:t>百科科学词条</a:t>
            </a:r>
            <a:r>
              <a:rPr lang="en-US" altLang="zh-CN" dirty="0"/>
              <a:t>”</a:t>
            </a:r>
            <a:r>
              <a:rPr lang="zh-CN" altLang="zh-CN" dirty="0"/>
              <a:t>》</a:t>
            </a:r>
            <a:r>
              <a:rPr lang="en-US" altLang="zh-CN" dirty="0"/>
              <a:t>)</a:t>
            </a:r>
            <a:endParaRPr lang="zh-CN" altLang="zh-CN" dirty="0"/>
          </a:p>
          <a:p>
            <a:pPr>
              <a:lnSpc>
                <a:spcPts val="3000"/>
              </a:lnSpc>
            </a:pPr>
            <a:r>
              <a:rPr lang="zh-CN" altLang="zh-CN" dirty="0"/>
              <a:t>材料四</a:t>
            </a:r>
            <a:r>
              <a:rPr lang="en-US" altLang="zh-CN" dirty="0"/>
              <a:t>:</a:t>
            </a:r>
            <a:endParaRPr lang="zh-CN" altLang="zh-CN" dirty="0"/>
          </a:p>
          <a:p>
            <a:pPr>
              <a:lnSpc>
                <a:spcPts val="3000"/>
              </a:lnSpc>
            </a:pPr>
            <a:r>
              <a:rPr lang="en-US" altLang="zh-CN" dirty="0"/>
              <a:t>    </a:t>
            </a:r>
            <a:r>
              <a:rPr lang="en-US" altLang="zh-CN" dirty="0" smtClean="0"/>
              <a:t>    </a:t>
            </a:r>
            <a:r>
              <a:rPr lang="zh-CN" altLang="zh-CN" b="1" dirty="0" smtClean="0"/>
              <a:t>由于</a:t>
            </a:r>
            <a:r>
              <a:rPr lang="zh-CN" altLang="zh-CN" b="1" dirty="0"/>
              <a:t>政府采取有效措施</a:t>
            </a:r>
            <a:r>
              <a:rPr lang="en-US" altLang="zh-CN" b="1" dirty="0"/>
              <a:t>,</a:t>
            </a:r>
            <a:r>
              <a:rPr lang="zh-CN" altLang="zh-CN" b="1" dirty="0"/>
              <a:t>中国风电稳步发展。从国家能源局公布的倾向数据看</a:t>
            </a:r>
            <a:r>
              <a:rPr lang="en-US" altLang="zh-CN" b="1" dirty="0"/>
              <a:t>,2016</a:t>
            </a:r>
            <a:r>
              <a:rPr lang="zh-CN" altLang="zh-CN" b="1" dirty="0"/>
              <a:t>年新增装机将向河南、山东、湖南等中东部、南部等电力消纳情况较好的地区转移。随着第七批风电能源补贴目录项目的申报</a:t>
            </a:r>
            <a:r>
              <a:rPr lang="en-US" altLang="zh-CN" b="1" dirty="0"/>
              <a:t>,</a:t>
            </a:r>
            <a:r>
              <a:rPr lang="zh-CN" altLang="zh-CN" b="1" dirty="0"/>
              <a:t>国家补贴将逐步解决</a:t>
            </a:r>
            <a:r>
              <a:rPr lang="en-US" altLang="zh-CN" b="1" dirty="0"/>
              <a:t>,</a:t>
            </a:r>
            <a:r>
              <a:rPr lang="zh-CN" altLang="zh-CN" b="1" dirty="0"/>
              <a:t>补贴时效也将提速。</a:t>
            </a:r>
            <a:r>
              <a:rPr lang="en-US" altLang="zh-CN" b="1" dirty="0"/>
              <a:t>2016</a:t>
            </a:r>
            <a:r>
              <a:rPr lang="zh-CN" altLang="zh-CN" b="1" dirty="0"/>
              <a:t>年底国家发改委出台政策</a:t>
            </a:r>
            <a:r>
              <a:rPr lang="en-US" altLang="zh-CN" b="1" dirty="0"/>
              <a:t>,</a:t>
            </a:r>
            <a:r>
              <a:rPr lang="zh-CN" altLang="zh-CN" b="1" dirty="0"/>
              <a:t>风电标杆电价逐步下调</a:t>
            </a:r>
            <a:r>
              <a:rPr lang="en-US" altLang="zh-CN" b="1" dirty="0"/>
              <a:t>,</a:t>
            </a:r>
            <a:r>
              <a:rPr lang="zh-CN" altLang="zh-CN" b="1" dirty="0"/>
              <a:t>风电已经实现平价</a:t>
            </a:r>
            <a:r>
              <a:rPr lang="en-US" altLang="zh-CN" b="1" dirty="0"/>
              <a:t>,</a:t>
            </a:r>
            <a:r>
              <a:rPr lang="zh-CN" altLang="zh-CN" b="1" dirty="0"/>
              <a:t>平价的意义在于</a:t>
            </a:r>
            <a:r>
              <a:rPr lang="en-US" altLang="zh-CN" b="1" dirty="0"/>
              <a:t>,</a:t>
            </a:r>
            <a:r>
              <a:rPr lang="zh-CN" altLang="zh-CN" b="1" dirty="0"/>
              <a:t>风电在无补贴的情况正具备与火力发电直接竞争的能力</a:t>
            </a:r>
            <a:r>
              <a:rPr lang="en-US" altLang="zh-CN" b="1" dirty="0"/>
              <a:t>,</a:t>
            </a:r>
            <a:r>
              <a:rPr lang="zh-CN" altLang="zh-CN" b="1" dirty="0"/>
              <a:t>行业的存续不依赖政策的波动及补贴的缓急</a:t>
            </a:r>
            <a:r>
              <a:rPr lang="en-US" altLang="zh-CN" b="1" dirty="0"/>
              <a:t>,</a:t>
            </a:r>
            <a:r>
              <a:rPr lang="zh-CN" altLang="zh-CN" b="1" dirty="0"/>
              <a:t>并且随着成本的不断降低获得永续的生命力。在政府的引导下</a:t>
            </a:r>
            <a:r>
              <a:rPr lang="en-US" altLang="zh-CN" b="1" dirty="0"/>
              <a:t>,</a:t>
            </a:r>
            <a:r>
              <a:rPr lang="zh-CN" altLang="zh-CN" b="1" dirty="0"/>
              <a:t>风电项目具备较好的经济性</a:t>
            </a:r>
            <a:r>
              <a:rPr lang="en-US" altLang="zh-CN" b="1" dirty="0"/>
              <a:t>,</a:t>
            </a:r>
            <a:r>
              <a:rPr lang="zh-CN" altLang="zh-CN" b="1" dirty="0"/>
              <a:t>吸引越来越多的</a:t>
            </a:r>
            <a:r>
              <a:rPr lang="zh-CN" altLang="zh-CN" b="1" dirty="0">
                <a:solidFill>
                  <a:srgbClr val="FF0000"/>
                </a:solidFill>
              </a:rPr>
              <a:t>民营资本</a:t>
            </a:r>
            <a:r>
              <a:rPr lang="zh-CN" altLang="zh-CN" b="1" dirty="0"/>
              <a:t>参与到风电项目的开发</a:t>
            </a:r>
            <a:r>
              <a:rPr lang="en-US" altLang="zh-CN" b="1" dirty="0"/>
              <a:t>,</a:t>
            </a:r>
            <a:r>
              <a:rPr lang="zh-CN" altLang="zh-CN" b="1" dirty="0"/>
              <a:t>比如有一种分散式风电</a:t>
            </a:r>
            <a:r>
              <a:rPr lang="en-US" altLang="zh-CN" b="1" dirty="0"/>
              <a:t>,</a:t>
            </a:r>
            <a:r>
              <a:rPr lang="zh-CN" altLang="zh-CN" b="1" dirty="0"/>
              <a:t>不用像大规模风电场一样新建高电压、远距离输电线路</a:t>
            </a:r>
            <a:r>
              <a:rPr lang="en-US" altLang="zh-CN" b="1" dirty="0"/>
              <a:t>,</a:t>
            </a:r>
            <a:r>
              <a:rPr lang="zh-CN" altLang="zh-CN" b="1" dirty="0"/>
              <a:t>体量小、投资少</a:t>
            </a:r>
            <a:r>
              <a:rPr lang="en-US" altLang="zh-CN" b="1" dirty="0"/>
              <a:t>,</a:t>
            </a:r>
            <a:r>
              <a:rPr lang="zh-CN" altLang="zh-CN" b="1" dirty="0"/>
              <a:t>就成为民营资本投资风电项目的首选。如今</a:t>
            </a:r>
            <a:r>
              <a:rPr lang="en-US" altLang="zh-CN" b="1" dirty="0"/>
              <a:t>,</a:t>
            </a:r>
            <a:r>
              <a:rPr lang="zh-CN" altLang="zh-CN" b="1" dirty="0"/>
              <a:t>民营企业的发展超过人们的预期</a:t>
            </a:r>
            <a:r>
              <a:rPr lang="en-US" altLang="zh-CN" b="1" dirty="0"/>
              <a:t>,</a:t>
            </a:r>
            <a:r>
              <a:rPr lang="zh-CN" altLang="zh-CN" b="1" dirty="0"/>
              <a:t>如天润、新天绿色等。</a:t>
            </a:r>
            <a:endParaRPr lang="zh-CN" altLang="zh-CN" dirty="0"/>
          </a:p>
          <a:p>
            <a:pPr>
              <a:lnSpc>
                <a:spcPts val="3000"/>
              </a:lnSpc>
            </a:pPr>
            <a:r>
              <a:rPr lang="en-US" altLang="zh-CN" dirty="0"/>
              <a:t>                      (</a:t>
            </a:r>
            <a:r>
              <a:rPr lang="zh-CN" altLang="zh-CN" dirty="0"/>
              <a:t>摘自东吴证券公司《</a:t>
            </a:r>
            <a:r>
              <a:rPr lang="en-US" altLang="zh-CN" dirty="0"/>
              <a:t>2017</a:t>
            </a:r>
            <a:r>
              <a:rPr lang="zh-CN" altLang="zh-CN" dirty="0"/>
              <a:t>年风电行业深度报告》</a:t>
            </a:r>
            <a:r>
              <a:rPr lang="en-US" altLang="zh-CN" dirty="0"/>
              <a:t>)</a:t>
            </a:r>
            <a:endParaRPr lang="zh-CN" altLang="zh-CN" dirty="0"/>
          </a:p>
          <a:p>
            <a:endParaRPr lang="zh-CN" altLang="en-US" dirty="0"/>
          </a:p>
        </p:txBody>
      </p:sp>
    </p:spTree>
    <p:extLst>
      <p:ext uri="{BB962C8B-B14F-4D97-AF65-F5344CB8AC3E}">
        <p14:creationId xmlns:p14="http://schemas.microsoft.com/office/powerpoint/2010/main" val="31190426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7818" y="436418"/>
            <a:ext cx="11298382" cy="646331"/>
          </a:xfrm>
          <a:prstGeom prst="rect">
            <a:avLst/>
          </a:prstGeom>
          <a:noFill/>
        </p:spPr>
        <p:txBody>
          <a:bodyPr wrap="square" rtlCol="0">
            <a:spAutoFit/>
          </a:bodyPr>
          <a:lstStyle/>
          <a:p>
            <a:r>
              <a:rPr lang="en-US" altLang="zh-CN" b="1" dirty="0"/>
              <a:t>5. </a:t>
            </a:r>
            <a:r>
              <a:rPr lang="zh-CN" altLang="zh-CN" b="1" dirty="0"/>
              <a:t>下列对材料相关内容的梳理</a:t>
            </a:r>
            <a:r>
              <a:rPr lang="en-US" altLang="zh-CN" b="1" dirty="0"/>
              <a:t>,</a:t>
            </a:r>
            <a:r>
              <a:rPr lang="zh-CN" altLang="zh-CN" b="1" dirty="0">
                <a:solidFill>
                  <a:srgbClr val="FF0000"/>
                </a:solidFill>
              </a:rPr>
              <a:t>不正</a:t>
            </a:r>
            <a:r>
              <a:rPr lang="zh-CN" altLang="zh-CN" b="1" dirty="0"/>
              <a:t>确的一项是</a:t>
            </a:r>
            <a:endParaRPr lang="zh-CN" altLang="zh-CN" dirty="0"/>
          </a:p>
          <a:p>
            <a:endParaRPr lang="zh-CN" altLang="en-US" dirty="0"/>
          </a:p>
        </p:txBody>
      </p:sp>
      <p:pic>
        <p:nvPicPr>
          <p:cNvPr id="5" name="图片 4" descr="C:\Users\Think\Desktop\001hNOsZzy7CkQNGcdAba&amp;690.jfif"/>
          <p:cNvPicPr/>
          <p:nvPr/>
        </p:nvPicPr>
        <p:blipFill>
          <a:blip r:embed="rId2">
            <a:extLst>
              <a:ext uri="{28A0092B-C50C-407E-A947-70E740481C1C}">
                <a14:useLocalDpi xmlns:a14="http://schemas.microsoft.com/office/drawing/2010/main" val="0"/>
              </a:ext>
            </a:extLst>
          </a:blip>
          <a:srcRect/>
          <a:stretch>
            <a:fillRect/>
          </a:stretch>
        </p:blipFill>
        <p:spPr bwMode="auto">
          <a:xfrm>
            <a:off x="290945" y="1082749"/>
            <a:ext cx="8430491" cy="2637196"/>
          </a:xfrm>
          <a:prstGeom prst="rect">
            <a:avLst/>
          </a:prstGeom>
          <a:noFill/>
          <a:ln>
            <a:noFill/>
          </a:ln>
        </p:spPr>
      </p:pic>
    </p:spTree>
    <p:extLst>
      <p:ext uri="{BB962C8B-B14F-4D97-AF65-F5344CB8AC3E}">
        <p14:creationId xmlns:p14="http://schemas.microsoft.com/office/powerpoint/2010/main" val="28713537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52400" y="166254"/>
            <a:ext cx="11720945" cy="5101397"/>
          </a:xfrm>
          <a:prstGeom prst="rect">
            <a:avLst/>
          </a:prstGeom>
          <a:noFill/>
        </p:spPr>
        <p:txBody>
          <a:bodyPr wrap="square" rtlCol="0">
            <a:spAutoFit/>
          </a:bodyPr>
          <a:lstStyle/>
          <a:p>
            <a:pPr>
              <a:lnSpc>
                <a:spcPts val="3100"/>
              </a:lnSpc>
            </a:pPr>
            <a:r>
              <a:rPr lang="en-US" altLang="zh-CN" b="1" dirty="0"/>
              <a:t>6. </a:t>
            </a:r>
            <a:r>
              <a:rPr lang="zh-CN" altLang="zh-CN" b="1" dirty="0"/>
              <a:t>下列对材料相关内容的概括和分析</a:t>
            </a:r>
            <a:r>
              <a:rPr lang="en-US" altLang="zh-CN" b="1" dirty="0"/>
              <a:t>,</a:t>
            </a:r>
            <a:r>
              <a:rPr lang="zh-CN" altLang="zh-CN" b="1" dirty="0"/>
              <a:t>正确的一项是</a:t>
            </a:r>
            <a:endParaRPr lang="zh-CN" altLang="zh-CN" dirty="0"/>
          </a:p>
          <a:p>
            <a:pPr>
              <a:lnSpc>
                <a:spcPts val="3100"/>
              </a:lnSpc>
            </a:pPr>
            <a:r>
              <a:rPr lang="en-US" altLang="zh-CN" dirty="0" smtClean="0"/>
              <a:t>A</a:t>
            </a:r>
            <a:r>
              <a:rPr lang="en-US" altLang="zh-CN" dirty="0"/>
              <a:t>. </a:t>
            </a:r>
            <a:r>
              <a:rPr lang="zh-CN" altLang="zh-CN" dirty="0"/>
              <a:t>风电行业的利好信息来自欧洲风电行业的框架立法、美国和加拿大风电规模发展速度较快和英国取消风电优惠等。</a:t>
            </a:r>
          </a:p>
          <a:p>
            <a:pPr>
              <a:lnSpc>
                <a:spcPts val="3100"/>
              </a:lnSpc>
            </a:pPr>
            <a:r>
              <a:rPr lang="en-US" altLang="zh-CN" dirty="0" smtClean="0"/>
              <a:t>B</a:t>
            </a:r>
            <a:r>
              <a:rPr lang="en-US" altLang="zh-CN" dirty="0"/>
              <a:t>. </a:t>
            </a:r>
            <a:r>
              <a:rPr lang="zh-CN" altLang="zh-CN" dirty="0"/>
              <a:t>较之于</a:t>
            </a:r>
            <a:r>
              <a:rPr lang="en-US" altLang="zh-CN" dirty="0"/>
              <a:t>2015-2016</a:t>
            </a:r>
            <a:r>
              <a:rPr lang="zh-CN" altLang="zh-CN" dirty="0"/>
              <a:t>年</a:t>
            </a:r>
            <a:r>
              <a:rPr lang="en-US" altLang="zh-CN" dirty="0"/>
              <a:t>,</a:t>
            </a:r>
            <a:r>
              <a:rPr lang="zh-CN" altLang="zh-CN" dirty="0"/>
              <a:t>起初的</a:t>
            </a:r>
            <a:r>
              <a:rPr lang="en-US" altLang="zh-CN" dirty="0"/>
              <a:t>2006-2007</a:t>
            </a:r>
            <a:r>
              <a:rPr lang="zh-CN" altLang="zh-CN" dirty="0"/>
              <a:t>年</a:t>
            </a:r>
            <a:r>
              <a:rPr lang="en-US" altLang="zh-CN" dirty="0"/>
              <a:t>,</a:t>
            </a:r>
            <a:r>
              <a:rPr lang="zh-CN" altLang="zh-CN" dirty="0"/>
              <a:t>我国风电累计装机容量增加的数量减少</a:t>
            </a:r>
            <a:r>
              <a:rPr lang="en-US" altLang="zh-CN" dirty="0"/>
              <a:t>,</a:t>
            </a:r>
            <a:r>
              <a:rPr lang="zh-CN" altLang="zh-CN" dirty="0"/>
              <a:t>增长速度放缓。</a:t>
            </a:r>
          </a:p>
          <a:p>
            <a:pPr>
              <a:lnSpc>
                <a:spcPts val="3100"/>
              </a:lnSpc>
            </a:pPr>
            <a:r>
              <a:rPr lang="en-US" altLang="zh-CN" dirty="0" smtClean="0">
                <a:solidFill>
                  <a:srgbClr val="FF0000"/>
                </a:solidFill>
              </a:rPr>
              <a:t>C</a:t>
            </a:r>
            <a:r>
              <a:rPr lang="en-US" altLang="zh-CN" dirty="0">
                <a:solidFill>
                  <a:srgbClr val="FF0000"/>
                </a:solidFill>
              </a:rPr>
              <a:t>. </a:t>
            </a:r>
            <a:r>
              <a:rPr lang="zh-CN" altLang="zh-CN" dirty="0">
                <a:solidFill>
                  <a:srgbClr val="FF0000"/>
                </a:solidFill>
              </a:rPr>
              <a:t>根据材料二中各个年度的累计装机容量、累计装机增长率</a:t>
            </a:r>
            <a:r>
              <a:rPr lang="en-US" altLang="zh-CN" dirty="0">
                <a:solidFill>
                  <a:srgbClr val="FF0000"/>
                </a:solidFill>
              </a:rPr>
              <a:t>,</a:t>
            </a:r>
            <a:r>
              <a:rPr lang="zh-CN" altLang="zh-CN" dirty="0">
                <a:solidFill>
                  <a:srgbClr val="FF0000"/>
                </a:solidFill>
              </a:rPr>
              <a:t>我们能够了解</a:t>
            </a:r>
            <a:r>
              <a:rPr lang="en-US" altLang="zh-CN" dirty="0">
                <a:solidFill>
                  <a:srgbClr val="FF0000"/>
                </a:solidFill>
              </a:rPr>
              <a:t>2014-2016</a:t>
            </a:r>
            <a:r>
              <a:rPr lang="zh-CN" altLang="zh-CN" dirty="0">
                <a:solidFill>
                  <a:srgbClr val="FF0000"/>
                </a:solidFill>
              </a:rPr>
              <a:t>年我国风电行业迅速成长的情况。</a:t>
            </a:r>
          </a:p>
          <a:p>
            <a:pPr>
              <a:lnSpc>
                <a:spcPts val="3100"/>
              </a:lnSpc>
            </a:pPr>
            <a:r>
              <a:rPr lang="en-US" altLang="zh-CN" dirty="0" smtClean="0"/>
              <a:t>D</a:t>
            </a:r>
            <a:r>
              <a:rPr lang="en-US" altLang="zh-CN" dirty="0"/>
              <a:t>. </a:t>
            </a:r>
            <a:r>
              <a:rPr lang="zh-CN" altLang="zh-CN" dirty="0"/>
              <a:t>因为风力发电比火力发电拥有更多的优点</a:t>
            </a:r>
            <a:r>
              <a:rPr lang="en-US" altLang="zh-CN" dirty="0"/>
              <a:t>,</a:t>
            </a:r>
            <a:r>
              <a:rPr lang="zh-CN" altLang="zh-CN" dirty="0"/>
              <a:t>所以沿海岛屿、草原牧区、山区和高原地带非常适合风力发电</a:t>
            </a:r>
            <a:r>
              <a:rPr lang="zh-CN" altLang="zh-CN" dirty="0" smtClean="0"/>
              <a:t>。</a:t>
            </a:r>
            <a:endParaRPr lang="en-US" altLang="zh-CN" dirty="0" smtClean="0"/>
          </a:p>
          <a:p>
            <a:pPr>
              <a:lnSpc>
                <a:spcPts val="3100"/>
              </a:lnSpc>
            </a:pPr>
            <a:endParaRPr lang="en-US" altLang="zh-CN" dirty="0"/>
          </a:p>
          <a:p>
            <a:pPr>
              <a:lnSpc>
                <a:spcPts val="3100"/>
              </a:lnSpc>
            </a:pPr>
            <a:r>
              <a:rPr lang="en-US" altLang="zh-CN" b="1" dirty="0"/>
              <a:t>7. </a:t>
            </a:r>
            <a:r>
              <a:rPr lang="zh-CN" altLang="zh-CN" b="1" dirty="0"/>
              <a:t>结合材料</a:t>
            </a:r>
            <a:r>
              <a:rPr lang="en-US" altLang="zh-CN" b="1" dirty="0"/>
              <a:t>,</a:t>
            </a:r>
            <a:r>
              <a:rPr lang="zh-CN" altLang="zh-CN" b="1" dirty="0"/>
              <a:t>概括说明我国政府在风电发展方面采取了哪些具体有效的措施。</a:t>
            </a:r>
            <a:endParaRPr lang="zh-CN" altLang="zh-CN" dirty="0"/>
          </a:p>
          <a:p>
            <a:pPr>
              <a:lnSpc>
                <a:spcPts val="3000"/>
              </a:lnSpc>
            </a:pPr>
            <a:r>
              <a:rPr lang="zh-CN" altLang="zh-CN" b="1" dirty="0">
                <a:solidFill>
                  <a:srgbClr val="FF0000"/>
                </a:solidFill>
              </a:rPr>
              <a:t>引导新增装机向电力消纳情况较好的地区转移。</a:t>
            </a:r>
            <a:endParaRPr lang="zh-CN" altLang="zh-CN" dirty="0">
              <a:solidFill>
                <a:srgbClr val="FF0000"/>
              </a:solidFill>
            </a:endParaRPr>
          </a:p>
          <a:p>
            <a:pPr>
              <a:lnSpc>
                <a:spcPts val="3000"/>
              </a:lnSpc>
            </a:pPr>
            <a:r>
              <a:rPr lang="zh-CN" altLang="zh-CN" b="1" dirty="0">
                <a:solidFill>
                  <a:srgbClr val="FF0000"/>
                </a:solidFill>
              </a:rPr>
              <a:t>风电标杆电价实现平价</a:t>
            </a:r>
            <a:r>
              <a:rPr lang="en-US" altLang="zh-CN" b="1" dirty="0">
                <a:solidFill>
                  <a:srgbClr val="FF0000"/>
                </a:solidFill>
              </a:rPr>
              <a:t>,</a:t>
            </a:r>
            <a:r>
              <a:rPr lang="zh-CN" altLang="zh-CN" b="1" dirty="0">
                <a:solidFill>
                  <a:srgbClr val="FF0000"/>
                </a:solidFill>
              </a:rPr>
              <a:t>增强企业竞争力</a:t>
            </a:r>
            <a:r>
              <a:rPr lang="en-US" altLang="zh-CN" b="1" dirty="0">
                <a:solidFill>
                  <a:srgbClr val="FF0000"/>
                </a:solidFill>
              </a:rPr>
              <a:t>,</a:t>
            </a:r>
            <a:r>
              <a:rPr lang="zh-CN" altLang="zh-CN" b="1" dirty="0">
                <a:solidFill>
                  <a:srgbClr val="FF0000"/>
                </a:solidFill>
              </a:rPr>
              <a:t>获得永续生命力。</a:t>
            </a:r>
            <a:endParaRPr lang="zh-CN" altLang="zh-CN" dirty="0">
              <a:solidFill>
                <a:srgbClr val="FF0000"/>
              </a:solidFill>
            </a:endParaRPr>
          </a:p>
          <a:p>
            <a:pPr>
              <a:lnSpc>
                <a:spcPts val="3000"/>
              </a:lnSpc>
            </a:pPr>
            <a:r>
              <a:rPr lang="zh-CN" altLang="zh-CN" b="1" dirty="0">
                <a:solidFill>
                  <a:srgbClr val="FF0000"/>
                </a:solidFill>
              </a:rPr>
              <a:t>吸引民营企业参与风电开发</a:t>
            </a:r>
            <a:r>
              <a:rPr lang="en-US" altLang="zh-CN" b="1" dirty="0">
                <a:solidFill>
                  <a:srgbClr val="FF0000"/>
                </a:solidFill>
              </a:rPr>
              <a:t>,</a:t>
            </a:r>
            <a:r>
              <a:rPr lang="zh-CN" altLang="zh-CN" b="1" dirty="0">
                <a:solidFill>
                  <a:srgbClr val="FF0000"/>
                </a:solidFill>
              </a:rPr>
              <a:t>提高经济效益。</a:t>
            </a:r>
            <a:endParaRPr lang="zh-CN" altLang="zh-CN" dirty="0">
              <a:solidFill>
                <a:srgbClr val="FF0000"/>
              </a:solidFill>
            </a:endParaRPr>
          </a:p>
          <a:p>
            <a:pPr>
              <a:lnSpc>
                <a:spcPts val="3100"/>
              </a:lnSpc>
            </a:pPr>
            <a:endParaRPr lang="zh-CN" altLang="zh-CN" dirty="0"/>
          </a:p>
          <a:p>
            <a:endParaRPr lang="zh-CN" altLang="en-US" dirty="0"/>
          </a:p>
        </p:txBody>
      </p:sp>
    </p:spTree>
    <p:extLst>
      <p:ext uri="{BB962C8B-B14F-4D97-AF65-F5344CB8AC3E}">
        <p14:creationId xmlns:p14="http://schemas.microsoft.com/office/powerpoint/2010/main" val="523755135"/>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TotalTime>
  <Words>5025</Words>
  <Application>Microsoft Office PowerPoint</Application>
  <PresentationFormat>宽屏</PresentationFormat>
  <Paragraphs>143</Paragraphs>
  <Slides>18</Slides>
  <Notes>0</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18</vt:i4>
      </vt:variant>
    </vt:vector>
  </HeadingPairs>
  <TitlesOfParts>
    <vt:vector size="23" baseType="lpstr">
      <vt:lpstr>等线</vt:lpstr>
      <vt:lpstr>等线 Light</vt:lpstr>
      <vt:lpstr>楷体</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Think</dc:creator>
  <cp:lastModifiedBy>Think</cp:lastModifiedBy>
  <cp:revision>8</cp:revision>
  <dcterms:created xsi:type="dcterms:W3CDTF">2020-04-10T10:41:18Z</dcterms:created>
  <dcterms:modified xsi:type="dcterms:W3CDTF">2020-04-10T12:14:40Z</dcterms:modified>
</cp:coreProperties>
</file>