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858" r:id="rId2"/>
    <p:sldId id="857" r:id="rId3"/>
    <p:sldId id="851" r:id="rId4"/>
    <p:sldId id="855" r:id="rId5"/>
    <p:sldId id="854" r:id="rId6"/>
    <p:sldId id="859" r:id="rId7"/>
    <p:sldId id="852" r:id="rId8"/>
    <p:sldId id="856" r:id="rId9"/>
    <p:sldId id="860" r:id="rId10"/>
    <p:sldId id="861" r:id="rId11"/>
    <p:sldId id="862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5951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0653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2914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2020/9/12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7756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2020/9/12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5178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2020/9/12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165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2020/9/12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851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2020/9/12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7341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2020/9/12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8826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968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7360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37FC4-8375-4243-9B30-42BD37343466}" type="datetimeFigureOut">
              <a:rPr kumimoji="1" lang="zh-CN" altLang="en-US" smtClean="0"/>
              <a:t>2020/9/12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52228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1088586"/>
            <a:ext cx="11674981" cy="5299399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余生不辰（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），阔别西湖二十八载，然西湖无日不入吾梦中，而梦中之西湖，实未尝一日别余也。前甲午、丁酉（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），两至西湖，如涌金门、商氏之楼外楼、祁氏之偶居、钱氏、余氏之别墅，及余家之寄园，一带湖庄，仅存瓦砾。则是余梦中所有者，反为西湖所无。及至断桥一望，凡昔日之歌楼舞榭，弱柳夭桃，如洪水淹没，百不存一矣。余及急急走避，谓余为西湖而来，今所见若此，反不若保吾梦中之西湖为得计也。因想余梦与李供奉异，供奉之梦天姥也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），如神女名姝，梦所未见，其梦也幻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余之梦西湖也，如家园眷属，梦所故有，其梦也真。今余僦居他氏（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），已二十二载，梦中犹在故居。</a:t>
            </a: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0963" name="组合 27"/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西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湖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zh-CN" altLang="en-US" sz="3735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梦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寻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7D080824-6B07-411A-98A6-7FD75894D07C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自</a:t>
            </a:r>
          </a:p>
        </p:txBody>
      </p:sp>
      <p:sp>
        <p:nvSpPr>
          <p:cNvPr id="3" name="矩形: 圆角 29">
            <a:extLst>
              <a:ext uri="{FF2B5EF4-FFF2-40B4-BE49-F238E27FC236}">
                <a16:creationId xmlns:a16="http://schemas.microsoft.com/office/drawing/2014/main" id="{8F0EC87E-2796-4E31-A151-3B1BF82C6588}"/>
              </a:ext>
            </a:extLst>
          </p:cNvPr>
          <p:cNvSpPr/>
          <p:nvPr/>
        </p:nvSpPr>
        <p:spPr bwMode="auto">
          <a:xfrm rot="294411">
            <a:off x="4682307" y="397933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序</a:t>
            </a:r>
          </a:p>
        </p:txBody>
      </p:sp>
      <p:sp>
        <p:nvSpPr>
          <p:cNvPr id="4" name="矩形: 圆角 29">
            <a:extLst>
              <a:ext uri="{FF2B5EF4-FFF2-40B4-BE49-F238E27FC236}">
                <a16:creationId xmlns:a16="http://schemas.microsoft.com/office/drawing/2014/main" id="{0F9FE2EB-1327-405D-A1D6-54123494357C}"/>
              </a:ext>
            </a:extLst>
          </p:cNvPr>
          <p:cNvSpPr/>
          <p:nvPr/>
        </p:nvSpPr>
        <p:spPr bwMode="auto">
          <a:xfrm rot="294411">
            <a:off x="1305984" y="495300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湖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E4A7EAF1-0814-4D2C-BF2B-9C1063DFB436}"/>
              </a:ext>
            </a:extLst>
          </p:cNvPr>
          <p:cNvSpPr txBox="1"/>
          <p:nvPr/>
        </p:nvSpPr>
        <p:spPr>
          <a:xfrm>
            <a:off x="267547" y="5657671"/>
            <a:ext cx="1120972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）不辰：生不得时。（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）甲午：此指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1654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年（清代顺治十一年、南明永历八年）。丁酉：此指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1657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年（清代顺治十四年、南明永历十一年）。</a:t>
            </a:r>
          </a:p>
          <a:p>
            <a:pPr algn="l"/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）李供奉：李白，作有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梦游天姥吟留别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诗。（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）僦（</a:t>
            </a:r>
            <a:r>
              <a:rPr lang="en-US" altLang="zh-CN" sz="2400" b="1" dirty="0" err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jiù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）居：租屋居住。</a:t>
            </a:r>
          </a:p>
        </p:txBody>
      </p:sp>
    </p:spTree>
    <p:extLst>
      <p:ext uri="{BB962C8B-B14F-4D97-AF65-F5344CB8AC3E}">
        <p14:creationId xmlns:p14="http://schemas.microsoft.com/office/powerpoint/2010/main" val="144500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6" y="1231090"/>
            <a:ext cx="11674981" cy="3165482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旧役小溪（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），今已白头，梦中仍是总角（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）。夙习未除，故态难脱，而今而后，余但向蝶庵岑寂（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7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），蘧榻纡徐（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8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），惟吾梦是保，一派西湖景色，犹端然未动也。儿曹诘问，偶为言之，总是梦中说梦，非魇即呓也（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9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）。 余犹山人，归自海上，盛称海错之美（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），乡人竞来共舐其眼（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11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）。嗟嗟！金虀瑶柱（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12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），过舌即空，则舐眼亦何救其馋哉？第作“梦寻”七十二则，留之后世，以作西湖之影。</a:t>
            </a:r>
          </a:p>
        </p:txBody>
      </p:sp>
      <p:grpSp>
        <p:nvGrpSpPr>
          <p:cNvPr id="40963" name="组合 27"/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西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湖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zh-CN" altLang="en-US" sz="3735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梦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寻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7D080824-6B07-411A-98A6-7FD75894D07C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自</a:t>
            </a:r>
          </a:p>
        </p:txBody>
      </p:sp>
      <p:sp>
        <p:nvSpPr>
          <p:cNvPr id="3" name="矩形: 圆角 29">
            <a:extLst>
              <a:ext uri="{FF2B5EF4-FFF2-40B4-BE49-F238E27FC236}">
                <a16:creationId xmlns:a16="http://schemas.microsoft.com/office/drawing/2014/main" id="{8F0EC87E-2796-4E31-A151-3B1BF82C6588}"/>
              </a:ext>
            </a:extLst>
          </p:cNvPr>
          <p:cNvSpPr/>
          <p:nvPr/>
        </p:nvSpPr>
        <p:spPr bwMode="auto">
          <a:xfrm rot="294411">
            <a:off x="4682307" y="397933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序</a:t>
            </a:r>
          </a:p>
        </p:txBody>
      </p:sp>
      <p:sp>
        <p:nvSpPr>
          <p:cNvPr id="4" name="矩形: 圆角 29">
            <a:extLst>
              <a:ext uri="{FF2B5EF4-FFF2-40B4-BE49-F238E27FC236}">
                <a16:creationId xmlns:a16="http://schemas.microsoft.com/office/drawing/2014/main" id="{0F9FE2EB-1327-405D-A1D6-54123494357C}"/>
              </a:ext>
            </a:extLst>
          </p:cNvPr>
          <p:cNvSpPr/>
          <p:nvPr/>
        </p:nvSpPr>
        <p:spPr bwMode="auto">
          <a:xfrm rot="294411">
            <a:off x="1305984" y="495300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湖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378453B-2F67-4529-9C61-F751D79317A8}"/>
              </a:ext>
            </a:extLst>
          </p:cNvPr>
          <p:cNvSpPr txBox="1"/>
          <p:nvPr/>
        </p:nvSpPr>
        <p:spPr>
          <a:xfrm>
            <a:off x="178352" y="4503808"/>
            <a:ext cx="1183529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）傒：同“奚”，仆役。（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）总角：古代男女未成年前束发为两结，形状如角，故称总角。（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7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）岑寂：冷清、寂寞。（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8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）蘧（</a:t>
            </a:r>
            <a:r>
              <a:rPr lang="en-US" altLang="zh-CN" sz="2400" b="1" dirty="0" err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qú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）：旅舍。纡徐：从容宽舒貌。</a:t>
            </a:r>
            <a:endParaRPr lang="en-US" altLang="zh-CN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l"/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9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）魇：梦中惊叫，或觉得有什么东西压住不能动弹。呓：梦中说话。（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）海错：海产种类繁多，通称为海错。（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11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）舐（</a:t>
            </a:r>
            <a:r>
              <a:rPr lang="en-US" altLang="zh-CN" sz="2400" b="1" dirty="0" err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shì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）：以舌取食或舔物。（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12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）金虀（</a:t>
            </a:r>
            <a:r>
              <a:rPr lang="en-US" altLang="zh-CN" sz="2400" b="1" dirty="0" err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jī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）瑶柱：食品名。</a:t>
            </a:r>
          </a:p>
        </p:txBody>
      </p:sp>
    </p:spTree>
    <p:extLst>
      <p:ext uri="{BB962C8B-B14F-4D97-AF65-F5344CB8AC3E}">
        <p14:creationId xmlns:p14="http://schemas.microsoft.com/office/powerpoint/2010/main" val="239448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6" y="1466777"/>
            <a:ext cx="11674981" cy="6237926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乙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是夕，天宇开霁，林间月明，可数毫发。遂弃舟，从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参寥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策杖并湖而行。出雷峰，度南屏，濯足于惠因涧，入灵石坞，得支径上风篁岭，憩于龙井亭，酌泉据石而饮之。自普宁凡经佛寺十五，皆寂不闻人声。道旁庐舍，灯火隐显，草木深郁，流水激激悲鸣，殆非人间之境。行二鼓，始至寿圣院，谒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辨才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于朝音堂，明日乃还。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(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选自张岱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西湖梦寻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》)</a:t>
            </a: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　　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[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注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]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霁：雨过天晴。参廖、辨才：人名。 并湖：沿湖。 雷峰、南屏、灵石坞：山名。 普宁、寿圣院：寺</a:t>
            </a:r>
            <a:r>
              <a:rPr lang="zh-CN" altLang="en-US" sz="3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名。 惠因涧：山涧名。殆：大概。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0963" name="组合 27"/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7D080824-6B07-411A-98A6-7FD75894D07C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3" name="矩形: 圆角 29">
            <a:extLst>
              <a:ext uri="{FF2B5EF4-FFF2-40B4-BE49-F238E27FC236}">
                <a16:creationId xmlns:a16="http://schemas.microsoft.com/office/drawing/2014/main" id="{3F05A440-8896-42C1-8258-D2EB5E1BA430}"/>
              </a:ext>
            </a:extLst>
          </p:cNvPr>
          <p:cNvSpPr/>
          <p:nvPr/>
        </p:nvSpPr>
        <p:spPr bwMode="auto">
          <a:xfrm rot="294411">
            <a:off x="4707529" y="438753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061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1587726"/>
            <a:ext cx="11468100" cy="4716676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lvl="0" algn="just">
              <a:lnSpc>
                <a:spcPct val="120000"/>
              </a:lnSpc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乙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】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天晚上，天空晴朗，树林间月光很明亮，（甚至连）头发都能数清。于是（我）便放弃做船，跟着参寥拄着拐杖沿着湖边慢走。过了雷峰塔，渡过南屏一带，在惠因涧（注：山沟）洗脚（注：意为赤脚涉过惠因涧），进入灵石坞，意外发现一条小路（，就沿着它）上到了风篁岭，在龙井亭休息，斟起泉水，（背）靠着山石便喝了起来。从普宁到龙井亭总共经历了十五座佛寺，都十分寂静，听不到人的声音，路边的灯火若隐若现，草木长得蓊蓊郁郁，水流得很急，发出悲怆的声响，这大概不是人间有的地方。（我们继续）前行（到了）二更天，才到寿圣院，在朝音堂拜谒辨才大师，第二天便回去了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grpSp>
        <p:nvGrpSpPr>
          <p:cNvPr id="6" name="组合 27">
            <a:extLst>
              <a:ext uri="{FF2B5EF4-FFF2-40B4-BE49-F238E27FC236}">
                <a16:creationId xmlns:a16="http://schemas.microsoft.com/office/drawing/2014/main" id="{A67059C5-251C-4A95-AF49-7E2A323F9989}"/>
              </a:ext>
            </a:extLst>
          </p:cNvPr>
          <p:cNvGrpSpPr/>
          <p:nvPr/>
        </p:nvGrpSpPr>
        <p:grpSpPr>
          <a:xfrm>
            <a:off x="382220" y="257762"/>
            <a:ext cx="1694330" cy="737319"/>
            <a:chOff x="2893460" y="-19422"/>
            <a:chExt cx="1215345" cy="487537"/>
          </a:xfrm>
        </p:grpSpPr>
        <p:sp>
          <p:nvSpPr>
            <p:cNvPr id="9" name="矩形: 圆角 28">
              <a:extLst>
                <a:ext uri="{FF2B5EF4-FFF2-40B4-BE49-F238E27FC236}">
                  <a16:creationId xmlns:a16="http://schemas.microsoft.com/office/drawing/2014/main" id="{256B04DB-6D86-4A3F-BB3F-2B64BBA89BBB}"/>
                </a:ext>
              </a:extLst>
            </p:cNvPr>
            <p:cNvSpPr/>
            <p:nvPr/>
          </p:nvSpPr>
          <p:spPr bwMode="auto">
            <a:xfrm rot="20527566">
              <a:off x="2893460" y="-3550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10" name="矩形: 圆角 29">
              <a:extLst>
                <a:ext uri="{FF2B5EF4-FFF2-40B4-BE49-F238E27FC236}">
                  <a16:creationId xmlns:a16="http://schemas.microsoft.com/office/drawing/2014/main" id="{4E3FE7D5-76DB-45E7-AF06-E68401E915DA}"/>
                </a:ext>
              </a:extLst>
            </p:cNvPr>
            <p:cNvSpPr/>
            <p:nvPr/>
          </p:nvSpPr>
          <p:spPr bwMode="auto">
            <a:xfrm rot="294411">
              <a:off x="3544002" y="-19422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6645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1088586"/>
            <a:ext cx="11468100" cy="4716676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解释下列句子中加点的词。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(4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(1)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湖中人鸟声俱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绝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)           (2)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上下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白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 )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(3)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濯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足于惠因涧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  )           (4)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谒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辨才于朝音堂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 )</a:t>
            </a:r>
          </a:p>
          <a:p>
            <a:pPr lvl="0" algn="just">
              <a:lnSpc>
                <a:spcPct val="120000"/>
              </a:lnSpc>
              <a:defRPr/>
            </a:pP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下列句子加点字含义相同的一组是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  )(2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A.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余：余住西湖 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/ 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余人各复延至其家 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B.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与：天与云与山与水 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/ 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选贤与能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C.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于：憩于龙井亭 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/ 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出没于鲸波万仞中 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D.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乃：明日乃还 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/ 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见渔人，乃大惊</a:t>
            </a:r>
          </a:p>
        </p:txBody>
      </p:sp>
      <p:grpSp>
        <p:nvGrpSpPr>
          <p:cNvPr id="40963" name="组合 27"/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7D080824-6B07-411A-98A6-7FD75894D07C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3" name="矩形: 圆角 28">
            <a:extLst>
              <a:ext uri="{FF2B5EF4-FFF2-40B4-BE49-F238E27FC236}">
                <a16:creationId xmlns:a16="http://schemas.microsoft.com/office/drawing/2014/main" id="{EF0EBF19-35CB-4D9A-A5EF-87E9E141DDB9}"/>
              </a:ext>
            </a:extLst>
          </p:cNvPr>
          <p:cNvSpPr/>
          <p:nvPr/>
        </p:nvSpPr>
        <p:spPr bwMode="auto">
          <a:xfrm>
            <a:off x="6072717" y="3189773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C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8B58EDC8-605D-4715-8C1B-77C9BA4FCAA5}"/>
              </a:ext>
            </a:extLst>
          </p:cNvPr>
          <p:cNvSpPr txBox="1"/>
          <p:nvPr/>
        </p:nvSpPr>
        <p:spPr>
          <a:xfrm>
            <a:off x="1430938" y="2628767"/>
            <a:ext cx="90440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消失</a:t>
            </a:r>
            <a:r>
              <a:rPr lang="en-US" altLang="zh-CN" sz="3200" b="1" kern="100" dirty="0">
                <a:solidFill>
                  <a:srgbClr val="FF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(2)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全、完全</a:t>
            </a:r>
            <a:r>
              <a:rPr lang="en-US" altLang="zh-CN" sz="3200" b="1" kern="100" dirty="0">
                <a:solidFill>
                  <a:srgbClr val="FF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(3)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洗、洗涤</a:t>
            </a:r>
            <a:r>
              <a:rPr lang="en-US" altLang="zh-CN" sz="3200" b="1" kern="100" dirty="0">
                <a:solidFill>
                  <a:srgbClr val="FF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(4)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拜访</a:t>
            </a:r>
            <a:endParaRPr lang="zh-CN" altLang="en-US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: 圆角 29">
            <a:extLst>
              <a:ext uri="{FF2B5EF4-FFF2-40B4-BE49-F238E27FC236}">
                <a16:creationId xmlns:a16="http://schemas.microsoft.com/office/drawing/2014/main" id="{7A94A2D7-D3E5-4901-99B8-37B6130E11F3}"/>
              </a:ext>
            </a:extLst>
          </p:cNvPr>
          <p:cNvSpPr/>
          <p:nvPr/>
        </p:nvSpPr>
        <p:spPr bwMode="auto">
          <a:xfrm rot="294411">
            <a:off x="4707529" y="438753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913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1088586"/>
            <a:ext cx="11468100" cy="4199611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用现代汉语写出下面句子的意思。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(4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(1)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余挐一小舟，拥毳衣炉火，独往湖心亭看雪。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                                                                      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(2)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是夕，天宇开霁，林间月明，可数毫发。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                                                                      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甲乙两文中，“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_____________ ”“_____________ ”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表明游览时间都在晚上，“ 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_____________”“_____________ ”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直接表明环境都很幽寂。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(4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</p:txBody>
      </p:sp>
      <p:grpSp>
        <p:nvGrpSpPr>
          <p:cNvPr id="40963" name="组合 27"/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7D080824-6B07-411A-98A6-7FD75894D07C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68D1FF5-A0ED-4326-B66A-2FA6CD99DEAF}"/>
              </a:ext>
            </a:extLst>
          </p:cNvPr>
          <p:cNvSpPr txBox="1"/>
          <p:nvPr/>
        </p:nvSpPr>
        <p:spPr>
          <a:xfrm>
            <a:off x="158603" y="2160970"/>
            <a:ext cx="1201364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我划着一叶扁舟，穿着毛皮衣服、带着火炉，独自前往湖心亭看雪。</a:t>
            </a:r>
            <a:endParaRPr lang="zh-CN" altLang="en-US" sz="3200" b="1" kern="1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63E0D86-EC73-48ED-BCE8-172625541F9C}"/>
              </a:ext>
            </a:extLst>
          </p:cNvPr>
          <p:cNvSpPr txBox="1"/>
          <p:nvPr/>
        </p:nvSpPr>
        <p:spPr>
          <a:xfrm>
            <a:off x="338667" y="3188391"/>
            <a:ext cx="116535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这天晚上，天空晴朗，树林间月光很明亮，</a:t>
            </a:r>
            <a:r>
              <a:rPr lang="en-US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连</a:t>
            </a:r>
            <a:r>
              <a:rPr lang="en-US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头发都能数清。</a:t>
            </a:r>
            <a:endParaRPr lang="zh-CN" altLang="en-US" sz="3200" b="1" kern="1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3F41EDA1-9A3B-4476-839A-AAAB0F9FDCEB}"/>
              </a:ext>
            </a:extLst>
          </p:cNvPr>
          <p:cNvSpPr txBox="1"/>
          <p:nvPr/>
        </p:nvSpPr>
        <p:spPr>
          <a:xfrm>
            <a:off x="666751" y="5598758"/>
            <a:ext cx="11325436" cy="341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 algn="just">
              <a:lnSpc>
                <a:spcPts val="1400"/>
              </a:lnSpc>
            </a:pPr>
            <a:r>
              <a:rPr lang="zh-CN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是日更定矣</a:t>
            </a:r>
            <a:r>
              <a:rPr lang="en-US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  </a:t>
            </a:r>
            <a:r>
              <a:rPr lang="zh-CN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是夕</a:t>
            </a:r>
            <a:r>
              <a:rPr lang="en-US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   </a:t>
            </a:r>
            <a:r>
              <a:rPr lang="zh-CN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湖中人鸟声俱绝</a:t>
            </a:r>
            <a:r>
              <a:rPr lang="en-US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    </a:t>
            </a:r>
            <a:r>
              <a:rPr lang="zh-CN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皆寂不闻人声</a:t>
            </a:r>
          </a:p>
        </p:txBody>
      </p:sp>
    </p:spTree>
    <p:extLst>
      <p:ext uri="{BB962C8B-B14F-4D97-AF65-F5344CB8AC3E}">
        <p14:creationId xmlns:p14="http://schemas.microsoft.com/office/powerpoint/2010/main" val="323087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1088586"/>
            <a:ext cx="11468100" cy="4199611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乙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从武林门而西，望保叔塔突兀层崖中，则已心飞湖上也。午刻入昭庆，茶毕，即棹小舟入湖。山色如娥，花光如颊，温风如酒，波纹如绫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;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才一举头，已不觉目酣神醉，此时欲下一语描写不得，大约如东阿王梦中初遇洛神时也。余游西湖始此，时万历丁酉二月十四日也。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晚同子公渡净寺，觅阿宾旧住僧房。取道由六桥、岳坟、石径塘而归。草草领略，未及遍赏。次早得陶石篑帖子，至十九日，石篑兄弟同学佛人王静虚至，湖山好友，一时凑集矣。</a:t>
            </a:r>
          </a:p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(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袁宏道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初至西湖记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》)</a:t>
            </a:r>
          </a:p>
        </p:txBody>
      </p:sp>
      <p:grpSp>
        <p:nvGrpSpPr>
          <p:cNvPr id="40963" name="组合 27"/>
          <p:cNvGrpSpPr/>
          <p:nvPr/>
        </p:nvGrpSpPr>
        <p:grpSpPr>
          <a:xfrm>
            <a:off x="268815" y="306917"/>
            <a:ext cx="1672166" cy="749300"/>
            <a:chOff x="2747226" y="608968"/>
            <a:chExt cx="1199447" cy="495459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  <p:grpSp>
        <p:nvGrpSpPr>
          <p:cNvPr id="11" name="组合 27">
            <a:extLst>
              <a:ext uri="{FF2B5EF4-FFF2-40B4-BE49-F238E27FC236}">
                <a16:creationId xmlns:a16="http://schemas.microsoft.com/office/drawing/2014/main" id="{F3AC1426-79DC-47C5-BBCB-EB7AFC7F701D}"/>
              </a:ext>
            </a:extLst>
          </p:cNvPr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12" name="矩形: 圆角 28">
              <a:extLst>
                <a:ext uri="{FF2B5EF4-FFF2-40B4-BE49-F238E27FC236}">
                  <a16:creationId xmlns:a16="http://schemas.microsoft.com/office/drawing/2014/main" id="{8E66F925-5BAD-4D7F-968B-8F453CAFA53C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13" name="矩形: 圆角 29">
              <a:extLst>
                <a:ext uri="{FF2B5EF4-FFF2-40B4-BE49-F238E27FC236}">
                  <a16:creationId xmlns:a16="http://schemas.microsoft.com/office/drawing/2014/main" id="{A1540190-512E-40F3-90F9-DFB248696493}"/>
                </a:ext>
              </a:extLst>
            </p:cNvPr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14" name="矩形: 圆角 30">
              <a:extLst>
                <a:ext uri="{FF2B5EF4-FFF2-40B4-BE49-F238E27FC236}">
                  <a16:creationId xmlns:a16="http://schemas.microsoft.com/office/drawing/2014/main" id="{2A4D9E80-7277-450C-9924-B08B481265BB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5" name="矩形: 圆角 31">
              <a:extLst>
                <a:ext uri="{FF2B5EF4-FFF2-40B4-BE49-F238E27FC236}">
                  <a16:creationId xmlns:a16="http://schemas.microsoft.com/office/drawing/2014/main" id="{0BEF038B-D9B1-4DE0-8590-A24AB486C4DB}"/>
                </a:ext>
              </a:extLst>
            </p:cNvPr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43028F8E-741F-4793-9245-44277C83498A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18B29F23-6560-473E-8937-6ADC22BD2E76}"/>
              </a:ext>
            </a:extLst>
          </p:cNvPr>
          <p:cNvSpPr txBox="1"/>
          <p:nvPr/>
        </p:nvSpPr>
        <p:spPr>
          <a:xfrm>
            <a:off x="338666" y="5347691"/>
            <a:ext cx="1146809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注释：①昭庆：指西湖北岸的昭庆寺。②东阿王：曹植。③洛神：洛水的女神。曹植《洛神赋》中对洛神之美有极其惊艳的描写。④净寺：即西湖南岸的净慈寺</a:t>
            </a:r>
            <a:r>
              <a:rPr lang="zh-CN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sp>
        <p:nvSpPr>
          <p:cNvPr id="4" name="矩形: 圆角 29">
            <a:extLst>
              <a:ext uri="{FF2B5EF4-FFF2-40B4-BE49-F238E27FC236}">
                <a16:creationId xmlns:a16="http://schemas.microsoft.com/office/drawing/2014/main" id="{CEEBC8B3-B8E2-4769-80F5-32F2660F6B6D}"/>
              </a:ext>
            </a:extLst>
          </p:cNvPr>
          <p:cNvSpPr/>
          <p:nvPr/>
        </p:nvSpPr>
        <p:spPr bwMode="auto">
          <a:xfrm rot="294411">
            <a:off x="4707529" y="438753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937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6107" y="1050697"/>
            <a:ext cx="11468100" cy="5898538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lvl="0" algn="just">
              <a:lnSpc>
                <a:spcPct val="12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从杭州城北面偏西的门向西走，望见保叔塔高耸在层层山崖中，可</a:t>
            </a:r>
            <a:r>
              <a:rPr lang="en-US" altLang="zh-CN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</a:t>
            </a:r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诗人的</a:t>
            </a:r>
            <a:r>
              <a:rPr lang="en-US" altLang="zh-CN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心早已到西湖之上。中午时分到了昭庆，喝完茶，就划船进入西湖。　山的颜色，就像美人的眉毛</a:t>
            </a:r>
            <a:r>
              <a:rPr lang="en-US" altLang="zh-CN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;(</a:t>
            </a:r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岸上</a:t>
            </a:r>
            <a:r>
              <a:rPr lang="en-US" altLang="zh-CN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 </a:t>
            </a:r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花的美丽，就像少女的面颊</a:t>
            </a:r>
            <a:r>
              <a:rPr lang="en-US" altLang="zh-CN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;</a:t>
            </a:r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湖上和风，如同酒香一样醉人</a:t>
            </a:r>
            <a:r>
              <a:rPr lang="en-US" altLang="zh-CN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;</a:t>
            </a:r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湖中波纹，似白绫一样起伏。刚一抬头，已经觉得很好看，全身心都沉醉了。这时候我想用一句话把这种境况描写出来，竟然不知怎么写。大约好像</a:t>
            </a:r>
            <a:r>
              <a:rPr lang="en-US" altLang="zh-CN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洛神赋</a:t>
            </a:r>
            <a:r>
              <a:rPr lang="en-US" altLang="zh-CN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所说曹植由京都洛阳回封地，路过洛水，精神迷离恍惚时，忽见水边有个美女，是河洛之神，于是用大量华丽的文字形容洛神的美以及自己爱慕的心情的时候。我游西湖从这一次开始，当时是万历二十五年二月十四日。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晚上同子公一起坐船来到净慈寺，找到弟弟小修过去住的僧房。游览了六桥、岳坟、石径塘等景点后走回来。很匆忙地领略了这些景致，没有仔细观赏。到了十九日，收到了陶石篑的请帖，第二天早上，石篑兄弟偕同佛学居士王静虚来到了这里，一同游山玩水的好友一时间都聚集到一起了。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grpSp>
        <p:nvGrpSpPr>
          <p:cNvPr id="11" name="组合 27">
            <a:extLst>
              <a:ext uri="{FF2B5EF4-FFF2-40B4-BE49-F238E27FC236}">
                <a16:creationId xmlns:a16="http://schemas.microsoft.com/office/drawing/2014/main" id="{390D46E6-16C2-4E1C-B7FD-C6A23382A7BE}"/>
              </a:ext>
            </a:extLst>
          </p:cNvPr>
          <p:cNvGrpSpPr/>
          <p:nvPr/>
        </p:nvGrpSpPr>
        <p:grpSpPr>
          <a:xfrm>
            <a:off x="382220" y="257762"/>
            <a:ext cx="1694330" cy="737319"/>
            <a:chOff x="2893460" y="-19422"/>
            <a:chExt cx="1215345" cy="487537"/>
          </a:xfrm>
        </p:grpSpPr>
        <p:sp>
          <p:nvSpPr>
            <p:cNvPr id="12" name="矩形: 圆角 28">
              <a:extLst>
                <a:ext uri="{FF2B5EF4-FFF2-40B4-BE49-F238E27FC236}">
                  <a16:creationId xmlns:a16="http://schemas.microsoft.com/office/drawing/2014/main" id="{B61DD778-D770-4E38-B47E-DC3C9DCE40EC}"/>
                </a:ext>
              </a:extLst>
            </p:cNvPr>
            <p:cNvSpPr/>
            <p:nvPr/>
          </p:nvSpPr>
          <p:spPr bwMode="auto">
            <a:xfrm rot="20527566">
              <a:off x="2893460" y="-3550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13" name="矩形: 圆角 29">
              <a:extLst>
                <a:ext uri="{FF2B5EF4-FFF2-40B4-BE49-F238E27FC236}">
                  <a16:creationId xmlns:a16="http://schemas.microsoft.com/office/drawing/2014/main" id="{97462750-D236-415A-9F45-131BA9C7A6C7}"/>
                </a:ext>
              </a:extLst>
            </p:cNvPr>
            <p:cNvSpPr/>
            <p:nvPr/>
          </p:nvSpPr>
          <p:spPr bwMode="auto">
            <a:xfrm rot="294411">
              <a:off x="3544002" y="-19422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177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1088586"/>
            <a:ext cx="11468100" cy="5750805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解释下列加点的词语。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(4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(1)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上下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白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)            (2)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从武林门而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西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 )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(3)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即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棹小舟入湖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)        (4)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取道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石径塘而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归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)</a:t>
            </a:r>
          </a:p>
          <a:p>
            <a:pPr lvl="0" algn="just">
              <a:lnSpc>
                <a:spcPct val="120000"/>
              </a:lnSpc>
              <a:defRPr/>
            </a:pP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 algn="just">
              <a:lnSpc>
                <a:spcPct val="120000"/>
              </a:lnSpc>
              <a:defRPr/>
            </a:pP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下列句中加点词意义和用法相同的一项是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)(3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A. ①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湖中人鸟声俱绝     ②奇山异水，天下独绝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B. ①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才一举头           ②今亡亦死，举大计亦死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C. ①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草草领略，未及遍赏 ②若有作奸犯科及为忠善者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D. ①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次早得陶石篑帖子   ②二者不可得兼</a:t>
            </a:r>
          </a:p>
          <a:p>
            <a:pPr lvl="0" algn="just">
              <a:lnSpc>
                <a:spcPct val="120000"/>
              </a:lnSpc>
              <a:defRPr/>
            </a:pPr>
            <a:endParaRPr lang="zh-CN" altLang="en-US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40963" name="组合 27"/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7D080824-6B07-411A-98A6-7FD75894D07C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3" name="矩形: 圆角 28">
            <a:extLst>
              <a:ext uri="{FF2B5EF4-FFF2-40B4-BE49-F238E27FC236}">
                <a16:creationId xmlns:a16="http://schemas.microsoft.com/office/drawing/2014/main" id="{EF0EBF19-35CB-4D9A-A5EF-87E9E141DDB9}"/>
              </a:ext>
            </a:extLst>
          </p:cNvPr>
          <p:cNvSpPr/>
          <p:nvPr/>
        </p:nvSpPr>
        <p:spPr bwMode="auto">
          <a:xfrm>
            <a:off x="7159837" y="3600672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D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8B58EDC8-605D-4715-8C1B-77C9BA4FCAA5}"/>
              </a:ext>
            </a:extLst>
          </p:cNvPr>
          <p:cNvSpPr txBox="1"/>
          <p:nvPr/>
        </p:nvSpPr>
        <p:spPr>
          <a:xfrm>
            <a:off x="662517" y="2844225"/>
            <a:ext cx="107289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全</a:t>
            </a:r>
            <a:r>
              <a:rPr lang="en-US" altLang="zh-CN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往西走</a:t>
            </a:r>
            <a:r>
              <a:rPr lang="en-US" altLang="zh-CN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向西去</a:t>
            </a:r>
            <a:r>
              <a:rPr lang="en-US" altLang="zh-CN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)(3)</a:t>
            </a: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就，便</a:t>
            </a:r>
            <a:r>
              <a:rPr lang="en-US" altLang="zh-CN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立即，马上</a:t>
            </a:r>
            <a:r>
              <a:rPr lang="en-US" altLang="zh-CN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)(4)</a:t>
            </a: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回去</a:t>
            </a:r>
            <a:r>
              <a:rPr lang="en-US" altLang="zh-CN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回来</a:t>
            </a:r>
            <a:r>
              <a:rPr lang="en-US" altLang="zh-CN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  <a:endParaRPr lang="zh-CN" altLang="en-US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21D819F-42EB-439E-B467-67C3A8400045}"/>
              </a:ext>
            </a:extLst>
          </p:cNvPr>
          <p:cNvSpPr txBox="1"/>
          <p:nvPr/>
        </p:nvSpPr>
        <p:spPr>
          <a:xfrm>
            <a:off x="385233" y="6391112"/>
            <a:ext cx="10492316" cy="3127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ts val="1400"/>
              </a:lnSpc>
            </a:pPr>
            <a:r>
              <a:rPr lang="en-US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得到</a:t>
            </a:r>
            <a:r>
              <a:rPr lang="en-US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A.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①消失②绝妙的，到极点的</a:t>
            </a:r>
            <a:r>
              <a:rPr lang="en-US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B. 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①抬起②发动</a:t>
            </a:r>
            <a:r>
              <a:rPr lang="en-US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C. 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①来得及②和</a:t>
            </a:r>
            <a:r>
              <a:rPr lang="en-US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  <a:endParaRPr lang="zh-CN" altLang="zh-CN" sz="2400" b="1" kern="1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矩形: 圆角 29">
            <a:extLst>
              <a:ext uri="{FF2B5EF4-FFF2-40B4-BE49-F238E27FC236}">
                <a16:creationId xmlns:a16="http://schemas.microsoft.com/office/drawing/2014/main" id="{5070672A-C9C5-466D-9BFB-0F7B0FF3418B}"/>
              </a:ext>
            </a:extLst>
          </p:cNvPr>
          <p:cNvSpPr/>
          <p:nvPr/>
        </p:nvSpPr>
        <p:spPr bwMode="auto">
          <a:xfrm rot="294411">
            <a:off x="4707529" y="438753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134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1088586"/>
            <a:ext cx="11468100" cy="4199611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用现代汉语翻译下面的句子。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(6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(1)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湖中焉得更有此人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!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                                                                      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(2)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莫说相公痴，更有痴似相公者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!</a:t>
            </a:r>
          </a:p>
          <a:p>
            <a:pPr lvl="0" algn="just">
              <a:lnSpc>
                <a:spcPct val="120000"/>
              </a:lnSpc>
              <a:defRPr/>
            </a:pP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                                                                      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(3)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此时欲下一语描写不得，大约如东阿王梦中初遇洛神时也。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                                                                      </a:t>
            </a:r>
          </a:p>
        </p:txBody>
      </p:sp>
      <p:grpSp>
        <p:nvGrpSpPr>
          <p:cNvPr id="40963" name="组合 27"/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7D080824-6B07-411A-98A6-7FD75894D07C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68D1FF5-A0ED-4326-B66A-2FA6CD99DEAF}"/>
              </a:ext>
            </a:extLst>
          </p:cNvPr>
          <p:cNvSpPr txBox="1"/>
          <p:nvPr/>
        </p:nvSpPr>
        <p:spPr>
          <a:xfrm>
            <a:off x="158603" y="2160970"/>
            <a:ext cx="1201364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湖中哪能还有这样的人</a:t>
            </a:r>
            <a:r>
              <a:rPr lang="en-US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!(</a:t>
            </a:r>
            <a:r>
              <a:rPr lang="zh-CN" altLang="en-US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想不到湖中还会有这样的人</a:t>
            </a:r>
            <a:r>
              <a:rPr lang="en-US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!)</a:t>
            </a:r>
            <a:endParaRPr lang="zh-CN" altLang="en-US" sz="3200" b="1" kern="1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63E0D86-EC73-48ED-BCE8-172625541F9C}"/>
              </a:ext>
            </a:extLst>
          </p:cNvPr>
          <p:cNvSpPr txBox="1"/>
          <p:nvPr/>
        </p:nvSpPr>
        <p:spPr>
          <a:xfrm>
            <a:off x="338667" y="3188391"/>
            <a:ext cx="1165352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不要说相公您“痴”，还有像您一样“痴”的人啊</a:t>
            </a:r>
            <a:r>
              <a:rPr lang="en-US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!(</a:t>
            </a:r>
            <a:r>
              <a:rPr lang="zh-CN" altLang="en-US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不要说相公您痴迷，还有像您一样痴迷于此的人啊</a:t>
            </a:r>
            <a:r>
              <a:rPr lang="en-US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!)</a:t>
            </a:r>
            <a:endParaRPr lang="zh-CN" altLang="en-US" sz="3200" b="1" kern="1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3F41EDA1-9A3B-4476-839A-AAAB0F9FDCEB}"/>
              </a:ext>
            </a:extLst>
          </p:cNvPr>
          <p:cNvSpPr txBox="1"/>
          <p:nvPr/>
        </p:nvSpPr>
        <p:spPr>
          <a:xfrm>
            <a:off x="178351" y="4988671"/>
            <a:ext cx="1162841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 algn="just"/>
            <a:r>
              <a:rPr lang="zh-CN" altLang="en-US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这时候想要用一句话描写</a:t>
            </a:r>
            <a:r>
              <a:rPr lang="en-US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眼前美景</a:t>
            </a:r>
            <a:r>
              <a:rPr lang="en-US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却无法做到，大概就像是曹植梦中初次遇到洛神时</a:t>
            </a:r>
            <a:r>
              <a:rPr lang="en-US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那种惊艳的感觉吧</a:t>
            </a:r>
            <a:r>
              <a:rPr lang="en-US" altLang="zh-CN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sz="3200" b="1" kern="1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: 圆角 29">
            <a:extLst>
              <a:ext uri="{FF2B5EF4-FFF2-40B4-BE49-F238E27FC236}">
                <a16:creationId xmlns:a16="http://schemas.microsoft.com/office/drawing/2014/main" id="{BF80DF88-DB17-4CF2-822C-476157D02AD7}"/>
              </a:ext>
            </a:extLst>
          </p:cNvPr>
          <p:cNvSpPr/>
          <p:nvPr/>
        </p:nvSpPr>
        <p:spPr bwMode="auto">
          <a:xfrm rot="294411">
            <a:off x="4707529" y="438753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463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1088586"/>
            <a:ext cx="11468100" cy="5346656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lvl="0" algn="just">
              <a:lnSpc>
                <a:spcPct val="120000"/>
              </a:lnSpc>
              <a:defRPr/>
            </a:pPr>
            <a:r>
              <a:rPr lang="en-US" altLang="zh-CN" sz="26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4.</a:t>
            </a:r>
            <a:r>
              <a:rPr lang="zh-CN" altLang="en-US" sz="26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下面分析不恰当的一项是</a:t>
            </a:r>
            <a:r>
              <a:rPr lang="en-US" altLang="zh-CN" sz="26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)(3</a:t>
            </a:r>
            <a:r>
              <a:rPr lang="zh-CN" altLang="en-US" sz="26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6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6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A.“</a:t>
            </a:r>
            <a:r>
              <a:rPr lang="zh-CN" altLang="en-US" sz="26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湖中人鸟声俱绝”中的“绝”字，从听觉入手，写出了寒冬雪后西湖的冷寂。“则心已飞湖上也”中的“飞”字，写出了一个初游西湖者目夺神摇的内心激荡，遥见塔影凌空，便自心飞神越。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6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B.</a:t>
            </a:r>
            <a:r>
              <a:rPr lang="zh-CN" altLang="en-US" sz="26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写赏雪，却写道湖心亭上金陵人饮酒的场面，只是为了突出西湖雪景的奇特迷人。“湖山好友，一时凑集矣”则突出了“山”“湖”“好友”齐聚的喜悦。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6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C.“</a:t>
            </a:r>
            <a:r>
              <a:rPr lang="zh-CN" altLang="en-US" sz="26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痴”字与开头“独往湖心亭看雪”相呼应，写出了作者超然脱俗的性格。“大约如东阿王梦中初遇洛神时也”一句写出了作者对山水的痴迷。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6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D.“</a:t>
            </a:r>
            <a:r>
              <a:rPr lang="zh-CN" altLang="en-US" sz="26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天与云与山与水”，连用三个“与”字，写出了天空、云层、山峦、湖水浑然一体，举目皆白的景象。“山色如娥，花光如颊，温风如酒，波纹如绫”连用四个比喻，寥寥数笔，写出了扑面而来的西湖美景。</a:t>
            </a:r>
          </a:p>
        </p:txBody>
      </p:sp>
      <p:grpSp>
        <p:nvGrpSpPr>
          <p:cNvPr id="40963" name="组合 27"/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7D080824-6B07-411A-98A6-7FD75894D07C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12" name="矩形: 圆角 28">
            <a:extLst>
              <a:ext uri="{FF2B5EF4-FFF2-40B4-BE49-F238E27FC236}">
                <a16:creationId xmlns:a16="http://schemas.microsoft.com/office/drawing/2014/main" id="{9A8590BE-0847-431E-8CE6-6A87A5BBD85D}"/>
              </a:ext>
            </a:extLst>
          </p:cNvPr>
          <p:cNvSpPr/>
          <p:nvPr/>
        </p:nvSpPr>
        <p:spPr bwMode="auto">
          <a:xfrm>
            <a:off x="4510849" y="1088586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B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1601A7E3-CF60-4B1B-A974-929E988CE3F8}"/>
              </a:ext>
            </a:extLst>
          </p:cNvPr>
          <p:cNvSpPr txBox="1"/>
          <p:nvPr/>
        </p:nvSpPr>
        <p:spPr>
          <a:xfrm>
            <a:off x="520700" y="6372046"/>
            <a:ext cx="94970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写湖心亭上与金陵人同饮，主要表达幸逢知己之乐。</a:t>
            </a:r>
            <a:r>
              <a:rPr lang="en-US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  <a:endParaRPr lang="zh-CN" altLang="en-US" sz="2400" b="1" kern="1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: 圆角 29">
            <a:extLst>
              <a:ext uri="{FF2B5EF4-FFF2-40B4-BE49-F238E27FC236}">
                <a16:creationId xmlns:a16="http://schemas.microsoft.com/office/drawing/2014/main" id="{E037411C-24E3-4231-BB0A-1EBF7C33E813}"/>
              </a:ext>
            </a:extLst>
          </p:cNvPr>
          <p:cNvSpPr/>
          <p:nvPr/>
        </p:nvSpPr>
        <p:spPr bwMode="auto">
          <a:xfrm rot="294411">
            <a:off x="4707529" y="438753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49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2809</Words>
  <Application>Microsoft Office PowerPoint</Application>
  <PresentationFormat>宽屏</PresentationFormat>
  <Paragraphs>128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8" baseType="lpstr">
      <vt:lpstr>黑体</vt:lpstr>
      <vt:lpstr>华文楷体</vt:lpstr>
      <vt:lpstr>Arial</vt:lpstr>
      <vt:lpstr>Calibri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优优 胡</dc:creator>
  <cp:lastModifiedBy>优优 胡</cp:lastModifiedBy>
  <cp:revision>27</cp:revision>
  <dcterms:created xsi:type="dcterms:W3CDTF">2020-09-02T03:19:19Z</dcterms:created>
  <dcterms:modified xsi:type="dcterms:W3CDTF">2020-09-12T07:00:03Z</dcterms:modified>
</cp:coreProperties>
</file>