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5"/>
  </p:notesMasterIdLst>
  <p:handoutMasterIdLst>
    <p:handoutMasterId r:id="rId38"/>
  </p:handoutMasterIdLst>
  <p:sldIdLst>
    <p:sldId id="258" r:id="rId4"/>
    <p:sldId id="264" r:id="rId6"/>
    <p:sldId id="289" r:id="rId7"/>
    <p:sldId id="269" r:id="rId8"/>
    <p:sldId id="270" r:id="rId9"/>
    <p:sldId id="320" r:id="rId10"/>
    <p:sldId id="271" r:id="rId11"/>
    <p:sldId id="319" r:id="rId12"/>
    <p:sldId id="321" r:id="rId13"/>
    <p:sldId id="272" r:id="rId14"/>
    <p:sldId id="273" r:id="rId15"/>
    <p:sldId id="274" r:id="rId16"/>
    <p:sldId id="275" r:id="rId17"/>
    <p:sldId id="276" r:id="rId18"/>
    <p:sldId id="277" r:id="rId19"/>
    <p:sldId id="267" r:id="rId20"/>
    <p:sldId id="278" r:id="rId21"/>
    <p:sldId id="280" r:id="rId22"/>
    <p:sldId id="322" r:id="rId23"/>
    <p:sldId id="296" r:id="rId24"/>
    <p:sldId id="295" r:id="rId25"/>
    <p:sldId id="297" r:id="rId26"/>
    <p:sldId id="298" r:id="rId27"/>
    <p:sldId id="299" r:id="rId28"/>
    <p:sldId id="304" r:id="rId29"/>
    <p:sldId id="325" r:id="rId30"/>
    <p:sldId id="326" r:id="rId31"/>
    <p:sldId id="290" r:id="rId32"/>
    <p:sldId id="324" r:id="rId33"/>
    <p:sldId id="305" r:id="rId34"/>
    <p:sldId id="306" r:id="rId35"/>
    <p:sldId id="281" r:id="rId36"/>
    <p:sldId id="303" r:id="rId3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120"/>
      </p:cViewPr>
      <p:guideLst>
        <p:guide orient="horz" pos="2135"/>
        <p:guide pos="290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1.xml"/><Relationship Id="rId39" Type="http://schemas.openxmlformats.org/officeDocument/2006/relationships/presProps" Target="presProps.xml"/><Relationship Id="rId38" Type="http://schemas.openxmlformats.org/officeDocument/2006/relationships/handoutMaster" Target="handoutMasters/handoutMaster1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28F6253C-87F8-4F14-8E83-2C7CADB5E3DC}" type="datetime1">
              <a:rPr lang="zh-CN" altLang="en-US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2585063B-0E30-4C05-8AB2-3E653A62B45C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14340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  <a:miter lim="800000"/>
          </a:ln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smtClean="0">
                <a:ea typeface="微软雅黑" panose="020B0503020204020204" charset="-122"/>
              </a:rPr>
              <a:t>单击此处编辑母版文本样式</a:t>
            </a:r>
            <a:endParaRPr lang="zh-CN" smtClean="0">
              <a:ea typeface="微软雅黑" panose="020B0503020204020204" charset="-122"/>
            </a:endParaRPr>
          </a:p>
          <a:p>
            <a:pPr>
              <a:defRPr/>
            </a:pPr>
            <a:r>
              <a:rPr lang="zh-CN" smtClean="0">
                <a:ea typeface="微软雅黑" panose="020B0503020204020204" charset="-122"/>
              </a:rPr>
              <a:t>第二级</a:t>
            </a:r>
            <a:endParaRPr lang="zh-CN" smtClean="0">
              <a:ea typeface="微软雅黑" panose="020B0503020204020204" charset="-122"/>
            </a:endParaRPr>
          </a:p>
          <a:p>
            <a:pPr>
              <a:defRPr/>
            </a:pPr>
            <a:r>
              <a:rPr lang="zh-CN" smtClean="0">
                <a:ea typeface="微软雅黑" panose="020B0503020204020204" charset="-122"/>
              </a:rPr>
              <a:t>第三级</a:t>
            </a:r>
            <a:endParaRPr lang="zh-CN" smtClean="0">
              <a:ea typeface="微软雅黑" panose="020B0503020204020204" charset="-122"/>
            </a:endParaRPr>
          </a:p>
          <a:p>
            <a:pPr>
              <a:defRPr/>
            </a:pPr>
            <a:r>
              <a:rPr lang="zh-CN" smtClean="0">
                <a:ea typeface="微软雅黑" panose="020B0503020204020204" charset="-122"/>
              </a:rPr>
              <a:t>第四级</a:t>
            </a:r>
            <a:endParaRPr lang="zh-CN" smtClean="0">
              <a:ea typeface="微软雅黑" panose="020B0503020204020204" charset="-122"/>
            </a:endParaRPr>
          </a:p>
          <a:p>
            <a:pPr>
              <a:defRPr/>
            </a:pPr>
            <a:r>
              <a:rPr lang="zh-CN" smtClean="0">
                <a:ea typeface="微软雅黑" panose="020B0503020204020204" charset="-122"/>
              </a:rPr>
              <a:t>第五级</a:t>
            </a:r>
            <a:endParaRPr lang="zh-CN" smtClean="0">
              <a:ea typeface="微软雅黑" panose="020B0503020204020204" charset="-122"/>
            </a:endParaRP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r>
              <a:rPr lang="zh-CN" altLang="en-US" b="1" dirty="0">
                <a:solidFill>
                  <a:srgbClr val="003399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</a:t>
            </a:r>
            <a:r>
              <a:rPr lang="zh-CN" altLang="en-US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理性</a:t>
            </a:r>
            <a:r>
              <a:rPr lang="zh-CN" altLang="en-US" b="1" dirty="0">
                <a:solidFill>
                  <a:srgbClr val="003399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是启蒙运动的核心，</a:t>
            </a:r>
            <a:r>
              <a:rPr lang="zh-CN" altLang="en-US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自由</a:t>
            </a:r>
            <a:r>
              <a:rPr lang="zh-CN" altLang="en-US" b="1" dirty="0">
                <a:solidFill>
                  <a:srgbClr val="003399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是未来理想社会的核心。</a:t>
            </a:r>
            <a:endParaRPr lang="en-US" altLang="zh-CN" b="1" dirty="0">
              <a:solidFill>
                <a:srgbClr val="00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/>
          </a:p>
          <a:p>
            <a:r>
              <a:rPr lang="zh-CN" altLang="en-US"/>
              <a:t>人的思考、怎么思考、思考什么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b="1">
                <a:ea typeface="微软雅黑" panose="020B0503020204020204" charset="-122"/>
                <a:sym typeface="Calibri" panose="020F05020202040A0204" pitchFamily="34" charset="0"/>
              </a:rPr>
              <a:t>（</a:t>
            </a:r>
            <a:r>
              <a:rPr lang="en-US" altLang="zh-CN" b="1">
                <a:ea typeface="微软雅黑" panose="020B0503020204020204" charset="-122"/>
                <a:sym typeface="Calibri" panose="020F05020202040A0204" pitchFamily="34" charset="0"/>
              </a:rPr>
              <a:t>1</a:t>
            </a:r>
            <a:r>
              <a:rPr lang="zh-CN" altLang="en-US" b="1">
                <a:ea typeface="微软雅黑" panose="020B0503020204020204" charset="-122"/>
                <a:sym typeface="Calibri" panose="020F05020202040A0204" pitchFamily="34" charset="0"/>
              </a:rPr>
              <a:t>）</a:t>
            </a:r>
            <a:r>
              <a:rPr lang="zh-CN" altLang="zh-CN" b="1">
                <a:ea typeface="微软雅黑" panose="020B0503020204020204" charset="-122"/>
                <a:sym typeface="Calibri" panose="020F05020202040A0204" pitchFamily="34" charset="0"/>
              </a:rPr>
              <a:t>经济：资本主义经济不断发展</a:t>
            </a:r>
            <a:r>
              <a:rPr lang="en-US" altLang="zh-CN" b="1">
                <a:solidFill>
                  <a:srgbClr val="FF0000"/>
                </a:solidFill>
                <a:ea typeface="微软雅黑" panose="020B0503020204020204" charset="-122"/>
                <a:sym typeface="Calibri" panose="020F05020202040A0204" pitchFamily="34" charset="0"/>
              </a:rPr>
              <a:t>(</a:t>
            </a:r>
            <a:r>
              <a:rPr lang="zh-CN" altLang="en-US" b="1">
                <a:solidFill>
                  <a:srgbClr val="FF0000"/>
                </a:solidFill>
                <a:ea typeface="微软雅黑" panose="020B0503020204020204" charset="-122"/>
                <a:sym typeface="Calibri" panose="020F05020202040A0204" pitchFamily="34" charset="0"/>
              </a:rPr>
              <a:t>根本</a:t>
            </a:r>
            <a:r>
              <a:rPr lang="en-US" altLang="zh-CN" b="1">
                <a:solidFill>
                  <a:srgbClr val="FF0000"/>
                </a:solidFill>
                <a:ea typeface="微软雅黑" panose="020B0503020204020204" charset="-122"/>
                <a:sym typeface="Calibri" panose="020F05020202040A0204" pitchFamily="34" charset="0"/>
              </a:rPr>
              <a:t>)</a:t>
            </a:r>
            <a:endParaRPr lang="en-US" altLang="zh-CN" b="1">
              <a:solidFill>
                <a:srgbClr val="FF0000"/>
              </a:solidFill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b="1">
                <a:ea typeface="微软雅黑" panose="020B0503020204020204" charset="-122"/>
                <a:sym typeface="Calibri" panose="020F05020202040A0204" pitchFamily="34" charset="0"/>
              </a:rPr>
              <a:t>（</a:t>
            </a:r>
            <a:r>
              <a:rPr lang="en-US" altLang="zh-CN" b="1">
                <a:ea typeface="微软雅黑" panose="020B0503020204020204" charset="-122"/>
                <a:sym typeface="Calibri" panose="020F05020202040A0204" pitchFamily="34" charset="0"/>
              </a:rPr>
              <a:t>2</a:t>
            </a:r>
            <a:r>
              <a:rPr lang="zh-CN" altLang="en-US" b="1">
                <a:ea typeface="微软雅黑" panose="020B0503020204020204" charset="-122"/>
                <a:sym typeface="Calibri" panose="020F05020202040A0204" pitchFamily="34" charset="0"/>
              </a:rPr>
              <a:t>）</a:t>
            </a:r>
            <a:r>
              <a:rPr lang="zh-CN" altLang="zh-CN" b="1">
                <a:ea typeface="微软雅黑" panose="020B0503020204020204" charset="-122"/>
                <a:sym typeface="Calibri" panose="020F05020202040A0204" pitchFamily="34" charset="0"/>
              </a:rPr>
              <a:t>政治：封建专制制度严重阻碍资本主义发展</a:t>
            </a:r>
            <a:endParaRPr lang="zh-CN" altLang="zh-CN" b="1">
              <a:solidFill>
                <a:schemeClr val="tx1"/>
              </a:solidFill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b="1">
                <a:ea typeface="微软雅黑" panose="020B0503020204020204" charset="-122"/>
                <a:sym typeface="Calibri" panose="020F05020202040A0204" pitchFamily="34" charset="0"/>
              </a:rPr>
              <a:t>（</a:t>
            </a:r>
            <a:r>
              <a:rPr lang="en-US" altLang="zh-CN" b="1">
                <a:ea typeface="微软雅黑" panose="020B0503020204020204" charset="-122"/>
                <a:sym typeface="Calibri" panose="020F05020202040A0204" pitchFamily="34" charset="0"/>
              </a:rPr>
              <a:t>3</a:t>
            </a:r>
            <a:r>
              <a:rPr lang="zh-CN" altLang="en-US" b="1">
                <a:ea typeface="微软雅黑" panose="020B0503020204020204" charset="-122"/>
                <a:sym typeface="Calibri" panose="020F05020202040A0204" pitchFamily="34" charset="0"/>
              </a:rPr>
              <a:t>）</a:t>
            </a:r>
            <a:r>
              <a:rPr lang="zh-CN" altLang="zh-CN" b="1">
                <a:ea typeface="微软雅黑" panose="020B0503020204020204" charset="-122"/>
                <a:sym typeface="Calibri" panose="020F05020202040A0204" pitchFamily="34" charset="0"/>
              </a:rPr>
              <a:t>思想：文艺复兴、宗教改革、启蒙运动 解放了人们的思想</a:t>
            </a:r>
            <a:endParaRPr lang="zh-CN" altLang="zh-CN" b="1">
              <a:solidFill>
                <a:schemeClr val="tx1"/>
              </a:solidFill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b="1">
                <a:ea typeface="微软雅黑" panose="020B0503020204020204" charset="-122"/>
                <a:sym typeface="Calibri" panose="020F05020202040A0204" pitchFamily="34" charset="0"/>
              </a:rPr>
              <a:t>（</a:t>
            </a:r>
            <a:r>
              <a:rPr lang="en-US" altLang="zh-CN" b="1">
                <a:ea typeface="微软雅黑" panose="020B0503020204020204" charset="-122"/>
                <a:sym typeface="Calibri" panose="020F05020202040A0204" pitchFamily="34" charset="0"/>
              </a:rPr>
              <a:t>4</a:t>
            </a:r>
            <a:r>
              <a:rPr lang="zh-CN" altLang="en-US" b="1">
                <a:ea typeface="微软雅黑" panose="020B0503020204020204" charset="-122"/>
                <a:sym typeface="Calibri" panose="020F05020202040A0204" pitchFamily="34" charset="0"/>
              </a:rPr>
              <a:t>）</a:t>
            </a:r>
            <a:r>
              <a:rPr lang="zh-CN" altLang="zh-CN" b="1">
                <a:ea typeface="微软雅黑" panose="020B0503020204020204" charset="-122"/>
                <a:sym typeface="Calibri" panose="020F05020202040A0204" pitchFamily="34" charset="0"/>
              </a:rPr>
              <a:t>科技：自然科学发展，提供了锐利的武器</a:t>
            </a:r>
            <a:endParaRPr lang="en-US" altLang="zh-CN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78" name="备注占位符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miter lim="800000"/>
          </a:ln>
        </p:spPr>
        <p:txBody>
          <a:bodyPr/>
          <a:lstStyle/>
          <a:p>
            <a:endParaRPr lang="zh-CN" altLang="en-US" smtClean="0">
              <a:latin typeface="Arial" panose="020B0604020202020204" pitchFamily="34" charset="0"/>
            </a:endParaRPr>
          </a:p>
        </p:txBody>
      </p:sp>
      <p:sp>
        <p:nvSpPr>
          <p:cNvPr id="24579" name="日期占位符 3"/>
          <p:cNvSpPr>
            <a:spLocks noGrp="1"/>
          </p:cNvSpPr>
          <p:nvPr>
            <p:ph type="dt" sz="quarter" idx="1"/>
          </p:nvPr>
        </p:nvSpPr>
        <p:spPr>
          <a:noFill/>
          <a:ln>
            <a:miter lim="800000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fld id="{26B83975-AE20-4E7B-BED6-3F34BE08AEE1}" type="datetime1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z="1200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0" name="灯片编号占位符 4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fld id="{3F28044D-F3AD-4211-9A6E-5B18F9C27378}" type="slidenum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z="1200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r>
              <a:rPr lang="zh-CN" altLang="en-US"/>
              <a:t>经济：资本主义最发达 （什么阶级的力量壮大？）资产阶级 （但是资本主义进一步发展会受到什么的阻碍？）封建专制统治和教会压迫（所以要开展什么斗争？）</a:t>
            </a:r>
            <a:endParaRPr lang="zh-CN" altLang="en-US"/>
          </a:p>
          <a:p>
            <a:r>
              <a:rPr lang="zh-CN" altLang="en-US"/>
              <a:t>政治：要开展资产阶级革命</a:t>
            </a:r>
            <a:endParaRPr lang="zh-CN" altLang="en-US"/>
          </a:p>
          <a:p>
            <a:r>
              <a:rPr lang="zh-CN" altLang="en-US"/>
              <a:t>思想：要开展思想解放运动</a:t>
            </a:r>
            <a:endParaRPr lang="zh-CN" altLang="en-US"/>
          </a:p>
          <a:p>
            <a:r>
              <a:rPr lang="zh-CN" altLang="zh-CN" b="1"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代表新兴资产阶级和新贵族利益的启蒙思想由此产生了。</a:t>
            </a:r>
            <a:endParaRPr lang="zh-CN" altLang="zh-CN" b="1"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  <a:p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r>
              <a:rPr lang="zh-CN" altLang="en-US"/>
              <a:t>在克伦威尔执政期间，霍布斯在自己著作中提出</a:t>
            </a:r>
            <a:endParaRPr lang="zh-CN" altLang="en-US"/>
          </a:p>
          <a:p>
            <a:r>
              <a:rPr lang="zh-CN" altLang="en-US">
                <a:sym typeface="+mn-ea"/>
              </a:rPr>
              <a:t>《利维坦》“利维坦”指一种威力无比的海兽，比喻君主专制政体的国家，论述国家起源学说和社会政治思想。给后来的洛克、卢梭的社会契约论带来了深远的影响。在19世纪的欧洲，更是为各国元首所追捧，是王室教育的基础教材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孟德斯鸠受到洛克的启发，提出三权分立的原则</a:t>
            </a:r>
            <a:endParaRPr lang="zh-CN" altLang="en-US"/>
          </a:p>
          <a:p>
            <a:endParaRPr lang="zh-CN" altLang="en-US"/>
          </a:p>
          <a:p>
            <a:r>
              <a:rPr lang="en-US" altLang="zh-CN"/>
              <a:t>1640</a:t>
            </a:r>
            <a:r>
              <a:rPr lang="zh-CN" altLang="en-US"/>
              <a:t>年资产阶级革命爆发时，洛克只有</a:t>
            </a:r>
            <a:r>
              <a:rPr lang="en-US" altLang="zh-CN"/>
              <a:t>8</a:t>
            </a:r>
            <a:r>
              <a:rPr lang="zh-CN" altLang="en-US"/>
              <a:t>岁，他的这些思想理论是在</a:t>
            </a:r>
            <a:r>
              <a:rPr lang="en-US" altLang="zh-CN"/>
              <a:t>1688</a:t>
            </a:r>
            <a:r>
              <a:rPr lang="zh-CN" altLang="en-US"/>
              <a:t>年光荣革命之前形成的。因此可以说革命启动了启蒙思想。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endParaRPr kumimoji="1" lang="zh-CN" altLang="en-US" b="1"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  <a:p>
            <a:r>
              <a:rPr kumimoji="1" lang="zh-CN" altLang="en-US" b="1"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什么矛盾最精锐   法国资本主义发展与封建专制制度矛盾最为尖锐。</a:t>
            </a:r>
            <a:endParaRPr kumimoji="1" lang="zh-CN" altLang="en-US" b="1"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r>
              <a:rPr lang="zh-CN" altLang="en-US"/>
              <a:t>据说路易十四只有一米五六高，发明了高跟鞋，还规定鞋跟是红色，只有皇室能使用的颜色，平常百姓或者贵族如果使用就是违法，为了增高，他穿的高跟鞋的鞋跟能有十几厘米高，再加上故意堆高的假发。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那时候的丝袜还是男人们的特权，女人不能穿的，直到后期才慢慢由女人们穿上。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建造</a:t>
            </a:r>
            <a:r>
              <a:rPr lang="zh-CN" altLang="en-US">
                <a:sym typeface="+mn-ea"/>
              </a:rPr>
              <a:t>凡尔赛宫，路易十四曾向康熙派出使节，他们带来了浑天器等30箱科学仪器，他们献上金鸡纳霜治好了康熙的疟疾，致信康熙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路易十四比他的儿子和最大的孙子活的都长，他的曾孙路易十五才继了他的位。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路易十五之孙是</a:t>
            </a:r>
            <a:r>
              <a:rPr lang="zh-CN" altLang="en-US">
                <a:sym typeface="+mn-ea"/>
              </a:rPr>
              <a:t>路易十六。既是法国历史上唯一被处决的国王，也是欧洲历史中第二个被处死的国王。</a:t>
            </a:r>
            <a:endParaRPr lang="zh-CN" altLang="en-US">
              <a:sym typeface="+mn-ea"/>
            </a:endParaRPr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伏尔泰经历了路易十四、十五、十六三个封建王朝的统治 </a:t>
            </a:r>
            <a:endParaRPr lang="zh-CN" altLang="en-US"/>
          </a:p>
          <a:p>
            <a:endParaRPr lang="zh-CN" altLang="en-US"/>
          </a:p>
          <a:p>
            <a:r>
              <a:rPr kumimoji="1"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根本原因：</a:t>
            </a:r>
            <a:r>
              <a:rPr kumimoji="1" lang="zh-CN" altLang="en-US" b="1"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法国资本主义发展与封建专制制度矛盾最为尖锐。</a:t>
            </a:r>
            <a:endParaRPr kumimoji="1" lang="zh-CN" altLang="en-US" b="1"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r>
              <a:rPr kumimoji="1"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根本原因：</a:t>
            </a:r>
            <a:r>
              <a:rPr kumimoji="1" lang="zh-CN" altLang="en-US" b="1"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法国资本主义发展与封建专制制度矛盾最为尖锐。</a:t>
            </a:r>
            <a:endParaRPr kumimoji="1" lang="zh-CN" altLang="en-US" b="1"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  <a:p>
            <a:r>
              <a:rPr kumimoji="1"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直接原因：</a:t>
            </a:r>
            <a:r>
              <a:rPr kumimoji="1" lang="zh-CN" altLang="en-US" b="1"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法国启蒙思想家人才辈出，影响巨大。</a:t>
            </a:r>
            <a:endParaRPr kumimoji="1" lang="zh-CN" altLang="en-US" b="1"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  <a:p>
            <a:r>
              <a:rPr lang="zh-CN" altLang="en-US" b="1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扩展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：欧洲其他国家（德国等）</a:t>
            </a:r>
            <a:endParaRPr lang="en-US" altLang="zh-CN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endParaRPr kumimoji="1" lang="zh-CN" altLang="en-US" b="1"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CN" b="1">
                <a:sym typeface="+mn-ea"/>
              </a:rPr>
              <a:t>《</a:t>
            </a:r>
            <a:r>
              <a:rPr lang="zh-CN" altLang="en-US" b="1" dirty="0">
                <a:sym typeface="+mn-ea"/>
              </a:rPr>
              <a:t>法国沙龙女人</a:t>
            </a:r>
            <a:r>
              <a:rPr lang="en-US" altLang="zh-CN" b="1">
                <a:sym typeface="+mn-ea"/>
              </a:rPr>
              <a:t>》</a:t>
            </a:r>
            <a:r>
              <a:rPr lang="zh-CN" altLang="en-US" b="1">
                <a:sym typeface="+mn-ea"/>
              </a:rPr>
              <a:t>沙龙；</a:t>
            </a:r>
            <a:r>
              <a:rPr lang="en-US" altLang="zh-CN" b="1">
                <a:sym typeface="+mn-ea"/>
              </a:rPr>
              <a:t>法国上层人物住宅中的豪华会客厅</a:t>
            </a:r>
            <a:endParaRPr lang="en-US" altLang="zh-CN" b="1">
              <a:sym typeface="+mn-ea"/>
            </a:endParaRPr>
          </a:p>
          <a:p>
            <a:endParaRPr lang="zh-CN" altLang="en-US" smtClean="0"/>
          </a:p>
          <a:p>
            <a:r>
              <a:rPr lang="zh-CN" altLang="en-US" smtClean="0"/>
              <a:t>十七十八世纪，法国贵族妇女常常邀请社会上的名流，围坐在自家客厅中聊天，观点交锋，思想碰撞。由于活动通常是在贵族家的沙龙中举行，所以沙龙就变成了这种</a:t>
            </a:r>
            <a:r>
              <a:rPr lang="zh-CN" altLang="en-US" b="1" smtClean="0"/>
              <a:t>文化活动的代称。</a:t>
            </a:r>
            <a:endParaRPr lang="zh-CN" altLang="en-US" b="1" smtClean="0"/>
          </a:p>
          <a:p>
            <a:endParaRPr lang="zh-CN" altLang="en-US" smtClean="0"/>
          </a:p>
          <a:p>
            <a:r>
              <a:rPr lang="zh-CN" altLang="en-US" smtClean="0"/>
              <a:t>卢梭就曾经谈到：“和一群哲学家讨论道德问题不如和一个巴黎的美妇人讨论。”</a:t>
            </a:r>
            <a:endParaRPr lang="zh-CN" altLang="en-US" smtClean="0"/>
          </a:p>
          <a:p>
            <a:endParaRPr lang="zh-CN" altLang="en-US" smtClean="0"/>
          </a:p>
          <a:p>
            <a:r>
              <a:rPr lang="zh-CN" altLang="en-US" smtClean="0"/>
              <a:t>事实上，法国启蒙运动的发展与沙龙的兴起的确有着密不可分的联系。伏尔泰、孟德斯鸠、卢梭、狄德罗等人，都是那一时期沙龙的座上常客。启蒙的意识便在这种平等的讨论中蓬勃生长了起来。</a:t>
            </a:r>
            <a:endParaRPr lang="zh-CN" altLang="en-US" smtClean="0"/>
          </a:p>
          <a:p>
            <a:endParaRPr lang="zh-CN" altLang="en-US" smtClean="0"/>
          </a:p>
          <a:p>
            <a:r>
              <a:rPr lang="zh-CN" altLang="en-US" smtClean="0"/>
              <a:t>梁思成与林徽因家是民国时期著名的沙龙。</a:t>
            </a:r>
            <a:endParaRPr lang="zh-CN" altLang="en-US" smtClean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fld id="{9D2E502F-C223-4E68-BA97-9EE1DF040566}" type="slidenum">
              <a:rPr lang="zh-CN" altLang="en-US" sz="1200" smtClean="0"/>
            </a:fld>
            <a:endParaRPr lang="en-US" altLang="zh-CN" sz="12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r>
              <a:rPr lang="zh-CN" altLang="en-US"/>
              <a:t>叶卡捷琳娜大帝还与伏尔泰保持通信。</a:t>
            </a:r>
            <a:endParaRPr lang="zh-CN" altLang="en-US"/>
          </a:p>
          <a:p>
            <a:r>
              <a:rPr lang="zh-CN" altLang="en-US"/>
              <a:t>普鲁士国王腓特烈二世(腓特烈大帝)邀请伏尔泰到柏林，让他担任宫廷文学侍从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欧洲启蒙运动思想家所提倡开明专制。在思想上否定君权神授，认为人民应该服从君王命令或法律而并非君王本身。代表人物有普鲁士王国国王腓特烈二世、神圣罗马帝国皇帝约瑟夫二世和俄罗斯帝国女皇叶卡捷琳娜二世等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pPr eaLnBrk="0" hangingPunct="0">
              <a:buFont typeface="Arial" panose="020B0604020202020204" pitchFamily="34" charset="0"/>
              <a:buNone/>
            </a:pPr>
            <a:r>
              <a:rPr lang="zh-CN" altLang="zh-CN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1）反对君主专制;</a:t>
            </a:r>
            <a:endParaRPr lang="zh-CN" altLang="zh-CN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zh-CN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2）提出“</a:t>
            </a:r>
            <a:r>
              <a:rPr lang="zh-CN" altLang="zh-CN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三权分立</a:t>
            </a:r>
            <a:r>
              <a:rPr lang="zh-CN" altLang="zh-CN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”；</a:t>
            </a:r>
            <a:endParaRPr lang="zh-CN" altLang="zh-CN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zh-CN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       ——</a:t>
            </a:r>
            <a:r>
              <a:rPr lang="zh-CN" altLang="zh-CN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主张君主立宪制</a:t>
            </a:r>
            <a:endParaRPr lang="zh-CN" altLang="zh-CN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zh-CN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3）法律应当是理性的体现。</a:t>
            </a:r>
            <a:endParaRPr lang="zh-CN" altLang="zh-CN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1）</a:t>
            </a: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“</a:t>
            </a:r>
            <a:r>
              <a:rPr lang="zh-CN" altLang="en-US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社会契约论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”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2）“天赋人权”、“</a:t>
            </a:r>
            <a:r>
              <a:rPr lang="zh-CN" altLang="en-US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人民主权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”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             ——“革命权利说”</a:t>
            </a:r>
            <a:br>
              <a:rPr lang="zh-CN" altLang="en-US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</a:b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3）人类不平等的根源是财产的私有，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但不主张废除私有制。</a:t>
            </a:r>
            <a:br>
              <a:rPr lang="zh-CN" altLang="en-US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</a:br>
            <a:endParaRPr lang="zh-CN" altLang="en-US" b="1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pPr>
              <a:buFont typeface="Arial" panose="020B0604020202020204" pitchFamily="34" charset="0"/>
              <a:buNone/>
            </a:pPr>
            <a:r>
              <a:rPr lang="zh-CN" altLang="zh-CN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</a:t>
            </a: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.</a:t>
            </a:r>
            <a:r>
              <a:rPr lang="zh-CN" altLang="zh-CN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人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应独立思考，</a:t>
            </a:r>
            <a:r>
              <a:rPr lang="zh-CN" altLang="zh-CN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理性判断</a:t>
            </a:r>
            <a:endParaRPr lang="zh-CN" altLang="zh-CN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2</a:t>
            </a: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.</a:t>
            </a:r>
            <a:r>
              <a:rPr lang="zh-CN" altLang="zh-CN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强调人的重要性，</a:t>
            </a:r>
            <a:r>
              <a:rPr lang="zh-CN" altLang="zh-CN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人</a:t>
            </a:r>
            <a:r>
              <a:rPr lang="zh-CN" altLang="en-US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非</a:t>
            </a:r>
            <a:r>
              <a:rPr lang="zh-CN" altLang="zh-CN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工具</a:t>
            </a:r>
            <a:endParaRPr lang="zh-CN" altLang="zh-CN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3</a:t>
            </a: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.</a:t>
            </a:r>
            <a:r>
              <a:rPr lang="zh-CN" altLang="zh-CN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主权在民，自由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也</a:t>
            </a:r>
            <a:r>
              <a:rPr lang="zh-CN" altLang="zh-CN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要自律</a:t>
            </a:r>
            <a:endParaRPr lang="zh-CN" altLang="zh-CN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endParaRPr lang="zh-CN" altLang="en-US"/>
          </a:p>
          <a:p>
            <a:r>
              <a:rPr lang="en-US" b="1" smtClean="0">
                <a:ln>
                  <a:noFill/>
                </a:ln>
                <a:solidFill>
                  <a:srgbClr val="000000"/>
                </a:solidFill>
                <a:effectLst/>
                <a:ea typeface="微软雅黑" panose="020B0503020204020204" charset="-122"/>
                <a:cs typeface="Times New Roman" panose="02020603050405020304" pitchFamily="18" charset="0"/>
                <a:sym typeface="Calibri" panose="020F05020202040A0204" pitchFamily="34" charset="0"/>
              </a:rPr>
              <a:t>《</a:t>
            </a:r>
            <a:r>
              <a:rPr lang="zh-CN" altLang="en-US" b="1" smtClean="0">
                <a:ln>
                  <a:noFill/>
                </a:ln>
                <a:solidFill>
                  <a:srgbClr val="000000"/>
                </a:solidFill>
                <a:effectLst/>
                <a:ea typeface="微软雅黑" panose="020B0503020204020204" charset="-122"/>
                <a:cs typeface="Times New Roman" panose="02020603050405020304" pitchFamily="18" charset="0"/>
                <a:sym typeface="Calibri" panose="020F05020202040A0204" pitchFamily="34" charset="0"/>
              </a:rPr>
              <a:t>百科全书</a:t>
            </a:r>
            <a:r>
              <a:rPr lang="en-US" b="1" smtClean="0">
                <a:ln>
                  <a:noFill/>
                </a:ln>
                <a:solidFill>
                  <a:srgbClr val="000000"/>
                </a:solidFill>
                <a:effectLst/>
                <a:ea typeface="微软雅黑" panose="020B0503020204020204" charset="-122"/>
                <a:cs typeface="Times New Roman" panose="02020603050405020304" pitchFamily="18" charset="0"/>
                <a:sym typeface="Calibri" panose="020F05020202040A0204" pitchFamily="34" charset="0"/>
              </a:rPr>
              <a:t>》</a:t>
            </a:r>
            <a:endParaRPr kumimoji="0" 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A0204" pitchFamily="34" charset="0"/>
              <a:ea typeface="微软雅黑" panose="020B0503020204020204" charset="-122"/>
              <a:cs typeface="Times New Roman" panose="02020603050405020304" pitchFamily="18" charset="0"/>
              <a:sym typeface="Calibri" panose="020F05020202040A0204" pitchFamily="34" charset="0"/>
            </a:endParaRPr>
          </a:p>
          <a:p>
            <a:r>
              <a:rPr lang="zh-CN" altLang="en-US" b="1" dirty="0">
                <a:solidFill>
                  <a:schemeClr val="tx2"/>
                </a:solidFill>
                <a:ea typeface="宋体" panose="02010600030101010101" pitchFamily="2" charset="-122"/>
                <a:sym typeface="+mn-ea"/>
              </a:rPr>
              <a:t>它的内容实际上已经包括了当时人类所掌握的全部知识）集中展示了当时最新的科学、文化成果，成为人们认识新知、打击教会，反对封建的有力思想武器。</a:t>
            </a:r>
            <a:endParaRPr lang="zh-CN" altLang="en-US"/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endParaRPr lang="zh-CN" altLang="en-US"/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endParaRPr lang="zh-CN" altLang="en-US"/>
          </a:p>
          <a:p>
            <a:r>
              <a:rPr lang="zh-CN" altLang="en-US" b="1" dirty="0">
                <a:ea typeface="宋体" panose="02010600030101010101" pitchFamily="2" charset="-122"/>
                <a:sym typeface="+mn-ea"/>
              </a:rPr>
              <a:t>卢梭与伏尔泰之间的恩怨</a:t>
            </a:r>
            <a:endParaRPr lang="zh-CN" altLang="en-US" b="1" dirty="0">
              <a:ea typeface="宋体" panose="02010600030101010101" pitchFamily="2" charset="-122"/>
            </a:endParaRPr>
          </a:p>
          <a:p>
            <a:endParaRPr kumimoji="0" 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A0204" pitchFamily="34" charset="0"/>
              <a:ea typeface="微软雅黑" panose="020B0503020204020204" charset="-122"/>
              <a:cs typeface="Times New Roman" panose="02020603050405020304" pitchFamily="18" charset="0"/>
              <a:sym typeface="Calibri" panose="020F05020202040A0204" pitchFamily="34" charset="0"/>
            </a:endParaRPr>
          </a:p>
          <a:p>
            <a:pPr>
              <a:lnSpc>
                <a:spcPct val="90000"/>
              </a:lnSpc>
            </a:pPr>
            <a:r>
              <a:rPr lang="en-US" altLang="zh-CN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，对于宗教：</a:t>
            </a:r>
            <a:b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伏尔泰憎恨教会，而卢梭则三易其教（为了获得日内瓦公民权）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r>
              <a:rPr lang="en-US" altLang="zh-CN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，对于私有财产：</a:t>
            </a:r>
            <a:b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伏尔泰认为私有财产神圣不可侵犯，而卢梭则认为私有化是人类不平等的起源，为此伏尔泰还说卢梭是穷鬼哲学。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r>
              <a:rPr lang="en-US" altLang="zh-CN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3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，对于科学与艺术：</a:t>
            </a:r>
            <a:b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伏尔泰认为科学与文艺使得人类进步，而卢梭认为科学与文艺使人堕落，原始社会最美好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r>
              <a:rPr lang="en-US" altLang="zh-CN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4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，哲学体系</a:t>
            </a:r>
            <a:b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伏尔泰是洛克哲学，而卢梭是笛卡尔哲学。 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r>
              <a:rPr lang="zh-CN" altLang="en-US"/>
              <a:t>启蒙思想家的主张：天赋人权、自由平等、主权在民，突出强调了人权，说明启蒙思想家否定了什么权？</a:t>
            </a:r>
            <a:endParaRPr lang="zh-CN" altLang="en-US"/>
          </a:p>
          <a:p>
            <a:r>
              <a:rPr lang="zh-CN" altLang="en-US"/>
              <a:t>特权、神权、王权</a:t>
            </a:r>
            <a:endParaRPr lang="zh-CN" altLang="en-US"/>
          </a:p>
          <a:p>
            <a:endParaRPr lang="zh-CN" altLang="en-US"/>
          </a:p>
          <a:p>
            <a:r>
              <a:rPr lang="zh-CN" altLang="en-US">
                <a:sym typeface="+mn-ea"/>
              </a:rPr>
              <a:t>在启蒙思想家的主张下，臣民变成公民，专制变为民主</a:t>
            </a:r>
            <a:endParaRPr lang="zh-CN" altLang="en-US">
              <a:sym typeface="+mn-ea"/>
            </a:endParaRPr>
          </a:p>
          <a:p>
            <a:endParaRPr lang="zh-CN" altLang="en-US"/>
          </a:p>
          <a:p>
            <a:r>
              <a:rPr lang="zh-CN" altLang="en-US"/>
              <a:t>但是人的权力既不能无限扩大，也不能没有保障，所以需要什么？法律，由法律治理。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000404"/>
                </a:solidFill>
                <a:latin typeface="Times New Roman" panose="02020603050405020304" pitchFamily="18" charset="0"/>
                <a:sym typeface="+mn-ea"/>
              </a:rPr>
              <a:t>促使法国爆发了大革命，推翻了专制统治，建立了资产阶级统治（近代西方的革命：资本主义</a:t>
            </a:r>
            <a:r>
              <a:rPr lang="en-US" altLang="zh-CN" b="1" dirty="0">
                <a:solidFill>
                  <a:srgbClr val="000404"/>
                </a:solidFill>
                <a:latin typeface="Times New Roman" panose="02020603050405020304" pitchFamily="18" charset="0"/>
                <a:sym typeface="+mn-ea"/>
              </a:rPr>
              <a:t>PK</a:t>
            </a:r>
            <a:r>
              <a:rPr lang="zh-CN" altLang="en-US" b="1" dirty="0">
                <a:solidFill>
                  <a:srgbClr val="000404"/>
                </a:solidFill>
                <a:latin typeface="Times New Roman" panose="02020603050405020304" pitchFamily="18" charset="0"/>
                <a:sym typeface="+mn-ea"/>
              </a:rPr>
              <a:t>封建专制）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1789年法国大革命颁布的纲领性文件</a:t>
            </a: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《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人权宣言</a:t>
            </a: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》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，提出了自由、平等、博爱的口号，说明启蒙运动传播了</a:t>
            </a:r>
            <a:r>
              <a:rPr lang="zh-CN" altLang="en-US">
                <a:sym typeface="+mn-ea"/>
              </a:rPr>
              <a:t>传播了自由、平等思想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>
              <a:sym typeface="+mn-ea"/>
            </a:endParaRPr>
          </a:p>
          <a:p>
            <a:pPr>
              <a:buClr>
                <a:schemeClr val="bg1"/>
              </a:buClr>
            </a:pPr>
            <a:r>
              <a:rPr lang="zh-CN" altLang="en-US">
                <a:sym typeface="+mn-ea"/>
              </a:rPr>
              <a:t>一句话概括：</a:t>
            </a:r>
            <a:r>
              <a:rPr lang="zh-CN" alt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为资产阶级革命提供理论基础。</a:t>
            </a:r>
            <a:endParaRPr lang="zh-CN" altLang="en-US"/>
          </a:p>
          <a:p>
            <a:pPr>
              <a:lnSpc>
                <a:spcPct val="11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r>
              <a:rPr lang="zh-CN" alt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②政治：为资产阶级制度设计提供理论基础，影响至今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r>
              <a:rPr lang="en-US" altLang="zh-CN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 </a:t>
            </a:r>
            <a:endParaRPr lang="en-US" altLang="zh-CN" b="1">
              <a:latin typeface="Calibri" panose="020F05020202040A0204" pitchFamily="34" charset="0"/>
              <a:ea typeface="微软雅黑" panose="020B0503020204020204" charset="-122"/>
              <a:sym typeface="Calibri" panose="020F05020202040A0204" pitchFamily="34" charset="0"/>
            </a:endParaRPr>
          </a:p>
          <a:p>
            <a:r>
              <a:rPr lang="en-US" altLang="zh-CN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(1)天赋人权(或自由平等)；鼓舞了美国人民为争取自由独立而战</a:t>
            </a:r>
            <a:r>
              <a:rPr lang="zh-CN" altLang="en-US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，</a:t>
            </a:r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r>
              <a:rPr lang="zh-CN" altLang="en-US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到了现代</a:t>
            </a:r>
            <a:r>
              <a:rPr lang="en-US" altLang="zh-CN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60</a:t>
            </a:r>
            <a:r>
              <a:rPr lang="zh-CN" altLang="en-US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年代</a:t>
            </a:r>
            <a:r>
              <a:rPr lang="en-US" altLang="zh-CN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美国人民</a:t>
            </a:r>
            <a:r>
              <a:rPr lang="zh-CN" altLang="en-US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继续</a:t>
            </a:r>
            <a:r>
              <a:rPr lang="en-US" altLang="zh-CN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为</a:t>
            </a:r>
            <a:r>
              <a:rPr lang="zh-CN" altLang="en-US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了</a:t>
            </a:r>
            <a:r>
              <a:rPr lang="en-US" altLang="zh-CN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争取自由</a:t>
            </a:r>
            <a:r>
              <a:rPr lang="zh-CN" altLang="en-US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而努力。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黑人民权运动领袖</a:t>
            </a:r>
            <a:r>
              <a:rPr lang="zh-CN" altLang="en-US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马丁</a:t>
            </a:r>
            <a:r>
              <a:rPr lang="en-US" altLang="zh-CN" b="1">
                <a:solidFill>
                  <a:schemeClr val="tx2"/>
                </a:solidFill>
                <a:ea typeface="微软雅黑" panose="020B0503020204020204" charset="-122"/>
                <a:cs typeface="微软雅黑" panose="020B0503020204020204" charset="-122"/>
                <a:sym typeface="+mn-ea"/>
              </a:rPr>
              <a:t>·</a:t>
            </a:r>
            <a:r>
              <a:rPr lang="zh-CN" altLang="en-US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路德</a:t>
            </a:r>
            <a:r>
              <a:rPr lang="en-US" altLang="zh-CN" b="1">
                <a:solidFill>
                  <a:schemeClr val="tx2"/>
                </a:solidFill>
                <a:ea typeface="微软雅黑" panose="020B0503020204020204" charset="-122"/>
                <a:cs typeface="微软雅黑" panose="020B0503020204020204" charset="-122"/>
                <a:sym typeface="+mn-ea"/>
              </a:rPr>
              <a:t>·</a:t>
            </a:r>
            <a:r>
              <a:rPr lang="zh-CN" altLang="en-US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金</a:t>
            </a:r>
            <a:endParaRPr lang="zh-CN" altLang="en-US" b="1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r>
              <a:rPr lang="zh-CN" altLang="en-US"/>
              <a:t>“梦想”的内容：美国真正实现人人平等，让黑人享有政治平等权，让黑人拥有正义和自由，消除种族歧视和隔离，黑人和白人能和睦共处，</a:t>
            </a:r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启蒙运动对近代中国又有什么影响？</a:t>
            </a:r>
            <a:endParaRPr lang="en-US" altLang="zh-CN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《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论法的精神</a:t>
            </a: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》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是谁写的？孟德斯鸠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r>
              <a:rPr lang="en-US" altLang="zh-CN" b="1">
                <a:solidFill>
                  <a:srgbClr val="FF0000"/>
                </a:solidFill>
                <a:latin typeface="Garamond" panose="02020404030301010803" pitchFamily="18" charset="0"/>
                <a:ea typeface="微软雅黑" panose="020B0503020204020204" charset="-122"/>
                <a:sym typeface="+mn-ea"/>
              </a:rPr>
              <a:t>《</a:t>
            </a:r>
            <a:r>
              <a:rPr lang="zh-CN" altLang="en-US" b="1">
                <a:solidFill>
                  <a:srgbClr val="FF0000"/>
                </a:solidFill>
                <a:latin typeface="Garamond" panose="02020404030301010803" pitchFamily="18" charset="0"/>
                <a:ea typeface="微软雅黑" panose="020B0503020204020204" charset="-122"/>
                <a:sym typeface="+mn-ea"/>
              </a:rPr>
              <a:t>中华民国临时约法</a:t>
            </a:r>
            <a:r>
              <a:rPr lang="en-US" altLang="zh-CN" b="1">
                <a:solidFill>
                  <a:srgbClr val="FF0000"/>
                </a:solidFill>
                <a:latin typeface="Garamond" panose="02020404030301010803" pitchFamily="18" charset="0"/>
                <a:ea typeface="微软雅黑" panose="020B0503020204020204" charset="-122"/>
                <a:sym typeface="+mn-ea"/>
              </a:rPr>
              <a:t>》</a:t>
            </a:r>
            <a:r>
              <a:rPr lang="zh-CN" altLang="en-US" b="1">
                <a:solidFill>
                  <a:srgbClr val="FF0000"/>
                </a:solidFill>
                <a:latin typeface="Garamond" panose="02020404030301010803" pitchFamily="18" charset="0"/>
                <a:ea typeface="微软雅黑" panose="020B0503020204020204" charset="-122"/>
                <a:sym typeface="+mn-ea"/>
              </a:rPr>
              <a:t>的内容体现了哪个启蒙思想家的思想主张？</a:t>
            </a:r>
            <a:endParaRPr lang="zh-CN" altLang="en-US" b="1">
              <a:solidFill>
                <a:srgbClr val="FF0000"/>
              </a:solidFill>
              <a:latin typeface="Garamond" panose="02020404030301010803" pitchFamily="18" charset="0"/>
              <a:ea typeface="微软雅黑" panose="020B0503020204020204" charset="-122"/>
              <a:sym typeface="+mn-ea"/>
            </a:endParaRPr>
          </a:p>
          <a:p>
            <a:r>
              <a:rPr lang="zh-CN" altLang="en-US" b="1">
                <a:solidFill>
                  <a:srgbClr val="FF0000"/>
                </a:solidFill>
                <a:latin typeface="Garamond" panose="02020404030301010803" pitchFamily="18" charset="0"/>
                <a:ea typeface="微软雅黑" panose="020B0503020204020204" charset="-122"/>
                <a:sym typeface="+mn-ea"/>
              </a:rPr>
              <a:t>人民主权</a:t>
            </a:r>
            <a:r>
              <a:rPr lang="en-US" altLang="zh-CN" b="1">
                <a:solidFill>
                  <a:srgbClr val="FF0000"/>
                </a:solidFill>
                <a:latin typeface="Garamond" panose="02020404030301010803" pitchFamily="18" charset="0"/>
                <a:ea typeface="微软雅黑" panose="020B0503020204020204" charset="-122"/>
                <a:sym typeface="+mn-ea"/>
              </a:rPr>
              <a:t>——</a:t>
            </a:r>
            <a:r>
              <a:rPr lang="zh-CN" altLang="en-US" b="1">
                <a:solidFill>
                  <a:srgbClr val="FF0000"/>
                </a:solidFill>
                <a:latin typeface="Garamond" panose="02020404030301010803" pitchFamily="18" charset="0"/>
                <a:ea typeface="微软雅黑" panose="020B0503020204020204" charset="-122"/>
                <a:sym typeface="+mn-ea"/>
              </a:rPr>
              <a:t>卢梭、康德，</a:t>
            </a:r>
            <a:r>
              <a:rPr lang="zh-CN" altLang="en-US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Calibri" panose="020F05020202040A0204" pitchFamily="34" charset="0"/>
              </a:rPr>
              <a:t>三权分立</a:t>
            </a:r>
            <a:r>
              <a:rPr lang="en-US" altLang="zh-CN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Calibri" panose="020F05020202040A0204" pitchFamily="34" charset="0"/>
              </a:rPr>
              <a:t>——</a:t>
            </a:r>
            <a:r>
              <a:rPr lang="zh-CN" altLang="en-US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Calibri" panose="020F05020202040A0204" pitchFamily="34" charset="0"/>
              </a:rPr>
              <a:t>孟德斯鸠</a:t>
            </a:r>
            <a:endParaRPr lang="zh-CN" altLang="en-US" b="1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Calibri" panose="020F05020202040A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r>
              <a:rPr lang="zh-CN" altLang="en-US">
                <a:sym typeface="+mn-ea"/>
              </a:rPr>
              <a:t>在中国划时代的伟大启蒙运动，五四运动</a:t>
            </a:r>
            <a:endParaRPr lang="zh-CN" altLang="en-US">
              <a:sym typeface="+mn-ea"/>
            </a:endParaRPr>
          </a:p>
          <a:p>
            <a:r>
              <a:rPr lang="zh-CN" altLang="en-US" b="1">
                <a:solidFill>
                  <a:srgbClr val="FF0000"/>
                </a:solidFill>
                <a:ea typeface="微软雅黑" panose="020B0503020204020204" charset="-122"/>
                <a:sym typeface="+mn-ea"/>
              </a:rPr>
              <a:t>提倡什么？</a:t>
            </a:r>
            <a:endParaRPr lang="zh-CN" altLang="en-US" b="1">
              <a:solidFill>
                <a:srgbClr val="FF0000"/>
              </a:solidFill>
              <a:ea typeface="微软雅黑" panose="020B0503020204020204" charset="-122"/>
              <a:sym typeface="+mn-ea"/>
            </a:endParaRPr>
          </a:p>
          <a:p>
            <a:r>
              <a:rPr lang="zh-CN" altLang="en-US" b="1">
                <a:solidFill>
                  <a:srgbClr val="FF0000"/>
                </a:solidFill>
                <a:ea typeface="微软雅黑" panose="020B0503020204020204" charset="-122"/>
                <a:sym typeface="+mn-ea"/>
              </a:rPr>
              <a:t>民主与科学</a:t>
            </a:r>
            <a:endParaRPr lang="zh-CN" altLang="en-US" b="1">
              <a:solidFill>
                <a:srgbClr val="FF0000"/>
              </a:solidFill>
              <a:ea typeface="微软雅黑" panose="020B0503020204020204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r>
              <a:rPr lang="zh-CN" altLang="en-US"/>
              <a:t>zé pī</a:t>
            </a:r>
            <a:endParaRPr lang="zh-CN" altLang="en-US"/>
          </a:p>
          <a:p>
            <a:r>
              <a:rPr lang="zh-CN" altLang="en-US"/>
              <a:t>具有阶级和时代的局限性，民主、自由、平等主要是资产阶级的民主、自由、平等，是为资产阶级服务的。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r>
              <a:rPr lang="zh-CN" altLang="en-US"/>
              <a:t>有着宏大理想的法国大革命，最后如何走向恐怖的大众暴力？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理论的和善和行为的强暴形成了鲜明的对比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多读书，多看报，少吃零食，多睡觉</a:t>
            </a:r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pPr eaLnBrk="0" hangingPunct="0">
              <a:spcBef>
                <a:spcPct val="50000"/>
              </a:spcBef>
              <a:defRPr/>
            </a:pPr>
            <a:r>
              <a:rPr kumimoji="1"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文艺复兴（人性）</a:t>
            </a:r>
            <a:r>
              <a:rPr kumimoji="1" lang="zh-CN" altLang="en-US" b="1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：</a:t>
            </a:r>
            <a:r>
              <a:rPr kumimoji="1" lang="zh-CN" altLang="en-US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使人类从</a:t>
            </a:r>
            <a:r>
              <a:rPr kumimoji="1"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神权</a:t>
            </a:r>
            <a:r>
              <a:rPr kumimoji="1" lang="en-US" altLang="zh-CN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(</a:t>
            </a:r>
            <a:r>
              <a:rPr kumimoji="1"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禁欲主义）</a:t>
            </a:r>
            <a:r>
              <a:rPr kumimoji="1" lang="zh-CN" altLang="en-US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的束缚下解脱出来。</a:t>
            </a:r>
            <a:endParaRPr kumimoji="1" lang="zh-CN" altLang="en-US" b="1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eaLnBrk="0" hangingPunct="0">
              <a:spcBef>
                <a:spcPct val="50000"/>
              </a:spcBef>
              <a:defRPr/>
            </a:pPr>
            <a:r>
              <a:rPr kumimoji="1"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启蒙运动（理性）</a:t>
            </a:r>
            <a:r>
              <a:rPr kumimoji="1" lang="zh-CN" altLang="en-US" b="1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：</a:t>
            </a:r>
            <a:r>
              <a:rPr kumimoji="1" lang="zh-CN" altLang="en-US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使人类从</a:t>
            </a:r>
            <a:r>
              <a:rPr kumimoji="1"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封建王权</a:t>
            </a:r>
            <a:r>
              <a:rPr kumimoji="1" lang="zh-CN" altLang="en-US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中解放出来。 </a:t>
            </a:r>
            <a:endParaRPr kumimoji="1" lang="zh-CN" altLang="en-US" b="1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r>
              <a:rPr lang="zh-CN" altLang="en-US"/>
              <a:t>虽有抨击君主专制，但是没有提出建立新的社会制度，没有形成系统完整的理论体系。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启蒙思想家提出来未来资本主义社会的蓝图</a:t>
            </a:r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2E9B20B1-806A-4341-A804-8854EEF07C00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09F97D41-3831-4B03-B663-BBFF22CB8E5D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r>
              <a:rPr lang="zh-CN" altLang="en-US"/>
              <a:t>根本原因？</a:t>
            </a:r>
            <a:endParaRPr lang="zh-CN" altLang="en-US"/>
          </a:p>
          <a:p>
            <a:r>
              <a:rPr lang="zh-CN" altLang="en-US"/>
              <a:t>中国小农经济占主导，资本主义萌芽脆弱</a:t>
            </a:r>
            <a:endParaRPr lang="zh-CN" altLang="en-US"/>
          </a:p>
          <a:p>
            <a:r>
              <a:rPr lang="en-US" altLang="zh-CN"/>
              <a:t>18</a:t>
            </a:r>
            <a:r>
              <a:rPr lang="zh-CN" altLang="en-US"/>
              <a:t>世纪的欧洲资本主义进一步发展，资产阶级力量壮大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D2593-52DC-45EF-A020-97E41F5BE198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F5DA0-5467-4346-A3D1-D6892EA2DA30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491EC-DC3A-49D5-8832-45DFFD5D38E8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A68D7-B708-4D65-8AF4-56B944D8D88A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9AC4C-87FB-4787-A107-4A47E757E0A2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A72CE-5723-45C6-ABA4-BFEC9EE1E6A1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BC19C-BFC3-4805-AF3A-FF57ECA7C846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A52ED-7F64-4178-A2C3-8B80CB92F8AE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FAC6B-CA3D-49DC-BFDB-73DC78428813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F2D578-191F-4848-BCDF-4703077CAA11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597EE-5F71-4840-B4BD-D2FA59D4B582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5E79B-D4BE-4C1C-BDAC-E4EC1BB1D221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F2721-667C-42DD-8FB1-4D377B88DA7C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145F8-E9AA-4876-BDFA-4FD456EFA66E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55BD5-0425-4AF4-8519-C2B2B73A5498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54B88-9B15-4910-AD9D-F77A5E1774FF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anose="020F05020202040A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9C0E0-B61D-4252-9035-73B4CD7B33BE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F54F4-46CA-4081-A6FF-15BE15CAC824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066AF-0F07-4316-95D0-31DD1FF33E29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F050F-265D-48F5-A721-FC9690EA5B33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BB6EC-4AC2-4233-B67D-D087B546507A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90ACD-5B89-4049-BEEF-2F20809511D0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C5FD3-82A3-4FA1-8265-273CAB908E6D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93059-8187-4FCE-915B-33984E5CEE1F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ctr" eaLnBrk="1" fontAlgn="base" hangingPunct="1"/>
            <a:fld id="{9A0DB2DC-4C9A-4742-B13C-FB6460FD3503}" type="slidenum">
              <a:rPr lang="zh-CN" altLang="en-US" sz="1100" strike="noStrike" noProof="1" dirty="0">
                <a:solidFill>
                  <a:srgbClr val="636363"/>
                </a:solidFill>
                <a:latin typeface="Franklin Gothic Book" panose="020B0503020102020204"/>
                <a:ea typeface="微软雅黑" panose="020B0503020204020204" charset="-122"/>
                <a:cs typeface="+mn-ea"/>
              </a:rPr>
            </a:fld>
            <a:endParaRPr lang="zh-CN" altLang="en-US" sz="1100" strike="noStrike" noProof="1" dirty="0">
              <a:solidFill>
                <a:srgbClr val="636363"/>
              </a:solidFill>
              <a:latin typeface="Franklin Gothic Book" panose="020B0503020102020204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ctr" eaLnBrk="1" fontAlgn="base" hangingPunct="1"/>
            <a:fld id="{9A0DB2DC-4C9A-4742-B13C-FB6460FD3503}" type="slidenum">
              <a:rPr lang="zh-CN" altLang="en-US" sz="1100" strike="noStrike" noProof="1" dirty="0">
                <a:solidFill>
                  <a:srgbClr val="636363"/>
                </a:solidFill>
                <a:latin typeface="Franklin Gothic Book" panose="020B0503020102020204"/>
                <a:ea typeface="微软雅黑" panose="020B0503020204020204" charset="-122"/>
                <a:cs typeface="+mn-ea"/>
              </a:rPr>
            </a:fld>
            <a:endParaRPr lang="zh-CN" altLang="en-US" sz="1100" strike="noStrike" noProof="1" dirty="0">
              <a:solidFill>
                <a:srgbClr val="636363"/>
              </a:solidFill>
              <a:latin typeface="Franklin Gothic Book" panose="020B0503020102020204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ctr" eaLnBrk="1" fontAlgn="base" hangingPunct="1"/>
            <a:fld id="{9A0DB2DC-4C9A-4742-B13C-FB6460FD3503}" type="slidenum">
              <a:rPr lang="zh-CN" altLang="en-US" sz="1100" strike="noStrike" noProof="1" dirty="0">
                <a:solidFill>
                  <a:srgbClr val="636363"/>
                </a:solidFill>
                <a:latin typeface="Franklin Gothic Book" panose="020B0503020102020204"/>
                <a:ea typeface="微软雅黑" panose="020B0503020204020204" charset="-122"/>
                <a:cs typeface="+mn-ea"/>
              </a:rPr>
            </a:fld>
            <a:endParaRPr lang="zh-CN" altLang="en-US" sz="1100" strike="noStrike" noProof="1" dirty="0">
              <a:solidFill>
                <a:srgbClr val="636363"/>
              </a:solidFill>
              <a:latin typeface="Franklin Gothic Book" panose="020B0503020102020204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6863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6863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ctr" eaLnBrk="1" fontAlgn="base" hangingPunct="1"/>
            <a:fld id="{9A0DB2DC-4C9A-4742-B13C-FB6460FD3503}" type="slidenum">
              <a:rPr lang="zh-CN" altLang="en-US" sz="1100" strike="noStrike" noProof="1" dirty="0">
                <a:solidFill>
                  <a:srgbClr val="636363"/>
                </a:solidFill>
                <a:latin typeface="Franklin Gothic Book" panose="020B0503020102020204"/>
                <a:ea typeface="微软雅黑" panose="020B0503020204020204" charset="-122"/>
                <a:cs typeface="+mn-ea"/>
              </a:rPr>
            </a:fld>
            <a:endParaRPr lang="zh-CN" altLang="en-US" sz="1100" strike="noStrike" noProof="1" dirty="0">
              <a:solidFill>
                <a:srgbClr val="636363"/>
              </a:solidFill>
              <a:latin typeface="Franklin Gothic Book" panose="020B0503020102020204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ctr" eaLnBrk="1" fontAlgn="base" hangingPunct="1"/>
            <a:fld id="{9A0DB2DC-4C9A-4742-B13C-FB6460FD3503}" type="slidenum">
              <a:rPr lang="zh-CN" altLang="en-US" sz="1100" strike="noStrike" noProof="1" dirty="0">
                <a:solidFill>
                  <a:srgbClr val="636363"/>
                </a:solidFill>
                <a:latin typeface="Franklin Gothic Book" panose="020B0503020102020204"/>
                <a:ea typeface="微软雅黑" panose="020B0503020204020204" charset="-122"/>
                <a:cs typeface="+mn-ea"/>
              </a:rPr>
            </a:fld>
            <a:endParaRPr lang="zh-CN" altLang="en-US" sz="1100" strike="noStrike" noProof="1" dirty="0">
              <a:solidFill>
                <a:srgbClr val="636363"/>
              </a:solidFill>
              <a:latin typeface="Franklin Gothic Book" panose="020B0503020102020204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ctr" eaLnBrk="1" fontAlgn="base" hangingPunct="1"/>
            <a:fld id="{9A0DB2DC-4C9A-4742-B13C-FB6460FD3503}" type="slidenum">
              <a:rPr lang="zh-CN" altLang="en-US" sz="1100" strike="noStrike" noProof="1" dirty="0">
                <a:solidFill>
                  <a:srgbClr val="636363"/>
                </a:solidFill>
                <a:latin typeface="Franklin Gothic Book" panose="020B0503020102020204"/>
                <a:ea typeface="微软雅黑" panose="020B0503020204020204" charset="-122"/>
                <a:cs typeface="+mn-ea"/>
              </a:rPr>
            </a:fld>
            <a:endParaRPr lang="zh-CN" altLang="en-US" sz="1100" strike="noStrike" noProof="1" dirty="0">
              <a:solidFill>
                <a:srgbClr val="636363"/>
              </a:solidFill>
              <a:latin typeface="Franklin Gothic Book" panose="020B0503020102020204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ctr" eaLnBrk="1" fontAlgn="base" hangingPunct="1"/>
            <a:fld id="{9A0DB2DC-4C9A-4742-B13C-FB6460FD3503}" type="slidenum">
              <a:rPr lang="zh-CN" altLang="en-US" sz="1100" strike="noStrike" noProof="1" dirty="0">
                <a:solidFill>
                  <a:srgbClr val="636363"/>
                </a:solidFill>
                <a:latin typeface="Franklin Gothic Book" panose="020B0503020102020204"/>
                <a:ea typeface="微软雅黑" panose="020B0503020204020204" charset="-122"/>
                <a:cs typeface="+mn-ea"/>
              </a:rPr>
            </a:fld>
            <a:endParaRPr lang="zh-CN" altLang="en-US" sz="1100" strike="noStrike" noProof="1" dirty="0">
              <a:solidFill>
                <a:srgbClr val="636363"/>
              </a:solidFill>
              <a:latin typeface="Franklin Gothic Book" panose="020B0503020102020204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ctr" eaLnBrk="1" fontAlgn="base" hangingPunct="1"/>
            <a:fld id="{9A0DB2DC-4C9A-4742-B13C-FB6460FD3503}" type="slidenum">
              <a:rPr lang="zh-CN" altLang="en-US" sz="1100" strike="noStrike" noProof="1" dirty="0">
                <a:solidFill>
                  <a:srgbClr val="636363"/>
                </a:solidFill>
                <a:latin typeface="Franklin Gothic Book" panose="020B0503020102020204"/>
                <a:ea typeface="微软雅黑" panose="020B0503020204020204" charset="-122"/>
                <a:cs typeface="+mn-ea"/>
              </a:rPr>
            </a:fld>
            <a:endParaRPr lang="zh-CN" altLang="en-US" sz="1100" strike="noStrike" noProof="1" dirty="0">
              <a:solidFill>
                <a:srgbClr val="636363"/>
              </a:solidFill>
              <a:latin typeface="Franklin Gothic Book" panose="020B0503020102020204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anose="05020102010507070707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ctr" eaLnBrk="1" fontAlgn="base" hangingPunct="1"/>
            <a:fld id="{9A0DB2DC-4C9A-4742-B13C-FB6460FD3503}" type="slidenum">
              <a:rPr lang="zh-CN" altLang="en-US" sz="1100" strike="noStrike" noProof="1" dirty="0">
                <a:solidFill>
                  <a:srgbClr val="636363"/>
                </a:solidFill>
                <a:latin typeface="Franklin Gothic Book" panose="020B0503020102020204"/>
                <a:ea typeface="微软雅黑" panose="020B0503020204020204" charset="-122"/>
                <a:cs typeface="+mn-ea"/>
              </a:rPr>
            </a:fld>
            <a:endParaRPr lang="zh-CN" altLang="en-US" sz="1100" strike="noStrike" noProof="1" dirty="0">
              <a:solidFill>
                <a:srgbClr val="636363"/>
              </a:solidFill>
              <a:latin typeface="Franklin Gothic Book" panose="020B0503020102020204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ctr" eaLnBrk="1" fontAlgn="base" hangingPunct="1"/>
            <a:fld id="{9A0DB2DC-4C9A-4742-B13C-FB6460FD3503}" type="slidenum">
              <a:rPr lang="zh-CN" altLang="en-US" sz="1100" strike="noStrike" noProof="1" dirty="0">
                <a:solidFill>
                  <a:srgbClr val="636363"/>
                </a:solidFill>
                <a:latin typeface="Franklin Gothic Book" panose="020B0503020102020204"/>
                <a:ea typeface="微软雅黑" panose="020B0503020204020204" charset="-122"/>
                <a:cs typeface="+mn-ea"/>
              </a:rPr>
            </a:fld>
            <a:endParaRPr lang="zh-CN" altLang="en-US" sz="1100" strike="noStrike" noProof="1" dirty="0">
              <a:solidFill>
                <a:srgbClr val="636363"/>
              </a:solidFill>
              <a:latin typeface="Franklin Gothic Book" panose="020B0503020102020204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6011862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6011862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ctr" eaLnBrk="1" fontAlgn="base" hangingPunct="1"/>
            <a:fld id="{9A0DB2DC-4C9A-4742-B13C-FB6460FD3503}" type="slidenum">
              <a:rPr lang="zh-CN" altLang="en-US" sz="1100" strike="noStrike" noProof="1" dirty="0">
                <a:solidFill>
                  <a:srgbClr val="636363"/>
                </a:solidFill>
                <a:latin typeface="Franklin Gothic Book" panose="020B0503020102020204"/>
                <a:ea typeface="微软雅黑" panose="020B0503020204020204" charset="-122"/>
                <a:cs typeface="+mn-ea"/>
              </a:rPr>
            </a:fld>
            <a:endParaRPr lang="zh-CN" altLang="en-US" sz="1100" strike="noStrike" noProof="1" dirty="0">
              <a:solidFill>
                <a:srgbClr val="636363"/>
              </a:solidFill>
              <a:latin typeface="Franklin Gothic Book" panose="020B0503020102020204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 smtClean="0">
                <a:sym typeface="Calibri" panose="020F05020202040A0204" pitchFamily="34" charset="0"/>
              </a:rPr>
              <a:t>单击此处编辑母版标题样式</a:t>
            </a:r>
            <a:endParaRPr lang="zh-CN" altLang="zh-CN" smtClean="0">
              <a:sym typeface="Calibri" panose="020F05020202040A0204" pitchFamily="34" charset="0"/>
            </a:endParaRP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 smtClean="0">
                <a:sym typeface="Calibri" panose="020F05020202040A0204" pitchFamily="34" charset="0"/>
              </a:rPr>
              <a:t>单击此处编辑母版文本样式</a:t>
            </a:r>
            <a:endParaRPr lang="zh-CN" altLang="zh-CN" smtClean="0">
              <a:sym typeface="Calibri" panose="020F05020202040A0204" pitchFamily="34" charset="0"/>
            </a:endParaRPr>
          </a:p>
          <a:p>
            <a:pPr lvl="1"/>
            <a:r>
              <a:rPr lang="zh-CN" altLang="zh-CN" smtClean="0">
                <a:sym typeface="Calibri" panose="020F05020202040A0204" pitchFamily="34" charset="0"/>
              </a:rPr>
              <a:t>第二级</a:t>
            </a:r>
            <a:endParaRPr lang="zh-CN" altLang="zh-CN" smtClean="0">
              <a:sym typeface="Calibri" panose="020F05020202040A0204" pitchFamily="34" charset="0"/>
            </a:endParaRPr>
          </a:p>
          <a:p>
            <a:pPr lvl="2"/>
            <a:r>
              <a:rPr lang="zh-CN" altLang="zh-CN" smtClean="0">
                <a:sym typeface="Calibri" panose="020F05020202040A0204" pitchFamily="34" charset="0"/>
              </a:rPr>
              <a:t>第三级</a:t>
            </a:r>
            <a:endParaRPr lang="zh-CN" altLang="zh-CN" smtClean="0">
              <a:sym typeface="Calibri" panose="020F05020202040A0204" pitchFamily="34" charset="0"/>
            </a:endParaRPr>
          </a:p>
          <a:p>
            <a:pPr lvl="3"/>
            <a:r>
              <a:rPr lang="zh-CN" altLang="zh-CN" smtClean="0">
                <a:sym typeface="Calibri" panose="020F05020202040A0204" pitchFamily="34" charset="0"/>
              </a:rPr>
              <a:t>第四级</a:t>
            </a:r>
            <a:endParaRPr lang="zh-CN" altLang="zh-CN" smtClean="0">
              <a:sym typeface="Calibri" panose="020F05020202040A0204" pitchFamily="34" charset="0"/>
            </a:endParaRPr>
          </a:p>
          <a:p>
            <a:pPr lvl="4"/>
            <a:r>
              <a:rPr lang="zh-CN" altLang="zh-CN" smtClean="0">
                <a:sym typeface="Calibri" panose="020F05020202040A0204" pitchFamily="34" charset="0"/>
              </a:rPr>
              <a:t>第五级</a:t>
            </a:r>
            <a:endParaRPr lang="zh-CN" altLang="zh-CN" smtClean="0">
              <a:sym typeface="Calibri" panose="020F05020202040A0204" pitchFamily="34" charset="0"/>
            </a:endParaRP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>
              <a:defRPr/>
            </a:pPr>
            <a:fld id="{CB38E23D-CF09-4280-B1C5-722675518F4F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>
              <a:defRPr/>
            </a:pPr>
            <a:fld id="{9C0FC450-C74A-4811-A9A5-1E39F12D0311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pic>
        <p:nvPicPr>
          <p:cNvPr id="1031" name="图片 1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459663" y="127000"/>
            <a:ext cx="1549400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anose="020B0503020204020204" charset="-122"/>
          <a:cs typeface="+mj-cs"/>
          <a:sym typeface="Calibri" panose="020F05020202040A0204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  <a:sym typeface="Calibri" panose="020F05020202040A0204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  <a:sym typeface="Calibri" panose="020F05020202040A0204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  <a:sym typeface="Calibri" panose="020F05020202040A0204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  <a:sym typeface="Calibri" panose="020F05020202040A0204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  <a:sym typeface="Calibri" panose="020F05020202040A0204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  <a:sym typeface="Calibri" panose="020F05020202040A0204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  <a:sym typeface="Calibri" panose="020F05020202040A0204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A0204" pitchFamily="34" charset="0"/>
          <a:ea typeface="宋体" panose="02010600030101010101" pitchFamily="2" charset="-122"/>
          <a:sym typeface="Calibri" panose="020F05020202040A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软雅黑" panose="020B0503020204020204" charset="-122"/>
          <a:cs typeface="+mn-cs"/>
          <a:sym typeface="Calibri" panose="020F05020202040A0204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软雅黑" panose="020B0503020204020204" charset="-122"/>
          <a:cs typeface="+mn-cs"/>
          <a:sym typeface="Calibri" panose="020F05020202040A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charset="-122"/>
          <a:cs typeface="+mn-cs"/>
          <a:sym typeface="Calibri" panose="020F05020202040A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软雅黑" panose="020B0503020204020204" charset="-122"/>
          <a:cs typeface="+mn-cs"/>
          <a:sym typeface="Calibri" panose="020F05020202040A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软雅黑" panose="020B0503020204020204" charset="-122"/>
          <a:cs typeface="+mn-cs"/>
          <a:sym typeface="Calibri" panose="020F05020202040A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170" name="矩形 6"/>
          <p:cNvSpPr>
            <a:spLocks noChangeArrowheads="1"/>
          </p:cNvSpPr>
          <p:nvPr/>
        </p:nvSpPr>
        <p:spPr bwMode="auto">
          <a:xfrm>
            <a:off x="0" y="6678613"/>
            <a:ext cx="9144000" cy="179388"/>
          </a:xfrm>
          <a:prstGeom prst="rect">
            <a:avLst/>
          </a:prstGeom>
          <a:gradFill rotWithShape="0">
            <a:gsLst>
              <a:gs pos="0">
                <a:srgbClr val="918415">
                  <a:alpha val="50000"/>
                </a:srgbClr>
              </a:gs>
              <a:gs pos="50000">
                <a:srgbClr val="EEEDE7">
                  <a:alpha val="44999"/>
                </a:srgbClr>
              </a:gs>
              <a:gs pos="100000">
                <a:srgbClr val="918415">
                  <a:alpha val="39998"/>
                </a:srgbClr>
              </a:gs>
            </a:gsLst>
            <a:lin ang="0" scaled="1"/>
          </a:gradFill>
          <a:ln w="9525">
            <a:noFill/>
            <a:miter lim="800000"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3020102020204"/>
              <a:ea typeface="微软雅黑" panose="020B0503020204020204" charset="-122"/>
              <a:cs typeface="+mn-cs"/>
            </a:endParaRPr>
          </a:p>
        </p:txBody>
      </p:sp>
      <p:sp>
        <p:nvSpPr>
          <p:cNvPr id="7171" name="矩形 7"/>
          <p:cNvSpPr>
            <a:spLocks noChangeArrowheads="1"/>
          </p:cNvSpPr>
          <p:nvPr/>
        </p:nvSpPr>
        <p:spPr bwMode="auto">
          <a:xfrm>
            <a:off x="0" y="0"/>
            <a:ext cx="9144000" cy="107950"/>
          </a:xfrm>
          <a:prstGeom prst="rect">
            <a:avLst/>
          </a:prstGeom>
          <a:gradFill rotWithShape="0">
            <a:gsLst>
              <a:gs pos="0">
                <a:srgbClr val="918415">
                  <a:alpha val="50000"/>
                </a:srgbClr>
              </a:gs>
              <a:gs pos="50000">
                <a:srgbClr val="EEEDE7">
                  <a:alpha val="44999"/>
                </a:srgbClr>
              </a:gs>
              <a:gs pos="100000">
                <a:srgbClr val="918415">
                  <a:alpha val="39998"/>
                </a:srgbClr>
              </a:gs>
            </a:gsLst>
            <a:lin ang="0" scaled="1"/>
          </a:gradFill>
          <a:ln w="9525">
            <a:noFill/>
            <a:miter lim="800000"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3020102020204"/>
              <a:ea typeface="微软雅黑" panose="020B0503020204020204" charset="-122"/>
              <a:cs typeface="+mn-cs"/>
            </a:endParaRPr>
          </a:p>
        </p:txBody>
      </p:sp>
      <p:sp>
        <p:nvSpPr>
          <p:cNvPr id="6148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6149" name="文本占位符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6863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8198" name="日期占位符 1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100" noProof="1" dirty="0">
                <a:solidFill>
                  <a:srgbClr val="636363"/>
                </a:solidFill>
                <a:latin typeface="Franklin Gothic Book" panose="020B0503020102020204"/>
                <a:ea typeface="微软雅黑" panose="020B050302020402020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8199" name="页脚占位符 2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r">
              <a:defRPr sz="1100" noProof="1" dirty="0">
                <a:solidFill>
                  <a:srgbClr val="636363"/>
                </a:solidFill>
                <a:latin typeface="Franklin Gothic Book" panose="020B0503020102020204"/>
                <a:ea typeface="微软雅黑" panose="020B0503020204020204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100" b="0" i="0" u="none" strike="noStrike" kern="1200" cap="none" spc="0" normalizeH="0" baseline="0" noProof="1">
              <a:ln>
                <a:noFill/>
              </a:ln>
              <a:solidFill>
                <a:srgbClr val="636363"/>
              </a:solidFill>
              <a:effectLst/>
              <a:uLnTx/>
              <a:uFillTx/>
              <a:latin typeface="Franklin Gothic Book" panose="020B0503020102020204"/>
              <a:cs typeface="+mn-cs"/>
            </a:endParaRPr>
          </a:p>
        </p:txBody>
      </p:sp>
      <p:sp>
        <p:nvSpPr>
          <p:cNvPr id="8200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45720" tIns="45720" rIns="45720" bIns="45720" numCol="1" anchor="ctr" anchorCtr="0" compatLnSpc="1"/>
          <a:p>
            <a:pPr lvl="0" algn="ctr" eaLnBrk="1" fontAlgn="base" hangingPunct="1"/>
            <a:fld id="{9A0DB2DC-4C9A-4742-B13C-FB6460FD3503}" type="slidenum">
              <a:rPr lang="zh-CN" altLang="en-US" sz="1100" strike="noStrike" noProof="1" dirty="0">
                <a:solidFill>
                  <a:srgbClr val="636363"/>
                </a:solidFill>
                <a:latin typeface="Franklin Gothic Book" panose="020B0503020102020204"/>
                <a:ea typeface="微软雅黑" panose="020B0503020204020204" charset="-122"/>
                <a:cs typeface="微软雅黑" panose="020B0503020204020204" charset="-122"/>
              </a:rPr>
            </a:fld>
            <a:endParaRPr lang="zh-CN" altLang="en-US" sz="1100" strike="noStrike" noProof="1" dirty="0">
              <a:solidFill>
                <a:srgbClr val="636363"/>
              </a:solidFill>
              <a:latin typeface="Franklin Gothic Book" panose="020B0503020102020204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anose="020B0603020102090204" pitchFamily="34" charset="0"/>
          <a:ea typeface="微软雅黑" panose="020B050302020402020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anose="020B0603020102090204" pitchFamily="34" charset="0"/>
          <a:ea typeface="微软雅黑" panose="020B050302020402020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anose="020B0603020102090204" pitchFamily="34" charset="0"/>
          <a:ea typeface="微软雅黑" panose="020B050302020402020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anose="020B0603020102090204" pitchFamily="34" charset="0"/>
          <a:ea typeface="微软雅黑" panose="020B0503020204020204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anose="020B0603020102090204" pitchFamily="34" charset="0"/>
          <a:ea typeface="微软雅黑" panose="020B0503020204020204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anose="020B0603020102090204" pitchFamily="34" charset="0"/>
          <a:ea typeface="微软雅黑" panose="020B0503020204020204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anose="020B0603020102090204" pitchFamily="34" charset="0"/>
          <a:ea typeface="微软雅黑" panose="020B0503020204020204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anose="020B0603020102090204" pitchFamily="34" charset="0"/>
          <a:ea typeface="微软雅黑" panose="020B050302020402020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anose="05020102010507070707"/>
        <a:buChar char="ß"/>
        <a:defRPr sz="320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anose="05020102010507070707"/>
        <a:buChar char="Þ"/>
        <a:defRPr sz="280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anose="05020102010507070707"/>
        <a:buChar char=""/>
        <a:defRPr sz="240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anose="05020102010507070707"/>
        <a:buChar char=""/>
        <a:defRPr sz="200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anose="05020102010507070707"/>
        <a:buChar char=""/>
        <a:defRPr sz="200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anose="05020102010507070707"/>
        <a:buChar char="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anose="05020102010507070707"/>
        <a:buChar char="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anose="05020102010507070707"/>
        <a:buChar char="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anose="05020102010507070707"/>
        <a:buChar char="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9.jpeg"/><Relationship Id="rId3" Type="http://schemas.openxmlformats.org/officeDocument/2006/relationships/hyperlink" Target="//upload.wikimedia.org/wikipedia/commons/5/5f/Louis_XIV_of_France.jpg" TargetMode="External"/><Relationship Id="rId2" Type="http://schemas.openxmlformats.org/officeDocument/2006/relationships/image" Target="../media/image8.png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jpeg"/><Relationship Id="rId1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7.jpeg"/><Relationship Id="rId1" Type="http://schemas.openxmlformats.org/officeDocument/2006/relationships/hyperlink" Target="http://imgsrc.baidu.com/baike/pic/item/906289dda78ffc275882dd7b.jpg" TargetMode="Externa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8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3.jpeg"/><Relationship Id="rId1" Type="http://schemas.openxmlformats.org/officeDocument/2006/relationships/image" Target="../media/image32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483" y="-21113"/>
            <a:ext cx="7772400" cy="1076325"/>
          </a:xfrm>
        </p:spPr>
        <p:txBody>
          <a:bodyPr>
            <a:spAutoFit/>
          </a:bodyPr>
          <a:lstStyle/>
          <a:p>
            <a:pPr marL="0" indent="0" eaLnBrk="1" hangingPunct="1">
              <a:lnSpc>
                <a:spcPct val="160000"/>
              </a:lnSpc>
              <a:spcBef>
                <a:spcPct val="50000"/>
              </a:spcBef>
            </a:pPr>
            <a:r>
              <a:rPr lang="zh-CN" altLang="zh-CN" sz="4000" b="1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第7课  启蒙运动</a:t>
            </a:r>
            <a:endParaRPr lang="zh-CN" altLang="zh-CN" sz="4000" b="1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351790" y="1085850"/>
            <a:ext cx="8440420" cy="65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28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启什么蒙？（什么导致的蒙）</a:t>
            </a:r>
            <a:endParaRPr lang="zh-CN" altLang="en-US" sz="2800" b="1" dirty="0" smtClean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85800" y="1870075"/>
            <a:ext cx="697547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“宗教迷信”和“专制统治”导致的蒙昧！</a:t>
            </a:r>
            <a:endParaRPr lang="zh-CN" altLang="en-US" sz="2800" b="1" dirty="0">
              <a:solidFill>
                <a:srgbClr val="FF0000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51790" y="2392045"/>
            <a:ext cx="8440420" cy="65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用</a:t>
            </a:r>
            <a:r>
              <a:rPr lang="zh-CN" altLang="en-US" sz="28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什么</a:t>
            </a:r>
            <a:r>
              <a:rPr lang="zh-CN" altLang="en-US" sz="28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启蒙？</a:t>
            </a:r>
            <a:endParaRPr lang="zh-CN" altLang="en-US" sz="2800" b="1" dirty="0" smtClean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04800" y="2971165"/>
            <a:ext cx="8440420" cy="1210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在康德</a:t>
            </a:r>
            <a:r>
              <a:rPr lang="en-US" altLang="zh-CN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《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答复这个问题：“什么是启蒙运动？”</a:t>
            </a:r>
            <a:r>
              <a:rPr lang="en-US" altLang="zh-CN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》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一文中，“理性”出现了</a:t>
            </a:r>
            <a:r>
              <a:rPr lang="en-US" altLang="zh-CN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11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次，“自由”出现了</a:t>
            </a:r>
            <a:r>
              <a:rPr lang="en-US" altLang="zh-CN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25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次。</a:t>
            </a:r>
            <a:endParaRPr lang="zh-CN" altLang="en-US" sz="2800" b="1" dirty="0" smtClean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65455" y="4195445"/>
            <a:ext cx="629920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理性和自由是启蒙运动的两面旗帜。</a:t>
            </a:r>
            <a:endParaRPr lang="zh-CN" altLang="en-US" sz="2800" b="1" dirty="0">
              <a:solidFill>
                <a:srgbClr val="FF0000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9" name="Text Box 2"/>
          <p:cNvSpPr txBox="1"/>
          <p:nvPr/>
        </p:nvSpPr>
        <p:spPr>
          <a:xfrm>
            <a:off x="233045" y="5289233"/>
            <a:ext cx="8424863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指人自己思考，运用自己的智力去认识、判断和理解事物的能力。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1" name="Text Box 2"/>
          <p:cNvSpPr txBox="1"/>
          <p:nvPr/>
        </p:nvSpPr>
        <p:spPr>
          <a:xfrm>
            <a:off x="-226060" y="4717415"/>
            <a:ext cx="84248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什么是“理性”？</a:t>
            </a:r>
            <a:endParaRPr lang="zh-CN" altLang="en-US" sz="28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/>
      <p:bldP spid="2" grpId="0"/>
      <p:bldP spid="5" grpId="0"/>
      <p:bldP spid="7" grpId="0"/>
      <p:bldP spid="9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>
            <a:spLocks noChangeArrowheads="1"/>
          </p:cNvSpPr>
          <p:nvPr/>
        </p:nvSpPr>
        <p:spPr bwMode="auto">
          <a:xfrm>
            <a:off x="380048" y="79058"/>
            <a:ext cx="5029200" cy="585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>
                <a:ea typeface="微软雅黑" panose="020B0503020204020204" charset="-122"/>
                <a:sym typeface="Calibri" panose="020F05020202040A0204" pitchFamily="34" charset="0"/>
              </a:rPr>
              <a:t>一、探寻启蒙之源</a:t>
            </a:r>
            <a:endParaRPr lang="zh-CN" altLang="en-US" sz="3200" b="1"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74842" y="141477"/>
            <a:ext cx="4597569" cy="52197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 wrap="square" rtlCol="0" anchor="t">
            <a:spAutoFit/>
          </a:bodyPr>
          <a:p>
            <a:pPr lvl="0" algn="ctr"/>
            <a:r>
              <a:rPr lang="zh-CN" altLang="en-US" sz="2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聚 焦 欧 洲（15-18世纪）</a:t>
            </a:r>
            <a:endParaRPr lang="zh-CN" altLang="en-US" sz="28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20" y="664845"/>
            <a:ext cx="8823960" cy="6157595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23850" y="2561273"/>
            <a:ext cx="8424863" cy="24622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a typeface="微软雅黑" panose="020B0503020204020204" charset="-122"/>
                <a:sym typeface="Calibri" panose="020F05020202040A0204" pitchFamily="34" charset="0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ea typeface="微软雅黑" panose="020B0503020204020204" charset="-122"/>
                <a:sym typeface="Calibri" panose="020F05020202040A0204" pitchFamily="34" charset="0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ea typeface="微软雅黑" panose="020B0503020204020204" charset="-122"/>
                <a:sym typeface="Calibri" panose="020F05020202040A0204" pitchFamily="34" charset="0"/>
              </a:rPr>
              <a:t>）</a:t>
            </a:r>
            <a:r>
              <a:rPr lang="zh-CN" altLang="zh-CN" sz="2800" b="1">
                <a:solidFill>
                  <a:schemeClr val="tx1"/>
                </a:solidFill>
                <a:ea typeface="微软雅黑" panose="020B0503020204020204" charset="-122"/>
                <a:sym typeface="Calibri" panose="020F05020202040A0204" pitchFamily="34" charset="0"/>
              </a:rPr>
              <a:t>经济：资本主义经济进一步发展</a:t>
            </a:r>
            <a:r>
              <a:rPr lang="en-US" altLang="zh-CN" sz="2800" b="1">
                <a:solidFill>
                  <a:srgbClr val="FF0000"/>
                </a:solidFill>
                <a:ea typeface="微软雅黑" panose="020B0503020204020204" charset="-122"/>
                <a:sym typeface="Calibri" panose="020F05020202040A0204" pitchFamily="34" charset="0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ea typeface="微软雅黑" panose="020B0503020204020204" charset="-122"/>
                <a:sym typeface="Calibri" panose="020F05020202040A0204" pitchFamily="34" charset="0"/>
              </a:rPr>
              <a:t>根本</a:t>
            </a:r>
            <a:r>
              <a:rPr lang="en-US" altLang="zh-CN" sz="2800" b="1">
                <a:solidFill>
                  <a:srgbClr val="FF0000"/>
                </a:solidFill>
                <a:ea typeface="微软雅黑" panose="020B0503020204020204" charset="-122"/>
                <a:sym typeface="Calibri" panose="020F05020202040A0204" pitchFamily="34" charset="0"/>
              </a:rPr>
              <a:t>)</a:t>
            </a:r>
            <a:endParaRPr lang="en-US" altLang="zh-CN" sz="2800" b="1">
              <a:solidFill>
                <a:srgbClr val="FF0000"/>
              </a:solidFill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a typeface="微软雅黑" panose="020B0503020204020204" charset="-122"/>
                <a:sym typeface="Calibri" panose="020F05020202040A0204" pitchFamily="34" charset="0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ea typeface="微软雅黑" panose="020B0503020204020204" charset="-122"/>
                <a:sym typeface="Calibri" panose="020F05020202040A0204" pitchFamily="34" charset="0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ea typeface="微软雅黑" panose="020B0503020204020204" charset="-122"/>
                <a:sym typeface="Calibri" panose="020F05020202040A0204" pitchFamily="34" charset="0"/>
              </a:rPr>
              <a:t>）</a:t>
            </a:r>
            <a:r>
              <a:rPr lang="zh-CN" altLang="zh-CN" sz="2800" b="1">
                <a:solidFill>
                  <a:schemeClr val="tx1"/>
                </a:solidFill>
                <a:ea typeface="微软雅黑" panose="020B0503020204020204" charset="-122"/>
                <a:sym typeface="Calibri" panose="020F05020202040A0204" pitchFamily="34" charset="0"/>
              </a:rPr>
              <a:t>政治：封建专制制度严重阻碍资本主义发展</a:t>
            </a:r>
            <a:endParaRPr lang="zh-CN" altLang="zh-CN" sz="2800" b="1">
              <a:solidFill>
                <a:schemeClr val="tx1"/>
              </a:solidFill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a typeface="微软雅黑" panose="020B0503020204020204" charset="-122"/>
                <a:sym typeface="Calibri" panose="020F05020202040A0204" pitchFamily="34" charset="0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ea typeface="微软雅黑" panose="020B0503020204020204" charset="-122"/>
                <a:sym typeface="Calibri" panose="020F05020202040A0204" pitchFamily="34" charset="0"/>
              </a:rPr>
              <a:t>3</a:t>
            </a:r>
            <a:r>
              <a:rPr lang="zh-CN" altLang="en-US" sz="2800" b="1">
                <a:solidFill>
                  <a:schemeClr val="tx1"/>
                </a:solidFill>
                <a:ea typeface="微软雅黑" panose="020B0503020204020204" charset="-122"/>
                <a:sym typeface="Calibri" panose="020F05020202040A0204" pitchFamily="34" charset="0"/>
              </a:rPr>
              <a:t>）</a:t>
            </a:r>
            <a:r>
              <a:rPr lang="zh-CN" altLang="zh-CN" sz="2800" b="1">
                <a:solidFill>
                  <a:schemeClr val="tx1"/>
                </a:solidFill>
                <a:ea typeface="微软雅黑" panose="020B0503020204020204" charset="-122"/>
                <a:sym typeface="Calibri" panose="020F05020202040A0204" pitchFamily="34" charset="0"/>
              </a:rPr>
              <a:t>思想：文艺复兴、宗教改革解放了人们的思想</a:t>
            </a:r>
            <a:endParaRPr lang="zh-CN" altLang="zh-CN" sz="2800" b="1">
              <a:solidFill>
                <a:schemeClr val="tx1"/>
              </a:solidFill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a typeface="微软雅黑" panose="020B0503020204020204" charset="-122"/>
                <a:sym typeface="Calibri" panose="020F05020202040A0204" pitchFamily="34" charset="0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ea typeface="微软雅黑" panose="020B0503020204020204" charset="-122"/>
                <a:sym typeface="Calibri" panose="020F05020202040A0204" pitchFamily="34" charset="0"/>
              </a:rPr>
              <a:t>4</a:t>
            </a:r>
            <a:r>
              <a:rPr lang="zh-CN" altLang="en-US" sz="2800" b="1">
                <a:solidFill>
                  <a:schemeClr val="tx1"/>
                </a:solidFill>
                <a:ea typeface="微软雅黑" panose="020B0503020204020204" charset="-122"/>
                <a:sym typeface="Calibri" panose="020F05020202040A0204" pitchFamily="34" charset="0"/>
              </a:rPr>
              <a:t>）</a:t>
            </a:r>
            <a:r>
              <a:rPr lang="zh-CN" altLang="zh-CN" sz="2800" b="1">
                <a:solidFill>
                  <a:schemeClr val="tx1"/>
                </a:solidFill>
                <a:ea typeface="微软雅黑" panose="020B0503020204020204" charset="-122"/>
                <a:sym typeface="Calibri" panose="020F05020202040A0204" pitchFamily="34" charset="0"/>
              </a:rPr>
              <a:t>科技：自然科学发展，提供了锐利的武器</a:t>
            </a:r>
            <a:endParaRPr lang="zh-CN" altLang="zh-CN" sz="2800" b="1">
              <a:solidFill>
                <a:schemeClr val="tx1"/>
              </a:solidFill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23554" name="Text Box 4"/>
          <p:cNvSpPr>
            <a:spLocks noChangeArrowheads="1"/>
          </p:cNvSpPr>
          <p:nvPr/>
        </p:nvSpPr>
        <p:spPr bwMode="auto">
          <a:xfrm>
            <a:off x="539750" y="1509078"/>
            <a:ext cx="59769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1.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启蒙运动兴起的原因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1506" name="Text Box 2"/>
          <p:cNvSpPr>
            <a:spLocks noChangeArrowheads="1"/>
          </p:cNvSpPr>
          <p:nvPr/>
        </p:nvSpPr>
        <p:spPr bwMode="auto">
          <a:xfrm>
            <a:off x="446088" y="395288"/>
            <a:ext cx="5029200" cy="585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>
                <a:ea typeface="微软雅黑" panose="020B0503020204020204" charset="-122"/>
                <a:sym typeface="Calibri" panose="020F05020202040A0204" pitchFamily="34" charset="0"/>
              </a:rPr>
              <a:t>一、探寻启蒙之源</a:t>
            </a:r>
            <a:endParaRPr lang="zh-CN" altLang="en-US" sz="3200" b="1">
              <a:ea typeface="微软雅黑" panose="020B0503020204020204" charset="-122"/>
              <a:sym typeface="Calibri" panose="020F05020202040A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4"/>
          <p:cNvSpPr>
            <a:spLocks noChangeArrowheads="1"/>
          </p:cNvSpPr>
          <p:nvPr/>
        </p:nvSpPr>
        <p:spPr bwMode="auto">
          <a:xfrm>
            <a:off x="755650" y="332105"/>
            <a:ext cx="6891338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tx1"/>
                </a:solidFill>
                <a:ea typeface="微软雅黑" panose="020B0503020204020204" charset="-122"/>
                <a:sym typeface="Calibri" panose="020F05020202040A0204" pitchFamily="34" charset="0"/>
              </a:rPr>
              <a:t>2.</a:t>
            </a:r>
            <a:r>
              <a:rPr lang="zh-CN" altLang="en-US" sz="2800" b="1">
                <a:solidFill>
                  <a:schemeClr val="tx1"/>
                </a:solidFill>
                <a:ea typeface="微软雅黑" panose="020B0503020204020204" charset="-122"/>
                <a:sym typeface="Calibri" panose="020F05020202040A0204" pitchFamily="34" charset="0"/>
              </a:rPr>
              <a:t>启蒙运动的产生与发展</a:t>
            </a:r>
            <a:endParaRPr lang="zh-CN" altLang="en-US" sz="2800" b="1">
              <a:solidFill>
                <a:schemeClr val="tx1"/>
              </a:solidFill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685800" y="1143000"/>
            <a:ext cx="7773988" cy="954088"/>
          </a:xfrm>
          <a:prstGeom prst="rect">
            <a:avLst/>
          </a:prstGeom>
          <a:noFill/>
          <a:ln w="9525">
            <a:solidFill>
              <a:srgbClr val="FC3324"/>
            </a:solidFill>
            <a:beve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zh-CN" sz="2800" b="1">
                <a:solidFill>
                  <a:srgbClr val="000404"/>
                </a:solidFill>
                <a:ea typeface="微软雅黑" panose="020B0503020204020204" charset="-122"/>
                <a:sym typeface="Calibri" panose="020F05020202040A0204" pitchFamily="34" charset="0"/>
              </a:rPr>
              <a:t>首先发生在</a:t>
            </a:r>
            <a:r>
              <a:rPr lang="zh-CN" altLang="zh-CN" sz="2800" b="1">
                <a:solidFill>
                  <a:srgbClr val="F71403"/>
                </a:solidFill>
                <a:ea typeface="微软雅黑" panose="020B0503020204020204" charset="-122"/>
                <a:sym typeface="Calibri" panose="020F05020202040A0204" pitchFamily="34" charset="0"/>
              </a:rPr>
              <a:t>英国</a:t>
            </a:r>
            <a:r>
              <a:rPr lang="zh-CN" altLang="zh-CN" sz="2800" b="1">
                <a:solidFill>
                  <a:srgbClr val="000404"/>
                </a:solidFill>
                <a:ea typeface="微软雅黑" panose="020B0503020204020204" charset="-122"/>
                <a:sym typeface="Calibri" panose="020F05020202040A0204" pitchFamily="34" charset="0"/>
              </a:rPr>
              <a:t>，然后扩展到欧洲其他国家，在</a:t>
            </a:r>
            <a:r>
              <a:rPr lang="zh-CN" altLang="zh-CN" sz="2800" b="1">
                <a:solidFill>
                  <a:srgbClr val="F71403"/>
                </a:solidFill>
                <a:ea typeface="微软雅黑" panose="020B0503020204020204" charset="-122"/>
                <a:sym typeface="Calibri" panose="020F05020202040A0204" pitchFamily="34" charset="0"/>
              </a:rPr>
              <a:t>法国</a:t>
            </a:r>
            <a:r>
              <a:rPr lang="zh-CN" altLang="zh-CN" sz="2800" b="1">
                <a:solidFill>
                  <a:srgbClr val="000404"/>
                </a:solidFill>
                <a:ea typeface="微软雅黑" panose="020B0503020204020204" charset="-122"/>
                <a:sym typeface="Calibri" panose="020F05020202040A0204" pitchFamily="34" charset="0"/>
              </a:rPr>
              <a:t>发展到高潮。</a:t>
            </a:r>
            <a:endParaRPr lang="zh-CN" altLang="zh-CN" sz="2800" b="1">
              <a:solidFill>
                <a:srgbClr val="000404"/>
              </a:solidFill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pic>
        <p:nvPicPr>
          <p:cNvPr id="9220" name="Picture 4" descr="想一想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81330" y="2565400"/>
            <a:ext cx="1426845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814513" y="2639695"/>
            <a:ext cx="5832475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启蒙运动为什么会首先在英国出现?</a:t>
            </a:r>
            <a:endParaRPr lang="zh-CN" altLang="zh-CN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630238" y="3429000"/>
            <a:ext cx="7829550" cy="20300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zh-CN" sz="2800" b="1"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原因：17世纪，英国资本主义最发达，英国爆发资产阶级革命。代表新兴资产阶级和新贵族利益的启蒙思想由此产生了。</a:t>
            </a:r>
            <a:endParaRPr lang="zh-CN" altLang="zh-CN" sz="2800">
              <a:solidFill>
                <a:schemeClr val="bg2"/>
              </a:solidFill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ldLvl="0" animBg="1" autoUpdateAnimBg="0"/>
      <p:bldP spid="9221" grpId="0" bldLvl="0" autoUpdateAnimBg="0"/>
      <p:bldP spid="9222" grpId="0" bldLvl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2"/>
          <p:cNvSpPr txBox="1">
            <a:spLocks noChangeArrowheads="1"/>
          </p:cNvSpPr>
          <p:nvPr/>
        </p:nvSpPr>
        <p:spPr bwMode="auto">
          <a:xfrm>
            <a:off x="3364865" y="107950"/>
            <a:ext cx="5550535" cy="62490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人有自然权利；</a:t>
            </a:r>
            <a:endParaRPr lang="zh-CN" altLang="zh-CN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社会契约说：人民将权力交个君主，人民应该无条件地服从君主；</a:t>
            </a:r>
            <a:endParaRPr lang="zh-CN" altLang="zh-CN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反对君权神授，但不反对君主专制。</a:t>
            </a:r>
            <a:endParaRPr lang="zh-CN" altLang="zh-CN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b="1" smtClean="0">
                <a:ln>
                  <a:noFill/>
                </a:ln>
                <a:solidFill>
                  <a:srgbClr val="000000"/>
                </a:solidFill>
                <a:effectLst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代表作：《利</a:t>
            </a:r>
            <a:r>
              <a:rPr lang="zh-CN" altLang="en-US" sz="2800" b="1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维坦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sym typeface="+mn-ea"/>
              </a:rPr>
              <a:t>》</a:t>
            </a:r>
            <a:endParaRPr lang="zh-CN" altLang="zh-CN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endParaRPr lang="zh-CN" altLang="zh-CN" sz="2800" b="1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endParaRPr lang="zh-CN" altLang="zh-CN" sz="2800" b="1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主权有限论：人民有革命权</a:t>
            </a:r>
            <a:endParaRPr lang="zh-CN" altLang="zh-CN" sz="2800" b="1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分权学说：立法权（议会掌握）、行政权、对外权（君主掌握）</a:t>
            </a:r>
            <a:endParaRPr lang="zh-CN" altLang="zh-CN" sz="2800" b="1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代表作：《政府论》</a:t>
            </a:r>
            <a:endParaRPr lang="zh-CN" altLang="zh-CN" sz="2800" b="1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26626" name="Text Box 3"/>
          <p:cNvSpPr txBox="1">
            <a:spLocks noChangeArrowheads="1"/>
          </p:cNvSpPr>
          <p:nvPr/>
        </p:nvSpPr>
        <p:spPr bwMode="auto">
          <a:xfrm>
            <a:off x="2752725" y="862013"/>
            <a:ext cx="863600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4000" b="1">
                <a:solidFill>
                  <a:srgbClr val="990000"/>
                </a:solidFill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霍</a:t>
            </a:r>
            <a:endParaRPr lang="zh-CN" altLang="zh-CN" sz="4000" b="1">
              <a:solidFill>
                <a:srgbClr val="990000"/>
              </a:solidFill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4000" b="1">
                <a:solidFill>
                  <a:srgbClr val="990000"/>
                </a:solidFill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布</a:t>
            </a:r>
            <a:endParaRPr lang="zh-CN" altLang="zh-CN" sz="4000" b="1">
              <a:solidFill>
                <a:srgbClr val="990000"/>
              </a:solidFill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4000" b="1">
                <a:solidFill>
                  <a:srgbClr val="990000"/>
                </a:solidFill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斯</a:t>
            </a:r>
            <a:endParaRPr lang="zh-CN" altLang="zh-CN" sz="4000" b="1">
              <a:solidFill>
                <a:srgbClr val="990000"/>
              </a:solidFill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pic>
        <p:nvPicPr>
          <p:cNvPr id="26627" name="Picture 4" descr="霍布斯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60655" y="305435"/>
            <a:ext cx="2555875" cy="2919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5" descr="洛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338" y="3644900"/>
            <a:ext cx="2592387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Rectangle 6"/>
          <p:cNvSpPr>
            <a:spLocks noChangeArrowheads="1"/>
          </p:cNvSpPr>
          <p:nvPr/>
        </p:nvSpPr>
        <p:spPr bwMode="auto">
          <a:xfrm>
            <a:off x="2752725" y="4056063"/>
            <a:ext cx="4572000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4000" b="1">
                <a:solidFill>
                  <a:srgbClr val="990000"/>
                </a:solidFill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洛</a:t>
            </a:r>
            <a:endParaRPr lang="zh-CN" altLang="zh-CN" sz="4000" b="1">
              <a:solidFill>
                <a:srgbClr val="990000"/>
              </a:solidFill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endParaRPr lang="zh-CN" altLang="zh-CN" sz="4000" b="1">
              <a:solidFill>
                <a:srgbClr val="990000"/>
              </a:solidFill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4000" b="1">
                <a:solidFill>
                  <a:srgbClr val="990000"/>
                </a:solidFill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克</a:t>
            </a:r>
            <a:endParaRPr lang="zh-CN" altLang="zh-CN" sz="4000" b="1">
              <a:solidFill>
                <a:srgbClr val="990000"/>
              </a:solidFill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W020100825477226789618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85720" y="788330"/>
            <a:ext cx="6357982" cy="5286412"/>
          </a:xfrm>
          <a:prstGeom prst="rect">
            <a:avLst/>
          </a:prstGeom>
        </p:spPr>
      </p:pic>
      <p:sp>
        <p:nvSpPr>
          <p:cNvPr id="5" name="AutoShape 11"/>
          <p:cNvSpPr>
            <a:spLocks noChangeArrowheads="1"/>
          </p:cNvSpPr>
          <p:nvPr/>
        </p:nvSpPr>
        <p:spPr bwMode="auto">
          <a:xfrm rot="10800000">
            <a:off x="6143636" y="1859900"/>
            <a:ext cx="857256" cy="357190"/>
          </a:xfrm>
          <a:prstGeom prst="rightArrow">
            <a:avLst>
              <a:gd name="adj1" fmla="val 50000"/>
              <a:gd name="adj2" fmla="val 4813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6" name="AutoShape 11"/>
          <p:cNvSpPr>
            <a:spLocks noChangeArrowheads="1"/>
          </p:cNvSpPr>
          <p:nvPr/>
        </p:nvSpPr>
        <p:spPr bwMode="auto">
          <a:xfrm rot="10800000">
            <a:off x="6357950" y="2788594"/>
            <a:ext cx="857256" cy="357190"/>
          </a:xfrm>
          <a:prstGeom prst="rightArrow">
            <a:avLst>
              <a:gd name="adj1" fmla="val 50000"/>
              <a:gd name="adj2" fmla="val 4813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7072330" y="1717024"/>
            <a:ext cx="142876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ea typeface="微软雅黑" panose="020B0503020204020204" charset="-122"/>
              </a:rPr>
              <a:t>教权</a:t>
            </a:r>
            <a:endParaRPr lang="zh-CN" altLang="en-US" sz="3600" b="1" dirty="0">
              <a:ea typeface="微软雅黑" panose="020B0503020204020204" charset="-122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7143768" y="2645718"/>
            <a:ext cx="1428760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ea typeface="微软雅黑" panose="020B0503020204020204" charset="-122"/>
              </a:rPr>
              <a:t>王权</a:t>
            </a:r>
            <a:endParaRPr lang="zh-CN" altLang="en-US" sz="3600" b="1" dirty="0">
              <a:ea typeface="微软雅黑" panose="020B0503020204020204" charset="-122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7143736" y="3145784"/>
            <a:ext cx="2000264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 smtClean="0">
                <a:ea typeface="微软雅黑" panose="020B0503020204020204" charset="-122"/>
              </a:rPr>
              <a:t>贵族特权</a:t>
            </a:r>
            <a:endParaRPr lang="zh-CN" altLang="en-US" sz="3200" b="1" dirty="0">
              <a:ea typeface="微软雅黑" panose="020B0503020204020204" charset="-122"/>
            </a:endParaRPr>
          </a:p>
        </p:txBody>
      </p:sp>
      <p:sp>
        <p:nvSpPr>
          <p:cNvPr id="11" name="AutoShape 11"/>
          <p:cNvSpPr>
            <a:spLocks noChangeArrowheads="1"/>
          </p:cNvSpPr>
          <p:nvPr/>
        </p:nvSpPr>
        <p:spPr bwMode="auto">
          <a:xfrm rot="16200000">
            <a:off x="7679553" y="5538957"/>
            <a:ext cx="464347" cy="250033"/>
          </a:xfrm>
          <a:prstGeom prst="rightArrow">
            <a:avLst>
              <a:gd name="adj1" fmla="val 50000"/>
              <a:gd name="adj2" fmla="val 48132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6858016" y="4431668"/>
            <a:ext cx="2071702" cy="954107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FF0000"/>
                </a:solidFill>
                <a:ea typeface="微软雅黑" panose="020B0503020204020204" charset="-122"/>
              </a:rPr>
              <a:t>资产阶级进一步壮大</a:t>
            </a:r>
            <a:endParaRPr lang="zh-CN" altLang="en-US" sz="2800" b="1" dirty="0">
              <a:solidFill>
                <a:srgbClr val="FF0000"/>
              </a:solidFill>
              <a:ea typeface="微软雅黑" panose="020B0503020204020204" charset="-122"/>
            </a:endParaRPr>
          </a:p>
        </p:txBody>
      </p:sp>
      <p:sp>
        <p:nvSpPr>
          <p:cNvPr id="13" name="AutoShape 11"/>
          <p:cNvSpPr>
            <a:spLocks noChangeArrowheads="1"/>
          </p:cNvSpPr>
          <p:nvPr/>
        </p:nvSpPr>
        <p:spPr bwMode="auto">
          <a:xfrm rot="10800000">
            <a:off x="6357950" y="4003040"/>
            <a:ext cx="1357322" cy="357190"/>
          </a:xfrm>
          <a:prstGeom prst="rightArrow">
            <a:avLst>
              <a:gd name="adj1" fmla="val 50000"/>
              <a:gd name="adj2" fmla="val 48132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858016" y="5931866"/>
            <a:ext cx="2071702" cy="830997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 smtClean="0">
                <a:solidFill>
                  <a:srgbClr val="FF0000"/>
                </a:solidFill>
                <a:ea typeface="微软雅黑" panose="020B0503020204020204" charset="-122"/>
              </a:rPr>
              <a:t>资本主义经济进一步发展</a:t>
            </a:r>
            <a:endParaRPr lang="zh-CN" altLang="en-US" sz="2400" b="1" dirty="0">
              <a:solidFill>
                <a:srgbClr val="FF0000"/>
              </a:solidFill>
              <a:ea typeface="微软雅黑" panose="020B050302020402020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14414" y="6217618"/>
            <a:ext cx="3786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ea typeface="微软雅黑" panose="020B0503020204020204" charset="-122"/>
              </a:rPr>
              <a:t>法国三等级制度</a:t>
            </a:r>
            <a:endParaRPr lang="zh-CN" altLang="en-US" sz="4000" b="1" dirty="0">
              <a:ea typeface="微软雅黑" panose="020B0503020204020204" charset="-122"/>
            </a:endParaRPr>
          </a:p>
        </p:txBody>
      </p:sp>
      <p:pic>
        <p:nvPicPr>
          <p:cNvPr id="27649" name="Picture 2" descr="想一想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01613"/>
            <a:ext cx="1150938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1346200" y="201613"/>
            <a:ext cx="6521450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2800" b="1"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法国成为启蒙运动高潮</a:t>
            </a:r>
            <a:r>
              <a:rPr lang="zh-CN" altLang="en-US" sz="2800" b="1"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的原因：</a:t>
            </a:r>
            <a:endParaRPr lang="zh-CN" altLang="zh-CN" sz="2800" b="1"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8" grpId="0"/>
      <p:bldP spid="9" grpId="0"/>
      <p:bldP spid="10" grpId="0"/>
      <p:bldP spid="14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想一想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8600" y="201613"/>
            <a:ext cx="1150938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1346200" y="201613"/>
            <a:ext cx="6521450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2800" b="1"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法国成为启蒙运动高潮</a:t>
            </a:r>
            <a:r>
              <a:rPr lang="zh-CN" altLang="en-US" sz="2800" b="1"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的原因：</a:t>
            </a:r>
            <a:endParaRPr lang="zh-CN" altLang="zh-CN" sz="2800" b="1"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pic>
        <p:nvPicPr>
          <p:cNvPr id="15361" name="图片 1" descr="图片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56430" y="1066800"/>
            <a:ext cx="4220210" cy="505206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208" name="组合 8207"/>
          <p:cNvGrpSpPr/>
          <p:nvPr/>
        </p:nvGrpSpPr>
        <p:grpSpPr>
          <a:xfrm>
            <a:off x="549910" y="948690"/>
            <a:ext cx="3818255" cy="5564732"/>
            <a:chOff x="384" y="432"/>
            <a:chExt cx="2112" cy="3015"/>
          </a:xfrm>
        </p:grpSpPr>
        <p:pic>
          <p:nvPicPr>
            <p:cNvPr id="8206" name="图片 8205" descr="File:Louis XIV of France.jpg">
              <a:hlinkClick r:id="rId3"/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4" y="432"/>
              <a:ext cx="2093" cy="297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207" name="文本框 8206"/>
            <p:cNvSpPr txBox="1"/>
            <p:nvPr/>
          </p:nvSpPr>
          <p:spPr>
            <a:xfrm>
              <a:off x="384" y="3198"/>
              <a:ext cx="2112" cy="249"/>
            </a:xfrm>
            <a:prstGeom prst="rect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latin typeface="微软雅黑" panose="020B0503020204020204" charset="-122"/>
                  <a:ea typeface="微软雅黑" panose="020B0503020204020204" charset="-122"/>
                </a:rPr>
                <a:t>路易十四：朕即国家</a:t>
              </a:r>
              <a:endParaRPr lang="zh-CN" altLang="en-US" sz="24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想一想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8600" y="201613"/>
            <a:ext cx="1150938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1346200" y="201613"/>
            <a:ext cx="6521450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2800" b="1"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法国成为启蒙运动高潮</a:t>
            </a:r>
            <a:r>
              <a:rPr lang="zh-CN" altLang="en-US" sz="2800" b="1"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的原因：</a:t>
            </a:r>
            <a:endParaRPr lang="zh-CN" altLang="zh-CN" sz="2800" b="1"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107950" y="974725"/>
            <a:ext cx="2971800" cy="2971800"/>
            <a:chOff x="49540" y="2276904"/>
            <a:chExt cx="2971800" cy="2971800"/>
          </a:xfrm>
        </p:grpSpPr>
        <p:pic>
          <p:nvPicPr>
            <p:cNvPr id="27661" name="Picture 9" descr="W020071115512357854412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1615" t="44891" r="68616" b="35381"/>
            <a:stretch>
              <a:fillRect/>
            </a:stretch>
          </p:blipFill>
          <p:spPr bwMode="auto">
            <a:xfrm>
              <a:off x="49540" y="2276904"/>
              <a:ext cx="2971800" cy="297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62" name="文本框 1"/>
            <p:cNvSpPr txBox="1">
              <a:spLocks noChangeArrowheads="1"/>
            </p:cNvSpPr>
            <p:nvPr/>
          </p:nvSpPr>
          <p:spPr bwMode="auto">
            <a:xfrm>
              <a:off x="264943" y="4863994"/>
              <a:ext cx="2471243" cy="36933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b="1">
                  <a:ea typeface="微软雅黑" panose="020B0503020204020204" charset="-122"/>
                  <a:sym typeface="Calibri" panose="020F05020202040A0204" pitchFamily="34" charset="0"/>
                </a:rPr>
                <a:t>伏尔泰（</a:t>
              </a:r>
              <a:r>
                <a:rPr lang="en-US" altLang="zh-CN" b="1">
                  <a:ea typeface="微软雅黑" panose="020B0503020204020204" charset="-122"/>
                  <a:sym typeface="Calibri" panose="020F05020202040A0204" pitchFamily="34" charset="0"/>
                </a:rPr>
                <a:t>1694-1778</a:t>
              </a:r>
              <a:r>
                <a:rPr lang="zh-CN" altLang="en-US" b="1">
                  <a:ea typeface="微软雅黑" panose="020B0503020204020204" charset="-122"/>
                  <a:sym typeface="Calibri" panose="020F05020202040A0204" pitchFamily="34" charset="0"/>
                </a:rPr>
                <a:t>）</a:t>
              </a:r>
              <a:endParaRPr lang="zh-CN" altLang="en-US" b="1">
                <a:ea typeface="微软雅黑" panose="020B0503020204020204" charset="-122"/>
                <a:sym typeface="Calibri" panose="020F05020202040A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3079750" y="974725"/>
            <a:ext cx="3200400" cy="2971800"/>
            <a:chOff x="3021340" y="2276904"/>
            <a:chExt cx="3200400" cy="2971800"/>
          </a:xfrm>
        </p:grpSpPr>
        <p:pic>
          <p:nvPicPr>
            <p:cNvPr id="27659" name="Picture 10" descr="W020071115512357854412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65129" t="44891" r="12769" b="35381"/>
            <a:stretch>
              <a:fillRect/>
            </a:stretch>
          </p:blipFill>
          <p:spPr bwMode="auto">
            <a:xfrm>
              <a:off x="3021340" y="2276904"/>
              <a:ext cx="3200400" cy="297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60" name="文本框 13"/>
            <p:cNvSpPr txBox="1">
              <a:spLocks noChangeArrowheads="1"/>
            </p:cNvSpPr>
            <p:nvPr/>
          </p:nvSpPr>
          <p:spPr bwMode="auto">
            <a:xfrm>
              <a:off x="3310347" y="4863994"/>
              <a:ext cx="2677524" cy="36933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b="1">
                  <a:ea typeface="微软雅黑" panose="020B0503020204020204" charset="-122"/>
                  <a:sym typeface="Calibri" panose="020F05020202040A0204" pitchFamily="34" charset="0"/>
                </a:rPr>
                <a:t>孟德斯鸠（</a:t>
              </a:r>
              <a:r>
                <a:rPr lang="en-US" altLang="zh-CN" b="1">
                  <a:ea typeface="微软雅黑" panose="020B0503020204020204" charset="-122"/>
                  <a:sym typeface="Calibri" panose="020F05020202040A0204" pitchFamily="34" charset="0"/>
                </a:rPr>
                <a:t>1689-1755</a:t>
              </a:r>
              <a:r>
                <a:rPr lang="zh-CN" altLang="en-US" b="1">
                  <a:ea typeface="微软雅黑" panose="020B0503020204020204" charset="-122"/>
                  <a:sym typeface="Calibri" panose="020F05020202040A0204" pitchFamily="34" charset="0"/>
                </a:rPr>
                <a:t>）</a:t>
              </a:r>
              <a:endParaRPr lang="zh-CN" altLang="en-US" b="1">
                <a:ea typeface="微软雅黑" panose="020B0503020204020204" charset="-122"/>
                <a:sym typeface="Calibri" panose="020F05020202040A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6292850" y="974725"/>
            <a:ext cx="2743200" cy="2971800"/>
            <a:chOff x="6234172" y="2276904"/>
            <a:chExt cx="2743200" cy="2971800"/>
          </a:xfrm>
        </p:grpSpPr>
        <p:pic>
          <p:nvPicPr>
            <p:cNvPr id="27657" name="Picture 11" descr="W020071115512356762857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9308" t="7391" r="70897" b="73714"/>
            <a:stretch>
              <a:fillRect/>
            </a:stretch>
          </p:blipFill>
          <p:spPr bwMode="auto">
            <a:xfrm>
              <a:off x="6234172" y="2276904"/>
              <a:ext cx="2743200" cy="297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58" name="文本框 14"/>
            <p:cNvSpPr txBox="1">
              <a:spLocks noChangeArrowheads="1"/>
            </p:cNvSpPr>
            <p:nvPr/>
          </p:nvSpPr>
          <p:spPr bwMode="auto">
            <a:xfrm>
              <a:off x="6520539" y="4850281"/>
              <a:ext cx="2210264" cy="36933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b="1">
                  <a:ea typeface="微软雅黑" panose="020B0503020204020204" charset="-122"/>
                  <a:sym typeface="Calibri" panose="020F05020202040A0204" pitchFamily="34" charset="0"/>
                </a:rPr>
                <a:t>卢梭（</a:t>
              </a:r>
              <a:r>
                <a:rPr lang="en-US" altLang="zh-CN" b="1">
                  <a:ea typeface="微软雅黑" panose="020B0503020204020204" charset="-122"/>
                  <a:sym typeface="Calibri" panose="020F05020202040A0204" pitchFamily="34" charset="0"/>
                </a:rPr>
                <a:t>1712-1778</a:t>
              </a:r>
              <a:r>
                <a:rPr lang="zh-CN" altLang="en-US" b="1">
                  <a:ea typeface="微软雅黑" panose="020B0503020204020204" charset="-122"/>
                  <a:sym typeface="Calibri" panose="020F05020202040A0204" pitchFamily="34" charset="0"/>
                </a:rPr>
                <a:t>）</a:t>
              </a:r>
              <a:endParaRPr lang="zh-CN" altLang="en-US" b="1">
                <a:ea typeface="微软雅黑" panose="020B0503020204020204" charset="-122"/>
                <a:sym typeface="Calibri" panose="020F05020202040A0204" pitchFamily="34" charset="0"/>
              </a:endParaRPr>
            </a:p>
          </p:txBody>
        </p:sp>
      </p:grpSp>
      <p:sp>
        <p:nvSpPr>
          <p:cNvPr id="19" name="Text Box 18"/>
          <p:cNvSpPr txBox="1">
            <a:spLocks noChangeArrowheads="1"/>
          </p:cNvSpPr>
          <p:nvPr/>
        </p:nvSpPr>
        <p:spPr bwMode="auto">
          <a:xfrm>
            <a:off x="361950" y="4079875"/>
            <a:ext cx="8153400" cy="9540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根本原因：</a:t>
            </a:r>
            <a:r>
              <a:rPr kumimoji="1" lang="zh-CN" altLang="en-US" sz="2800" b="1"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法国资本主义发展与封建专制制度矛盾最为尖锐。</a:t>
            </a:r>
            <a:endParaRPr kumimoji="1" lang="zh-CN" altLang="en-US" sz="2800" b="1"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20" name="Text Box 19"/>
          <p:cNvSpPr txBox="1">
            <a:spLocks noChangeArrowheads="1"/>
          </p:cNvSpPr>
          <p:nvPr/>
        </p:nvSpPr>
        <p:spPr bwMode="auto">
          <a:xfrm>
            <a:off x="400050" y="5242243"/>
            <a:ext cx="8077200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直接原因：</a:t>
            </a:r>
            <a:r>
              <a:rPr kumimoji="1" lang="zh-CN" altLang="en-US" sz="2800" b="1"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法国启蒙思想家人才辈出，影响巨大。</a:t>
            </a:r>
            <a:endParaRPr kumimoji="1" lang="zh-CN" altLang="en-US" sz="2800" b="1"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utoUpdateAnimBg="0"/>
      <p:bldP spid="20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113666"/>
          <p:cNvSpPr>
            <a:spLocks noChangeArrowheads="1"/>
          </p:cNvSpPr>
          <p:nvPr/>
        </p:nvSpPr>
        <p:spPr bwMode="auto">
          <a:xfrm>
            <a:off x="142240" y="5247323"/>
            <a:ext cx="8782685" cy="1337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Char char="•"/>
              <a:defRPr sz="3200">
                <a:solidFill>
                  <a:schemeClr val="tx1"/>
                </a:solidFill>
                <a:latin typeface="Arial Black" panose="020B0A040201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Char char="•"/>
              <a:defRPr sz="2800">
                <a:solidFill>
                  <a:schemeClr val="tx1"/>
                </a:solidFill>
                <a:latin typeface="Arial Black" panose="020B0A040201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 Black" panose="020B0A040201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imes New Roman" panose="02020603050405020304" pitchFamily="18" charset="0"/>
              <a:buChar char="−"/>
              <a:defRPr sz="2000">
                <a:solidFill>
                  <a:schemeClr val="tx1"/>
                </a:solidFill>
                <a:latin typeface="Arial Black" panose="020B0A040201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Times New Roman" panose="02020603050405020304" pitchFamily="18" charset="0"/>
              <a:buChar char="–"/>
              <a:defRPr sz="2000">
                <a:solidFill>
                  <a:schemeClr val="tx1"/>
                </a:solidFill>
                <a:latin typeface="Arial Black" panose="020B0A040201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 New Roman" panose="02020603050405020304" pitchFamily="18" charset="0"/>
              <a:buChar char="–"/>
              <a:defRPr sz="2000">
                <a:solidFill>
                  <a:schemeClr val="tx1"/>
                </a:solidFill>
                <a:latin typeface="Arial Black" panose="020B0A040201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 New Roman" panose="02020603050405020304" pitchFamily="18" charset="0"/>
              <a:buChar char="–"/>
              <a:defRPr sz="2000">
                <a:solidFill>
                  <a:schemeClr val="tx1"/>
                </a:solidFill>
                <a:latin typeface="Arial Black" panose="020B0A040201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 New Roman" panose="02020603050405020304" pitchFamily="18" charset="0"/>
              <a:buChar char="–"/>
              <a:defRPr sz="2000">
                <a:solidFill>
                  <a:schemeClr val="tx1"/>
                </a:solidFill>
                <a:latin typeface="Arial Black" panose="020B0A040201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 New Roman" panose="02020603050405020304" pitchFamily="18" charset="0"/>
              <a:buChar char="–"/>
              <a:defRPr sz="2000">
                <a:solidFill>
                  <a:schemeClr val="tx1"/>
                </a:solidFill>
                <a:latin typeface="Arial Black" panose="020B0A040201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5000"/>
              </a:lnSpc>
              <a:spcBef>
                <a:spcPct val="0"/>
              </a:spcBef>
              <a:buClrTx/>
              <a:buFontTx/>
              <a:buNone/>
            </a:pP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《在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乔芙林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夫人沙龙里诵读伏尔泰的悲剧〈中国孤儿〉》     </a:t>
            </a:r>
            <a:endParaRPr lang="en-US" altLang="zh-CN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 eaLnBrk="1" hangingPunct="1">
              <a:lnSpc>
                <a:spcPct val="135000"/>
              </a:lnSpc>
              <a:spcBef>
                <a:spcPct val="0"/>
              </a:spcBef>
              <a:buClrTx/>
              <a:buFontTx/>
              <a:buNone/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世纪法国若弗兰夫人的沙龙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Salon)</a:t>
            </a:r>
            <a:endParaRPr lang="en-US" altLang="zh-CN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pic>
        <p:nvPicPr>
          <p:cNvPr id="25603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05" y="260350"/>
            <a:ext cx="8745220" cy="4665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voltaire"/>
          <p:cNvPicPr>
            <a:picLocks noChangeAspect="1" noChangeArrowheads="1"/>
          </p:cNvPicPr>
          <p:nvPr/>
        </p:nvPicPr>
        <p:blipFill>
          <a:blip r:embed="rId1">
            <a:lum contrast="16000"/>
          </a:blip>
          <a:srcRect/>
          <a:stretch>
            <a:fillRect/>
          </a:stretch>
        </p:blipFill>
        <p:spPr bwMode="auto">
          <a:xfrm>
            <a:off x="306388" y="1524000"/>
            <a:ext cx="2768600" cy="3216275"/>
          </a:xfrm>
          <a:prstGeom prst="rect">
            <a:avLst/>
          </a:prstGeom>
          <a:noFill/>
          <a:ln w="19050">
            <a:solidFill>
              <a:srgbClr val="FF9933"/>
            </a:solidFill>
            <a:bevel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28674" name="Text Box 14"/>
          <p:cNvSpPr txBox="1">
            <a:spLocks noChangeArrowheads="1"/>
          </p:cNvSpPr>
          <p:nvPr/>
        </p:nvSpPr>
        <p:spPr bwMode="auto">
          <a:xfrm>
            <a:off x="276225" y="4995863"/>
            <a:ext cx="2771775" cy="1323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000" b="1">
                <a:ea typeface="微软雅黑" panose="020B0503020204020204" charset="-122"/>
                <a:sym typeface="Calibri" panose="020F05020202040A0204" pitchFamily="34" charset="0"/>
              </a:rPr>
              <a:t>伏尔泰 </a:t>
            </a:r>
            <a:r>
              <a:rPr lang="en-US" altLang="zh-CN" sz="2000" b="1">
                <a:ea typeface="微软雅黑" panose="020B0503020204020204" charset="-122"/>
                <a:sym typeface="Calibri" panose="020F05020202040A0204" pitchFamily="34" charset="0"/>
              </a:rPr>
              <a:t>: </a:t>
            </a:r>
            <a:r>
              <a:rPr lang="zh-CN" altLang="en-US" sz="2000" b="1">
                <a:ea typeface="微软雅黑" panose="020B0503020204020204" charset="-122"/>
                <a:sym typeface="Calibri" panose="020F05020202040A0204" pitchFamily="34" charset="0"/>
              </a:rPr>
              <a:t>法国启蒙运动的领袖，被誉为“思想之王”、 “欧洲的良心”。</a:t>
            </a:r>
            <a:endParaRPr lang="zh-CN" altLang="en-US" sz="2000" b="1"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28675" name="Rectangle 4"/>
          <p:cNvSpPr>
            <a:spLocks noChangeArrowheads="1"/>
          </p:cNvSpPr>
          <p:nvPr/>
        </p:nvSpPr>
        <p:spPr bwMode="auto">
          <a:xfrm>
            <a:off x="3216275" y="3757295"/>
            <a:ext cx="162718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zh-CN" sz="2800" b="1">
                <a:solidFill>
                  <a:srgbClr val="0000FF"/>
                </a:solidFill>
                <a:ea typeface="微软雅黑" panose="020B0503020204020204" charset="-122"/>
                <a:sym typeface="Calibri" panose="020F05020202040A0204" pitchFamily="34" charset="0"/>
              </a:rPr>
              <a:t>思想主张</a:t>
            </a:r>
            <a:endParaRPr lang="zh-CN" altLang="zh-CN" sz="2800" b="1">
              <a:solidFill>
                <a:srgbClr val="0000FF"/>
              </a:solidFill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213100" y="4352925"/>
            <a:ext cx="6265863" cy="18148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）抨击天主教会；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2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）反对君主专制，倡导君主立宪制；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3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）提倡“</a:t>
            </a:r>
            <a:r>
              <a:rPr lang="zh-CN" altLang="en-US" sz="2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天赋人权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”；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4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）在法律面前人人平等 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12294" name="Text Box 11"/>
          <p:cNvSpPr txBox="1">
            <a:spLocks noChangeArrowheads="1"/>
          </p:cNvSpPr>
          <p:nvPr/>
        </p:nvSpPr>
        <p:spPr bwMode="auto">
          <a:xfrm>
            <a:off x="2087245" y="6178233"/>
            <a:ext cx="6754813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zh-CN" sz="2400" b="1">
                <a:solidFill>
                  <a:srgbClr val="0000FF"/>
                </a:solidFill>
                <a:ea typeface="微软雅黑" panose="020B0503020204020204" charset="-122"/>
                <a:sym typeface="Calibri" panose="020F05020202040A0204" pitchFamily="34" charset="0"/>
              </a:rPr>
              <a:t>代表作：</a:t>
            </a:r>
            <a:r>
              <a:rPr lang="en-US" altLang="zh-CN" sz="2400" b="1">
                <a:ea typeface="微软雅黑" panose="020B0503020204020204" charset="-122"/>
                <a:sym typeface="Calibri" panose="020F05020202040A0204" pitchFamily="34" charset="0"/>
              </a:rPr>
              <a:t>《</a:t>
            </a:r>
            <a:r>
              <a:rPr lang="zh-CN" altLang="en-US" sz="2400" b="1">
                <a:ea typeface="微软雅黑" panose="020B0503020204020204" charset="-122"/>
                <a:sym typeface="Calibri" panose="020F05020202040A0204" pitchFamily="34" charset="0"/>
              </a:rPr>
              <a:t>哲学通信</a:t>
            </a:r>
            <a:r>
              <a:rPr lang="en-US" altLang="zh-CN" sz="2400" b="1">
                <a:ea typeface="微软雅黑" panose="020B0503020204020204" charset="-122"/>
                <a:sym typeface="Calibri" panose="020F05020202040A0204" pitchFamily="34" charset="0"/>
              </a:rPr>
              <a:t>》《</a:t>
            </a:r>
            <a:r>
              <a:rPr lang="zh-CN" altLang="en-US" sz="2400" b="1">
                <a:ea typeface="微软雅黑" panose="020B0503020204020204" charset="-122"/>
                <a:sym typeface="Calibri" panose="020F05020202040A0204" pitchFamily="34" charset="0"/>
              </a:rPr>
              <a:t>路易十四时代</a:t>
            </a:r>
            <a:r>
              <a:rPr lang="en-US" altLang="zh-CN" sz="2400" b="1">
                <a:ea typeface="微软雅黑" panose="020B0503020204020204" charset="-122"/>
                <a:sym typeface="Calibri" panose="020F05020202040A0204" pitchFamily="34" charset="0"/>
              </a:rPr>
              <a:t>》</a:t>
            </a:r>
            <a:endParaRPr lang="en-US" altLang="zh-CN" sz="2400" b="1"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28678" name="Text Box 8"/>
          <p:cNvSpPr txBox="1">
            <a:spLocks noChangeArrowheads="1"/>
          </p:cNvSpPr>
          <p:nvPr/>
        </p:nvSpPr>
        <p:spPr bwMode="auto">
          <a:xfrm>
            <a:off x="276225" y="792163"/>
            <a:ext cx="6840538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1.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伏尔泰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—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—法国启蒙运动的领袖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28679" name="Text Box 2"/>
          <p:cNvSpPr>
            <a:spLocks noChangeArrowheads="1"/>
          </p:cNvSpPr>
          <p:nvPr/>
        </p:nvSpPr>
        <p:spPr bwMode="auto">
          <a:xfrm>
            <a:off x="276225" y="144463"/>
            <a:ext cx="5029200" cy="585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>
                <a:ea typeface="微软雅黑" panose="020B0503020204020204" charset="-122"/>
                <a:sym typeface="Calibri" panose="020F05020202040A0204" pitchFamily="34" charset="0"/>
              </a:rPr>
              <a:t>二、</a:t>
            </a:r>
            <a:r>
              <a:rPr lang="zh-CN" altLang="zh-CN" sz="32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感受理性之光</a:t>
            </a:r>
            <a:endParaRPr lang="zh-CN" altLang="zh-CN" sz="32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28680" name="矩形 1"/>
          <p:cNvSpPr>
            <a:spLocks noChangeArrowheads="1"/>
          </p:cNvSpPr>
          <p:nvPr/>
        </p:nvSpPr>
        <p:spPr bwMode="auto">
          <a:xfrm>
            <a:off x="2833688" y="3000375"/>
            <a:ext cx="4572000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>
                <a:ea typeface="微软雅黑" panose="020B0503020204020204" charset="-122"/>
                <a:sym typeface="Calibri" panose="020F05020202040A0204" pitchFamily="34" charset="0"/>
              </a:rPr>
              <a:t> </a:t>
            </a:r>
            <a:endParaRPr lang="zh-CN" altLang="en-US"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3302000" y="1326515"/>
            <a:ext cx="5662613" cy="2306320"/>
          </a:xfrm>
          <a:prstGeom prst="rect">
            <a:avLst/>
          </a:prstGeom>
          <a:noFill/>
          <a:ln w="19050" cap="flat" cmpd="sng">
            <a:solidFill>
              <a:schemeClr val="accent2"/>
            </a:solidFill>
            <a:bevel/>
          </a:ln>
          <a:effectLst>
            <a:prstShdw prst="shdw17" dist="17961" dir="2700000">
              <a:schemeClr val="accent2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       材料 “天主教的历史就是反人类的犯罪史，是人类理性的敌人，历史前进的障碍，‘罪恶的根源’。”</a:t>
            </a:r>
            <a:endParaRPr lang="en-US" altLang="zh-CN" sz="24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     “我不同意你说的每一个字，但是我誓死保卫你说话的权利。”</a:t>
            </a:r>
            <a:endParaRPr lang="zh-CN" altLang="zh-CN" sz="24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bldLvl="0" autoUpdateAnimBg="0"/>
      <p:bldP spid="12294" grpId="0" bldLvl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2515870" y="2313305"/>
            <a:ext cx="5991225" cy="3192145"/>
          </a:xfrm>
          <a:prstGeom prst="rect">
            <a:avLst/>
          </a:prstGeom>
          <a:noFill/>
          <a:ln w="19050" cap="flat" cmpd="sng">
            <a:solidFill>
              <a:schemeClr val="accent2"/>
            </a:solidFill>
            <a:bevel/>
          </a:ln>
          <a:effectLst>
            <a:prstShdw prst="shdw17" dist="17961" dir="2700000">
              <a:schemeClr val="accent2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材料 如果司法权不同立法权和行政权分立，自由也就不存在了。</a:t>
            </a:r>
            <a:endParaRPr lang="zh-CN" altLang="en-US" sz="28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endParaRPr lang="zh-CN" altLang="en-US" sz="28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自由就是做法律所许可的一切事情的权力。</a:t>
            </a:r>
            <a:endParaRPr lang="zh-CN" altLang="en-US" sz="28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             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——孟德斯鸠《论法的精神》</a:t>
            </a:r>
            <a:endParaRPr lang="zh-CN" altLang="en-US" sz="28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9698" name="Group 5"/>
          <p:cNvGrpSpPr/>
          <p:nvPr/>
        </p:nvGrpSpPr>
        <p:grpSpPr bwMode="auto">
          <a:xfrm>
            <a:off x="87313" y="671513"/>
            <a:ext cx="2162175" cy="3222625"/>
            <a:chOff x="-43" y="357"/>
            <a:chExt cx="1247" cy="2030"/>
          </a:xfrm>
        </p:grpSpPr>
        <p:sp>
          <p:nvSpPr>
            <p:cNvPr id="29703" name="Rectangle 6"/>
            <p:cNvSpPr>
              <a:spLocks noChangeArrowheads="1"/>
            </p:cNvSpPr>
            <p:nvPr/>
          </p:nvSpPr>
          <p:spPr bwMode="auto">
            <a:xfrm>
              <a:off x="0" y="357"/>
              <a:ext cx="1204" cy="1979"/>
            </a:xfrm>
            <a:prstGeom prst="rect">
              <a:avLst/>
            </a:prstGeom>
            <a:gradFill rotWithShape="1">
              <a:gsLst>
                <a:gs pos="0">
                  <a:srgbClr val="A85400"/>
                </a:gs>
                <a:gs pos="100000">
                  <a:srgbClr val="CC6600"/>
                </a:gs>
              </a:gsLst>
              <a:lin ang="5400000" scaled="1"/>
            </a:gradFill>
            <a:ln w="9525">
              <a:noFill/>
              <a:miter lim="800000"/>
            </a:ln>
            <a:effectLst>
              <a:prstShdw prst="shdw17" dist="17961" dir="2700000">
                <a:srgbClr val="7A3D00"/>
              </a:prstShdw>
            </a:effectLst>
          </p:spPr>
          <p:txBody>
            <a:bodyPr wrap="none"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>
                <a:ea typeface="微软雅黑" panose="020B0503020204020204" charset="-122"/>
                <a:sym typeface="Calibri" panose="020F05020202040A0204" pitchFamily="34" charset="0"/>
              </a:endParaRPr>
            </a:p>
          </p:txBody>
        </p:sp>
        <p:sp>
          <p:nvSpPr>
            <p:cNvPr id="13319" name="Text Box 7"/>
            <p:cNvSpPr txBox="1">
              <a:spLocks noChangeArrowheads="1"/>
            </p:cNvSpPr>
            <p:nvPr/>
          </p:nvSpPr>
          <p:spPr bwMode="auto">
            <a:xfrm>
              <a:off x="-43" y="1925"/>
              <a:ext cx="1126" cy="46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anose="02020603050405020304" pitchFamily="18" charset="0"/>
                  <a:ea typeface="微软雅黑" panose="020B0503020204020204" charset="-122"/>
                </a:rPr>
                <a:t>孟德斯鸠（法）</a:t>
              </a:r>
              <a:endParaRPr lang="zh-CN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endParaRPr>
            </a:p>
            <a:p>
              <a:pPr algn="ctr"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zh-CN" sz="1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anose="02020603050405020304" pitchFamily="18" charset="0"/>
                  <a:ea typeface="微软雅黑" panose="020B0503020204020204" charset="-122"/>
                </a:rPr>
                <a:t>1689</a:t>
              </a:r>
              <a:r>
                <a:rPr lang="zh-CN" sz="1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anose="02020603050405020304" pitchFamily="18" charset="0"/>
                  <a:ea typeface="微软雅黑" panose="020B0503020204020204" charset="-122"/>
                </a:rPr>
                <a:t>－</a:t>
              </a:r>
              <a:r>
                <a:rPr lang="zh-CN" altLang="zh-CN" sz="1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anose="02020603050405020304" pitchFamily="18" charset="0"/>
                  <a:ea typeface="微软雅黑" panose="020B0503020204020204" charset="-122"/>
                </a:rPr>
                <a:t>1755</a:t>
              </a:r>
              <a:endParaRPr lang="zh-CN" altLang="zh-CN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  <p:pic>
          <p:nvPicPr>
            <p:cNvPr id="29705" name="Picture 8" descr="1-2"/>
            <p:cNvPicPr>
              <a:picLocks noChangeAspect="1" noChangeArrowheads="1"/>
            </p:cNvPicPr>
            <p:nvPr/>
          </p:nvPicPr>
          <p:blipFill>
            <a:blip r:embed="rId1">
              <a:lum contrast="6000"/>
            </a:blip>
            <a:srcRect/>
            <a:stretch>
              <a:fillRect/>
            </a:stretch>
          </p:blipFill>
          <p:spPr bwMode="auto">
            <a:xfrm>
              <a:off x="49" y="386"/>
              <a:ext cx="1133" cy="15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9699" name="Picture 12" descr="sj0102040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1963" y="4164013"/>
            <a:ext cx="1473200" cy="2016125"/>
          </a:xfrm>
          <a:prstGeom prst="rect">
            <a:avLst/>
          </a:prstGeom>
          <a:noFill/>
          <a:ln w="9525">
            <a:solidFill>
              <a:schemeClr val="accent2"/>
            </a:solidFill>
            <a:bevel/>
          </a:ln>
        </p:spPr>
      </p:pic>
      <p:sp>
        <p:nvSpPr>
          <p:cNvPr id="29700" name="Rectangle 13"/>
          <p:cNvSpPr>
            <a:spLocks noChangeArrowheads="1"/>
          </p:cNvSpPr>
          <p:nvPr/>
        </p:nvSpPr>
        <p:spPr bwMode="auto">
          <a:xfrm>
            <a:off x="246063" y="6324600"/>
            <a:ext cx="1944687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zh-CN" b="1">
                <a:ea typeface="微软雅黑" panose="020B0503020204020204" charset="-122"/>
                <a:sym typeface="Calibri" panose="020F05020202040A0204" pitchFamily="34" charset="0"/>
              </a:rPr>
              <a:t>《论法的精神》</a:t>
            </a:r>
            <a:endParaRPr lang="zh-CN" altLang="zh-CN" b="1"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29701" name="Rectangle 16"/>
          <p:cNvSpPr>
            <a:spLocks noChangeArrowheads="1"/>
          </p:cNvSpPr>
          <p:nvPr/>
        </p:nvSpPr>
        <p:spPr bwMode="auto">
          <a:xfrm>
            <a:off x="2249488" y="1049338"/>
            <a:ext cx="6508750" cy="955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ea typeface="微软雅黑" panose="020B0503020204020204" charset="-122"/>
                <a:sym typeface="Calibri" panose="020F05020202040A0204" pitchFamily="34" charset="0"/>
              </a:rPr>
              <a:t>阅读</a:t>
            </a:r>
            <a:r>
              <a:rPr lang="zh-CN" altLang="zh-CN" sz="2800" b="1">
                <a:ea typeface="微软雅黑" panose="020B0503020204020204" charset="-122"/>
                <a:sym typeface="Calibri" panose="020F05020202040A0204" pitchFamily="34" charset="0"/>
              </a:rPr>
              <a:t>材料</a:t>
            </a:r>
            <a:r>
              <a:rPr lang="zh-CN" altLang="en-US" sz="2800" b="1">
                <a:ea typeface="微软雅黑" panose="020B0503020204020204" charset="-122"/>
                <a:sym typeface="Calibri" panose="020F05020202040A0204" pitchFamily="34" charset="0"/>
              </a:rPr>
              <a:t>，结合课本，回答</a:t>
            </a:r>
            <a:r>
              <a:rPr lang="zh-CN" altLang="zh-CN" sz="2800" b="1">
                <a:ea typeface="微软雅黑" panose="020B0503020204020204" charset="-122"/>
                <a:sym typeface="Calibri" panose="020F05020202040A0204" pitchFamily="34" charset="0"/>
              </a:rPr>
              <a:t>孟德斯鸠的什么思想主张?</a:t>
            </a:r>
            <a:endParaRPr lang="zh-CN" altLang="zh-CN" sz="2800" b="1"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29702" name="Text Box 8"/>
          <p:cNvSpPr txBox="1">
            <a:spLocks noChangeArrowheads="1"/>
          </p:cNvSpPr>
          <p:nvPr/>
        </p:nvSpPr>
        <p:spPr bwMode="auto">
          <a:xfrm>
            <a:off x="87630" y="8255"/>
            <a:ext cx="8879205" cy="1014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 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2.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孟德斯鸠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——</a:t>
            </a:r>
            <a:r>
              <a:rPr lang="zh-CN" altLang="en-US" sz="2800" b="1">
                <a:ea typeface="微软雅黑" panose="020B0503020204020204" charset="-122"/>
                <a:sym typeface="Calibri" panose="020F05020202040A0204" pitchFamily="34" charset="0"/>
              </a:rPr>
              <a:t>西方国家学说和法学理论的奠基人</a:t>
            </a:r>
            <a:endParaRPr lang="zh-CN" altLang="en-US" sz="2800" b="1">
              <a:ea typeface="微软雅黑" panose="020B0503020204020204" charset="-122"/>
              <a:sym typeface="Calibri" panose="020F05020202040A0204" pitchFamily="34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endParaRPr lang="en-US" altLang="zh-CN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31751" name="文本框 1"/>
          <p:cNvSpPr txBox="1">
            <a:spLocks noChangeArrowheads="1"/>
          </p:cNvSpPr>
          <p:nvPr/>
        </p:nvSpPr>
        <p:spPr bwMode="auto">
          <a:xfrm>
            <a:off x="2922270" y="195580"/>
            <a:ext cx="583628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algn="ctr" eaLnBrk="0" hangingPunct="0"/>
            <a:endParaRPr lang="zh-CN" altLang="en-US" sz="2800" b="1">
              <a:ea typeface="微软雅黑" panose="020B0503020204020204" charset="-122"/>
              <a:sym typeface="Calibri" panose="020F05020202040A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mengdesijiu"/>
          <p:cNvPicPr>
            <a:picLocks noChangeAspect="1" noChangeArrowheads="1"/>
          </p:cNvPicPr>
          <p:nvPr/>
        </p:nvPicPr>
        <p:blipFill>
          <a:blip r:embed="rId1"/>
          <a:srcRect l="2144" t="1735" r="6836" b="10533"/>
          <a:stretch>
            <a:fillRect/>
          </a:stretch>
        </p:blipFill>
        <p:spPr bwMode="auto">
          <a:xfrm>
            <a:off x="395288" y="431800"/>
            <a:ext cx="2949575" cy="3500438"/>
          </a:xfrm>
          <a:prstGeom prst="rect">
            <a:avLst/>
          </a:prstGeom>
          <a:noFill/>
          <a:ln w="25400">
            <a:solidFill>
              <a:schemeClr val="tx1"/>
            </a:solidFill>
            <a:bevel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30722" name="Rectangle 5"/>
          <p:cNvSpPr>
            <a:spLocks noChangeArrowheads="1"/>
          </p:cNvSpPr>
          <p:nvPr/>
        </p:nvSpPr>
        <p:spPr bwMode="auto">
          <a:xfrm>
            <a:off x="900113" y="3957638"/>
            <a:ext cx="2305050" cy="585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sym typeface="Calibri" panose="020F05020202040A0204" pitchFamily="34" charset="0"/>
              </a:rPr>
              <a:t>孟德斯鸠</a:t>
            </a:r>
            <a:endParaRPr lang="zh-CN" altLang="zh-CN" sz="3200" b="1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14340" name="Rectangle 6"/>
          <p:cNvSpPr>
            <a:spLocks noChangeArrowheads="1"/>
          </p:cNvSpPr>
          <p:nvPr/>
        </p:nvSpPr>
        <p:spPr bwMode="auto">
          <a:xfrm>
            <a:off x="179388" y="5013325"/>
            <a:ext cx="8715375" cy="9540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457200" indent="-457200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微软雅黑" panose="020B0503020204020204" charset="-122"/>
                <a:sym typeface="Calibri" panose="020F05020202040A0204" pitchFamily="34" charset="0"/>
              </a:rPr>
              <a:t>     </a:t>
            </a:r>
            <a:r>
              <a:rPr lang="zh-CN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微软雅黑" panose="020B0503020204020204" charset="-122"/>
                <a:sym typeface="Calibri" panose="020F05020202040A0204" pitchFamily="34" charset="0"/>
              </a:rPr>
              <a:t>意义：否定了封建专制制度的合理性，奠定了资产级有关国家和法的理论基础。</a:t>
            </a:r>
            <a:endParaRPr lang="zh-CN" altLang="zh-CN" sz="2800" b="1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charset="-122"/>
              <a:cs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3678555" y="3467100"/>
            <a:ext cx="4962525" cy="107632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A0204" pitchFamily="34" charset="0"/>
                <a:ea typeface="宋体" panose="02010600030101010101" pitchFamily="2" charset="-122"/>
                <a:sym typeface="Calibri" panose="020F05020202040A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A0204" pitchFamily="34" charset="0"/>
                <a:ea typeface="宋体" panose="02010600030101010101" pitchFamily="2" charset="-122"/>
                <a:sym typeface="Calibri" panose="020F05020202040A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A0204" pitchFamily="34" charset="0"/>
                <a:ea typeface="宋体" panose="02010600030101010101" pitchFamily="2" charset="-122"/>
                <a:sym typeface="Calibri" panose="020F05020202040A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A0204" pitchFamily="34" charset="0"/>
                <a:ea typeface="宋体" panose="02010600030101010101" pitchFamily="2" charset="-122"/>
                <a:sym typeface="Calibri" panose="020F05020202040A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A0204" pitchFamily="34" charset="0"/>
                <a:ea typeface="宋体" panose="02010600030101010101" pitchFamily="2" charset="-122"/>
                <a:sym typeface="Calibri" panose="020F05020202040A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A0204" pitchFamily="34" charset="0"/>
                <a:ea typeface="宋体" panose="02010600030101010101" pitchFamily="2" charset="-122"/>
                <a:sym typeface="Calibri" panose="020F05020202040A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A0204" pitchFamily="34" charset="0"/>
                <a:ea typeface="宋体" panose="02010600030101010101" pitchFamily="2" charset="-122"/>
                <a:sym typeface="Calibri" panose="020F05020202040A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A0204" pitchFamily="34" charset="0"/>
                <a:ea typeface="宋体" panose="02010600030101010101" pitchFamily="2" charset="-122"/>
                <a:sym typeface="Calibri" panose="020F05020202040A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A0204" pitchFamily="34" charset="0"/>
                <a:ea typeface="宋体" panose="02010600030101010101" pitchFamily="2" charset="-122"/>
                <a:sym typeface="Calibri" panose="020F05020202040A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b="1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代表作：</a:t>
            </a:r>
            <a:r>
              <a:rPr lang="en-US" altLang="zh-CN" b="1" dirty="0" smtClean="0"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b="1" dirty="0" smtClean="0">
                <a:latin typeface="微软雅黑" panose="020B0503020204020204" charset="-122"/>
                <a:ea typeface="微软雅黑" panose="020B0503020204020204" charset="-122"/>
              </a:rPr>
              <a:t>论法的精神</a:t>
            </a:r>
            <a:r>
              <a:rPr lang="en-US" altLang="zh-CN" b="1" dirty="0" smtClean="0">
                <a:latin typeface="微软雅黑" panose="020B0503020204020204" charset="-122"/>
                <a:ea typeface="微软雅黑" panose="020B0503020204020204" charset="-122"/>
              </a:rPr>
              <a:t>》</a:t>
            </a:r>
            <a:endParaRPr lang="en-US" altLang="zh-CN" b="1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eaLnBrk="0" hangingPunct="0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b="1" dirty="0" smtClean="0">
                <a:latin typeface="微软雅黑" panose="020B0503020204020204" charset="-122"/>
                <a:ea typeface="微软雅黑" panose="020B0503020204020204" charset="-122"/>
              </a:rPr>
              <a:t>        </a:t>
            </a:r>
            <a:r>
              <a:rPr lang="en-US" altLang="zh-CN" b="1" dirty="0" smtClean="0"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b="1" dirty="0" smtClean="0">
                <a:latin typeface="微软雅黑" panose="020B0503020204020204" charset="-122"/>
                <a:ea typeface="微软雅黑" panose="020B0503020204020204" charset="-122"/>
              </a:rPr>
              <a:t>波斯人的信札</a:t>
            </a:r>
            <a:r>
              <a:rPr lang="en-US" altLang="zh-CN" b="1" dirty="0" smtClean="0">
                <a:latin typeface="微软雅黑" panose="020B0503020204020204" charset="-122"/>
                <a:ea typeface="微软雅黑" panose="020B0503020204020204" charset="-122"/>
              </a:rPr>
              <a:t>》</a:t>
            </a:r>
            <a:endParaRPr lang="en-US" altLang="zh-CN" b="1" dirty="0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414" name="Text Box 9"/>
          <p:cNvSpPr txBox="1">
            <a:spLocks noChangeArrowheads="1"/>
          </p:cNvSpPr>
          <p:nvPr/>
        </p:nvSpPr>
        <p:spPr bwMode="auto">
          <a:xfrm>
            <a:off x="3678238" y="1280160"/>
            <a:ext cx="5310505" cy="20612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1）反对君主专制;</a:t>
            </a:r>
            <a:endParaRPr lang="zh-CN" altLang="zh-CN" sz="32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2）提出“</a:t>
            </a:r>
            <a:r>
              <a:rPr lang="zh-CN" altLang="zh-CN" sz="32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三权分立</a:t>
            </a:r>
            <a:r>
              <a:rPr lang="zh-CN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”；</a:t>
            </a:r>
            <a:endParaRPr lang="zh-CN" altLang="zh-CN" sz="32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       ——</a:t>
            </a:r>
            <a:r>
              <a:rPr lang="zh-CN" altLang="zh-CN" sz="32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主张君主立宪制</a:t>
            </a:r>
            <a:endParaRPr lang="zh-CN" altLang="zh-CN" sz="32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3）法律应当是理性的体现。</a:t>
            </a:r>
            <a:endParaRPr lang="zh-CN" altLang="zh-CN" sz="32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30726" name="Rectangle 4"/>
          <p:cNvSpPr>
            <a:spLocks noChangeArrowheads="1"/>
          </p:cNvSpPr>
          <p:nvPr/>
        </p:nvSpPr>
        <p:spPr bwMode="auto">
          <a:xfrm>
            <a:off x="3678238" y="553085"/>
            <a:ext cx="3241675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3200" b="1">
                <a:solidFill>
                  <a:srgbClr val="0000FF"/>
                </a:solidFill>
                <a:ea typeface="微软雅黑" panose="020B0503020204020204" charset="-122"/>
                <a:sym typeface="Calibri" panose="020F05020202040A0204" pitchFamily="34" charset="0"/>
              </a:rPr>
              <a:t>思想主张</a:t>
            </a:r>
            <a:endParaRPr lang="zh-CN" altLang="zh-CN" sz="3200" b="1">
              <a:solidFill>
                <a:srgbClr val="0000FF"/>
              </a:solidFill>
              <a:ea typeface="微软雅黑" panose="020B0503020204020204" charset="-122"/>
              <a:sym typeface="Calibri" panose="020F05020202040A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434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utoUpdateAnimBg="0"/>
      <p:bldP spid="14341" grpId="0" bldLvl="0" animBg="1"/>
      <p:bldP spid="174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4" descr="906289dda78ffc275882dd7b">
            <a:hlinkClick r:id="rId1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050" y="961390"/>
            <a:ext cx="2401570" cy="2907030"/>
          </a:xfrm>
          <a:prstGeom prst="rect">
            <a:avLst/>
          </a:prstGeom>
          <a:noFill/>
          <a:ln w="9525">
            <a:solidFill>
              <a:schemeClr val="folHlink"/>
            </a:solidFill>
            <a:bevel/>
          </a:ln>
        </p:spPr>
      </p:pic>
      <p:sp>
        <p:nvSpPr>
          <p:cNvPr id="18435" name="Text Box 7"/>
          <p:cNvSpPr txBox="1">
            <a:spLocks noChangeArrowheads="1"/>
          </p:cNvSpPr>
          <p:nvPr/>
        </p:nvSpPr>
        <p:spPr bwMode="auto">
          <a:xfrm>
            <a:off x="199390" y="4097020"/>
            <a:ext cx="8826500" cy="22453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1）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“</a:t>
            </a:r>
            <a:r>
              <a:rPr lang="zh-CN" altLang="en-US" sz="2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社会契约论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”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2）“天赋人权”、“</a:t>
            </a:r>
            <a:r>
              <a:rPr lang="zh-CN" altLang="en-US" sz="2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人民主权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” ——“革命权利说”</a:t>
            </a:r>
            <a:b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</a:b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3）人类不平等的根源是财产的私有，但不主张废除私有制。</a:t>
            </a:r>
            <a:br>
              <a:rPr lang="zh-CN" altLang="en-US" sz="2800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</a:br>
            <a:endParaRPr lang="zh-CN" altLang="en-US" sz="2800" b="1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3079433" y="3513455"/>
            <a:ext cx="221488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3200" b="1">
                <a:solidFill>
                  <a:srgbClr val="0000FF"/>
                </a:solidFill>
                <a:ea typeface="微软雅黑" panose="020B0503020204020204" charset="-122"/>
                <a:sym typeface="Calibri" panose="020F05020202040A0204" pitchFamily="34" charset="0"/>
              </a:rPr>
              <a:t>思想主张</a:t>
            </a:r>
            <a:r>
              <a:rPr lang="zh-CN" altLang="en-US" sz="3200" b="1">
                <a:solidFill>
                  <a:srgbClr val="0000FF"/>
                </a:solidFill>
                <a:ea typeface="微软雅黑" panose="020B0503020204020204" charset="-122"/>
                <a:sym typeface="Calibri" panose="020F05020202040A0204" pitchFamily="34" charset="0"/>
              </a:rPr>
              <a:t>：</a:t>
            </a:r>
            <a:endParaRPr lang="zh-CN" altLang="en-US" sz="3200" b="1">
              <a:solidFill>
                <a:srgbClr val="0000FF"/>
              </a:solidFill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18437" name="TextBox 7"/>
          <p:cNvSpPr txBox="1">
            <a:spLocks noChangeArrowheads="1"/>
          </p:cNvSpPr>
          <p:nvPr/>
        </p:nvSpPr>
        <p:spPr bwMode="auto">
          <a:xfrm>
            <a:off x="1808163" y="6058535"/>
            <a:ext cx="4481512" cy="58356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A0204" pitchFamily="34" charset="0"/>
                <a:ea typeface="宋体" panose="02010600030101010101" pitchFamily="2" charset="-122"/>
                <a:sym typeface="Calibri" panose="020F05020202040A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A0204" pitchFamily="34" charset="0"/>
                <a:ea typeface="宋体" panose="02010600030101010101" pitchFamily="2" charset="-122"/>
                <a:sym typeface="Calibri" panose="020F05020202040A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A0204" pitchFamily="34" charset="0"/>
                <a:ea typeface="宋体" panose="02010600030101010101" pitchFamily="2" charset="-122"/>
                <a:sym typeface="Calibri" panose="020F05020202040A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A0204" pitchFamily="34" charset="0"/>
                <a:ea typeface="宋体" panose="02010600030101010101" pitchFamily="2" charset="-122"/>
                <a:sym typeface="Calibri" panose="020F05020202040A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A0204" pitchFamily="34" charset="0"/>
                <a:ea typeface="宋体" panose="02010600030101010101" pitchFamily="2" charset="-122"/>
                <a:sym typeface="Calibri" panose="020F05020202040A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A0204" pitchFamily="34" charset="0"/>
                <a:ea typeface="宋体" panose="02010600030101010101" pitchFamily="2" charset="-122"/>
                <a:sym typeface="Calibri" panose="020F05020202040A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A0204" pitchFamily="34" charset="0"/>
                <a:ea typeface="宋体" panose="02010600030101010101" pitchFamily="2" charset="-122"/>
                <a:sym typeface="Calibri" panose="020F05020202040A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A0204" pitchFamily="34" charset="0"/>
                <a:ea typeface="宋体" panose="02010600030101010101" pitchFamily="2" charset="-122"/>
                <a:sym typeface="Calibri" panose="020F05020202040A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A0204" pitchFamily="34" charset="0"/>
                <a:ea typeface="宋体" panose="02010600030101010101" pitchFamily="2" charset="-122"/>
                <a:sym typeface="Calibri" panose="020F05020202040A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zh-CN" sz="3200" b="1">
                <a:solidFill>
                  <a:srgbClr val="0000FF"/>
                </a:solidFill>
                <a:latin typeface="Arial" panose="020B0604020202020204" pitchFamily="34" charset="0"/>
                <a:ea typeface="微软雅黑" panose="020B0503020204020204" charset="-122"/>
              </a:rPr>
              <a:t>代表作：</a:t>
            </a:r>
            <a:r>
              <a:rPr lang="en-US" altLang="zh-CN" sz="28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28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社会契约论</a:t>
            </a:r>
            <a:r>
              <a:rPr lang="en-US" altLang="zh-CN" sz="28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endParaRPr lang="en-US" altLang="zh-CN" sz="2800" b="1" dirty="0" smtClean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749" name="Text Box 7"/>
          <p:cNvSpPr txBox="1">
            <a:spLocks noChangeArrowheads="1"/>
          </p:cNvSpPr>
          <p:nvPr/>
        </p:nvSpPr>
        <p:spPr bwMode="auto">
          <a:xfrm>
            <a:off x="539750" y="117475"/>
            <a:ext cx="553910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 eaLnBrk="0" hangingPunct="0">
              <a:buFont typeface="Arial" panose="020B0604020202020204" pitchFamily="34" charset="0"/>
              <a:buNone/>
            </a:pP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3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.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卢梭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——</a:t>
            </a:r>
            <a:r>
              <a:rPr lang="zh-CN" altLang="en-US" sz="2800" b="1">
                <a:ea typeface="微软雅黑" panose="020B0503020204020204" charset="-122"/>
                <a:sym typeface="Calibri" panose="020F05020202040A0204" pitchFamily="34" charset="0"/>
              </a:rPr>
              <a:t>观点最激烈的启蒙家！</a:t>
            </a:r>
            <a:endParaRPr lang="en-US" altLang="zh-CN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691130" y="819150"/>
            <a:ext cx="6172835" cy="2675255"/>
          </a:xfrm>
          <a:prstGeom prst="rect">
            <a:avLst/>
          </a:prstGeom>
          <a:noFill/>
          <a:ln w="38100" cmpd="dbl">
            <a:pattFill prst="pct90">
              <a:fgClr>
                <a:srgbClr val="FF0000"/>
              </a:fgClr>
              <a:bgClr>
                <a:srgbClr val="FFFF00"/>
              </a:bgClr>
            </a:pattFill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    材料  共同意志就要通过法律手段制裁他，“强迫他自由”。 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……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人生而平等、自由，但受专制暴君压迫，其靠暴力进行的统治，违背人民意志，人民有权用暴力推翻暴君。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  <p:bldP spid="18437" grpId="0" bldLvl="0" animBg="1"/>
      <p:bldP spid="8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2376488" y="875983"/>
            <a:ext cx="6621462" cy="2601595"/>
          </a:xfrm>
          <a:prstGeom prst="rect">
            <a:avLst/>
          </a:prstGeom>
          <a:noFill/>
          <a:ln w="38100" cap="flat" cmpd="sng">
            <a:solidFill>
              <a:schemeClr val="accent2"/>
            </a:solidFill>
            <a:bevel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    材料  </a:t>
            </a:r>
            <a:r>
              <a:rPr lang="zh-CN" altLang="zh-CN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人</a:t>
            </a:r>
            <a:r>
              <a:rPr lang="zh-CN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，实际上一切有</a:t>
            </a:r>
            <a:r>
              <a:rPr 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理性</a:t>
            </a:r>
            <a:r>
              <a:rPr lang="zh-CN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者。</a:t>
            </a:r>
            <a:r>
              <a:rPr 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人</a:t>
            </a:r>
            <a:r>
              <a:rPr lang="zh-CN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所以存在，是由于自身是个目的，</a:t>
            </a:r>
            <a:r>
              <a:rPr 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并不是</a:t>
            </a:r>
            <a:r>
              <a:rPr lang="zh-CN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只供这个或那个意志任意利用的</a:t>
            </a:r>
            <a:r>
              <a:rPr 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工具</a:t>
            </a:r>
            <a:r>
              <a:rPr lang="zh-CN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。在他的一切行为上，总要把</a:t>
            </a:r>
            <a:r>
              <a:rPr 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人</a:t>
            </a:r>
            <a:r>
              <a:rPr lang="zh-CN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当作目的。 ”</a:t>
            </a:r>
            <a:endParaRPr 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 algn="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zh-CN" sz="2400" b="1" dirty="0">
                <a:latin typeface="微软雅黑" panose="020B0503020204020204" charset="-122"/>
                <a:ea typeface="微软雅黑" panose="020B0503020204020204" charset="-122"/>
              </a:rPr>
              <a:t>——</a:t>
            </a:r>
            <a:r>
              <a:rPr lang="zh-CN" sz="2400" b="1" dirty="0">
                <a:latin typeface="微软雅黑" panose="020B0503020204020204" charset="-122"/>
                <a:ea typeface="微软雅黑" panose="020B0503020204020204" charset="-122"/>
              </a:rPr>
              <a:t>康德</a:t>
            </a:r>
            <a:r>
              <a:rPr lang="zh-CN" altLang="zh-CN" sz="2400" b="1" dirty="0"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sz="2400" b="1" dirty="0">
                <a:latin typeface="微软雅黑" panose="020B0503020204020204" charset="-122"/>
                <a:ea typeface="微软雅黑" panose="020B0503020204020204" charset="-122"/>
              </a:rPr>
              <a:t>伦理学的形而上学的基本原理</a:t>
            </a:r>
            <a:r>
              <a:rPr lang="zh-CN" altLang="zh-CN" sz="2400" b="1" dirty="0">
                <a:latin typeface="微软雅黑" panose="020B0503020204020204" charset="-122"/>
                <a:ea typeface="微软雅黑" panose="020B0503020204020204" charset="-122"/>
              </a:rPr>
              <a:t>》</a:t>
            </a:r>
            <a:endParaRPr lang="zh-CN" altLang="zh-CN" sz="24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2770" name="Group 3"/>
          <p:cNvGrpSpPr/>
          <p:nvPr/>
        </p:nvGrpSpPr>
        <p:grpSpPr bwMode="auto">
          <a:xfrm>
            <a:off x="171450" y="846138"/>
            <a:ext cx="2071688" cy="3067050"/>
            <a:chOff x="0" y="0"/>
            <a:chExt cx="1247" cy="2222"/>
          </a:xfrm>
        </p:grpSpPr>
        <p:sp>
          <p:nvSpPr>
            <p:cNvPr id="32776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1247" cy="1933"/>
            </a:xfrm>
            <a:prstGeom prst="rect">
              <a:avLst/>
            </a:prstGeom>
            <a:gradFill rotWithShape="1">
              <a:gsLst>
                <a:gs pos="0">
                  <a:srgbClr val="A85400"/>
                </a:gs>
                <a:gs pos="100000">
                  <a:srgbClr val="CC6600"/>
                </a:gs>
              </a:gsLst>
              <a:lin ang="5400000" scaled="1"/>
            </a:gradFill>
            <a:ln w="9525">
              <a:noFill/>
              <a:miter lim="800000"/>
            </a:ln>
            <a:effectLst>
              <a:prstShdw prst="shdw17" dist="17961" dir="2700000">
                <a:srgbClr val="7A3D00"/>
              </a:prstShdw>
            </a:effectLst>
          </p:spPr>
          <p:txBody>
            <a:bodyPr wrap="none"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>
                <a:ea typeface="微软雅黑" panose="020B0503020204020204" charset="-122"/>
                <a:sym typeface="Calibri" panose="020F05020202040A0204" pitchFamily="34" charset="0"/>
              </a:endParaRPr>
            </a:p>
          </p:txBody>
        </p:sp>
        <p:sp>
          <p:nvSpPr>
            <p:cNvPr id="16389" name="Text Box 5"/>
            <p:cNvSpPr txBox="1">
              <a:spLocks noChangeArrowheads="1"/>
            </p:cNvSpPr>
            <p:nvPr/>
          </p:nvSpPr>
          <p:spPr bwMode="auto">
            <a:xfrm>
              <a:off x="12" y="1474"/>
              <a:ext cx="1173" cy="74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微软雅黑" panose="020B0503020204020204" charset="-122"/>
                </a:rPr>
                <a:t>康德（德国）</a:t>
              </a:r>
              <a:r>
                <a:rPr lang="en-US" altLang="zh-CN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微软雅黑" panose="020B0503020204020204" charset="-122"/>
                </a:rPr>
                <a:t>    </a:t>
              </a:r>
              <a:r>
                <a:rPr lang="zh-CN" altLang="zh-CN" sz="16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微软雅黑" panose="020B0503020204020204" charset="-122"/>
                </a:rPr>
                <a:t>1724—1804</a:t>
              </a:r>
              <a:endParaRPr lang="zh-CN" altLang="zh-CN" sz="16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charset="-122"/>
              </a:endParaRPr>
            </a:p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endParaRPr lang="zh-CN" altLang="zh-CN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  <p:pic>
          <p:nvPicPr>
            <p:cNvPr id="32778" name="Picture 6" descr="康德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44" y="45"/>
              <a:ext cx="1148" cy="14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2771" name="Picture 7" descr="《纯粹理性批判》书影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213" y="3717925"/>
            <a:ext cx="1978025" cy="259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2376488" y="3858578"/>
            <a:ext cx="6705600" cy="1570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结合教材归纳康德的主要观点：</a:t>
            </a:r>
            <a:endParaRPr lang="zh-CN" altLang="zh-CN" sz="24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.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人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应独立思考，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理性判断</a:t>
            </a:r>
            <a:endParaRPr lang="zh-CN" altLang="zh-CN" sz="24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2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.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强调人的重要性，</a:t>
            </a:r>
            <a:r>
              <a:rPr lang="zh-CN" altLang="zh-CN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人</a:t>
            </a:r>
            <a:r>
              <a:rPr lang="zh-CN" altLang="en-US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非</a:t>
            </a:r>
            <a:r>
              <a:rPr lang="zh-CN" altLang="zh-CN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工具</a:t>
            </a:r>
            <a:endParaRPr lang="zh-CN" altLang="zh-CN" sz="24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3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.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主权在民，自由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也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要自律</a:t>
            </a:r>
            <a:endParaRPr lang="zh-CN" altLang="zh-CN" sz="24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2376488" y="5721350"/>
            <a:ext cx="6119812" cy="9540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Calibri" panose="020F05020202040A0204" pitchFamily="34" charset="0"/>
              </a:rPr>
              <a:t>意义：对启蒙运动进行总结，其理性批判哲学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Calibri" panose="020F05020202040A0204" pitchFamily="34" charset="0"/>
              </a:rPr>
              <a:t>最终确立了人类的主体地位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32774" name="文本框 1"/>
          <p:cNvSpPr txBox="1">
            <a:spLocks noChangeArrowheads="1"/>
          </p:cNvSpPr>
          <p:nvPr/>
        </p:nvSpPr>
        <p:spPr bwMode="auto">
          <a:xfrm>
            <a:off x="311150" y="6316663"/>
            <a:ext cx="179228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b="1">
                <a:ea typeface="微软雅黑" panose="020B0503020204020204" charset="-122"/>
                <a:sym typeface="Calibri" panose="020F05020202040A0204" pitchFamily="34" charset="0"/>
              </a:rPr>
              <a:t>纯粹理性批判</a:t>
            </a:r>
            <a:endParaRPr lang="zh-CN" altLang="en-US" b="1"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214313" y="84138"/>
            <a:ext cx="625030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4.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康德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——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对启蒙运动作了经典的总结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63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63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63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 autoUpdateAnimBg="0" build="allAtOnce"/>
      <p:bldP spid="16393" grpId="0" bldLvl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Group 2"/>
          <p:cNvGraphicFramePr>
            <a:graphicFrameLocks noGrp="1"/>
          </p:cNvGraphicFramePr>
          <p:nvPr/>
        </p:nvGraphicFramePr>
        <p:xfrm>
          <a:off x="107950" y="621030"/>
          <a:ext cx="8864600" cy="6534785"/>
        </p:xfrm>
        <a:graphic>
          <a:graphicData uri="http://schemas.openxmlformats.org/drawingml/2006/table">
            <a:tbl>
              <a:tblPr/>
              <a:tblGrid>
                <a:gridCol w="699135"/>
                <a:gridCol w="698500"/>
                <a:gridCol w="1378585"/>
                <a:gridCol w="4062095"/>
                <a:gridCol w="2026285"/>
              </a:tblGrid>
              <a:tr h="4610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时期</a:t>
                      </a:r>
                      <a:endParaRPr kumimoji="0" 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国家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代表人物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主要观点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著作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9890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兴起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英国</a:t>
                      </a:r>
                      <a:endParaRPr kumimoji="0" 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霍布斯</a:t>
                      </a:r>
                      <a:endParaRPr kumimoji="0" 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zh-CN" altLang="zh-CN" sz="1600" b="1">
                          <a:latin typeface="微软雅黑" panose="020B0503020204020204" charset="-122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人有自然权利，社会契约说，反君权神授</a:t>
                      </a:r>
                      <a:endParaRPr kumimoji="0" 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zh-CN" altLang="en-US" sz="1600" b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+mn-ea"/>
                        </a:rPr>
                        <a:t>《利</a:t>
                      </a:r>
                      <a:r>
                        <a:rPr lang="zh-CN" altLang="en-US" sz="1600" b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+mn-ea"/>
                        </a:rPr>
                        <a:t>维坦</a:t>
                      </a:r>
                      <a:r>
                        <a:rPr lang="zh-CN" altLang="en-US" sz="1600"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》</a:t>
                      </a:r>
                      <a:endParaRPr kumimoji="0" lang="zh-CN" alt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3870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洛克</a:t>
                      </a:r>
                      <a:endParaRPr kumimoji="0" 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zh-CN" altLang="zh-CN" sz="1600" b="1"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主权有限论，分权学说</a:t>
                      </a:r>
                      <a:endParaRPr kumimoji="0" 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A0204" pitchFamily="34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 《政府论》</a:t>
                      </a:r>
                      <a:endParaRPr kumimoji="0" lang="zh-CN" alt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5410">
                <a:tc row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高潮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法国</a:t>
                      </a:r>
                      <a:endParaRPr kumimoji="0" 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伏尔泰</a:t>
                      </a:r>
                      <a:endParaRPr kumimoji="0" 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1.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抨击天主教会；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2.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反对君主专制，倡导君主立宪制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3.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提倡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Calibri" panose="020F05020202040A0204" pitchFamily="34" charset="0"/>
                        </a:rPr>
                        <a:t>“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天赋人权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Calibri" panose="020F05020202040A0204" pitchFamily="34" charset="0"/>
                        </a:rPr>
                        <a:t>”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4.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相信法律以人性为出发点，在法律面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前人人平等。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《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哲学通信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》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《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路易十四时代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》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5040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孟德斯鸠</a:t>
                      </a:r>
                      <a:endParaRPr kumimoji="0" 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1.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反对君主专制，主张君主立宪制；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2.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提出了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Calibri" panose="020F05020202040A0204" pitchFamily="34" charset="0"/>
                        </a:rPr>
                        <a:t>“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三权分立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Calibri" panose="020F05020202040A0204" pitchFamily="34" charset="0"/>
                        </a:rPr>
                        <a:t>”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学说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3.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提出国家的法律不能违背人的理性。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《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论法的精神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》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4370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     </a:t>
                      </a:r>
                      <a:r>
                        <a:rPr kumimoji="0" 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卢</a:t>
                      </a: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 </a:t>
                      </a:r>
                      <a:r>
                        <a:rPr kumimoji="0" 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梭</a:t>
                      </a:r>
                      <a:endParaRPr kumimoji="0" 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1.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Calibri" panose="020F05020202040A0204" pitchFamily="34" charset="0"/>
                        </a:rPr>
                        <a:t>“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社会契约论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Calibri" panose="020F05020202040A0204" pitchFamily="34" charset="0"/>
                        </a:rPr>
                        <a:t>”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和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Calibri" panose="020F05020202040A0204" pitchFamily="34" charset="0"/>
                        </a:rPr>
                        <a:t>“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人民主权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Calibri" panose="020F05020202040A0204" pitchFamily="34" charset="0"/>
                        </a:rPr>
                        <a:t>”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思想；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2.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认为人类不平等根源是财产的私有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《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社会契约论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》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9890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百科全书派</a:t>
                      </a:r>
                      <a:endParaRPr kumimoji="0" 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宣扬科学和理性，反对专制和迷信</a:t>
                      </a:r>
                      <a:endParaRPr kumimoji="0" 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《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百科全书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》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530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扩展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anchor="t" anchorCtr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德意志</a:t>
                      </a:r>
                      <a:endParaRPr kumimoji="0" 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康</a:t>
                      </a: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 </a:t>
                      </a:r>
                      <a:r>
                        <a:rPr kumimoji="0" 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Calibri" panose="020F05020202040A0204" pitchFamily="34" charset="0"/>
                        </a:rPr>
                        <a:t>德</a:t>
                      </a:r>
                      <a:endParaRPr kumimoji="0" 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1.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主张主权属于人民，相信自由和平等是天赋人权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2.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认为言论自由是人类一切进步的必要条件；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3.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人非工具</a:t>
                      </a:r>
                      <a:endParaRPr kumimoji="0" lang="en-US" alt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4.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对自由和平等又作了许多限制。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《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纯粹理性批判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》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A0204" pitchFamily="34" charset="0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14" marB="45714" anchor="t" anchorCtr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841" name="Text Box 50"/>
          <p:cNvSpPr txBox="1">
            <a:spLocks noChangeArrowheads="1"/>
          </p:cNvSpPr>
          <p:nvPr/>
        </p:nvSpPr>
        <p:spPr bwMode="auto">
          <a:xfrm>
            <a:off x="2339975" y="96838"/>
            <a:ext cx="475297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zh-CN" sz="2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主要思想家及其思想主张</a:t>
            </a:r>
            <a:endParaRPr lang="zh-CN" altLang="zh-CN" sz="28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pic>
        <p:nvPicPr>
          <p:cNvPr id="33842" name="图片 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79388" y="69850"/>
            <a:ext cx="1470025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7" name="Group 2"/>
          <p:cNvGrpSpPr/>
          <p:nvPr/>
        </p:nvGrpSpPr>
        <p:grpSpPr bwMode="auto">
          <a:xfrm>
            <a:off x="131445" y="621030"/>
            <a:ext cx="8760460" cy="6048375"/>
            <a:chOff x="0" y="0"/>
            <a:chExt cx="4513" cy="3130"/>
          </a:xfrm>
        </p:grpSpPr>
        <p:sp>
          <p:nvSpPr>
            <p:cNvPr id="34847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4513" cy="313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bevel/>
            </a:ln>
          </p:spPr>
          <p:txBody>
            <a:bodyPr wrap="none"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charset="-122"/>
                <a:sym typeface="Calibri" panose="020F05020202040A0204" pitchFamily="34" charset="0"/>
              </a:endParaRPr>
            </a:p>
          </p:txBody>
        </p:sp>
        <p:sp>
          <p:nvSpPr>
            <p:cNvPr id="34848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3034" cy="30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zh-CN" sz="3200" b="1">
                  <a:solidFill>
                    <a:schemeClr val="tx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Calibri" panose="020F05020202040A0204" pitchFamily="34" charset="0"/>
                </a:rPr>
                <a:t>欧洲启蒙运动的主要思想主张</a:t>
              </a:r>
              <a:r>
                <a:rPr lang="en-US" altLang="zh-CN" sz="3200" b="1">
                  <a:solidFill>
                    <a:schemeClr val="tx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Calibri" panose="020F05020202040A0204" pitchFamily="34" charset="0"/>
                </a:rPr>
                <a:t>:</a:t>
              </a:r>
              <a:endParaRPr lang="en-US" altLang="zh-CN" sz="3200" b="1"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endParaRPr>
            </a:p>
          </p:txBody>
        </p:sp>
      </p:grp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487680" y="1685925"/>
            <a:ext cx="2018665" cy="13836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否定特权</a:t>
            </a:r>
            <a:r>
              <a:rPr lang="zh-CN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、</a:t>
            </a:r>
            <a:r>
              <a:rPr 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神权、王权</a:t>
            </a:r>
            <a:endParaRPr lang="zh-CN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18442" name="AutoShape 10"/>
          <p:cNvSpPr/>
          <p:nvPr/>
        </p:nvSpPr>
        <p:spPr bwMode="auto">
          <a:xfrm>
            <a:off x="4779010" y="1799590"/>
            <a:ext cx="141605" cy="1362075"/>
          </a:xfrm>
          <a:prstGeom prst="rightBrace">
            <a:avLst>
              <a:gd name="adj1" fmla="val 83249"/>
              <a:gd name="adj2" fmla="val 50000"/>
            </a:avLst>
          </a:prstGeom>
          <a:noFill/>
          <a:ln w="38100">
            <a:solidFill>
              <a:schemeClr val="tx1"/>
            </a:solidFill>
            <a:bevel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endParaRPr lang="zh-CN" altLang="en-US" sz="2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4897120" y="2199640"/>
            <a:ext cx="1120775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人权</a:t>
            </a:r>
            <a:endParaRPr lang="zh-C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5304790" y="5459730"/>
            <a:ext cx="118745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法治</a:t>
            </a:r>
            <a:endParaRPr lang="zh-C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311150" y="5153025"/>
            <a:ext cx="2924175" cy="116840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否定君权神授</a:t>
            </a:r>
            <a:endParaRPr 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否定和防止专制</a:t>
            </a:r>
            <a:endParaRPr 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18449" name="Text Box 17"/>
          <p:cNvSpPr txBox="1">
            <a:spLocks noChangeArrowheads="1"/>
          </p:cNvSpPr>
          <p:nvPr/>
        </p:nvSpPr>
        <p:spPr bwMode="auto">
          <a:xfrm>
            <a:off x="5905500" y="1699260"/>
            <a:ext cx="2986405" cy="116840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臣民 </a:t>
            </a:r>
            <a:endParaRPr 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专制 </a:t>
            </a:r>
            <a:endParaRPr lang="zh-CN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18450" name="Text Box 18"/>
          <p:cNvSpPr txBox="1">
            <a:spLocks noChangeArrowheads="1"/>
          </p:cNvSpPr>
          <p:nvPr/>
        </p:nvSpPr>
        <p:spPr bwMode="auto">
          <a:xfrm>
            <a:off x="6217920" y="5444490"/>
            <a:ext cx="2673985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人治</a:t>
            </a:r>
            <a:endParaRPr 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18452" name="Line 20"/>
          <p:cNvSpPr>
            <a:spLocks noChangeShapeType="1"/>
          </p:cNvSpPr>
          <p:nvPr/>
        </p:nvSpPr>
        <p:spPr bwMode="auto">
          <a:xfrm>
            <a:off x="5457190" y="2867660"/>
            <a:ext cx="1270" cy="2401570"/>
          </a:xfrm>
          <a:prstGeom prst="line">
            <a:avLst/>
          </a:prstGeom>
          <a:noFill/>
          <a:ln w="38100">
            <a:solidFill>
              <a:schemeClr val="tx1"/>
            </a:solidFill>
            <a:bevel/>
            <a:tailEnd type="triangle" w="med" len="med"/>
          </a:ln>
        </p:spPr>
        <p:txBody>
          <a:bodyPr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8453" name="AutoShape 21"/>
          <p:cNvSpPr/>
          <p:nvPr/>
        </p:nvSpPr>
        <p:spPr bwMode="auto">
          <a:xfrm flipH="1">
            <a:off x="5161280" y="5411470"/>
            <a:ext cx="128270" cy="762000"/>
          </a:xfrm>
          <a:prstGeom prst="leftBrace">
            <a:avLst>
              <a:gd name="adj1" fmla="val 74826"/>
              <a:gd name="adj2" fmla="val 50000"/>
            </a:avLst>
          </a:prstGeom>
          <a:noFill/>
          <a:ln w="38100">
            <a:solidFill>
              <a:schemeClr val="tx1"/>
            </a:solidFill>
            <a:bevel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zh-CN" sz="2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3060065" y="1677670"/>
            <a:ext cx="171958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天赋人权</a:t>
            </a:r>
            <a:endParaRPr lang="zh-C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3002280" y="2232660"/>
            <a:ext cx="212598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自由平等</a:t>
            </a:r>
            <a:endParaRPr lang="zh-C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18454" name="Text Box 22"/>
          <p:cNvSpPr txBox="1">
            <a:spLocks noChangeArrowheads="1"/>
          </p:cNvSpPr>
          <p:nvPr/>
        </p:nvSpPr>
        <p:spPr bwMode="auto">
          <a:xfrm>
            <a:off x="3002280" y="2867660"/>
            <a:ext cx="182626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主权在民</a:t>
            </a:r>
            <a:endParaRPr lang="zh-C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3387725" y="5157470"/>
            <a:ext cx="1917065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社会契约</a:t>
            </a:r>
            <a:endParaRPr lang="zh-C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3512185" y="5893435"/>
            <a:ext cx="280289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三权分立</a:t>
            </a:r>
            <a:endParaRPr lang="zh-C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pic>
        <p:nvPicPr>
          <p:cNvPr id="34836" name="图片 9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87363" y="149225"/>
            <a:ext cx="147002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17"/>
          <p:cNvSpPr txBox="1">
            <a:spLocks noChangeArrowheads="1"/>
          </p:cNvSpPr>
          <p:nvPr/>
        </p:nvSpPr>
        <p:spPr bwMode="auto">
          <a:xfrm>
            <a:off x="6758305" y="1699260"/>
            <a:ext cx="1801495" cy="116840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p>
            <a:pPr>
              <a:spcBef>
                <a:spcPct val="50000"/>
              </a:spcBef>
              <a:defRPr/>
            </a:pPr>
            <a:r>
              <a:rPr 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 </a:t>
            </a:r>
            <a:r>
              <a:rPr 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→ </a:t>
            </a:r>
            <a:r>
              <a:rPr 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公民</a:t>
            </a:r>
            <a:endParaRPr lang="en-US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 </a:t>
            </a:r>
            <a:r>
              <a:rPr 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→ </a:t>
            </a:r>
            <a:r>
              <a:rPr lang="zh-CN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民主</a:t>
            </a:r>
            <a:endParaRPr lang="zh-CN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4" name="Text Box 18"/>
          <p:cNvSpPr txBox="1">
            <a:spLocks noChangeArrowheads="1"/>
          </p:cNvSpPr>
          <p:nvPr/>
        </p:nvSpPr>
        <p:spPr bwMode="auto">
          <a:xfrm>
            <a:off x="7018655" y="5444490"/>
            <a:ext cx="1741805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→ </a:t>
            </a:r>
            <a:r>
              <a:rPr 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法治</a:t>
            </a:r>
            <a:endParaRPr 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bldLvl="0" animBg="1"/>
      <p:bldP spid="18442" grpId="0" bldLvl="0" animBg="1"/>
      <p:bldP spid="18446" grpId="0" bldLvl="0" animBg="1"/>
      <p:bldP spid="18447" grpId="0" bldLvl="0" animBg="1"/>
      <p:bldP spid="18449" grpId="0" bldLvl="0" animBg="1" autoUpdateAnimBg="0"/>
      <p:bldP spid="18450" grpId="0" bldLvl="0" animBg="1" autoUpdateAnimBg="0"/>
      <p:bldP spid="18452" grpId="0" bldLvl="0" animBg="1"/>
      <p:bldP spid="18453" grpId="0" bldLvl="0" animBg="1"/>
      <p:bldP spid="3" grpId="0" bldLvl="0" animBg="1" autoUpdateAnimBg="0"/>
      <p:bldP spid="4" grpId="0" bldLvl="0" animBg="1" autoUpdateAnimBg="0"/>
      <p:bldP spid="18443" grpId="0" animBg="1"/>
      <p:bldP spid="18444" grpId="0" animBg="1"/>
      <p:bldP spid="1844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2"/>
          <p:cNvSpPr txBox="1">
            <a:spLocks noChangeArrowheads="1"/>
          </p:cNvSpPr>
          <p:nvPr/>
        </p:nvSpPr>
        <p:spPr bwMode="auto">
          <a:xfrm>
            <a:off x="1583690" y="217805"/>
            <a:ext cx="590391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3200" b="1">
                <a:solidFill>
                  <a:srgbClr val="0000FF"/>
                </a:solidFill>
                <a:effectLst/>
                <a:ea typeface="微软雅黑" panose="020B0503020204020204" charset="-122"/>
                <a:sym typeface="Arial" panose="020B0604020202020204" pitchFamily="34" charset="0"/>
              </a:rPr>
              <a:t>启蒙运动的内容和性质是什么？</a:t>
            </a:r>
            <a:endParaRPr lang="zh-CN" altLang="zh-CN" sz="3200" b="1">
              <a:solidFill>
                <a:srgbClr val="0000FF"/>
              </a:solidFill>
              <a:effectLst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107315" y="944245"/>
            <a:ext cx="2851150" cy="4349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lnSpc>
                <a:spcPct val="23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effectLst/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一理（旗帜）：</a:t>
            </a:r>
            <a:endParaRPr lang="zh-CN" altLang="en-US" sz="2800" b="1">
              <a:effectLst/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 marL="342900" indent="-342900">
              <a:lnSpc>
                <a:spcPct val="23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effectLst/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二批（对象）：</a:t>
            </a:r>
            <a:endParaRPr lang="zh-CN" altLang="en-US" sz="2800" b="1">
              <a:effectLst/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 marL="342900" indent="-342900">
              <a:lnSpc>
                <a:spcPct val="23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effectLst/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三追（目标）：</a:t>
            </a:r>
            <a:endParaRPr lang="zh-CN" altLang="en-US" sz="2800" b="1">
              <a:effectLst/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 marL="342900" indent="-342900">
              <a:lnSpc>
                <a:spcPct val="23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effectLst/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四灭（任务）：</a:t>
            </a:r>
            <a:endParaRPr lang="zh-CN" altLang="en-US" sz="2800" b="1">
              <a:effectLst/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106998" y="6061393"/>
            <a:ext cx="1223962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zh-CN" sz="3200" b="1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性质：</a:t>
            </a:r>
            <a:endParaRPr lang="zh-CN" altLang="zh-CN" sz="3200" b="1">
              <a:solidFill>
                <a:srgbClr val="FF0000"/>
              </a:solidFill>
              <a:effectLst/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1522095" y="6061710"/>
            <a:ext cx="8058785" cy="5835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sz="3200" b="1" dirty="0">
                <a:effectLst/>
                <a:latin typeface="微软雅黑" panose="020B0503020204020204" charset="-122"/>
                <a:ea typeface="微软雅黑" panose="020B0503020204020204" charset="-122"/>
              </a:rPr>
              <a:t>资产阶级反封建专制制度的思想解放运动</a:t>
            </a:r>
            <a:endParaRPr lang="zh-CN" sz="3200" b="1" dirty="0"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5859" name="图片 20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3975" y="217488"/>
            <a:ext cx="1311275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738755" y="1351915"/>
            <a:ext cx="5903913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3200" b="1">
                <a:solidFill>
                  <a:schemeClr val="tx1"/>
                </a:solidFill>
                <a:effectLst/>
                <a:ea typeface="微软雅黑" panose="020B0503020204020204" charset="-122"/>
                <a:sym typeface="Arial" panose="020B0604020202020204" pitchFamily="34" charset="0"/>
              </a:rPr>
              <a:t>理性</a:t>
            </a:r>
            <a:endParaRPr lang="zh-CN" altLang="zh-CN" sz="3200" b="1">
              <a:solidFill>
                <a:schemeClr val="tx1"/>
              </a:solidFill>
              <a:effectLst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738755" y="2433955"/>
            <a:ext cx="5903913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chemeClr val="tx1"/>
                </a:solidFill>
                <a:effectLst/>
                <a:ea typeface="微软雅黑" panose="020B0503020204020204" charset="-122"/>
                <a:sym typeface="Arial" panose="020B0604020202020204" pitchFamily="34" charset="0"/>
              </a:rPr>
              <a:t>专制主义、教权主义</a:t>
            </a:r>
            <a:endParaRPr lang="zh-CN" altLang="en-US" sz="3200" b="1">
              <a:solidFill>
                <a:schemeClr val="tx1"/>
              </a:solidFill>
              <a:effectLst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738755" y="3518535"/>
            <a:ext cx="5903913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chemeClr val="tx1"/>
                </a:solidFill>
                <a:effectLst/>
                <a:ea typeface="微软雅黑" panose="020B0503020204020204" charset="-122"/>
                <a:sym typeface="Arial" panose="020B0604020202020204" pitchFamily="34" charset="0"/>
              </a:rPr>
              <a:t>政治</a:t>
            </a:r>
            <a:r>
              <a:rPr lang="zh-CN" altLang="en-US" sz="3200" b="1">
                <a:solidFill>
                  <a:srgbClr val="FF0000"/>
                </a:solidFill>
                <a:effectLst/>
                <a:ea typeface="微软雅黑" panose="020B0503020204020204" charset="-122"/>
                <a:sym typeface="Arial" panose="020B0604020202020204" pitchFamily="34" charset="0"/>
              </a:rPr>
              <a:t>民主</a:t>
            </a:r>
            <a:r>
              <a:rPr lang="zh-CN" altLang="en-US" sz="3200" b="1">
                <a:solidFill>
                  <a:schemeClr val="tx1"/>
                </a:solidFill>
                <a:effectLst/>
                <a:ea typeface="微软雅黑" panose="020B0503020204020204" charset="-122"/>
                <a:sym typeface="Arial" panose="020B0604020202020204" pitchFamily="34" charset="0"/>
              </a:rPr>
              <a:t>、权利</a:t>
            </a:r>
            <a:r>
              <a:rPr lang="zh-CN" altLang="en-US" sz="3200" b="1">
                <a:solidFill>
                  <a:srgbClr val="FF0000"/>
                </a:solidFill>
                <a:effectLst/>
                <a:ea typeface="微软雅黑" panose="020B0503020204020204" charset="-122"/>
                <a:sym typeface="Arial" panose="020B0604020202020204" pitchFamily="34" charset="0"/>
              </a:rPr>
              <a:t>平等</a:t>
            </a:r>
            <a:r>
              <a:rPr lang="zh-CN" altLang="en-US" sz="3200" b="1">
                <a:solidFill>
                  <a:schemeClr val="tx1"/>
                </a:solidFill>
                <a:effectLst/>
                <a:ea typeface="微软雅黑" panose="020B0503020204020204" charset="-122"/>
                <a:sym typeface="Arial" panose="020B0604020202020204" pitchFamily="34" charset="0"/>
              </a:rPr>
              <a:t>、个人</a:t>
            </a:r>
            <a:r>
              <a:rPr lang="zh-CN" altLang="en-US" sz="3200" b="1">
                <a:solidFill>
                  <a:srgbClr val="FF0000"/>
                </a:solidFill>
                <a:effectLst/>
                <a:ea typeface="微软雅黑" panose="020B0503020204020204" charset="-122"/>
                <a:sym typeface="Arial" panose="020B0604020202020204" pitchFamily="34" charset="0"/>
              </a:rPr>
              <a:t>自由</a:t>
            </a:r>
            <a:endParaRPr lang="zh-CN" altLang="en-US" sz="3200" b="1">
              <a:solidFill>
                <a:srgbClr val="FF0000"/>
              </a:solidFill>
              <a:effectLst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738755" y="4439920"/>
            <a:ext cx="5903913" cy="12725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chemeClr val="tx1"/>
                </a:solidFill>
                <a:effectLst/>
                <a:ea typeface="微软雅黑" panose="020B0503020204020204" charset="-122"/>
                <a:sym typeface="Arial" panose="020B0604020202020204" pitchFamily="34" charset="0"/>
              </a:rPr>
              <a:t>封建王权、贵族特权、</a:t>
            </a:r>
            <a:endParaRPr lang="zh-CN" altLang="en-US" sz="3200" b="1">
              <a:solidFill>
                <a:schemeClr val="tx1"/>
              </a:solidFill>
              <a:effectLst/>
              <a:ea typeface="微软雅黑" panose="020B050302020402020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chemeClr val="tx1"/>
                </a:solidFill>
                <a:effectLst/>
                <a:ea typeface="微软雅黑" panose="020B0503020204020204" charset="-122"/>
                <a:sym typeface="Arial" panose="020B0604020202020204" pitchFamily="34" charset="0"/>
              </a:rPr>
              <a:t>等级制度、宗教神权。</a:t>
            </a:r>
            <a:endParaRPr lang="zh-CN" altLang="en-US" sz="3200" b="1">
              <a:solidFill>
                <a:schemeClr val="tx1"/>
              </a:solidFill>
              <a:effectLst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utoUpdateAnimBg="0"/>
      <p:bldP spid="19467" grpId="0" animBg="1" autoUpdateAnimBg="0"/>
      <p:bldP spid="19468" grpId="0" bldLvl="0" animBg="1" autoUpdateAnimBg="0"/>
      <p:bldP spid="3" grpId="0"/>
      <p:bldP spid="3" grpId="1"/>
      <p:bldP spid="4" grpId="0"/>
      <p:bldP spid="4" grpId="1"/>
      <p:bldP spid="5" grpId="0"/>
      <p:bldP spid="5" grpId="1"/>
      <p:bldP spid="6" grpId="0"/>
      <p:bldP spid="6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Box 10"/>
          <p:cNvSpPr txBox="1">
            <a:spLocks noChangeArrowheads="1"/>
          </p:cNvSpPr>
          <p:nvPr/>
        </p:nvSpPr>
        <p:spPr bwMode="auto">
          <a:xfrm>
            <a:off x="200025" y="3492500"/>
            <a:ext cx="547688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zh-CN" sz="2400" b="1">
                <a:ea typeface="微软雅黑" panose="020B0503020204020204" charset="-122"/>
                <a:sym typeface="Calibri" panose="020F05020202040A0204" pitchFamily="34" charset="0"/>
              </a:rPr>
              <a:t>对世界</a:t>
            </a:r>
            <a:endParaRPr lang="zh-CN" altLang="zh-CN" sz="2400" b="1"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36866" name="左大括号 11"/>
          <p:cNvSpPr/>
          <p:nvPr/>
        </p:nvSpPr>
        <p:spPr bwMode="auto">
          <a:xfrm>
            <a:off x="715963" y="3514725"/>
            <a:ext cx="323850" cy="1422400"/>
          </a:xfrm>
          <a:prstGeom prst="leftBrace">
            <a:avLst>
              <a:gd name="adj1" fmla="val 8337"/>
              <a:gd name="adj2" fmla="val 50000"/>
            </a:avLst>
          </a:prstGeom>
          <a:noFill/>
          <a:ln w="38100">
            <a:solidFill>
              <a:schemeClr val="tx1"/>
            </a:solidFill>
            <a:bevel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zh-CN"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36867" name="TextBox 10"/>
          <p:cNvSpPr txBox="1">
            <a:spLocks noChangeArrowheads="1"/>
          </p:cNvSpPr>
          <p:nvPr/>
        </p:nvSpPr>
        <p:spPr bwMode="auto">
          <a:xfrm>
            <a:off x="200025" y="1708150"/>
            <a:ext cx="547688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zh-CN" sz="2400" b="1">
                <a:ea typeface="微软雅黑" panose="020B0503020204020204" charset="-122"/>
                <a:sym typeface="Calibri" panose="020F05020202040A0204" pitchFamily="34" charset="0"/>
              </a:rPr>
              <a:t>对欧洲</a:t>
            </a:r>
            <a:endParaRPr lang="zh-CN" altLang="zh-CN" sz="2400" b="1"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36868" name="左大括号 11"/>
          <p:cNvSpPr/>
          <p:nvPr/>
        </p:nvSpPr>
        <p:spPr bwMode="auto">
          <a:xfrm>
            <a:off x="642938" y="1606550"/>
            <a:ext cx="325437" cy="1308100"/>
          </a:xfrm>
          <a:prstGeom prst="leftBrace">
            <a:avLst>
              <a:gd name="adj1" fmla="val 8337"/>
              <a:gd name="adj2" fmla="val 43903"/>
            </a:avLst>
          </a:prstGeom>
          <a:noFill/>
          <a:ln w="38100">
            <a:solidFill>
              <a:schemeClr val="tx1"/>
            </a:solidFill>
            <a:bevel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zh-CN"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36869" name="Text Box 10"/>
          <p:cNvSpPr txBox="1">
            <a:spLocks noChangeArrowheads="1"/>
          </p:cNvSpPr>
          <p:nvPr/>
        </p:nvSpPr>
        <p:spPr bwMode="auto">
          <a:xfrm>
            <a:off x="1346200" y="238125"/>
            <a:ext cx="764794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三、</a:t>
            </a:r>
            <a:r>
              <a:rPr lang="zh-CN" altLang="zh-CN" sz="32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品味启蒙之果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——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启蒙运动的影响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pic>
        <p:nvPicPr>
          <p:cNvPr id="36870" name="图片 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00025" y="198438"/>
            <a:ext cx="114617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Line 4"/>
          <p:cNvSpPr>
            <a:spLocks noChangeShapeType="1"/>
          </p:cNvSpPr>
          <p:nvPr/>
        </p:nvSpPr>
        <p:spPr bwMode="auto">
          <a:xfrm flipH="1">
            <a:off x="1677988" y="0"/>
            <a:ext cx="14287" cy="52006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21507" name="Line 5"/>
          <p:cNvSpPr>
            <a:spLocks noChangeShapeType="1"/>
          </p:cNvSpPr>
          <p:nvPr/>
        </p:nvSpPr>
        <p:spPr bwMode="auto">
          <a:xfrm>
            <a:off x="7451725" y="0"/>
            <a:ext cx="0" cy="51593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21508" name="Line 6"/>
          <p:cNvSpPr>
            <a:spLocks noChangeShapeType="1"/>
          </p:cNvSpPr>
          <p:nvPr/>
        </p:nvSpPr>
        <p:spPr bwMode="auto">
          <a:xfrm flipH="1">
            <a:off x="4600575" y="0"/>
            <a:ext cx="14288" cy="5240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>
              <a:ea typeface="微软雅黑" panose="020B0503020204020204" charset="-122"/>
            </a:endParaRPr>
          </a:p>
        </p:txBody>
      </p:sp>
      <p:grpSp>
        <p:nvGrpSpPr>
          <p:cNvPr id="2" name="Group 19"/>
          <p:cNvGrpSpPr/>
          <p:nvPr/>
        </p:nvGrpSpPr>
        <p:grpSpPr bwMode="auto">
          <a:xfrm>
            <a:off x="1330325" y="565150"/>
            <a:ext cx="3411538" cy="719138"/>
            <a:chOff x="838" y="356"/>
            <a:chExt cx="2149" cy="453"/>
          </a:xfrm>
          <a:solidFill>
            <a:schemeClr val="bg1"/>
          </a:solidFill>
        </p:grpSpPr>
        <p:sp>
          <p:nvSpPr>
            <p:cNvPr id="21525" name="Rectangle 2"/>
            <p:cNvSpPr>
              <a:spLocks noChangeArrowheads="1"/>
            </p:cNvSpPr>
            <p:nvPr/>
          </p:nvSpPr>
          <p:spPr bwMode="auto">
            <a:xfrm>
              <a:off x="838" y="356"/>
              <a:ext cx="2149" cy="453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>
                <a:solidFill>
                  <a:schemeClr val="tx1"/>
                </a:solidFill>
                <a:ea typeface="微软雅黑" panose="020B0503020204020204" charset="-122"/>
              </a:endParaRPr>
            </a:p>
          </p:txBody>
        </p:sp>
        <p:sp>
          <p:nvSpPr>
            <p:cNvPr id="21526" name="Text Box 10"/>
            <p:cNvSpPr txBox="1">
              <a:spLocks noChangeArrowheads="1"/>
            </p:cNvSpPr>
            <p:nvPr/>
          </p:nvSpPr>
          <p:spPr bwMode="auto">
            <a:xfrm>
              <a:off x="874" y="452"/>
              <a:ext cx="2101" cy="288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chemeClr val="tx1"/>
                  </a:solidFill>
                  <a:ea typeface="微软雅黑" panose="020B0503020204020204" charset="-122"/>
                </a:rPr>
                <a:t>孟德斯鸠（</a:t>
              </a:r>
              <a:r>
                <a:rPr lang="en-US" altLang="zh-CN" sz="2400" b="1" dirty="0">
                  <a:solidFill>
                    <a:schemeClr val="tx1"/>
                  </a:solidFill>
                  <a:ea typeface="微软雅黑" panose="020B0503020204020204" charset="-122"/>
                </a:rPr>
                <a:t>1689-1755</a:t>
              </a:r>
              <a:r>
                <a:rPr lang="zh-CN" altLang="en-US" sz="2400" b="1" dirty="0">
                  <a:solidFill>
                    <a:schemeClr val="tx1"/>
                  </a:solidFill>
                  <a:ea typeface="微软雅黑" panose="020B0503020204020204" charset="-122"/>
                </a:rPr>
                <a:t>）</a:t>
              </a:r>
              <a:endParaRPr lang="zh-CN" altLang="en-US" sz="2400" b="1" dirty="0">
                <a:solidFill>
                  <a:schemeClr val="tx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3" name="Group 18"/>
          <p:cNvGrpSpPr/>
          <p:nvPr/>
        </p:nvGrpSpPr>
        <p:grpSpPr bwMode="auto">
          <a:xfrm>
            <a:off x="1525588" y="1731963"/>
            <a:ext cx="4687887" cy="719137"/>
            <a:chOff x="961" y="1091"/>
            <a:chExt cx="2953" cy="453"/>
          </a:xfrm>
          <a:solidFill>
            <a:schemeClr val="bg1"/>
          </a:solidFill>
        </p:grpSpPr>
        <p:sp>
          <p:nvSpPr>
            <p:cNvPr id="21523" name="Rectangle 7"/>
            <p:cNvSpPr>
              <a:spLocks noChangeArrowheads="1"/>
            </p:cNvSpPr>
            <p:nvPr/>
          </p:nvSpPr>
          <p:spPr bwMode="auto">
            <a:xfrm>
              <a:off x="961" y="1091"/>
              <a:ext cx="2953" cy="453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>
                <a:solidFill>
                  <a:schemeClr val="tx1"/>
                </a:solidFill>
                <a:ea typeface="微软雅黑" panose="020B0503020204020204" charset="-122"/>
              </a:endParaRPr>
            </a:p>
          </p:txBody>
        </p:sp>
        <p:sp>
          <p:nvSpPr>
            <p:cNvPr id="21524" name="Text Box 15"/>
            <p:cNvSpPr txBox="1">
              <a:spLocks noChangeArrowheads="1"/>
            </p:cNvSpPr>
            <p:nvPr/>
          </p:nvSpPr>
          <p:spPr bwMode="auto">
            <a:xfrm>
              <a:off x="1455" y="1169"/>
              <a:ext cx="2101" cy="288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chemeClr val="tx1"/>
                  </a:solidFill>
                  <a:ea typeface="微软雅黑" panose="020B0503020204020204" charset="-122"/>
                </a:rPr>
                <a:t>伏尔泰（</a:t>
              </a:r>
              <a:r>
                <a:rPr lang="en-US" altLang="zh-CN" sz="2400" b="1" dirty="0">
                  <a:solidFill>
                    <a:schemeClr val="tx1"/>
                  </a:solidFill>
                  <a:ea typeface="微软雅黑" panose="020B0503020204020204" charset="-122"/>
                </a:rPr>
                <a:t>1694-1778</a:t>
              </a:r>
              <a:r>
                <a:rPr lang="zh-CN" altLang="en-US" sz="2400" b="1" dirty="0">
                  <a:solidFill>
                    <a:schemeClr val="tx1"/>
                  </a:solidFill>
                  <a:ea typeface="微软雅黑" panose="020B0503020204020204" charset="-122"/>
                </a:rPr>
                <a:t>）</a:t>
              </a:r>
              <a:endParaRPr lang="zh-CN" altLang="en-US" sz="2400" b="1" dirty="0">
                <a:solidFill>
                  <a:schemeClr val="tx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4" name="Group 20"/>
          <p:cNvGrpSpPr/>
          <p:nvPr/>
        </p:nvGrpSpPr>
        <p:grpSpPr bwMode="auto">
          <a:xfrm>
            <a:off x="2393950" y="2860675"/>
            <a:ext cx="3813175" cy="719138"/>
            <a:chOff x="1508" y="1802"/>
            <a:chExt cx="2402" cy="453"/>
          </a:xfrm>
          <a:solidFill>
            <a:schemeClr val="bg1"/>
          </a:solidFill>
        </p:grpSpPr>
        <p:sp>
          <p:nvSpPr>
            <p:cNvPr id="21521" name="Rectangle 8"/>
            <p:cNvSpPr>
              <a:spLocks noChangeArrowheads="1"/>
            </p:cNvSpPr>
            <p:nvPr/>
          </p:nvSpPr>
          <p:spPr bwMode="auto">
            <a:xfrm>
              <a:off x="1508" y="1802"/>
              <a:ext cx="2402" cy="453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>
                <a:solidFill>
                  <a:schemeClr val="tx1"/>
                </a:solidFill>
                <a:ea typeface="微软雅黑" panose="020B0503020204020204" charset="-122"/>
              </a:endParaRPr>
            </a:p>
          </p:txBody>
        </p:sp>
        <p:sp>
          <p:nvSpPr>
            <p:cNvPr id="21522" name="Text Box 16"/>
            <p:cNvSpPr txBox="1">
              <a:spLocks noChangeArrowheads="1"/>
            </p:cNvSpPr>
            <p:nvPr/>
          </p:nvSpPr>
          <p:spPr bwMode="auto">
            <a:xfrm>
              <a:off x="1881" y="1897"/>
              <a:ext cx="1956" cy="290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chemeClr val="tx1"/>
                  </a:solidFill>
                  <a:ea typeface="微软雅黑" panose="020B0503020204020204" charset="-122"/>
                </a:rPr>
                <a:t>卢梭（</a:t>
              </a:r>
              <a:r>
                <a:rPr lang="en-US" altLang="zh-CN" sz="2400" b="1" dirty="0">
                  <a:solidFill>
                    <a:schemeClr val="tx1"/>
                  </a:solidFill>
                  <a:ea typeface="微软雅黑" panose="020B0503020204020204" charset="-122"/>
                </a:rPr>
                <a:t>1712-1778</a:t>
              </a:r>
              <a:r>
                <a:rPr lang="zh-CN" altLang="en-US" sz="2400" b="1" dirty="0">
                  <a:solidFill>
                    <a:schemeClr val="tx1"/>
                  </a:solidFill>
                  <a:ea typeface="微软雅黑" panose="020B0503020204020204" charset="-122"/>
                </a:rPr>
                <a:t>）</a:t>
              </a:r>
              <a:endParaRPr lang="zh-CN" altLang="en-US" sz="2400" b="1" dirty="0">
                <a:solidFill>
                  <a:schemeClr val="tx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5" name="Group 21"/>
          <p:cNvGrpSpPr/>
          <p:nvPr/>
        </p:nvGrpSpPr>
        <p:grpSpPr bwMode="auto">
          <a:xfrm>
            <a:off x="3136900" y="3995738"/>
            <a:ext cx="4498975" cy="719137"/>
            <a:chOff x="1976" y="2517"/>
            <a:chExt cx="2834" cy="453"/>
          </a:xfrm>
          <a:solidFill>
            <a:schemeClr val="bg1"/>
          </a:solidFill>
        </p:grpSpPr>
        <p:sp>
          <p:nvSpPr>
            <p:cNvPr id="21519" name="Rectangle 9"/>
            <p:cNvSpPr>
              <a:spLocks noChangeArrowheads="1"/>
            </p:cNvSpPr>
            <p:nvPr/>
          </p:nvSpPr>
          <p:spPr bwMode="auto">
            <a:xfrm>
              <a:off x="1976" y="2517"/>
              <a:ext cx="2834" cy="453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>
                <a:solidFill>
                  <a:schemeClr val="tx1"/>
                </a:solidFill>
                <a:ea typeface="微软雅黑" panose="020B0503020204020204" charset="-122"/>
              </a:endParaRPr>
            </a:p>
          </p:txBody>
        </p:sp>
        <p:sp>
          <p:nvSpPr>
            <p:cNvPr id="21520" name="Text Box 17"/>
            <p:cNvSpPr txBox="1">
              <a:spLocks noChangeArrowheads="1"/>
            </p:cNvSpPr>
            <p:nvPr/>
          </p:nvSpPr>
          <p:spPr bwMode="auto">
            <a:xfrm>
              <a:off x="2533" y="2602"/>
              <a:ext cx="2101" cy="288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chemeClr val="tx1"/>
                  </a:solidFill>
                  <a:ea typeface="微软雅黑" panose="020B0503020204020204" charset="-122"/>
                </a:rPr>
                <a:t>康德（</a:t>
              </a:r>
              <a:r>
                <a:rPr lang="en-US" altLang="zh-CN" sz="2400" b="1" dirty="0">
                  <a:solidFill>
                    <a:schemeClr val="tx1"/>
                  </a:solidFill>
                  <a:ea typeface="微软雅黑" panose="020B0503020204020204" charset="-122"/>
                </a:rPr>
                <a:t>1724-1804</a:t>
              </a:r>
              <a:r>
                <a:rPr lang="zh-CN" altLang="en-US" sz="2400" b="1" dirty="0">
                  <a:solidFill>
                    <a:schemeClr val="tx1"/>
                  </a:solidFill>
                  <a:ea typeface="微软雅黑" panose="020B0503020204020204" charset="-122"/>
                </a:rPr>
                <a:t>）</a:t>
              </a:r>
              <a:endParaRPr lang="zh-CN" altLang="en-US" sz="2400" b="1" dirty="0">
                <a:solidFill>
                  <a:schemeClr val="tx1"/>
                </a:solidFill>
                <a:ea typeface="微软雅黑" panose="020B0503020204020204" charset="-122"/>
              </a:endParaRPr>
            </a:p>
          </p:txBody>
        </p:sp>
      </p:grpSp>
      <p:sp>
        <p:nvSpPr>
          <p:cNvPr id="21513" name="Text Box 22"/>
          <p:cNvSpPr txBox="1">
            <a:spLocks noChangeArrowheads="1"/>
          </p:cNvSpPr>
          <p:nvPr/>
        </p:nvSpPr>
        <p:spPr bwMode="auto">
          <a:xfrm>
            <a:off x="844550" y="5126038"/>
            <a:ext cx="2178050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99"/>
                </a:solidFill>
                <a:ea typeface="微软雅黑" panose="020B0503020204020204" charset="-122"/>
              </a:rPr>
              <a:t>1700</a:t>
            </a:r>
            <a:r>
              <a:rPr lang="zh-CN" altLang="en-US" sz="3200" b="1">
                <a:solidFill>
                  <a:srgbClr val="000099"/>
                </a:solidFill>
                <a:ea typeface="微软雅黑" panose="020B0503020204020204" charset="-122"/>
              </a:rPr>
              <a:t>年</a:t>
            </a:r>
            <a:endParaRPr lang="zh-CN" altLang="en-US" sz="3200" b="1">
              <a:solidFill>
                <a:srgbClr val="000099"/>
              </a:solidFill>
              <a:ea typeface="微软雅黑" panose="020B0503020204020204" charset="-122"/>
            </a:endParaRPr>
          </a:p>
        </p:txBody>
      </p:sp>
      <p:sp>
        <p:nvSpPr>
          <p:cNvPr id="21514" name="Text Box 23"/>
          <p:cNvSpPr txBox="1">
            <a:spLocks noChangeArrowheads="1"/>
          </p:cNvSpPr>
          <p:nvPr/>
        </p:nvSpPr>
        <p:spPr bwMode="auto">
          <a:xfrm>
            <a:off x="7118350" y="5130800"/>
            <a:ext cx="1546225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99"/>
                </a:solidFill>
                <a:ea typeface="微软雅黑" panose="020B0503020204020204" charset="-122"/>
              </a:rPr>
              <a:t>1800</a:t>
            </a:r>
            <a:r>
              <a:rPr lang="zh-CN" altLang="en-US" sz="3200" b="1">
                <a:solidFill>
                  <a:srgbClr val="000099"/>
                </a:solidFill>
                <a:ea typeface="微软雅黑" panose="020B0503020204020204" charset="-122"/>
              </a:rPr>
              <a:t>年</a:t>
            </a:r>
            <a:endParaRPr lang="zh-CN" altLang="en-US" sz="3200" b="1">
              <a:solidFill>
                <a:srgbClr val="000099"/>
              </a:solidFill>
              <a:ea typeface="微软雅黑" panose="020B0503020204020204" charset="-122"/>
            </a:endParaRPr>
          </a:p>
        </p:txBody>
      </p:sp>
      <p:sp>
        <p:nvSpPr>
          <p:cNvPr id="21515" name="Line 24"/>
          <p:cNvSpPr>
            <a:spLocks noChangeShapeType="1"/>
          </p:cNvSpPr>
          <p:nvPr/>
        </p:nvSpPr>
        <p:spPr bwMode="auto">
          <a:xfrm>
            <a:off x="7026275" y="0"/>
            <a:ext cx="12700" cy="5776913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21516" name="Text Box 25"/>
          <p:cNvSpPr txBox="1">
            <a:spLocks noChangeArrowheads="1"/>
          </p:cNvSpPr>
          <p:nvPr/>
        </p:nvSpPr>
        <p:spPr bwMode="auto">
          <a:xfrm>
            <a:off x="5977890" y="5284153"/>
            <a:ext cx="2540000" cy="1383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1750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1789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法国大革命爆发、《人权宣言》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517" name="Text Box 26"/>
          <p:cNvSpPr txBox="1">
            <a:spLocks noChangeArrowheads="1"/>
          </p:cNvSpPr>
          <p:nvPr/>
        </p:nvSpPr>
        <p:spPr bwMode="auto">
          <a:xfrm>
            <a:off x="3970338" y="5160963"/>
            <a:ext cx="2178050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99"/>
                </a:solidFill>
                <a:ea typeface="微软雅黑" panose="020B0503020204020204" charset="-122"/>
              </a:rPr>
              <a:t>1750</a:t>
            </a:r>
            <a:r>
              <a:rPr lang="zh-CN" altLang="en-US" sz="3200" b="1">
                <a:solidFill>
                  <a:srgbClr val="000099"/>
                </a:solidFill>
                <a:ea typeface="微软雅黑" panose="020B0503020204020204" charset="-122"/>
              </a:rPr>
              <a:t>年</a:t>
            </a:r>
            <a:endParaRPr lang="zh-CN" altLang="en-US" sz="3200" b="1">
              <a:solidFill>
                <a:srgbClr val="000099"/>
              </a:solidFill>
              <a:ea typeface="微软雅黑" panose="020B0503020204020204" charset="-122"/>
            </a:endParaRPr>
          </a:p>
        </p:txBody>
      </p:sp>
      <p:sp>
        <p:nvSpPr>
          <p:cNvPr id="21518" name="Line 27"/>
          <p:cNvSpPr>
            <a:spLocks noChangeShapeType="1"/>
          </p:cNvSpPr>
          <p:nvPr/>
        </p:nvSpPr>
        <p:spPr bwMode="auto">
          <a:xfrm flipV="1">
            <a:off x="0" y="5203825"/>
            <a:ext cx="9144000" cy="14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74757" name="Text Box 5"/>
          <p:cNvSpPr txBox="1"/>
          <p:nvPr/>
        </p:nvSpPr>
        <p:spPr>
          <a:xfrm>
            <a:off x="5320030" y="212090"/>
            <a:ext cx="3425825" cy="2799715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C000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noProof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</a:t>
            </a:r>
            <a:r>
              <a:rPr lang="zh-CN" altLang="en-US" sz="2800" b="1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路易十六在狱中阅读了启蒙思想家的著作，感叹道：</a:t>
            </a:r>
            <a:r>
              <a:rPr lang="zh-CN" altLang="en-US" sz="28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“原来是伏尔泰和卢梭毁了法国！</a:t>
            </a:r>
            <a:r>
              <a:rPr lang="zh-CN" altLang="en-US" sz="2800" b="1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  </a:t>
            </a:r>
            <a:endParaRPr lang="zh-CN" altLang="en-US" sz="2800" b="1" noProof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>
              <a:spcBef>
                <a:spcPct val="50000"/>
              </a:spcBef>
            </a:pPr>
            <a:r>
              <a:rPr lang="en-US" altLang="zh-CN" sz="2400" b="1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</a:t>
            </a:r>
            <a:r>
              <a:rPr lang="zh-CN" altLang="en-US" sz="2400" b="1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柏克</a:t>
            </a:r>
            <a:r>
              <a:rPr lang="en-US" altLang="zh-CN" sz="2400" b="1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lang="zh-CN" altLang="en-US" sz="2400" b="1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法国革命论</a:t>
            </a:r>
            <a:r>
              <a:rPr lang="en-US" altLang="zh-CN" sz="2400" b="1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r>
              <a:rPr lang="zh-CN" altLang="en-US" sz="2400" b="1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endParaRPr lang="zh-CN" altLang="en-US" sz="2400" b="1" noProof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7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61" name="Group 2"/>
          <p:cNvGrpSpPr/>
          <p:nvPr/>
        </p:nvGrpSpPr>
        <p:grpSpPr bwMode="auto">
          <a:xfrm>
            <a:off x="0" y="0"/>
            <a:ext cx="9144000" cy="6850063"/>
            <a:chOff x="0" y="0"/>
            <a:chExt cx="5760" cy="4315"/>
          </a:xfrm>
        </p:grpSpPr>
        <p:pic>
          <p:nvPicPr>
            <p:cNvPr id="40962" name="Picture 3" descr="图片"/>
            <p:cNvPicPr>
              <a:picLocks noChangeAspect="1" noChangeArrowheads="1"/>
            </p:cNvPicPr>
            <p:nvPr/>
          </p:nvPicPr>
          <p:blipFill>
            <a:blip r:embed="rId1">
              <a:lum contrast="12000"/>
            </a:blip>
            <a:srcRect/>
            <a:stretch>
              <a:fillRect/>
            </a:stretch>
          </p:blipFill>
          <p:spPr bwMode="auto">
            <a:xfrm>
              <a:off x="0" y="0"/>
              <a:ext cx="5760" cy="4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0963" name="Text Box 4"/>
            <p:cNvSpPr txBox="1">
              <a:spLocks noChangeArrowheads="1"/>
            </p:cNvSpPr>
            <p:nvPr/>
          </p:nvSpPr>
          <p:spPr bwMode="auto">
            <a:xfrm>
              <a:off x="839" y="391"/>
              <a:ext cx="4604" cy="40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3600" b="1">
                  <a:solidFill>
                    <a:srgbClr val="0000FF"/>
                  </a:solidFill>
                  <a:latin typeface="Garamond" panose="02020404030301010803" pitchFamily="18" charset="0"/>
                  <a:ea typeface="微软雅黑" panose="020B0503020204020204" charset="-122"/>
                </a:rPr>
                <a:t>  1787</a:t>
              </a:r>
              <a:r>
                <a:rPr lang="zh-CN" altLang="en-US" sz="3600" b="1">
                  <a:solidFill>
                    <a:srgbClr val="0000FF"/>
                  </a:solidFill>
                  <a:latin typeface="Garamond" panose="02020404030301010803" pitchFamily="18" charset="0"/>
                  <a:ea typeface="微软雅黑" panose="020B0503020204020204" charset="-122"/>
                </a:rPr>
                <a:t>年宪法 确立美国政治制度</a:t>
              </a:r>
              <a:endParaRPr lang="zh-CN" altLang="en-US" sz="3600" b="1">
                <a:solidFill>
                  <a:srgbClr val="0000FF"/>
                </a:solidFill>
                <a:latin typeface="Garamond" panose="02020404030301010803" pitchFamily="18" charset="0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37" name="Group 2"/>
          <p:cNvGrpSpPr/>
          <p:nvPr/>
        </p:nvGrpSpPr>
        <p:grpSpPr bwMode="auto">
          <a:xfrm>
            <a:off x="69215" y="1117600"/>
            <a:ext cx="9091613" cy="5543550"/>
            <a:chOff x="56" y="434"/>
            <a:chExt cx="5727" cy="3492"/>
          </a:xfrm>
        </p:grpSpPr>
        <p:sp>
          <p:nvSpPr>
            <p:cNvPr id="39938" name="未知"/>
            <p:cNvSpPr/>
            <p:nvPr/>
          </p:nvSpPr>
          <p:spPr bwMode="auto">
            <a:xfrm>
              <a:off x="96" y="3484"/>
              <a:ext cx="5687" cy="288"/>
            </a:xfrm>
            <a:custGeom>
              <a:avLst/>
              <a:gdLst>
                <a:gd name="T0" fmla="*/ 0 w 5715"/>
                <a:gd name="T1" fmla="*/ 0 h 280"/>
                <a:gd name="T2" fmla="*/ 895 w 5715"/>
                <a:gd name="T3" fmla="*/ 247 h 280"/>
                <a:gd name="T4" fmla="*/ 1385 w 5715"/>
                <a:gd name="T5" fmla="*/ 49 h 280"/>
                <a:gd name="T6" fmla="*/ 1921 w 5715"/>
                <a:gd name="T7" fmla="*/ 247 h 280"/>
                <a:gd name="T8" fmla="*/ 2504 w 5715"/>
                <a:gd name="T9" fmla="*/ 49 h 280"/>
                <a:gd name="T10" fmla="*/ 3085 w 5715"/>
                <a:gd name="T11" fmla="*/ 296 h 280"/>
                <a:gd name="T12" fmla="*/ 3620 w 5715"/>
                <a:gd name="T13" fmla="*/ 49 h 280"/>
                <a:gd name="T14" fmla="*/ 4246 w 5715"/>
                <a:gd name="T15" fmla="*/ 296 h 280"/>
                <a:gd name="T16" fmla="*/ 4781 w 5715"/>
                <a:gd name="T17" fmla="*/ 100 h 280"/>
                <a:gd name="T18" fmla="*/ 5319 w 5715"/>
                <a:gd name="T19" fmla="*/ 247 h 280"/>
                <a:gd name="T20" fmla="*/ 5631 w 5715"/>
                <a:gd name="T21" fmla="*/ 148 h 28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715"/>
                <a:gd name="T34" fmla="*/ 0 h 280"/>
                <a:gd name="T35" fmla="*/ 5715 w 5715"/>
                <a:gd name="T36" fmla="*/ 280 h 28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715" h="280">
                  <a:moveTo>
                    <a:pt x="0" y="0"/>
                  </a:moveTo>
                  <a:cubicBezTo>
                    <a:pt x="336" y="109"/>
                    <a:pt x="673" y="219"/>
                    <a:pt x="907" y="227"/>
                  </a:cubicBezTo>
                  <a:cubicBezTo>
                    <a:pt x="1141" y="235"/>
                    <a:pt x="1232" y="46"/>
                    <a:pt x="1406" y="46"/>
                  </a:cubicBezTo>
                  <a:cubicBezTo>
                    <a:pt x="1580" y="46"/>
                    <a:pt x="1761" y="227"/>
                    <a:pt x="1950" y="227"/>
                  </a:cubicBezTo>
                  <a:cubicBezTo>
                    <a:pt x="2139" y="227"/>
                    <a:pt x="2343" y="38"/>
                    <a:pt x="2540" y="46"/>
                  </a:cubicBezTo>
                  <a:cubicBezTo>
                    <a:pt x="2737" y="54"/>
                    <a:pt x="2941" y="272"/>
                    <a:pt x="3130" y="272"/>
                  </a:cubicBezTo>
                  <a:cubicBezTo>
                    <a:pt x="3319" y="272"/>
                    <a:pt x="3478" y="46"/>
                    <a:pt x="3674" y="46"/>
                  </a:cubicBezTo>
                  <a:cubicBezTo>
                    <a:pt x="3870" y="46"/>
                    <a:pt x="4112" y="264"/>
                    <a:pt x="4309" y="272"/>
                  </a:cubicBezTo>
                  <a:cubicBezTo>
                    <a:pt x="4506" y="280"/>
                    <a:pt x="4672" y="98"/>
                    <a:pt x="4853" y="91"/>
                  </a:cubicBezTo>
                  <a:cubicBezTo>
                    <a:pt x="5034" y="84"/>
                    <a:pt x="5253" y="220"/>
                    <a:pt x="5397" y="227"/>
                  </a:cubicBezTo>
                  <a:cubicBezTo>
                    <a:pt x="5541" y="234"/>
                    <a:pt x="5628" y="185"/>
                    <a:pt x="5715" y="136"/>
                  </a:cubicBezTo>
                </a:path>
              </a:pathLst>
            </a:custGeom>
            <a:noFill/>
            <a:ln w="9525" cmpd="sng">
              <a:solidFill>
                <a:srgbClr val="FF9900"/>
              </a:solidFill>
              <a:round/>
            </a:ln>
          </p:spPr>
          <p:txBody>
            <a:bodyPr/>
            <a:lstStyle/>
            <a:p>
              <a:endParaRPr lang="zh-CN" altLang="en-US">
                <a:ea typeface="微软雅黑" panose="020B0503020204020204" charset="-122"/>
              </a:endParaRPr>
            </a:p>
          </p:txBody>
        </p:sp>
        <p:sp>
          <p:nvSpPr>
            <p:cNvPr id="48132" name="Rectangle 4"/>
            <p:cNvSpPr>
              <a:spLocks noChangeArrowheads="1"/>
            </p:cNvSpPr>
            <p:nvPr/>
          </p:nvSpPr>
          <p:spPr bwMode="auto">
            <a:xfrm>
              <a:off x="56" y="2322"/>
              <a:ext cx="3096" cy="148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ea typeface="微软雅黑" panose="020B0503020204020204" charset="-122"/>
              </a:endParaRPr>
            </a:p>
          </p:txBody>
        </p:sp>
        <p:sp>
          <p:nvSpPr>
            <p:cNvPr id="48134" name="Text Box 6"/>
            <p:cNvSpPr txBox="1">
              <a:spLocks noChangeArrowheads="1"/>
            </p:cNvSpPr>
            <p:nvPr/>
          </p:nvSpPr>
          <p:spPr bwMode="auto">
            <a:xfrm>
              <a:off x="3424" y="2450"/>
              <a:ext cx="2155" cy="442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endParaRPr lang="zh-CN" altLang="en-US" sz="4000" b="1">
                <a:effectLst>
                  <a:outerShdw blurRad="38100" dist="38100" dir="2700000" algn="tl">
                    <a:srgbClr val="FFFFFF"/>
                  </a:outerShdw>
                </a:effectLst>
                <a:latin typeface="Garamond" panose="02020404030301010803" pitchFamily="18" charset="0"/>
                <a:ea typeface="微软雅黑" panose="020B0503020204020204" charset="-122"/>
              </a:endParaRPr>
            </a:p>
          </p:txBody>
        </p:sp>
        <p:sp>
          <p:nvSpPr>
            <p:cNvPr id="39941" name="Text Box 8"/>
            <p:cNvSpPr txBox="1">
              <a:spLocks noChangeArrowheads="1"/>
            </p:cNvSpPr>
            <p:nvPr/>
          </p:nvSpPr>
          <p:spPr bwMode="auto">
            <a:xfrm>
              <a:off x="489" y="2892"/>
              <a:ext cx="4806" cy="103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zh-CN" altLang="en-US" sz="28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 我们认为这些真理是不言而喻的：</a:t>
              </a:r>
              <a:r>
                <a:rPr lang="zh-CN" altLang="en-US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一切人生来就是平等的。</a:t>
              </a:r>
              <a:endPara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algn="r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800" b="1">
                  <a:ea typeface="微软雅黑" panose="020B0503020204020204" charset="-122"/>
                </a:rPr>
                <a:t>      ——</a:t>
              </a:r>
              <a:r>
                <a:rPr lang="zh-CN" altLang="en-US" sz="2800" b="1">
                  <a:ea typeface="微软雅黑" panose="020B0503020204020204" charset="-122"/>
                </a:rPr>
                <a:t>美国</a:t>
              </a:r>
              <a:r>
                <a:rPr lang="en-US" altLang="zh-CN" sz="2800" b="1">
                  <a:ea typeface="微软雅黑" panose="020B0503020204020204" charset="-122"/>
                </a:rPr>
                <a:t>1776</a:t>
              </a:r>
              <a:r>
                <a:rPr lang="zh-CN" altLang="en-US" sz="2800" b="1">
                  <a:ea typeface="微软雅黑" panose="020B0503020204020204" charset="-122"/>
                </a:rPr>
                <a:t>年</a:t>
              </a:r>
              <a:r>
                <a:rPr lang="en-US" altLang="zh-CN" sz="2800" b="1">
                  <a:ea typeface="微软雅黑" panose="020B0503020204020204" charset="-122"/>
                </a:rPr>
                <a:t>《</a:t>
              </a:r>
              <a:r>
                <a:rPr lang="zh-CN" altLang="en-US" sz="2800" b="1">
                  <a:ea typeface="微软雅黑" panose="020B0503020204020204" charset="-122"/>
                </a:rPr>
                <a:t>独立宣言</a:t>
              </a:r>
              <a:r>
                <a:rPr lang="en-US" altLang="zh-CN" sz="2800">
                  <a:ea typeface="微软雅黑" panose="020B0503020204020204" charset="-122"/>
                </a:rPr>
                <a:t>》</a:t>
              </a:r>
              <a:endParaRPr lang="en-US" altLang="zh-CN" sz="2800">
                <a:ea typeface="微软雅黑" panose="020B0503020204020204" charset="-122"/>
              </a:endParaRPr>
            </a:p>
          </p:txBody>
        </p:sp>
        <p:sp>
          <p:nvSpPr>
            <p:cNvPr id="48138" name="Text Box 10"/>
            <p:cNvSpPr txBox="1">
              <a:spLocks noChangeArrowheads="1"/>
            </p:cNvSpPr>
            <p:nvPr/>
          </p:nvSpPr>
          <p:spPr bwMode="auto">
            <a:xfrm>
              <a:off x="2913" y="434"/>
              <a:ext cx="511" cy="44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zh-CN" alt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648460" y="265430"/>
            <a:ext cx="53644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>
              <a:buFont typeface="Arial" panose="020B0604020202020204" pitchFamily="34" charset="0"/>
              <a:buNone/>
              <a:defRPr/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美国独立战争《华盛顿横渡特拉华河》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28775" y="725805"/>
            <a:ext cx="5887085" cy="4124325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pic>
        <p:nvPicPr>
          <p:cNvPr id="41986" name="Picture 3" descr="3bc6f75035ba8c4f1038c280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0" name="Document"/>
          <p:cNvSpPr>
            <a:spLocks noEditPoints="1" noChangeArrowheads="1"/>
          </p:cNvSpPr>
          <p:nvPr/>
        </p:nvSpPr>
        <p:spPr bwMode="auto">
          <a:xfrm>
            <a:off x="34925" y="2420938"/>
            <a:ext cx="5905500" cy="4322762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rgbClr val="FFFFCC">
              <a:alpha val="87000"/>
            </a:srgbClr>
          </a:solidFill>
          <a:ln w="9525">
            <a:solidFill>
              <a:schemeClr val="bg1"/>
            </a:solidFill>
            <a:miter lim="800000"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200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endParaRPr lang="zh-CN" altLang="en-US" sz="3200">
              <a:solidFill>
                <a:schemeClr val="tx2"/>
              </a:solidFill>
              <a:ea typeface="微软雅黑" panose="020B0503020204020204" charset="-122"/>
            </a:endParaRPr>
          </a:p>
        </p:txBody>
      </p:sp>
      <p:sp>
        <p:nvSpPr>
          <p:cNvPr id="41988" name="Rectangle 5"/>
          <p:cNvSpPr>
            <a:spLocks noChangeArrowheads="1"/>
          </p:cNvSpPr>
          <p:nvPr/>
        </p:nvSpPr>
        <p:spPr bwMode="auto">
          <a:xfrm>
            <a:off x="-113665" y="2930684"/>
            <a:ext cx="6583680" cy="3192145"/>
          </a:xfrm>
          <a:prstGeom prst="rect">
            <a:avLst/>
          </a:prstGeom>
          <a:noFill/>
          <a:ln w="9525">
            <a:miter lim="800000"/>
          </a:ln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0000"/>
            </a:extrusionClr>
          </a:sp3d>
        </p:spPr>
        <p:txBody>
          <a:bodyPr wrap="none" anchor="ctr">
            <a:spAutoFit/>
            <a:flatTx/>
          </a:bodyPr>
          <a:lstStyle/>
          <a:p>
            <a:pPr algn="ctr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马丁</a:t>
            </a:r>
            <a:r>
              <a:rPr lang="en-US" altLang="zh-CN" sz="3600" b="1">
                <a:solidFill>
                  <a:schemeClr val="tx1"/>
                </a:solidFill>
                <a:ea typeface="微软雅黑" panose="020B0503020204020204" charset="-122"/>
                <a:cs typeface="微软雅黑" panose="020B0503020204020204" charset="-122"/>
              </a:rPr>
              <a:t>·</a:t>
            </a: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路德</a:t>
            </a:r>
            <a:r>
              <a:rPr lang="en-US" altLang="zh-CN" sz="3600" b="1">
                <a:solidFill>
                  <a:schemeClr val="tx1"/>
                </a:solidFill>
                <a:ea typeface="微软雅黑" panose="020B0503020204020204" charset="-122"/>
                <a:cs typeface="微软雅黑" panose="020B0503020204020204" charset="-122"/>
              </a:rPr>
              <a:t>·</a:t>
            </a: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金</a:t>
            </a:r>
            <a:endParaRPr lang="zh-CN" altLang="en-US" sz="36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《I have a dream 》</a:t>
            </a:r>
            <a:endParaRPr lang="zh-CN" altLang="en-US" sz="36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chemeClr val="tx1"/>
                </a:solidFill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我们坚信这些真理不言而喻：</a:t>
            </a:r>
            <a:endParaRPr lang="zh-CN" altLang="en-US" sz="36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人人生而平等。</a:t>
            </a:r>
            <a:r>
              <a:rPr lang="zh-CN" altLang="en-US" sz="3600" b="1">
                <a:solidFill>
                  <a:schemeClr val="tx1"/>
                </a:solidFill>
                <a:ea typeface="微软雅黑" panose="020B0503020204020204" charset="-122"/>
                <a:cs typeface="微软雅黑" panose="020B0503020204020204" charset="-122"/>
              </a:rPr>
              <a:t>”</a:t>
            </a:r>
            <a:endParaRPr lang="zh-CN" altLang="en-US" sz="36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1989" name="Rectangle 6"/>
          <p:cNvSpPr>
            <a:spLocks noChangeArrowheads="1"/>
          </p:cNvSpPr>
          <p:nvPr/>
        </p:nvSpPr>
        <p:spPr bwMode="auto">
          <a:xfrm>
            <a:off x="0" y="188913"/>
            <a:ext cx="1584325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3300"/>
                </a:solidFill>
                <a:ea typeface="微软雅黑" panose="020B0503020204020204" charset="-122"/>
              </a:rPr>
              <a:t>材料四：</a:t>
            </a:r>
            <a:r>
              <a:rPr lang="zh-CN" altLang="en-US" sz="2800">
                <a:ea typeface="微软雅黑" panose="020B0503020204020204" charset="-122"/>
              </a:rPr>
              <a:t> </a:t>
            </a:r>
            <a:endParaRPr lang="zh-CN" altLang="en-US" sz="2800"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09" name="Group 2"/>
          <p:cNvGrpSpPr/>
          <p:nvPr/>
        </p:nvGrpSpPr>
        <p:grpSpPr bwMode="auto">
          <a:xfrm>
            <a:off x="0" y="0"/>
            <a:ext cx="9107488" cy="6467476"/>
            <a:chOff x="0" y="0"/>
            <a:chExt cx="5737" cy="4074"/>
          </a:xfrm>
        </p:grpSpPr>
        <p:sp>
          <p:nvSpPr>
            <p:cNvPr id="51203" name="Text Box 3"/>
            <p:cNvSpPr txBox="1">
              <a:spLocks noChangeArrowheads="1"/>
            </p:cNvSpPr>
            <p:nvPr/>
          </p:nvSpPr>
          <p:spPr bwMode="auto">
            <a:xfrm>
              <a:off x="104" y="9"/>
              <a:ext cx="3855" cy="288"/>
            </a:xfrm>
            <a:prstGeom prst="rect">
              <a:avLst/>
            </a:prstGeom>
            <a:noFill/>
            <a:ln w="9525">
              <a:noFill/>
              <a:miter lim="800000"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2400" b="1">
                  <a:solidFill>
                    <a:schemeClr val="bg1"/>
                  </a:solidFill>
                  <a:ea typeface="微软雅黑" panose="020B0503020204020204" charset="-122"/>
                </a:rPr>
                <a:t>岳麓版历史必修</a:t>
              </a:r>
              <a:r>
                <a:rPr lang="en-US" altLang="zh-CN" sz="2400" b="1">
                  <a:solidFill>
                    <a:schemeClr val="bg1"/>
                  </a:solidFill>
                  <a:ea typeface="微软雅黑" panose="020B0503020204020204" charset="-122"/>
                </a:rPr>
                <a:t>Ⅲ《</a:t>
              </a:r>
              <a:r>
                <a:rPr lang="zh-CN" altLang="en-US" sz="2400" b="1">
                  <a:solidFill>
                    <a:schemeClr val="bg1"/>
                  </a:solidFill>
                  <a:ea typeface="微软雅黑" panose="020B0503020204020204" charset="-122"/>
                </a:rPr>
                <a:t>理性之光</a:t>
              </a:r>
              <a:r>
                <a:rPr lang="en-US" altLang="zh-CN" sz="2400" b="1">
                  <a:solidFill>
                    <a:schemeClr val="bg1"/>
                  </a:solidFill>
                  <a:ea typeface="微软雅黑" panose="020B0503020204020204" charset="-122"/>
                </a:rPr>
                <a:t>》</a:t>
              </a:r>
              <a:endParaRPr lang="en-US" altLang="zh-CN" sz="2400" b="1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grpSp>
          <p:nvGrpSpPr>
            <p:cNvPr id="43011" name="Group 4"/>
            <p:cNvGrpSpPr/>
            <p:nvPr/>
          </p:nvGrpSpPr>
          <p:grpSpPr bwMode="auto">
            <a:xfrm>
              <a:off x="0" y="482"/>
              <a:ext cx="2880" cy="2326"/>
              <a:chOff x="0" y="0"/>
              <a:chExt cx="3539" cy="3178"/>
            </a:xfrm>
          </p:grpSpPr>
          <p:pic>
            <p:nvPicPr>
              <p:cNvPr id="43017" name="Picture 5" descr="yzh"/>
              <p:cNvPicPr>
                <a:picLocks noChangeAspect="1" noChangeArrowheads="1"/>
              </p:cNvPicPr>
              <p:nvPr/>
            </p:nvPicPr>
            <p:blipFill>
              <a:blip r:embed="rId1">
                <a:lum contrast="12000"/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3539" cy="1546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</p:spPr>
          </p:pic>
          <p:sp>
            <p:nvSpPr>
              <p:cNvPr id="43018" name="Text Box 6"/>
              <p:cNvSpPr txBox="1">
                <a:spLocks noChangeArrowheads="1"/>
              </p:cNvSpPr>
              <p:nvPr/>
            </p:nvSpPr>
            <p:spPr bwMode="auto">
              <a:xfrm>
                <a:off x="340" y="1409"/>
                <a:ext cx="2860" cy="1769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zh-CN" altLang="en-US" sz="32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严复</a:t>
                </a:r>
                <a:r>
                  <a:rPr lang="zh-CN" altLang="en-US" sz="3200" b="1">
                    <a:latin typeface="微软雅黑" panose="020B0503020204020204" charset="-122"/>
                    <a:ea typeface="微软雅黑" panose="020B0503020204020204" charset="-122"/>
                  </a:rPr>
                  <a:t>将</a:t>
                </a:r>
                <a:r>
                  <a:rPr lang="en-US" altLang="zh-CN" sz="3200" b="1">
                    <a:latin typeface="微软雅黑" panose="020B0503020204020204" charset="-122"/>
                    <a:ea typeface="微软雅黑" panose="020B0503020204020204" charset="-122"/>
                  </a:rPr>
                  <a:t>《</a:t>
                </a:r>
                <a:r>
                  <a:rPr lang="zh-CN" altLang="en-US" sz="3200" b="1">
                    <a:latin typeface="微软雅黑" panose="020B0503020204020204" charset="-122"/>
                    <a:ea typeface="微软雅黑" panose="020B0503020204020204" charset="-122"/>
                  </a:rPr>
                  <a:t>论法的精神</a:t>
                </a:r>
                <a:r>
                  <a:rPr lang="en-US" altLang="zh-CN" sz="3200" b="1">
                    <a:latin typeface="微软雅黑" panose="020B0503020204020204" charset="-122"/>
                    <a:ea typeface="微软雅黑" panose="020B0503020204020204" charset="-122"/>
                  </a:rPr>
                  <a:t>》</a:t>
                </a:r>
                <a:r>
                  <a:rPr lang="zh-CN" altLang="en-US" sz="3200" b="1">
                    <a:latin typeface="微软雅黑" panose="020B0503020204020204" charset="-122"/>
                    <a:ea typeface="微软雅黑" panose="020B0503020204020204" charset="-122"/>
                  </a:rPr>
                  <a:t>一书，以</a:t>
                </a:r>
                <a:r>
                  <a:rPr lang="en-US" altLang="zh-CN" sz="32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《</a:t>
                </a:r>
                <a:r>
                  <a:rPr lang="zh-CN" altLang="en-US" sz="32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法意</a:t>
                </a:r>
                <a:r>
                  <a:rPr lang="en-US" altLang="zh-CN" sz="32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》</a:t>
                </a:r>
                <a:r>
                  <a:rPr lang="zh-CN" altLang="en-US" sz="3200" b="1">
                    <a:latin typeface="微软雅黑" panose="020B0503020204020204" charset="-122"/>
                    <a:ea typeface="微软雅黑" panose="020B0503020204020204" charset="-122"/>
                  </a:rPr>
                  <a:t>为名译成中文出版。</a:t>
                </a:r>
                <a:endParaRPr lang="zh-CN" altLang="en-US" sz="3200" b="1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43012" name="Oval 7"/>
            <p:cNvSpPr>
              <a:spLocks noChangeArrowheads="1"/>
            </p:cNvSpPr>
            <p:nvPr/>
          </p:nvSpPr>
          <p:spPr bwMode="auto">
            <a:xfrm>
              <a:off x="1383" y="482"/>
              <a:ext cx="590" cy="771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</a:ln>
          </p:spPr>
          <p:txBody>
            <a:bodyPr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0000"/>
                </a:solidFill>
                <a:ea typeface="微软雅黑" panose="020B0503020204020204" charset="-122"/>
              </a:endParaRPr>
            </a:p>
          </p:txBody>
        </p:sp>
        <p:sp>
          <p:nvSpPr>
            <p:cNvPr id="43013" name="Text Box 8"/>
            <p:cNvSpPr txBox="1">
              <a:spLocks noChangeArrowheads="1"/>
            </p:cNvSpPr>
            <p:nvPr/>
          </p:nvSpPr>
          <p:spPr bwMode="auto">
            <a:xfrm>
              <a:off x="0" y="2931"/>
              <a:ext cx="5737" cy="1143"/>
            </a:xfrm>
            <a:prstGeom prst="rect">
              <a:avLst/>
            </a:prstGeom>
            <a:noFill/>
            <a:ln w="9525">
              <a:solidFill>
                <a:schemeClr val="accent2"/>
              </a:solidFill>
              <a:miter lim="800000"/>
            </a:ln>
          </p:spPr>
          <p:txBody>
            <a:bodyPr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2800" b="1">
                  <a:solidFill>
                    <a:schemeClr val="tx1"/>
                  </a:solidFill>
                  <a:ea typeface="微软雅黑" panose="020B0503020204020204" charset="-122"/>
                </a:rPr>
                <a:t>（约法规定）</a:t>
              </a:r>
              <a:r>
                <a:rPr lang="zh-CN" altLang="en-US" sz="2800" b="1" u="sng">
                  <a:solidFill>
                    <a:srgbClr val="FF0000"/>
                  </a:solidFill>
                  <a:ea typeface="微软雅黑" panose="020B0503020204020204" charset="-122"/>
                  <a:cs typeface="微软雅黑" panose="020B0503020204020204" charset="-122"/>
                </a:rPr>
                <a:t>主权属于国民全体</a:t>
              </a:r>
              <a:r>
                <a:rPr lang="zh-CN" altLang="en-US" sz="2800" b="1">
                  <a:solidFill>
                    <a:schemeClr val="tx1"/>
                  </a:solidFill>
                  <a:ea typeface="微软雅黑" panose="020B0503020204020204" charset="-122"/>
                  <a:cs typeface="微软雅黑" panose="020B0503020204020204" charset="-122"/>
                </a:rPr>
                <a:t>；国内各民族一律</a:t>
              </a:r>
              <a:r>
                <a:rPr lang="zh-CN" altLang="en-US" sz="2800" b="1" u="sng">
                  <a:solidFill>
                    <a:srgbClr val="FF0000"/>
                  </a:solidFill>
                  <a:ea typeface="微软雅黑" panose="020B0503020204020204" charset="-122"/>
                  <a:cs typeface="微软雅黑" panose="020B0503020204020204" charset="-122"/>
                </a:rPr>
                <a:t>平等</a:t>
              </a:r>
              <a:r>
                <a:rPr lang="zh-CN" altLang="en-US" sz="2800" b="1">
                  <a:solidFill>
                    <a:schemeClr val="tx1"/>
                  </a:solidFill>
                  <a:ea typeface="微软雅黑" panose="020B0503020204020204" charset="-122"/>
                  <a:cs typeface="微软雅黑" panose="020B0503020204020204" charset="-122"/>
                </a:rPr>
                <a:t>；</a:t>
              </a:r>
              <a:r>
                <a:rPr lang="zh-CN" altLang="en-US" sz="2800" b="1">
                  <a:solidFill>
                    <a:srgbClr val="FF0000"/>
                  </a:solidFill>
                  <a:ea typeface="微软雅黑" panose="020B0503020204020204" charset="-122"/>
                  <a:cs typeface="微软雅黑" panose="020B0503020204020204" charset="-122"/>
                </a:rPr>
                <a:t>国民</a:t>
              </a:r>
              <a:r>
                <a:rPr lang="zh-CN" altLang="en-US" sz="2800" b="1">
                  <a:solidFill>
                    <a:schemeClr val="tx1"/>
                  </a:solidFill>
                  <a:ea typeface="微软雅黑" panose="020B0503020204020204" charset="-122"/>
                  <a:cs typeface="微软雅黑" panose="020B0503020204020204" charset="-122"/>
                </a:rPr>
                <a:t>有人身、财产、言论、集会、结社、宗教信仰等</a:t>
              </a:r>
              <a:r>
                <a:rPr lang="zh-CN" altLang="en-US" sz="2800" b="1" u="sng">
                  <a:solidFill>
                    <a:srgbClr val="FF0000"/>
                  </a:solidFill>
                  <a:ea typeface="微软雅黑" panose="020B0503020204020204" charset="-122"/>
                  <a:cs typeface="微软雅黑" panose="020B0503020204020204" charset="-122"/>
                </a:rPr>
                <a:t>自由</a:t>
              </a:r>
              <a:r>
                <a:rPr lang="zh-CN" altLang="en-US" sz="2800" b="1">
                  <a:solidFill>
                    <a:schemeClr val="tx1"/>
                  </a:solidFill>
                  <a:ea typeface="微软雅黑" panose="020B0503020204020204" charset="-122"/>
                  <a:cs typeface="微软雅黑" panose="020B0503020204020204" charset="-122"/>
                </a:rPr>
                <a:t>，有选举权和被选举权；确立行政、立法、司法</a:t>
              </a:r>
              <a:r>
                <a:rPr lang="zh-CN" altLang="en-US" sz="2800" b="1" u="sng">
                  <a:solidFill>
                    <a:srgbClr val="FF0000"/>
                  </a:solidFill>
                  <a:ea typeface="微软雅黑" panose="020B0503020204020204" charset="-122"/>
                  <a:cs typeface="微软雅黑" panose="020B0503020204020204" charset="-122"/>
                </a:rPr>
                <a:t>三权分立</a:t>
              </a:r>
              <a:r>
                <a:rPr lang="zh-CN" altLang="en-US" sz="2800" b="1">
                  <a:solidFill>
                    <a:schemeClr val="tx1"/>
                  </a:solidFill>
                  <a:ea typeface="微软雅黑" panose="020B0503020204020204" charset="-122"/>
                  <a:cs typeface="微软雅黑" panose="020B0503020204020204" charset="-122"/>
                </a:rPr>
                <a:t>的政治体制。</a:t>
              </a:r>
              <a:r>
                <a:rPr lang="zh-CN" altLang="en-US" sz="2800" b="1">
                  <a:solidFill>
                    <a:schemeClr val="tx1"/>
                  </a:solidFill>
                  <a:ea typeface="微软雅黑" panose="020B0503020204020204" charset="-122"/>
                </a:rPr>
                <a:t>                </a:t>
              </a:r>
              <a:endParaRPr lang="zh-CN" altLang="en-US" sz="2800" b="1">
                <a:solidFill>
                  <a:schemeClr val="tx1"/>
                </a:solidFill>
                <a:ea typeface="微软雅黑" panose="020B0503020204020204" charset="-122"/>
              </a:endParaRPr>
            </a:p>
          </p:txBody>
        </p:sp>
        <p:pic>
          <p:nvPicPr>
            <p:cNvPr id="43014" name="Picture 9" descr="1-7"/>
            <p:cNvPicPr>
              <a:picLocks noChangeAspect="1" noChangeArrowheads="1"/>
            </p:cNvPicPr>
            <p:nvPr/>
          </p:nvPicPr>
          <p:blipFill>
            <a:blip r:embed="rId2">
              <a:lum contrast="6000"/>
            </a:blip>
            <a:srcRect/>
            <a:stretch>
              <a:fillRect/>
            </a:stretch>
          </p:blipFill>
          <p:spPr bwMode="auto">
            <a:xfrm>
              <a:off x="2925" y="46"/>
              <a:ext cx="2360" cy="27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3015" name="Text Box 10"/>
            <p:cNvSpPr txBox="1">
              <a:spLocks noChangeArrowheads="1"/>
            </p:cNvSpPr>
            <p:nvPr/>
          </p:nvSpPr>
          <p:spPr bwMode="auto">
            <a:xfrm>
              <a:off x="5284" y="346"/>
              <a:ext cx="385" cy="240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en-US" altLang="zh-CN" sz="2800" b="1">
                  <a:solidFill>
                    <a:schemeClr val="tx1"/>
                  </a:solidFill>
                  <a:latin typeface="Garamond" panose="02020404030301010803" pitchFamily="18" charset="0"/>
                  <a:ea typeface="微软雅黑" panose="020B0503020204020204" charset="-122"/>
                </a:rPr>
                <a:t>《</a:t>
              </a:r>
              <a:r>
                <a:rPr lang="zh-CN" altLang="en-US" sz="2800" b="1">
                  <a:solidFill>
                    <a:schemeClr val="tx1"/>
                  </a:solidFill>
                  <a:latin typeface="Garamond" panose="02020404030301010803" pitchFamily="18" charset="0"/>
                  <a:ea typeface="微软雅黑" panose="020B0503020204020204" charset="-122"/>
                </a:rPr>
                <a:t>中华民国临时约法</a:t>
              </a:r>
              <a:r>
                <a:rPr lang="en-US" altLang="zh-CN" sz="2800" b="1">
                  <a:solidFill>
                    <a:schemeClr val="tx1"/>
                  </a:solidFill>
                  <a:latin typeface="Garamond" panose="02020404030301010803" pitchFamily="18" charset="0"/>
                  <a:ea typeface="微软雅黑" panose="020B0503020204020204" charset="-122"/>
                </a:rPr>
                <a:t>》</a:t>
              </a:r>
              <a:endParaRPr lang="en-US" altLang="zh-CN" sz="2800" b="1">
                <a:solidFill>
                  <a:schemeClr val="tx1"/>
                </a:solidFill>
                <a:latin typeface="Garamond" panose="02020404030301010803" pitchFamily="18" charset="0"/>
                <a:ea typeface="微软雅黑" panose="020B0503020204020204" charset="-122"/>
              </a:endParaRPr>
            </a:p>
          </p:txBody>
        </p:sp>
        <p:sp>
          <p:nvSpPr>
            <p:cNvPr id="43016" name="Rectangle 11"/>
            <p:cNvSpPr>
              <a:spLocks noChangeArrowheads="1"/>
            </p:cNvSpPr>
            <p:nvPr/>
          </p:nvSpPr>
          <p:spPr bwMode="auto">
            <a:xfrm>
              <a:off x="0" y="0"/>
              <a:ext cx="998" cy="3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anchor="ctr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2800" b="1">
                  <a:solidFill>
                    <a:srgbClr val="FF3300"/>
                  </a:solidFill>
                  <a:ea typeface="微软雅黑" panose="020B0503020204020204" charset="-122"/>
                </a:rPr>
                <a:t>材料五：</a:t>
              </a:r>
              <a:r>
                <a:rPr lang="zh-CN" altLang="en-US" sz="2800">
                  <a:ea typeface="微软雅黑" panose="020B0503020204020204" charset="-122"/>
                </a:rPr>
                <a:t> </a:t>
              </a:r>
              <a:endParaRPr lang="zh-CN" altLang="en-US" sz="2800"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7" name="Group 3"/>
          <p:cNvGrpSpPr/>
          <p:nvPr/>
        </p:nvGrpSpPr>
        <p:grpSpPr bwMode="auto">
          <a:xfrm>
            <a:off x="684213" y="692150"/>
            <a:ext cx="7991475" cy="5838907"/>
            <a:chOff x="0" y="0"/>
            <a:chExt cx="3230" cy="2581"/>
          </a:xfrm>
        </p:grpSpPr>
        <p:grpSp>
          <p:nvGrpSpPr>
            <p:cNvPr id="44036" name="Group 4"/>
            <p:cNvGrpSpPr>
              <a:grpSpLocks noChangeAspect="1"/>
            </p:cNvGrpSpPr>
            <p:nvPr/>
          </p:nvGrpSpPr>
          <p:grpSpPr bwMode="auto">
            <a:xfrm>
              <a:off x="0" y="0"/>
              <a:ext cx="3230" cy="2296"/>
              <a:chOff x="0" y="0"/>
              <a:chExt cx="3230" cy="2296"/>
            </a:xfrm>
          </p:grpSpPr>
          <p:pic>
            <p:nvPicPr>
              <p:cNvPr id="44038" name="Picture 5" descr="2009421112214"/>
              <p:cNvPicPr>
                <a:picLocks noChangeAspect="1" noChangeArrowheads="1"/>
              </p:cNvPicPr>
              <p:nvPr/>
            </p:nvPicPr>
            <p:blipFill>
              <a:blip r:embed="rId1"/>
              <a:srcRect/>
              <a:stretch>
                <a:fillRect/>
              </a:stretch>
            </p:blipFill>
            <p:spPr bwMode="auto">
              <a:xfrm>
                <a:off x="1565" y="0"/>
                <a:ext cx="1665" cy="22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4039" name="Picture 6" descr="2009428172156812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0" y="0"/>
                <a:ext cx="1632" cy="22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4037" name="Text Box 7"/>
            <p:cNvSpPr txBox="1">
              <a:spLocks noChangeArrowheads="1"/>
            </p:cNvSpPr>
            <p:nvPr/>
          </p:nvSpPr>
          <p:spPr bwMode="auto">
            <a:xfrm>
              <a:off x="201" y="2296"/>
              <a:ext cx="2702" cy="285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en-US" altLang="zh-CN" sz="3600" b="1">
                  <a:solidFill>
                    <a:srgbClr val="FF0000"/>
                  </a:solidFill>
                  <a:ea typeface="微软雅黑" panose="020B0503020204020204" charset="-122"/>
                </a:rPr>
                <a:t>1919</a:t>
              </a:r>
              <a:r>
                <a:rPr lang="zh-CN" altLang="en-US" sz="3600" b="1">
                  <a:solidFill>
                    <a:srgbClr val="FF0000"/>
                  </a:solidFill>
                  <a:ea typeface="微软雅黑" panose="020B0503020204020204" charset="-122"/>
                </a:rPr>
                <a:t>年五四运动提倡民主与科学</a:t>
              </a:r>
              <a:endParaRPr lang="zh-CN" altLang="en-US" sz="3600" b="1">
                <a:solidFill>
                  <a:srgbClr val="FF0000"/>
                </a:solidFill>
                <a:ea typeface="微软雅黑" panose="020B0503020204020204" charset="-122"/>
              </a:endParaRPr>
            </a:p>
          </p:txBody>
        </p:sp>
      </p:grpSp>
      <p:sp>
        <p:nvSpPr>
          <p:cNvPr id="44035" name="Rectangle 8"/>
          <p:cNvSpPr>
            <a:spLocks noChangeArrowheads="1"/>
          </p:cNvSpPr>
          <p:nvPr/>
        </p:nvSpPr>
        <p:spPr bwMode="auto">
          <a:xfrm>
            <a:off x="0" y="0"/>
            <a:ext cx="1584325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3300"/>
                </a:solidFill>
                <a:ea typeface="微软雅黑" panose="020B0503020204020204" charset="-122"/>
              </a:rPr>
              <a:t>材料六：</a:t>
            </a:r>
            <a:r>
              <a:rPr lang="zh-CN" altLang="en-US" sz="2800">
                <a:ea typeface="微软雅黑" panose="020B0503020204020204" charset="-122"/>
              </a:rPr>
              <a:t> </a:t>
            </a:r>
            <a:endParaRPr lang="zh-CN" altLang="en-US" sz="2800"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tx1"/>
                </a:solidFill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 </a:t>
            </a:r>
            <a:r>
              <a:rPr lang="zh-CN" altLang="en-US" sz="3200" b="1">
                <a:solidFill>
                  <a:schemeClr val="tx1"/>
                </a:solidFill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泽被东西</a:t>
            </a:r>
            <a:r>
              <a:rPr lang="en-US" altLang="zh-CN" sz="3200" b="1">
                <a:solidFill>
                  <a:schemeClr val="tx1"/>
                </a:solidFill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——</a:t>
            </a:r>
            <a:r>
              <a:rPr lang="zh-CN" altLang="en-US" sz="3200" b="1">
                <a:solidFill>
                  <a:schemeClr val="tx1"/>
                </a:solidFill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启蒙运动的影响</a:t>
            </a:r>
            <a:endParaRPr lang="zh-CN" altLang="en-US" sz="3200" b="1">
              <a:solidFill>
                <a:schemeClr val="tx1"/>
              </a:solidFill>
              <a:latin typeface="Calibri" panose="020F05020202040A0204" pitchFamily="34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5058" name="Text Box 7"/>
          <p:cNvSpPr txBox="1">
            <a:spLocks noChangeArrowheads="1"/>
          </p:cNvSpPr>
          <p:nvPr/>
        </p:nvSpPr>
        <p:spPr bwMode="auto">
          <a:xfrm>
            <a:off x="0" y="549275"/>
            <a:ext cx="3024188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 </a:t>
            </a:r>
            <a:r>
              <a:rPr lang="en-US" altLang="zh-CN" sz="3200" b="1">
                <a:solidFill>
                  <a:srgbClr val="371EF2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</a:t>
            </a:r>
            <a:r>
              <a:rPr lang="zh-CN" altLang="en-US" sz="3200" b="1">
                <a:solidFill>
                  <a:srgbClr val="371EF2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、进步性：</a:t>
            </a:r>
            <a:endParaRPr lang="zh-CN" altLang="en-US" sz="3200" b="1">
              <a:solidFill>
                <a:srgbClr val="371EF2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5059" name="Text Box 8"/>
          <p:cNvSpPr txBox="1">
            <a:spLocks noChangeArrowheads="1"/>
          </p:cNvSpPr>
          <p:nvPr/>
        </p:nvSpPr>
        <p:spPr bwMode="auto">
          <a:xfrm>
            <a:off x="-180975" y="1196975"/>
            <a:ext cx="3024188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 </a:t>
            </a:r>
            <a:r>
              <a:rPr lang="zh-CN" altLang="en-US" sz="3200" b="1">
                <a:solidFill>
                  <a:srgbClr val="371EF2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（</a:t>
            </a:r>
            <a:r>
              <a:rPr lang="en-US" altLang="zh-CN" sz="3200" b="1">
                <a:solidFill>
                  <a:srgbClr val="371EF2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</a:t>
            </a:r>
            <a:r>
              <a:rPr lang="zh-CN" altLang="en-US" sz="3200" b="1">
                <a:solidFill>
                  <a:srgbClr val="371EF2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）欧洲：</a:t>
            </a:r>
            <a:endParaRPr lang="zh-CN" altLang="en-US" sz="3200" b="1">
              <a:solidFill>
                <a:srgbClr val="371EF2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56325" name="Text Box 9"/>
          <p:cNvSpPr txBox="1">
            <a:spLocks noChangeArrowheads="1"/>
          </p:cNvSpPr>
          <p:nvPr/>
        </p:nvSpPr>
        <p:spPr bwMode="auto">
          <a:xfrm>
            <a:off x="297815" y="1776413"/>
            <a:ext cx="9793288" cy="15125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defRPr/>
            </a:pPr>
            <a:r>
              <a:rPr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思想：解放思想，发展人文主义。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10000"/>
              </a:lnSpc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②政治：为资产阶级革命和制度设计提供理论基础。 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10000"/>
              </a:lnSpc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③经济：促进资本主义经济发展。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061" name="Text Box 10"/>
          <p:cNvSpPr txBox="1">
            <a:spLocks noChangeArrowheads="1"/>
          </p:cNvSpPr>
          <p:nvPr/>
        </p:nvSpPr>
        <p:spPr bwMode="auto">
          <a:xfrm>
            <a:off x="-324485" y="3573463"/>
            <a:ext cx="3024188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371EF2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 </a:t>
            </a:r>
            <a:r>
              <a:rPr lang="zh-CN" altLang="en-US" sz="3200" b="1">
                <a:solidFill>
                  <a:srgbClr val="371EF2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（</a:t>
            </a:r>
            <a:r>
              <a:rPr lang="en-US" altLang="zh-CN" sz="3200" b="1">
                <a:solidFill>
                  <a:srgbClr val="371EF2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2</a:t>
            </a:r>
            <a:r>
              <a:rPr lang="zh-CN" altLang="en-US" sz="3200" b="1">
                <a:solidFill>
                  <a:srgbClr val="371EF2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）世界：</a:t>
            </a:r>
            <a:endParaRPr lang="zh-CN" altLang="en-US" sz="3200" b="1">
              <a:solidFill>
                <a:srgbClr val="371EF2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396299" name="Text Box 11"/>
          <p:cNvSpPr txBox="1">
            <a:spLocks noChangeArrowheads="1"/>
          </p:cNvSpPr>
          <p:nvPr/>
        </p:nvSpPr>
        <p:spPr bwMode="auto">
          <a:xfrm>
            <a:off x="1764665" y="3573463"/>
            <a:ext cx="856932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  </a:t>
            </a:r>
            <a:r>
              <a:rPr lang="zh-CN" altLang="en-US" sz="2800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鼓舞世界民族独立斗争（美国、中国）。</a:t>
            </a:r>
            <a:endParaRPr lang="zh-CN" altLang="en-US" sz="2800" b="1">
              <a:latin typeface="Calibri" panose="020F05020202040A0204" pitchFamily="34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5063" name="Text Box 12"/>
          <p:cNvSpPr txBox="1">
            <a:spLocks noChangeArrowheads="1"/>
          </p:cNvSpPr>
          <p:nvPr/>
        </p:nvSpPr>
        <p:spPr bwMode="auto">
          <a:xfrm>
            <a:off x="-396875" y="4293235"/>
            <a:ext cx="3024188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  </a:t>
            </a:r>
            <a:r>
              <a:rPr lang="zh-CN" altLang="en-US" sz="3200" b="1">
                <a:solidFill>
                  <a:srgbClr val="371EF2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（</a:t>
            </a:r>
            <a:r>
              <a:rPr lang="en-US" altLang="zh-CN" sz="3200" b="1">
                <a:solidFill>
                  <a:srgbClr val="371EF2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3</a:t>
            </a:r>
            <a:r>
              <a:rPr lang="zh-CN" altLang="en-US" sz="3200" b="1">
                <a:solidFill>
                  <a:srgbClr val="371EF2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）人类：</a:t>
            </a:r>
            <a:endParaRPr lang="zh-CN" altLang="en-US" sz="3200" b="1">
              <a:solidFill>
                <a:srgbClr val="371EF2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396301" name="Text Box 13"/>
          <p:cNvSpPr txBox="1">
            <a:spLocks noChangeArrowheads="1"/>
          </p:cNvSpPr>
          <p:nvPr/>
        </p:nvSpPr>
        <p:spPr bwMode="auto">
          <a:xfrm>
            <a:off x="2051050" y="4293235"/>
            <a:ext cx="8569325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 </a:t>
            </a:r>
            <a:r>
              <a:rPr lang="zh-CN" altLang="en-US" sz="2800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人类追求解放的精神财富和文化遗产。</a:t>
            </a:r>
            <a:endParaRPr lang="zh-CN" altLang="en-US" sz="2800" b="1">
              <a:latin typeface="Calibri" panose="020F05020202040A0204" pitchFamily="34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396302" name="Text Box 14"/>
          <p:cNvSpPr txBox="1">
            <a:spLocks noChangeArrowheads="1"/>
          </p:cNvSpPr>
          <p:nvPr/>
        </p:nvSpPr>
        <p:spPr bwMode="auto">
          <a:xfrm>
            <a:off x="-252413" y="5151438"/>
            <a:ext cx="3024188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  </a:t>
            </a:r>
            <a:r>
              <a:rPr lang="en-US" altLang="zh-CN" sz="3200" b="1">
                <a:solidFill>
                  <a:srgbClr val="371EF2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2</a:t>
            </a:r>
            <a:r>
              <a:rPr lang="zh-CN" altLang="en-US" sz="3200" b="1">
                <a:solidFill>
                  <a:srgbClr val="371EF2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、局限性：</a:t>
            </a:r>
            <a:endParaRPr lang="zh-CN" altLang="en-US" sz="3200" b="1">
              <a:solidFill>
                <a:srgbClr val="371EF2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396303" name="Text Box 9"/>
          <p:cNvSpPr txBox="1">
            <a:spLocks noChangeArrowheads="1"/>
          </p:cNvSpPr>
          <p:nvPr/>
        </p:nvSpPr>
        <p:spPr bwMode="auto">
          <a:xfrm>
            <a:off x="430213" y="5799138"/>
            <a:ext cx="8713787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具有</a:t>
            </a:r>
            <a:r>
              <a:rPr lang="zh-CN" altLang="en-US" sz="2400" b="1">
                <a:solidFill>
                  <a:srgbClr val="FF0000"/>
                </a:solidFill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阶级</a:t>
            </a:r>
            <a:r>
              <a:rPr lang="zh-CN" altLang="en-US" sz="2400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和</a:t>
            </a:r>
            <a:r>
              <a:rPr lang="zh-CN" altLang="en-US" sz="2400" b="1">
                <a:solidFill>
                  <a:srgbClr val="FF0000"/>
                </a:solidFill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时代</a:t>
            </a:r>
            <a:r>
              <a:rPr lang="zh-CN" altLang="en-US" sz="2400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的局限性，其主张是为资产阶级利益服务的。</a:t>
            </a:r>
            <a:endParaRPr lang="zh-CN" altLang="en-US" sz="2400" b="1">
              <a:latin typeface="Calibri" panose="020F05020202040A0204" pitchFamily="34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6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96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96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96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/>
      <p:bldP spid="396299" grpId="0"/>
      <p:bldP spid="396301" grpId="0"/>
      <p:bldP spid="396302" grpId="0"/>
      <p:bldP spid="39630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u=3159984859,3238802376&amp;fm=27&amp;gp=0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286248" y="785794"/>
            <a:ext cx="4107880" cy="34290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00562" y="4357694"/>
            <a:ext cx="42862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涉嫌叛变共和国的人都上了断头台，</a:t>
            </a:r>
            <a:endParaRPr lang="en-US" altLang="zh-CN" sz="2800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38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分钟</a:t>
            </a:r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21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个头颅被杀</a:t>
            </a:r>
            <a:endParaRPr lang="en-US" altLang="zh-CN" sz="2800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革命期间</a:t>
            </a:r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万人被杀</a:t>
            </a:r>
            <a:endParaRPr lang="en-US" altLang="zh-CN" sz="2800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混乱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" name="图片 6" descr="a2cc7cd98d1001e9df23b401b80e7bec54e797a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857232"/>
            <a:ext cx="3686180" cy="33575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0034" y="4500570"/>
            <a:ext cx="3500462" cy="1531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追求自由和真理</a:t>
            </a:r>
            <a:endParaRPr lang="en-US" altLang="zh-CN" sz="36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6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建立民主制度</a:t>
            </a:r>
            <a:endParaRPr lang="zh-CN" altLang="en-US" sz="36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28794" y="214290"/>
            <a:ext cx="528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ea typeface="微软雅黑" panose="020B0503020204020204" charset="-122"/>
              </a:rPr>
              <a:t>法国大革命为法国带来了什么？</a:t>
            </a:r>
            <a:endParaRPr lang="zh-CN" altLang="en-US" sz="2400" b="1" dirty="0"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3995" y="1890395"/>
            <a:ext cx="8842375" cy="245364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p>
            <a:pPr algn="l">
              <a:lnSpc>
                <a:spcPct val="12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如果人们注意到这场革命是由民族中最有教养的阶级准备，由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最没有教养、最粗野的阶级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进行的，就不会为此感到惊奇。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r">
              <a:lnSpc>
                <a:spcPct val="120000"/>
              </a:lnSpc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——托克维尔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《旧制度与大革命》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8" grpId="0"/>
      <p:bldP spid="2" grpId="0" bldLvl="0" animBg="1"/>
      <p:bldP spid="2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857232"/>
            <a:ext cx="84296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ea typeface="微软雅黑" panose="020B0503020204020204" charset="-122"/>
              </a:rPr>
              <a:t>以理性为标志的伟大运动，竟然表现出那么多的不理性！人这个物种太复杂了，用</a:t>
            </a:r>
            <a:r>
              <a:rPr lang="zh-CN" altLang="en-US" sz="2800" b="1" dirty="0" smtClean="0">
                <a:solidFill>
                  <a:srgbClr val="0000FF"/>
                </a:solidFill>
                <a:ea typeface="微软雅黑" panose="020B0503020204020204" charset="-122"/>
              </a:rPr>
              <a:t>简单的数学方程式和自然规律</a:t>
            </a:r>
            <a:r>
              <a:rPr lang="zh-CN" altLang="en-US" sz="2800" b="1" dirty="0" smtClean="0">
                <a:ea typeface="微软雅黑" panose="020B0503020204020204" charset="-122"/>
              </a:rPr>
              <a:t>去思考人类社会，甚至设计人类社会，一定会造成很多悲剧。</a:t>
            </a:r>
            <a:r>
              <a:rPr lang="en-US" altLang="zh-CN" sz="2800" b="1" dirty="0" smtClean="0">
                <a:ea typeface="微软雅黑" panose="020B0503020204020204" charset="-122"/>
              </a:rPr>
              <a:t>  ----</a:t>
            </a:r>
            <a:r>
              <a:rPr lang="zh-CN" altLang="en-US" sz="2800" b="1" dirty="0" smtClean="0">
                <a:ea typeface="微软雅黑" panose="020B0503020204020204" charset="-122"/>
              </a:rPr>
              <a:t>钱乘旦</a:t>
            </a:r>
            <a:r>
              <a:rPr lang="en-US" altLang="zh-CN" sz="2800" b="1" dirty="0" smtClean="0">
                <a:ea typeface="微软雅黑" panose="020B0503020204020204" charset="-122"/>
              </a:rPr>
              <a:t>《</a:t>
            </a:r>
            <a:r>
              <a:rPr lang="zh-CN" altLang="en-US" sz="2800" b="1" dirty="0" smtClean="0">
                <a:ea typeface="微软雅黑" panose="020B0503020204020204" charset="-122"/>
              </a:rPr>
              <a:t>西方那块土</a:t>
            </a:r>
            <a:r>
              <a:rPr lang="en-US" altLang="zh-CN" sz="2800" b="1" dirty="0" smtClean="0">
                <a:ea typeface="微软雅黑" panose="020B0503020204020204" charset="-122"/>
              </a:rPr>
              <a:t>》</a:t>
            </a:r>
            <a:endParaRPr lang="zh-CN" altLang="en-US" sz="2800" b="1" dirty="0">
              <a:ea typeface="微软雅黑" panose="020B050302020402020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3000372"/>
            <a:ext cx="864399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ea typeface="微软雅黑" panose="020B0503020204020204" charset="-122"/>
              </a:rPr>
              <a:t>启蒙思想家都不承认超自然力量的存在，认为：一切外界事物都是可以被认识的，而认识外界的工具是科学，科学可以解认识自然，也可解决</a:t>
            </a:r>
            <a:r>
              <a:rPr lang="zh-CN" altLang="en-US" sz="2800" b="1" dirty="0" smtClean="0">
                <a:solidFill>
                  <a:srgbClr val="0000FF"/>
                </a:solidFill>
                <a:ea typeface="微软雅黑" panose="020B0503020204020204" charset="-122"/>
              </a:rPr>
              <a:t>所有的社会问题。</a:t>
            </a:r>
            <a:r>
              <a:rPr lang="zh-CN" altLang="en-US" sz="2800" b="1" dirty="0" smtClean="0">
                <a:ea typeface="微软雅黑" panose="020B0503020204020204" charset="-122"/>
              </a:rPr>
              <a:t>人有</a:t>
            </a:r>
            <a:r>
              <a:rPr lang="zh-CN" altLang="en-US" sz="2800" b="1" dirty="0" smtClean="0">
                <a:solidFill>
                  <a:srgbClr val="0000FF"/>
                </a:solidFill>
                <a:ea typeface="微软雅黑" panose="020B0503020204020204" charset="-122"/>
              </a:rPr>
              <a:t>巨大无比的力量</a:t>
            </a:r>
            <a:r>
              <a:rPr lang="zh-CN" altLang="en-US" sz="2800" b="1" dirty="0" smtClean="0">
                <a:ea typeface="微软雅黑" panose="020B0503020204020204" charset="-122"/>
              </a:rPr>
              <a:t>，既可以改造自然，也可改造社会，把社会塑造成自己</a:t>
            </a:r>
            <a:r>
              <a:rPr lang="zh-CN" altLang="en-US" sz="2800" b="1" dirty="0" smtClean="0">
                <a:solidFill>
                  <a:srgbClr val="0000FF"/>
                </a:solidFill>
                <a:ea typeface="微软雅黑" panose="020B0503020204020204" charset="-122"/>
              </a:rPr>
              <a:t>想要的那样</a:t>
            </a:r>
            <a:r>
              <a:rPr lang="zh-CN" altLang="en-US" sz="2800" b="1" dirty="0" smtClean="0">
                <a:ea typeface="微软雅黑" panose="020B0503020204020204" charset="-122"/>
              </a:rPr>
              <a:t>。</a:t>
            </a:r>
            <a:endParaRPr lang="en-US" altLang="zh-CN" sz="2800" b="1" dirty="0" smtClean="0">
              <a:ea typeface="微软雅黑" panose="020B0503020204020204" charset="-122"/>
            </a:endParaRPr>
          </a:p>
          <a:p>
            <a:r>
              <a:rPr lang="en-US" altLang="zh-CN" sz="2800" b="1" dirty="0" smtClean="0">
                <a:ea typeface="微软雅黑" panose="020B0503020204020204" charset="-122"/>
              </a:rPr>
              <a:t>                                         ----</a:t>
            </a:r>
            <a:r>
              <a:rPr lang="zh-CN" altLang="en-US" sz="2800" b="1" dirty="0" smtClean="0">
                <a:ea typeface="微软雅黑" panose="020B0503020204020204" charset="-122"/>
              </a:rPr>
              <a:t>钱乘旦</a:t>
            </a:r>
            <a:r>
              <a:rPr lang="en-US" altLang="zh-CN" sz="2800" b="1" dirty="0" smtClean="0">
                <a:ea typeface="微软雅黑" panose="020B0503020204020204" charset="-122"/>
              </a:rPr>
              <a:t>《</a:t>
            </a:r>
            <a:r>
              <a:rPr lang="zh-CN" altLang="en-US" sz="2800" b="1" dirty="0" smtClean="0">
                <a:ea typeface="微软雅黑" panose="020B0503020204020204" charset="-122"/>
              </a:rPr>
              <a:t>西方那块土</a:t>
            </a:r>
            <a:r>
              <a:rPr lang="en-US" altLang="zh-CN" sz="2800" b="1" dirty="0" smtClean="0">
                <a:ea typeface="微软雅黑" panose="020B0503020204020204" charset="-122"/>
              </a:rPr>
              <a:t>》</a:t>
            </a:r>
            <a:endParaRPr lang="zh-CN" altLang="en-US" sz="2800" b="1" dirty="0">
              <a:ea typeface="微软雅黑" panose="020B050302020402020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42976" y="5715016"/>
            <a:ext cx="7000924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000099"/>
                </a:solidFill>
                <a:latin typeface="微软雅黑" panose="020B0503020204020204" charset="-122"/>
                <a:ea typeface="微软雅黑" panose="020B0503020204020204" charset="-122"/>
              </a:rPr>
              <a:t>缺乏</a:t>
            </a:r>
            <a:r>
              <a:rPr lang="zh-CN" altLang="en-US" sz="36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德性</a:t>
            </a:r>
            <a:r>
              <a:rPr lang="zh-CN" altLang="en-US" sz="3600" dirty="0" smtClean="0">
                <a:solidFill>
                  <a:srgbClr val="000099"/>
                </a:solidFill>
                <a:latin typeface="微软雅黑" panose="020B0503020204020204" charset="-122"/>
                <a:ea typeface="微软雅黑" panose="020B0503020204020204" charset="-122"/>
              </a:rPr>
              <a:t>关怀的理性独断论！</a:t>
            </a:r>
            <a:endParaRPr lang="zh-CN" altLang="en-US" sz="3600" dirty="0">
              <a:solidFill>
                <a:srgbClr val="00009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内容占位符 3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306070" y="621983"/>
            <a:ext cx="1468438" cy="438150"/>
          </a:xfrm>
        </p:spPr>
      </p:pic>
      <p:sp>
        <p:nvSpPr>
          <p:cNvPr id="49154" name="文本框 4"/>
          <p:cNvSpPr txBox="1">
            <a:spLocks noChangeArrowheads="1"/>
          </p:cNvSpPr>
          <p:nvPr/>
        </p:nvSpPr>
        <p:spPr bwMode="auto">
          <a:xfrm>
            <a:off x="2047875" y="364490"/>
            <a:ext cx="6754495" cy="9531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启蒙运动对人文主义的继承和发展体现在哪些方面？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306070" y="1690370"/>
            <a:ext cx="8796655" cy="7804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60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见第一、二单元复习归纳卷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 3"/>
          <p:cNvSpPr/>
          <p:nvPr/>
        </p:nvSpPr>
        <p:spPr>
          <a:xfrm>
            <a:off x="1901190" y="5320665"/>
            <a:ext cx="2176145" cy="1390650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defRPr>
            </a:lvl5pPr>
          </a:lstStyle>
          <a:p>
            <a:pPr lvl="0" indent="0" algn="ctr"/>
            <a:endParaRPr lang="zh-CN" altLang="en-US">
              <a:solidFill>
                <a:srgbClr val="FFFFFF"/>
              </a:solidFill>
              <a:latin typeface="Cambria" panose="02040503050406030204" pitchFamily="18" charset="0"/>
              <a:ea typeface="微软雅黑" panose="020B0503020204020204" charset="-122"/>
            </a:endParaRPr>
          </a:p>
        </p:txBody>
      </p:sp>
      <p:sp>
        <p:nvSpPr>
          <p:cNvPr id="14" name="燕尾形 13"/>
          <p:cNvSpPr/>
          <p:nvPr/>
        </p:nvSpPr>
        <p:spPr>
          <a:xfrm>
            <a:off x="3634105" y="5302250"/>
            <a:ext cx="2174875" cy="1390650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defRPr>
            </a:lvl5pPr>
          </a:lstStyle>
          <a:p>
            <a:pPr lvl="0" indent="0" algn="ctr"/>
            <a:endParaRPr lang="zh-CN" altLang="en-US">
              <a:solidFill>
                <a:srgbClr val="FFFFFF"/>
              </a:solidFill>
              <a:latin typeface="Cambria" panose="02040503050406030204" pitchFamily="18" charset="0"/>
              <a:ea typeface="微软雅黑" panose="020B0503020204020204" charset="-122"/>
            </a:endParaRPr>
          </a:p>
        </p:txBody>
      </p:sp>
      <p:sp>
        <p:nvSpPr>
          <p:cNvPr id="17" name="燕尾形 16"/>
          <p:cNvSpPr/>
          <p:nvPr/>
        </p:nvSpPr>
        <p:spPr>
          <a:xfrm>
            <a:off x="5377815" y="5301615"/>
            <a:ext cx="2174875" cy="1390650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defRPr>
            </a:lvl5pPr>
          </a:lstStyle>
          <a:p>
            <a:pPr lvl="0" indent="0" algn="ctr"/>
            <a:endParaRPr lang="zh-CN" altLang="en-US">
              <a:solidFill>
                <a:srgbClr val="FFFFFF"/>
              </a:solidFill>
              <a:latin typeface="Cambria" panose="02040503050406030204" pitchFamily="18" charset="0"/>
              <a:ea typeface="微软雅黑" panose="020B050302020402020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7313295" y="5229543"/>
            <a:ext cx="1898650" cy="1423987"/>
            <a:chOff x="11319" y="3412"/>
            <a:chExt cx="2990" cy="2244"/>
          </a:xfrm>
        </p:grpSpPr>
        <p:sp>
          <p:nvSpPr>
            <p:cNvPr id="10" name="燕尾形 9"/>
            <p:cNvSpPr/>
            <p:nvPr/>
          </p:nvSpPr>
          <p:spPr>
            <a:xfrm>
              <a:off x="11319" y="3412"/>
              <a:ext cx="1250" cy="2190"/>
            </a:xfrm>
            <a:prstGeom prst="chevron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defRPr>
              </a:lvl5pPr>
            </a:lstStyle>
            <a:p>
              <a:pPr lvl="0" indent="0" algn="ctr"/>
              <a:endParaRPr lang="zh-CN" altLang="en-US">
                <a:solidFill>
                  <a:srgbClr val="FFFFFF"/>
                </a:solidFill>
                <a:latin typeface="Cambria" panose="02040503050406030204" pitchFamily="18" charset="0"/>
                <a:ea typeface="微软雅黑" panose="020B0503020204020204" charset="-122"/>
              </a:endParaRPr>
            </a:p>
          </p:txBody>
        </p:sp>
        <p:sp>
          <p:nvSpPr>
            <p:cNvPr id="19" name="燕尾形 18"/>
            <p:cNvSpPr/>
            <p:nvPr/>
          </p:nvSpPr>
          <p:spPr>
            <a:xfrm>
              <a:off x="12224" y="3466"/>
              <a:ext cx="1250" cy="2190"/>
            </a:xfrm>
            <a:prstGeom prst="chevron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defRPr>
              </a:lvl5pPr>
            </a:lstStyle>
            <a:p>
              <a:pPr lvl="0" indent="0" algn="ctr"/>
              <a:endParaRPr lang="zh-CN" altLang="en-US">
                <a:solidFill>
                  <a:srgbClr val="FFFFFF"/>
                </a:solidFill>
                <a:latin typeface="Cambria" panose="02040503050406030204" pitchFamily="18" charset="0"/>
                <a:ea typeface="微软雅黑" panose="020B0503020204020204" charset="-122"/>
              </a:endParaRPr>
            </a:p>
          </p:txBody>
        </p:sp>
        <p:sp>
          <p:nvSpPr>
            <p:cNvPr id="20" name="燕尾形 19"/>
            <p:cNvSpPr/>
            <p:nvPr/>
          </p:nvSpPr>
          <p:spPr>
            <a:xfrm>
              <a:off x="13203" y="3466"/>
              <a:ext cx="1106" cy="2190"/>
            </a:xfrm>
            <a:prstGeom prst="chevron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defRPr>
              </a:lvl5pPr>
            </a:lstStyle>
            <a:p>
              <a:pPr lvl="0" indent="0" algn="ctr"/>
              <a:endParaRPr lang="zh-CN" altLang="en-US">
                <a:solidFill>
                  <a:srgbClr val="FFFFFF"/>
                </a:solidFill>
                <a:latin typeface="Cambria" panose="02040503050406030204" pitchFamily="18" charset="0"/>
                <a:ea typeface="微软雅黑" panose="020B0503020204020204" charset="-122"/>
              </a:endParaRPr>
            </a:p>
          </p:txBody>
        </p:sp>
      </p:grpSp>
      <p:grpSp>
        <p:nvGrpSpPr>
          <p:cNvPr id="51214" name="组合 21"/>
          <p:cNvGrpSpPr/>
          <p:nvPr/>
        </p:nvGrpSpPr>
        <p:grpSpPr>
          <a:xfrm>
            <a:off x="29210" y="5320348"/>
            <a:ext cx="2174875" cy="1390650"/>
            <a:chOff x="559" y="3412"/>
            <a:chExt cx="3426" cy="2190"/>
          </a:xfrm>
        </p:grpSpPr>
        <p:sp>
          <p:nvSpPr>
            <p:cNvPr id="23" name="燕尾形 22"/>
            <p:cNvSpPr/>
            <p:nvPr/>
          </p:nvSpPr>
          <p:spPr>
            <a:xfrm>
              <a:off x="559" y="3412"/>
              <a:ext cx="3426" cy="2190"/>
            </a:xfrm>
            <a:prstGeom prst="chevron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cs"/>
                </a:defRPr>
              </a:lvl5pPr>
            </a:lstStyle>
            <a:p>
              <a:pPr lvl="0" indent="0" algn="ctr"/>
              <a:endParaRPr lang="zh-CN" altLang="en-US">
                <a:solidFill>
                  <a:srgbClr val="FFFFFF"/>
                </a:solidFill>
                <a:latin typeface="Cambria" panose="02040503050406030204" pitchFamily="18" charset="0"/>
                <a:ea typeface="微软雅黑" panose="020B0503020204020204" charset="-122"/>
              </a:endParaRPr>
            </a:p>
          </p:txBody>
        </p:sp>
        <p:sp>
          <p:nvSpPr>
            <p:cNvPr id="51216" name="文本框 23"/>
            <p:cNvSpPr txBox="1"/>
            <p:nvPr/>
          </p:nvSpPr>
          <p:spPr>
            <a:xfrm>
              <a:off x="1465" y="3606"/>
              <a:ext cx="1613" cy="174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6600" b="1">
                  <a:solidFill>
                    <a:srgbClr val="FF0000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人</a:t>
              </a:r>
              <a:endParaRPr lang="zh-CN" altLang="en-US" sz="6600" b="1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grpSp>
        <p:nvGrpSpPr>
          <p:cNvPr id="51219" name="组合 27"/>
          <p:cNvGrpSpPr/>
          <p:nvPr/>
        </p:nvGrpSpPr>
        <p:grpSpPr>
          <a:xfrm>
            <a:off x="541655" y="3286760"/>
            <a:ext cx="1583690" cy="1673225"/>
            <a:chOff x="623" y="2678"/>
            <a:chExt cx="4660" cy="5045"/>
          </a:xfrm>
        </p:grpSpPr>
        <p:sp>
          <p:nvSpPr>
            <p:cNvPr id="29" name="椭圆 1"/>
            <p:cNvSpPr/>
            <p:nvPr/>
          </p:nvSpPr>
          <p:spPr>
            <a:xfrm>
              <a:off x="623" y="2678"/>
              <a:ext cx="4660" cy="5045"/>
            </a:xfrm>
            <a:prstGeom prst="ellipse">
              <a:avLst/>
            </a:prstGeom>
            <a:noFill/>
            <a:ln w="41275" cap="flat" cmpd="sng">
              <a:solidFill>
                <a:srgbClr val="FF0000">
                  <a:alpha val="98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0" tIns="0" rIns="0" bIns="0" anchor="ctr"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35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51221" name="文本框 11"/>
            <p:cNvSpPr txBox="1"/>
            <p:nvPr/>
          </p:nvSpPr>
          <p:spPr>
            <a:xfrm>
              <a:off x="1303" y="3473"/>
              <a:ext cx="3168" cy="3245"/>
            </a:xfrm>
            <a:prstGeom prst="rect">
              <a:avLst/>
            </a:prstGeom>
            <a:noFill/>
            <a:ln w="127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智者运动</a:t>
              </a:r>
              <a:endParaRPr lang="zh-CN" altLang="en-US" sz="32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sp>
        <p:nvSpPr>
          <p:cNvPr id="2" name="文本框 23"/>
          <p:cNvSpPr txBox="1"/>
          <p:nvPr/>
        </p:nvSpPr>
        <p:spPr>
          <a:xfrm>
            <a:off x="2299335" y="5529580"/>
            <a:ext cx="15043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800" b="1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人性</a:t>
            </a:r>
            <a:endParaRPr lang="zh-CN" altLang="en-US" sz="4800" b="1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grpSp>
        <p:nvGrpSpPr>
          <p:cNvPr id="6" name="组合 27"/>
          <p:cNvGrpSpPr/>
          <p:nvPr/>
        </p:nvGrpSpPr>
        <p:grpSpPr>
          <a:xfrm>
            <a:off x="2221230" y="3321685"/>
            <a:ext cx="1583690" cy="1673225"/>
            <a:chOff x="623" y="2678"/>
            <a:chExt cx="4660" cy="5045"/>
          </a:xfrm>
        </p:grpSpPr>
        <p:sp>
          <p:nvSpPr>
            <p:cNvPr id="7" name="椭圆 1"/>
            <p:cNvSpPr/>
            <p:nvPr/>
          </p:nvSpPr>
          <p:spPr>
            <a:xfrm>
              <a:off x="623" y="2678"/>
              <a:ext cx="4660" cy="5045"/>
            </a:xfrm>
            <a:prstGeom prst="ellipse">
              <a:avLst/>
            </a:prstGeom>
            <a:noFill/>
            <a:ln w="41275" cap="flat" cmpd="sng">
              <a:solidFill>
                <a:srgbClr val="FF0000">
                  <a:alpha val="98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0" tIns="0" rIns="0" bIns="0" anchor="ctr"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35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8" name="文本框 11"/>
            <p:cNvSpPr txBox="1"/>
            <p:nvPr/>
          </p:nvSpPr>
          <p:spPr>
            <a:xfrm>
              <a:off x="1303" y="3473"/>
              <a:ext cx="3168" cy="3245"/>
            </a:xfrm>
            <a:prstGeom prst="rect">
              <a:avLst/>
            </a:prstGeom>
            <a:noFill/>
            <a:ln w="127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文艺复兴</a:t>
              </a:r>
              <a:endParaRPr lang="zh-CN" altLang="en-US" sz="32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grpSp>
        <p:nvGrpSpPr>
          <p:cNvPr id="9" name="组合 27"/>
          <p:cNvGrpSpPr/>
          <p:nvPr/>
        </p:nvGrpSpPr>
        <p:grpSpPr>
          <a:xfrm>
            <a:off x="3930661" y="3321536"/>
            <a:ext cx="1583690" cy="1673225"/>
            <a:chOff x="453" y="11883"/>
            <a:chExt cx="4660" cy="5045"/>
          </a:xfrm>
        </p:grpSpPr>
        <p:sp>
          <p:nvSpPr>
            <p:cNvPr id="11" name="椭圆 1"/>
            <p:cNvSpPr/>
            <p:nvPr/>
          </p:nvSpPr>
          <p:spPr>
            <a:xfrm>
              <a:off x="453" y="11883"/>
              <a:ext cx="4660" cy="5045"/>
            </a:xfrm>
            <a:prstGeom prst="ellipse">
              <a:avLst/>
            </a:prstGeom>
            <a:noFill/>
            <a:ln w="41275" cap="flat" cmpd="sng">
              <a:solidFill>
                <a:srgbClr val="FF0000">
                  <a:alpha val="98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0" tIns="0" rIns="0" bIns="0" anchor="ctr"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35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15" name="文本框 11"/>
            <p:cNvSpPr txBox="1"/>
            <p:nvPr/>
          </p:nvSpPr>
          <p:spPr>
            <a:xfrm>
              <a:off x="1198" y="12678"/>
              <a:ext cx="3168" cy="3245"/>
            </a:xfrm>
            <a:prstGeom prst="rect">
              <a:avLst/>
            </a:prstGeom>
            <a:noFill/>
            <a:ln w="127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宗教改革</a:t>
              </a:r>
              <a:endParaRPr lang="zh-CN" altLang="en-US" sz="32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grpSp>
        <p:nvGrpSpPr>
          <p:cNvPr id="18" name="组合 27"/>
          <p:cNvGrpSpPr/>
          <p:nvPr/>
        </p:nvGrpSpPr>
        <p:grpSpPr>
          <a:xfrm>
            <a:off x="5673090" y="3286760"/>
            <a:ext cx="1583690" cy="1673225"/>
            <a:chOff x="623" y="2678"/>
            <a:chExt cx="4660" cy="5045"/>
          </a:xfrm>
        </p:grpSpPr>
        <p:sp>
          <p:nvSpPr>
            <p:cNvPr id="21" name="椭圆 1"/>
            <p:cNvSpPr/>
            <p:nvPr/>
          </p:nvSpPr>
          <p:spPr>
            <a:xfrm>
              <a:off x="623" y="2678"/>
              <a:ext cx="4660" cy="5045"/>
            </a:xfrm>
            <a:prstGeom prst="ellipse">
              <a:avLst/>
            </a:prstGeom>
            <a:noFill/>
            <a:ln w="41275" cap="flat" cmpd="sng">
              <a:solidFill>
                <a:srgbClr val="FF0000">
                  <a:alpha val="98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0" tIns="0" rIns="0" bIns="0" anchor="ctr"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35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2" name="文本框 11"/>
            <p:cNvSpPr txBox="1"/>
            <p:nvPr/>
          </p:nvSpPr>
          <p:spPr>
            <a:xfrm>
              <a:off x="1303" y="3473"/>
              <a:ext cx="3168" cy="3245"/>
            </a:xfrm>
            <a:prstGeom prst="rect">
              <a:avLst/>
            </a:prstGeom>
            <a:noFill/>
            <a:ln w="127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启蒙运动</a:t>
              </a:r>
              <a:endParaRPr lang="zh-CN" altLang="en-US" sz="32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077335" y="5510530"/>
            <a:ext cx="15043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800" b="1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人心</a:t>
            </a:r>
            <a:endParaRPr lang="zh-CN" altLang="en-US" sz="4800" b="1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8" name="文本框 23"/>
          <p:cNvSpPr txBox="1"/>
          <p:nvPr/>
        </p:nvSpPr>
        <p:spPr>
          <a:xfrm>
            <a:off x="5808980" y="5509895"/>
            <a:ext cx="15043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800" b="1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人权</a:t>
            </a:r>
            <a:endParaRPr lang="zh-CN" altLang="en-US" sz="4800" b="1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1308100" y="4979670"/>
            <a:ext cx="2540" cy="322580"/>
          </a:xfrm>
          <a:prstGeom prst="line">
            <a:avLst/>
          </a:prstGeom>
          <a:ln w="1270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 Box 2"/>
          <p:cNvSpPr txBox="1"/>
          <p:nvPr/>
        </p:nvSpPr>
        <p:spPr>
          <a:xfrm>
            <a:off x="146050" y="1123315"/>
            <a:ext cx="8851265" cy="1641475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材料：从以神为本，到以人为本，再到以人的理性为本，人文主义精神达到最深刻的境界。</a:t>
            </a:r>
            <a:endParaRPr lang="en-US" altLang="zh-CN" sz="28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r"/>
            <a:r>
              <a:rPr lang="en-US" altLang="zh-CN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——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任世江</a:t>
            </a:r>
            <a:r>
              <a:rPr lang="en-US" altLang="zh-CN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高中历史必修课程专题解析</a:t>
            </a:r>
            <a:r>
              <a:rPr lang="en-US" altLang="zh-CN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endParaRPr lang="en-US" altLang="zh-CN" sz="28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3049905" y="4994910"/>
            <a:ext cx="2540" cy="322580"/>
          </a:xfrm>
          <a:prstGeom prst="line">
            <a:avLst/>
          </a:prstGeom>
          <a:ln w="1270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4720590" y="4994910"/>
            <a:ext cx="2540" cy="322580"/>
          </a:xfrm>
          <a:prstGeom prst="line">
            <a:avLst/>
          </a:prstGeom>
          <a:ln w="1270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6440805" y="4940935"/>
            <a:ext cx="2540" cy="322580"/>
          </a:xfrm>
          <a:prstGeom prst="line">
            <a:avLst/>
          </a:prstGeom>
          <a:ln w="1270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/>
          <p:cNvSpPr txBox="1"/>
          <p:nvPr/>
        </p:nvSpPr>
        <p:spPr>
          <a:xfrm>
            <a:off x="-57150" y="3183890"/>
            <a:ext cx="613410" cy="806450"/>
          </a:xfrm>
          <a:prstGeom prst="rect">
            <a:avLst/>
          </a:prstGeom>
          <a:noFill/>
        </p:spPr>
        <p:txBody>
          <a:bodyPr vert="eaVert" wrap="none" rtlCol="0" anchor="t">
            <a:spAutoFit/>
          </a:bodyPr>
          <a:p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材料</a:t>
            </a:r>
            <a:endParaRPr lang="zh-CN" altLang="en-US" sz="28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0417" name="Text Box 8"/>
          <p:cNvSpPr txBox="1"/>
          <p:nvPr/>
        </p:nvSpPr>
        <p:spPr>
          <a:xfrm>
            <a:off x="113665" y="188595"/>
            <a:ext cx="88512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启蒙思想家是如何继承和发展人文精神的？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2" name="WordArt 4"/>
          <p:cNvSpPr>
            <a:spLocks noChangeArrowheads="1" noChangeShapeType="1" noTextEdit="1"/>
          </p:cNvSpPr>
          <p:nvPr/>
        </p:nvSpPr>
        <p:spPr bwMode="auto">
          <a:xfrm>
            <a:off x="2124075" y="404813"/>
            <a:ext cx="5184775" cy="8636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41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中西“启蒙”大师</a:t>
            </a:r>
            <a:endParaRPr lang="zh-CN" altLang="en-US" sz="3600" b="1" kern="10">
              <a:ln w="9525">
                <a:solidFill>
                  <a:srgbClr val="CC99FF"/>
                </a:solidFill>
                <a:rou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46082" name="Picture 10" descr="9184"/>
          <p:cNvPicPr>
            <a:picLocks noChangeAspect="1" noChangeArrowheads="1"/>
          </p:cNvPicPr>
          <p:nvPr/>
        </p:nvPicPr>
        <p:blipFill>
          <a:blip r:embed="rId1"/>
          <a:srcRect r="182"/>
          <a:stretch>
            <a:fillRect/>
          </a:stretch>
        </p:blipFill>
        <p:spPr bwMode="auto">
          <a:xfrm>
            <a:off x="5435600" y="1628775"/>
            <a:ext cx="2808288" cy="309562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6083" name="Picture 11" descr="Jean-Jacques_Rousseau"/>
          <p:cNvPicPr>
            <a:picLocks noChangeAspect="1" noChangeArrowheads="1"/>
          </p:cNvPicPr>
          <p:nvPr/>
        </p:nvPicPr>
        <p:blipFill>
          <a:blip r:embed="rId2"/>
          <a:srcRect r="186"/>
          <a:stretch>
            <a:fillRect/>
          </a:stretch>
        </p:blipFill>
        <p:spPr bwMode="auto">
          <a:xfrm>
            <a:off x="755650" y="1484313"/>
            <a:ext cx="2374900" cy="3313112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6084" name="Text Box 12"/>
          <p:cNvSpPr txBox="1">
            <a:spLocks noChangeArrowheads="1"/>
          </p:cNvSpPr>
          <p:nvPr/>
        </p:nvSpPr>
        <p:spPr bwMode="auto">
          <a:xfrm>
            <a:off x="539750" y="4868863"/>
            <a:ext cx="3227388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卢梭（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1712-1778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）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6085" name="Text Box 13"/>
          <p:cNvSpPr txBox="1">
            <a:spLocks noChangeArrowheads="1"/>
          </p:cNvSpPr>
          <p:nvPr/>
        </p:nvSpPr>
        <p:spPr bwMode="auto">
          <a:xfrm>
            <a:off x="5003800" y="4724400"/>
            <a:ext cx="3584575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黄宗羲（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1610-1695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）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6086" name="WordArt 9"/>
          <p:cNvSpPr>
            <a:spLocks noChangeArrowheads="1" noChangeShapeType="1" noTextEdit="1"/>
          </p:cNvSpPr>
          <p:nvPr/>
        </p:nvSpPr>
        <p:spPr bwMode="auto">
          <a:xfrm>
            <a:off x="3492500" y="2060575"/>
            <a:ext cx="1381125" cy="21494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altLang="zh-CN" sz="3600" kern="10">
                <a:ln w="9525">
                  <a:rou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</a:rPr>
              <a:t>PK</a:t>
            </a:r>
            <a:endParaRPr lang="zh-CN" altLang="en-US" sz="3600" kern="10">
              <a:ln w="9525">
                <a:rou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2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ext Box 4"/>
          <p:cNvSpPr txBox="1">
            <a:spLocks noChangeArrowheads="1"/>
          </p:cNvSpPr>
          <p:nvPr/>
        </p:nvSpPr>
        <p:spPr bwMode="auto">
          <a:xfrm>
            <a:off x="250825" y="549275"/>
            <a:ext cx="4033838" cy="48310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●17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、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18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世纪，欧洲思想启蒙运动。 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●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1640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年，英国资产阶级革命开始。 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 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●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1689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年，英国通过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《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权利法案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》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。 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●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1765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年，工业革命开始。 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●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1840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年前后，第一次工业革命首先在英国完成。 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7106" name="Text Box 5"/>
          <p:cNvSpPr txBox="1">
            <a:spLocks noChangeArrowheads="1"/>
          </p:cNvSpPr>
          <p:nvPr/>
        </p:nvSpPr>
        <p:spPr bwMode="auto">
          <a:xfrm>
            <a:off x="4716463" y="549275"/>
            <a:ext cx="3960812" cy="52622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●1663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年，黄宗羲完成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《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明夷待访录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》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。 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●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1644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年，清军入关。 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●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1729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年，雍正设军机处。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●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1681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年至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1796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年，清朝统治的高峰期，史称</a:t>
            </a:r>
            <a:r>
              <a:rPr lang="zh-CN" altLang="en-US" sz="2800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“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康乾盛世</a:t>
            </a:r>
            <a:r>
              <a:rPr lang="zh-CN" altLang="en-US" sz="2800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”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。西方传统史界称为</a:t>
            </a:r>
            <a:r>
              <a:rPr lang="zh-CN" altLang="en-US" sz="2800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“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High Qing</a:t>
            </a:r>
            <a:r>
              <a:rPr lang="en-US" altLang="zh-CN" sz="2800" b="1">
                <a:latin typeface="Calibri" panose="020F05020202040A0204" pitchFamily="34" charset="0"/>
                <a:ea typeface="微软雅黑" panose="020B0503020204020204" charset="-122"/>
                <a:sym typeface="Calibri" panose="020F05020202040A0204" pitchFamily="34" charset="0"/>
              </a:rPr>
              <a:t>”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●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1840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年，鸦片战争爆发。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 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ext Box 2"/>
          <p:cNvSpPr>
            <a:spLocks noChangeArrowheads="1"/>
          </p:cNvSpPr>
          <p:nvPr/>
        </p:nvSpPr>
        <p:spPr bwMode="auto">
          <a:xfrm>
            <a:off x="792163" y="252413"/>
            <a:ext cx="755967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>
                <a:ea typeface="微软雅黑" panose="020B0503020204020204" charset="-122"/>
                <a:sym typeface="Calibri" panose="020F05020202040A0204" pitchFamily="34" charset="0"/>
              </a:rPr>
              <a:t>“启蒙运动”与“文艺复兴”之比较</a:t>
            </a:r>
            <a:endParaRPr lang="zh-CN" altLang="en-US" sz="2800"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graphicFrame>
        <p:nvGraphicFramePr>
          <p:cNvPr id="22531" name="Group 3"/>
          <p:cNvGraphicFramePr>
            <a:graphicFrameLocks noGrp="1"/>
          </p:cNvGraphicFramePr>
          <p:nvPr/>
        </p:nvGraphicFramePr>
        <p:xfrm>
          <a:off x="0" y="836613"/>
          <a:ext cx="9144000" cy="5913437"/>
        </p:xfrm>
        <a:graphic>
          <a:graphicData uri="http://schemas.openxmlformats.org/drawingml/2006/table">
            <a:tbl>
              <a:tblPr/>
              <a:tblGrid>
                <a:gridCol w="1066800"/>
                <a:gridCol w="2713038"/>
                <a:gridCol w="2952750"/>
                <a:gridCol w="2411412"/>
              </a:tblGrid>
              <a:tr h="39626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文艺复兴</a:t>
                      </a:r>
                      <a:endParaRPr kumimoji="0" 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启蒙运动</a:t>
                      </a:r>
                      <a:endParaRPr kumimoji="0" 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相同点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5FF"/>
                    </a:solidFill>
                  </a:tcPr>
                </a:tc>
              </a:tr>
              <a:tr h="3962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时间</a:t>
                      </a:r>
                      <a:endParaRPr kumimoji="0" 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6F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14-17</a:t>
                      </a: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世纪</a:t>
                      </a:r>
                      <a:endParaRPr kumimoji="0" 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17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、</a:t>
                      </a: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18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世纪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根因</a:t>
                      </a:r>
                      <a:endParaRPr kumimoji="0" 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6F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资本主义</a:t>
                      </a: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萌芽</a:t>
                      </a:r>
                      <a:endParaRPr kumimoji="0" 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资本主义</a:t>
                      </a: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发展</a:t>
                      </a:r>
                      <a:endParaRPr kumimoji="0" 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资义发展的结果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589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内容</a:t>
                      </a:r>
                      <a:endParaRPr kumimoji="0" 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6F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以</a:t>
                      </a: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人文主义</a:t>
                      </a: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为核心，</a:t>
                      </a: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反对神学束缚</a:t>
                      </a: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，强调追求现世幸福</a:t>
                      </a:r>
                      <a:endParaRPr kumimoji="0" 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以</a:t>
                      </a: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“理性主义”</a:t>
                      </a: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旗帜，</a:t>
                      </a: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反对教会和封建制度</a:t>
                      </a: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，建立资级政权</a:t>
                      </a:r>
                      <a:endParaRPr kumimoji="0" 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都不同程度体现了人文主义精神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07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进程与方式</a:t>
                      </a:r>
                      <a:endParaRPr kumimoji="0" 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6F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意大利到欧洲，中心在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意大利；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借助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宗教的外衣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，重在揭露批判教会和教士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英法到世界，中心在</a:t>
                      </a: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法国；抛开宗教的外衣，直接公开</a:t>
                      </a: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批判教会与专制制度</a:t>
                      </a:r>
                      <a:endParaRPr kumimoji="0" 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一国兴起迅速波及其他国家</a:t>
                      </a:r>
                      <a:endParaRPr kumimoji="0" 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07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影响</a:t>
                      </a:r>
                      <a:endParaRPr kumimoji="0" 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6F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对宗教改革和启蒙运动有着直接的影响，推动了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思想解放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和自然科学的产生和发展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冲击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封建制度，为资阶革命作了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舆论准备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，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启导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了欧洲乃至全世界的资级的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革命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浪潮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都促进思想解放，为资级取得统治地位作了思想准备</a:t>
                      </a:r>
                      <a:endParaRPr kumimoji="0" 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0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与自科关系</a:t>
                      </a:r>
                      <a:endParaRPr kumimoji="0" 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6F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促进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了自然科学的产生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在近代自然科学发展的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基础上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兴起的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都有利于自然科学的发展</a:t>
                      </a:r>
                      <a:endParaRPr kumimoji="0" 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6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性质</a:t>
                      </a:r>
                      <a:endParaRPr kumimoji="0" 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F6F7"/>
                    </a:solidFill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A0204" pitchFamily="34" charset="0"/>
                          <a:ea typeface="宋体" panose="02010600030101010101" pitchFamily="2" charset="-122"/>
                          <a:sym typeface="Calibri" panose="020F05020202040A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  <a:sym typeface="Calibri" panose="020F05020202040A0204" pitchFamily="34" charset="0"/>
                        </a:rPr>
                        <a:t>资产阶级反封建的思想解放运动</a:t>
                      </a:r>
                      <a:endParaRPr kumimoji="0" 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  <a:sym typeface="Calibri" panose="020F05020202040A0204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WordArt 4"/>
          <p:cNvSpPr>
            <a:spLocks noChangeArrowheads="1" noChangeShapeType="1" noTextEdit="1"/>
          </p:cNvSpPr>
          <p:nvPr/>
        </p:nvSpPr>
        <p:spPr bwMode="auto">
          <a:xfrm>
            <a:off x="179388" y="188913"/>
            <a:ext cx="1728787" cy="50323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41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课堂小结：</a:t>
            </a:r>
            <a:endParaRPr lang="zh-CN" altLang="en-US" sz="3600" b="1" kern="10">
              <a:ln w="9525">
                <a:solidFill>
                  <a:srgbClr val="CC99FF"/>
                </a:solidFill>
                <a:rou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202" name="Text Box 6"/>
          <p:cNvSpPr txBox="1">
            <a:spLocks noChangeArrowheads="1"/>
          </p:cNvSpPr>
          <p:nvPr/>
        </p:nvSpPr>
        <p:spPr bwMode="auto">
          <a:xfrm>
            <a:off x="250825" y="1916113"/>
            <a:ext cx="936625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zh-CN">
              <a:latin typeface="Calibri" panose="020F05020202040A0204" pitchFamily="34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51203" name="Text Box 8"/>
          <p:cNvSpPr txBox="1">
            <a:spLocks noChangeArrowheads="1"/>
          </p:cNvSpPr>
          <p:nvPr/>
        </p:nvSpPr>
        <p:spPr bwMode="auto">
          <a:xfrm>
            <a:off x="323850" y="1341438"/>
            <a:ext cx="1511300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zh-CN">
              <a:latin typeface="Calibri" panose="020F05020202040A0204" pitchFamily="34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51204" name="Text Box 10"/>
          <p:cNvSpPr txBox="1">
            <a:spLocks noChangeArrowheads="1"/>
          </p:cNvSpPr>
          <p:nvPr/>
        </p:nvSpPr>
        <p:spPr bwMode="auto">
          <a:xfrm>
            <a:off x="2411413" y="1989138"/>
            <a:ext cx="1152525" cy="2236787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启蒙运动（</a:t>
            </a:r>
            <a:r>
              <a:rPr lang="en-US" altLang="zh-CN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17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、</a:t>
            </a:r>
            <a:r>
              <a:rPr lang="en-US" altLang="zh-CN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18C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）</a:t>
            </a:r>
            <a:endParaRPr lang="zh-CN" altLang="en-US" sz="28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12683" name="AutoShape 11"/>
          <p:cNvSpPr/>
          <p:nvPr/>
        </p:nvSpPr>
        <p:spPr bwMode="auto">
          <a:xfrm flipH="1">
            <a:off x="1476375" y="1341438"/>
            <a:ext cx="358775" cy="3382962"/>
          </a:xfrm>
          <a:prstGeom prst="leftBrace">
            <a:avLst>
              <a:gd name="adj1" fmla="val 78577"/>
              <a:gd name="adj2" fmla="val 50000"/>
            </a:avLst>
          </a:prstGeom>
          <a:noFill/>
          <a:ln w="28575">
            <a:solidFill>
              <a:schemeClr val="tx1"/>
            </a:solidFill>
            <a:round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Calibri" panose="020F05020202040A0204" pitchFamily="34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12684" name="Text Box 12"/>
          <p:cNvSpPr txBox="1">
            <a:spLocks noChangeArrowheads="1"/>
          </p:cNvSpPr>
          <p:nvPr/>
        </p:nvSpPr>
        <p:spPr bwMode="auto">
          <a:xfrm>
            <a:off x="179388" y="981075"/>
            <a:ext cx="1368425" cy="946150"/>
          </a:xfrm>
          <a:prstGeom prst="rect">
            <a:avLst/>
          </a:prstGeom>
          <a:solidFill>
            <a:srgbClr val="371EF2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FF66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资本主义发展</a:t>
            </a:r>
            <a:endParaRPr lang="zh-CN" altLang="en-US" sz="2800" b="1">
              <a:solidFill>
                <a:srgbClr val="FFFF66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12685" name="Text Box 13"/>
          <p:cNvSpPr txBox="1">
            <a:spLocks noChangeArrowheads="1"/>
          </p:cNvSpPr>
          <p:nvPr/>
        </p:nvSpPr>
        <p:spPr bwMode="auto">
          <a:xfrm>
            <a:off x="179388" y="2492375"/>
            <a:ext cx="1368425" cy="946150"/>
          </a:xfrm>
          <a:prstGeom prst="rect">
            <a:avLst/>
          </a:prstGeom>
          <a:solidFill>
            <a:srgbClr val="371EF2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FF66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文、宗推动</a:t>
            </a:r>
            <a:endParaRPr lang="zh-CN" altLang="en-US" sz="2800" b="1">
              <a:solidFill>
                <a:srgbClr val="FFFF66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12686" name="Text Box 14"/>
          <p:cNvSpPr txBox="1">
            <a:spLocks noChangeArrowheads="1"/>
          </p:cNvSpPr>
          <p:nvPr/>
        </p:nvSpPr>
        <p:spPr bwMode="auto">
          <a:xfrm>
            <a:off x="179388" y="4221163"/>
            <a:ext cx="1296987" cy="946150"/>
          </a:xfrm>
          <a:prstGeom prst="rect">
            <a:avLst/>
          </a:prstGeom>
          <a:solidFill>
            <a:srgbClr val="371EF2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FF66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自然科学发展</a:t>
            </a:r>
            <a:endParaRPr lang="zh-CN" altLang="en-US" sz="2800" b="1">
              <a:solidFill>
                <a:srgbClr val="FFFF66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12687" name="AutoShape 15"/>
          <p:cNvSpPr>
            <a:spLocks noChangeArrowheads="1"/>
          </p:cNvSpPr>
          <p:nvPr/>
        </p:nvSpPr>
        <p:spPr bwMode="auto">
          <a:xfrm>
            <a:off x="1908175" y="2781300"/>
            <a:ext cx="431800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371EF2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Calibri" panose="020F05020202040A0204" pitchFamily="34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12688" name="AutoShape 16"/>
          <p:cNvSpPr/>
          <p:nvPr/>
        </p:nvSpPr>
        <p:spPr bwMode="auto">
          <a:xfrm>
            <a:off x="3563938" y="1412875"/>
            <a:ext cx="360362" cy="4032250"/>
          </a:xfrm>
          <a:prstGeom prst="leftBrace">
            <a:avLst>
              <a:gd name="adj1" fmla="val 93245"/>
              <a:gd name="adj2" fmla="val 50000"/>
            </a:avLst>
          </a:prstGeom>
          <a:noFill/>
          <a:ln w="28575">
            <a:solidFill>
              <a:schemeClr val="tx1"/>
            </a:solidFill>
            <a:round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Calibri" panose="020F05020202040A0204" pitchFamily="34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12689" name="Text Box 17"/>
          <p:cNvSpPr txBox="1">
            <a:spLocks noChangeArrowheads="1"/>
          </p:cNvSpPr>
          <p:nvPr/>
        </p:nvSpPr>
        <p:spPr bwMode="auto">
          <a:xfrm>
            <a:off x="3924300" y="476250"/>
            <a:ext cx="1295400" cy="1373188"/>
          </a:xfrm>
          <a:prstGeom prst="rect">
            <a:avLst/>
          </a:prstGeom>
          <a:solidFill>
            <a:srgbClr val="371EF2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FF66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核心：理性主义</a:t>
            </a:r>
            <a:endParaRPr lang="zh-CN" altLang="en-US" sz="2800" b="1">
              <a:solidFill>
                <a:srgbClr val="FFFF66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12690" name="Text Box 18"/>
          <p:cNvSpPr txBox="1">
            <a:spLocks noChangeArrowheads="1"/>
          </p:cNvSpPr>
          <p:nvPr/>
        </p:nvSpPr>
        <p:spPr bwMode="auto">
          <a:xfrm>
            <a:off x="3924300" y="2420938"/>
            <a:ext cx="1295400" cy="946150"/>
          </a:xfrm>
          <a:prstGeom prst="rect">
            <a:avLst/>
          </a:prstGeom>
          <a:solidFill>
            <a:srgbClr val="371EF2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FF66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中心：法国</a:t>
            </a:r>
            <a:endParaRPr lang="zh-CN" altLang="en-US" sz="2800" b="1">
              <a:solidFill>
                <a:srgbClr val="FFFF66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12691" name="Text Box 19"/>
          <p:cNvSpPr txBox="1">
            <a:spLocks noChangeArrowheads="1"/>
          </p:cNvSpPr>
          <p:nvPr/>
        </p:nvSpPr>
        <p:spPr bwMode="auto">
          <a:xfrm>
            <a:off x="3924300" y="4797425"/>
            <a:ext cx="1295400" cy="946150"/>
          </a:xfrm>
          <a:prstGeom prst="rect">
            <a:avLst/>
          </a:prstGeom>
          <a:solidFill>
            <a:srgbClr val="371EF2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FF66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扩展：德意志</a:t>
            </a:r>
            <a:endParaRPr lang="zh-CN" altLang="en-US" sz="2800" b="1">
              <a:solidFill>
                <a:srgbClr val="FFFF66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12692" name="AutoShape 20"/>
          <p:cNvSpPr/>
          <p:nvPr/>
        </p:nvSpPr>
        <p:spPr bwMode="auto">
          <a:xfrm>
            <a:off x="5219700" y="1341438"/>
            <a:ext cx="287338" cy="3024187"/>
          </a:xfrm>
          <a:prstGeom prst="leftBrace">
            <a:avLst>
              <a:gd name="adj1" fmla="val 87707"/>
              <a:gd name="adj2" fmla="val 50000"/>
            </a:avLst>
          </a:prstGeom>
          <a:noFill/>
          <a:ln w="28575">
            <a:solidFill>
              <a:schemeClr val="tx1"/>
            </a:solidFill>
            <a:round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Calibri" panose="020F05020202040A0204" pitchFamily="34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12693" name="Text Box 21"/>
          <p:cNvSpPr txBox="1">
            <a:spLocks noChangeArrowheads="1"/>
          </p:cNvSpPr>
          <p:nvPr/>
        </p:nvSpPr>
        <p:spPr bwMode="auto">
          <a:xfrm>
            <a:off x="5508625" y="620713"/>
            <a:ext cx="2159000" cy="946150"/>
          </a:xfrm>
          <a:prstGeom prst="rect">
            <a:avLst/>
          </a:prstGeom>
          <a:solidFill>
            <a:srgbClr val="371EF2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FF66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伏尔泰：天赋人权</a:t>
            </a:r>
            <a:endParaRPr lang="zh-CN" altLang="en-US" sz="2800" b="1">
              <a:solidFill>
                <a:srgbClr val="FFFF66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12694" name="Text Box 22"/>
          <p:cNvSpPr txBox="1">
            <a:spLocks noChangeArrowheads="1"/>
          </p:cNvSpPr>
          <p:nvPr/>
        </p:nvSpPr>
        <p:spPr bwMode="auto">
          <a:xfrm>
            <a:off x="5508625" y="1989138"/>
            <a:ext cx="2232025" cy="946150"/>
          </a:xfrm>
          <a:prstGeom prst="rect">
            <a:avLst/>
          </a:prstGeom>
          <a:solidFill>
            <a:srgbClr val="371EF2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FF66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孟德斯鸠：三权分立</a:t>
            </a:r>
            <a:endParaRPr lang="zh-CN" altLang="en-US" sz="2800" b="1">
              <a:solidFill>
                <a:srgbClr val="FFFF66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12695" name="Text Box 23"/>
          <p:cNvSpPr txBox="1">
            <a:spLocks noChangeArrowheads="1"/>
          </p:cNvSpPr>
          <p:nvPr/>
        </p:nvSpPr>
        <p:spPr bwMode="auto">
          <a:xfrm>
            <a:off x="5580063" y="3213100"/>
            <a:ext cx="2154237" cy="1373188"/>
          </a:xfrm>
          <a:prstGeom prst="rect">
            <a:avLst/>
          </a:prstGeom>
          <a:solidFill>
            <a:srgbClr val="371EF2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FF66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卢梭：人民主权、社会契约论</a:t>
            </a:r>
            <a:endParaRPr lang="zh-CN" altLang="en-US" sz="2800" b="1">
              <a:solidFill>
                <a:srgbClr val="FFFF66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12696" name="Text Box 24"/>
          <p:cNvSpPr txBox="1">
            <a:spLocks noChangeArrowheads="1"/>
          </p:cNvSpPr>
          <p:nvPr/>
        </p:nvSpPr>
        <p:spPr bwMode="auto">
          <a:xfrm>
            <a:off x="5651500" y="4724400"/>
            <a:ext cx="2089150" cy="1373188"/>
          </a:xfrm>
          <a:prstGeom prst="rect">
            <a:avLst/>
          </a:prstGeom>
          <a:solidFill>
            <a:srgbClr val="371EF2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FF66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康德：理性批判、人非工具</a:t>
            </a:r>
            <a:endParaRPr lang="zh-CN" altLang="en-US" sz="2800" b="1">
              <a:solidFill>
                <a:srgbClr val="FFFF66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12697" name="AutoShape 25"/>
          <p:cNvSpPr>
            <a:spLocks noChangeArrowheads="1"/>
          </p:cNvSpPr>
          <p:nvPr/>
        </p:nvSpPr>
        <p:spPr bwMode="auto">
          <a:xfrm>
            <a:off x="5219700" y="5013325"/>
            <a:ext cx="360363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371EF2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Calibri" panose="020F05020202040A0204" pitchFamily="34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12698" name="AutoShape 26"/>
          <p:cNvSpPr/>
          <p:nvPr/>
        </p:nvSpPr>
        <p:spPr bwMode="auto">
          <a:xfrm flipH="1">
            <a:off x="7667625" y="1125538"/>
            <a:ext cx="360363" cy="4535487"/>
          </a:xfrm>
          <a:prstGeom prst="leftBrace">
            <a:avLst>
              <a:gd name="adj1" fmla="val 104882"/>
              <a:gd name="adj2" fmla="val 50000"/>
            </a:avLst>
          </a:prstGeom>
          <a:noFill/>
          <a:ln w="28575">
            <a:solidFill>
              <a:schemeClr val="tx1"/>
            </a:solidFill>
            <a:round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Calibri" panose="020F05020202040A0204" pitchFamily="34" charset="0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12700" name="Text Box 28"/>
          <p:cNvSpPr txBox="1">
            <a:spLocks noChangeArrowheads="1"/>
          </p:cNvSpPr>
          <p:nvPr/>
        </p:nvSpPr>
        <p:spPr bwMode="auto">
          <a:xfrm>
            <a:off x="8027988" y="2349500"/>
            <a:ext cx="973137" cy="2024063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思想解放</a:t>
            </a:r>
            <a:endParaRPr lang="zh-CN" altLang="en-US" sz="28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A0204" pitchFamily="34" charset="0"/>
              </a:rPr>
              <a:t>光耀千古</a:t>
            </a:r>
            <a:endParaRPr lang="zh-CN" altLang="en-US" sz="28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A0204" pitchFamily="34" charset="0"/>
            </a:endParaRPr>
          </a:p>
        </p:txBody>
      </p:sp>
      <p:sp>
        <p:nvSpPr>
          <p:cNvPr id="412701" name="WordArt 29"/>
          <p:cNvSpPr>
            <a:spLocks noChangeArrowheads="1" noChangeShapeType="1" noTextEdit="1"/>
          </p:cNvSpPr>
          <p:nvPr/>
        </p:nvSpPr>
        <p:spPr bwMode="auto">
          <a:xfrm>
            <a:off x="323850" y="5876925"/>
            <a:ext cx="1081088" cy="5032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41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原因</a:t>
            </a:r>
            <a:endParaRPr lang="zh-CN" altLang="en-US" sz="3600" b="1" kern="10">
              <a:ln w="9525">
                <a:solidFill>
                  <a:srgbClr val="CC99FF"/>
                </a:solidFill>
                <a:rou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2702" name="WordArt 30"/>
          <p:cNvSpPr>
            <a:spLocks noChangeArrowheads="1" noChangeShapeType="1" noTextEdit="1"/>
          </p:cNvSpPr>
          <p:nvPr/>
        </p:nvSpPr>
        <p:spPr bwMode="auto">
          <a:xfrm>
            <a:off x="3851275" y="5876925"/>
            <a:ext cx="1081088" cy="5032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41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进程</a:t>
            </a:r>
            <a:endParaRPr lang="zh-CN" altLang="en-US" sz="3600" b="1" kern="10">
              <a:ln w="9525">
                <a:solidFill>
                  <a:srgbClr val="CC99FF"/>
                </a:solidFill>
                <a:rou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2703" name="WordArt 31"/>
          <p:cNvSpPr>
            <a:spLocks noChangeArrowheads="1" noChangeShapeType="1" noTextEdit="1"/>
          </p:cNvSpPr>
          <p:nvPr/>
        </p:nvSpPr>
        <p:spPr bwMode="auto">
          <a:xfrm>
            <a:off x="7885113" y="5876925"/>
            <a:ext cx="1079500" cy="5032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41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影响</a:t>
            </a:r>
            <a:endParaRPr lang="zh-CN" altLang="en-US" sz="3600" b="1" kern="10">
              <a:ln w="9525">
                <a:solidFill>
                  <a:srgbClr val="CC99FF"/>
                </a:solidFill>
                <a:rou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2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2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12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12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12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12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12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412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412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12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12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412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412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412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412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412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412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412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412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412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683" grpId="0" animBg="1"/>
      <p:bldP spid="412684" grpId="0" animBg="1"/>
      <p:bldP spid="412685" grpId="0" animBg="1"/>
      <p:bldP spid="412686" grpId="0" animBg="1"/>
      <p:bldP spid="412687" grpId="0" animBg="1"/>
      <p:bldP spid="412688" grpId="0" animBg="1"/>
      <p:bldP spid="412689" grpId="0" animBg="1"/>
      <p:bldP spid="412690" grpId="0" animBg="1"/>
      <p:bldP spid="412691" grpId="0" animBg="1"/>
      <p:bldP spid="412692" grpId="0" animBg="1"/>
      <p:bldP spid="412693" grpId="0" animBg="1"/>
      <p:bldP spid="412694" grpId="0" animBg="1"/>
      <p:bldP spid="412695" grpId="0" animBg="1"/>
      <p:bldP spid="412696" grpId="0" animBg="1"/>
      <p:bldP spid="412697" grpId="0" animBg="1"/>
      <p:bldP spid="412698" grpId="0" animBg="1"/>
      <p:bldP spid="412700" grpId="0" animBg="1"/>
      <p:bldP spid="412701" grpId="0" animBg="1"/>
      <p:bldP spid="412702" grpId="0" animBg="1"/>
      <p:bldP spid="412703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7_暗香扑面">
  <a:themeElements>
    <a:clrScheme name="">
      <a:dk1>
        <a:srgbClr val="000000"/>
      </a:dk1>
      <a:lt1>
        <a:srgbClr val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FFFFFF"/>
      </a:accent3>
      <a:accent4>
        <a:srgbClr val="000000"/>
      </a:accent4>
      <a:accent5>
        <a:srgbClr val="C7C2AA"/>
      </a:accent5>
      <a:accent6>
        <a:srgbClr val="AF683E"/>
      </a:accent6>
      <a:hlink>
        <a:srgbClr val="00D5D5"/>
      </a:hlink>
      <a:folHlink>
        <a:srgbClr val="DD00DD"/>
      </a:folHlink>
    </a:clrScheme>
    <a:fontScheme name="">
      <a:majorFont>
        <a:latin typeface="Franklin Gothic Medium"/>
        <a:ea typeface="微软雅黑"/>
        <a:cs typeface=""/>
      </a:majorFont>
      <a:minorFont>
        <a:latin typeface="Franklin Gothic Book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7_暗香扑面 1">
        <a:dk1>
          <a:srgbClr val="000000"/>
        </a:dk1>
        <a:lt1>
          <a:srgbClr val="FFFFFF"/>
        </a:lt1>
        <a:dk2>
          <a:srgbClr val="2F2F2F"/>
        </a:dk2>
        <a:lt2>
          <a:srgbClr val="FFFFF4"/>
        </a:lt2>
        <a:accent1>
          <a:srgbClr val="918415"/>
        </a:accent1>
        <a:accent2>
          <a:srgbClr val="C47546"/>
        </a:accent2>
        <a:accent3>
          <a:srgbClr val="FFFFFF"/>
        </a:accent3>
        <a:accent4>
          <a:srgbClr val="000000"/>
        </a:accent4>
        <a:accent5>
          <a:srgbClr val="C7C2AA"/>
        </a:accent5>
        <a:accent6>
          <a:srgbClr val="B1693F"/>
        </a:accent6>
        <a:hlink>
          <a:srgbClr val="00D5D5"/>
        </a:hlink>
        <a:folHlink>
          <a:srgbClr val="DD00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4174</Words>
  <Application>WPS 演示</Application>
  <PresentationFormat>全屏显示(4:3)</PresentationFormat>
  <Paragraphs>551</Paragraphs>
  <Slides>33</Slides>
  <Notes>1</Notes>
  <HiddenSlides>1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33</vt:i4>
      </vt:variant>
    </vt:vector>
  </HeadingPairs>
  <TitlesOfParts>
    <vt:vector size="49" baseType="lpstr">
      <vt:lpstr>Arial</vt:lpstr>
      <vt:lpstr>宋体</vt:lpstr>
      <vt:lpstr>Wingdings</vt:lpstr>
      <vt:lpstr>Calibri</vt:lpstr>
      <vt:lpstr>微软雅黑</vt:lpstr>
      <vt:lpstr>Franklin Gothic Book</vt:lpstr>
      <vt:lpstr>Franklin Gothic Medium</vt:lpstr>
      <vt:lpstr>Wingdings 2</vt:lpstr>
      <vt:lpstr>黑体</vt:lpstr>
      <vt:lpstr>Times New Roman</vt:lpstr>
      <vt:lpstr>Arial Black</vt:lpstr>
      <vt:lpstr>Arial Unicode MS</vt:lpstr>
      <vt:lpstr>Garamond</vt:lpstr>
      <vt:lpstr>Cambria</vt:lpstr>
      <vt:lpstr>Office 主题</vt:lpstr>
      <vt:lpstr>7_暗香扑面</vt:lpstr>
      <vt:lpstr>第7课  启蒙运动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第1课   夏商周的政治制度</dc:title>
  <dc:creator>数字历史09</dc:creator>
  <cp:lastModifiedBy>Administrator</cp:lastModifiedBy>
  <cp:revision>196</cp:revision>
  <dcterms:created xsi:type="dcterms:W3CDTF">2015-05-14T08:44:00Z</dcterms:created>
  <dcterms:modified xsi:type="dcterms:W3CDTF">2019-09-23T23:41:56Z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