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9" r:id="rId10"/>
    <p:sldId id="270" r:id="rId11"/>
    <p:sldId id="271" r:id="rId12"/>
    <p:sldId id="280" r:id="rId13"/>
    <p:sldId id="273" r:id="rId14"/>
    <p:sldId id="274" r:id="rId15"/>
    <p:sldId id="275" r:id="rId16"/>
    <p:sldId id="276" r:id="rId17"/>
    <p:sldId id="277" r:id="rId18"/>
    <p:sldId id="282" r:id="rId19"/>
    <p:sldId id="278" r:id="rId20"/>
    <p:sldId id="257" r:id="rId21"/>
    <p:sldId id="258" r:id="rId22"/>
    <p:sldId id="281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4" d="100"/>
          <a:sy n="84" d="100"/>
        </p:scale>
        <p:origin x="13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2016/3/3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2016/3/3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2016/3/3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2016/3/3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2016/3/3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2016/3/3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2016/3/3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2016/3/3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2016/3/3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2016/3/3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2016/3/3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13"/>
          <a:srcRect l="31340" t="21197" b="10009"/>
          <a:stretch>
            <a:fillRect/>
          </a:stretch>
        </p:blipFill>
        <p:spPr>
          <a:xfrm>
            <a:off x="7729220" y="6985"/>
            <a:ext cx="4461510" cy="251841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 userDrawn="1"/>
        </p:nvPicPr>
        <p:blipFill>
          <a:blip r:embed="rId13"/>
          <a:srcRect l="-10" t="416" r="67888" b="-416"/>
          <a:stretch>
            <a:fillRect/>
          </a:stretch>
        </p:blipFill>
        <p:spPr>
          <a:xfrm>
            <a:off x="50800" y="3173095"/>
            <a:ext cx="2087245" cy="366077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4.png"/><Relationship Id="rId4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8355" y="213995"/>
            <a:ext cx="5445760" cy="564134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43395" y="2966085"/>
            <a:ext cx="5365115" cy="651510"/>
          </a:xfrm>
        </p:spPr>
        <p:txBody>
          <a:bodyPr>
            <a:noAutofit/>
          </a:bodyPr>
          <a:lstStyle/>
          <a:p>
            <a:r>
              <a:rPr lang="zh-CN" altLang="en-US" sz="5400" b="1"/>
              <a:t>丑小鸭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7254240" y="3923665"/>
            <a:ext cx="4693920" cy="923925"/>
          </a:xfrm>
        </p:spPr>
        <p:txBody>
          <a:bodyPr/>
          <a:lstStyle/>
          <a:p>
            <a:r>
              <a:rPr lang="zh-CN" altLang="en-US" sz="3600" b="1"/>
              <a:t>安徒生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文本占位符 6145"/>
          <p:cNvSpPr>
            <a:spLocks noGrp="1"/>
          </p:cNvSpPr>
          <p:nvPr>
            <p:ph type="body" idx="1"/>
          </p:nvPr>
        </p:nvSpPr>
        <p:spPr>
          <a:xfrm>
            <a:off x="266700" y="948690"/>
            <a:ext cx="7732395" cy="295275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zh-CN" altLang="en-US" b="1">
                <a:solidFill>
                  <a:srgbClr val="0000FF"/>
                </a:solidFill>
                <a:latin typeface="仿宋_GB2312" pitchFamily="49" charset="-122"/>
                <a:ea typeface="仿宋_GB2312" pitchFamily="49" charset="-122"/>
              </a:rPr>
              <a:t>   </a:t>
            </a:r>
            <a:r>
              <a:rPr lang="zh-CN" altLang="en-US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  <a:t>安徒生是丹麦一个穷苦鞋匠的儿子，母亲是一个濒于讨饭境地的、靠为人洗衣过活的寡妇。安徒生小时不仅经常和饥饿打交道，同时还处处遭到人们的鄙视。但他却有一</a:t>
            </a:r>
            <a:r>
              <a:rPr lang="zh-CN" altLang="en-US" dirty="0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  <a:t>个被当时的人认为</a:t>
            </a:r>
            <a:r>
              <a:rPr lang="zh-CN" altLang="en-US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  <a:t>与他出身不相称的、异想天开的志向</a:t>
            </a:r>
            <a:r>
              <a:rPr lang="en-US" altLang="zh-CN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  <a:t>——</a:t>
            </a:r>
            <a:r>
              <a:rPr lang="zh-CN" altLang="en-US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  <a:t>他想当一个艺术家，一个创造“美”的艺术家。为此，他在一般庸俗人的眼中就成了一个天大的笑柄。但他却一点也不感到气馁。</a:t>
            </a:r>
          </a:p>
          <a:p>
            <a:pPr>
              <a:lnSpc>
                <a:spcPct val="80000"/>
              </a:lnSpc>
            </a:pPr>
            <a:r>
              <a:rPr lang="zh-CN" altLang="en-US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　</a:t>
            </a:r>
          </a:p>
        </p:txBody>
      </p:sp>
      <p:pic>
        <p:nvPicPr>
          <p:cNvPr id="6147" name="图片 6146" descr="ander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7528" y="2941955"/>
            <a:ext cx="2627312" cy="3284538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6148" name="标题 6147"/>
          <p:cNvSpPr>
            <a:spLocks noGrp="1"/>
          </p:cNvSpPr>
          <p:nvPr>
            <p:ph type="title"/>
          </p:nvPr>
        </p:nvSpPr>
        <p:spPr>
          <a:xfrm>
            <a:off x="372428" y="359093"/>
            <a:ext cx="4321175" cy="576262"/>
          </a:xfrm>
        </p:spPr>
        <p:txBody>
          <a:bodyPr anchor="b">
            <a:noAutofit/>
          </a:bodyPr>
          <a:lstStyle/>
          <a:p>
            <a:r>
              <a:rPr lang="zh-CN" altLang="en-US" sz="3600">
                <a:solidFill>
                  <a:schemeClr val="hlink"/>
                </a:solidFill>
                <a:ea typeface="隶书" pitchFamily="49" charset="-122"/>
              </a:rPr>
              <a:t>走近安徒生</a:t>
            </a:r>
          </a:p>
        </p:txBody>
      </p:sp>
      <p:sp>
        <p:nvSpPr>
          <p:cNvPr id="6149" name="矩形 6148"/>
          <p:cNvSpPr/>
          <p:nvPr/>
        </p:nvSpPr>
        <p:spPr>
          <a:xfrm>
            <a:off x="1537653" y="4236403"/>
            <a:ext cx="7848600" cy="21742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lnSpc>
                <a:spcPct val="8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zh-CN" altLang="en-US" sz="2400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  <a:t>安徒生</a:t>
            </a:r>
            <a:r>
              <a:rPr lang="en-US" altLang="zh-CN" sz="2400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  <a:t>14</a:t>
            </a:r>
            <a:r>
              <a:rPr lang="zh-CN" altLang="en-US" sz="2400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  <a:t>岁就离天了家乡奥登塞市，带着祖母和母亲所积蓄下来的几十个铜子，只身来到当时的文化中心哥本哈根，去追求他的理想。虽然由于贫困和由此而带来的疾病折磨了他的身体，使他不能成为一个舞台艺术家，但他以坚强的意志，成为全世界亿万儿童所喜爱的童话作家。他在童话作品中所创造出的美和诗，成为人类永远享受不尽的精神财富和艺术宝藏。</a:t>
            </a:r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文本占位符 7169"/>
          <p:cNvSpPr>
            <a:spLocks noGrp="1"/>
          </p:cNvSpPr>
          <p:nvPr>
            <p:ph type="body" idx="1"/>
          </p:nvPr>
        </p:nvSpPr>
        <p:spPr>
          <a:xfrm>
            <a:off x="1232218" y="1203960"/>
            <a:ext cx="6623050" cy="3959225"/>
          </a:xfrm>
        </p:spPr>
        <p:txBody>
          <a:bodyPr/>
          <a:lstStyle/>
          <a:p>
            <a:pPr>
              <a:buNone/>
            </a:pPr>
            <a:r>
              <a:rPr lang="zh-CN" altLang="en-US" sz="2800" b="1"/>
              <a:t>          </a:t>
            </a:r>
            <a:r>
              <a:rPr lang="en-US" altLang="zh-CN" sz="2800" b="1">
                <a:solidFill>
                  <a:srgbClr val="9900CC"/>
                </a:solidFill>
              </a:rPr>
              <a:t>1827</a:t>
            </a:r>
            <a:r>
              <a:rPr lang="zh-CN" altLang="en-US" sz="2800" b="1">
                <a:solidFill>
                  <a:srgbClr val="9900CC"/>
                </a:solidFill>
              </a:rPr>
              <a:t>年开始</a:t>
            </a:r>
            <a:r>
              <a:rPr lang="zh-CN" altLang="en-US" sz="2800" b="1" dirty="0">
                <a:solidFill>
                  <a:srgbClr val="9900CC"/>
                </a:solidFill>
              </a:rPr>
              <a:t>文学创作，写</a:t>
            </a:r>
            <a:r>
              <a:rPr lang="zh-CN" altLang="en-US" sz="2800" b="1">
                <a:solidFill>
                  <a:srgbClr val="9900CC"/>
                </a:solidFill>
              </a:rPr>
              <a:t>有诗歌、戏剧、小说、游记等各类体裁作品，以童话创作成就最大，共</a:t>
            </a:r>
            <a:r>
              <a:rPr lang="en-US" altLang="zh-CN" sz="2800" b="1">
                <a:solidFill>
                  <a:srgbClr val="9900CC"/>
                </a:solidFill>
              </a:rPr>
              <a:t>168</a:t>
            </a:r>
            <a:r>
              <a:rPr lang="zh-CN" altLang="en-US" sz="2800" b="1">
                <a:solidFill>
                  <a:srgbClr val="9900CC"/>
                </a:solidFill>
              </a:rPr>
              <a:t>篇。他</a:t>
            </a:r>
            <a:r>
              <a:rPr lang="zh-CN" altLang="en-US" sz="2800" b="1" dirty="0">
                <a:solidFill>
                  <a:srgbClr val="9900CC"/>
                </a:solidFill>
              </a:rPr>
              <a:t>的代表作有</a:t>
            </a:r>
            <a:r>
              <a:rPr lang="en-US" altLang="zh-CN" sz="2800" b="1">
                <a:solidFill>
                  <a:srgbClr val="9900CC"/>
                </a:solidFill>
              </a:rPr>
              <a:t>《</a:t>
            </a:r>
            <a:r>
              <a:rPr lang="zh-CN" altLang="en-US" sz="2800" b="1">
                <a:solidFill>
                  <a:srgbClr val="9900CC"/>
                </a:solidFill>
              </a:rPr>
              <a:t>打火</a:t>
            </a:r>
            <a:r>
              <a:rPr lang="zh-CN" altLang="en-US" sz="2800" b="1" dirty="0">
                <a:solidFill>
                  <a:srgbClr val="9900CC"/>
                </a:solidFill>
              </a:rPr>
              <a:t>匣</a:t>
            </a:r>
            <a:r>
              <a:rPr lang="en-US" altLang="zh-CN" sz="2800" b="1">
                <a:solidFill>
                  <a:srgbClr val="9900CC"/>
                </a:solidFill>
              </a:rPr>
              <a:t>》《</a:t>
            </a:r>
            <a:r>
              <a:rPr lang="zh-CN" altLang="en-US" sz="2800" b="1">
                <a:solidFill>
                  <a:srgbClr val="9900CC"/>
                </a:solidFill>
              </a:rPr>
              <a:t>拇指</a:t>
            </a:r>
            <a:r>
              <a:rPr lang="zh-CN" altLang="en-US" sz="2800" b="1" dirty="0">
                <a:solidFill>
                  <a:srgbClr val="9900CC"/>
                </a:solidFill>
              </a:rPr>
              <a:t>姑娘</a:t>
            </a:r>
            <a:r>
              <a:rPr lang="en-US" altLang="zh-CN" sz="2800" b="1">
                <a:solidFill>
                  <a:srgbClr val="9900CC"/>
                </a:solidFill>
              </a:rPr>
              <a:t>》《</a:t>
            </a:r>
            <a:r>
              <a:rPr lang="zh-CN" altLang="en-US" sz="2800" b="1">
                <a:solidFill>
                  <a:srgbClr val="9900CC"/>
                </a:solidFill>
              </a:rPr>
              <a:t>海的</a:t>
            </a:r>
            <a:r>
              <a:rPr lang="zh-CN" altLang="en-US" sz="2800" b="1" dirty="0">
                <a:solidFill>
                  <a:srgbClr val="9900CC"/>
                </a:solidFill>
              </a:rPr>
              <a:t>女儿</a:t>
            </a:r>
            <a:r>
              <a:rPr lang="en-US" altLang="zh-CN" sz="2800" b="1">
                <a:solidFill>
                  <a:srgbClr val="9900CC"/>
                </a:solidFill>
              </a:rPr>
              <a:t>》</a:t>
            </a:r>
            <a:r>
              <a:rPr lang="en-US" altLang="zh-CN" sz="2800" b="1">
                <a:solidFill>
                  <a:srgbClr val="9900CC"/>
                </a:solidFill>
                <a:latin typeface="宋体" pitchFamily="2" charset="-122"/>
              </a:rPr>
              <a:t>《</a:t>
            </a:r>
            <a:r>
              <a:rPr lang="zh-CN" altLang="en-US" sz="2800" b="1" dirty="0">
                <a:solidFill>
                  <a:srgbClr val="9900CC"/>
                </a:solidFill>
                <a:latin typeface="宋体" pitchFamily="2" charset="-122"/>
              </a:rPr>
              <a:t>白雪公主</a:t>
            </a:r>
            <a:r>
              <a:rPr lang="en-US" altLang="zh-CN" sz="2800" b="1">
                <a:solidFill>
                  <a:srgbClr val="9900CC"/>
                </a:solidFill>
                <a:latin typeface="宋体" pitchFamily="2" charset="-122"/>
              </a:rPr>
              <a:t>》</a:t>
            </a:r>
            <a:r>
              <a:rPr lang="en-US" altLang="zh-CN" sz="2800" b="1">
                <a:solidFill>
                  <a:srgbClr val="9900CC"/>
                </a:solidFill>
              </a:rPr>
              <a:t>《</a:t>
            </a:r>
            <a:r>
              <a:rPr lang="zh-CN" altLang="en-US" sz="2800" b="1">
                <a:solidFill>
                  <a:srgbClr val="9900CC"/>
                </a:solidFill>
              </a:rPr>
              <a:t>皇帝的</a:t>
            </a:r>
            <a:r>
              <a:rPr lang="zh-CN" altLang="en-US" sz="2800" b="1" dirty="0">
                <a:solidFill>
                  <a:srgbClr val="9900CC"/>
                </a:solidFill>
              </a:rPr>
              <a:t>新装</a:t>
            </a:r>
            <a:r>
              <a:rPr lang="en-US" altLang="zh-CN" sz="2800" b="1">
                <a:solidFill>
                  <a:srgbClr val="9900CC"/>
                </a:solidFill>
              </a:rPr>
              <a:t>》《</a:t>
            </a:r>
            <a:r>
              <a:rPr lang="zh-CN" altLang="en-US" sz="2800" b="1" dirty="0">
                <a:solidFill>
                  <a:srgbClr val="9900CC"/>
                </a:solidFill>
              </a:rPr>
              <a:t>夜莺</a:t>
            </a:r>
            <a:r>
              <a:rPr lang="en-US" altLang="zh-CN" sz="2800" b="1">
                <a:solidFill>
                  <a:srgbClr val="9900CC"/>
                </a:solidFill>
              </a:rPr>
              <a:t>》</a:t>
            </a:r>
            <a:r>
              <a:rPr lang="zh-CN" altLang="en-US" sz="2800" b="1">
                <a:solidFill>
                  <a:srgbClr val="9900CC"/>
                </a:solidFill>
              </a:rPr>
              <a:t> </a:t>
            </a:r>
            <a:r>
              <a:rPr lang="en-US" altLang="zh-CN" sz="2800" b="1">
                <a:solidFill>
                  <a:srgbClr val="9900CC"/>
                </a:solidFill>
              </a:rPr>
              <a:t>《</a:t>
            </a:r>
            <a:r>
              <a:rPr lang="zh-CN" altLang="en-US" sz="2800" b="1">
                <a:solidFill>
                  <a:srgbClr val="9900CC"/>
                </a:solidFill>
              </a:rPr>
              <a:t>丑小</a:t>
            </a:r>
            <a:r>
              <a:rPr lang="zh-CN" altLang="en-US" sz="2800" b="1" dirty="0">
                <a:solidFill>
                  <a:srgbClr val="9900CC"/>
                </a:solidFill>
              </a:rPr>
              <a:t>鸭</a:t>
            </a:r>
            <a:r>
              <a:rPr lang="en-US" altLang="zh-CN" sz="2800" b="1">
                <a:solidFill>
                  <a:srgbClr val="9900CC"/>
                </a:solidFill>
              </a:rPr>
              <a:t>》《</a:t>
            </a:r>
            <a:r>
              <a:rPr lang="zh-CN" altLang="en-US" sz="2800" b="1">
                <a:solidFill>
                  <a:srgbClr val="9900CC"/>
                </a:solidFill>
              </a:rPr>
              <a:t>卖火柴的小</a:t>
            </a:r>
            <a:r>
              <a:rPr lang="zh-CN" altLang="en-US" sz="2800" b="1" dirty="0">
                <a:solidFill>
                  <a:srgbClr val="9900CC"/>
                </a:solidFill>
              </a:rPr>
              <a:t>女孩</a:t>
            </a:r>
            <a:r>
              <a:rPr lang="en-US" altLang="zh-CN" sz="2800" b="1">
                <a:solidFill>
                  <a:srgbClr val="9900CC"/>
                </a:solidFill>
              </a:rPr>
              <a:t>》</a:t>
            </a:r>
            <a:r>
              <a:rPr lang="en-US" altLang="zh-CN" sz="2800" b="1">
                <a:solidFill>
                  <a:srgbClr val="9900CC"/>
                </a:solidFill>
                <a:latin typeface="宋体" pitchFamily="2" charset="-122"/>
              </a:rPr>
              <a:t>《</a:t>
            </a:r>
            <a:r>
              <a:rPr lang="zh-CN" altLang="en-US" sz="2800" b="1">
                <a:solidFill>
                  <a:srgbClr val="9900CC"/>
                </a:solidFill>
                <a:latin typeface="宋体" pitchFamily="2" charset="-122"/>
              </a:rPr>
              <a:t>母亲的</a:t>
            </a:r>
            <a:r>
              <a:rPr lang="zh-CN" altLang="en-US" sz="2800" b="1" dirty="0">
                <a:solidFill>
                  <a:srgbClr val="9900CC"/>
                </a:solidFill>
                <a:latin typeface="宋体" pitchFamily="2" charset="-122"/>
              </a:rPr>
              <a:t>故事</a:t>
            </a:r>
            <a:r>
              <a:rPr lang="en-US" altLang="zh-CN" sz="2800" b="1">
                <a:solidFill>
                  <a:srgbClr val="9900CC"/>
                </a:solidFill>
                <a:latin typeface="宋体" pitchFamily="2" charset="-122"/>
              </a:rPr>
              <a:t>》</a:t>
            </a:r>
            <a:r>
              <a:rPr lang="zh-CN" altLang="en-US" sz="2800" b="1">
                <a:solidFill>
                  <a:srgbClr val="9900CC"/>
                </a:solidFill>
              </a:rPr>
              <a:t> </a:t>
            </a:r>
            <a:r>
              <a:rPr lang="en-US" altLang="zh-CN" sz="2800" b="1">
                <a:solidFill>
                  <a:srgbClr val="9900CC"/>
                </a:solidFill>
              </a:rPr>
              <a:t>《</a:t>
            </a:r>
            <a:r>
              <a:rPr lang="zh-CN" altLang="en-US" sz="2800" b="1">
                <a:solidFill>
                  <a:srgbClr val="9900CC"/>
                </a:solidFill>
              </a:rPr>
              <a:t>幸运的贝儿</a:t>
            </a:r>
            <a:r>
              <a:rPr lang="en-US" altLang="zh-CN" sz="2800" b="1">
                <a:solidFill>
                  <a:srgbClr val="9900CC"/>
                </a:solidFill>
              </a:rPr>
              <a:t>》</a:t>
            </a:r>
            <a:r>
              <a:rPr lang="zh-CN" altLang="en-US" sz="2800" b="1">
                <a:solidFill>
                  <a:srgbClr val="9900CC"/>
                </a:solidFill>
              </a:rPr>
              <a:t>等。</a:t>
            </a:r>
          </a:p>
        </p:txBody>
      </p:sp>
      <p:pic>
        <p:nvPicPr>
          <p:cNvPr id="7171" name="图片 7170" descr="05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6510" y="4617720"/>
            <a:ext cx="3168650" cy="213360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7172" name="图片 7171" descr="import36533_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91663" y="2781935"/>
            <a:ext cx="2700337" cy="2232025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7173" name="图片 7172" descr="import36533_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9738" y="4437063"/>
            <a:ext cx="1936750" cy="2420937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7174" name="图片 7173" descr="import36533_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3613" y="4437063"/>
            <a:ext cx="2001837" cy="2420937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7175" name="图片 7174" descr="1216730-3gjr4e3oEe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02128" y="91440"/>
            <a:ext cx="2728912" cy="2492375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7176" name="图片 7175" descr="YW0005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24000" y="4437063"/>
            <a:ext cx="1979613" cy="2420937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7177" name="标题 7176"/>
          <p:cNvSpPr>
            <a:spLocks noGrp="1"/>
          </p:cNvSpPr>
          <p:nvPr>
            <p:ph type="title"/>
          </p:nvPr>
        </p:nvSpPr>
        <p:spPr>
          <a:xfrm>
            <a:off x="2223453" y="302895"/>
            <a:ext cx="3382962" cy="579438"/>
          </a:xfrm>
        </p:spPr>
        <p:txBody>
          <a:bodyPr anchor="b">
            <a:normAutofit fontScale="90000"/>
          </a:bodyPr>
          <a:lstStyle/>
          <a:p>
            <a:r>
              <a:rPr lang="zh-CN" altLang="en-US" sz="4000">
                <a:solidFill>
                  <a:schemeClr val="hlink"/>
                </a:solidFill>
                <a:ea typeface="隶书" pitchFamily="49" charset="-122"/>
              </a:rPr>
              <a:t>走近安徒生</a:t>
            </a: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3388" y="620713"/>
            <a:ext cx="9361487" cy="6237287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8195" name="文本框 8194"/>
          <p:cNvSpPr txBox="1"/>
          <p:nvPr/>
        </p:nvSpPr>
        <p:spPr>
          <a:xfrm>
            <a:off x="2351088" y="981075"/>
            <a:ext cx="5943600" cy="56997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400" b="1">
                <a:solidFill>
                  <a:srgbClr val="FF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童话</a:t>
            </a:r>
            <a:r>
              <a:rPr lang="zh-CN" altLang="en-US" sz="4400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：</a:t>
            </a:r>
            <a:r>
              <a:rPr lang="zh-CN" altLang="en-US" sz="3600" b="1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儿童文学的一种，它按照儿童的心理特点，通过丰富的</a:t>
            </a:r>
            <a:r>
              <a:rPr lang="zh-CN" altLang="en-US" sz="3600" b="1">
                <a:solidFill>
                  <a:srgbClr val="0033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想象、幻想和夸张</a:t>
            </a:r>
            <a:r>
              <a:rPr lang="zh-CN" altLang="en-US" sz="3600" b="1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，采用</a:t>
            </a:r>
            <a:r>
              <a:rPr lang="zh-CN" altLang="en-US" sz="3600" b="1">
                <a:solidFill>
                  <a:srgbClr val="0033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拟人化</a:t>
            </a:r>
            <a:r>
              <a:rPr lang="zh-CN" altLang="en-US" sz="3600" b="1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的手法。主人公可以让</a:t>
            </a:r>
            <a:r>
              <a:rPr lang="zh-CN" altLang="en-US" sz="3600" b="1">
                <a:solidFill>
                  <a:srgbClr val="0033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动物、植物</a:t>
            </a:r>
            <a:r>
              <a:rPr lang="zh-CN" altLang="en-US" sz="3600" b="1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像人一样地说话、活动，故事情节曲折离奇，激发</a:t>
            </a:r>
            <a:r>
              <a:rPr lang="zh-CN" altLang="en-US" sz="3600" b="1">
                <a:solidFill>
                  <a:srgbClr val="0033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孩子</a:t>
            </a:r>
            <a:r>
              <a:rPr lang="zh-CN" altLang="en-US" sz="3600" b="1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  <a:t>的想象，并对他们进行思想和知识的教育。</a:t>
            </a:r>
            <a:br>
              <a:rPr lang="zh-CN" altLang="en-US" sz="3600" b="1"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宋体" pitchFamily="2" charset="-122"/>
              </a:rPr>
            </a:br>
            <a:endParaRPr lang="zh-CN" altLang="en-US" sz="3600" b="1">
              <a:effectLst>
                <a:outerShdw blurRad="38100" dist="38100" dir="2700000">
                  <a:srgbClr val="C0C0C0"/>
                </a:outerShdw>
              </a:effectLst>
              <a:latin typeface="Arial" pitchFamily="34" charset="0"/>
              <a:ea typeface="宋体" pitchFamily="2" charset="-122"/>
            </a:endParaRPr>
          </a:p>
        </p:txBody>
      </p:sp>
      <p:sp>
        <p:nvSpPr>
          <p:cNvPr id="8196" name="文本框 8195"/>
          <p:cNvSpPr txBox="1"/>
          <p:nvPr/>
        </p:nvSpPr>
        <p:spPr>
          <a:xfrm>
            <a:off x="1992313" y="0"/>
            <a:ext cx="3311525" cy="9144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5400">
                <a:solidFill>
                  <a:srgbClr val="9900CC"/>
                </a:solidFill>
                <a:latin typeface="Tahoma" pitchFamily="34" charset="0"/>
                <a:ea typeface="隶书" pitchFamily="49" charset="-122"/>
              </a:rPr>
              <a:t>文体知识</a:t>
            </a: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文本框 9217"/>
          <p:cNvSpPr txBox="1"/>
          <p:nvPr/>
        </p:nvSpPr>
        <p:spPr>
          <a:xfrm>
            <a:off x="1931353" y="2329180"/>
            <a:ext cx="8424862" cy="405574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600" b="1">
                <a:solidFill>
                  <a:srgbClr val="0000FF"/>
                </a:solidFill>
                <a:latin typeface="Tahoma" pitchFamily="34" charset="0"/>
                <a:ea typeface="宋体" pitchFamily="2" charset="-122"/>
              </a:rPr>
              <a:t>     </a:t>
            </a:r>
            <a:r>
              <a:rPr lang="zh-CN" altLang="en-US" sz="3200" b="1">
                <a:solidFill>
                  <a:srgbClr val="0000FF"/>
                </a:solidFill>
                <a:latin typeface="Tahoma" pitchFamily="34" charset="0"/>
                <a:ea typeface="宋体" pitchFamily="2" charset="-122"/>
              </a:rPr>
              <a:t>有人说：本文是作者的写照，的确，这篇童话可以说是作者一生的艺术写照。安徒生家境贫寒，一生未受过教育，最初他想当一名芭蕾舞演员，后来又想当歌剧演员，但都没有实现。后来从事创作，经过无数坎坷，成为了著名的童话大师。正由于这种深厚的生活体验，丑小鸭的形象才塑造得如此生动感人。这正应验了作者本人的话：“生活本身就是童话。”</a:t>
            </a:r>
            <a:endParaRPr lang="zh-CN" altLang="en-US" sz="3200">
              <a:latin typeface="Tahoma" pitchFamily="34" charset="0"/>
              <a:ea typeface="宋体" pitchFamily="2" charset="-122"/>
            </a:endParaRPr>
          </a:p>
        </p:txBody>
      </p:sp>
      <p:sp>
        <p:nvSpPr>
          <p:cNvPr id="9219" name="文本框 9218"/>
          <p:cNvSpPr txBox="1"/>
          <p:nvPr/>
        </p:nvSpPr>
        <p:spPr>
          <a:xfrm>
            <a:off x="3109913" y="760095"/>
            <a:ext cx="2952750" cy="9144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5400">
                <a:solidFill>
                  <a:srgbClr val="9900CC"/>
                </a:solidFill>
                <a:latin typeface="Tahoma" pitchFamily="34" charset="0"/>
                <a:ea typeface="隶书" pitchFamily="49" charset="-122"/>
              </a:rPr>
              <a:t>写作背景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文本框 10241"/>
          <p:cNvSpPr txBox="1"/>
          <p:nvPr/>
        </p:nvSpPr>
        <p:spPr>
          <a:xfrm>
            <a:off x="1992313" y="1341438"/>
            <a:ext cx="8015287" cy="37490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lnSpc>
                <a:spcPct val="200000"/>
              </a:lnSpc>
            </a:pPr>
            <a:r>
              <a:rPr lang="zh-CN" altLang="en-US" sz="4000" b="1">
                <a:latin typeface="Times New Roman" pitchFamily="18" charset="0"/>
                <a:ea typeface="宋体" pitchFamily="2" charset="-122"/>
              </a:rPr>
              <a:t>丑</a:t>
            </a:r>
            <a:r>
              <a:rPr lang="zh-CN" altLang="en-US" sz="4000" b="1" u="sng">
                <a:latin typeface="Times New Roman" pitchFamily="18" charset="0"/>
                <a:ea typeface="宋体" pitchFamily="2" charset="-122"/>
              </a:rPr>
              <a:t>陋</a:t>
            </a:r>
            <a:r>
              <a:rPr lang="zh-CN" altLang="en-US" sz="4000" b="1">
                <a:latin typeface="Times New Roman" pitchFamily="18" charset="0"/>
                <a:ea typeface="宋体" pitchFamily="2" charset="-122"/>
              </a:rPr>
              <a:t>       </a:t>
            </a:r>
            <a:r>
              <a:rPr lang="zh-CN" altLang="en-US" sz="4000" b="1" u="sng">
                <a:latin typeface="Times New Roman" pitchFamily="18" charset="0"/>
                <a:ea typeface="宋体" pitchFamily="2" charset="-122"/>
              </a:rPr>
              <a:t>讪</a:t>
            </a:r>
            <a:r>
              <a:rPr lang="zh-CN" altLang="en-US" sz="4000" b="1">
                <a:latin typeface="Times New Roman" pitchFamily="18" charset="0"/>
                <a:ea typeface="宋体" pitchFamily="2" charset="-122"/>
              </a:rPr>
              <a:t>笑       </a:t>
            </a:r>
            <a:r>
              <a:rPr lang="zh-CN" altLang="en-US" sz="4000" b="1" u="sng">
                <a:latin typeface="Times New Roman" pitchFamily="18" charset="0"/>
                <a:ea typeface="宋体" pitchFamily="2" charset="-122"/>
              </a:rPr>
              <a:t>嫉妒</a:t>
            </a:r>
            <a:r>
              <a:rPr lang="zh-CN" altLang="en-US" sz="4000" b="1">
                <a:latin typeface="Times New Roman" pitchFamily="18" charset="0"/>
                <a:ea typeface="宋体" pitchFamily="2" charset="-122"/>
              </a:rPr>
              <a:t>        </a:t>
            </a:r>
            <a:r>
              <a:rPr lang="zh-CN" altLang="en-US" sz="4000" b="1" u="sng">
                <a:latin typeface="Times New Roman" pitchFamily="18" charset="0"/>
                <a:ea typeface="宋体" pitchFamily="2" charset="-122"/>
              </a:rPr>
              <a:t>飕</a:t>
            </a:r>
            <a:r>
              <a:rPr lang="zh-CN" altLang="en-US" sz="4000" b="1">
                <a:latin typeface="Times New Roman" pitchFamily="18" charset="0"/>
                <a:ea typeface="宋体" pitchFamily="2" charset="-122"/>
              </a:rPr>
              <a:t>飕 </a:t>
            </a:r>
          </a:p>
          <a:p>
            <a:pPr lvl="0">
              <a:lnSpc>
                <a:spcPct val="200000"/>
              </a:lnSpc>
            </a:pPr>
            <a:r>
              <a:rPr lang="zh-CN" altLang="en-US" sz="4000" b="1" u="sng">
                <a:latin typeface="Times New Roman" pitchFamily="18" charset="0"/>
                <a:ea typeface="宋体" pitchFamily="2" charset="-122"/>
              </a:rPr>
              <a:t>沼</a:t>
            </a:r>
            <a:r>
              <a:rPr lang="zh-CN" altLang="en-US" sz="4000" b="1">
                <a:latin typeface="Times New Roman" pitchFamily="18" charset="0"/>
                <a:ea typeface="宋体" pitchFamily="2" charset="-122"/>
              </a:rPr>
              <a:t>泽       </a:t>
            </a:r>
            <a:r>
              <a:rPr lang="zh-CN" altLang="en-US" sz="4000" b="1" u="sng">
                <a:latin typeface="Times New Roman" pitchFamily="18" charset="0"/>
                <a:ea typeface="宋体" pitchFamily="2" charset="-122"/>
              </a:rPr>
              <a:t>铰</a:t>
            </a:r>
            <a:r>
              <a:rPr lang="zh-CN" altLang="en-US" sz="4000" b="1">
                <a:latin typeface="Times New Roman" pitchFamily="18" charset="0"/>
                <a:ea typeface="宋体" pitchFamily="2" charset="-122"/>
              </a:rPr>
              <a:t>链       </a:t>
            </a:r>
            <a:r>
              <a:rPr lang="zh-CN" altLang="en-US" sz="4000" b="1" u="sng">
                <a:latin typeface="Times New Roman" pitchFamily="18" charset="0"/>
                <a:ea typeface="宋体" pitchFamily="2" charset="-122"/>
              </a:rPr>
              <a:t>迸</a:t>
            </a:r>
            <a:r>
              <a:rPr lang="zh-CN" altLang="en-US" sz="4000" b="1">
                <a:latin typeface="Times New Roman" pitchFamily="18" charset="0"/>
                <a:ea typeface="宋体" pitchFamily="2" charset="-122"/>
              </a:rPr>
              <a:t>出        木</a:t>
            </a:r>
            <a:r>
              <a:rPr lang="zh-CN" altLang="en-US" sz="4000" b="1" u="sng">
                <a:latin typeface="Times New Roman" pitchFamily="18" charset="0"/>
                <a:ea typeface="宋体" pitchFamily="2" charset="-122"/>
              </a:rPr>
              <a:t>屐</a:t>
            </a:r>
          </a:p>
          <a:p>
            <a:pPr lvl="0">
              <a:lnSpc>
                <a:spcPct val="200000"/>
              </a:lnSpc>
            </a:pPr>
            <a:r>
              <a:rPr lang="zh-CN" altLang="en-US" sz="4000" b="1">
                <a:latin typeface="Times New Roman" pitchFamily="18" charset="0"/>
                <a:ea typeface="宋体" pitchFamily="2" charset="-122"/>
              </a:rPr>
              <a:t>来势</a:t>
            </a:r>
            <a:r>
              <a:rPr lang="zh-CN" altLang="en-US" sz="4000" b="1" u="sng">
                <a:latin typeface="Times New Roman" pitchFamily="18" charset="0"/>
                <a:ea typeface="宋体" pitchFamily="2" charset="-122"/>
              </a:rPr>
              <a:t>汹</a:t>
            </a:r>
            <a:r>
              <a:rPr lang="zh-CN" altLang="en-US" sz="4000" b="1">
                <a:latin typeface="Times New Roman" pitchFamily="18" charset="0"/>
                <a:ea typeface="宋体" pitchFamily="2" charset="-122"/>
              </a:rPr>
              <a:t>汹                   灯</a:t>
            </a:r>
            <a:r>
              <a:rPr lang="zh-CN" altLang="en-US" sz="4000" b="1" u="sng">
                <a:latin typeface="Times New Roman" pitchFamily="18" charset="0"/>
                <a:ea typeface="宋体" pitchFamily="2" charset="-122"/>
              </a:rPr>
              <a:t>芯</a:t>
            </a:r>
            <a:r>
              <a:rPr lang="zh-CN" altLang="en-US" sz="4000" b="1">
                <a:latin typeface="Times New Roman" pitchFamily="18" charset="0"/>
                <a:ea typeface="宋体" pitchFamily="2" charset="-122"/>
              </a:rPr>
              <a:t>草</a:t>
            </a:r>
          </a:p>
        </p:txBody>
      </p:sp>
      <p:sp>
        <p:nvSpPr>
          <p:cNvPr id="10243" name="文本框 10242"/>
          <p:cNvSpPr txBox="1"/>
          <p:nvPr/>
        </p:nvSpPr>
        <p:spPr>
          <a:xfrm>
            <a:off x="1847850" y="3694113"/>
            <a:ext cx="2160588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/>
            <a:endParaRPr lang="zh-CN" altLang="en-US" sz="2800" b="1" dirty="0"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10244" name="图片 10243" descr="fua1">
            <a:hlinkClick r:id="" action="ppaction://noaction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8400" y="6248400"/>
            <a:ext cx="609600" cy="60960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0245" name="文本框 10244"/>
          <p:cNvSpPr txBox="1"/>
          <p:nvPr/>
        </p:nvSpPr>
        <p:spPr>
          <a:xfrm>
            <a:off x="2208213" y="333375"/>
            <a:ext cx="3384550" cy="9144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5400">
                <a:solidFill>
                  <a:srgbClr val="9900CC"/>
                </a:solidFill>
                <a:latin typeface="Tahoma" pitchFamily="34" charset="0"/>
                <a:ea typeface="隶书" pitchFamily="49" charset="-122"/>
              </a:rPr>
              <a:t>读准字音</a:t>
            </a:r>
          </a:p>
        </p:txBody>
      </p:sp>
      <p:sp>
        <p:nvSpPr>
          <p:cNvPr id="10246" name="文本框 10245"/>
          <p:cNvSpPr txBox="1"/>
          <p:nvPr/>
        </p:nvSpPr>
        <p:spPr>
          <a:xfrm>
            <a:off x="3071813" y="1844675"/>
            <a:ext cx="792162" cy="58039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>
                <a:solidFill>
                  <a:srgbClr val="FF0066"/>
                </a:solidFill>
                <a:latin typeface="Tahoma" pitchFamily="34" charset="0"/>
                <a:ea typeface="宋体" pitchFamily="2" charset="-122"/>
              </a:rPr>
              <a:t>lòu</a:t>
            </a:r>
          </a:p>
        </p:txBody>
      </p:sp>
      <p:sp>
        <p:nvSpPr>
          <p:cNvPr id="10247" name="文本框 10246"/>
          <p:cNvSpPr txBox="1"/>
          <p:nvPr/>
        </p:nvSpPr>
        <p:spPr>
          <a:xfrm>
            <a:off x="4943475" y="1844675"/>
            <a:ext cx="1152525" cy="58039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>
                <a:solidFill>
                  <a:srgbClr val="FF0066"/>
                </a:solidFill>
                <a:latin typeface="Tahoma" pitchFamily="34" charset="0"/>
                <a:ea typeface="宋体" pitchFamily="2" charset="-122"/>
              </a:rPr>
              <a:t>shàn</a:t>
            </a:r>
          </a:p>
        </p:txBody>
      </p:sp>
      <p:sp>
        <p:nvSpPr>
          <p:cNvPr id="10248" name="文本框 10247"/>
          <p:cNvSpPr txBox="1"/>
          <p:nvPr/>
        </p:nvSpPr>
        <p:spPr>
          <a:xfrm>
            <a:off x="6959600" y="1844675"/>
            <a:ext cx="1295400" cy="58039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>
                <a:solidFill>
                  <a:srgbClr val="FF0066"/>
                </a:solidFill>
                <a:latin typeface="Tahoma" pitchFamily="34" charset="0"/>
                <a:ea typeface="宋体" pitchFamily="2" charset="-122"/>
              </a:rPr>
              <a:t>jí dù</a:t>
            </a:r>
          </a:p>
        </p:txBody>
      </p:sp>
      <p:sp>
        <p:nvSpPr>
          <p:cNvPr id="10249" name="文本框 10248"/>
          <p:cNvSpPr txBox="1"/>
          <p:nvPr/>
        </p:nvSpPr>
        <p:spPr>
          <a:xfrm>
            <a:off x="6888163" y="3068638"/>
            <a:ext cx="1152525" cy="58039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>
                <a:solidFill>
                  <a:srgbClr val="FF0066"/>
                </a:solidFill>
                <a:latin typeface="Tahoma" pitchFamily="34" charset="0"/>
                <a:ea typeface="宋体" pitchFamily="2" charset="-122"/>
              </a:rPr>
              <a:t>bèng</a:t>
            </a:r>
          </a:p>
        </p:txBody>
      </p:sp>
      <p:sp>
        <p:nvSpPr>
          <p:cNvPr id="10250" name="文本框 10249"/>
          <p:cNvSpPr txBox="1"/>
          <p:nvPr/>
        </p:nvSpPr>
        <p:spPr>
          <a:xfrm>
            <a:off x="8688388" y="1844675"/>
            <a:ext cx="1079500" cy="36639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endParaRPr lang="zh-CN" altLang="en-US" dirty="0">
              <a:latin typeface="Tahoma" pitchFamily="34" charset="0"/>
              <a:ea typeface="宋体" pitchFamily="2" charset="-122"/>
            </a:endParaRPr>
          </a:p>
        </p:txBody>
      </p:sp>
      <p:sp>
        <p:nvSpPr>
          <p:cNvPr id="10251" name="文本框 10250"/>
          <p:cNvSpPr txBox="1"/>
          <p:nvPr/>
        </p:nvSpPr>
        <p:spPr>
          <a:xfrm>
            <a:off x="9048750" y="1844675"/>
            <a:ext cx="1150938" cy="58039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>
                <a:solidFill>
                  <a:srgbClr val="FF0066"/>
                </a:solidFill>
                <a:latin typeface="Tahoma" pitchFamily="34" charset="0"/>
                <a:ea typeface="宋体" pitchFamily="2" charset="-122"/>
              </a:rPr>
              <a:t>sōu</a:t>
            </a:r>
          </a:p>
        </p:txBody>
      </p:sp>
      <p:sp>
        <p:nvSpPr>
          <p:cNvPr id="10252" name="文本框 10251"/>
          <p:cNvSpPr txBox="1"/>
          <p:nvPr/>
        </p:nvSpPr>
        <p:spPr>
          <a:xfrm>
            <a:off x="3000375" y="3068638"/>
            <a:ext cx="1152525" cy="58039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>
                <a:solidFill>
                  <a:srgbClr val="FF0066"/>
                </a:solidFill>
                <a:latin typeface="Tahoma" pitchFamily="34" charset="0"/>
                <a:ea typeface="宋体" pitchFamily="2" charset="-122"/>
              </a:rPr>
              <a:t>zhǎo</a:t>
            </a:r>
          </a:p>
        </p:txBody>
      </p:sp>
      <p:sp>
        <p:nvSpPr>
          <p:cNvPr id="10253" name="文本框 10252"/>
          <p:cNvSpPr txBox="1"/>
          <p:nvPr/>
        </p:nvSpPr>
        <p:spPr>
          <a:xfrm>
            <a:off x="5016500" y="3068638"/>
            <a:ext cx="1008063" cy="58039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>
                <a:solidFill>
                  <a:srgbClr val="FF0066"/>
                </a:solidFill>
                <a:latin typeface="Tahoma" pitchFamily="34" charset="0"/>
                <a:ea typeface="宋体" pitchFamily="2" charset="-122"/>
              </a:rPr>
              <a:t>jiǎo</a:t>
            </a:r>
          </a:p>
        </p:txBody>
      </p:sp>
      <p:sp>
        <p:nvSpPr>
          <p:cNvPr id="10254" name="文本框 10253"/>
          <p:cNvSpPr txBox="1"/>
          <p:nvPr/>
        </p:nvSpPr>
        <p:spPr>
          <a:xfrm>
            <a:off x="8975725" y="3068638"/>
            <a:ext cx="647700" cy="58039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>
                <a:solidFill>
                  <a:srgbClr val="FF0066"/>
                </a:solidFill>
                <a:latin typeface="Tahoma" pitchFamily="34" charset="0"/>
                <a:ea typeface="宋体" pitchFamily="2" charset="-122"/>
              </a:rPr>
              <a:t>jī</a:t>
            </a:r>
          </a:p>
        </p:txBody>
      </p:sp>
      <p:sp>
        <p:nvSpPr>
          <p:cNvPr id="10255" name="文本框 10254"/>
          <p:cNvSpPr txBox="1"/>
          <p:nvPr/>
        </p:nvSpPr>
        <p:spPr>
          <a:xfrm>
            <a:off x="4295775" y="4292600"/>
            <a:ext cx="1873250" cy="58039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/>
            <a:r>
              <a:rPr lang="en-US" altLang="zh-CN" sz="3200">
                <a:solidFill>
                  <a:srgbClr val="FF0066"/>
                </a:solidFill>
                <a:latin typeface="Tahoma" pitchFamily="34" charset="0"/>
                <a:ea typeface="宋体" pitchFamily="2" charset="-122"/>
              </a:rPr>
              <a:t>xiōng</a:t>
            </a:r>
            <a:endParaRPr lang="en-US" altLang="zh-CN" sz="3200">
              <a:latin typeface="Tahoma" pitchFamily="34" charset="0"/>
              <a:ea typeface="宋体" pitchFamily="2" charset="-122"/>
            </a:endParaRPr>
          </a:p>
        </p:txBody>
      </p:sp>
      <p:sp>
        <p:nvSpPr>
          <p:cNvPr id="10256" name="文本框 10255"/>
          <p:cNvSpPr txBox="1"/>
          <p:nvPr/>
        </p:nvSpPr>
        <p:spPr>
          <a:xfrm>
            <a:off x="8183563" y="4292600"/>
            <a:ext cx="1008062" cy="58039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>
                <a:solidFill>
                  <a:srgbClr val="FF0066"/>
                </a:solidFill>
                <a:latin typeface="Tahoma" pitchFamily="34" charset="0"/>
                <a:ea typeface="宋体" pitchFamily="2" charset="-122"/>
              </a:rPr>
              <a:t>xīn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/>
      <p:bldP spid="10247" grpId="0"/>
      <p:bldP spid="10248" grpId="0"/>
      <p:bldP spid="10249" grpId="0"/>
      <p:bldP spid="10251" grpId="0"/>
      <p:bldP spid="10252" grpId="0"/>
      <p:bldP spid="10253" grpId="0"/>
      <p:bldP spid="10254" grpId="0"/>
      <p:bldP spid="10255" grpId="0"/>
      <p:bldP spid="1025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标题 11265"/>
          <p:cNvSpPr>
            <a:spLocks noGrp="1"/>
          </p:cNvSpPr>
          <p:nvPr>
            <p:ph type="title"/>
          </p:nvPr>
        </p:nvSpPr>
        <p:spPr>
          <a:xfrm>
            <a:off x="4800600" y="836613"/>
            <a:ext cx="3349625" cy="779462"/>
          </a:xfrm>
        </p:spPr>
        <p:txBody>
          <a:bodyPr anchor="b">
            <a:normAutofit fontScale="90000"/>
          </a:bodyPr>
          <a:lstStyle/>
          <a:p>
            <a:r>
              <a:rPr lang="zh-CN" altLang="en-US" sz="5400">
                <a:solidFill>
                  <a:srgbClr val="9900CC"/>
                </a:solidFill>
                <a:ea typeface="隶书" pitchFamily="49" charset="-122"/>
              </a:rPr>
              <a:t>理解词义</a:t>
            </a:r>
          </a:p>
        </p:txBody>
      </p:sp>
      <p:sp>
        <p:nvSpPr>
          <p:cNvPr id="11267" name="文本占位符 11266"/>
          <p:cNvSpPr>
            <a:spLocks noGrp="1"/>
          </p:cNvSpPr>
          <p:nvPr>
            <p:ph type="body" idx="1"/>
          </p:nvPr>
        </p:nvSpPr>
        <p:spPr>
          <a:xfrm>
            <a:off x="2063750" y="2060575"/>
            <a:ext cx="7772400" cy="4114800"/>
          </a:xfrm>
        </p:spPr>
        <p:txBody>
          <a:bodyPr/>
          <a:lstStyle/>
          <a:p>
            <a:r>
              <a:rPr lang="zh-CN" altLang="en-US" b="1">
                <a:solidFill>
                  <a:srgbClr val="FF0066"/>
                </a:solidFill>
              </a:rPr>
              <a:t>丑陋</a:t>
            </a:r>
            <a:r>
              <a:rPr lang="zh-CN" altLang="en-US" b="1"/>
              <a:t>：</a:t>
            </a:r>
            <a:endParaRPr lang="zh-CN" altLang="en-US" b="1">
              <a:sym typeface="Wingdings" pitchFamily="2" charset="2"/>
            </a:endParaRPr>
          </a:p>
          <a:p>
            <a:r>
              <a:rPr lang="zh-CN" altLang="en-US" b="1">
                <a:solidFill>
                  <a:srgbClr val="FF0066"/>
                </a:solidFill>
              </a:rPr>
              <a:t>讪笑</a:t>
            </a:r>
            <a:r>
              <a:rPr lang="zh-CN" altLang="en-US" b="1"/>
              <a:t>：</a:t>
            </a:r>
          </a:p>
          <a:p>
            <a:r>
              <a:rPr lang="zh-CN" altLang="en-US" b="1">
                <a:solidFill>
                  <a:srgbClr val="FF0066"/>
                </a:solidFill>
              </a:rPr>
              <a:t>嫉妒</a:t>
            </a:r>
            <a:r>
              <a:rPr lang="zh-CN" altLang="en-US" b="1"/>
              <a:t>：</a:t>
            </a:r>
          </a:p>
          <a:p>
            <a:endParaRPr lang="zh-CN" altLang="en-US" b="1"/>
          </a:p>
          <a:p>
            <a:r>
              <a:rPr lang="zh-CN" altLang="en-US" b="1">
                <a:solidFill>
                  <a:srgbClr val="FF0066"/>
                </a:solidFill>
              </a:rPr>
              <a:t>来势汹汹</a:t>
            </a:r>
            <a:r>
              <a:rPr lang="zh-CN" altLang="en-US" b="1"/>
              <a:t>：</a:t>
            </a:r>
          </a:p>
          <a:p>
            <a:endParaRPr lang="zh-CN" altLang="en-US" b="1">
              <a:solidFill>
                <a:srgbClr val="FF0066"/>
              </a:solidFill>
            </a:endParaRPr>
          </a:p>
          <a:p>
            <a:r>
              <a:rPr lang="zh-CN" altLang="en-US" b="1">
                <a:solidFill>
                  <a:srgbClr val="FF0066"/>
                </a:solidFill>
              </a:rPr>
              <a:t>排挤</a:t>
            </a:r>
            <a:r>
              <a:rPr lang="zh-CN" altLang="en-US" b="1"/>
              <a:t>：</a:t>
            </a:r>
          </a:p>
          <a:p>
            <a:endParaRPr lang="zh-CN" altLang="en-US"/>
          </a:p>
        </p:txBody>
      </p:sp>
      <p:sp>
        <p:nvSpPr>
          <p:cNvPr id="11268" name="文本框 11267"/>
          <p:cNvSpPr txBox="1"/>
          <p:nvPr/>
        </p:nvSpPr>
        <p:spPr>
          <a:xfrm>
            <a:off x="3670618" y="1920240"/>
            <a:ext cx="3240087" cy="51943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2800" b="1">
                <a:latin typeface="Tahoma" pitchFamily="34" charset="0"/>
                <a:ea typeface="宋体" pitchFamily="2" charset="-122"/>
              </a:rPr>
              <a:t>(</a:t>
            </a:r>
            <a:r>
              <a:rPr lang="zh-CN" altLang="en-US" sz="2800" b="1">
                <a:latin typeface="Tahoma" pitchFamily="34" charset="0"/>
                <a:ea typeface="宋体" pitchFamily="2" charset="-122"/>
              </a:rPr>
              <a:t>相貌或样子</a:t>
            </a:r>
            <a:r>
              <a:rPr lang="en-US" altLang="zh-CN" sz="2800" b="1">
                <a:latin typeface="Tahoma" pitchFamily="34" charset="0"/>
                <a:ea typeface="宋体" pitchFamily="2" charset="-122"/>
              </a:rPr>
              <a:t>)</a:t>
            </a:r>
            <a:r>
              <a:rPr lang="zh-CN" altLang="en-US" sz="2800" b="1">
                <a:latin typeface="Tahoma" pitchFamily="34" charset="0"/>
                <a:ea typeface="宋体" pitchFamily="2" charset="-122"/>
              </a:rPr>
              <a:t>难看。</a:t>
            </a:r>
          </a:p>
        </p:txBody>
      </p:sp>
      <p:sp>
        <p:nvSpPr>
          <p:cNvPr id="11269" name="文本框 11268"/>
          <p:cNvSpPr txBox="1"/>
          <p:nvPr/>
        </p:nvSpPr>
        <p:spPr>
          <a:xfrm>
            <a:off x="3742055" y="2494915"/>
            <a:ext cx="1512888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>
                <a:latin typeface="Tahoma" pitchFamily="34" charset="0"/>
                <a:ea typeface="宋体" pitchFamily="2" charset="-122"/>
              </a:rPr>
              <a:t>讥笑。</a:t>
            </a:r>
          </a:p>
        </p:txBody>
      </p:sp>
      <p:sp>
        <p:nvSpPr>
          <p:cNvPr id="11270" name="文本框 11269"/>
          <p:cNvSpPr txBox="1"/>
          <p:nvPr/>
        </p:nvSpPr>
        <p:spPr>
          <a:xfrm>
            <a:off x="3742055" y="3071178"/>
            <a:ext cx="5472113" cy="94615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/>
            <a:r>
              <a:rPr lang="zh-CN" altLang="en-US" sz="2800" b="1">
                <a:latin typeface="Tahoma" pitchFamily="34" charset="0"/>
                <a:ea typeface="宋体" pitchFamily="2" charset="-122"/>
              </a:rPr>
              <a:t>忌（</a:t>
            </a:r>
            <a:r>
              <a:rPr lang="en-US" altLang="zh-CN" sz="2800">
                <a:latin typeface="Tahoma" pitchFamily="34" charset="0"/>
                <a:ea typeface="宋体" pitchFamily="2" charset="-122"/>
              </a:rPr>
              <a:t>jì</a:t>
            </a:r>
            <a:r>
              <a:rPr lang="zh-CN" altLang="en-US" sz="2800" b="1">
                <a:latin typeface="Tahoma" pitchFamily="34" charset="0"/>
                <a:ea typeface="宋体" pitchFamily="2" charset="-122"/>
              </a:rPr>
              <a:t>）妒，对才能、名誉、地位或境遇等比自己好的人心怀怨恨。</a:t>
            </a:r>
            <a:r>
              <a:rPr lang="zh-CN" altLang="en-US" sz="2800">
                <a:latin typeface="Tahoma" pitchFamily="34" charset="0"/>
                <a:ea typeface="宋体" pitchFamily="2" charset="-122"/>
              </a:rPr>
              <a:t> </a:t>
            </a:r>
          </a:p>
        </p:txBody>
      </p:sp>
      <p:sp>
        <p:nvSpPr>
          <p:cNvPr id="11271" name="文本框 11270"/>
          <p:cNvSpPr txBox="1"/>
          <p:nvPr/>
        </p:nvSpPr>
        <p:spPr>
          <a:xfrm>
            <a:off x="4138613" y="4112260"/>
            <a:ext cx="6300787" cy="94488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>
                <a:latin typeface="Tahoma" pitchFamily="34" charset="0"/>
                <a:ea typeface="宋体" pitchFamily="2" charset="-122"/>
              </a:rPr>
              <a:t>动作或事物到来的气势盛大的样子（贬义）。</a:t>
            </a:r>
            <a:r>
              <a:rPr lang="zh-CN" altLang="en-US" sz="2800">
                <a:latin typeface="Tahoma" pitchFamily="34" charset="0"/>
                <a:ea typeface="宋体" pitchFamily="2" charset="-122"/>
              </a:rPr>
              <a:t> </a:t>
            </a:r>
          </a:p>
        </p:txBody>
      </p:sp>
      <p:sp>
        <p:nvSpPr>
          <p:cNvPr id="11272" name="文本框 11271"/>
          <p:cNvSpPr txBox="1"/>
          <p:nvPr/>
        </p:nvSpPr>
        <p:spPr>
          <a:xfrm>
            <a:off x="3575050" y="5157788"/>
            <a:ext cx="7812088" cy="94488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/>
            <a:r>
              <a:rPr lang="zh-CN" altLang="en-US" sz="2800" b="1">
                <a:latin typeface="Tahoma" pitchFamily="34" charset="0"/>
                <a:ea typeface="宋体" pitchFamily="2" charset="-122"/>
              </a:rPr>
              <a:t>利用势力或手段使不利于自己的人失去地位或利益。</a:t>
            </a:r>
          </a:p>
        </p:txBody>
      </p:sp>
      <p:pic>
        <p:nvPicPr>
          <p:cNvPr id="11273" name="图片 11272" descr="pic_25423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840" y="226695"/>
            <a:ext cx="3059113" cy="1727200"/>
          </a:xfrm>
          <a:prstGeom prst="rect">
            <a:avLst/>
          </a:prstGeom>
          <a:noFill/>
          <a:ln w="9525">
            <a:noFill/>
            <a:miter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69" grpId="0"/>
      <p:bldP spid="11270" grpId="0"/>
      <p:bldP spid="11271" grpId="0"/>
      <p:bldP spid="1127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图片 12289" descr="pic_25423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2365" y="4739640"/>
            <a:ext cx="2987675" cy="1944688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2291" name="文本占位符 12290"/>
          <p:cNvSpPr>
            <a:spLocks noGrp="1"/>
          </p:cNvSpPr>
          <p:nvPr>
            <p:ph type="body" idx="1"/>
          </p:nvPr>
        </p:nvSpPr>
        <p:spPr>
          <a:xfrm>
            <a:off x="2063750" y="2133600"/>
            <a:ext cx="6913563" cy="5399088"/>
          </a:xfrm>
        </p:spPr>
        <p:txBody>
          <a:bodyPr/>
          <a:lstStyle/>
          <a:p>
            <a:pPr>
              <a:buNone/>
            </a:pPr>
            <a:r>
              <a:rPr lang="zh-CN" altLang="en-US" b="1"/>
              <a:t>        </a:t>
            </a:r>
            <a:endParaRPr lang="zh-CN" altLang="en-US" sz="4000" b="1"/>
          </a:p>
        </p:txBody>
      </p:sp>
      <p:sp>
        <p:nvSpPr>
          <p:cNvPr id="12292" name="文本框 12291"/>
          <p:cNvSpPr txBox="1"/>
          <p:nvPr/>
        </p:nvSpPr>
        <p:spPr>
          <a:xfrm>
            <a:off x="2424113" y="1125538"/>
            <a:ext cx="6264275" cy="106807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marL="342900" lvl="0" indent="-342900"/>
            <a:r>
              <a:rPr lang="en-US" altLang="zh-CN" sz="3200" b="1">
                <a:solidFill>
                  <a:srgbClr val="0000FF"/>
                </a:solidFill>
                <a:latin typeface="Tahoma" pitchFamily="34" charset="0"/>
                <a:ea typeface="宋体" pitchFamily="2" charset="-122"/>
              </a:rPr>
              <a:t>1</a:t>
            </a:r>
            <a:r>
              <a:rPr lang="zh-CN" altLang="en-US" sz="3200" b="1">
                <a:solidFill>
                  <a:srgbClr val="0000FF"/>
                </a:solidFill>
                <a:latin typeface="Tahoma" pitchFamily="34" charset="0"/>
                <a:ea typeface="宋体" pitchFamily="2" charset="-122"/>
              </a:rPr>
              <a:t>、这篇童话讲了一个什么故事？（一句话概括）</a:t>
            </a:r>
            <a:endParaRPr lang="zh-CN" altLang="en-US" sz="3200" b="1">
              <a:solidFill>
                <a:srgbClr val="0000FF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2293" name="文本框 12292"/>
          <p:cNvSpPr txBox="1"/>
          <p:nvPr/>
        </p:nvSpPr>
        <p:spPr>
          <a:xfrm>
            <a:off x="2424113" y="2781300"/>
            <a:ext cx="7488237" cy="106807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ahoma" pitchFamily="34" charset="0"/>
                <a:ea typeface="宋体" pitchFamily="2" charset="-122"/>
              </a:rPr>
              <a:t>2</a:t>
            </a:r>
            <a:r>
              <a:rPr lang="zh-CN" altLang="en-US" sz="3200" b="1">
                <a:solidFill>
                  <a:srgbClr val="0000FF"/>
                </a:solidFill>
                <a:latin typeface="Tahoma" pitchFamily="34" charset="0"/>
                <a:ea typeface="宋体" pitchFamily="2" charset="-122"/>
              </a:rPr>
              <a:t>、全文写了丑小鸭在哪几个地方的流浪生活？请分别找出来。</a:t>
            </a:r>
            <a:endParaRPr lang="zh-CN" altLang="en-US" sz="3200" b="1">
              <a:solidFill>
                <a:srgbClr val="FF33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2294" name="文本框 12293"/>
          <p:cNvSpPr txBox="1"/>
          <p:nvPr/>
        </p:nvSpPr>
        <p:spPr>
          <a:xfrm>
            <a:off x="2351088" y="4941888"/>
            <a:ext cx="6480175" cy="51943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ahoma" pitchFamily="34" charset="0"/>
                <a:ea typeface="宋体" pitchFamily="2" charset="-122"/>
              </a:rPr>
              <a:t>3</a:t>
            </a:r>
            <a:r>
              <a:rPr lang="zh-CN" altLang="en-US" sz="2800" b="1">
                <a:solidFill>
                  <a:srgbClr val="0000FF"/>
                </a:solidFill>
                <a:latin typeface="Tahoma" pitchFamily="34" charset="0"/>
                <a:ea typeface="宋体" pitchFamily="2" charset="-122"/>
              </a:rPr>
              <a:t>、你知道贯穿全文的线索是什么吗？</a:t>
            </a:r>
            <a:r>
              <a:rPr lang="zh-CN" altLang="en-US" sz="2800" b="1">
                <a:latin typeface="Tahoma" pitchFamily="34" charset="0"/>
                <a:ea typeface="宋体" pitchFamily="2" charset="-122"/>
              </a:rPr>
              <a:t> </a:t>
            </a:r>
          </a:p>
        </p:txBody>
      </p:sp>
      <p:sp>
        <p:nvSpPr>
          <p:cNvPr id="12295" name="文本框 12294"/>
          <p:cNvSpPr txBox="1"/>
          <p:nvPr/>
        </p:nvSpPr>
        <p:spPr>
          <a:xfrm>
            <a:off x="2711450" y="5516563"/>
            <a:ext cx="5545138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>
                <a:solidFill>
                  <a:srgbClr val="FF0066"/>
                </a:solidFill>
                <a:latin typeface="Tahoma" pitchFamily="34" charset="0"/>
                <a:ea typeface="宋体" pitchFamily="2" charset="-122"/>
              </a:rPr>
              <a:t>以丑小鸭的流浪足迹为线索。</a:t>
            </a:r>
          </a:p>
        </p:txBody>
      </p:sp>
      <p:pic>
        <p:nvPicPr>
          <p:cNvPr id="12296" name="图片 12295" descr="fua1">
            <a:hlinkClick r:id="" action="ppaction://noaction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4650" y="5889625"/>
            <a:ext cx="823913" cy="823913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2297" name="文本框 12296"/>
          <p:cNvSpPr txBox="1"/>
          <p:nvPr/>
        </p:nvSpPr>
        <p:spPr>
          <a:xfrm>
            <a:off x="2640013" y="2205038"/>
            <a:ext cx="568960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>
                <a:solidFill>
                  <a:schemeClr val="hlink"/>
                </a:solidFill>
                <a:latin typeface="Tahoma" pitchFamily="34" charset="0"/>
                <a:ea typeface="宋体" pitchFamily="2" charset="-122"/>
              </a:rPr>
              <a:t>一</a:t>
            </a:r>
            <a:r>
              <a:rPr lang="zh-CN" altLang="en-US" sz="2800" b="1">
                <a:solidFill>
                  <a:srgbClr val="FF3300"/>
                </a:solidFill>
                <a:latin typeface="Tahoma" pitchFamily="34" charset="0"/>
                <a:ea typeface="宋体" pitchFamily="2" charset="-122"/>
              </a:rPr>
              <a:t>只丑小鸭变成白天鹅的故事。</a:t>
            </a:r>
          </a:p>
        </p:txBody>
      </p:sp>
      <p:sp>
        <p:nvSpPr>
          <p:cNvPr id="12298" name="文本框 12297"/>
          <p:cNvSpPr txBox="1"/>
          <p:nvPr/>
        </p:nvSpPr>
        <p:spPr>
          <a:xfrm>
            <a:off x="2640013" y="3933825"/>
            <a:ext cx="6121400" cy="94615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/>
            <a:r>
              <a:rPr lang="zh-CN" altLang="en-US" sz="2800" b="1">
                <a:solidFill>
                  <a:srgbClr val="FF3300"/>
                </a:solidFill>
                <a:latin typeface="Tahoma" pitchFamily="34" charset="0"/>
                <a:ea typeface="宋体" pitchFamily="2" charset="-122"/>
              </a:rPr>
              <a:t>沼泽地</a:t>
            </a:r>
            <a:r>
              <a:rPr lang="en-US" altLang="zh-CN" sz="2800" b="1">
                <a:solidFill>
                  <a:srgbClr val="FF3300"/>
                </a:solidFill>
                <a:latin typeface="Tahoma" pitchFamily="34" charset="0"/>
                <a:ea typeface="宋体" pitchFamily="2" charset="-122"/>
              </a:rPr>
              <a:t>——</a:t>
            </a:r>
            <a:r>
              <a:rPr lang="zh-CN" altLang="en-US" sz="2800" b="1">
                <a:solidFill>
                  <a:srgbClr val="FF3300"/>
                </a:solidFill>
                <a:latin typeface="Tahoma" pitchFamily="34" charset="0"/>
                <a:ea typeface="宋体" pitchFamily="2" charset="-122"/>
              </a:rPr>
              <a:t>老太婆家</a:t>
            </a:r>
            <a:r>
              <a:rPr lang="en-US" altLang="zh-CN" sz="2800" b="1">
                <a:solidFill>
                  <a:srgbClr val="FF3300"/>
                </a:solidFill>
                <a:latin typeface="Tahoma" pitchFamily="34" charset="0"/>
                <a:ea typeface="宋体" pitchFamily="2" charset="-122"/>
              </a:rPr>
              <a:t>——</a:t>
            </a:r>
            <a:r>
              <a:rPr lang="zh-CN" altLang="en-US" sz="2800" b="1">
                <a:solidFill>
                  <a:srgbClr val="FF3300"/>
                </a:solidFill>
                <a:latin typeface="Tahoma" pitchFamily="34" charset="0"/>
                <a:ea typeface="宋体" pitchFamily="2" charset="-122"/>
              </a:rPr>
              <a:t>湖泊</a:t>
            </a:r>
            <a:r>
              <a:rPr lang="en-US" altLang="zh-CN" sz="2800" b="1">
                <a:solidFill>
                  <a:srgbClr val="FF3300"/>
                </a:solidFill>
                <a:latin typeface="Tahoma" pitchFamily="34" charset="0"/>
                <a:ea typeface="宋体" pitchFamily="2" charset="-122"/>
              </a:rPr>
              <a:t>——</a:t>
            </a:r>
          </a:p>
          <a:p>
            <a:pPr lvl="0"/>
            <a:r>
              <a:rPr lang="zh-CN" altLang="en-US" sz="2800" b="1">
                <a:solidFill>
                  <a:srgbClr val="FF3300"/>
                </a:solidFill>
                <a:latin typeface="Tahoma" pitchFamily="34" charset="0"/>
                <a:ea typeface="宋体" pitchFamily="2" charset="-122"/>
              </a:rPr>
              <a:t>种田人家</a:t>
            </a:r>
            <a:r>
              <a:rPr lang="en-US" altLang="zh-CN" sz="2800" b="1">
                <a:solidFill>
                  <a:srgbClr val="FF3300"/>
                </a:solidFill>
                <a:latin typeface="Tahoma" pitchFamily="34" charset="0"/>
                <a:ea typeface="宋体" pitchFamily="2" charset="-122"/>
              </a:rPr>
              <a:t>——</a:t>
            </a:r>
            <a:r>
              <a:rPr lang="zh-CN" altLang="en-US" sz="2800" b="1">
                <a:solidFill>
                  <a:srgbClr val="FF3300"/>
                </a:solidFill>
                <a:latin typeface="Tahoma" pitchFamily="34" charset="0"/>
                <a:ea typeface="宋体" pitchFamily="2" charset="-122"/>
              </a:rPr>
              <a:t>灌木林里</a:t>
            </a:r>
            <a:r>
              <a:rPr lang="en-US" altLang="zh-CN" sz="2800" b="1">
                <a:solidFill>
                  <a:srgbClr val="FF3300"/>
                </a:solidFill>
                <a:latin typeface="Tahoma" pitchFamily="34" charset="0"/>
                <a:ea typeface="宋体" pitchFamily="2" charset="-122"/>
              </a:rPr>
              <a:t>——</a:t>
            </a:r>
            <a:r>
              <a:rPr lang="zh-CN" altLang="en-US" sz="2800" b="1">
                <a:solidFill>
                  <a:srgbClr val="FF3300"/>
                </a:solidFill>
                <a:latin typeface="Tahoma" pitchFamily="34" charset="0"/>
                <a:ea typeface="宋体" pitchFamily="2" charset="-122"/>
              </a:rPr>
              <a:t>花园里</a:t>
            </a:r>
          </a:p>
        </p:txBody>
      </p:sp>
      <p:sp>
        <p:nvSpPr>
          <p:cNvPr id="12299" name="文本框 12298"/>
          <p:cNvSpPr txBox="1"/>
          <p:nvPr/>
        </p:nvSpPr>
        <p:spPr>
          <a:xfrm>
            <a:off x="2351088" y="260350"/>
            <a:ext cx="2926080" cy="91440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lstStyle/>
          <a:p>
            <a:pPr lvl="0"/>
            <a:r>
              <a:rPr lang="zh-CN" altLang="en-US" sz="5400">
                <a:solidFill>
                  <a:srgbClr val="9900CC"/>
                </a:solidFill>
                <a:latin typeface="Tahoma" pitchFamily="34" charset="0"/>
                <a:ea typeface="隶书" pitchFamily="49" charset="-122"/>
              </a:rPr>
              <a:t>整体感知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5" grpId="0"/>
      <p:bldP spid="12297" grpId="0"/>
      <p:bldP spid="1229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标题 33793"/>
          <p:cNvSpPr>
            <a:spLocks noGrp="1"/>
          </p:cNvSpPr>
          <p:nvPr>
            <p:ph type="title"/>
          </p:nvPr>
        </p:nvSpPr>
        <p:spPr>
          <a:xfrm>
            <a:off x="1416050" y="1196975"/>
            <a:ext cx="9504363" cy="1214438"/>
          </a:xfrm>
        </p:spPr>
        <p:txBody>
          <a:bodyPr anchor="b">
            <a:normAutofit fontScale="90000"/>
          </a:bodyPr>
          <a:lstStyle/>
          <a:p>
            <a:r>
              <a:rPr lang="zh-CN" altLang="en-US" sz="3200" b="1">
                <a:solidFill>
                  <a:schemeClr val="tx1"/>
                </a:solidFill>
              </a:rPr>
              <a:t/>
            </a:r>
            <a:br>
              <a:rPr lang="zh-CN" altLang="en-US" sz="3200" b="1">
                <a:solidFill>
                  <a:schemeClr val="tx1"/>
                </a:solidFill>
              </a:rPr>
            </a:br>
            <a:r>
              <a:rPr lang="zh-CN" altLang="en-US" sz="3200" b="1">
                <a:solidFill>
                  <a:schemeClr val="tx1"/>
                </a:solidFill>
              </a:rPr>
              <a:t/>
            </a:r>
            <a:br>
              <a:rPr lang="zh-CN" altLang="en-US" sz="3200" b="1">
                <a:solidFill>
                  <a:schemeClr val="tx1"/>
                </a:solidFill>
              </a:rPr>
            </a:br>
            <a:r>
              <a:rPr lang="zh-CN" altLang="en-US" sz="3200" b="1" dirty="0">
                <a:solidFill>
                  <a:schemeClr val="folHlink"/>
                </a:solidFill>
              </a:rPr>
              <a:t>丑</a:t>
            </a:r>
            <a:r>
              <a:rPr lang="zh-CN" altLang="en-US" sz="3200" b="1">
                <a:solidFill>
                  <a:schemeClr val="folHlink"/>
                </a:solidFill>
              </a:rPr>
              <a:t>小鸭在成长过程中遭遇了哪些歧视和打击？</a:t>
            </a:r>
            <a:r>
              <a:rPr lang="zh-CN" altLang="en-US" sz="3200" b="1">
                <a:solidFill>
                  <a:schemeClr val="tx1"/>
                </a:solidFill>
              </a:rPr>
              <a:t/>
            </a:r>
            <a:br>
              <a:rPr lang="zh-CN" altLang="en-US" sz="3200" b="1">
                <a:solidFill>
                  <a:schemeClr val="tx1"/>
                </a:solidFill>
              </a:rPr>
            </a:br>
            <a:endParaRPr lang="zh-CN" altLang="en-US" sz="3200" b="1">
              <a:solidFill>
                <a:schemeClr val="tx1"/>
              </a:solidFill>
            </a:endParaRPr>
          </a:p>
        </p:txBody>
      </p:sp>
      <p:graphicFrame>
        <p:nvGraphicFramePr>
          <p:cNvPr id="33795" name="内容占位符 33794"/>
          <p:cNvGraphicFramePr>
            <a:graphicFrameLocks noGrp="1"/>
          </p:cNvGraphicFramePr>
          <p:nvPr>
            <p:ph idx="1"/>
          </p:nvPr>
        </p:nvGraphicFramePr>
        <p:xfrm>
          <a:off x="1981200" y="2492375"/>
          <a:ext cx="8229600" cy="3825875"/>
        </p:xfrm>
        <a:graphic>
          <a:graphicData uri="http://schemas.openxmlformats.org/drawingml/2006/table">
            <a:tbl>
              <a:tblPr/>
              <a:tblGrid>
                <a:gridCol w="2746375"/>
                <a:gridCol w="5483225"/>
              </a:tblGrid>
              <a:tr h="66675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Char char="n"/>
                        <a:defRPr sz="2800" b="0" i="0" u="none" kern="1200" baseline="0">
                          <a:solidFill>
                            <a:schemeClr val="tx1"/>
                          </a:solidFill>
                          <a:latin typeface="Tahoma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hlink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fol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FF3300"/>
                          </a:solidFill>
                        </a:rPr>
                        <a:t>地   点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Char char="n"/>
                        <a:defRPr sz="2800" b="0" i="0" u="none" kern="1200" baseline="0">
                          <a:solidFill>
                            <a:schemeClr val="tx1"/>
                          </a:solidFill>
                          <a:latin typeface="Tahoma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hlink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fol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>
                          <a:solidFill>
                            <a:srgbClr val="FF3300"/>
                          </a:solidFill>
                        </a:rPr>
                        <a:t>歧视与打击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7563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Char char="n"/>
                        <a:defRPr sz="2800" b="0" i="0" u="none" kern="1200" baseline="0">
                          <a:solidFill>
                            <a:schemeClr val="tx1"/>
                          </a:solidFill>
                          <a:latin typeface="Tahoma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hlink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fol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200" b="1"/>
                        <a:t>  在鸡鸭群中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Char char="n"/>
                        <a:defRPr sz="2800" b="0" i="0" u="none" kern="1200" baseline="0">
                          <a:solidFill>
                            <a:schemeClr val="tx1"/>
                          </a:solidFill>
                          <a:latin typeface="Tahoma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hlink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fol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882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Char char="n"/>
                        <a:defRPr sz="2800" b="0" i="0" u="none" kern="1200" baseline="0">
                          <a:solidFill>
                            <a:schemeClr val="tx1"/>
                          </a:solidFill>
                          <a:latin typeface="Tahoma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hlink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fol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/>
                        <a:t>在野鸭群中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Char char="n"/>
                        <a:defRPr sz="2800" b="0" i="0" u="none" kern="1200" baseline="0">
                          <a:solidFill>
                            <a:schemeClr val="tx1"/>
                          </a:solidFill>
                          <a:latin typeface="Tahoma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hlink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fol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407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Char char="n"/>
                        <a:defRPr sz="2800" b="0" i="0" u="none" kern="1200" baseline="0">
                          <a:solidFill>
                            <a:schemeClr val="tx1"/>
                          </a:solidFill>
                          <a:latin typeface="Tahoma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hlink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fol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/>
                        <a:t>在老太婆家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Char char="n"/>
                        <a:defRPr sz="2800" b="0" i="0" u="none" kern="1200" baseline="0">
                          <a:solidFill>
                            <a:schemeClr val="tx1"/>
                          </a:solidFill>
                          <a:latin typeface="Tahoma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hlink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fol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8662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Char char="n"/>
                        <a:defRPr sz="2800" b="0" i="0" u="none" kern="1200" baseline="0">
                          <a:solidFill>
                            <a:schemeClr val="tx1"/>
                          </a:solidFill>
                          <a:latin typeface="Tahoma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hlink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fol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/>
                        <a:t>在种田人家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Char char="n"/>
                        <a:defRPr sz="2800" b="0" i="0" u="none" kern="1200" baseline="0">
                          <a:solidFill>
                            <a:schemeClr val="tx1"/>
                          </a:solidFill>
                          <a:latin typeface="Tahoma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hlink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fol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3816" name="文本框 33815"/>
          <p:cNvSpPr txBox="1"/>
          <p:nvPr/>
        </p:nvSpPr>
        <p:spPr>
          <a:xfrm>
            <a:off x="5303838" y="3425825"/>
            <a:ext cx="3384550" cy="5791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 b="1">
                <a:latin typeface="Arial" pitchFamily="34" charset="0"/>
                <a:ea typeface="宋体" pitchFamily="2" charset="-122"/>
              </a:rPr>
              <a:t>被排挤、被讪笑</a:t>
            </a:r>
          </a:p>
        </p:txBody>
      </p:sp>
      <p:sp>
        <p:nvSpPr>
          <p:cNvPr id="33817" name="文本框 33816"/>
          <p:cNvSpPr txBox="1"/>
          <p:nvPr/>
        </p:nvSpPr>
        <p:spPr>
          <a:xfrm>
            <a:off x="5303838" y="4149725"/>
            <a:ext cx="3024187" cy="5791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 b="1">
                <a:latin typeface="Arial" pitchFamily="34" charset="0"/>
                <a:ea typeface="宋体" pitchFamily="2" charset="-122"/>
              </a:rPr>
              <a:t>被嘲笑</a:t>
            </a:r>
          </a:p>
        </p:txBody>
      </p:sp>
      <p:sp>
        <p:nvSpPr>
          <p:cNvPr id="33818" name="文本框 33817"/>
          <p:cNvSpPr txBox="1"/>
          <p:nvPr/>
        </p:nvSpPr>
        <p:spPr>
          <a:xfrm>
            <a:off x="5303838" y="4937125"/>
            <a:ext cx="4464050" cy="5791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 b="1">
                <a:latin typeface="Arial" pitchFamily="34" charset="0"/>
                <a:ea typeface="宋体" pitchFamily="2" charset="-122"/>
              </a:rPr>
              <a:t>被猫和母鸡嘲弄、取笑</a:t>
            </a:r>
          </a:p>
        </p:txBody>
      </p:sp>
      <p:sp>
        <p:nvSpPr>
          <p:cNvPr id="33819" name="文本框 33818"/>
          <p:cNvSpPr txBox="1"/>
          <p:nvPr/>
        </p:nvSpPr>
        <p:spPr>
          <a:xfrm>
            <a:off x="5375275" y="5729288"/>
            <a:ext cx="3671888" cy="5791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 b="1">
                <a:latin typeface="Arial" pitchFamily="34" charset="0"/>
                <a:ea typeface="宋体" pitchFamily="2" charset="-122"/>
              </a:rPr>
              <a:t>遭打、又哭又闹</a:t>
            </a:r>
          </a:p>
        </p:txBody>
      </p:sp>
      <p:sp>
        <p:nvSpPr>
          <p:cNvPr id="33820" name="矩形 33819" descr="纸袋"/>
          <p:cNvSpPr/>
          <p:nvPr/>
        </p:nvSpPr>
        <p:spPr>
          <a:xfrm>
            <a:off x="1919288" y="260350"/>
            <a:ext cx="2160587" cy="503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7500" lnSpcReduction="10000"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008000"/>
                  </a:solidFill>
                  <a:prstDash val="solid"/>
                  <a:headEnd type="none" w="med" len="med"/>
                  <a:tailEnd type="none" w="med" len="med"/>
                </a:ln>
                <a:blipFill rotWithShape="0">
                  <a:blip r:embed="rId2"/>
                </a:blipFill>
                <a:latin typeface="华文行楷" charset="0"/>
                <a:ea typeface="华文行楷" charset="0"/>
              </a:rPr>
              <a:t>逐个击破</a:t>
            </a: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8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8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8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8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8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8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  <p:bldP spid="33816" grpId="0"/>
      <p:bldP spid="338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标题 34817"/>
          <p:cNvSpPr>
            <a:spLocks noGrp="1"/>
          </p:cNvSpPr>
          <p:nvPr>
            <p:ph type="title"/>
          </p:nvPr>
        </p:nvSpPr>
        <p:spPr>
          <a:xfrm>
            <a:off x="1524000" y="3068638"/>
            <a:ext cx="9144000" cy="504825"/>
          </a:xfrm>
        </p:spPr>
        <p:txBody>
          <a:bodyPr anchor="b">
            <a:normAutofit/>
          </a:bodyPr>
          <a:lstStyle/>
          <a:p>
            <a:r>
              <a:rPr lang="zh-CN" altLang="en-US" sz="2800" b="1"/>
              <a:t>（</a:t>
            </a:r>
            <a:r>
              <a:rPr lang="en-US" altLang="zh-CN" sz="2800" b="1"/>
              <a:t>2</a:t>
            </a:r>
            <a:r>
              <a:rPr lang="zh-CN" altLang="en-US" sz="2800" b="1"/>
              <a:t>）在打击面前，丑小鸭持怎样的态度？有何追求？</a:t>
            </a:r>
          </a:p>
        </p:txBody>
      </p:sp>
      <p:graphicFrame>
        <p:nvGraphicFramePr>
          <p:cNvPr id="34819" name="内容占位符 34818"/>
          <p:cNvGraphicFramePr>
            <a:graphicFrameLocks noGrp="1"/>
          </p:cNvGraphicFramePr>
          <p:nvPr>
            <p:ph idx="1"/>
          </p:nvPr>
        </p:nvGraphicFramePr>
        <p:xfrm>
          <a:off x="2208213" y="3949700"/>
          <a:ext cx="7772400" cy="2658110"/>
        </p:xfrm>
        <a:graphic>
          <a:graphicData uri="http://schemas.openxmlformats.org/drawingml/2006/table">
            <a:tbl>
              <a:tblPr/>
              <a:tblGrid>
                <a:gridCol w="2049780"/>
                <a:gridCol w="5722620"/>
              </a:tblGrid>
              <a:tr h="58039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Char char="n"/>
                        <a:defRPr sz="2800" b="0" i="0" u="none" kern="1200" baseline="0">
                          <a:solidFill>
                            <a:schemeClr val="tx1"/>
                          </a:solidFill>
                          <a:latin typeface="Tahoma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hlink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fol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/>
                        <a:t>   </a:t>
                      </a:r>
                      <a:r>
                        <a:rPr lang="zh-CN" altLang="en-US" sz="3200" b="1">
                          <a:solidFill>
                            <a:srgbClr val="FF3300"/>
                          </a:solidFill>
                        </a:rPr>
                        <a:t>地  点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Char char="n"/>
                        <a:defRPr sz="2800" b="0" i="0" u="none" kern="1200" baseline="0">
                          <a:solidFill>
                            <a:schemeClr val="tx1"/>
                          </a:solidFill>
                          <a:latin typeface="Tahoma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hlink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fol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/>
                        <a:t>               </a:t>
                      </a:r>
                      <a:r>
                        <a:rPr lang="zh-CN" altLang="en-US" b="1">
                          <a:solidFill>
                            <a:srgbClr val="FF3300"/>
                          </a:solidFill>
                        </a:rPr>
                        <a:t>态度（追求）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43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Char char="n"/>
                        <a:defRPr sz="2800" b="0" i="0" u="none" kern="1200" baseline="0">
                          <a:solidFill>
                            <a:schemeClr val="tx1"/>
                          </a:solidFill>
                          <a:latin typeface="Tahoma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hlink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fol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b="1"/>
                        <a:t>在鸡鸭群中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Char char="n"/>
                        <a:defRPr sz="2800" b="0" i="0" u="none" kern="1200" baseline="0">
                          <a:solidFill>
                            <a:schemeClr val="tx1"/>
                          </a:solidFill>
                          <a:latin typeface="Tahoma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hlink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fol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/>
                        <a:t>               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43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Char char="n"/>
                        <a:defRPr sz="2800" b="0" i="0" u="none" kern="1200" baseline="0">
                          <a:solidFill>
                            <a:schemeClr val="tx1"/>
                          </a:solidFill>
                          <a:latin typeface="Tahoma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hlink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fol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b="1"/>
                        <a:t>在野鸭群中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Char char="n"/>
                        <a:defRPr sz="2800" b="0" i="0" u="none" kern="1200" baseline="0">
                          <a:solidFill>
                            <a:schemeClr val="tx1"/>
                          </a:solidFill>
                          <a:latin typeface="Tahoma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hlink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fol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43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Char char="n"/>
                        <a:defRPr sz="2800" b="0" i="0" u="none" kern="1200" baseline="0">
                          <a:solidFill>
                            <a:schemeClr val="tx1"/>
                          </a:solidFill>
                          <a:latin typeface="Tahoma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hlink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fol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b="1"/>
                        <a:t>在老太婆家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Char char="n"/>
                        <a:defRPr sz="2800" b="0" i="0" u="none" kern="1200" baseline="0">
                          <a:solidFill>
                            <a:schemeClr val="tx1"/>
                          </a:solidFill>
                          <a:latin typeface="Tahoma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hlink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fol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43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Char char="n"/>
                        <a:defRPr sz="2800" b="0" i="0" u="none" kern="1200" baseline="0">
                          <a:solidFill>
                            <a:schemeClr val="tx1"/>
                          </a:solidFill>
                          <a:latin typeface="Tahoma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hlink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fol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b="1"/>
                        <a:t>在种田人家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Char char="n"/>
                        <a:defRPr sz="2800" b="0" i="0" u="none" kern="1200" baseline="0">
                          <a:solidFill>
                            <a:schemeClr val="tx1"/>
                          </a:solidFill>
                          <a:latin typeface="Tahoma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buClr>
                          <a:schemeClr val="hlink"/>
                        </a:buClr>
                        <a:defRPr sz="2400" kern="1200"/>
                      </a:lvl2pPr>
                      <a:lvl3pPr marL="1143000" lvl="2" indent="-228600">
                        <a:buClr>
                          <a:schemeClr val="folHlink"/>
                        </a:buClr>
                        <a:defRPr sz="2000" kern="1200"/>
                      </a:lvl3pPr>
                      <a:lvl4pPr marL="1600200" lvl="3" indent="-228600">
                        <a:buClr>
                          <a:schemeClr val="accent2"/>
                        </a:buClr>
                        <a:defRPr sz="1800" kern="1200"/>
                      </a:lvl4pPr>
                      <a:lvl5pPr marL="2057400" lvl="4" indent="-228600">
                        <a:buClr>
                          <a:schemeClr val="accent1"/>
                        </a:buClr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4839" name="文本框 34838"/>
          <p:cNvSpPr txBox="1"/>
          <p:nvPr/>
        </p:nvSpPr>
        <p:spPr>
          <a:xfrm>
            <a:off x="4583113" y="4565650"/>
            <a:ext cx="2665412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>
                <a:latin typeface="Arial" pitchFamily="34" charset="0"/>
                <a:ea typeface="宋体" pitchFamily="2" charset="-122"/>
              </a:rPr>
              <a:t>逃    走</a:t>
            </a:r>
          </a:p>
        </p:txBody>
      </p:sp>
      <p:sp>
        <p:nvSpPr>
          <p:cNvPr id="34840" name="文本框 34839"/>
          <p:cNvSpPr txBox="1"/>
          <p:nvPr/>
        </p:nvSpPr>
        <p:spPr>
          <a:xfrm>
            <a:off x="4511675" y="5013325"/>
            <a:ext cx="230505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>
                <a:latin typeface="Arial" pitchFamily="34" charset="0"/>
                <a:ea typeface="宋体" pitchFamily="2" charset="-122"/>
              </a:rPr>
              <a:t>感谢上苍</a:t>
            </a:r>
          </a:p>
        </p:txBody>
      </p:sp>
      <p:sp>
        <p:nvSpPr>
          <p:cNvPr id="34841" name="文本框 34840"/>
          <p:cNvSpPr txBox="1"/>
          <p:nvPr/>
        </p:nvSpPr>
        <p:spPr>
          <a:xfrm>
            <a:off x="4440238" y="5502275"/>
            <a:ext cx="5329237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>
                <a:latin typeface="Arial" pitchFamily="34" charset="0"/>
                <a:ea typeface="宋体" pitchFamily="2" charset="-122"/>
              </a:rPr>
              <a:t>渴望走到广大的世界中去</a:t>
            </a:r>
          </a:p>
        </p:txBody>
      </p:sp>
      <p:sp>
        <p:nvSpPr>
          <p:cNvPr id="34842" name="文本框 34841"/>
          <p:cNvSpPr txBox="1"/>
          <p:nvPr/>
        </p:nvSpPr>
        <p:spPr>
          <a:xfrm>
            <a:off x="4440238" y="6078538"/>
            <a:ext cx="568960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>
                <a:latin typeface="Arial" pitchFamily="34" charset="0"/>
                <a:ea typeface="宋体" pitchFamily="2" charset="-122"/>
              </a:rPr>
              <a:t>躲避伤害，勇敢地飞向天鹅群</a:t>
            </a:r>
          </a:p>
        </p:txBody>
      </p:sp>
      <p:sp>
        <p:nvSpPr>
          <p:cNvPr id="34843" name="矩形标注 34842"/>
          <p:cNvSpPr/>
          <p:nvPr/>
        </p:nvSpPr>
        <p:spPr>
          <a:xfrm>
            <a:off x="4295775" y="188913"/>
            <a:ext cx="6372225" cy="2303462"/>
          </a:xfrm>
          <a:prstGeom prst="wedgeRectCallout">
            <a:avLst>
              <a:gd name="adj1" fmla="val -4333"/>
              <a:gd name="adj2" fmla="val 73500"/>
            </a:avLst>
          </a:prstGeom>
          <a:solidFill>
            <a:schemeClr val="accent1">
              <a:lumMod val="40000"/>
              <a:lumOff val="60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lvl="0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lang="zh-CN" altLang="en-US" sz="2800" b="1">
                <a:solidFill>
                  <a:srgbClr val="9900CC"/>
                </a:solidFill>
                <a:latin typeface="Tahoma" pitchFamily="34" charset="0"/>
                <a:ea typeface="宋体" pitchFamily="2" charset="-122"/>
              </a:rPr>
              <a:t>      在这些打击面前，丑小鸭始终不屈不挠、相信自己，以乐观的态度对待艰难困苦。他相信即使身处逆境，努力进取，美好的理想一定能够实现，幸福一定会来到身边。</a:t>
            </a:r>
          </a:p>
          <a:p>
            <a:pPr lvl="0" algn="ctr"/>
            <a:endParaRPr lang="zh-CN" altLang="en-US" sz="280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34844" name="文本框 34843"/>
          <p:cNvSpPr txBox="1"/>
          <p:nvPr/>
        </p:nvSpPr>
        <p:spPr>
          <a:xfrm>
            <a:off x="1524000" y="404813"/>
            <a:ext cx="2700338" cy="8229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800">
                <a:solidFill>
                  <a:srgbClr val="9900CC"/>
                </a:solidFill>
                <a:latin typeface="Tahoma" pitchFamily="34" charset="0"/>
                <a:ea typeface="隶书" pitchFamily="49" charset="-122"/>
              </a:rPr>
              <a:t>深入理解</a:t>
            </a: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8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8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8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4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  <p:bldP spid="34839" grpId="0"/>
      <p:bldP spid="34840" grpId="0"/>
      <p:bldP spid="34841" grpId="0"/>
      <p:bldP spid="34842" grpId="0"/>
      <p:bldP spid="34843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文本框 35841"/>
          <p:cNvSpPr txBox="1"/>
          <p:nvPr/>
        </p:nvSpPr>
        <p:spPr>
          <a:xfrm>
            <a:off x="1774825" y="2205038"/>
            <a:ext cx="8763000" cy="22555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/>
            <a:r>
              <a:rPr lang="zh-CN" altLang="en-US" sz="5400" b="1">
                <a:latin typeface="隶书" pitchFamily="49" charset="-122"/>
                <a:ea typeface="隶书" pitchFamily="49" charset="-122"/>
              </a:rPr>
              <a:t>    </a:t>
            </a:r>
            <a:r>
              <a:rPr lang="zh-CN" altLang="en-US" sz="4400" b="1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因为丑小鸭心中有着恒久的梦想：向往美好，不懈追求，自己也变成一只美丽的天鹅。</a:t>
            </a:r>
            <a:r>
              <a:rPr lang="zh-CN" altLang="en-US" sz="440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 </a:t>
            </a:r>
          </a:p>
        </p:txBody>
      </p:sp>
      <p:sp>
        <p:nvSpPr>
          <p:cNvPr id="35843" name="文本框 35842"/>
          <p:cNvSpPr txBox="1"/>
          <p:nvPr/>
        </p:nvSpPr>
        <p:spPr>
          <a:xfrm>
            <a:off x="2206625" y="1557338"/>
            <a:ext cx="8461375" cy="64008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600" b="1">
                <a:solidFill>
                  <a:schemeClr val="folHlink"/>
                </a:solidFill>
                <a:latin typeface="Tahoma" pitchFamily="34" charset="0"/>
                <a:ea typeface="宋体" pitchFamily="2" charset="-122"/>
              </a:rPr>
              <a:t>丑小鸭为什么拼死也要飞向高贵的天鹅？</a:t>
            </a:r>
          </a:p>
        </p:txBody>
      </p:sp>
      <p:pic>
        <p:nvPicPr>
          <p:cNvPr id="35844" name="图片 35843" descr="BD00028_">
            <a:hlinkClick r:id="" action="ppaction://noaction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052513"/>
            <a:ext cx="649288" cy="506412"/>
          </a:xfrm>
          <a:prstGeom prst="rect">
            <a:avLst/>
          </a:prstGeom>
          <a:noFill/>
          <a:ln w="9525">
            <a:noFill/>
            <a:miter/>
          </a:ln>
        </p:spPr>
      </p:pic>
      <p:graphicFrame>
        <p:nvGraphicFramePr>
          <p:cNvPr id="35845" name="对象 35844"/>
          <p:cNvGraphicFramePr>
            <a:graphicFrameLocks noChangeAspect="1"/>
          </p:cNvGraphicFramePr>
          <p:nvPr/>
        </p:nvGraphicFramePr>
        <p:xfrm>
          <a:off x="8062913" y="4722813"/>
          <a:ext cx="2605087" cy="2135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r:id="rId4" imgW="4508500" imgH="3695700" progId="Photoshop.Image.8">
                  <p:embed/>
                </p:oleObj>
              </mc:Choice>
              <mc:Fallback>
                <p:oleObj r:id="rId4" imgW="4508500" imgH="3695700" progId="Photoshop.Image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062913" y="4722813"/>
                        <a:ext cx="2605087" cy="21351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46" name="文本框 35845"/>
          <p:cNvSpPr txBox="1"/>
          <p:nvPr/>
        </p:nvSpPr>
        <p:spPr>
          <a:xfrm>
            <a:off x="2279650" y="333375"/>
            <a:ext cx="3095625" cy="8229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800">
                <a:solidFill>
                  <a:srgbClr val="9900CC"/>
                </a:solidFill>
                <a:latin typeface="Tahoma" pitchFamily="34" charset="0"/>
                <a:ea typeface="隶书" pitchFamily="49" charset="-122"/>
              </a:rPr>
              <a:t>深入理解</a:t>
            </a:r>
          </a:p>
        </p:txBody>
      </p:sp>
    </p:spTree>
  </p:cSld>
  <p:clrMapOvr>
    <a:masterClrMapping/>
  </p:clrMapOvr>
  <p:transition spd="slow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文本框 11266"/>
          <p:cNvSpPr txBox="1"/>
          <p:nvPr/>
        </p:nvSpPr>
        <p:spPr>
          <a:xfrm>
            <a:off x="2743200" y="0"/>
            <a:ext cx="1676400" cy="1554480"/>
          </a:xfrm>
          <a:prstGeom prst="rect">
            <a:avLst/>
          </a:prstGeom>
          <a:noFill/>
          <a:ln w="9525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800" b="1" dirty="0">
                <a:solidFill>
                  <a:schemeClr val="tx1"/>
                </a:solidFill>
                <a:latin typeface="Arial" charset="0"/>
                <a:ea typeface="宋体" pitchFamily="2" charset="-122"/>
              </a:rPr>
              <a:t>养鸭场</a:t>
            </a:r>
          </a:p>
        </p:txBody>
      </p:sp>
      <p:sp>
        <p:nvSpPr>
          <p:cNvPr id="11268" name="文本框 11267"/>
          <p:cNvSpPr txBox="1"/>
          <p:nvPr/>
        </p:nvSpPr>
        <p:spPr>
          <a:xfrm>
            <a:off x="4572000" y="0"/>
            <a:ext cx="2057400" cy="8229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800" b="1" dirty="0">
                <a:solidFill>
                  <a:schemeClr val="tx1"/>
                </a:solidFill>
                <a:latin typeface="Arial" charset="0"/>
                <a:ea typeface="宋体" pitchFamily="2" charset="-122"/>
              </a:rPr>
              <a:t>受排挤</a:t>
            </a:r>
          </a:p>
        </p:txBody>
      </p:sp>
      <p:sp>
        <p:nvSpPr>
          <p:cNvPr id="11269" name="直接连接符 11268"/>
          <p:cNvSpPr/>
          <p:nvPr/>
        </p:nvSpPr>
        <p:spPr>
          <a:xfrm>
            <a:off x="4572000" y="838200"/>
            <a:ext cx="2286000" cy="0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0" name="文本框 11269"/>
          <p:cNvSpPr txBox="1"/>
          <p:nvPr/>
        </p:nvSpPr>
        <p:spPr>
          <a:xfrm>
            <a:off x="6858000" y="0"/>
            <a:ext cx="1828800" cy="1554480"/>
          </a:xfrm>
          <a:prstGeom prst="rect">
            <a:avLst/>
          </a:prstGeom>
          <a:solidFill>
            <a:srgbClr val="33CCCC"/>
          </a:solidFill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800" b="1" dirty="0">
                <a:solidFill>
                  <a:schemeClr val="bg1"/>
                </a:solidFill>
                <a:latin typeface="Arial" charset="0"/>
                <a:ea typeface="宋体" pitchFamily="2" charset="-122"/>
              </a:rPr>
              <a:t>沼泽地</a:t>
            </a:r>
          </a:p>
        </p:txBody>
      </p:sp>
      <p:sp>
        <p:nvSpPr>
          <p:cNvPr id="11271" name="文本框 11270"/>
          <p:cNvSpPr txBox="1"/>
          <p:nvPr/>
        </p:nvSpPr>
        <p:spPr>
          <a:xfrm>
            <a:off x="8839200" y="0"/>
            <a:ext cx="1828800" cy="8229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800" b="1" dirty="0">
                <a:solidFill>
                  <a:schemeClr val="tx1"/>
                </a:solidFill>
                <a:latin typeface="Arial" charset="0"/>
                <a:ea typeface="宋体" pitchFamily="2" charset="-122"/>
              </a:rPr>
              <a:t>遇险</a:t>
            </a:r>
          </a:p>
        </p:txBody>
      </p:sp>
      <p:sp>
        <p:nvSpPr>
          <p:cNvPr id="11273" name="下箭头 11272"/>
          <p:cNvSpPr/>
          <p:nvPr/>
        </p:nvSpPr>
        <p:spPr>
          <a:xfrm>
            <a:off x="8991600" y="914400"/>
            <a:ext cx="609600" cy="685800"/>
          </a:xfrm>
          <a:prstGeom prst="downArrow">
            <a:avLst>
              <a:gd name="adj1" fmla="val 50000"/>
              <a:gd name="adj2" fmla="val 28125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4" name="文本框 11273"/>
          <p:cNvSpPr txBox="1"/>
          <p:nvPr/>
        </p:nvSpPr>
        <p:spPr>
          <a:xfrm>
            <a:off x="8915400" y="1752600"/>
            <a:ext cx="1447800" cy="1310640"/>
          </a:xfrm>
          <a:prstGeom prst="rect">
            <a:avLst/>
          </a:prstGeom>
          <a:solidFill>
            <a:schemeClr val="tx1"/>
          </a:solidFill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000" b="1" dirty="0">
                <a:solidFill>
                  <a:schemeClr val="bg1"/>
                </a:solidFill>
                <a:latin typeface="Arial" charset="0"/>
                <a:ea typeface="宋体" pitchFamily="2" charset="-122"/>
              </a:rPr>
              <a:t>农家小屋</a:t>
            </a:r>
          </a:p>
        </p:txBody>
      </p:sp>
      <p:sp>
        <p:nvSpPr>
          <p:cNvPr id="11275" name="文本框 11274"/>
          <p:cNvSpPr txBox="1"/>
          <p:nvPr/>
        </p:nvSpPr>
        <p:spPr>
          <a:xfrm>
            <a:off x="9374505" y="3124200"/>
            <a:ext cx="914400" cy="272796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eaVert"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800" b="1" dirty="0">
                <a:solidFill>
                  <a:schemeClr val="folHlink"/>
                </a:solidFill>
                <a:latin typeface="Arial" charset="0"/>
                <a:ea typeface="宋体" pitchFamily="2" charset="-122"/>
              </a:rPr>
              <a:t>不忘追求</a:t>
            </a:r>
          </a:p>
        </p:txBody>
      </p:sp>
      <p:sp>
        <p:nvSpPr>
          <p:cNvPr id="11276" name="直接连接符 11275"/>
          <p:cNvSpPr/>
          <p:nvPr/>
        </p:nvSpPr>
        <p:spPr>
          <a:xfrm>
            <a:off x="9525000" y="3200400"/>
            <a:ext cx="0" cy="2209800"/>
          </a:xfrm>
          <a:prstGeom prst="line">
            <a:avLst/>
          </a:prstGeom>
          <a:ln w="76200" cap="flat" cmpd="sng">
            <a:solidFill>
              <a:srgbClr val="FF0066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7" name="文本框 11276"/>
          <p:cNvSpPr txBox="1"/>
          <p:nvPr/>
        </p:nvSpPr>
        <p:spPr>
          <a:xfrm>
            <a:off x="8763000" y="5638800"/>
            <a:ext cx="1600200" cy="914400"/>
          </a:xfrm>
          <a:prstGeom prst="rect">
            <a:avLst/>
          </a:prstGeom>
          <a:solidFill>
            <a:schemeClr val="folHlink"/>
          </a:solidFill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5400" b="1" dirty="0">
                <a:solidFill>
                  <a:schemeClr val="bg1"/>
                </a:solidFill>
                <a:latin typeface="Arial" charset="0"/>
                <a:ea typeface="宋体" pitchFamily="2" charset="-122"/>
              </a:rPr>
              <a:t>湖泊</a:t>
            </a:r>
          </a:p>
        </p:txBody>
      </p:sp>
      <p:sp>
        <p:nvSpPr>
          <p:cNvPr id="11278" name="文本框 11277"/>
          <p:cNvSpPr txBox="1"/>
          <p:nvPr/>
        </p:nvSpPr>
        <p:spPr>
          <a:xfrm>
            <a:off x="8687435" y="3124200"/>
            <a:ext cx="853440" cy="236220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eaVer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400" b="1" dirty="0">
                <a:solidFill>
                  <a:srgbClr val="CC9900"/>
                </a:solidFill>
                <a:latin typeface="Arial" charset="0"/>
                <a:ea typeface="宋体" pitchFamily="2" charset="-122"/>
              </a:rPr>
              <a:t>自愿离开</a:t>
            </a:r>
          </a:p>
        </p:txBody>
      </p:sp>
      <p:sp>
        <p:nvSpPr>
          <p:cNvPr id="11279" name="文本框 11278"/>
          <p:cNvSpPr txBox="1"/>
          <p:nvPr/>
        </p:nvSpPr>
        <p:spPr>
          <a:xfrm>
            <a:off x="4876800" y="990600"/>
            <a:ext cx="1295400" cy="7010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lvl="0">
              <a:spcBef>
                <a:spcPct val="50000"/>
              </a:spcBef>
            </a:pPr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  <a:ea typeface="宋体" pitchFamily="2" charset="-122"/>
              </a:rPr>
              <a:t>逃亡</a:t>
            </a:r>
          </a:p>
        </p:txBody>
      </p:sp>
      <p:sp>
        <p:nvSpPr>
          <p:cNvPr id="11280" name="文本框 11279"/>
          <p:cNvSpPr txBox="1"/>
          <p:nvPr/>
        </p:nvSpPr>
        <p:spPr>
          <a:xfrm>
            <a:off x="9448800" y="609600"/>
            <a:ext cx="1600200" cy="117348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lvl="0">
              <a:spcBef>
                <a:spcPct val="50000"/>
              </a:spcBef>
            </a:pPr>
            <a:r>
              <a:rPr lang="zh-CN" altLang="en-US" sz="4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charset="0"/>
                <a:ea typeface="宋体" pitchFamily="2" charset="-122"/>
              </a:rPr>
              <a:t>逃亡</a:t>
            </a:r>
          </a:p>
          <a:p>
            <a:pPr lvl="0">
              <a:spcBef>
                <a:spcPct val="50000"/>
              </a:spcBef>
            </a:pPr>
            <a:endParaRPr lang="zh-CN" altLang="en-US" sz="44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charset="0"/>
              <a:ea typeface="宋体" pitchFamily="2" charset="-122"/>
            </a:endParaRPr>
          </a:p>
        </p:txBody>
      </p:sp>
      <p:sp>
        <p:nvSpPr>
          <p:cNvPr id="11281" name="文本框 11280"/>
          <p:cNvSpPr txBox="1"/>
          <p:nvPr/>
        </p:nvSpPr>
        <p:spPr>
          <a:xfrm>
            <a:off x="6477000" y="5181600"/>
            <a:ext cx="2286000" cy="8229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800" b="1" dirty="0">
                <a:solidFill>
                  <a:schemeClr val="tx1"/>
                </a:solidFill>
                <a:latin typeface="Arial" charset="0"/>
                <a:ea typeface="宋体" pitchFamily="2" charset="-122"/>
              </a:rPr>
              <a:t>被冻昏</a:t>
            </a:r>
          </a:p>
        </p:txBody>
      </p:sp>
      <p:sp>
        <p:nvSpPr>
          <p:cNvPr id="11282" name="直接连接符 11281"/>
          <p:cNvSpPr/>
          <p:nvPr/>
        </p:nvSpPr>
        <p:spPr>
          <a:xfrm flipH="1">
            <a:off x="6248400" y="6096000"/>
            <a:ext cx="2438400" cy="0"/>
          </a:xfrm>
          <a:prstGeom prst="line">
            <a:avLst/>
          </a:prstGeom>
          <a:ln w="76200" cap="flat" cmpd="sng">
            <a:solidFill>
              <a:schemeClr val="hlink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83" name="文本框 11282"/>
          <p:cNvSpPr txBox="1"/>
          <p:nvPr/>
        </p:nvSpPr>
        <p:spPr>
          <a:xfrm>
            <a:off x="6553200" y="6096000"/>
            <a:ext cx="2209800" cy="7620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400" b="1" dirty="0">
                <a:solidFill>
                  <a:srgbClr val="FF0066"/>
                </a:solidFill>
                <a:latin typeface="Arial" charset="0"/>
                <a:ea typeface="宋体" pitchFamily="2" charset="-122"/>
              </a:rPr>
              <a:t>被救走</a:t>
            </a:r>
          </a:p>
        </p:txBody>
      </p:sp>
      <p:sp>
        <p:nvSpPr>
          <p:cNvPr id="11284" name="文本框 11283"/>
          <p:cNvSpPr txBox="1"/>
          <p:nvPr/>
        </p:nvSpPr>
        <p:spPr>
          <a:xfrm>
            <a:off x="4419600" y="5302250"/>
            <a:ext cx="1676400" cy="1554480"/>
          </a:xfrm>
          <a:prstGeom prst="rect">
            <a:avLst/>
          </a:prstGeom>
          <a:solidFill>
            <a:schemeClr val="folHlink"/>
          </a:solidFill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800" b="1" dirty="0">
                <a:solidFill>
                  <a:srgbClr val="CC9900"/>
                </a:solidFill>
                <a:latin typeface="Arial" charset="0"/>
                <a:ea typeface="宋体" pitchFamily="2" charset="-122"/>
              </a:rPr>
              <a:t>种田人家</a:t>
            </a:r>
          </a:p>
        </p:txBody>
      </p:sp>
      <p:sp>
        <p:nvSpPr>
          <p:cNvPr id="11285" name="文本框 11284"/>
          <p:cNvSpPr txBox="1"/>
          <p:nvPr/>
        </p:nvSpPr>
        <p:spPr>
          <a:xfrm>
            <a:off x="1767840" y="5882640"/>
            <a:ext cx="2209800" cy="8229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800" b="1" dirty="0">
                <a:solidFill>
                  <a:schemeClr val="tx1"/>
                </a:solidFill>
                <a:latin typeface="Arial" charset="0"/>
                <a:ea typeface="宋体" pitchFamily="2" charset="-122"/>
              </a:rPr>
              <a:t>被追赶</a:t>
            </a:r>
          </a:p>
        </p:txBody>
      </p:sp>
      <p:sp>
        <p:nvSpPr>
          <p:cNvPr id="11287" name="上箭头 11286"/>
          <p:cNvSpPr/>
          <p:nvPr/>
        </p:nvSpPr>
        <p:spPr>
          <a:xfrm>
            <a:off x="2209800" y="4724400"/>
            <a:ext cx="942975" cy="1204913"/>
          </a:xfrm>
          <a:prstGeom prst="upArrow">
            <a:avLst>
              <a:gd name="adj1" fmla="val 50000"/>
              <a:gd name="adj2" fmla="val 31944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88" name="文本框 11287"/>
          <p:cNvSpPr txBox="1"/>
          <p:nvPr/>
        </p:nvSpPr>
        <p:spPr>
          <a:xfrm>
            <a:off x="3353435" y="4648200"/>
            <a:ext cx="853440" cy="121920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eaVer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400" b="1" dirty="0">
                <a:solidFill>
                  <a:schemeClr val="tx1"/>
                </a:solidFill>
                <a:latin typeface="Arial" charset="0"/>
                <a:ea typeface="宋体" pitchFamily="2" charset="-122"/>
              </a:rPr>
              <a:t>逃走</a:t>
            </a:r>
          </a:p>
        </p:txBody>
      </p:sp>
      <p:sp>
        <p:nvSpPr>
          <p:cNvPr id="11289" name="文本框 11288"/>
          <p:cNvSpPr txBox="1"/>
          <p:nvPr/>
        </p:nvSpPr>
        <p:spPr>
          <a:xfrm>
            <a:off x="1752600" y="2286000"/>
            <a:ext cx="2133600" cy="3657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endParaRPr sz="1800" b="0" dirty="0">
              <a:solidFill>
                <a:schemeClr val="tx1"/>
              </a:solidFill>
              <a:latin typeface="Arial" charset="0"/>
              <a:ea typeface="宋体" pitchFamily="2" charset="-122"/>
            </a:endParaRPr>
          </a:p>
        </p:txBody>
      </p:sp>
      <p:sp>
        <p:nvSpPr>
          <p:cNvPr id="11290" name="椭圆 11289"/>
          <p:cNvSpPr/>
          <p:nvPr/>
        </p:nvSpPr>
        <p:spPr>
          <a:xfrm>
            <a:off x="1524000" y="2209800"/>
            <a:ext cx="3048000" cy="19812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91" name="文本框 11290"/>
          <p:cNvSpPr txBox="1"/>
          <p:nvPr/>
        </p:nvSpPr>
        <p:spPr>
          <a:xfrm>
            <a:off x="1828800" y="2438400"/>
            <a:ext cx="2438400" cy="13106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000" b="1" dirty="0">
                <a:solidFill>
                  <a:schemeClr val="folHlink"/>
                </a:solidFill>
                <a:latin typeface="Arial" charset="0"/>
                <a:ea typeface="宋体" pitchFamily="2" charset="-122"/>
              </a:rPr>
              <a:t>大花园里变成天鹅</a:t>
            </a:r>
          </a:p>
        </p:txBody>
      </p:sp>
      <p:sp>
        <p:nvSpPr>
          <p:cNvPr id="11293" name="椭圆 11292"/>
          <p:cNvSpPr/>
          <p:nvPr/>
        </p:nvSpPr>
        <p:spPr>
          <a:xfrm>
            <a:off x="4876800" y="1600200"/>
            <a:ext cx="2667000" cy="15240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92" name="文本框 11291"/>
          <p:cNvSpPr txBox="1"/>
          <p:nvPr/>
        </p:nvSpPr>
        <p:spPr>
          <a:xfrm>
            <a:off x="4953000" y="1828800"/>
            <a:ext cx="2667000" cy="10058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6000" b="1" dirty="0">
                <a:solidFill>
                  <a:schemeClr val="bg1"/>
                </a:solidFill>
                <a:latin typeface="Arial" charset="0"/>
                <a:ea typeface="宋体" pitchFamily="2" charset="-122"/>
              </a:rPr>
              <a:t>丑小鸭</a:t>
            </a:r>
          </a:p>
        </p:txBody>
      </p:sp>
      <p:sp>
        <p:nvSpPr>
          <p:cNvPr id="11294" name="文本框 11293"/>
          <p:cNvSpPr txBox="1"/>
          <p:nvPr/>
        </p:nvSpPr>
        <p:spPr>
          <a:xfrm>
            <a:off x="5257800" y="3274278"/>
            <a:ext cx="3886200" cy="1815882"/>
          </a:xfrm>
          <a:prstGeom prst="rect">
            <a:avLst/>
          </a:prstGeom>
          <a:noFill/>
          <a:ln w="9525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 dirty="0">
                <a:solidFill>
                  <a:srgbClr val="990000"/>
                </a:solidFill>
                <a:latin typeface="Arial" charset="0"/>
                <a:ea typeface="宋体" pitchFamily="2" charset="-122"/>
              </a:rPr>
              <a:t>历经</a:t>
            </a:r>
            <a:r>
              <a:rPr lang="zh-CN" altLang="en-US" sz="2800" b="1" dirty="0" smtClean="0">
                <a:solidFill>
                  <a:srgbClr val="990000"/>
                </a:solidFill>
                <a:latin typeface="Arial" charset="0"/>
                <a:ea typeface="宋体" pitchFamily="2" charset="-122"/>
              </a:rPr>
              <a:t>磨难</a:t>
            </a:r>
            <a:endParaRPr lang="en-US" altLang="zh-CN" sz="2800" b="1" dirty="0" smtClean="0">
              <a:solidFill>
                <a:srgbClr val="990000"/>
              </a:solidFill>
              <a:latin typeface="Arial" charset="0"/>
              <a:ea typeface="宋体" pitchFamily="2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990000"/>
                </a:solidFill>
                <a:latin typeface="Arial" charset="0"/>
                <a:ea typeface="宋体" pitchFamily="2" charset="-122"/>
              </a:rPr>
              <a:t>不懈追求</a:t>
            </a:r>
            <a:endParaRPr lang="en-US" altLang="zh-CN" sz="2800" b="1" dirty="0" smtClean="0">
              <a:solidFill>
                <a:srgbClr val="990000"/>
              </a:solidFill>
              <a:latin typeface="Arial" charset="0"/>
              <a:ea typeface="宋体" pitchFamily="2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990000"/>
                </a:solidFill>
                <a:latin typeface="Arial" charset="0"/>
                <a:ea typeface="宋体" pitchFamily="2" charset="-122"/>
              </a:rPr>
              <a:t>理想</a:t>
            </a:r>
            <a:r>
              <a:rPr lang="zh-CN" altLang="en-US" sz="2800" b="1" dirty="0">
                <a:solidFill>
                  <a:srgbClr val="990000"/>
                </a:solidFill>
                <a:latin typeface="Arial" charset="0"/>
                <a:ea typeface="宋体" pitchFamily="2" charset="-122"/>
              </a:rPr>
              <a:t>终现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12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1127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1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8" dur="2000"/>
                                        <p:tgtEl>
                                          <p:spTgt spid="11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3" dur="2000"/>
                                        <p:tgtEl>
                                          <p:spTgt spid="11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112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11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11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ldLvl="0" animBg="1"/>
      <p:bldP spid="11268" grpId="0"/>
      <p:bldP spid="11270" grpId="0" bldLvl="0" animBg="1"/>
      <p:bldP spid="11271" grpId="0"/>
      <p:bldP spid="11274" grpId="0" bldLvl="0" animBg="1"/>
      <p:bldP spid="11275" grpId="0"/>
      <p:bldP spid="11277" grpId="0" bldLvl="0" animBg="1"/>
      <p:bldP spid="11278" grpId="0"/>
      <p:bldP spid="11279" grpId="0"/>
      <p:bldP spid="11280" grpId="0"/>
      <p:bldP spid="11281" grpId="0"/>
      <p:bldP spid="11283" grpId="0"/>
      <p:bldP spid="11284" grpId="0" bldLvl="0" animBg="1"/>
      <p:bldP spid="11285" grpId="0"/>
      <p:bldP spid="11288" grpId="0"/>
      <p:bldP spid="11291" grpId="0"/>
      <p:bldP spid="11292" grpId="0"/>
      <p:bldP spid="11292" grpId="1"/>
      <p:bldP spid="11294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文本框 43009"/>
          <p:cNvSpPr txBox="1"/>
          <p:nvPr/>
        </p:nvSpPr>
        <p:spPr>
          <a:xfrm>
            <a:off x="1752600" y="1143000"/>
            <a:ext cx="2971800" cy="3657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endParaRPr lang="zh-CN" altLang="en-US" dirty="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43011" name="文本框 43010"/>
          <p:cNvSpPr txBox="1"/>
          <p:nvPr/>
        </p:nvSpPr>
        <p:spPr>
          <a:xfrm>
            <a:off x="1752600" y="1066800"/>
            <a:ext cx="2895600" cy="4968240"/>
          </a:xfrm>
          <a:prstGeom prst="rect">
            <a:avLst/>
          </a:prstGeom>
          <a:solidFill>
            <a:schemeClr val="bg1"/>
          </a:solidFill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>
                <a:latin typeface="Times New Roman" pitchFamily="18" charset="0"/>
                <a:ea typeface="宋体" pitchFamily="2" charset="-122"/>
              </a:rPr>
              <a:t>　　　</a:t>
            </a:r>
            <a:r>
              <a:rPr lang="zh-CN" altLang="en-US" sz="4000" b="1">
                <a:latin typeface="Times New Roman" pitchFamily="18" charset="0"/>
                <a:ea typeface="宋体" pitchFamily="2" charset="-122"/>
              </a:rPr>
              <a:t>“只要你是一只天鹅蛋，就算是生在养鸭场里也没有什么关系”这句话怎么理解呢</a:t>
            </a:r>
            <a:r>
              <a:rPr lang="en-US" altLang="zh-CN" sz="4000" b="1">
                <a:latin typeface="Times New Roman" pitchFamily="18" charset="0"/>
                <a:ea typeface="宋体" pitchFamily="2" charset="-122"/>
              </a:rPr>
              <a:t>?</a:t>
            </a:r>
          </a:p>
        </p:txBody>
      </p:sp>
      <p:sp>
        <p:nvSpPr>
          <p:cNvPr id="43012" name="矩形标注 43011"/>
          <p:cNvSpPr/>
          <p:nvPr/>
        </p:nvSpPr>
        <p:spPr>
          <a:xfrm>
            <a:off x="5257800" y="1295400"/>
            <a:ext cx="4876800" cy="3862388"/>
          </a:xfrm>
          <a:prstGeom prst="wedgeRectCallout">
            <a:avLst>
              <a:gd name="adj1" fmla="val -39551"/>
              <a:gd name="adj2" fmla="val 69894"/>
            </a:avLst>
          </a:prstGeom>
          <a:solidFill>
            <a:schemeClr val="accent1">
              <a:alpha val="50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lvl="0" algn="ctr"/>
            <a:endParaRPr lang="zh-CN" altLang="en-US" dirty="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43013" name="文本框 43012"/>
          <p:cNvSpPr txBox="1"/>
          <p:nvPr/>
        </p:nvSpPr>
        <p:spPr>
          <a:xfrm>
            <a:off x="5410200" y="1524000"/>
            <a:ext cx="4495800" cy="42062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>
                <a:latin typeface="Times New Roman" pitchFamily="18" charset="0"/>
                <a:ea typeface="宋体" pitchFamily="2" charset="-122"/>
              </a:rPr>
              <a:t>　　</a:t>
            </a:r>
            <a:r>
              <a:rPr lang="zh-CN" altLang="en-US" sz="3600" b="1">
                <a:effectLst>
                  <a:outerShdw blurRad="38100" dist="38100" dir="2700000">
                    <a:srgbClr val="FFFFFF"/>
                  </a:outerShdw>
                </a:effectLst>
                <a:latin typeface="Times New Roman" pitchFamily="18" charset="0"/>
                <a:ea typeface="宋体" pitchFamily="2" charset="-122"/>
              </a:rPr>
              <a:t>只要你有理想，有追求，并为着目标而努力奋斗，即使身处逆境也不要紧，</a:t>
            </a:r>
            <a:r>
              <a:rPr lang="zh-CN" altLang="en-US" sz="3600" b="1">
                <a:latin typeface="Tahoma" pitchFamily="34" charset="0"/>
                <a:ea typeface="宋体" pitchFamily="2" charset="-122"/>
              </a:rPr>
              <a:t>就像人们常说的：“是金子总是要发光的。”</a:t>
            </a:r>
          </a:p>
          <a:p>
            <a:pPr lvl="0">
              <a:spcBef>
                <a:spcPct val="50000"/>
              </a:spcBef>
            </a:pPr>
            <a:endParaRPr lang="zh-CN" altLang="en-US" sz="3600" b="1">
              <a:effectLst>
                <a:outerShdw blurRad="38100" dist="38100" dir="2700000">
                  <a:srgbClr val="FFFFFF"/>
                </a:outerShdw>
              </a:effectLst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43014" name="矩形 43013" descr="纸袋"/>
          <p:cNvSpPr/>
          <p:nvPr/>
        </p:nvSpPr>
        <p:spPr>
          <a:xfrm>
            <a:off x="3070225" y="188913"/>
            <a:ext cx="2017713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 lnSpcReduction="10000"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008000"/>
                  </a:solidFill>
                  <a:prstDash val="solid"/>
                  <a:headEnd type="none" w="med" len="med"/>
                  <a:tailEnd type="none" w="med" len="med"/>
                </a:ln>
                <a:blipFill rotWithShape="0">
                  <a:blip r:embed="rId2"/>
                </a:blipFill>
                <a:latin typeface="华文行楷" charset="0"/>
                <a:ea typeface="华文行楷" charset="0"/>
              </a:rPr>
              <a:t>联系理解</a:t>
            </a:r>
          </a:p>
        </p:txBody>
      </p:sp>
      <p:pic>
        <p:nvPicPr>
          <p:cNvPr id="43015" name="图片 43014" descr="hua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5188" y="1196975"/>
            <a:ext cx="477837" cy="422275"/>
          </a:xfrm>
          <a:prstGeom prst="rect">
            <a:avLst/>
          </a:prstGeom>
          <a:noFill/>
          <a:ln w="9525">
            <a:noFill/>
            <a:miter/>
          </a:ln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bldLvl="0" animBg="1"/>
      <p:bldP spid="43012" grpId="0" bldLvl="0" animBg="1"/>
      <p:bldP spid="430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矩形标注 44033"/>
          <p:cNvSpPr/>
          <p:nvPr/>
        </p:nvSpPr>
        <p:spPr>
          <a:xfrm>
            <a:off x="5181600" y="2514600"/>
            <a:ext cx="4907280" cy="4260850"/>
          </a:xfrm>
          <a:prstGeom prst="wedgeRectCallout">
            <a:avLst>
              <a:gd name="adj1" fmla="val -60940"/>
              <a:gd name="adj2" fmla="val 11389"/>
            </a:avLst>
          </a:prstGeom>
          <a:solidFill>
            <a:schemeClr val="accent1">
              <a:alpha val="50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lvl="0" algn="ctr"/>
            <a:endParaRPr lang="zh-CN" altLang="en-US" dirty="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44035" name="文本框 44034"/>
          <p:cNvSpPr txBox="1"/>
          <p:nvPr/>
        </p:nvSpPr>
        <p:spPr>
          <a:xfrm>
            <a:off x="2312988" y="1636713"/>
            <a:ext cx="2255837" cy="2590800"/>
          </a:xfrm>
          <a:prstGeom prst="rect">
            <a:avLst/>
          </a:prstGeom>
          <a:gradFill rotWithShape="0">
            <a:gsLst>
              <a:gs pos="0">
                <a:srgbClr val="DDEBCF">
                  <a:alpha val="100000"/>
                </a:srgbClr>
              </a:gs>
              <a:gs pos="50000">
                <a:srgbClr val="9CB86E">
                  <a:alpha val="100000"/>
                </a:srgbClr>
              </a:gs>
              <a:gs pos="100000">
                <a:srgbClr val="156B13">
                  <a:alpha val="100000"/>
                </a:srgbClr>
              </a:gs>
            </a:gsLst>
            <a:lin ang="5400000" scaled="1"/>
            <a:tileRect/>
          </a:gradFill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600" b="1">
                <a:latin typeface="Times New Roman" pitchFamily="18" charset="0"/>
                <a:ea typeface="宋体" pitchFamily="2" charset="-122"/>
              </a:rPr>
              <a:t>　</a:t>
            </a:r>
            <a:r>
              <a:rPr lang="zh-CN" altLang="en-US" sz="3200" b="1">
                <a:latin typeface="Times New Roman" pitchFamily="18" charset="0"/>
                <a:ea typeface="宋体" pitchFamily="2" charset="-122"/>
              </a:rPr>
              <a:t>  第</a:t>
            </a:r>
            <a:r>
              <a:rPr lang="en-US" altLang="zh-CN" sz="3200" b="1">
                <a:latin typeface="Times New Roman" pitchFamily="18" charset="0"/>
                <a:ea typeface="宋体" pitchFamily="2" charset="-122"/>
              </a:rPr>
              <a:t>41</a:t>
            </a:r>
            <a:r>
              <a:rPr lang="zh-CN" altLang="en-US" sz="3200" b="1">
                <a:latin typeface="Times New Roman" pitchFamily="18" charset="0"/>
                <a:ea typeface="宋体" pitchFamily="2" charset="-122"/>
              </a:rPr>
              <a:t>段，</a:t>
            </a:r>
            <a:r>
              <a:rPr lang="zh-CN" altLang="en-US" sz="3200" b="1">
                <a:latin typeface="Tahoma" pitchFamily="34" charset="0"/>
                <a:ea typeface="宋体" pitchFamily="2" charset="-122"/>
              </a:rPr>
              <a:t>丑小鸭为什么拼死也要飞向高贵的天鹅？</a:t>
            </a:r>
          </a:p>
        </p:txBody>
      </p:sp>
      <p:sp>
        <p:nvSpPr>
          <p:cNvPr id="44036" name="文本框 44035"/>
          <p:cNvSpPr txBox="1"/>
          <p:nvPr/>
        </p:nvSpPr>
        <p:spPr>
          <a:xfrm>
            <a:off x="5501640" y="2636520"/>
            <a:ext cx="4343400" cy="39319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>
                <a:latin typeface="Times New Roman" pitchFamily="18" charset="0"/>
                <a:ea typeface="宋体" pitchFamily="2" charset="-122"/>
              </a:rPr>
              <a:t>　　　</a:t>
            </a:r>
            <a:r>
              <a:rPr lang="zh-CN" altLang="en-US" sz="3600" b="1">
                <a:latin typeface="Tahoma" pitchFamily="34" charset="0"/>
                <a:ea typeface="宋体" pitchFamily="2" charset="-122"/>
              </a:rPr>
              <a:t>丑小鸭之所以</a:t>
            </a:r>
            <a:r>
              <a:rPr lang="zh-CN" altLang="en-US" sz="3600" b="1">
                <a:latin typeface="Tahoma" pitchFamily="34" charset="0"/>
                <a:ea typeface="宋体" pitchFamily="2" charset="-122"/>
                <a:sym typeface="+mn-ea"/>
              </a:rPr>
              <a:t>拼死也要飞向高贵的天鹅</a:t>
            </a:r>
            <a:r>
              <a:rPr lang="zh-CN" altLang="en-US" sz="3600" b="1">
                <a:latin typeface="Tahoma" pitchFamily="34" charset="0"/>
                <a:ea typeface="宋体" pitchFamily="2" charset="-122"/>
              </a:rPr>
              <a:t> ，是因为他心中有着恒久的梦想：向往美好，不懈追求，自己也变成一只美丽的天鹅。</a:t>
            </a:r>
          </a:p>
        </p:txBody>
      </p:sp>
      <p:pic>
        <p:nvPicPr>
          <p:cNvPr id="44037" name="图片 44036" descr="hua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6825" y="1735455"/>
            <a:ext cx="477838" cy="422275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44038" name="矩形 44037" descr="纸袋"/>
          <p:cNvSpPr/>
          <p:nvPr/>
        </p:nvSpPr>
        <p:spPr>
          <a:xfrm>
            <a:off x="3071813" y="260350"/>
            <a:ext cx="2232025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 lnSpcReduction="10000"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008000"/>
                  </a:solidFill>
                  <a:prstDash val="solid"/>
                  <a:headEnd type="none" w="med" len="med"/>
                  <a:tailEnd type="none" w="med" len="med"/>
                </a:ln>
                <a:blipFill rotWithShape="0">
                  <a:blip r:embed="rId3"/>
                </a:blipFill>
                <a:latin typeface="华文行楷" charset="0"/>
                <a:ea typeface="华文行楷" charset="0"/>
              </a:rPr>
              <a:t>联系理解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 bldLvl="0" animBg="1"/>
      <p:bldP spid="44035" grpId="0" bldLvl="0" animBg="1"/>
      <p:bldP spid="4403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图片 46081" descr="为天_jianla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1763" y="3284538"/>
            <a:ext cx="2554287" cy="3386137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46083" name="文本框 46082"/>
          <p:cNvSpPr txBox="1"/>
          <p:nvPr/>
        </p:nvSpPr>
        <p:spPr>
          <a:xfrm>
            <a:off x="1847850" y="1484313"/>
            <a:ext cx="8458200" cy="2042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ahoma" pitchFamily="34" charset="0"/>
                <a:ea typeface="仿宋_GB2312" pitchFamily="49" charset="-122"/>
              </a:rPr>
              <a:t>片段：</a:t>
            </a:r>
            <a:r>
              <a:rPr lang="zh-CN" altLang="en-US" sz="3200" b="1">
                <a:solidFill>
                  <a:schemeClr val="tx2"/>
                </a:solidFill>
                <a:latin typeface="Tahoma" pitchFamily="34" charset="0"/>
                <a:ea typeface="仿宋_GB2312" pitchFamily="49" charset="-122"/>
              </a:rPr>
              <a:t>他感到非常难为情。他把头藏到翅膀里面，不知道怎么办才好。他感到太幸福了，但他一点儿也不骄傲，因为一颗好的心是永远不会骄傲的。</a:t>
            </a:r>
          </a:p>
        </p:txBody>
      </p:sp>
      <p:sp>
        <p:nvSpPr>
          <p:cNvPr id="46084" name="文本框 46083"/>
          <p:cNvSpPr txBox="1"/>
          <p:nvPr/>
        </p:nvSpPr>
        <p:spPr>
          <a:xfrm>
            <a:off x="2063750" y="4005263"/>
            <a:ext cx="6192838" cy="15849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 dirty="0">
                <a:latin typeface="Tahoma" pitchFamily="34" charset="0"/>
                <a:ea typeface="宋体" pitchFamily="2" charset="-122"/>
              </a:rPr>
              <a:t>当</a:t>
            </a:r>
            <a:r>
              <a:rPr lang="zh-CN" altLang="en-US" sz="2800" b="1">
                <a:latin typeface="Tahoma" pitchFamily="34" charset="0"/>
                <a:ea typeface="宋体" pitchFamily="2" charset="-122"/>
              </a:rPr>
              <a:t>大家都赞美丑小鸭的美时，丑小鸭为什么感到难为情</a:t>
            </a:r>
            <a:r>
              <a:rPr lang="en-US" altLang="zh-CN" sz="2800" b="1">
                <a:latin typeface="Tahoma" pitchFamily="34" charset="0"/>
                <a:ea typeface="宋体" pitchFamily="2" charset="-122"/>
              </a:rPr>
              <a:t>?</a:t>
            </a:r>
          </a:p>
          <a:p>
            <a:pPr lvl="0">
              <a:spcBef>
                <a:spcPct val="50000"/>
              </a:spcBef>
            </a:pPr>
            <a:r>
              <a:rPr lang="en-US" altLang="zh-CN" sz="2800" b="1">
                <a:latin typeface="Tahoma" pitchFamily="34" charset="0"/>
                <a:ea typeface="华文中宋" pitchFamily="2" charset="-122"/>
              </a:rPr>
              <a:t>“</a:t>
            </a:r>
            <a:r>
              <a:rPr lang="zh-CN" altLang="en-US" sz="2800" b="1">
                <a:latin typeface="Tahoma" pitchFamily="34" charset="0"/>
                <a:ea typeface="华文中宋" pitchFamily="2" charset="-122"/>
              </a:rPr>
              <a:t>一颗好的心”是什么样的？</a:t>
            </a:r>
          </a:p>
        </p:txBody>
      </p:sp>
      <p:sp>
        <p:nvSpPr>
          <p:cNvPr id="46085" name="文本框 46084"/>
          <p:cNvSpPr txBox="1"/>
          <p:nvPr/>
        </p:nvSpPr>
        <p:spPr>
          <a:xfrm>
            <a:off x="2208213" y="476250"/>
            <a:ext cx="3024187" cy="8229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800">
                <a:solidFill>
                  <a:srgbClr val="9900CC"/>
                </a:solidFill>
                <a:latin typeface="Tahoma" pitchFamily="34" charset="0"/>
                <a:ea typeface="隶书" pitchFamily="49" charset="-122"/>
              </a:rPr>
              <a:t>片段赏析</a:t>
            </a:r>
          </a:p>
        </p:txBody>
      </p:sp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图片 47105" descr="0547丑小鸭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gradFill rotWithShape="0">
            <a:gsLst>
              <a:gs pos="0">
                <a:srgbClr val="DDEBCF">
                  <a:alpha val="100000"/>
                </a:srgbClr>
              </a:gs>
              <a:gs pos="50000">
                <a:srgbClr val="9CB86E">
                  <a:alpha val="100000"/>
                </a:srgbClr>
              </a:gs>
              <a:gs pos="100000">
                <a:srgbClr val="156B13">
                  <a:alpha val="100000"/>
                </a:srgbClr>
              </a:gs>
            </a:gsLst>
            <a:lin ang="5400000" scaled="1"/>
            <a:tileRect/>
          </a:gradFill>
          <a:ln w="9525">
            <a:noFill/>
            <a:miter/>
          </a:ln>
        </p:spPr>
      </p:pic>
      <p:sp>
        <p:nvSpPr>
          <p:cNvPr id="47107" name="矩形标注 47106"/>
          <p:cNvSpPr/>
          <p:nvPr/>
        </p:nvSpPr>
        <p:spPr>
          <a:xfrm>
            <a:off x="1524000" y="0"/>
            <a:ext cx="9144000" cy="2624138"/>
          </a:xfrm>
          <a:prstGeom prst="wedgeRectCallout">
            <a:avLst>
              <a:gd name="adj1" fmla="val -8435"/>
              <a:gd name="adj2" fmla="val 83514"/>
            </a:avLst>
          </a:prstGeom>
          <a:solidFill>
            <a:schemeClr val="accent1">
              <a:lumMod val="40000"/>
              <a:lumOff val="60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lvl="0" algn="ctr"/>
            <a:endParaRPr lang="zh-CN" altLang="en-US" dirty="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47108" name="文本框 47107"/>
          <p:cNvSpPr txBox="1"/>
          <p:nvPr/>
        </p:nvSpPr>
        <p:spPr>
          <a:xfrm>
            <a:off x="1807845" y="49530"/>
            <a:ext cx="7396480" cy="256032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>
                <a:latin typeface="Times New Roman" pitchFamily="18" charset="0"/>
                <a:ea typeface="宋体" pitchFamily="2" charset="-122"/>
              </a:rPr>
              <a:t>　　   </a:t>
            </a:r>
            <a:r>
              <a:rPr lang="zh-CN" altLang="en-US" sz="3600" b="1"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宋体" pitchFamily="2" charset="-122"/>
              </a:rPr>
              <a:t>因为他觉得自己是卑微、无力和渺小的，不习惯别人对他的赞美。</a:t>
            </a:r>
          </a:p>
          <a:p>
            <a:pPr lvl="0">
              <a:spcBef>
                <a:spcPct val="50000"/>
              </a:spcBef>
            </a:pPr>
            <a:r>
              <a:rPr lang="zh-CN" altLang="en-US" sz="3600" b="1"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宋体" pitchFamily="2" charset="-122"/>
              </a:rPr>
              <a:t>     他清楚自己还是原来的他，只是环境不一样了。</a:t>
            </a:r>
          </a:p>
        </p:txBody>
      </p:sp>
      <p:pic>
        <p:nvPicPr>
          <p:cNvPr id="47109" name="图片 47108" descr="fua1">
            <a:hlinkClick r:id="" action="ppaction://noaction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2950" y="19050"/>
            <a:ext cx="609600" cy="609600"/>
          </a:xfrm>
          <a:prstGeom prst="rect">
            <a:avLst/>
          </a:prstGeom>
          <a:noFill/>
          <a:ln w="9525">
            <a:noFill/>
            <a:miter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 bldLvl="0" animBg="1"/>
      <p:bldP spid="4710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图片 48129" descr="0547丑小鸭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48131" name="矩形标注 48130"/>
          <p:cNvSpPr/>
          <p:nvPr/>
        </p:nvSpPr>
        <p:spPr>
          <a:xfrm>
            <a:off x="1479550" y="0"/>
            <a:ext cx="9189085" cy="2504440"/>
          </a:xfrm>
          <a:prstGeom prst="wedgeRectCallout">
            <a:avLst>
              <a:gd name="adj1" fmla="val -5380"/>
              <a:gd name="adj2" fmla="val 63569"/>
            </a:avLst>
          </a:prstGeom>
          <a:solidFill>
            <a:schemeClr val="accent1">
              <a:lumMod val="40000"/>
              <a:lumOff val="60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lvl="0" algn="ctr"/>
            <a:endParaRPr lang="zh-CN" altLang="en-US" dirty="0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48132" name="文本框 48131"/>
          <p:cNvSpPr txBox="1"/>
          <p:nvPr/>
        </p:nvSpPr>
        <p:spPr>
          <a:xfrm>
            <a:off x="2162493" y="39053"/>
            <a:ext cx="7926387" cy="22860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>
                <a:latin typeface="Times New Roman" pitchFamily="18" charset="0"/>
                <a:ea typeface="宋体" pitchFamily="2" charset="-122"/>
              </a:rPr>
              <a:t>　　　</a:t>
            </a:r>
            <a:r>
              <a:rPr lang="zh-CN" altLang="en-US" sz="3200" b="1"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宋体" pitchFamily="2" charset="-122"/>
              </a:rPr>
              <a:t>“一颗好的心”指善良的、谦虚的、美好的、有理想、有追求的心。</a:t>
            </a:r>
          </a:p>
          <a:p>
            <a:pPr lvl="0">
              <a:spcBef>
                <a:spcPct val="50000"/>
              </a:spcBef>
            </a:pPr>
            <a:r>
              <a:rPr lang="zh-CN" altLang="en-US" sz="3200">
                <a:latin typeface="Tahoma" pitchFamily="34" charset="0"/>
                <a:ea typeface="宋体" pitchFamily="2" charset="-122"/>
              </a:rPr>
              <a:t>      </a:t>
            </a:r>
            <a:r>
              <a:rPr lang="zh-CN" altLang="en-US" sz="3200" b="1">
                <a:latin typeface="Tahoma" pitchFamily="34" charset="0"/>
                <a:ea typeface="宋体" pitchFamily="2" charset="-122"/>
              </a:rPr>
              <a:t>他曾经经历过许多的磨难和打击，他深深的懂得永远追求、永不放弃对自己的意义。</a:t>
            </a: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 bldLvl="0" animBg="1"/>
      <p:bldP spid="4813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文本框 37889"/>
          <p:cNvSpPr txBox="1"/>
          <p:nvPr/>
        </p:nvSpPr>
        <p:spPr>
          <a:xfrm>
            <a:off x="1774825" y="1125538"/>
            <a:ext cx="9144000" cy="5181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ahoma" pitchFamily="34" charset="0"/>
                <a:ea typeface="华文彩云" pitchFamily="2" charset="-122"/>
              </a:rPr>
              <a:t>丑小鸭的形象有什么现实意义？（给我们哪些启示？）</a:t>
            </a:r>
          </a:p>
        </p:txBody>
      </p:sp>
      <p:pic>
        <p:nvPicPr>
          <p:cNvPr id="37891" name="图片 37890" descr="BD00028_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125538"/>
            <a:ext cx="360363" cy="506412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37892" name="文本框 37891"/>
          <p:cNvSpPr txBox="1"/>
          <p:nvPr/>
        </p:nvSpPr>
        <p:spPr>
          <a:xfrm>
            <a:off x="2063750" y="5003800"/>
            <a:ext cx="8353425" cy="94488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>
                <a:solidFill>
                  <a:srgbClr val="9900CC"/>
                </a:solidFill>
                <a:latin typeface="Tahoma" pitchFamily="34" charset="0"/>
                <a:ea typeface="楷体_GB2312" pitchFamily="49" charset="-122"/>
              </a:rPr>
              <a:t>“金子总是要发光的”，只要不懈追求，努力进取，即使身处逆境，也终会实现自己的理想。</a:t>
            </a:r>
          </a:p>
        </p:txBody>
      </p:sp>
      <p:sp>
        <p:nvSpPr>
          <p:cNvPr id="37893" name="文本框 37892"/>
          <p:cNvSpPr txBox="1"/>
          <p:nvPr/>
        </p:nvSpPr>
        <p:spPr>
          <a:xfrm>
            <a:off x="2135188" y="3429000"/>
            <a:ext cx="8064500" cy="201168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/>
            <a:r>
              <a:rPr lang="zh-CN" altLang="en-US" sz="2800" b="1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</a:rPr>
              <a:t>它对自己的认识发现过程说明，没有对美好境界、理想生活的追求，不经历那么多的磨练，就不会发现自己其实也可以成为生活的一个奇迹。  </a:t>
            </a:r>
          </a:p>
          <a:p>
            <a:pPr lvl="0">
              <a:spcBef>
                <a:spcPct val="50000"/>
              </a:spcBef>
            </a:pPr>
            <a:endParaRPr lang="zh-CN" altLang="en-US" sz="2800">
              <a:solidFill>
                <a:srgbClr val="9900CC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7894" name="文本框 37893"/>
          <p:cNvSpPr txBox="1"/>
          <p:nvPr/>
        </p:nvSpPr>
        <p:spPr>
          <a:xfrm>
            <a:off x="2135188" y="1846263"/>
            <a:ext cx="7993062" cy="201168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</a:rPr>
              <a:t>已经成为人们经常使用的一个文学典故</a:t>
            </a:r>
            <a:r>
              <a:rPr lang="en-US" altLang="zh-CN" sz="2800" b="1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800" b="1">
                <a:solidFill>
                  <a:srgbClr val="9900CC"/>
                </a:solidFill>
                <a:latin typeface="楷体_GB2312" pitchFamily="49" charset="-122"/>
                <a:ea typeface="楷体_GB2312" pitchFamily="49" charset="-122"/>
              </a:rPr>
              <a:t>成为激励身处逆境的人们不断进取、追求美好生活的典型形象。</a:t>
            </a:r>
          </a:p>
          <a:p>
            <a:pPr lvl="0">
              <a:spcBef>
                <a:spcPct val="50000"/>
              </a:spcBef>
            </a:pPr>
            <a:endParaRPr lang="zh-CN" altLang="en-US" sz="2800">
              <a:solidFill>
                <a:srgbClr val="9900CC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37895" name="图片 37894" descr="002162">
            <a:hlinkClick r:id="" action="ppaction://noaction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9288" y="1989138"/>
            <a:ext cx="287337" cy="287337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37896" name="图片 37895" descr="002162">
            <a:hlinkClick r:id="" action="ppaction://noaction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9288" y="3573463"/>
            <a:ext cx="287337" cy="287337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37897" name="图片 37896" descr="002162">
            <a:hlinkClick r:id="" action="ppaction://noaction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7850" y="5157788"/>
            <a:ext cx="287338" cy="287337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37898" name="文本框 37897"/>
          <p:cNvSpPr txBox="1"/>
          <p:nvPr/>
        </p:nvSpPr>
        <p:spPr>
          <a:xfrm>
            <a:off x="2063750" y="260350"/>
            <a:ext cx="3240088" cy="82296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800">
                <a:solidFill>
                  <a:srgbClr val="9900CC"/>
                </a:solidFill>
                <a:latin typeface="Tahoma" pitchFamily="34" charset="0"/>
                <a:ea typeface="隶书" pitchFamily="49" charset="-122"/>
              </a:rPr>
              <a:t>合作研讨</a:t>
            </a:r>
          </a:p>
        </p:txBody>
      </p:sp>
    </p:spTree>
  </p:cSld>
  <p:clrMapOvr>
    <a:masterClrMapping/>
  </p:clrMapOvr>
  <p:transition spd="slow">
    <p:strips/>
    <p:sndAc>
      <p:stSnd>
        <p:snd r:embed="rId2" name="cashre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  <p:bldP spid="37893" grpId="0"/>
      <p:bldP spid="3789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3"/>
          <p:cNvGrpSpPr/>
          <p:nvPr/>
        </p:nvGrpSpPr>
        <p:grpSpPr>
          <a:xfrm>
            <a:off x="1847850" y="680085"/>
            <a:ext cx="4067810" cy="1132205"/>
            <a:chOff x="214282" y="1000108"/>
            <a:chExt cx="2714644" cy="614637"/>
          </a:xfrm>
        </p:grpSpPr>
        <p:pic>
          <p:nvPicPr>
            <p:cNvPr id="146435" name="Picture 2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14282" y="1000108"/>
              <a:ext cx="2714644" cy="614637"/>
            </a:xfrm>
            <a:prstGeom prst="rect">
              <a:avLst/>
            </a:prstGeom>
            <a:noFill/>
            <a:ln w="9525">
              <a:noFill/>
              <a:miter/>
            </a:ln>
          </p:spPr>
        </p:pic>
        <p:sp>
          <p:nvSpPr>
            <p:cNvPr id="146436" name="TextBox 22"/>
            <p:cNvSpPr txBox="1"/>
            <p:nvPr/>
          </p:nvSpPr>
          <p:spPr>
            <a:xfrm>
              <a:off x="714348" y="1124208"/>
              <a:ext cx="2151078" cy="38057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zh-CN" altLang="en-US" sz="4000" b="1" dirty="0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品 读 借 鉴</a:t>
              </a:r>
            </a:p>
          </p:txBody>
        </p:sp>
      </p:grpSp>
      <p:sp>
        <p:nvSpPr>
          <p:cNvPr id="146440" name="文本框 146439"/>
          <p:cNvSpPr txBox="1"/>
          <p:nvPr/>
        </p:nvSpPr>
        <p:spPr>
          <a:xfrm>
            <a:off x="1774825" y="1989138"/>
            <a:ext cx="8642350" cy="83185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indent="627380" algn="just">
              <a:lnSpc>
                <a:spcPct val="135000"/>
              </a:lnSpc>
            </a:pPr>
            <a:r>
              <a:rPr lang="zh-CN" altLang="en-US" sz="3600" b="1" dirty="0">
                <a:solidFill>
                  <a:srgbClr val="FF6600"/>
                </a:solidFill>
                <a:latin typeface="宋体" pitchFamily="2" charset="-122"/>
                <a:ea typeface="宋体" pitchFamily="2" charset="-122"/>
              </a:rPr>
              <a:t>写法借鉴 </a:t>
            </a:r>
          </a:p>
        </p:txBody>
      </p:sp>
      <p:sp>
        <p:nvSpPr>
          <p:cNvPr id="146480" name="Text Box 2"/>
          <p:cNvSpPr txBox="1"/>
          <p:nvPr/>
        </p:nvSpPr>
        <p:spPr>
          <a:xfrm>
            <a:off x="2927350" y="260350"/>
            <a:ext cx="7740650" cy="4267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eaLnBrk="1" hangingPunct="1"/>
            <a:r>
              <a:rPr lang="en-US" altLang="zh-CN" sz="2200" b="1">
                <a:solidFill>
                  <a:schemeClr val="bg1"/>
                </a:solidFill>
                <a:latin typeface="Arial" pitchFamily="34" charset="0"/>
                <a:ea typeface="黑体" pitchFamily="49" charset="-122"/>
              </a:rPr>
              <a:t>3</a:t>
            </a:r>
            <a:r>
              <a:rPr lang="zh-CN" altLang="en-US" sz="2200" b="1" dirty="0">
                <a:solidFill>
                  <a:schemeClr val="bg1"/>
                </a:solidFill>
                <a:latin typeface="Arial" pitchFamily="34" charset="0"/>
                <a:ea typeface="黑体" pitchFamily="49" charset="-122"/>
              </a:rPr>
              <a:t>　丑小鸭</a:t>
            </a:r>
          </a:p>
        </p:txBody>
      </p:sp>
      <p:sp>
        <p:nvSpPr>
          <p:cNvPr id="146481" name="文本框 146480"/>
          <p:cNvSpPr txBox="1"/>
          <p:nvPr/>
        </p:nvSpPr>
        <p:spPr>
          <a:xfrm>
            <a:off x="1774825" y="2832100"/>
            <a:ext cx="8642350" cy="25298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indent="627380" algn="just" eaLnBrk="1" hangingPunct="1">
              <a:lnSpc>
                <a:spcPct val="125000"/>
              </a:lnSpc>
              <a:spcBef>
                <a:spcPct val="50000"/>
              </a:spcBef>
            </a:pPr>
            <a:r>
              <a:rPr lang="zh-CN" altLang="zh-CN" sz="3200" b="1" dirty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本文在采用直接叙述的方法来讲述丑小鸭的故事的同时，也进行了精彩的</a:t>
            </a:r>
            <a:r>
              <a:rPr lang="zh-CN" altLang="zh-CN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宋体" pitchFamily="2" charset="-122"/>
                <a:ea typeface="宋体" pitchFamily="2" charset="-122"/>
              </a:rPr>
              <a:t>景物描写</a:t>
            </a:r>
            <a:r>
              <a:rPr lang="zh-CN" altLang="zh-CN" sz="3200" b="1" dirty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，暗示了主人公的命运，渲染了氛围，堪称文章的点睛之笔。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46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46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440" grpId="0"/>
      <p:bldP spid="14648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387475" y="2345690"/>
            <a:ext cx="7331710" cy="1806575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</a:pPr>
            <a:r>
              <a:rPr lang="zh-CN" altLang="en-US" b="1" dirty="0">
                <a:latin typeface="宋体" pitchFamily="2" charset="-122"/>
                <a:ea typeface="宋体" pitchFamily="2" charset="-122"/>
                <a:sym typeface="+mn-ea"/>
              </a:rPr>
              <a:t>“秋天来了。树林里的叶子变成了黄色和棕色。风卷起它们，把它们带到空中飞舞。空中是很冷的，云块沉重地载着冰雹和雪花，低低地悬着。乌鸦站在篱笆上，冻得只管‘呱</a:t>
            </a:r>
            <a:r>
              <a:rPr lang="en-US" altLang="zh-CN" b="1">
                <a:latin typeface="宋体" pitchFamily="2" charset="-122"/>
                <a:ea typeface="宋体" pitchFamily="2" charset="-122"/>
                <a:sym typeface="+mn-ea"/>
              </a:rPr>
              <a:t>——</a:t>
            </a:r>
            <a:r>
              <a:rPr lang="zh-CN" altLang="en-US" b="1" dirty="0">
                <a:latin typeface="宋体" pitchFamily="2" charset="-122"/>
                <a:ea typeface="宋体" pitchFamily="2" charset="-122"/>
                <a:sym typeface="+mn-ea"/>
              </a:rPr>
              <a:t>呱’地叫。”</a:t>
            </a:r>
          </a:p>
        </p:txBody>
      </p:sp>
      <p:sp>
        <p:nvSpPr>
          <p:cNvPr id="4" name="内容占位符 2"/>
          <p:cNvSpPr>
            <a:spLocks noGrp="1"/>
          </p:cNvSpPr>
          <p:nvPr/>
        </p:nvSpPr>
        <p:spPr>
          <a:xfrm>
            <a:off x="2546350" y="5086985"/>
            <a:ext cx="8108315" cy="13195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b="1" dirty="0">
                <a:solidFill>
                  <a:srgbClr val="002060"/>
                </a:solidFill>
                <a:latin typeface="宋体" pitchFamily="2" charset="-122"/>
                <a:ea typeface="宋体" pitchFamily="2" charset="-122"/>
                <a:sym typeface="+mn-ea"/>
              </a:rPr>
              <a:t>这段景物描写表现了天气的寒冷阴沉，渲染了低沉悲凉的气氛，暗示了丑小鸭悲惨的遭遇。</a:t>
            </a:r>
          </a:p>
          <a:p>
            <a:endParaRPr lang="zh-CN" altLang="en-US" b="1" dirty="0">
              <a:solidFill>
                <a:srgbClr val="002060"/>
              </a:solidFill>
              <a:latin typeface="宋体" pitchFamily="2" charset="-122"/>
              <a:ea typeface="宋体" pitchFamily="2" charset="-122"/>
              <a:sym typeface="+mn-ea"/>
            </a:endParaRPr>
          </a:p>
          <a:p>
            <a:endParaRPr lang="zh-CN" altLang="en-US" b="1" dirty="0">
              <a:solidFill>
                <a:srgbClr val="002060"/>
              </a:solidFill>
              <a:latin typeface="宋体" pitchFamily="2" charset="-122"/>
              <a:ea typeface="宋体" pitchFamily="2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838835" y="1825625"/>
            <a:ext cx="7117715" cy="183769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zh-CN" altLang="en-US" b="1" dirty="0">
                <a:latin typeface="宋体" pitchFamily="2" charset="-122"/>
                <a:ea typeface="宋体" pitchFamily="2" charset="-122"/>
                <a:sym typeface="+mn-ea"/>
              </a:rPr>
              <a:t>“这儿苹果树正开着花；紫丁香散发着香气，它那又长又绿的枝条垂到弯弯曲曲的溪流上。”</a:t>
            </a:r>
            <a:endParaRPr lang="zh-CN" altLang="en-US"/>
          </a:p>
        </p:txBody>
      </p:sp>
      <p:sp>
        <p:nvSpPr>
          <p:cNvPr id="371715" name="文本框 371714"/>
          <p:cNvSpPr txBox="1"/>
          <p:nvPr/>
        </p:nvSpPr>
        <p:spPr>
          <a:xfrm>
            <a:off x="2856865" y="3770313"/>
            <a:ext cx="8353425" cy="16916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 indent="627380" algn="just" eaLnBrk="1" hangingPunct="1">
              <a:lnSpc>
                <a:spcPct val="125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7030A0"/>
                </a:solidFill>
                <a:latin typeface="宋体" pitchFamily="2" charset="-122"/>
                <a:ea typeface="宋体" pitchFamily="2" charset="-122"/>
              </a:rPr>
              <a:t>这段景物描写格调清新欢快，渲染了轻松的氛围，暗示丑小鸭已经找到了生活的幸福，变成了美丽的白天鹅，衬托了他美好的形象。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1715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矩形 49153" descr="纸袋"/>
          <p:cNvSpPr/>
          <p:nvPr/>
        </p:nvSpPr>
        <p:spPr>
          <a:xfrm>
            <a:off x="1672908" y="447993"/>
            <a:ext cx="3024187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008000"/>
                  </a:solidFill>
                  <a:prstDash val="solid"/>
                  <a:headEnd type="none" w="med" len="med"/>
                  <a:tailEnd type="none" w="med" len="med"/>
                </a:ln>
                <a:blipFill rotWithShape="0">
                  <a:blip r:embed="rId3"/>
                </a:blipFill>
                <a:latin typeface="华文行楷" charset="0"/>
                <a:ea typeface="华文行楷" charset="0"/>
              </a:rPr>
              <a:t>自我小结</a:t>
            </a:r>
          </a:p>
        </p:txBody>
      </p:sp>
      <p:grpSp>
        <p:nvGrpSpPr>
          <p:cNvPr id="49155" name="组合 49154"/>
          <p:cNvGrpSpPr/>
          <p:nvPr/>
        </p:nvGrpSpPr>
        <p:grpSpPr>
          <a:xfrm>
            <a:off x="1752600" y="2011680"/>
            <a:ext cx="8763000" cy="3505200"/>
            <a:chOff x="0" y="0"/>
            <a:chExt cx="5520" cy="2208"/>
          </a:xfrm>
        </p:grpSpPr>
        <p:sp>
          <p:nvSpPr>
            <p:cNvPr id="49156" name="矩形 49155"/>
            <p:cNvSpPr/>
            <p:nvPr/>
          </p:nvSpPr>
          <p:spPr>
            <a:xfrm>
              <a:off x="0" y="0"/>
              <a:ext cx="1104" cy="480"/>
            </a:xfrm>
            <a:prstGeom prst="rect">
              <a:avLst/>
            </a:prstGeom>
            <a:solidFill>
              <a:srgbClr val="CCFFFF">
                <a:alpha val="50000"/>
              </a:srgbClr>
            </a:solidFill>
            <a:ln w="1905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157" name="直接连接符 49156"/>
            <p:cNvSpPr/>
            <p:nvPr/>
          </p:nvSpPr>
          <p:spPr>
            <a:xfrm>
              <a:off x="528" y="480"/>
              <a:ext cx="0" cy="624"/>
            </a:xfrm>
            <a:prstGeom prst="line">
              <a:avLst/>
            </a:prstGeom>
            <a:ln w="50800" cap="flat" cmpd="sng">
              <a:solidFill>
                <a:srgbClr val="FF0000"/>
              </a:solidFill>
              <a:prstDash val="solid"/>
              <a:headEnd type="none" w="med" len="med"/>
              <a:tailEnd type="arrow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158" name="矩形 49157"/>
            <p:cNvSpPr/>
            <p:nvPr/>
          </p:nvSpPr>
          <p:spPr>
            <a:xfrm>
              <a:off x="48" y="1152"/>
              <a:ext cx="1104" cy="480"/>
            </a:xfrm>
            <a:prstGeom prst="rect">
              <a:avLst/>
            </a:prstGeom>
            <a:solidFill>
              <a:srgbClr val="CCFFFF">
                <a:alpha val="50000"/>
              </a:srgbClr>
            </a:solidFill>
            <a:ln w="1905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159" name="左大括号 49158"/>
            <p:cNvSpPr/>
            <p:nvPr/>
          </p:nvSpPr>
          <p:spPr>
            <a:xfrm>
              <a:off x="1632" y="624"/>
              <a:ext cx="192" cy="1488"/>
            </a:xfrm>
            <a:prstGeom prst="leftBrace">
              <a:avLst>
                <a:gd name="adj1" fmla="val 64583"/>
                <a:gd name="adj2" fmla="val 50000"/>
              </a:avLst>
            </a:prstGeom>
            <a:noFill/>
            <a:ln w="508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160" name="直接连接符 49159"/>
            <p:cNvSpPr/>
            <p:nvPr/>
          </p:nvSpPr>
          <p:spPr>
            <a:xfrm>
              <a:off x="1152" y="1392"/>
              <a:ext cx="384" cy="0"/>
            </a:xfrm>
            <a:prstGeom prst="line">
              <a:avLst/>
            </a:prstGeom>
            <a:ln w="50800" cap="flat" cmpd="sng">
              <a:solidFill>
                <a:srgbClr val="FF0000"/>
              </a:solidFill>
              <a:prstDash val="solid"/>
              <a:headEnd type="none" w="med" len="med"/>
              <a:tailEnd type="arrow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161" name="矩形 49160"/>
            <p:cNvSpPr/>
            <p:nvPr/>
          </p:nvSpPr>
          <p:spPr>
            <a:xfrm>
              <a:off x="1872" y="576"/>
              <a:ext cx="1776" cy="480"/>
            </a:xfrm>
            <a:prstGeom prst="rect">
              <a:avLst/>
            </a:prstGeom>
            <a:solidFill>
              <a:srgbClr val="CCFFFF">
                <a:alpha val="50000"/>
              </a:srgbClr>
            </a:solidFill>
            <a:ln w="1905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162" name="矩形 49161"/>
            <p:cNvSpPr/>
            <p:nvPr/>
          </p:nvSpPr>
          <p:spPr>
            <a:xfrm>
              <a:off x="1872" y="1152"/>
              <a:ext cx="1776" cy="480"/>
            </a:xfrm>
            <a:prstGeom prst="rect">
              <a:avLst/>
            </a:prstGeom>
            <a:solidFill>
              <a:srgbClr val="CCFFFF">
                <a:alpha val="50000"/>
              </a:srgbClr>
            </a:solidFill>
            <a:ln w="1905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163" name="矩形 49162"/>
            <p:cNvSpPr/>
            <p:nvPr/>
          </p:nvSpPr>
          <p:spPr>
            <a:xfrm>
              <a:off x="1872" y="1728"/>
              <a:ext cx="1776" cy="480"/>
            </a:xfrm>
            <a:prstGeom prst="rect">
              <a:avLst/>
            </a:prstGeom>
            <a:solidFill>
              <a:srgbClr val="CCFFFF">
                <a:alpha val="50000"/>
              </a:srgbClr>
            </a:solidFill>
            <a:ln w="1905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164" name="左大括号 49163"/>
            <p:cNvSpPr/>
            <p:nvPr/>
          </p:nvSpPr>
          <p:spPr>
            <a:xfrm flipH="1">
              <a:off x="3696" y="624"/>
              <a:ext cx="192" cy="1488"/>
            </a:xfrm>
            <a:prstGeom prst="leftBrace">
              <a:avLst>
                <a:gd name="adj1" fmla="val 64583"/>
                <a:gd name="adj2" fmla="val 50000"/>
              </a:avLst>
            </a:prstGeom>
            <a:noFill/>
            <a:ln w="508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165" name="矩形 49164"/>
            <p:cNvSpPr/>
            <p:nvPr/>
          </p:nvSpPr>
          <p:spPr>
            <a:xfrm>
              <a:off x="4416" y="1200"/>
              <a:ext cx="1104" cy="480"/>
            </a:xfrm>
            <a:prstGeom prst="rect">
              <a:avLst/>
            </a:prstGeom>
            <a:solidFill>
              <a:srgbClr val="CCFFFF">
                <a:alpha val="50000"/>
              </a:srgbClr>
            </a:solidFill>
            <a:ln w="1905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166" name="直接连接符 49165"/>
            <p:cNvSpPr/>
            <p:nvPr/>
          </p:nvSpPr>
          <p:spPr>
            <a:xfrm>
              <a:off x="3984" y="1392"/>
              <a:ext cx="384" cy="0"/>
            </a:xfrm>
            <a:prstGeom prst="line">
              <a:avLst/>
            </a:prstGeom>
            <a:ln w="50800" cap="flat" cmpd="sng">
              <a:solidFill>
                <a:srgbClr val="FF0000"/>
              </a:solidFill>
              <a:prstDash val="solid"/>
              <a:headEnd type="none" w="med" len="med"/>
              <a:tailEnd type="arrow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9168" name="文本框 49167"/>
          <p:cNvSpPr txBox="1"/>
          <p:nvPr/>
        </p:nvSpPr>
        <p:spPr>
          <a:xfrm>
            <a:off x="1752600" y="1995805"/>
            <a:ext cx="1828800" cy="7010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000" b="1">
                <a:latin typeface="Tahoma" pitchFamily="34" charset="0"/>
                <a:ea typeface="黑体" pitchFamily="2" charset="-122"/>
              </a:rPr>
              <a:t>天鹅蛋</a:t>
            </a:r>
          </a:p>
        </p:txBody>
      </p:sp>
      <p:sp>
        <p:nvSpPr>
          <p:cNvPr id="49169" name="文本框 49168"/>
          <p:cNvSpPr txBox="1"/>
          <p:nvPr/>
        </p:nvSpPr>
        <p:spPr>
          <a:xfrm>
            <a:off x="1828800" y="3840480"/>
            <a:ext cx="1828800" cy="7010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000" b="1">
                <a:latin typeface="Tahoma" pitchFamily="34" charset="0"/>
                <a:ea typeface="黑体" pitchFamily="2" charset="-122"/>
              </a:rPr>
              <a:t>丑小鸭</a:t>
            </a:r>
          </a:p>
        </p:txBody>
      </p:sp>
      <p:sp>
        <p:nvSpPr>
          <p:cNvPr id="49170" name="文本框 49169"/>
          <p:cNvSpPr txBox="1"/>
          <p:nvPr/>
        </p:nvSpPr>
        <p:spPr>
          <a:xfrm>
            <a:off x="4724400" y="2926080"/>
            <a:ext cx="2895600" cy="7010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000" b="1">
                <a:latin typeface="Tahoma" pitchFamily="34" charset="0"/>
                <a:ea typeface="黑体" pitchFamily="2" charset="-122"/>
              </a:rPr>
              <a:t>不幸与苦难</a:t>
            </a:r>
          </a:p>
        </p:txBody>
      </p:sp>
      <p:sp>
        <p:nvSpPr>
          <p:cNvPr id="49171" name="文本框 49170"/>
          <p:cNvSpPr txBox="1"/>
          <p:nvPr/>
        </p:nvSpPr>
        <p:spPr>
          <a:xfrm>
            <a:off x="4724400" y="3840480"/>
            <a:ext cx="2895600" cy="7010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000" b="1">
                <a:latin typeface="Tahoma" pitchFamily="34" charset="0"/>
                <a:ea typeface="黑体" pitchFamily="2" charset="-122"/>
              </a:rPr>
              <a:t>渴望与信念</a:t>
            </a:r>
          </a:p>
        </p:txBody>
      </p:sp>
      <p:sp>
        <p:nvSpPr>
          <p:cNvPr id="49172" name="文本框 49171"/>
          <p:cNvSpPr txBox="1"/>
          <p:nvPr/>
        </p:nvSpPr>
        <p:spPr>
          <a:xfrm>
            <a:off x="4724400" y="4754880"/>
            <a:ext cx="2895600" cy="7010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000" b="1">
                <a:latin typeface="Tahoma" pitchFamily="34" charset="0"/>
                <a:ea typeface="黑体" pitchFamily="2" charset="-122"/>
              </a:rPr>
              <a:t>不懈地追求</a:t>
            </a:r>
          </a:p>
        </p:txBody>
      </p:sp>
      <p:sp>
        <p:nvSpPr>
          <p:cNvPr id="49173" name="文本框 49172"/>
          <p:cNvSpPr txBox="1"/>
          <p:nvPr/>
        </p:nvSpPr>
        <p:spPr>
          <a:xfrm>
            <a:off x="8763000" y="3916680"/>
            <a:ext cx="1828800" cy="70104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000" b="1">
                <a:latin typeface="Tahoma" pitchFamily="34" charset="0"/>
                <a:ea typeface="黑体" pitchFamily="2" charset="-122"/>
              </a:rPr>
              <a:t>白天鹅</a:t>
            </a:r>
          </a:p>
        </p:txBody>
      </p:sp>
      <p:pic>
        <p:nvPicPr>
          <p:cNvPr id="49174" name="图片 49173" descr="cxy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8475" y="4707890"/>
            <a:ext cx="2177415" cy="2150745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49175" name="图片 49174" descr="图片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74125" y="4752975"/>
            <a:ext cx="2924175" cy="1946275"/>
          </a:xfrm>
          <a:prstGeom prst="rect">
            <a:avLst/>
          </a:prstGeom>
          <a:noFill/>
          <a:ln w="9525">
            <a:noFill/>
            <a:miter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9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9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49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9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9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500"/>
                                        <p:tgtEl>
                                          <p:spTgt spid="49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"/>
                                        <p:tgtEl>
                                          <p:spTgt spid="49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49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68" grpId="0"/>
      <p:bldP spid="49169" grpId="0"/>
      <p:bldP spid="49170" grpId="0"/>
      <p:bldP spid="49171" grpId="0"/>
      <p:bldP spid="49172" grpId="0"/>
      <p:bldP spid="49173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1295</Words>
  <Application>Microsoft Office PowerPoint</Application>
  <PresentationFormat>宽屏</PresentationFormat>
  <Paragraphs>131</Paragraphs>
  <Slides>22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9" baseType="lpstr">
      <vt:lpstr>仿宋_GB2312</vt:lpstr>
      <vt:lpstr>黑体</vt:lpstr>
      <vt:lpstr>华文彩云</vt:lpstr>
      <vt:lpstr>华文行楷</vt:lpstr>
      <vt:lpstr>华文新魏</vt:lpstr>
      <vt:lpstr>华文中宋</vt:lpstr>
      <vt:lpstr>楷体_GB2312</vt:lpstr>
      <vt:lpstr>隶书</vt:lpstr>
      <vt:lpstr>宋体</vt:lpstr>
      <vt:lpstr>Arial</vt:lpstr>
      <vt:lpstr>Calibri</vt:lpstr>
      <vt:lpstr>Calibri Light</vt:lpstr>
      <vt:lpstr>Tahoma</vt:lpstr>
      <vt:lpstr>Times New Roman</vt:lpstr>
      <vt:lpstr>Wingdings</vt:lpstr>
      <vt:lpstr>Office 主题</vt:lpstr>
      <vt:lpstr>Photoshop.Image.8</vt:lpstr>
      <vt:lpstr>丑小鸭</vt:lpstr>
      <vt:lpstr>走近安徒生</vt:lpstr>
      <vt:lpstr>走近安徒生</vt:lpstr>
      <vt:lpstr>PowerPoint 演示文稿</vt:lpstr>
      <vt:lpstr>PowerPoint 演示文稿</vt:lpstr>
      <vt:lpstr>PowerPoint 演示文稿</vt:lpstr>
      <vt:lpstr>理解词义</vt:lpstr>
      <vt:lpstr>PowerPoint 演示文稿</vt:lpstr>
      <vt:lpstr>  丑小鸭在成长过程中遭遇了哪些歧视和打击？ </vt:lpstr>
      <vt:lpstr>（2）在打击面前，丑小鸭持怎样的态度？有何追求？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tt y</cp:lastModifiedBy>
  <cp:revision>9</cp:revision>
  <dcterms:created xsi:type="dcterms:W3CDTF">2016-03-01T07:28:00Z</dcterms:created>
  <dcterms:modified xsi:type="dcterms:W3CDTF">2016-03-03T03:47:26Z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2052-10.1.0.5511</vt:lpwstr>
  </property>
</Properties>
</file>