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sldIdLst>
    <p:sldId id="442" r:id="rId2"/>
    <p:sldId id="726" r:id="rId3"/>
    <p:sldId id="424" r:id="rId4"/>
    <p:sldId id="426" r:id="rId5"/>
    <p:sldId id="431" r:id="rId6"/>
    <p:sldId id="727" r:id="rId7"/>
    <p:sldId id="435" r:id="rId8"/>
    <p:sldId id="440" r:id="rId9"/>
    <p:sldId id="437" r:id="rId10"/>
    <p:sldId id="438" r:id="rId11"/>
    <p:sldId id="436" r:id="rId12"/>
    <p:sldId id="439" r:id="rId13"/>
    <p:sldId id="441" r:id="rId14"/>
    <p:sldId id="432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AF19F-62AD-4367-8F9D-6B37C7965243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16181B-B0D2-4CF9-A654-2EBB484E8D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幻灯片图像占位符 1"/>
          <p:cNvSpPr>
            <a:spLocks noGrp="1" noRot="1" noChangeAspec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921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92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0DB2DC-4C9A-4742-B13C-FB6460FD3503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8924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幻灯片图像占位符 1"/>
          <p:cNvSpPr>
            <a:spLocks noGrp="1" noRot="1" noChangeAspec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921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92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0DB2DC-4C9A-4742-B13C-FB6460FD3503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14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标题 22"/>
          <p:cNvSpPr>
            <a:spLocks noGrp="1"/>
          </p:cNvSpPr>
          <p:nvPr>
            <p:ph type="title" hasCustomPrompt="1"/>
          </p:nvPr>
        </p:nvSpPr>
        <p:spPr>
          <a:xfrm>
            <a:off x="1065615" y="2766059"/>
            <a:ext cx="10060772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标题</a:t>
            </a:r>
          </a:p>
        </p:txBody>
      </p:sp>
    </p:spTree>
  </p:cSld>
  <p:clrMapOvr>
    <a:masterClrMapping/>
  </p:clrMapOvr>
  <p:transition>
    <p:checker dir="vert"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24308" y="960830"/>
            <a:ext cx="8084219" cy="1325880"/>
          </a:xfrm>
        </p:spPr>
        <p:txBody>
          <a:bodyPr/>
          <a:lstStyle>
            <a:lvl1pPr>
              <a:defRPr sz="252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92487" y="2430860"/>
            <a:ext cx="6380391" cy="822960"/>
          </a:xfrm>
        </p:spPr>
        <p:txBody>
          <a:bodyPr/>
          <a:lstStyle>
            <a:lvl1pPr algn="l">
              <a:defRPr sz="2160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algn="l">
              <a:defRPr sz="1620">
                <a:latin typeface="楷体" panose="02010609060101010101" pitchFamily="49" charset="-122"/>
                <a:ea typeface="楷体" panose="02010609060101010101" pitchFamily="49" charset="-122"/>
              </a:defRPr>
            </a:lvl2pPr>
            <a:lvl3pPr algn="l">
              <a:defRPr sz="1620">
                <a:latin typeface="楷体" panose="02010609060101010101" pitchFamily="49" charset="-122"/>
                <a:ea typeface="楷体" panose="02010609060101010101" pitchFamily="49" charset="-122"/>
              </a:defRPr>
            </a:lvl3pPr>
            <a:lvl4pPr algn="l">
              <a:defRPr sz="1620">
                <a:latin typeface="楷体" panose="02010609060101010101" pitchFamily="49" charset="-122"/>
                <a:ea typeface="楷体" panose="02010609060101010101" pitchFamily="49" charset="-122"/>
              </a:defRPr>
            </a:lvl4pPr>
            <a:lvl5pPr algn="l">
              <a:defRPr sz="1620">
                <a:latin typeface="楷体" panose="02010609060101010101" pitchFamily="49" charset="-122"/>
                <a:ea typeface="楷体" panose="02010609060101010101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>
    <p:checker dir="vert"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hecker dir="vert"/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3960"/>
            </a:lvl1pPr>
          </a:lstStyle>
          <a:p>
            <a:pPr lvl="0"/>
            <a:r>
              <a:rPr lang="zh-CN" altLang="en-US" noProof="1"/>
              <a:t>谢    谢</a:t>
            </a:r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noProof="1" smtClean="0">
                <a:latin typeface="Calibri" panose="020F0502020204030204" charset="0"/>
                <a:ea typeface="楷体" panose="02010609060101010101" pitchFamily="49" charset="-122"/>
              </a:defRPr>
            </a:lvl1pPr>
          </a:lstStyle>
          <a:p>
            <a:fld id="{760FBDFE-C587-4B4C-A407-44438C67B59E}" type="datetimeFigureOut">
              <a:rPr lang="zh-CN" altLang="en-US"/>
              <a:t>2023/5/29</a:t>
            </a:fld>
            <a:endParaRPr lang="zh-CN" altLang="en-US">
              <a:latin typeface="Calibri" panose="020F0502020204030204" charset="0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noProof="1">
                <a:ea typeface="楷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ea typeface="楷体" panose="02010609060101010101" pitchFamily="49" charset="-122"/>
              </a:defRPr>
            </a:lvl1pPr>
          </a:lstStyle>
          <a:p>
            <a:fld id="{59D73CCA-638B-47D3-9414-A2449E90B03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>
    <p:checker dir="vert"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17600" y="7627938"/>
            <a:ext cx="3657600" cy="438150"/>
          </a:xfrm>
        </p:spPr>
        <p:txBody>
          <a:bodyPr/>
          <a:lstStyle>
            <a:lvl1pPr>
              <a:defRPr noProof="1">
                <a:latin typeface="Calibri" panose="020F0502020204030204" charset="0"/>
              </a:defRPr>
            </a:lvl1pPr>
          </a:lstStyle>
          <a:p>
            <a:fld id="{263DB197-84B0-484E-9C0F-88358ECCB797}" type="datetimeFigureOut">
              <a:rPr lang="zh-CN" altLang="en-US"/>
              <a:t>2023/5/29</a:t>
            </a:fld>
            <a:endParaRPr lang="zh-CN" altLang="en-US">
              <a:latin typeface="Calibri" panose="020F050202020403020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384800" y="7627938"/>
            <a:ext cx="5486400" cy="438150"/>
          </a:xfrm>
        </p:spPr>
        <p:txBody>
          <a:bodyPr/>
          <a:lstStyle>
            <a:lvl1pPr>
              <a:defRPr noProof="1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80800" y="7627938"/>
            <a:ext cx="3657600" cy="438150"/>
          </a:xfr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8FAEB7A0-A2C2-41B4-B614-2312054B2AD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4"/>
          </a:xfrm>
        </p:spPr>
        <p:txBody>
          <a:bodyPr/>
          <a:lstStyle>
            <a:lvl1pPr marL="0" indent="0" algn="ctr">
              <a:buNone/>
              <a:defRPr sz="2160"/>
            </a:lvl1pPr>
            <a:lvl2pPr marL="411480" indent="0" algn="ctr">
              <a:buNone/>
              <a:defRPr sz="1800"/>
            </a:lvl2pPr>
            <a:lvl3pPr marL="822960" indent="0" algn="ctr">
              <a:buNone/>
              <a:defRPr sz="1620"/>
            </a:lvl3pPr>
            <a:lvl4pPr marL="1234440" indent="0" algn="ctr">
              <a:buNone/>
              <a:defRPr sz="1440"/>
            </a:lvl4pPr>
            <a:lvl5pPr marL="1645920" indent="0" algn="ctr">
              <a:buNone/>
              <a:defRPr sz="1440"/>
            </a:lvl5pPr>
            <a:lvl6pPr marL="2057400" indent="0" algn="ctr">
              <a:buNone/>
              <a:defRPr sz="1440"/>
            </a:lvl6pPr>
            <a:lvl7pPr marL="2468880" indent="0" algn="ctr">
              <a:buNone/>
              <a:defRPr sz="1440"/>
            </a:lvl7pPr>
            <a:lvl8pPr marL="2880360" indent="0" algn="ctr">
              <a:buNone/>
              <a:defRPr sz="1440"/>
            </a:lvl8pPr>
            <a:lvl9pPr marL="3291840" indent="0" algn="ctr">
              <a:buNone/>
              <a:defRPr sz="144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6713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</a:defRPr>
            </a:lvl1pPr>
          </a:lstStyle>
          <a:p>
            <a:fld id="{645E120A-4108-4952-BDD3-96E655023CCA}" type="datetimeFigureOut">
              <a:rPr lang="zh-CN" altLang="en-US"/>
              <a:t>2023/5/29</a:t>
            </a:fld>
            <a:endParaRPr lang="zh-CN" altLang="en-US">
              <a:latin typeface="Calibri" panose="020F050202020403020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6713"/>
          </a:xfrm>
        </p:spPr>
        <p:txBody>
          <a:bodyPr/>
          <a:lstStyle>
            <a:lvl1pPr>
              <a:defRPr noProof="1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6713"/>
          </a:xfrm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fld id="{05235608-862E-49B5-837A-015F401685AE}" type="slidenum">
              <a:rPr lang="zh-CN" altLang="en-US"/>
              <a:t>‹#›</a:t>
            </a:fld>
            <a:endParaRPr lang="zh-CN" altLang="en-US">
              <a:latin typeface="Calibri" panose="020F0502020204030204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0" y="1820863"/>
            <a:ext cx="32385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noProof="1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4063" y="3381375"/>
            <a:ext cx="30638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1"/>
              <a:t>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ransition>
    <p:checker dir="vert"/>
  </p:transition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9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algn="ctr" rtl="0" fontAlgn="base">
        <a:lnSpc>
          <a:spcPct val="90000"/>
        </a:lnSpc>
        <a:spcBef>
          <a:spcPts val="815"/>
        </a:spcBef>
        <a:spcAft>
          <a:spcPct val="0"/>
        </a:spcAft>
        <a:buFont typeface="Arial" panose="020B0604020202020204" pitchFamily="34" charset="0"/>
        <a:defRPr sz="25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555625" indent="-186055" algn="l" rtl="0" fontAlgn="base">
        <a:lnSpc>
          <a:spcPct val="90000"/>
        </a:lnSpc>
        <a:spcBef>
          <a:spcPts val="400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25830" indent="-186055" algn="l" rtl="0" fontAlgn="base">
        <a:lnSpc>
          <a:spcPct val="90000"/>
        </a:lnSpc>
        <a:spcBef>
          <a:spcPts val="4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95400" indent="-184150" algn="l" rtl="0" fontAlgn="base">
        <a:lnSpc>
          <a:spcPct val="90000"/>
        </a:lnSpc>
        <a:spcBef>
          <a:spcPts val="4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66875" indent="-186055" algn="l" rtl="0" fontAlgn="base">
        <a:lnSpc>
          <a:spcPct val="90000"/>
        </a:lnSpc>
        <a:spcBef>
          <a:spcPts val="4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037080" indent="-185420" algn="l" defTabSz="740410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6pPr>
      <a:lvl7pPr marL="2407285" indent="-185420" algn="l" defTabSz="740410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7pPr>
      <a:lvl8pPr marL="2777490" indent="-185420" algn="l" defTabSz="740410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8pPr>
      <a:lvl9pPr marL="3147695" indent="-185420" algn="l" defTabSz="740410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1pPr>
      <a:lvl2pPr marL="370205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2pPr>
      <a:lvl3pPr marL="74041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3pPr>
      <a:lvl4pPr marL="111125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4pPr>
      <a:lvl5pPr marL="1481455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5pPr>
      <a:lvl6pPr marL="185166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6pPr>
      <a:lvl7pPr marL="2221865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7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8pPr>
      <a:lvl9pPr marL="296291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4" name="文本框 1"/>
          <p:cNvSpPr txBox="1"/>
          <p:nvPr/>
        </p:nvSpPr>
        <p:spPr>
          <a:xfrm>
            <a:off x="323086" y="2030156"/>
            <a:ext cx="11200130" cy="175432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《</a:t>
            </a:r>
            <a:r>
              <a:rPr lang="zh-CN" altLang="en-US" sz="5400" b="1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有一种甜</a:t>
            </a: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》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lang="zh-CN" altLang="en-US" sz="5400" b="1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细节描写（甜味特写）范例</a:t>
            </a:r>
            <a:endParaRPr kumimoji="0" lang="en-US" altLang="zh-CN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3847965"/>
      </p:ext>
    </p:extLst>
  </p:cSld>
  <p:clrMapOvr>
    <a:masterClrMapping/>
  </p:clrMapOvr>
  <p:transition spd="slow" advClick="0" advTm="0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764B608-01AB-7976-DF65-0B203F1F41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4987" y="-89620"/>
            <a:ext cx="2819618" cy="694762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F4393C6-FA71-6D64-DEB2-91523C0B9D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5142" y="160157"/>
            <a:ext cx="3419134" cy="6537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483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:p159="http://schemas.microsoft.com/office/powerpoint/2015/09/main" xmlns:p14="http://schemas.microsoft.com/office/powerpoint/2010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" t="8285" r="4269" b="26731"/>
          <a:stretch>
            <a:fillRect/>
          </a:stretch>
        </p:blipFill>
        <p:spPr>
          <a:xfrm>
            <a:off x="1733364" y="0"/>
            <a:ext cx="8725271" cy="6867805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6" t="3570" r="6461" b="6073"/>
          <a:stretch>
            <a:fillRect/>
          </a:stretch>
        </p:blipFill>
        <p:spPr>
          <a:xfrm rot="16200000">
            <a:off x="2412222" y="-1249532"/>
            <a:ext cx="6769794" cy="9357063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660" r="-844" b="18576"/>
          <a:stretch>
            <a:fillRect/>
          </a:stretch>
        </p:blipFill>
        <p:spPr>
          <a:xfrm>
            <a:off x="452781" y="81007"/>
            <a:ext cx="11496564" cy="6695986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9C5B749-DA78-E85D-9B5B-AB2DE172A3E2}"/>
              </a:ext>
            </a:extLst>
          </p:cNvPr>
          <p:cNvSpPr txBox="1"/>
          <p:nvPr/>
        </p:nvSpPr>
        <p:spPr>
          <a:xfrm>
            <a:off x="568169" y="2608685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/>
              <a:t>第</a:t>
            </a:r>
            <a:r>
              <a:rPr lang="en-US" altLang="zh-CN" dirty="0"/>
              <a:t>1</a:t>
            </a:r>
            <a:r>
              <a:rPr lang="zh-CN" altLang="en-US" dirty="0"/>
              <a:t>集：甜蜜缥缈录</a:t>
            </a:r>
            <a:r>
              <a:rPr lang="en-US" altLang="zh-CN" dirty="0"/>
              <a:t>_</a:t>
            </a:r>
            <a:r>
              <a:rPr lang="zh-CN" altLang="en-US" dirty="0"/>
              <a:t>高清</a:t>
            </a:r>
            <a:r>
              <a:rPr lang="en-US" altLang="zh-CN" dirty="0"/>
              <a:t>1080P</a:t>
            </a:r>
            <a:r>
              <a:rPr lang="zh-CN" altLang="en-US" dirty="0"/>
              <a:t>在线观看平台</a:t>
            </a:r>
            <a:r>
              <a:rPr lang="en-US" altLang="zh-CN" dirty="0"/>
              <a:t>_</a:t>
            </a:r>
            <a:r>
              <a:rPr lang="zh-CN" altLang="en-US" dirty="0"/>
              <a:t>腾讯视频  </a:t>
            </a:r>
            <a:r>
              <a:rPr lang="en-US" altLang="zh-CN" dirty="0"/>
              <a:t>https://v.qq.com/x/cover/mzc00200ps708z1/q003305dzmd.html</a:t>
            </a: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7B7CD36-5C72-672C-2487-E7DDCDBCD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5433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610876"/>
      </p:ext>
    </p:extLst>
  </p:cSld>
  <p:clrMapOvr>
    <a:masterClrMapping/>
  </p:clrMapOvr>
  <p:transition>
    <p:checke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1055" y="3617502"/>
            <a:ext cx="10549890" cy="2387600"/>
          </a:xfrm>
        </p:spPr>
        <p:txBody>
          <a:bodyPr/>
          <a:lstStyle/>
          <a:p>
            <a:pPr algn="l" eaLnBrk="1" latinLnBrk="0" hangingPunct="1">
              <a:lnSpc>
                <a:spcPct val="100000"/>
              </a:lnSpc>
            </a:pP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《风味人间》之《甜蜜缥缈录》：</a:t>
            </a:r>
            <a:b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b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千层油糕：此时的糖，已经消弭于无形，踪迹缥缈。油糕呈半透明的芙蓉色，绵软甜润，可达惊人的64层。糖无从找寻，而甜却无处不在。</a:t>
            </a:r>
            <a:b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</a:t>
            </a:r>
          </a:p>
        </p:txBody>
      </p:sp>
    </p:spTree>
  </p:cSld>
  <p:clrMapOvr>
    <a:masterClrMapping/>
  </p:clrMapOvr>
  <p:transition spd="slow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1055" y="4007485"/>
            <a:ext cx="10549890" cy="2387600"/>
          </a:xfrm>
        </p:spPr>
        <p:txBody>
          <a:bodyPr/>
          <a:lstStyle/>
          <a:p>
            <a:pPr algn="l" eaLnBrk="1" latinLnBrk="0" hangingPunct="1">
              <a:lnSpc>
                <a:spcPct val="100000"/>
              </a:lnSpc>
            </a:pPr>
            <a:r>
              <a:rPr lang="en-US" altLang="zh-CN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</a:t>
            </a:r>
            <a:b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巴克拉瓦：糖浆与油脂相遇，酥皮浑身战栗，这一刻被称作唤醒的瞬间。浓郁香气层层浸透，酥皮在口腔中坍塌的刹那，甜锋芒毕现。或许，只有如此的坚决和果断，才能使甜支撑起伊斯坦布尔的茫茫人海。</a:t>
            </a:r>
            <a:b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土耳其人们相信，甜等同于善良的心和温暖的话。</a:t>
            </a:r>
          </a:p>
        </p:txBody>
      </p:sp>
    </p:spTree>
  </p:cSld>
  <p:clrMapOvr>
    <a:masterClrMapping/>
  </p:clrMapOvr>
  <p:transition spd="slow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1055" y="2839178"/>
            <a:ext cx="10549890" cy="2387600"/>
          </a:xfrm>
        </p:spPr>
        <p:txBody>
          <a:bodyPr/>
          <a:lstStyle/>
          <a:p>
            <a:pPr algn="l" eaLnBrk="1" latinLnBrk="0" hangingPunct="1">
              <a:lnSpc>
                <a:spcPct val="100000"/>
              </a:lnSpc>
            </a:pPr>
            <a:r>
              <a:rPr lang="en-US" altLang="zh-CN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</a:t>
            </a:r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那些风物、气息，过往的岁月与记忆，共同聚成一个名字，我们称之为味道。无论中式甜点的春风化雨，还是西亚国度对甜的快意恩仇，莫不如此。</a:t>
            </a:r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</a:t>
            </a: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    </a:t>
            </a:r>
          </a:p>
        </p:txBody>
      </p:sp>
    </p:spTree>
  </p:cSld>
  <p:clrMapOvr>
    <a:masterClrMapping/>
  </p:clrMapOvr>
  <p:transition spd="slow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1055" y="3918585"/>
            <a:ext cx="10549890" cy="2387600"/>
          </a:xfrm>
        </p:spPr>
        <p:txBody>
          <a:bodyPr/>
          <a:lstStyle/>
          <a:p>
            <a:pPr algn="l" eaLnBrk="1" latinLnBrk="0" hangingPunct="1">
              <a:lnSpc>
                <a:spcPct val="100000"/>
              </a:lnSpc>
            </a:pPr>
            <a:r>
              <a:rPr lang="en-US" altLang="zh-CN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</a:t>
            </a:r>
            <a:b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</a:t>
            </a:r>
            <a:b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甜烧白：</a:t>
            </a:r>
            <a:b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</a:br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          旺火熬成糖油，给肥腴的猪肉添上浓妆重彩。糯米煮至半熟，再经过糖油洗礼，显得妩媚动人。白肉油脂尽出，服帖地瘫软在清甜的糯米上，只剩下又沙又糯的口感，和柔顺缠绵的酣甜。糖早已化为醇香，无需显山露水，它是今天的绝对主角。 </a:t>
            </a:r>
          </a:p>
        </p:txBody>
      </p:sp>
    </p:spTree>
  </p:cSld>
  <p:clrMapOvr>
    <a:masterClrMapping/>
  </p:clrMapOvr>
  <p:transition spd="slow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94616" y="4363282"/>
            <a:ext cx="10549890" cy="2387600"/>
          </a:xfrm>
        </p:spPr>
        <p:txBody>
          <a:bodyPr/>
          <a:lstStyle/>
          <a:p>
            <a:pPr algn="l" eaLnBrk="1" latinLnBrk="0" hangingPunct="1">
              <a:lnSpc>
                <a:spcPct val="100000"/>
              </a:lnSpc>
            </a:pPr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</a:t>
            </a:r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鸡头米：</a:t>
            </a:r>
            <a:br>
              <a:rPr lang="en-US" altLang="zh-CN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</a:br>
            <a:r>
              <a:rPr lang="en-US" altLang="zh-CN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          </a:t>
            </a:r>
            <a:r>
              <a:rPr lang="en-US" altLang="zh-CN" sz="4400" dirty="0" err="1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不易察觉的一丝甘甜，总能让人怦然心动</a:t>
            </a:r>
            <a:r>
              <a:rPr lang="en-US" altLang="zh-CN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鸡头米质地娇柔，吹弹可破，朴实无华的烹饪，最能衬托它的轻灵。弹韧的口感，软糯的溏心，加上粉嫩的清甜，一年不过一个多月，而且费时耗力，但为了这口特殊的甜，苏州人却乐此不疲。</a:t>
            </a:r>
            <a:r>
              <a:rPr lang="en-US" altLang="zh-CN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鸡头米老了，夏天就过去了。</a:t>
            </a:r>
            <a:r>
              <a:rPr lang="en-US" altLang="zh-CN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（汪曾祺）</a:t>
            </a:r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</a:t>
            </a:r>
          </a:p>
        </p:txBody>
      </p:sp>
    </p:spTree>
  </p:cSld>
  <p:clrMapOvr>
    <a:masterClrMapping/>
  </p:clrMapOvr>
  <p:transition spd="slow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6585" y="4824730"/>
            <a:ext cx="10958830" cy="2387600"/>
          </a:xfrm>
        </p:spPr>
        <p:txBody>
          <a:bodyPr/>
          <a:lstStyle/>
          <a:p>
            <a:pPr algn="l" eaLnBrk="1" latinLnBrk="0" hangingPunct="1">
              <a:lnSpc>
                <a:spcPct val="100000"/>
              </a:lnSpc>
            </a:pPr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苦瓜排骨汤：世界上大多数苦味物质都来自植物。与甜相反，苦是一种预警信号，但中国人却从中找到甜的线索。天然苦味化合物在口腔缓缓沉淀，此时却有一丝甘甜，仿佛自舌根袅袅泛起。口舌生津，余韵绵长，中国人称之为回甘。这是甜味体验的另一番境界。原本让人望而却步的味道，凭借巧思、忍耐，加上一双手和一些时间，竟能使人们巧妙地抵达它的对岸。</a:t>
            </a:r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</a:t>
            </a:r>
          </a:p>
        </p:txBody>
      </p:sp>
    </p:spTree>
  </p:cSld>
  <p:clrMapOvr>
    <a:masterClrMapping/>
  </p:clrMapOvr>
  <p:transition spd="slow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01040" y="2948305"/>
            <a:ext cx="10549890" cy="2387600"/>
          </a:xfrm>
        </p:spPr>
        <p:txBody>
          <a:bodyPr/>
          <a:lstStyle/>
          <a:p>
            <a:pPr algn="l" eaLnBrk="1" latinLnBrk="0" hangingPunct="1">
              <a:lnSpc>
                <a:spcPct val="100000"/>
              </a:lnSpc>
            </a:pPr>
            <a:br>
              <a:rPr lang="zh-CN" altLang="en-US" sz="4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br>
              <a:rPr lang="zh-CN" altLang="en-US" sz="4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</a:t>
            </a:r>
            <a:br>
              <a:rPr lang="zh-CN" altLang="en-US" sz="4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r>
              <a:rPr lang="zh-CN" altLang="en-US" sz="4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甜，发端于唇齿，在口舌处搅得风生水起，却在心头落得百转千回。所有的勇气、力量，以及漫长的信约、悲喜与起落，终成万千滋味。</a:t>
            </a:r>
            <a:br>
              <a:rPr lang="zh-CN" altLang="en-US" sz="4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</a:br>
            <a:endParaRPr lang="zh-CN" altLang="en-US" sz="4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4" name="文本框 1"/>
          <p:cNvSpPr txBox="1"/>
          <p:nvPr/>
        </p:nvSpPr>
        <p:spPr>
          <a:xfrm>
            <a:off x="582455" y="755749"/>
            <a:ext cx="11200130" cy="483209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特写方法小结：</a:t>
            </a:r>
          </a:p>
          <a:p>
            <a:pPr algn="l"/>
            <a:r>
              <a:rPr lang="zh-CN" altLang="en-US" sz="4400" dirty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同学范例：</a:t>
            </a:r>
          </a:p>
          <a:p>
            <a:pPr algn="l"/>
            <a:r>
              <a:rPr lang="zh-CN" altLang="en-US" sz="4400" dirty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动作分解，细描铺陈，多种修辞，炼字炼词，</a:t>
            </a:r>
          </a:p>
          <a:p>
            <a:pPr algn="l"/>
            <a:r>
              <a:rPr lang="zh-CN" altLang="en-US" sz="4400" dirty="0">
                <a:solidFill>
                  <a:srgbClr val="0070C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形成节奏，物人合一。</a:t>
            </a:r>
            <a:endParaRPr lang="zh-CN" altLang="en-US" sz="4400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+mn-ea"/>
            </a:endParaRPr>
          </a:p>
          <a:p>
            <a:pPr algn="l"/>
            <a:b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</a:br>
            <a:r>
              <a:rPr lang="zh-CN" altLang="en-US" sz="4400" dirty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《风味人间》：</a:t>
            </a:r>
          </a:p>
          <a:p>
            <a:pPr algn="l"/>
            <a:r>
              <a:rPr lang="zh-CN" altLang="en-US" sz="4400" dirty="0">
                <a:solidFill>
                  <a:srgbClr val="00B05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聚焦食材，融入情感，突出特征，妙用成语。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+mn-ea"/>
            </a:endParaRPr>
          </a:p>
        </p:txBody>
      </p:sp>
    </p:spTree>
  </p:cSld>
  <p:clrMapOvr>
    <a:masterClrMapping/>
  </p:clrMapOvr>
  <p:transition spd="slow" advClick="0" advTm="0">
    <p:push dir="u"/>
  </p:transition>
</p:sld>
</file>

<file path=ppt/theme/theme1.xml><?xml version="1.0" encoding="utf-8"?>
<a:theme xmlns:a="http://schemas.openxmlformats.org/drawingml/2006/main" name="语文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596</Words>
  <Application>Microsoft Office PowerPoint</Application>
  <PresentationFormat>宽屏</PresentationFormat>
  <Paragraphs>18</Paragraphs>
  <Slides>14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1" baseType="lpstr">
      <vt:lpstr>等线</vt:lpstr>
      <vt:lpstr>方正启体简体</vt:lpstr>
      <vt:lpstr>楷体</vt:lpstr>
      <vt:lpstr>Arial</vt:lpstr>
      <vt:lpstr>Calibri</vt:lpstr>
      <vt:lpstr>Calibri Light</vt:lpstr>
      <vt:lpstr>语文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《风味人间》之《甜蜜缥缈录》：                      千层油糕：此时的糖，已经消弭于无形，踪迹缥缈。油糕呈半透明的芙蓉色，绵软甜润，可达惊人的64层。糖无从找寻，而甜却无处不在。              </vt:lpstr>
      <vt:lpstr>               巴克拉瓦：糖浆与油脂相遇，酥皮浑身战栗，这一刻被称作唤醒的瞬间。浓郁香气层层浸透，酥皮在口腔中坍塌的刹那，甜锋芒毕现。或许，只有如此的坚决和果断，才能使甜支撑起伊斯坦布尔的茫茫人海。            土耳其人们相信，甜等同于善良的心和温暖的话。</vt:lpstr>
      <vt:lpstr>               那些风物、气息，过往的岁月与记忆，共同聚成一个名字，我们称之为味道。无论中式甜点的春风化雨，还是西亚国度对甜的快意恩仇，莫不如此。                </vt:lpstr>
      <vt:lpstr>          甜烧白：           旺火熬成糖油，给肥腴的猪肉添上浓妆重彩。糯米煮至半熟，再经过糖油洗礼，显得妩媚动人。白肉油脂尽出，服帖地瘫软在清甜的糯米上，只剩下又沙又糯的口感，和柔顺缠绵的酣甜。糖早已化为醇香，无需显山露水，它是今天的绝对主角。 </vt:lpstr>
      <vt:lpstr>         鸡头米：           不易察觉的一丝甘甜，总能让人怦然心动。鸡头米质地娇柔，吹弹可破，朴实无华的烹饪，最能衬托它的轻灵。弹韧的口感，软糯的溏心，加上粉嫩的清甜，一年不过一个多月，而且费时耗力，但为了这口特殊的甜，苏州人却乐此不疲。“鸡头米老了，夏天就过去了。”（汪曾祺）     </vt:lpstr>
      <vt:lpstr>            苦瓜排骨汤：世界上大多数苦味物质都来自植物。与甜相反，苦是一种预警信号，但中国人却从中找到甜的线索。天然苦味化合物在口腔缓缓沉淀，此时却有一丝甘甜，仿佛自舌根袅袅泛起。口舌生津，余韵绵长，中国人称之为回甘。这是甜味体验的另一番境界。原本让人望而却步的味道，凭借巧思、忍耐，加上一双手和一些时间，竟能使人们巧妙地抵达它的对岸。    </vt:lpstr>
      <vt:lpstr>                 甜，发端于唇齿，在口舌处搅得风生水起，却在心头落得百转千回。所有的勇气、力量，以及漫长的信约、悲喜与起落，终成万千滋味。 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叶海宇</dc:creator>
  <cp:lastModifiedBy>叶 海宇</cp:lastModifiedBy>
  <cp:revision>10</cp:revision>
  <dcterms:created xsi:type="dcterms:W3CDTF">2020-10-20T11:32:00Z</dcterms:created>
  <dcterms:modified xsi:type="dcterms:W3CDTF">2023-05-29T05:49:08Z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