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6" r:id="rId3"/>
    <p:sldId id="300" r:id="rId4"/>
    <p:sldId id="265" r:id="rId5"/>
    <p:sldId id="256" r:id="rId6"/>
    <p:sldId id="259" r:id="rId7"/>
    <p:sldId id="257" r:id="rId8"/>
    <p:sldId id="286" r:id="rId9"/>
    <p:sldId id="267" r:id="rId10"/>
    <p:sldId id="260" r:id="rId11"/>
    <p:sldId id="261" r:id="rId12"/>
    <p:sldId id="281" r:id="rId13"/>
    <p:sldId id="282" r:id="rId14"/>
    <p:sldId id="284" r:id="rId15"/>
    <p:sldId id="285" r:id="rId16"/>
    <p:sldId id="280" r:id="rId17"/>
    <p:sldId id="278" r:id="rId18"/>
    <p:sldId id="279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2"/>
      </p:cViewPr>
      <p:guideLst>
        <p:guide orient="horz" pos="2198"/>
        <p:guide pos="387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1173158"/>
            <a:ext cx="103632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916955" y="2643182"/>
            <a:ext cx="8893821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2924181"/>
            <a:ext cx="103632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4400" y="1428748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  <a:endParaRPr kumimoji="0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  <a:endParaRPr kumimoji="0"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3843" y="1071546"/>
            <a:ext cx="6815667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572111" y="1071547"/>
            <a:ext cx="4011084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8" y="285728"/>
            <a:ext cx="10974657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668032" y="642918"/>
            <a:ext cx="1047757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90563" y="541340"/>
            <a:ext cx="8553459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9429774" y="1000108"/>
            <a:ext cx="1219157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525024" y="274640"/>
            <a:ext cx="2057376" cy="5851525"/>
          </a:xfrm>
        </p:spPr>
        <p:txBody>
          <a:bodyPr vert="eaVert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820173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2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8890413" y="4915144"/>
            <a:ext cx="3301588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1219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6096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3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6"/>
            <a:ext cx="12192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/>
              <a:t>单击此处编辑母版文本样式</a:t>
            </a:r>
            <a:endParaRPr kumimoji="0" lang="zh-CN" altLang="en-US"/>
          </a:p>
          <a:p>
            <a:pPr lvl="1" eaLnBrk="1" latinLnBrk="0" hangingPunct="1"/>
            <a:r>
              <a:rPr kumimoji="0" lang="zh-CN" altLang="en-US"/>
              <a:t>第二级</a:t>
            </a:r>
            <a:endParaRPr kumimoji="0" lang="zh-CN" altLang="en-US"/>
          </a:p>
          <a:p>
            <a:pPr lvl="2" eaLnBrk="1" latinLnBrk="0" hangingPunct="1"/>
            <a:r>
              <a:rPr kumimoji="0" lang="zh-CN" altLang="en-US"/>
              <a:t>第三级</a:t>
            </a:r>
            <a:endParaRPr kumimoji="0" lang="zh-CN" altLang="en-US"/>
          </a:p>
          <a:p>
            <a:pPr lvl="3" eaLnBrk="1" latinLnBrk="0" hangingPunct="1"/>
            <a:r>
              <a:rPr kumimoji="0" lang="zh-CN" altLang="en-US"/>
              <a:t>第四级</a:t>
            </a:r>
            <a:endParaRPr kumimoji="0" lang="zh-CN" altLang="en-US"/>
          </a:p>
          <a:p>
            <a:pPr lvl="4" eaLnBrk="1" latinLnBrk="0" hangingPunct="1"/>
            <a:r>
              <a:rPr kumimoji="0"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 panose="05020102010507070707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 panose="05020102010507070707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 panose="05020102010507070707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 panose="05020102010507070707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 panose="05020102010507070707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8900" y="290979"/>
            <a:ext cx="11982768" cy="4401205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zh-CN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买汽车</a:t>
            </a:r>
            <a:endParaRPr lang="zh-CN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zh-CN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孩子：妈妈，你为什么不买汽车呢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妈妈：买不起呀。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孩子：那怎么才能买上小汽车呢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妈妈：你现在好好学习，长大后就可以买小汽车了。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孩子：那你小时候为什么不好好学习呢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8900" y="4965700"/>
            <a:ext cx="11982768" cy="132343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驳论是一种与立论相对的论证方式。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中国人失掉自信力了吗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就是一篇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驳论文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知识链接</a:t>
            </a:r>
            <a:r>
              <a:rPr lang="en-US" altLang="zh-CN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——</a:t>
            </a:r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驳论文</a:t>
            </a:r>
            <a:endParaRPr lang="zh-CN" altLang="en-US" sz="66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83222" y="1459524"/>
            <a:ext cx="10972800" cy="4958861"/>
          </a:xfrm>
          <a:ln w="38100">
            <a:solidFill>
              <a:srgbClr val="FFC000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议论文从论证方式看，一般可分为立论和驳论两种。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立论，是就一定的事件或问题，提出并阐明自己的见解或主张。</a:t>
            </a:r>
            <a:r>
              <a:rPr lang="zh-CN" altLang="en-US" sz="40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驳论，是通过反驳对方的论点来阐明自己的论点。一般有三种方法：驳论点，驳论据，驳论证。</a:t>
            </a:r>
            <a:endParaRPr lang="en-US" altLang="zh-CN" sz="40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en-US" altLang="zh-CN" sz="4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一般说来，批驳对方的论点主要有两种方式。一是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直接批驳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对方的论点。二是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间接批驳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对方的论据和论证。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600201"/>
            <a:ext cx="10579100" cy="2616199"/>
          </a:xfrm>
          <a:ln w="28575"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假如你面对“中国人失掉自信力了”的错误论调，你将怎样批驳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1173158"/>
            <a:ext cx="10744200" cy="1470025"/>
          </a:xfrm>
        </p:spPr>
        <p:txBody>
          <a:bodyPr>
            <a:noAutofit/>
          </a:bodyPr>
          <a:lstStyle/>
          <a:p>
            <a:r>
              <a:rPr lang="zh-CN" altLang="en-US" sz="80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中国人失掉自信力了吗</a:t>
            </a:r>
            <a:endParaRPr lang="zh-CN" altLang="en-US" sz="80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99371" y="3337775"/>
            <a:ext cx="8893821" cy="1752600"/>
          </a:xfrm>
        </p:spPr>
        <p:txBody>
          <a:bodyPr>
            <a:noAutofit/>
          </a:bodyPr>
          <a:lstStyle/>
          <a:p>
            <a:r>
              <a:rPr lang="en-US" altLang="zh-CN" sz="5400" b="1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——</a:t>
            </a:r>
            <a:r>
              <a:rPr lang="zh-CN" altLang="en-US" sz="5400" b="1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选自</a:t>
            </a:r>
            <a:r>
              <a:rPr lang="en-US" altLang="zh-CN" sz="5400" b="1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sz="5400" b="1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且介亭杂文</a:t>
            </a:r>
            <a:r>
              <a:rPr lang="en-US" altLang="zh-CN" sz="5400" b="1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endParaRPr lang="en-US" altLang="zh-CN" sz="5400" b="1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en-US" altLang="zh-CN" sz="5400" b="1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——</a:t>
            </a:r>
            <a:r>
              <a:rPr lang="zh-CN" altLang="en-US" sz="5400" b="1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作者：鲁迅</a:t>
            </a:r>
            <a:endParaRPr lang="zh-CN" altLang="en-US" sz="5400" b="1" dirty="0">
              <a:solidFill>
                <a:schemeClr val="tx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一、知人论世</a:t>
            </a:r>
            <a:endParaRPr lang="zh-CN" altLang="en-US" sz="66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677507"/>
          </a:xfrm>
          <a:ln w="38100">
            <a:solidFill>
              <a:srgbClr val="FFC000"/>
            </a:solidFill>
          </a:ln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CN" altLang="en-US" sz="4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作品信息：</a:t>
            </a:r>
            <a:endParaRPr lang="en-US" altLang="zh-CN" sz="4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en-US" altLang="zh-CN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《</a:t>
            </a:r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且介亭杂文</a:t>
            </a:r>
            <a:r>
              <a:rPr lang="en-US" altLang="zh-CN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》1935</a:t>
            </a:r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年，鲁迅居住在上海闸北四川路帝国主义越界筑路区域</a:t>
            </a:r>
            <a:r>
              <a:rPr lang="en-US" altLang="zh-CN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即“半租界”收集</a:t>
            </a:r>
            <a:r>
              <a:rPr lang="en-US" altLang="zh-CN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1934</a:t>
            </a:r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年所作杂文，命名为</a:t>
            </a:r>
            <a:r>
              <a:rPr lang="en-US" altLang="zh-CN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且介亭杂文</a:t>
            </a:r>
            <a:r>
              <a:rPr lang="en-US" altLang="zh-CN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，“且介”即取“租界”二字各一半而成，意喻中国的主权只剩下一半。</a:t>
            </a:r>
            <a:r>
              <a:rPr lang="zh-CN" altLang="en-US" sz="43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表明鲁迅先生有很强烈的民族自尊心，对帝国主义的痛恨之情。</a:t>
            </a:r>
            <a:endParaRPr lang="zh-CN" altLang="en-US" sz="43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一、知人论世</a:t>
            </a:r>
            <a:endParaRPr lang="zh-CN" altLang="en-US" sz="66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4677507"/>
          </a:xfrm>
          <a:ln w="38100">
            <a:solidFill>
              <a:srgbClr val="FFC000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4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写作背景：</a:t>
            </a:r>
            <a:endParaRPr lang="en-US" altLang="zh-CN" sz="44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本文收入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且介亭杂文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，属于鲁迅的后期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  <a:hlinkClick r:id="rId1" action="ppaction://hlinksldjump"/>
              </a:rPr>
              <a:t>杂文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。鲁迅写此文之前的一个月，就发烧，“自觉肋痛”，肺病已相当严重。文章写完之后的两个多月，写了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病后杂谈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，还致信杨霁云，自称是在敌人和“战友”的夹攻下“横战”。可见健康的恶化与精神的压力并未影响他对世事的热忱关注。</a:t>
            </a:r>
            <a:endParaRPr lang="zh-CN" altLang="en-US" sz="4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链接一：文体介绍</a:t>
            </a:r>
            <a:endParaRPr lang="zh-CN" altLang="en-US" sz="66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61391" y="1775446"/>
            <a:ext cx="10336696" cy="3710953"/>
          </a:xfrm>
          <a:ln w="38100">
            <a:solidFill>
              <a:srgbClr val="FFC000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4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" action="ppaction://hlinksldjump"/>
              </a:rPr>
              <a:t>杂文</a:t>
            </a:r>
            <a:r>
              <a:rPr lang="zh-CN" altLang="en-US" sz="4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44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一种散文体裁，不拘泥于一种形式，偏重议论，也可以叙事。多为针对现实社会的各种问题而作，一般短小精悍、形式多样、反应迅速、褒贬色彩鲜明并具有强烈的战斗性和文学性。</a:t>
            </a:r>
            <a:endParaRPr lang="zh-CN" altLang="en-US" sz="4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一、知人论世</a:t>
            </a:r>
            <a:endParaRPr lang="zh-CN" altLang="en-US" sz="66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4677507"/>
          </a:xfrm>
          <a:ln w="38100">
            <a:solidFill>
              <a:srgbClr val="FFC000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CN" altLang="en-US" sz="4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写作背景：</a:t>
            </a:r>
            <a:endParaRPr lang="en-US" altLang="zh-CN" sz="44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本文写于“九一八”事变三周年之后。中国近代本来就国运积弱，屡遭欺侮，“九一八”事变又在许多中国人心中投下失败的阴影，国内悲观论调一时甚嚣尘上。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当时资产阶级</a:t>
            </a:r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大公报</a:t>
            </a:r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发表社论，指责中华民族失去了自信力，为国民党反动政府推卸责任。针对这一观点，鲁迅先生凭着对社会现状的洞悉，发出中国人当自信自强的呐喊。</a:t>
            </a:r>
            <a:endParaRPr lang="zh-CN" altLang="en-US" sz="4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二、识文断字</a:t>
            </a:r>
            <a:endParaRPr lang="zh-CN" altLang="en-US" sz="66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7715" y="1441852"/>
            <a:ext cx="11248062" cy="4976446"/>
          </a:xfrm>
          <a:ln w="38100"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zh-CN" altLang="en-US" sz="4400" b="1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慨</a:t>
            </a: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叹       </a:t>
            </a:r>
            <a:r>
              <a:rPr lang="zh-CN" altLang="en-US" sz="4400" b="1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省</a:t>
            </a: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悟      </a:t>
            </a:r>
            <a:r>
              <a:rPr lang="zh-CN" altLang="en-US" sz="4400" b="1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脊</a:t>
            </a: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梁      </a:t>
            </a:r>
            <a:r>
              <a:rPr lang="zh-CN" altLang="en-US" sz="4400" b="1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诓</a:t>
            </a: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骗     搽</a:t>
            </a:r>
            <a:endParaRPr lang="en-US" altLang="zh-CN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210000"/>
              </a:lnSpc>
              <a:buNone/>
            </a:pP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为民请命：       </a:t>
            </a:r>
            <a:endParaRPr lang="en-US" altLang="zh-CN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210000"/>
              </a:lnSpc>
              <a:buNone/>
            </a:pP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前仆后继：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17656" y="1441879"/>
            <a:ext cx="8499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rgbClr val="C00000"/>
                </a:solidFill>
              </a:rPr>
              <a:t>kǎi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71417" y="1433059"/>
            <a:ext cx="10919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rgbClr val="C00000"/>
                </a:solidFill>
              </a:rPr>
              <a:t>xǐng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83611" y="1433059"/>
            <a:ext cx="4700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rgbClr val="C00000"/>
                </a:solidFill>
              </a:rPr>
              <a:t>jǐ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7006378" y="1450703"/>
            <a:ext cx="14889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rgbClr val="C00000"/>
                </a:solidFill>
              </a:rPr>
              <a:t>kuāng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3387739" y="3421575"/>
            <a:ext cx="846992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泛指有相当地位的人代表百姓向当权者陈述困难，提出要求。</a:t>
            </a:r>
            <a:endParaRPr lang="zh-CN" altLang="en-US" sz="4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387738" y="4966094"/>
            <a:ext cx="846992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前面的倒下了，后面的紧跟上去。形容斗争的英勇壮烈。</a:t>
            </a:r>
            <a:endParaRPr lang="zh-CN" altLang="en-US" sz="4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935508" y="1450703"/>
            <a:ext cx="915035" cy="645160"/>
          </a:xfrm>
          <a:prstGeom prst="rect">
            <a:avLst/>
          </a:prstGeom>
        </p:spPr>
        <p:txBody>
          <a:bodyPr wrap="none">
            <a:spAutoFit/>
          </a:bodyPr>
          <a:p>
            <a:pPr algn="l"/>
            <a:r>
              <a:rPr lang="en-US" sz="3600" b="1" dirty="0" err="1">
                <a:solidFill>
                  <a:srgbClr val="C00000"/>
                </a:solidFill>
              </a:rPr>
              <a:t>chá</a:t>
            </a:r>
            <a:endParaRPr lang="en-US" sz="3600" b="1" dirty="0" err="1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0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三、初探课文</a:t>
            </a:r>
            <a:endParaRPr lang="zh-CN" altLang="en-US" sz="66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677507"/>
          </a:xfrm>
          <a:ln w="38100"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自读课文，找出以下信息：对方的错误</a:t>
            </a:r>
            <a:r>
              <a:rPr lang="zh-CN" altLang="en-US" sz="4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观点</a:t>
            </a:r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是什么</a:t>
            </a:r>
            <a:r>
              <a:rPr lang="en-US" altLang="zh-CN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作者</a:t>
            </a:r>
            <a:r>
              <a:rPr lang="zh-CN" altLang="en-US" sz="4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</a:t>
            </a:r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认为它是错误的</a:t>
            </a:r>
            <a:r>
              <a:rPr lang="en-US" altLang="zh-CN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作者</a:t>
            </a:r>
            <a:r>
              <a:rPr lang="zh-CN" altLang="en-US" sz="4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正面提出的观点</a:t>
            </a:r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是什么</a:t>
            </a:r>
            <a:r>
              <a:rPr lang="en-US" altLang="zh-CN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r>
              <a:rPr lang="zh-CN" altLang="en-US" sz="4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依据</a:t>
            </a:r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是什么</a:t>
            </a:r>
            <a:r>
              <a:rPr lang="en-US" altLang="zh-CN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en-US" sz="43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9085" y="63622"/>
            <a:ext cx="10972800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四、合作学习</a:t>
            </a:r>
            <a:endParaRPr lang="zh-CN" altLang="en-US" sz="66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115765" y="1165483"/>
          <a:ext cx="11919440" cy="53015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145"/>
                <a:gridCol w="5031197"/>
                <a:gridCol w="5872098"/>
              </a:tblGrid>
              <a:tr h="804407">
                <a:tc>
                  <a:txBody>
                    <a:bodyPr/>
                    <a:lstStyle/>
                    <a:p>
                      <a:pPr algn="ctr"/>
                      <a:endParaRPr lang="zh-CN" altLang="en-US" sz="44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="1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观点</a:t>
                      </a:r>
                      <a:endParaRPr lang="zh-CN" altLang="en-US" sz="44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="1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依据</a:t>
                      </a:r>
                      <a:endParaRPr lang="zh-CN" altLang="en-US" sz="44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224855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="1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对方</a:t>
                      </a:r>
                      <a:endParaRPr lang="zh-CN" altLang="en-US" sz="44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44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44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224855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b="1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作者</a:t>
                      </a:r>
                      <a:endParaRPr lang="zh-CN" altLang="en-US" sz="44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44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44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1193021" y="2771800"/>
            <a:ext cx="4882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中国人失掉自信力了</a:t>
            </a:r>
            <a:endParaRPr lang="zh-CN" altLang="en-US" sz="4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153456" y="4440089"/>
            <a:ext cx="496159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然而，在这笼罩之下，我们有并不失掉自信力的中国人在。</a:t>
            </a:r>
            <a:endParaRPr lang="zh-CN" altLang="en-US" sz="4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267450" y="2771800"/>
            <a:ext cx="49615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第一段（事实论据）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67450" y="4985303"/>
            <a:ext cx="49615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第七、八段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事实论据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02" y="8866"/>
            <a:ext cx="10972800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四、合作学习</a:t>
            </a:r>
            <a:endParaRPr lang="zh-CN" altLang="en-US" sz="66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9085" y="995045"/>
            <a:ext cx="12001500" cy="5468620"/>
          </a:xfrm>
          <a:ln w="38100"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③</a:t>
            </a: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作者是如何反驳对方的观点并证明自己的观点正确的呢</a:t>
            </a:r>
            <a:r>
              <a:rPr lang="en-US" altLang="zh-CN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en-US" altLang="zh-CN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65530" y="2663825"/>
            <a:ext cx="700405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承认对方论据是事实</a:t>
            </a:r>
            <a:endParaRPr lang="zh-CN" altLang="en-US" sz="3200"/>
          </a:p>
          <a:p>
            <a:endParaRPr lang="zh-CN" altLang="en-US" sz="3200"/>
          </a:p>
          <a:p>
            <a:r>
              <a:rPr lang="zh-CN" altLang="en-US" sz="3200"/>
              <a:t>反驳对方论证过程</a:t>
            </a:r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4787265" y="3061970"/>
            <a:ext cx="274129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地大物博</a:t>
            </a:r>
            <a:r>
              <a:rPr lang="en-US" altLang="zh-CN" sz="3200"/>
              <a:t>—</a:t>
            </a:r>
            <a:endParaRPr lang="zh-CN" altLang="en-US" sz="3200"/>
          </a:p>
          <a:p>
            <a:r>
              <a:rPr lang="zh-CN" altLang="en-US" sz="3200"/>
              <a:t>信国联</a:t>
            </a:r>
            <a:r>
              <a:rPr lang="en-US" altLang="zh-CN" sz="3200"/>
              <a:t>—</a:t>
            </a:r>
            <a:endParaRPr lang="en-US" altLang="zh-CN" sz="3200"/>
          </a:p>
          <a:p>
            <a:r>
              <a:rPr lang="zh-CN" altLang="en-US" sz="3200">
                <a:sym typeface="+mn-ea"/>
              </a:rPr>
              <a:t>求神拜佛—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027285" y="3355340"/>
            <a:ext cx="33712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FF0000"/>
                </a:solidFill>
              </a:rPr>
              <a:t>都不是自信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75385" y="4737735"/>
            <a:ext cx="21939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正面立论</a:t>
            </a:r>
            <a:endParaRPr lang="zh-CN" altLang="en-US" sz="3200"/>
          </a:p>
        </p:txBody>
      </p:sp>
      <p:sp>
        <p:nvSpPr>
          <p:cNvPr id="10" name="文本框 9"/>
          <p:cNvSpPr txBox="1"/>
          <p:nvPr/>
        </p:nvSpPr>
        <p:spPr>
          <a:xfrm>
            <a:off x="3558540" y="4512310"/>
            <a:ext cx="63309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中国人没有失掉自信力</a:t>
            </a:r>
            <a:endParaRPr lang="zh-CN" altLang="en-US" sz="3200"/>
          </a:p>
        </p:txBody>
      </p:sp>
      <p:sp>
        <p:nvSpPr>
          <p:cNvPr id="12" name="文本框 11"/>
          <p:cNvSpPr txBox="1"/>
          <p:nvPr/>
        </p:nvSpPr>
        <p:spPr>
          <a:xfrm>
            <a:off x="3558540" y="5095875"/>
            <a:ext cx="84029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事实论证：不是所有的中国人都失去了自信力</a:t>
            </a:r>
            <a:endParaRPr lang="zh-CN" altLang="en-US" sz="3200"/>
          </a:p>
        </p:txBody>
      </p:sp>
      <p:sp>
        <p:nvSpPr>
          <p:cNvPr id="13" name="左大括号 12"/>
          <p:cNvSpPr/>
          <p:nvPr/>
        </p:nvSpPr>
        <p:spPr>
          <a:xfrm>
            <a:off x="4552950" y="3180080"/>
            <a:ext cx="234315" cy="1332230"/>
          </a:xfrm>
          <a:prstGeom prst="leftBrace">
            <a:avLst>
              <a:gd name="adj1" fmla="val 8333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右大括号 13"/>
          <p:cNvSpPr/>
          <p:nvPr/>
        </p:nvSpPr>
        <p:spPr>
          <a:xfrm>
            <a:off x="10027285" y="3061970"/>
            <a:ext cx="76200" cy="128016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849110" y="3061970"/>
            <a:ext cx="31781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FF0000"/>
                </a:solidFill>
              </a:rPr>
              <a:t>信“地”信“物”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548755" y="3585210"/>
            <a:ext cx="17233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FF0000"/>
                </a:solidFill>
              </a:rPr>
              <a:t>他信力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849110" y="4009390"/>
            <a:ext cx="30403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FF0000"/>
                </a:solidFill>
              </a:rPr>
              <a:t>自欺力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18" name="左大括号 17"/>
          <p:cNvSpPr/>
          <p:nvPr/>
        </p:nvSpPr>
        <p:spPr>
          <a:xfrm>
            <a:off x="3151505" y="4630420"/>
            <a:ext cx="407035" cy="91630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99085" y="3180080"/>
            <a:ext cx="4857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驳</a:t>
            </a:r>
            <a:endParaRPr lang="zh-CN" altLang="en-US" sz="32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22275" y="4796790"/>
            <a:ext cx="6584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立</a:t>
            </a:r>
            <a:endParaRPr lang="zh-CN" altLang="en-US" sz="32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左大括号 20"/>
          <p:cNvSpPr/>
          <p:nvPr/>
        </p:nvSpPr>
        <p:spPr>
          <a:xfrm>
            <a:off x="970915" y="2805430"/>
            <a:ext cx="156845" cy="133223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94460" y="3260090"/>
            <a:ext cx="22409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直接批驳</a:t>
            </a:r>
            <a:endParaRPr lang="zh-CN" altLang="en-US" sz="2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317625" y="5219065"/>
            <a:ext cx="22409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间接批驳</a:t>
            </a:r>
            <a:endParaRPr lang="zh-CN" altLang="en-US" sz="2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6" grpId="0"/>
      <p:bldP spid="15" grpId="0"/>
      <p:bldP spid="16" grpId="0"/>
      <p:bldP spid="17" grpId="0"/>
      <p:bldP spid="14" grpId="0" animBg="1"/>
      <p:bldP spid="7" grpId="0"/>
      <p:bldP spid="9" grpId="0"/>
      <p:bldP spid="18" grpId="0" animBg="1"/>
      <p:bldP spid="10" grpId="0"/>
      <p:bldP spid="12" grpId="0"/>
      <p:bldP spid="21" grpId="0" animBg="1"/>
      <p:bldP spid="19" grpId="0"/>
      <p:bldP spid="20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6105" y="133033"/>
            <a:ext cx="10972800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五、深入研习</a:t>
            </a:r>
            <a:endParaRPr lang="zh-CN" altLang="en-US" sz="66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7638" y="1180612"/>
            <a:ext cx="11497408" cy="5020407"/>
          </a:xfrm>
          <a:ln w="38100"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文章中有多处提到“中国人”这个概念，联系全文，辨析不同句子中“中国人”的含义？</a:t>
            </a:r>
            <a:endParaRPr lang="en-US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76934" y="5029209"/>
            <a:ext cx="10676792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所有中国人；国民党反动统治者及其“御用文人”；绝大多数中国人。</a:t>
            </a:r>
            <a:endParaRPr lang="en-US" altLang="zh-CN" sz="3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86105" y="2352675"/>
            <a:ext cx="1125918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400"/>
              <a:t>  </a:t>
            </a:r>
            <a:r>
              <a:rPr lang="zh-CN" altLang="en-US" sz="2400"/>
              <a:t>于是有人慨叹曰:中国人失掉自信力了。</a:t>
            </a:r>
            <a:endParaRPr lang="zh-CN" altLang="en-US" sz="2400"/>
          </a:p>
          <a:p>
            <a:r>
              <a:rPr lang="zh-CN" altLang="en-US" sz="2400"/>
              <a:t>  假使这也算一种"信"，那也只能说中国人曾经有过"他信力"，自从对国联失望之后，便把这他信力都失掉了。</a:t>
            </a:r>
            <a:endParaRPr lang="zh-CN" altLang="en-US" sz="2400"/>
          </a:p>
          <a:p>
            <a:r>
              <a:rPr lang="zh-CN" altLang="en-US" sz="2400"/>
              <a:t>  中国人现在是在发展着"自欺力"。</a:t>
            </a:r>
            <a:endParaRPr lang="zh-CN" altLang="en-US" sz="2400"/>
          </a:p>
          <a:p>
            <a:r>
              <a:rPr lang="zh-CN" altLang="en-US" sz="2400"/>
              <a:t>  然而，在这笼罩之下，我们有并不失掉自信力的中国人在。</a:t>
            </a:r>
            <a:endParaRPr lang="zh-CN" altLang="en-US" sz="2400"/>
          </a:p>
          <a:p>
            <a:r>
              <a:rPr lang="zh-CN" altLang="en-US" sz="2400"/>
              <a:t>  要论中国人，必须不被搽在表面的自欺欺人的脂粉所诓骗，却看看他的筋骨和脊梁。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3658" y="142754"/>
            <a:ext cx="10972800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五、深入研习</a:t>
            </a:r>
            <a:endParaRPr lang="zh-CN" altLang="en-US" sz="66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9131" y="1107831"/>
            <a:ext cx="12019083" cy="5433646"/>
          </a:xfrm>
          <a:ln w="38100"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作者认为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何人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可以称为“中国的脊梁”，“中国的脊梁”这一概念提出对于当时的中国社会有何意义呢？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5331" y="2670576"/>
            <a:ext cx="1174945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埋头苦干的人，有拼命硬干的人，有为民请命的人，有舍身求法的人，</a:t>
            </a:r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这就是中国的脊梁；</a:t>
            </a:r>
            <a:endParaRPr lang="en-US" altLang="zh-CN" sz="4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0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意义：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当时国民党到处散布悲观论调，广大民众也因“中国的脊梁”总被摧残、被抹杀而看不到光明。鲁迅反复赞扬“中国的脊梁”，可以鼓舞斗志，增强中国人的自信力。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1868" y="1160585"/>
            <a:ext cx="11497408" cy="5416061"/>
          </a:xfrm>
          <a:ln w="38100"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第九段作者用了一连串的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比喻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，体会其中含义，并分析第九段的作用。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34153" y="2544147"/>
            <a:ext cx="11432931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含义：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“脂粉”比喻统治阶级的欺骗性宣传；“筋骨和脊梁”比喻气节、操守、人格、品质；“状元宰相”比喻国民党反动政客及其御用文人；“地底下”比喻当时还处于地下斗争的中国共产党及其领导下的革命力量。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作用：以比喻的论证方式表明不要被国民党反动政客的宣传所欺骗，事实证明地下斗争的革命力量还没有失掉自信力，还在坚持战斗；</a:t>
            </a:r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总结全文，照应开头，与文章开头“公开的文字”相呼应，使文章结构完整，浑然一体。</a:t>
            </a:r>
            <a:b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zh-CN" altLang="en-US" sz="3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543658" y="142754"/>
            <a:ext cx="10972800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五、深入研习</a:t>
            </a:r>
            <a:endParaRPr lang="zh-CN" altLang="en-US" sz="66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六、拓展延伸</a:t>
            </a:r>
            <a:endParaRPr lang="zh-CN" altLang="en-US" sz="66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4623" y="1415562"/>
            <a:ext cx="11497408" cy="5020407"/>
          </a:xfrm>
          <a:ln w="38100"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文章第七段提到的“中国的脊梁”，你能举出具体例子和大家分享下吗？</a:t>
            </a:r>
            <a:endParaRPr lang="en-US" altLang="zh-CN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endParaRPr lang="en-US" altLang="zh-CN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4270" y="3257372"/>
            <a:ext cx="106767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埋头苦干的人</a:t>
            </a:r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钱学森、邓稼先</a:t>
            </a:r>
            <a:endParaRPr lang="en-US" altLang="zh-CN" sz="4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拼命硬干的人</a:t>
            </a:r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王进喜、焦裕禄</a:t>
            </a:r>
            <a:endParaRPr lang="en-US" altLang="zh-CN" sz="4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为民请命的人</a:t>
            </a:r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范仲淹、孙中山</a:t>
            </a:r>
            <a:endParaRPr lang="en-US" altLang="zh-CN" sz="4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舍身求法的人</a:t>
            </a:r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谭嗣同、林觉民</a:t>
            </a:r>
            <a:endParaRPr lang="en-US" altLang="zh-CN" sz="4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3223" y="221884"/>
            <a:ext cx="10972800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sz="66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六、拓展延伸</a:t>
            </a:r>
            <a:endParaRPr lang="zh-CN" altLang="en-US" sz="66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9115" y="1415561"/>
            <a:ext cx="11708423" cy="5125915"/>
          </a:xfrm>
          <a:ln w="38100"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故今日之责任，不在他人，而全在我少年。少年智则国智，少年富则国富，少年强则国强，少年独立则国独立，少年自由则国自由，少年进步则国进步，少年胜于欧洲，则国胜于欧洲，少年雄于地球，则国雄于地球。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美哉我少年中国，与天不老；壮哉我中国少年，与国无疆。</a:t>
            </a:r>
            <a:endParaRPr lang="en-US" altLang="zh-CN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0</TotalTime>
  <Words>2151</Words>
  <Application>WPS 演示</Application>
  <PresentationFormat>宽屏</PresentationFormat>
  <Paragraphs>161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1" baseType="lpstr">
      <vt:lpstr>Arial</vt:lpstr>
      <vt:lpstr>宋体</vt:lpstr>
      <vt:lpstr>Wingdings</vt:lpstr>
      <vt:lpstr>Wingdings 2</vt:lpstr>
      <vt:lpstr>Arial</vt:lpstr>
      <vt:lpstr>华文行楷</vt:lpstr>
      <vt:lpstr>微软雅黑</vt:lpstr>
      <vt:lpstr>Arial Unicode MS</vt:lpstr>
      <vt:lpstr>隶书</vt:lpstr>
      <vt:lpstr>Maiandra GD</vt:lpstr>
      <vt:lpstr>华文楷体</vt:lpstr>
      <vt:lpstr>Cambria</vt:lpstr>
      <vt:lpstr>Calibri</vt:lpstr>
      <vt:lpstr>龙腾四海</vt:lpstr>
      <vt:lpstr>PowerPoint 演示文稿</vt:lpstr>
      <vt:lpstr>知识链接——驳论文</vt:lpstr>
      <vt:lpstr>PowerPoint 演示文稿</vt:lpstr>
      <vt:lpstr>中国人失掉自信力了吗</vt:lpstr>
      <vt:lpstr>一、知人论世</vt:lpstr>
      <vt:lpstr>一、知人论世</vt:lpstr>
      <vt:lpstr>链接一：文体介绍</vt:lpstr>
      <vt:lpstr>一、知人论世</vt:lpstr>
      <vt:lpstr>二、识文断字</vt:lpstr>
      <vt:lpstr>三、初探课文</vt:lpstr>
      <vt:lpstr>四、合作学习</vt:lpstr>
      <vt:lpstr>四、合作学习</vt:lpstr>
      <vt:lpstr>五、深入研习</vt:lpstr>
      <vt:lpstr>五、深入研习</vt:lpstr>
      <vt:lpstr>五、深入研习</vt:lpstr>
      <vt:lpstr>六、拓展延伸</vt:lpstr>
      <vt:lpstr>六、拓展延伸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中国人失掉自信力了吗</dc:title>
  <dc:creator>潇潇</dc:creator>
  <cp:lastModifiedBy>向日葵</cp:lastModifiedBy>
  <cp:revision>43</cp:revision>
  <dcterms:created xsi:type="dcterms:W3CDTF">2015-05-05T08:02:00Z</dcterms:created>
  <dcterms:modified xsi:type="dcterms:W3CDTF">2018-11-16T12:53:52Z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