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1.bin" ContentType="application/vnd.ms-office.activeX"/>
  <Override PartName="/ppt/activeX/activeX2.xml" ContentType="application/vnd.ms-office.activeX+xml"/>
  <Override PartName="/ppt/activeX/activeX2.bin" ContentType="application/vnd.ms-office.activeX"/>
  <Override PartName="/ppt/activeX/activeX3.xml" ContentType="application/vnd.ms-office.activeX+xml"/>
  <Override PartName="/ppt/activeX/activeX3.bin" ContentType="application/vnd.ms-office.activeX"/>
  <Override PartName="/ppt/activeX/activeX4.xml" ContentType="application/vnd.ms-office.activeX+xml"/>
  <Override PartName="/ppt/activeX/activeX4.bin" ContentType="application/vnd.ms-office.activeX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4020" r:id="rId2"/>
  </p:sldMasterIdLst>
  <p:sldIdLst>
    <p:sldId id="315" r:id="rId3"/>
    <p:sldId id="318" r:id="rId4"/>
    <p:sldId id="285" r:id="rId5"/>
    <p:sldId id="336" r:id="rId6"/>
    <p:sldId id="335" r:id="rId7"/>
    <p:sldId id="331" r:id="rId8"/>
    <p:sldId id="342" r:id="rId9"/>
    <p:sldId id="334" r:id="rId10"/>
    <p:sldId id="341" r:id="rId11"/>
    <p:sldId id="332" r:id="rId12"/>
    <p:sldId id="333" r:id="rId13"/>
    <p:sldId id="339" r:id="rId14"/>
    <p:sldId id="276" r:id="rId15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33399"/>
    <a:srgbClr val="5F5F5F"/>
    <a:srgbClr val="808080"/>
    <a:srgbClr val="000000"/>
    <a:srgbClr val="78A4BC"/>
    <a:srgbClr val="9DBDB2"/>
    <a:srgbClr val="77A3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gradFill rotWithShape="0">
          <a:gsLst>
            <a:gs pos="0">
              <a:schemeClr val="bg1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0" y="0"/>
          <a:ext cx="9144000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4" r:id="rId3" imgW="2438198" imgH="1657835" progId="Photoshop.Image.7">
                  <p:embed/>
                </p:oleObj>
              </mc:Choice>
              <mc:Fallback>
                <p:oleObj r:id="rId3" imgW="2438198" imgH="1657835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3124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6684963" y="3438525"/>
            <a:ext cx="2001837" cy="1238250"/>
          </a:xfrm>
          <a:prstGeom prst="diamo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>
              <a:ea typeface="宋体" charset="-122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4724400" y="2201863"/>
            <a:ext cx="2047875" cy="1260475"/>
          </a:xfrm>
          <a:prstGeom prst="diamond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>
              <a:ea typeface="宋体" charset="-122"/>
            </a:endParaRP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5741988" y="1752600"/>
            <a:ext cx="1908175" cy="1263650"/>
          </a:xfrm>
          <a:prstGeom prst="diamond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>
              <a:ea typeface="宋体" charset="-122"/>
            </a:endParaRPr>
          </a:p>
        </p:txBody>
      </p:sp>
      <p:sp>
        <p:nvSpPr>
          <p:cNvPr id="8" name="未知" descr="F"/>
          <p:cNvSpPr>
            <a:spLocks/>
          </p:cNvSpPr>
          <p:nvPr/>
        </p:nvSpPr>
        <p:spPr bwMode="auto">
          <a:xfrm>
            <a:off x="6686550" y="4054475"/>
            <a:ext cx="1028700" cy="1692275"/>
          </a:xfrm>
          <a:custGeom>
            <a:avLst/>
            <a:gdLst>
              <a:gd name="T0" fmla="*/ 648 w 648"/>
              <a:gd name="T1" fmla="*/ 1066 h 1066"/>
              <a:gd name="T2" fmla="*/ 641 w 648"/>
              <a:gd name="T3" fmla="*/ 389 h 1066"/>
              <a:gd name="T4" fmla="*/ 0 w 648"/>
              <a:gd name="T5" fmla="*/ 0 h 1066"/>
              <a:gd name="T6" fmla="*/ 2 w 648"/>
              <a:gd name="T7" fmla="*/ 681 h 1066"/>
              <a:gd name="T8" fmla="*/ 648 w 648"/>
              <a:gd name="T9" fmla="*/ 1066 h 10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48" h="1066">
                <a:moveTo>
                  <a:pt x="648" y="1066"/>
                </a:moveTo>
                <a:lnTo>
                  <a:pt x="641" y="389"/>
                </a:lnTo>
                <a:lnTo>
                  <a:pt x="0" y="0"/>
                </a:lnTo>
                <a:lnTo>
                  <a:pt x="2" y="681"/>
                </a:lnTo>
                <a:lnTo>
                  <a:pt x="648" y="1066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未知" descr="d"/>
          <p:cNvSpPr>
            <a:spLocks/>
          </p:cNvSpPr>
          <p:nvPr/>
        </p:nvSpPr>
        <p:spPr bwMode="auto">
          <a:xfrm>
            <a:off x="4725988" y="2819400"/>
            <a:ext cx="1027112" cy="1733550"/>
          </a:xfrm>
          <a:custGeom>
            <a:avLst/>
            <a:gdLst>
              <a:gd name="T0" fmla="*/ 626 w 626"/>
              <a:gd name="T1" fmla="*/ 991 h 991"/>
              <a:gd name="T2" fmla="*/ 626 w 626"/>
              <a:gd name="T3" fmla="*/ 362 h 991"/>
              <a:gd name="T4" fmla="*/ 0 w 626"/>
              <a:gd name="T5" fmla="*/ 0 h 991"/>
              <a:gd name="T6" fmla="*/ 2 w 626"/>
              <a:gd name="T7" fmla="*/ 617 h 991"/>
              <a:gd name="T8" fmla="*/ 626 w 626"/>
              <a:gd name="T9" fmla="*/ 991 h 9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26" h="991">
                <a:moveTo>
                  <a:pt x="626" y="991"/>
                </a:moveTo>
                <a:lnTo>
                  <a:pt x="626" y="362"/>
                </a:lnTo>
                <a:lnTo>
                  <a:pt x="0" y="0"/>
                </a:lnTo>
                <a:lnTo>
                  <a:pt x="2" y="617"/>
                </a:lnTo>
                <a:lnTo>
                  <a:pt x="626" y="991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749925" y="4537075"/>
            <a:ext cx="939800" cy="1635125"/>
          </a:xfrm>
          <a:custGeom>
            <a:avLst/>
            <a:gdLst>
              <a:gd name="T0" fmla="*/ 592 w 592"/>
              <a:gd name="T1" fmla="*/ 1030 h 1030"/>
              <a:gd name="T2" fmla="*/ 592 w 592"/>
              <a:gd name="T3" fmla="*/ 371 h 1030"/>
              <a:gd name="T4" fmla="*/ 1 w 592"/>
              <a:gd name="T5" fmla="*/ 0 h 1030"/>
              <a:gd name="T6" fmla="*/ 0 w 592"/>
              <a:gd name="T7" fmla="*/ 662 h 1030"/>
              <a:gd name="T8" fmla="*/ 592 w 592"/>
              <a:gd name="T9" fmla="*/ 1030 h 103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2" h="1030">
                <a:moveTo>
                  <a:pt x="592" y="1030"/>
                </a:moveTo>
                <a:lnTo>
                  <a:pt x="592" y="371"/>
                </a:lnTo>
                <a:lnTo>
                  <a:pt x="1" y="0"/>
                </a:lnTo>
                <a:lnTo>
                  <a:pt x="0" y="662"/>
                </a:lnTo>
                <a:lnTo>
                  <a:pt x="592" y="1030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未知" descr="b"/>
          <p:cNvSpPr>
            <a:spLocks/>
          </p:cNvSpPr>
          <p:nvPr/>
        </p:nvSpPr>
        <p:spPr bwMode="auto">
          <a:xfrm>
            <a:off x="5741988" y="2382838"/>
            <a:ext cx="962025" cy="1671637"/>
          </a:xfrm>
          <a:custGeom>
            <a:avLst/>
            <a:gdLst>
              <a:gd name="T0" fmla="*/ 589 w 598"/>
              <a:gd name="T1" fmla="*/ 1053 h 1053"/>
              <a:gd name="T2" fmla="*/ 598 w 598"/>
              <a:gd name="T3" fmla="*/ 394 h 1053"/>
              <a:gd name="T4" fmla="*/ 0 w 598"/>
              <a:gd name="T5" fmla="*/ 0 h 1053"/>
              <a:gd name="T6" fmla="*/ 1 w 598"/>
              <a:gd name="T7" fmla="*/ 675 h 1053"/>
              <a:gd name="T8" fmla="*/ 589 w 598"/>
              <a:gd name="T9" fmla="*/ 1053 h 10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8" h="1053">
                <a:moveTo>
                  <a:pt x="589" y="1053"/>
                </a:moveTo>
                <a:lnTo>
                  <a:pt x="598" y="394"/>
                </a:lnTo>
                <a:lnTo>
                  <a:pt x="0" y="0"/>
                </a:lnTo>
                <a:lnTo>
                  <a:pt x="1" y="675"/>
                </a:lnTo>
                <a:lnTo>
                  <a:pt x="589" y="1053"/>
                </a:lnTo>
                <a:close/>
              </a:path>
            </a:pathLst>
          </a:cu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4343400"/>
            <a:ext cx="5181600" cy="1219200"/>
          </a:xfrm>
        </p:spPr>
        <p:txBody>
          <a:bodyPr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altLang="zh-CN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1000" y="5562600"/>
            <a:ext cx="5181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600">
                <a:solidFill>
                  <a:schemeClr val="tx2"/>
                </a:solidFill>
              </a:defRPr>
            </a:lvl1pPr>
          </a:lstStyle>
          <a:p>
            <a:r>
              <a:rPr lang="en-US" altLang="zh-CN"/>
              <a:t>Click to edit Master subtitle style</a:t>
            </a: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152400" y="6553200"/>
            <a:ext cx="2438400" cy="2286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553200"/>
            <a:ext cx="3048000" cy="2286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77000" y="6553200"/>
            <a:ext cx="2438400" cy="228600"/>
          </a:xfrm>
        </p:spPr>
        <p:txBody>
          <a:bodyPr/>
          <a:lstStyle>
            <a:lvl1pPr algn="r"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fld id="{90BE2542-C17E-4A72-AE73-5700C7396DD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0511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11EC9-1201-4ADF-B31B-8E8211FF38F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5053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0C1CC-4395-45BB-9940-0975F569A6D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982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1371600"/>
            <a:ext cx="3733800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00" y="1371600"/>
            <a:ext cx="3733800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13527-56D8-4E56-98BD-CCC4C0B896B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6083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16852-CE94-48D2-AF86-9DFFDAF34A7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2911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448FE-1E4E-4E99-B794-5A57C145165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6814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57701-6E3B-4281-8975-7D525788AE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456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8F2EC-C627-4D74-A658-E8533159BAD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784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BB91C-6DFE-4E7B-9DBF-B86FDD1629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6049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C9685-4370-4755-9C7F-EEDBD65D172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7834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457200"/>
            <a:ext cx="1905000" cy="57721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5562600" cy="57721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E8A46-E6C5-4FC2-B1DA-930DABD0191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47861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396E4-1B7F-4C08-BF33-10EDBEB41B5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4850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fld id="{953ED701-6000-4D49-B710-85AF6761E178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D4B49-A397-4D25-851A-898DF8C76FC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4915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C36A3C-EFCA-41FF-AC2F-383124B12492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17866-23B0-4BC9-91DF-BFC12318D9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1357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7F4469-C868-48EB-BA2C-DE2E147B6C86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42116-6E7B-441B-80BB-86E9DF273A6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6649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70F5E1-D398-4222-90BB-5E74CF833EC8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78880-B66D-483C-9469-963021FF9D8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4933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DA78D2-A4BA-4905-B6AB-9A416552642C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1AC37-F667-4C5E-AD89-BF76E170A5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30317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CC68C5-6860-4EED-BD69-98BC866B3887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11B79-0133-467B-A39C-26151C6EC1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11798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82964A-414B-452C-92F2-FB570F2B4B07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AD137-9D72-45F8-BC1E-3F0EB79AA6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0629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769ABC-F451-437C-93A6-EE16E9232C9D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3AD7D-D689-4E49-9653-9989E63CA53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7059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55399C-EBCB-4461-9831-B1C7BB239088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89040-BD44-49C9-80B8-B6B263F1166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14190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7EAFF-BFA9-42C7-AEB2-44C60D021DE4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0E582-C111-405A-8584-409A0E41ED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290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0" y="0"/>
          <a:ext cx="9144000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r:id="rId14" imgW="2438198" imgH="1657835" progId="Photoshop.Image.7">
                  <p:embed/>
                </p:oleObj>
              </mc:Choice>
              <mc:Fallback>
                <p:oleObj r:id="rId14" imgW="2438198" imgH="1657835" progId="Photoshop.Image.7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715000" y="6305550"/>
            <a:ext cx="3009900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zh-CN" altLang="en-US">
              <a:ea typeface="宋体" charset="-122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371600"/>
            <a:ext cx="762000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28600" y="6400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900">
                <a:solidFill>
                  <a:srgbClr val="000000"/>
                </a:solidFill>
                <a:latin typeface="+mn-lt"/>
                <a:ea typeface="宋体" pitchFamily="2" charset="-122"/>
              </a:defRPr>
            </a:lvl1pPr>
          </a:lstStyle>
          <a:p>
            <a:pPr>
              <a:defRPr/>
            </a:pPr>
            <a:fld id="{BF82CDA7-6DE3-437B-9971-82AB7985F43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457200"/>
            <a:ext cx="7086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grpSp>
        <p:nvGrpSpPr>
          <p:cNvPr id="4103" name="Group 7"/>
          <p:cNvGrpSpPr>
            <a:grpSpLocks/>
          </p:cNvGrpSpPr>
          <p:nvPr/>
        </p:nvGrpSpPr>
        <p:grpSpPr bwMode="auto">
          <a:xfrm>
            <a:off x="228600" y="228600"/>
            <a:ext cx="990600" cy="1219200"/>
            <a:chOff x="0" y="0"/>
            <a:chExt cx="2496" cy="2784"/>
          </a:xfrm>
        </p:grpSpPr>
        <p:sp>
          <p:nvSpPr>
            <p:cNvPr id="4104" name="AutoShape 8"/>
            <p:cNvSpPr>
              <a:spLocks noChangeArrowheads="1"/>
            </p:cNvSpPr>
            <p:nvPr userDrawn="1"/>
          </p:nvSpPr>
          <p:spPr bwMode="auto">
            <a:xfrm>
              <a:off x="1236" y="1069"/>
              <a:ext cx="1260" cy="779"/>
            </a:xfrm>
            <a:prstGeom prst="diamond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>
                <a:ea typeface="宋体" charset="-122"/>
              </a:endParaRPr>
            </a:p>
          </p:txBody>
        </p:sp>
        <p:sp>
          <p:nvSpPr>
            <p:cNvPr id="4105" name="AutoShape 9"/>
            <p:cNvSpPr>
              <a:spLocks noChangeArrowheads="1"/>
            </p:cNvSpPr>
            <p:nvPr userDrawn="1"/>
          </p:nvSpPr>
          <p:spPr bwMode="auto">
            <a:xfrm>
              <a:off x="0" y="290"/>
              <a:ext cx="1292" cy="794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>
                <a:ea typeface="宋体" charset="-122"/>
              </a:endParaRPr>
            </a:p>
          </p:txBody>
        </p:sp>
        <p:sp>
          <p:nvSpPr>
            <p:cNvPr id="4106" name="AutoShape 10"/>
            <p:cNvSpPr>
              <a:spLocks noChangeArrowheads="1"/>
            </p:cNvSpPr>
            <p:nvPr userDrawn="1"/>
          </p:nvSpPr>
          <p:spPr bwMode="auto">
            <a:xfrm>
              <a:off x="636" y="0"/>
              <a:ext cx="1200" cy="798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zh-CN" altLang="en-US">
                <a:ea typeface="宋体" charset="-122"/>
              </a:endParaRPr>
            </a:p>
          </p:txBody>
        </p:sp>
        <p:sp>
          <p:nvSpPr>
            <p:cNvPr id="4107" name="未知"/>
            <p:cNvSpPr>
              <a:spLocks/>
            </p:cNvSpPr>
            <p:nvPr userDrawn="1"/>
          </p:nvSpPr>
          <p:spPr bwMode="auto">
            <a:xfrm>
              <a:off x="1236" y="1457"/>
              <a:ext cx="648" cy="1066"/>
            </a:xfrm>
            <a:custGeom>
              <a:avLst/>
              <a:gdLst>
                <a:gd name="T0" fmla="*/ 648 w 648"/>
                <a:gd name="T1" fmla="*/ 1066 h 1066"/>
                <a:gd name="T2" fmla="*/ 641 w 648"/>
                <a:gd name="T3" fmla="*/ 389 h 1066"/>
                <a:gd name="T4" fmla="*/ 0 w 648"/>
                <a:gd name="T5" fmla="*/ 0 h 1066"/>
                <a:gd name="T6" fmla="*/ 2 w 648"/>
                <a:gd name="T7" fmla="*/ 681 h 1066"/>
                <a:gd name="T8" fmla="*/ 648 w 648"/>
                <a:gd name="T9" fmla="*/ 1066 h 1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8" h="1066">
                  <a:moveTo>
                    <a:pt x="648" y="1066"/>
                  </a:moveTo>
                  <a:lnTo>
                    <a:pt x="641" y="389"/>
                  </a:lnTo>
                  <a:lnTo>
                    <a:pt x="0" y="0"/>
                  </a:lnTo>
                  <a:lnTo>
                    <a:pt x="2" y="681"/>
                  </a:lnTo>
                  <a:lnTo>
                    <a:pt x="648" y="10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8" name="未知"/>
            <p:cNvSpPr>
              <a:spLocks/>
            </p:cNvSpPr>
            <p:nvPr userDrawn="1"/>
          </p:nvSpPr>
          <p:spPr bwMode="auto">
            <a:xfrm>
              <a:off x="0" y="678"/>
              <a:ext cx="648" cy="1095"/>
            </a:xfrm>
            <a:custGeom>
              <a:avLst/>
              <a:gdLst>
                <a:gd name="T0" fmla="*/ 626 w 626"/>
                <a:gd name="T1" fmla="*/ 991 h 991"/>
                <a:gd name="T2" fmla="*/ 626 w 626"/>
                <a:gd name="T3" fmla="*/ 362 h 991"/>
                <a:gd name="T4" fmla="*/ 0 w 626"/>
                <a:gd name="T5" fmla="*/ 0 h 991"/>
                <a:gd name="T6" fmla="*/ 2 w 626"/>
                <a:gd name="T7" fmla="*/ 617 h 991"/>
                <a:gd name="T8" fmla="*/ 626 w 626"/>
                <a:gd name="T9" fmla="*/ 991 h 9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6" h="991">
                  <a:moveTo>
                    <a:pt x="626" y="991"/>
                  </a:moveTo>
                  <a:lnTo>
                    <a:pt x="626" y="362"/>
                  </a:lnTo>
                  <a:lnTo>
                    <a:pt x="0" y="0"/>
                  </a:lnTo>
                  <a:lnTo>
                    <a:pt x="2" y="617"/>
                  </a:lnTo>
                  <a:lnTo>
                    <a:pt x="626" y="991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9" name="未知"/>
            <p:cNvSpPr>
              <a:spLocks/>
            </p:cNvSpPr>
            <p:nvPr userDrawn="1"/>
          </p:nvSpPr>
          <p:spPr bwMode="auto">
            <a:xfrm>
              <a:off x="644" y="1744"/>
              <a:ext cx="596" cy="1040"/>
            </a:xfrm>
            <a:custGeom>
              <a:avLst/>
              <a:gdLst>
                <a:gd name="T0" fmla="*/ 582 w 582"/>
                <a:gd name="T1" fmla="*/ 944 h 944"/>
                <a:gd name="T2" fmla="*/ 582 w 582"/>
                <a:gd name="T3" fmla="*/ 346 h 944"/>
                <a:gd name="T4" fmla="*/ 0 w 582"/>
                <a:gd name="T5" fmla="*/ 0 h 944"/>
                <a:gd name="T6" fmla="*/ 1 w 582"/>
                <a:gd name="T7" fmla="*/ 610 h 944"/>
                <a:gd name="T8" fmla="*/ 582 w 582"/>
                <a:gd name="T9" fmla="*/ 944 h 9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82" h="944">
                  <a:moveTo>
                    <a:pt x="582" y="944"/>
                  </a:moveTo>
                  <a:lnTo>
                    <a:pt x="582" y="346"/>
                  </a:lnTo>
                  <a:lnTo>
                    <a:pt x="0" y="0"/>
                  </a:lnTo>
                  <a:lnTo>
                    <a:pt x="1" y="610"/>
                  </a:lnTo>
                  <a:lnTo>
                    <a:pt x="582" y="94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0" name="未知"/>
            <p:cNvSpPr>
              <a:spLocks/>
            </p:cNvSpPr>
            <p:nvPr userDrawn="1"/>
          </p:nvSpPr>
          <p:spPr bwMode="auto">
            <a:xfrm>
              <a:off x="644" y="395"/>
              <a:ext cx="596" cy="1077"/>
            </a:xfrm>
            <a:custGeom>
              <a:avLst/>
              <a:gdLst>
                <a:gd name="T0" fmla="*/ 576 w 576"/>
                <a:gd name="T1" fmla="*/ 976 h 976"/>
                <a:gd name="T2" fmla="*/ 574 w 576"/>
                <a:gd name="T3" fmla="*/ 350 h 976"/>
                <a:gd name="T4" fmla="*/ 0 w 576"/>
                <a:gd name="T5" fmla="*/ 0 h 976"/>
                <a:gd name="T6" fmla="*/ 0 w 576"/>
                <a:gd name="T7" fmla="*/ 625 h 976"/>
                <a:gd name="T8" fmla="*/ 576 w 576"/>
                <a:gd name="T9" fmla="*/ 976 h 9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76" h="976">
                  <a:moveTo>
                    <a:pt x="576" y="976"/>
                  </a:moveTo>
                  <a:lnTo>
                    <a:pt x="574" y="350"/>
                  </a:lnTo>
                  <a:lnTo>
                    <a:pt x="0" y="0"/>
                  </a:lnTo>
                  <a:lnTo>
                    <a:pt x="0" y="625"/>
                  </a:lnTo>
                  <a:lnTo>
                    <a:pt x="576" y="9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4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2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123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24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100">
                <a:solidFill>
                  <a:srgbClr val="636363"/>
                </a:solidFill>
                <a:ea typeface="宋体" charset="-122"/>
              </a:defRPr>
            </a:lvl1pPr>
          </a:lstStyle>
          <a:p>
            <a:fld id="{F03585B5-E07C-41BB-8AE1-932D12634B0C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 dirty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A6045CF0-F7D0-4903-8A3B-27390A6B16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5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.xml"/><Relationship Id="rId7" Type="http://schemas.openxmlformats.org/officeDocument/2006/relationships/image" Target="../media/image14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jpeg"/><Relationship Id="rId5" Type="http://schemas.openxmlformats.org/officeDocument/2006/relationships/hyperlink" Target="http://product.pconline.com.cn/pdlib/437338_bigpicture3535120.html" TargetMode="External"/><Relationship Id="rId4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指法练习</a:t>
            </a:r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课前</a:t>
            </a:r>
            <a:r>
              <a:rPr lang="en-US" altLang="zh-CN" smtClean="0">
                <a:ea typeface="宋体" charset="-122"/>
              </a:rPr>
              <a:t>5</a:t>
            </a:r>
            <a:r>
              <a:rPr lang="zh-CN" altLang="en-US" smtClean="0">
                <a:ea typeface="宋体" charset="-122"/>
              </a:rPr>
              <a:t>分钟</a:t>
            </a:r>
            <a:endParaRPr lang="en-US" altLang="zh-CN" smtClean="0">
              <a:ea typeface="宋体" charset="-122"/>
            </a:endParaRPr>
          </a:p>
          <a:p>
            <a:endParaRPr lang="en-US" altLang="zh-CN" smtClean="0">
              <a:ea typeface="宋体" charset="-122"/>
            </a:endParaRPr>
          </a:p>
          <a:p>
            <a:r>
              <a:rPr lang="zh-CN" altLang="en-US" smtClean="0">
                <a:ea typeface="宋体" charset="-122"/>
              </a:rPr>
              <a:t>逐步登记成绩达标同学，达标后不用再练习。</a:t>
            </a:r>
          </a:p>
        </p:txBody>
      </p:sp>
      <p:pic>
        <p:nvPicPr>
          <p:cNvPr id="17412" name="Picture 2" descr="http://i3.17173.itc.cn/2014/flash/2014/02/12/daz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429000"/>
            <a:ext cx="542925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charset="-122"/>
              </a:rPr>
              <a:t>媒体、多媒体、多媒体技术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371600"/>
            <a:ext cx="7620000" cy="4857750"/>
          </a:xfrm>
        </p:spPr>
        <p:txBody>
          <a:bodyPr/>
          <a:lstStyle/>
          <a:p>
            <a:pPr eaLnBrk="1" hangingPunct="1"/>
            <a:endParaRPr lang="zh-CN" altLang="en-US" smtClean="0">
              <a:ea typeface="宋体" charset="-122"/>
            </a:endParaRP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多媒体</a:t>
            </a:r>
            <a:r>
              <a:rPr lang="zh-CN" altLang="en-US" smtClean="0">
                <a:ea typeface="宋体" charset="-122"/>
              </a:rPr>
              <a:t>是指多种媒体的综合。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mtClean="0">
                <a:ea typeface="宋体" charset="-122"/>
              </a:rPr>
              <a:t>	多媒体不仅指多媒体本身，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smtClean="0">
                <a:ea typeface="宋体" charset="-122"/>
              </a:rPr>
              <a:t>	也包括多媒体技术</a:t>
            </a:r>
          </a:p>
          <a:p>
            <a:pPr eaLnBrk="1" hangingPunct="1"/>
            <a:endParaRPr lang="en-US" altLang="zh-CN" smtClean="0">
              <a:ea typeface="宋体" charset="-122"/>
            </a:endParaRPr>
          </a:p>
          <a:p>
            <a:pPr eaLnBrk="1" hangingPunct="1"/>
            <a:endParaRPr lang="zh-CN" altLang="en-US" smtClean="0">
              <a:ea typeface="宋体" charset="-122"/>
            </a:endParaRPr>
          </a:p>
          <a:p>
            <a:pPr eaLnBrk="1" hangingPunct="1"/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多媒体技术</a:t>
            </a:r>
            <a:r>
              <a:rPr lang="zh-CN" altLang="en-US" smtClean="0">
                <a:ea typeface="宋体" charset="-122"/>
              </a:rPr>
              <a:t>是指以</a:t>
            </a:r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计算机</a:t>
            </a:r>
            <a:r>
              <a:rPr lang="zh-CN" altLang="en-US" smtClean="0">
                <a:ea typeface="宋体" charset="-122"/>
              </a:rPr>
              <a:t>为平台综合处理多种媒体信息，如文本、图形、图像、声音、动画和视频，在多种媒体信息之间建立起逻辑连接，并具有</a:t>
            </a:r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人机交互</a:t>
            </a:r>
            <a:r>
              <a:rPr lang="zh-CN" altLang="en-US" smtClean="0">
                <a:ea typeface="宋体" charset="-122"/>
              </a:rPr>
              <a:t>功能的集成系统。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953000" y="2035175"/>
            <a:ext cx="4011613" cy="1698625"/>
            <a:chOff x="393" y="2840"/>
            <a:chExt cx="2767" cy="1407"/>
          </a:xfrm>
        </p:grpSpPr>
        <p:sp>
          <p:nvSpPr>
            <p:cNvPr id="18437" name="Oval 5"/>
            <p:cNvSpPr>
              <a:spLocks noChangeArrowheads="1"/>
            </p:cNvSpPr>
            <p:nvPr/>
          </p:nvSpPr>
          <p:spPr bwMode="auto">
            <a:xfrm>
              <a:off x="612" y="3566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图形</a:t>
              </a:r>
            </a:p>
          </p:txBody>
        </p:sp>
        <p:sp>
          <p:nvSpPr>
            <p:cNvPr id="18438" name="Oval 6"/>
            <p:cNvSpPr>
              <a:spLocks noChangeArrowheads="1"/>
            </p:cNvSpPr>
            <p:nvPr/>
          </p:nvSpPr>
          <p:spPr bwMode="auto">
            <a:xfrm>
              <a:off x="1429" y="3249"/>
              <a:ext cx="634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图像</a:t>
              </a:r>
            </a:p>
          </p:txBody>
        </p:sp>
        <p:sp>
          <p:nvSpPr>
            <p:cNvPr id="18439" name="Oval 7"/>
            <p:cNvSpPr>
              <a:spLocks noChangeArrowheads="1"/>
            </p:cNvSpPr>
            <p:nvPr/>
          </p:nvSpPr>
          <p:spPr bwMode="auto">
            <a:xfrm>
              <a:off x="1474" y="3793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声音</a:t>
              </a:r>
            </a:p>
          </p:txBody>
        </p:sp>
        <p:sp>
          <p:nvSpPr>
            <p:cNvPr id="18440" name="Oval 8"/>
            <p:cNvSpPr>
              <a:spLocks noChangeArrowheads="1"/>
            </p:cNvSpPr>
            <p:nvPr/>
          </p:nvSpPr>
          <p:spPr bwMode="auto">
            <a:xfrm>
              <a:off x="2335" y="3067"/>
              <a:ext cx="634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视频</a:t>
              </a:r>
            </a:p>
          </p:txBody>
        </p:sp>
        <p:sp>
          <p:nvSpPr>
            <p:cNvPr id="18441" name="Oval 9"/>
            <p:cNvSpPr>
              <a:spLocks noChangeArrowheads="1"/>
            </p:cNvSpPr>
            <p:nvPr/>
          </p:nvSpPr>
          <p:spPr bwMode="auto">
            <a:xfrm>
              <a:off x="2245" y="3521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动画</a:t>
              </a:r>
            </a:p>
          </p:txBody>
        </p:sp>
        <p:sp>
          <p:nvSpPr>
            <p:cNvPr id="18442" name="Oval 10"/>
            <p:cNvSpPr>
              <a:spLocks noChangeArrowheads="1"/>
            </p:cNvSpPr>
            <p:nvPr/>
          </p:nvSpPr>
          <p:spPr bwMode="auto">
            <a:xfrm>
              <a:off x="393" y="2858"/>
              <a:ext cx="2767" cy="138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v"/>
                <a:defRPr sz="2400" b="1"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endParaRPr lang="zh-CN" altLang="en-US" sz="1800" b="0">
                <a:latin typeface="Arial" charset="0"/>
                <a:ea typeface="宋体" charset="-122"/>
              </a:endParaRPr>
            </a:p>
          </p:txBody>
        </p:sp>
        <p:sp>
          <p:nvSpPr>
            <p:cNvPr id="18443" name="Oval 11"/>
            <p:cNvSpPr>
              <a:spLocks noChangeArrowheads="1"/>
            </p:cNvSpPr>
            <p:nvPr/>
          </p:nvSpPr>
          <p:spPr bwMode="auto">
            <a:xfrm>
              <a:off x="1111" y="2840"/>
              <a:ext cx="1179" cy="31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legacyObliqueBottom"/>
              <a:lightRig rig="legacyFlat3" dir="b"/>
            </a:scene3d>
            <a:sp3d prstMaterial="legacyMatte">
              <a:bevelT w="13500" h="13500" prst="angle"/>
              <a:bevelB w="13500" h="13500" prst="angle"/>
              <a:extrusionClr>
                <a:srgbClr val="F8F8E8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flatTx/>
            </a:bodyPr>
            <a:lstStyle>
              <a:lvl1pPr algn="l" eaLnBrk="0" hangingPunct="0">
                <a:spcBef>
                  <a:spcPct val="20000"/>
                </a:spcBef>
                <a:buClr>
                  <a:schemeClr val="tx2"/>
                </a:buClr>
                <a:buFont typeface="Wingdings" pitchFamily="2" charset="2"/>
                <a:buChar char="v"/>
                <a:defRPr sz="2400" b="1">
                  <a:solidFill>
                    <a:schemeClr val="tx1"/>
                  </a:solidFill>
                  <a:latin typeface="Verdana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zh-CN" altLang="en-US" sz="3200">
                  <a:solidFill>
                    <a:schemeClr val="tx2"/>
                  </a:solidFill>
                  <a:latin typeface="Arial" charset="0"/>
                  <a:ea typeface="隶书" pitchFamily="49" charset="-122"/>
                </a:rPr>
                <a:t>多媒体</a:t>
              </a:r>
            </a:p>
          </p:txBody>
        </p:sp>
        <p:sp>
          <p:nvSpPr>
            <p:cNvPr id="18444" name="Oval 12"/>
            <p:cNvSpPr>
              <a:spLocks noChangeArrowheads="1"/>
            </p:cNvSpPr>
            <p:nvPr/>
          </p:nvSpPr>
          <p:spPr bwMode="auto">
            <a:xfrm>
              <a:off x="521" y="3067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文本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752600"/>
            <a:ext cx="4114800" cy="1219200"/>
          </a:xfrm>
        </p:spPr>
        <p:txBody>
          <a:bodyPr/>
          <a:lstStyle/>
          <a:p>
            <a:r>
              <a:rPr lang="zh-CN" altLang="en-US" smtClean="0">
                <a:ea typeface="宋体" charset="-122"/>
              </a:rPr>
              <a:t>图像数字化</a:t>
            </a:r>
          </a:p>
        </p:txBody>
      </p:sp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685800" y="3200400"/>
            <a:ext cx="3429000" cy="1190625"/>
            <a:chOff x="0" y="0"/>
            <a:chExt cx="2160" cy="750"/>
          </a:xfrm>
        </p:grpSpPr>
        <p:sp>
          <p:nvSpPr>
            <p:cNvPr id="8196" name="未知"/>
            <p:cNvSpPr>
              <a:spLocks/>
            </p:cNvSpPr>
            <p:nvPr/>
          </p:nvSpPr>
          <p:spPr bwMode="auto">
            <a:xfrm rot="21190481">
              <a:off x="20" y="439"/>
              <a:ext cx="1618" cy="309"/>
            </a:xfrm>
            <a:custGeom>
              <a:avLst/>
              <a:gdLst/>
              <a:ahLst/>
              <a:cxnLst>
                <a:cxn ang="0">
                  <a:pos x="3" y="145"/>
                </a:cxn>
                <a:cxn ang="0">
                  <a:pos x="987" y="16"/>
                </a:cxn>
                <a:cxn ang="0">
                  <a:pos x="2232" y="168"/>
                </a:cxn>
                <a:cxn ang="0">
                  <a:pos x="3211" y="130"/>
                </a:cxn>
                <a:cxn ang="0">
                  <a:pos x="2251" y="194"/>
                </a:cxn>
                <a:cxn ang="0">
                  <a:pos x="987" y="62"/>
                </a:cxn>
                <a:cxn ang="0">
                  <a:pos x="3" y="145"/>
                </a:cxn>
              </a:cxnLst>
              <a:rect l="0" t="0" r="r" b="b"/>
              <a:pathLst>
                <a:path w="3214" h="205">
                  <a:moveTo>
                    <a:pt x="3" y="145"/>
                  </a:moveTo>
                  <a:cubicBezTo>
                    <a:pt x="0" y="144"/>
                    <a:pt x="557" y="0"/>
                    <a:pt x="987" y="16"/>
                  </a:cubicBezTo>
                  <a:cubicBezTo>
                    <a:pt x="1417" y="33"/>
                    <a:pt x="1861" y="149"/>
                    <a:pt x="2232" y="168"/>
                  </a:cubicBezTo>
                  <a:cubicBezTo>
                    <a:pt x="2603" y="187"/>
                    <a:pt x="3208" y="126"/>
                    <a:pt x="3211" y="130"/>
                  </a:cubicBezTo>
                  <a:cubicBezTo>
                    <a:pt x="3214" y="134"/>
                    <a:pt x="2622" y="205"/>
                    <a:pt x="2251" y="194"/>
                  </a:cubicBezTo>
                  <a:cubicBezTo>
                    <a:pt x="1880" y="183"/>
                    <a:pt x="1362" y="70"/>
                    <a:pt x="987" y="62"/>
                  </a:cubicBezTo>
                  <a:cubicBezTo>
                    <a:pt x="384" y="54"/>
                    <a:pt x="168" y="144"/>
                    <a:pt x="3" y="14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3372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197" name="未知"/>
            <p:cNvSpPr>
              <a:spLocks/>
            </p:cNvSpPr>
            <p:nvPr/>
          </p:nvSpPr>
          <p:spPr bwMode="auto">
            <a:xfrm>
              <a:off x="0" y="0"/>
              <a:ext cx="2160" cy="750"/>
            </a:xfrm>
            <a:custGeom>
              <a:avLst/>
              <a:gdLst/>
              <a:ahLst/>
              <a:cxnLst>
                <a:cxn ang="0">
                  <a:pos x="3" y="565"/>
                </a:cxn>
                <a:cxn ang="0">
                  <a:pos x="460" y="237"/>
                </a:cxn>
                <a:cxn ang="0">
                  <a:pos x="1104" y="305"/>
                </a:cxn>
                <a:cxn ang="0">
                  <a:pos x="1731" y="6"/>
                </a:cxn>
                <a:cxn ang="0">
                  <a:pos x="1124" y="344"/>
                </a:cxn>
                <a:cxn ang="0">
                  <a:pos x="456" y="313"/>
                </a:cxn>
                <a:cxn ang="0">
                  <a:pos x="3" y="565"/>
                </a:cxn>
              </a:cxnLst>
              <a:rect l="0" t="0" r="r" b="b"/>
              <a:pathLst>
                <a:path w="1731" h="565">
                  <a:moveTo>
                    <a:pt x="3" y="565"/>
                  </a:moveTo>
                  <a:cubicBezTo>
                    <a:pt x="0" y="563"/>
                    <a:pt x="215" y="289"/>
                    <a:pt x="460" y="237"/>
                  </a:cubicBezTo>
                  <a:cubicBezTo>
                    <a:pt x="704" y="187"/>
                    <a:pt x="892" y="343"/>
                    <a:pt x="1104" y="305"/>
                  </a:cubicBezTo>
                  <a:cubicBezTo>
                    <a:pt x="1316" y="267"/>
                    <a:pt x="1728" y="0"/>
                    <a:pt x="1731" y="6"/>
                  </a:cubicBezTo>
                  <a:cubicBezTo>
                    <a:pt x="1654" y="53"/>
                    <a:pt x="1362" y="291"/>
                    <a:pt x="1124" y="344"/>
                  </a:cubicBezTo>
                  <a:cubicBezTo>
                    <a:pt x="886" y="397"/>
                    <a:pt x="650" y="265"/>
                    <a:pt x="456" y="313"/>
                  </a:cubicBezTo>
                  <a:cubicBezTo>
                    <a:pt x="115" y="402"/>
                    <a:pt x="94" y="537"/>
                    <a:pt x="3" y="56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3372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标题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mtClean="0">
                <a:ea typeface="宋体" charset="-122"/>
              </a:rPr>
              <a:t>图像的采集：图像如何存入电脑的？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6" name="ShockwaveFlash1" r:id="rId2" imgW="8153280" imgH="5029200"/>
        </mc:Choice>
        <mc:Fallback>
          <p:control name="ShockwaveFlash1" r:id="rId2" imgW="8153280" imgH="502920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7200" y="1600200"/>
                  <a:ext cx="8153400" cy="5029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6" descr="罗技G51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9" t="21333" r="37601" b="21066"/>
          <a:stretch>
            <a:fillRect/>
          </a:stretch>
        </p:blipFill>
        <p:spPr bwMode="auto">
          <a:xfrm>
            <a:off x="5410200" y="4038600"/>
            <a:ext cx="3446463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图像的采集</a:t>
            </a:r>
          </a:p>
        </p:txBody>
      </p:sp>
      <p:sp>
        <p:nvSpPr>
          <p:cNvPr id="2054" name="内容占位符 2"/>
          <p:cNvSpPr>
            <a:spLocks noGrp="1"/>
          </p:cNvSpPr>
          <p:nvPr>
            <p:ph idx="1"/>
          </p:nvPr>
        </p:nvSpPr>
        <p:spPr>
          <a:xfrm>
            <a:off x="1066800" y="1371600"/>
            <a:ext cx="7620000" cy="2971800"/>
          </a:xfrm>
        </p:spPr>
        <p:txBody>
          <a:bodyPr/>
          <a:lstStyle/>
          <a:p>
            <a:r>
              <a:rPr lang="zh-CN" altLang="en-US" sz="3600" smtClean="0">
                <a:ea typeface="宋体" charset="-122"/>
              </a:rPr>
              <a:t>拷贝当前屏幕</a:t>
            </a:r>
            <a:endParaRPr lang="en-US" altLang="zh-CN" sz="3600" smtClean="0">
              <a:ea typeface="宋体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charset="-122"/>
              </a:rPr>
              <a:t>保存“截屏</a:t>
            </a:r>
            <a:r>
              <a:rPr lang="en-US" altLang="zh-CN" sz="3600" smtClean="0">
                <a:latin typeface="Arial" charset="0"/>
                <a:ea typeface="宋体" charset="-122"/>
              </a:rPr>
              <a:t>.jpg</a:t>
            </a:r>
            <a:r>
              <a:rPr lang="zh-CN" altLang="en-US" sz="3600" smtClean="0">
                <a:latin typeface="Arial" charset="0"/>
                <a:ea typeface="宋体" charset="-122"/>
              </a:rPr>
              <a:t>”</a:t>
            </a:r>
            <a:endParaRPr lang="en-US" altLang="zh-CN" sz="3600" smtClean="0">
              <a:latin typeface="Arial" charset="0"/>
              <a:ea typeface="宋体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endParaRPr lang="en-US" altLang="zh-CN" sz="3600" smtClean="0">
              <a:latin typeface="Arial" charset="0"/>
              <a:ea typeface="宋体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charset="-122"/>
              </a:rPr>
              <a:t>保存到</a:t>
            </a:r>
            <a:r>
              <a:rPr lang="en-US" altLang="zh-CN" sz="3600" smtClean="0">
                <a:latin typeface="Arial" charset="0"/>
                <a:ea typeface="宋体" charset="-122"/>
              </a:rPr>
              <a:t>ppt</a:t>
            </a:r>
            <a:r>
              <a:rPr lang="zh-CN" altLang="en-US" sz="3600" smtClean="0">
                <a:latin typeface="Arial" charset="0"/>
                <a:ea typeface="宋体" charset="-122"/>
              </a:rPr>
              <a:t>、</a:t>
            </a:r>
            <a:r>
              <a:rPr lang="en-US" altLang="zh-CN" sz="3600" smtClean="0">
                <a:latin typeface="Arial" charset="0"/>
                <a:ea typeface="宋体" charset="-122"/>
              </a:rPr>
              <a:t>word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4648200"/>
            <a:ext cx="5181600" cy="13382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一，</a:t>
            </a:r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Print Screen </a:t>
            </a: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是复制整个屏幕！</a:t>
            </a:r>
            <a:br>
              <a:rPr lang="zh-CN" altLang="en-US">
                <a:solidFill>
                  <a:srgbClr val="0B1749"/>
                </a:solidFill>
                <a:ea typeface="宋体" pitchFamily="2" charset="-122"/>
              </a:rPr>
            </a:b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二，</a:t>
            </a:r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Alt+Print Screen </a:t>
            </a: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可以复制你要打开的窗口！</a:t>
            </a:r>
            <a:br>
              <a:rPr lang="zh-CN" altLang="en-US">
                <a:solidFill>
                  <a:srgbClr val="0B1749"/>
                </a:solidFill>
                <a:ea typeface="宋体" pitchFamily="2" charset="-122"/>
              </a:rPr>
            </a:b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三，再粘贴到文档中即可！</a:t>
            </a:r>
          </a:p>
        </p:txBody>
      </p:sp>
      <p:sp>
        <p:nvSpPr>
          <p:cNvPr id="2056" name="椭圆 6"/>
          <p:cNvSpPr>
            <a:spLocks noChangeArrowheads="1"/>
          </p:cNvSpPr>
          <p:nvPr/>
        </p:nvSpPr>
        <p:spPr bwMode="auto">
          <a:xfrm>
            <a:off x="6019800" y="4419600"/>
            <a:ext cx="685800" cy="5334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latin typeface="Arial" charset="0"/>
              <a:ea typeface="宋体" charset="-122"/>
            </a:endParaRPr>
          </a:p>
        </p:txBody>
      </p:sp>
      <p:cxnSp>
        <p:nvCxnSpPr>
          <p:cNvPr id="2057" name="直接箭头连接符 8"/>
          <p:cNvCxnSpPr>
            <a:cxnSpLocks noChangeShapeType="1"/>
          </p:cNvCxnSpPr>
          <p:nvPr/>
        </p:nvCxnSpPr>
        <p:spPr bwMode="auto">
          <a:xfrm rot="5400000">
            <a:off x="6019800" y="3886200"/>
            <a:ext cx="990600" cy="228600"/>
          </a:xfrm>
          <a:prstGeom prst="straightConnector1">
            <a:avLst/>
          </a:prstGeom>
          <a:noFill/>
          <a:ln w="76200" algn="ctr">
            <a:solidFill>
              <a:srgbClr val="CC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controls>
      <mc:AlternateContent xmlns:mc="http://schemas.openxmlformats.org/markup-compatibility/2006">
        <mc:Choice xmlns:v="urn:schemas-microsoft-com:vml" Requires="v">
          <p:control spid="2050" name="DefaultOcx" r:id="rId2" imgW="914400" imgH="228600"/>
        </mc:Choice>
        <mc:Fallback>
          <p:control name="DefaultOcx" r:id="rId2" imgW="9144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HTMLHidden1" r:id="rId3" imgW="914400" imgH="228600"/>
        </mc:Choice>
        <mc:Fallback>
          <p:control name="HTMLHidden1" r:id="rId3" imgW="914400" imgH="228600">
            <p:pic>
              <p:nvPicPr>
                <p:cNvPr id="0" name="HTMLHidde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图像的数字化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74" name="ShockwaveFlash1" r:id="rId2" imgW="8153280" imgH="5029200"/>
        </mc:Choice>
        <mc:Fallback>
          <p:control name="ShockwaveFlash1" r:id="rId2" imgW="8153280" imgH="502920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7200" y="1600200"/>
                  <a:ext cx="8153400" cy="50292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2048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位图、矢量图</a:t>
            </a: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838200" y="1371600"/>
            <a:ext cx="8077200" cy="4857750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mtClean="0">
                <a:ea typeface="宋体" charset="-122"/>
              </a:rPr>
              <a:t>请区分文件夹中哪些是位图，哪些是矢量图？</a:t>
            </a:r>
            <a:endParaRPr lang="en-US" altLang="zh-CN" smtClean="0">
              <a:ea typeface="宋体" charset="-122"/>
            </a:endParaRPr>
          </a:p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endParaRPr lang="en-US" altLang="zh-CN" smtClean="0">
              <a:ea typeface="宋体" charset="-122"/>
            </a:endParaRPr>
          </a:p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矢量图</a:t>
            </a:r>
            <a:r>
              <a:rPr lang="zh-CN" altLang="en-US" smtClean="0">
                <a:ea typeface="宋体" charset="-122"/>
              </a:rPr>
              <a:t>使用直线和曲线来描述图形，这些图形的元素是一些点、线、矩形、多边形、圆和弧线等等，它们都是用一系列计算指令来表示的图</a:t>
            </a:r>
            <a:r>
              <a:rPr lang="en-US" altLang="zh-CN" smtClean="0">
                <a:ea typeface="宋体" charset="-122"/>
              </a:rPr>
              <a:t>,</a:t>
            </a:r>
            <a:r>
              <a:rPr lang="zh-CN" altLang="en-US" smtClean="0">
                <a:ea typeface="宋体" charset="-122"/>
              </a:rPr>
              <a:t>通过数学方法描述的图。</a:t>
            </a:r>
          </a:p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mtClean="0">
                <a:ea typeface="宋体" charset="-122"/>
              </a:rPr>
              <a:t>最大的缺点是难以表现色彩层次丰富的逼真图像效果。</a:t>
            </a:r>
            <a:endParaRPr lang="en-US" altLang="zh-CN" smtClean="0">
              <a:ea typeface="宋体" charset="-122"/>
            </a:endParaRPr>
          </a:p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endParaRPr lang="en-US" altLang="zh-CN" smtClean="0">
              <a:ea typeface="宋体" charset="-122"/>
            </a:endParaRPr>
          </a:p>
          <a:p>
            <a:pPr fontAlgn="auto">
              <a:spcAft>
                <a:spcPts val="0"/>
              </a:spcAft>
              <a:buFont typeface="Wingdings 2"/>
              <a:buChar char="ß"/>
              <a:defRPr/>
            </a:pPr>
            <a:r>
              <a:rPr lang="zh-CN" altLang="en-US" smtClean="0">
                <a:solidFill>
                  <a:srgbClr val="FF0000"/>
                </a:solidFill>
                <a:ea typeface="宋体" charset="-122"/>
              </a:rPr>
              <a:t>位图图像</a:t>
            </a:r>
            <a:r>
              <a:rPr lang="zh-CN" altLang="en-US" smtClean="0">
                <a:ea typeface="宋体" charset="-122"/>
              </a:rPr>
              <a:t>（</a:t>
            </a:r>
            <a:r>
              <a:rPr lang="en-US" altLang="zh-CN" smtClean="0">
                <a:ea typeface="宋体" charset="-122"/>
              </a:rPr>
              <a:t>bitmap</a:t>
            </a:r>
            <a:r>
              <a:rPr lang="zh-CN" altLang="en-US" smtClean="0">
                <a:ea typeface="宋体" charset="-122"/>
              </a:rPr>
              <a:t>）</a:t>
            </a:r>
            <a:r>
              <a:rPr lang="en-US" altLang="zh-CN" smtClean="0">
                <a:ea typeface="宋体" charset="-122"/>
              </a:rPr>
              <a:t>, </a:t>
            </a:r>
            <a:r>
              <a:rPr lang="zh-CN" altLang="en-US" smtClean="0">
                <a:ea typeface="宋体" charset="-122"/>
              </a:rPr>
              <a:t>亦称为点阵图像或绘制图像，是由称作像素（图片元素）的单个点组成的。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80772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图片文件格式</a:t>
            </a:r>
          </a:p>
        </p:txBody>
      </p:sp>
      <p:sp>
        <p:nvSpPr>
          <p:cNvPr id="2355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制作“艺术字”保存成不同格式。</a:t>
            </a:r>
            <a:endParaRPr lang="en-US" altLang="zh-CN" smtClean="0">
              <a:ea typeface="宋体" charset="-122"/>
            </a:endParaRPr>
          </a:p>
          <a:p>
            <a:endParaRPr lang="en-US" altLang="zh-CN" smtClean="0">
              <a:ea typeface="宋体" charset="-122"/>
            </a:endParaRPr>
          </a:p>
          <a:p>
            <a:r>
              <a:rPr lang="en-US" altLang="zh-CN" smtClean="0">
                <a:ea typeface="宋体" charset="-122"/>
              </a:rPr>
              <a:t>PSD</a:t>
            </a:r>
            <a:r>
              <a:rPr lang="zh-CN" altLang="en-US" smtClean="0">
                <a:ea typeface="宋体" charset="-122"/>
              </a:rPr>
              <a:t>、</a:t>
            </a:r>
            <a:r>
              <a:rPr lang="en-US" altLang="zh-CN" smtClean="0">
                <a:ea typeface="宋体" charset="-122"/>
              </a:rPr>
              <a:t>jpg</a:t>
            </a:r>
            <a:r>
              <a:rPr lang="zh-CN" altLang="en-US" smtClean="0">
                <a:ea typeface="宋体" charset="-122"/>
              </a:rPr>
              <a:t>、</a:t>
            </a:r>
            <a:r>
              <a:rPr lang="en-US" altLang="zh-CN" smtClean="0">
                <a:ea typeface="宋体" charset="-122"/>
              </a:rPr>
              <a:t>bmp</a:t>
            </a:r>
            <a:r>
              <a:rPr lang="zh-CN" altLang="en-US" smtClean="0">
                <a:ea typeface="宋体" charset="-122"/>
              </a:rPr>
              <a:t>、</a:t>
            </a:r>
            <a:r>
              <a:rPr lang="en-US" altLang="zh-CN" smtClean="0">
                <a:ea typeface="宋体" charset="-122"/>
              </a:rPr>
              <a:t>gif</a:t>
            </a:r>
            <a:r>
              <a:rPr lang="zh-CN" altLang="en-US" smtClean="0">
                <a:ea typeface="宋体" charset="-122"/>
              </a:rPr>
              <a:t>、</a:t>
            </a:r>
            <a:r>
              <a:rPr lang="en-US" altLang="zh-CN" smtClean="0">
                <a:ea typeface="宋体" charset="-122"/>
              </a:rPr>
              <a:t>png</a:t>
            </a:r>
          </a:p>
          <a:p>
            <a:endParaRPr lang="en-US" altLang="zh-CN" smtClean="0">
              <a:ea typeface="宋体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charset="-122"/>
              </a:rPr>
              <a:t>查看文件大小</a:t>
            </a:r>
            <a:endParaRPr lang="en-US" altLang="zh-CN" sz="3600" smtClean="0">
              <a:latin typeface="Arial" charset="0"/>
              <a:ea typeface="宋体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endParaRPr lang="en-US" altLang="zh-CN" sz="3600" smtClean="0">
              <a:latin typeface="Arial" charset="0"/>
              <a:ea typeface="宋体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charset="-122"/>
              </a:rPr>
              <a:t>插入到</a:t>
            </a:r>
            <a:r>
              <a:rPr lang="en-US" altLang="zh-CN" sz="3600" smtClean="0">
                <a:latin typeface="Arial" charset="0"/>
                <a:ea typeface="宋体" charset="-122"/>
              </a:rPr>
              <a:t>PPT</a:t>
            </a:r>
            <a:r>
              <a:rPr lang="zh-CN" altLang="en-US" sz="3600" smtClean="0">
                <a:latin typeface="Arial" charset="0"/>
                <a:ea typeface="宋体" charset="-122"/>
              </a:rPr>
              <a:t>中</a:t>
            </a:r>
            <a:endParaRPr lang="en-US" altLang="zh-CN" sz="3600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图像的加工</a:t>
            </a:r>
          </a:p>
        </p:txBody>
      </p:sp>
      <p:sp>
        <p:nvSpPr>
          <p:cNvPr id="2457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任务： “山涧人家”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图像的加工</a:t>
            </a:r>
          </a:p>
        </p:txBody>
      </p:sp>
      <p:sp>
        <p:nvSpPr>
          <p:cNvPr id="2560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图像加工软件</a:t>
            </a:r>
            <a:r>
              <a:rPr lang="en-US" altLang="zh-CN" smtClean="0">
                <a:ea typeface="宋体" charset="-122"/>
              </a:rPr>
              <a:t>:</a:t>
            </a:r>
          </a:p>
          <a:p>
            <a:r>
              <a:rPr lang="en-US" altLang="zh-CN" smtClean="0">
                <a:ea typeface="宋体" charset="-122"/>
              </a:rPr>
              <a:t>ACDsee</a:t>
            </a:r>
            <a:r>
              <a:rPr lang="zh-CN" altLang="en-US" smtClean="0">
                <a:ea typeface="宋体" charset="-122"/>
              </a:rPr>
              <a:t>、美图秀秀、光影魔术手、</a:t>
            </a:r>
            <a:r>
              <a:rPr lang="en-US" altLang="zh-CN" smtClean="0">
                <a:ea typeface="宋体" charset="-122"/>
              </a:rPr>
              <a:t>PhotoShop</a:t>
            </a:r>
          </a:p>
          <a:p>
            <a:endParaRPr lang="en-US" altLang="zh-CN" smtClean="0">
              <a:ea typeface="宋体" charset="-122"/>
            </a:endParaRPr>
          </a:p>
          <a:p>
            <a:endParaRPr lang="en-US" altLang="zh-CN" smtClean="0">
              <a:ea typeface="宋体" charset="-122"/>
            </a:endParaRPr>
          </a:p>
          <a:p>
            <a:r>
              <a:rPr lang="zh-CN" altLang="en-US" smtClean="0">
                <a:ea typeface="宋体" charset="-122"/>
              </a:rPr>
              <a:t>任务：修图“山涧人家”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/>
          </p:cNvSpPr>
          <p:nvPr/>
        </p:nvSpPr>
        <p:spPr bwMode="auto">
          <a:xfrm>
            <a:off x="457200" y="4514850"/>
            <a:ext cx="47244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latin typeface="Arial"/>
                <a:cs typeface="Arial"/>
              </a:rPr>
              <a:t>Thank You !</a:t>
            </a:r>
            <a:endParaRPr lang="zh-CN" altLang="en-US" sz="3600" b="1" kern="10">
              <a:ln w="19050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53882" dir="2700000" algn="ctr" rotWithShape="0">
                  <a:schemeClr val="tx1">
                    <a:alpha val="50000"/>
                  </a:scheme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02_3">
  <a:themeElements>
    <a:clrScheme name="02_3 3">
      <a:dk1>
        <a:srgbClr val="0B1749"/>
      </a:dk1>
      <a:lt1>
        <a:srgbClr val="FFFFFF"/>
      </a:lt1>
      <a:dk2>
        <a:srgbClr val="2453B2"/>
      </a:dk2>
      <a:lt2>
        <a:srgbClr val="DDDDDD"/>
      </a:lt2>
      <a:accent1>
        <a:srgbClr val="4D93D9"/>
      </a:accent1>
      <a:accent2>
        <a:srgbClr val="77AE26"/>
      </a:accent2>
      <a:accent3>
        <a:srgbClr val="FFFFFF"/>
      </a:accent3>
      <a:accent4>
        <a:srgbClr val="08123D"/>
      </a:accent4>
      <a:accent5>
        <a:srgbClr val="B2C8E9"/>
      </a:accent5>
      <a:accent6>
        <a:srgbClr val="6B9D21"/>
      </a:accent6>
      <a:hlink>
        <a:srgbClr val="4D798F"/>
      </a:hlink>
      <a:folHlink>
        <a:srgbClr val="6A93BC"/>
      </a:folHlink>
    </a:clrScheme>
    <a:fontScheme name="02_3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02_3 1">
        <a:dk1>
          <a:srgbClr val="30311D"/>
        </a:dk1>
        <a:lt1>
          <a:srgbClr val="FFFFFF"/>
        </a:lt1>
        <a:dk2>
          <a:srgbClr val="866D10"/>
        </a:dk2>
        <a:lt2>
          <a:srgbClr val="DDDDDD"/>
        </a:lt2>
        <a:accent1>
          <a:srgbClr val="345C22"/>
        </a:accent1>
        <a:accent2>
          <a:srgbClr val="93B75F"/>
        </a:accent2>
        <a:accent3>
          <a:srgbClr val="FFFFFF"/>
        </a:accent3>
        <a:accent4>
          <a:srgbClr val="272817"/>
        </a:accent4>
        <a:accent5>
          <a:srgbClr val="AEB5AB"/>
        </a:accent5>
        <a:accent6>
          <a:srgbClr val="85A655"/>
        </a:accent6>
        <a:hlink>
          <a:srgbClr val="557B97"/>
        </a:hlink>
        <a:folHlink>
          <a:srgbClr val="B5A0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2_3 2">
        <a:dk1>
          <a:srgbClr val="000066"/>
        </a:dk1>
        <a:lt1>
          <a:srgbClr val="FFFFFF"/>
        </a:lt1>
        <a:dk2>
          <a:srgbClr val="447DE4"/>
        </a:dk2>
        <a:lt2>
          <a:srgbClr val="DDDDDD"/>
        </a:lt2>
        <a:accent1>
          <a:srgbClr val="7F81CF"/>
        </a:accent1>
        <a:accent2>
          <a:srgbClr val="D87A24"/>
        </a:accent2>
        <a:accent3>
          <a:srgbClr val="FFFFFF"/>
        </a:accent3>
        <a:accent4>
          <a:srgbClr val="000056"/>
        </a:accent4>
        <a:accent5>
          <a:srgbClr val="C0C1E4"/>
        </a:accent5>
        <a:accent6>
          <a:srgbClr val="C46E20"/>
        </a:accent6>
        <a:hlink>
          <a:srgbClr val="99A75F"/>
        </a:hlink>
        <a:folHlink>
          <a:srgbClr val="7AAFC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2_3 3">
        <a:dk1>
          <a:srgbClr val="0B1749"/>
        </a:dk1>
        <a:lt1>
          <a:srgbClr val="FFFFFF"/>
        </a:lt1>
        <a:dk2>
          <a:srgbClr val="2453B2"/>
        </a:dk2>
        <a:lt2>
          <a:srgbClr val="DDDDDD"/>
        </a:lt2>
        <a:accent1>
          <a:srgbClr val="4D93D9"/>
        </a:accent1>
        <a:accent2>
          <a:srgbClr val="77AE26"/>
        </a:accent2>
        <a:accent3>
          <a:srgbClr val="FFFFFF"/>
        </a:accent3>
        <a:accent4>
          <a:srgbClr val="08123D"/>
        </a:accent4>
        <a:accent5>
          <a:srgbClr val="B2C8E9"/>
        </a:accent5>
        <a:accent6>
          <a:srgbClr val="6B9D21"/>
        </a:accent6>
        <a:hlink>
          <a:srgbClr val="4D798F"/>
        </a:hlink>
        <a:folHlink>
          <a:srgbClr val="6A93B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626</TotalTime>
  <Pages>0</Pages>
  <Words>245</Words>
  <Characters>0</Characters>
  <Application>Microsoft Office PowerPoint</Application>
  <DocSecurity>0</DocSecurity>
  <PresentationFormat>全屏显示(4:3)</PresentationFormat>
  <Lines>0</Lines>
  <Paragraphs>52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Arial</vt:lpstr>
      <vt:lpstr>Verdana</vt:lpstr>
      <vt:lpstr>Wingdings</vt:lpstr>
      <vt:lpstr>Calibri</vt:lpstr>
      <vt:lpstr>Franklin Gothic Medium</vt:lpstr>
      <vt:lpstr>Franklin Gothic Book</vt:lpstr>
      <vt:lpstr>Wingdings 2</vt:lpstr>
      <vt:lpstr>宋体</vt:lpstr>
      <vt:lpstr>黑体</vt:lpstr>
      <vt:lpstr>华文行楷</vt:lpstr>
      <vt:lpstr>隶书</vt:lpstr>
      <vt:lpstr>02_3</vt:lpstr>
      <vt:lpstr>暗香扑面</vt:lpstr>
      <vt:lpstr>Photoshop.Image.7</vt:lpstr>
      <vt:lpstr>指法练习</vt:lpstr>
      <vt:lpstr>媒体、多媒体、多媒体技术</vt:lpstr>
      <vt:lpstr>图像数字化</vt:lpstr>
      <vt:lpstr>图像的采集：图像如何存入电脑的？</vt:lpstr>
      <vt:lpstr>图像的采集</vt:lpstr>
      <vt:lpstr>图像的数字化</vt:lpstr>
      <vt:lpstr>PowerPoint 演示文稿</vt:lpstr>
      <vt:lpstr>位图、矢量图</vt:lpstr>
      <vt:lpstr>PowerPoint 演示文稿</vt:lpstr>
      <vt:lpstr>图片文件格式</vt:lpstr>
      <vt:lpstr>图像的加工</vt:lpstr>
      <vt:lpstr>图像的加工</vt:lpstr>
      <vt:lpstr>PowerPoint 演示文稿</vt:lpstr>
    </vt:vector>
  </TitlesOfParts>
  <Company>GuildDesign Inc.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ThemeGallery.com</dc:creator>
  <cp:lastModifiedBy>mingko</cp:lastModifiedBy>
  <cp:revision>81</cp:revision>
  <cp:lastPrinted>1899-12-30T00:00:00Z</cp:lastPrinted>
  <dcterms:created xsi:type="dcterms:W3CDTF">2005-01-04T05:30:44Z</dcterms:created>
  <dcterms:modified xsi:type="dcterms:W3CDTF">2021-07-14T11:01:57Z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2052-8.1.0.3483</vt:lpwstr>
  </property>
</Properties>
</file>