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63" r:id="rId4"/>
  </p:sldMasterIdLst>
  <p:notesMasterIdLst>
    <p:notesMasterId r:id="rId11"/>
  </p:notesMasterIdLst>
  <p:handoutMasterIdLst>
    <p:handoutMasterId r:id="rId26"/>
  </p:handoutMasterIdLst>
  <p:sldIdLst>
    <p:sldId id="600" r:id="rId5"/>
    <p:sldId id="534" r:id="rId6"/>
    <p:sldId id="535" r:id="rId7"/>
    <p:sldId id="586" r:id="rId8"/>
    <p:sldId id="588" r:id="rId9"/>
    <p:sldId id="589" r:id="rId10"/>
    <p:sldId id="590" r:id="rId12"/>
    <p:sldId id="591" r:id="rId13"/>
    <p:sldId id="592" r:id="rId14"/>
    <p:sldId id="616" r:id="rId15"/>
    <p:sldId id="601" r:id="rId16"/>
    <p:sldId id="539" r:id="rId17"/>
    <p:sldId id="595" r:id="rId18"/>
    <p:sldId id="617" r:id="rId19"/>
    <p:sldId id="602" r:id="rId20"/>
    <p:sldId id="618" r:id="rId21"/>
    <p:sldId id="559" r:id="rId22"/>
    <p:sldId id="603" r:id="rId23"/>
    <p:sldId id="619" r:id="rId24"/>
    <p:sldId id="325" r:id="rId25"/>
  </p:sldIdLst>
  <p:sldSz cx="12192000" cy="6858000"/>
  <p:notesSz cx="6858000" cy="9144000"/>
  <p:custDataLst>
    <p:tags r:id="rId31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6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FS" initials="G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ECFF"/>
    <a:srgbClr val="66CCFF"/>
    <a:srgbClr val="FF0066"/>
    <a:srgbClr val="009900"/>
    <a:srgbClr val="FF99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206"/>
        <p:guide pos="3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1" Type="http://schemas.openxmlformats.org/officeDocument/2006/relationships/tags" Target="tags/tag32.xml"/><Relationship Id="rId30" Type="http://schemas.openxmlformats.org/officeDocument/2006/relationships/commentAuthors" Target="commentAuthors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3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ECECEC">
                <a:alpha val="100000"/>
              </a:srgbClr>
            </a:gs>
            <a:gs pos="10000">
              <a:srgbClr val="EBF0F4">
                <a:alpha val="53000"/>
                <a:lumMod val="14000"/>
                <a:lumOff val="86000"/>
              </a:srgbClr>
            </a:gs>
            <a:gs pos="0">
              <a:srgbClr val="CBE5F6">
                <a:lumMod val="42000"/>
                <a:lumOff val="58000"/>
              </a:srgbClr>
            </a:gs>
            <a:gs pos="100000">
              <a:srgbClr val="CBE5F6">
                <a:lumMod val="93000"/>
              </a:srgbClr>
            </a:gs>
          </a:gsLst>
          <a:lin ang="18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3.png"/><Relationship Id="rId2" Type="http://schemas.openxmlformats.org/officeDocument/2006/relationships/tags" Target="../tags/tag1.xml"/><Relationship Id="rId15" Type="http://schemas.openxmlformats.org/officeDocument/2006/relationships/theme" Target="../theme/theme2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image" Target="../media/image3.png"/><Relationship Id="rId2" Type="http://schemas.openxmlformats.org/officeDocument/2006/relationships/tags" Target="../tags/tag13.xml"/><Relationship Id="rId16" Type="http://schemas.openxmlformats.org/officeDocument/2006/relationships/theme" Target="../theme/theme3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12700" y="-7937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842000" y="-793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25400" y="203200"/>
            <a:ext cx="1224068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600" y="95250"/>
            <a:ext cx="24384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9359900" y="76200"/>
            <a:ext cx="2688167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Listening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609600" y="704850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609600" y="1935163"/>
            <a:ext cx="109728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12000"/>
                <a:lumOff val="88000"/>
              </a:srgbClr>
            </a:gs>
            <a:gs pos="89000">
              <a:srgbClr val="007BD3">
                <a:lumMod val="34000"/>
                <a:lumOff val="66000"/>
                <a:alpha val="0"/>
              </a:srgbClr>
            </a:gs>
          </a:gsLst>
          <a:lin ang="16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1" name="椭圆 10"/>
          <p:cNvSpPr/>
          <p:nvPr userDrawn="1">
            <p:custDataLst>
              <p:tags r:id="rId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549525" y="953770"/>
            <a:ext cx="7096125" cy="4251960"/>
            <a:chOff x="3454" y="1502"/>
            <a:chExt cx="11175" cy="6696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3454" y="1502"/>
              <a:ext cx="11175" cy="6696"/>
            </a:xfrm>
            <a:prstGeom prst="rect">
              <a:avLst/>
            </a:prstGeom>
            <a:solidFill>
              <a:srgbClr val="97CDF4"/>
            </a:solidFill>
            <a:ln w="28575" cmpd="sng">
              <a:noFill/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4181" y="2252"/>
              <a:ext cx="9741" cy="5086"/>
            </a:xfrm>
            <a:prstGeom prst="rect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</p:grpSp>
      <p:sp>
        <p:nvSpPr>
          <p:cNvPr id="24" name="椭圆 23"/>
          <p:cNvSpPr/>
          <p:nvPr userDrawn="1">
            <p:custDataLst>
              <p:tags r:id="rId7"/>
            </p:custDataLst>
          </p:nvPr>
        </p:nvSpPr>
        <p:spPr>
          <a:xfrm>
            <a:off x="10651490" y="583565"/>
            <a:ext cx="393065" cy="39306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7" name="椭圆 16"/>
          <p:cNvSpPr/>
          <p:nvPr userDrawn="1">
            <p:custDataLst>
              <p:tags r:id="rId8"/>
            </p:custDataLst>
          </p:nvPr>
        </p:nvSpPr>
        <p:spPr>
          <a:xfrm>
            <a:off x="1935480" y="5427345"/>
            <a:ext cx="323215" cy="3232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2" name="十字形 21"/>
          <p:cNvSpPr/>
          <p:nvPr userDrawn="1">
            <p:custDataLst>
              <p:tags r:id="rId9"/>
            </p:custDataLst>
          </p:nvPr>
        </p:nvSpPr>
        <p:spPr>
          <a:xfrm rot="19620000">
            <a:off x="10343515" y="4957445"/>
            <a:ext cx="588010" cy="58801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3" name="十字形 22"/>
          <p:cNvSpPr/>
          <p:nvPr userDrawn="1">
            <p:custDataLst>
              <p:tags r:id="rId10"/>
            </p:custDataLst>
          </p:nvPr>
        </p:nvSpPr>
        <p:spPr>
          <a:xfrm rot="2340000">
            <a:off x="1350645" y="3134995"/>
            <a:ext cx="588010" cy="588010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5" name="椭圆 24"/>
          <p:cNvSpPr/>
          <p:nvPr userDrawn="1">
            <p:custDataLst>
              <p:tags r:id="rId11"/>
            </p:custDataLst>
          </p:nvPr>
        </p:nvSpPr>
        <p:spPr>
          <a:xfrm>
            <a:off x="400050" y="4291330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8" name="椭圆 27"/>
          <p:cNvSpPr/>
          <p:nvPr userDrawn="1">
            <p:custDataLst>
              <p:tags r:id="rId12"/>
            </p:custDataLst>
          </p:nvPr>
        </p:nvSpPr>
        <p:spPr>
          <a:xfrm>
            <a:off x="10553065" y="565785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9" name="椭圆 28"/>
          <p:cNvSpPr/>
          <p:nvPr userDrawn="1">
            <p:custDataLst>
              <p:tags r:id="rId13"/>
            </p:custDataLst>
          </p:nvPr>
        </p:nvSpPr>
        <p:spPr>
          <a:xfrm>
            <a:off x="9343390" y="509270"/>
            <a:ext cx="319405" cy="31940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8455" algn="l"/>
          <a:tab pos="1608455" algn="l"/>
          <a:tab pos="1608455" algn="l"/>
          <a:tab pos="160845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96000"/>
                <a:lumOff val="4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>
            <p:custDataLst>
              <p:tags r:id="rId4"/>
            </p:custDataLst>
          </p:nvPr>
        </p:nvSpPr>
        <p:spPr>
          <a:xfrm>
            <a:off x="-19050" y="-20320"/>
            <a:ext cx="12247245" cy="560705"/>
          </a:xfrm>
          <a:custGeom>
            <a:avLst/>
            <a:gdLst>
              <a:gd name="connisteX0" fmla="*/ 35560 w 12247245"/>
              <a:gd name="connsiteY0" fmla="*/ 560705 h 560705"/>
              <a:gd name="connisteX1" fmla="*/ 12247245 w 12247245"/>
              <a:gd name="connsiteY1" fmla="*/ 23495 h 560705"/>
              <a:gd name="connisteX2" fmla="*/ 0 w 12247245"/>
              <a:gd name="connsiteY2" fmla="*/ 0 h 560705"/>
              <a:gd name="connisteX3" fmla="*/ 35560 w 12247245"/>
              <a:gd name="connsiteY3" fmla="*/ 560705 h 5607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2247245" h="560705">
                <a:moveTo>
                  <a:pt x="35560" y="560705"/>
                </a:moveTo>
                <a:lnTo>
                  <a:pt x="12247245" y="23495"/>
                </a:lnTo>
                <a:lnTo>
                  <a:pt x="0" y="0"/>
                </a:lnTo>
                <a:lnTo>
                  <a:pt x="35560" y="56070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>
            <a:off x="-10160" y="-20320"/>
            <a:ext cx="695960" cy="6871335"/>
          </a:xfrm>
          <a:custGeom>
            <a:avLst/>
            <a:gdLst>
              <a:gd name="connisteX0" fmla="*/ 10160 w 605155"/>
              <a:gd name="connsiteY0" fmla="*/ 0 h 6834505"/>
              <a:gd name="connisteX1" fmla="*/ 605155 w 605155"/>
              <a:gd name="connsiteY1" fmla="*/ 6834505 h 6834505"/>
              <a:gd name="connisteX2" fmla="*/ 0 w 605155"/>
              <a:gd name="connsiteY2" fmla="*/ 6834505 h 6834505"/>
              <a:gd name="connisteX3" fmla="*/ 10160 w 605155"/>
              <a:gd name="connsiteY3" fmla="*/ 0 h 68345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605155" h="6834505">
                <a:moveTo>
                  <a:pt x="10160" y="0"/>
                </a:moveTo>
                <a:lnTo>
                  <a:pt x="605155" y="6834505"/>
                </a:lnTo>
                <a:lnTo>
                  <a:pt x="0" y="6834505"/>
                </a:lnTo>
                <a:lnTo>
                  <a:pt x="10160" y="0"/>
                </a:lnTo>
                <a:close/>
              </a:path>
            </a:pathLst>
          </a:custGeom>
          <a:solidFill>
            <a:srgbClr val="97CDF4"/>
          </a:solidFill>
          <a:ln w="12700" cmpd="sng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19" name="直接连接符 18"/>
          <p:cNvCxnSpPr/>
          <p:nvPr userDrawn="1">
            <p:custDataLst>
              <p:tags r:id="rId6"/>
            </p:custDataLst>
          </p:nvPr>
        </p:nvCxnSpPr>
        <p:spPr>
          <a:xfrm>
            <a:off x="551180" y="495935"/>
            <a:ext cx="466725" cy="440690"/>
          </a:xfrm>
          <a:prstGeom prst="line">
            <a:avLst/>
          </a:prstGeom>
          <a:ln w="12700" cmpd="sng">
            <a:solidFill>
              <a:schemeClr val="bg1">
                <a:lumMod val="65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 userDrawn="1">
            <p:custDataLst>
              <p:tags r:id="rId7"/>
            </p:custDataLst>
          </p:nvPr>
        </p:nvSpPr>
        <p:spPr>
          <a:xfrm>
            <a:off x="398780" y="325755"/>
            <a:ext cx="214630" cy="214630"/>
          </a:xfrm>
          <a:prstGeom prst="ellipse">
            <a:avLst/>
          </a:prstGeom>
          <a:solidFill>
            <a:schemeClr val="bg1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 userDrawn="1">
            <p:custDataLst>
              <p:tags r:id="rId8"/>
            </p:custDataLst>
          </p:nvPr>
        </p:nvCxnSpPr>
        <p:spPr>
          <a:xfrm flipH="1">
            <a:off x="499110" y="936625"/>
            <a:ext cx="466725" cy="42735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 userDrawn="1">
            <p:custDataLst>
              <p:tags r:id="rId9"/>
            </p:custDataLst>
          </p:nvPr>
        </p:nvSpPr>
        <p:spPr>
          <a:xfrm>
            <a:off x="864870" y="74422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3" name="直接连接符 22"/>
          <p:cNvCxnSpPr/>
          <p:nvPr userDrawn="1">
            <p:custDataLst>
              <p:tags r:id="rId10"/>
            </p:custDataLst>
          </p:nvPr>
        </p:nvCxnSpPr>
        <p:spPr>
          <a:xfrm flipV="1">
            <a:off x="538480" y="1169670"/>
            <a:ext cx="777240" cy="246380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 userDrawn="1">
            <p:custDataLst>
              <p:tags r:id="rId11"/>
            </p:custDataLst>
          </p:nvPr>
        </p:nvSpPr>
        <p:spPr>
          <a:xfrm>
            <a:off x="398780" y="1322705"/>
            <a:ext cx="233680" cy="233680"/>
          </a:xfrm>
          <a:prstGeom prst="ellipse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5" name="直接连接符 24"/>
          <p:cNvCxnSpPr/>
          <p:nvPr userDrawn="1">
            <p:custDataLst>
              <p:tags r:id="rId12"/>
            </p:custDataLst>
          </p:nvPr>
        </p:nvCxnSpPr>
        <p:spPr>
          <a:xfrm flipV="1">
            <a:off x="1038860" y="1169670"/>
            <a:ext cx="276860" cy="84899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 userDrawn="1">
            <p:custDataLst>
              <p:tags r:id="rId13"/>
            </p:custDataLst>
          </p:nvPr>
        </p:nvSpPr>
        <p:spPr>
          <a:xfrm>
            <a:off x="1196975" y="1112520"/>
            <a:ext cx="252095" cy="252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6" name="椭圆 25"/>
          <p:cNvSpPr/>
          <p:nvPr userDrawn="1">
            <p:custDataLst>
              <p:tags r:id="rId1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6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audio" Target="../media/media1.mp3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4.xml"/><Relationship Id="rId4" Type="http://schemas.openxmlformats.org/officeDocument/2006/relationships/tags" Target="../tags/tag28.xml"/><Relationship Id="rId3" Type="http://schemas.openxmlformats.org/officeDocument/2006/relationships/image" Target="../media/image11.png"/><Relationship Id="rId2" Type="http://schemas.microsoft.com/office/2007/relationships/media" Target="../media/media2.mp3"/><Relationship Id="rId1" Type="http://schemas.openxmlformats.org/officeDocument/2006/relationships/audio" Target="../media/media2.mp3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97000"/>
                <a:lumOff val="3000"/>
              </a:srgbClr>
            </a:gs>
            <a:gs pos="0">
              <a:srgbClr val="CBE5F6"/>
            </a:gs>
            <a:gs pos="100000">
              <a:srgbClr val="FFFFFF"/>
            </a:gs>
          </a:gsLst>
          <a:lin ang="32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/>
          <p:cNvSpPr txBox="1"/>
          <p:nvPr/>
        </p:nvSpPr>
        <p:spPr>
          <a:xfrm>
            <a:off x="1902460" y="188595"/>
            <a:ext cx="8386763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8ADFFF">
                    <a:alpha val="50000"/>
                  </a:srgbClr>
                </a:solidFill>
              </a14:hiddenFill>
            </a:ext>
          </a:extLst>
        </p:spPr>
        <p:txBody>
          <a:bodyPr wrap="square" anchor="t">
            <a:spAutoFit/>
          </a:bodyPr>
          <a:p>
            <a:pPr algn="ctr" defTabSz="914400"/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887278" y="5516245"/>
            <a:ext cx="2417445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L</a:t>
            </a: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istening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31181"/>
          <a:stretch>
            <a:fillRect/>
          </a:stretch>
        </p:blipFill>
        <p:spPr>
          <a:xfrm>
            <a:off x="2999740" y="1414780"/>
            <a:ext cx="6252210" cy="33121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725805" y="838200"/>
            <a:ext cx="1074039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Work in groups, discuss the following questions and then share your answers with the whole class.</a:t>
            </a:r>
            <a:endParaRPr kumimoji="0" lang="en-US" altLang="zh-CN" sz="4000" b="1" i="1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  <a:sym typeface="+mn-ea"/>
            </a:endParaRPr>
          </a:p>
        </p:txBody>
      </p:sp>
      <p:pic>
        <p:nvPicPr>
          <p:cNvPr id="2" name="图片 1" descr="t01d22224eda6f2e75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24020" y="2541270"/>
            <a:ext cx="3882390" cy="3882390"/>
          </a:xfrm>
          <a:prstGeom prst="rect">
            <a:avLst/>
          </a:prstGeom>
        </p:spPr>
      </p:pic>
      <p:sp>
        <p:nvSpPr>
          <p:cNvPr id="5123" name="TextBox 4"/>
          <p:cNvSpPr txBox="1"/>
          <p:nvPr/>
        </p:nvSpPr>
        <p:spPr>
          <a:xfrm>
            <a:off x="8763000" y="189548"/>
            <a:ext cx="32867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 Lead-in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/>
          <p:nvPr/>
        </p:nvSpPr>
        <p:spPr>
          <a:xfrm>
            <a:off x="1343660" y="1484630"/>
            <a:ext cx="88861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Q1. What kind of friend do you like to have?</a:t>
            </a:r>
            <a:endParaRPr lang="en-US" altLang="zh-CN" sz="36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2063750" y="2852420"/>
            <a:ext cx="47961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A: fair-weather friends </a:t>
            </a:r>
            <a:endParaRPr lang="en-US" altLang="zh-CN" sz="3600" b="1" kern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63750" y="3716655"/>
            <a:ext cx="39363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B: true friends </a:t>
            </a:r>
            <a:endParaRPr lang="en-US" altLang="zh-CN" sz="3600" b="1" kern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7" name="图片 6" descr="20120105124728_chJA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88480" y="2924810"/>
            <a:ext cx="4113530" cy="2314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14"/>
          <p:cNvSpPr txBox="1"/>
          <p:nvPr/>
        </p:nvSpPr>
        <p:spPr>
          <a:xfrm>
            <a:off x="8644026" y="3137339"/>
            <a:ext cx="996462" cy="106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00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1815" y="624205"/>
            <a:ext cx="67437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 fair- weather friend</a:t>
            </a:r>
            <a:r>
              <a:rPr lang="en-US" altLang="zh-CN" sz="3600" b="1" kern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is a friend who is only around in good times  but not in times of trouble. </a:t>
            </a:r>
            <a:endParaRPr lang="en-US" altLang="zh-CN" sz="3600" b="1" kern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 descr="t01f4d8304f3a2b64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2035" y="654050"/>
            <a:ext cx="4613910" cy="259016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655185" y="3646805"/>
            <a:ext cx="68738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 true friend </a:t>
            </a:r>
            <a:r>
              <a:rPr lang="en-US" altLang="zh-CN" sz="3600" b="1" kern="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is a person who can share your joys and sorrows with you in any place and at any time. </a:t>
            </a:r>
            <a:endParaRPr lang="en-US" altLang="zh-CN" sz="3600" b="1" kern="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6" name="图片 5" descr="2011020714175934"/>
          <p:cNvPicPr>
            <a:picLocks noChangeAspect="1"/>
          </p:cNvPicPr>
          <p:nvPr/>
        </p:nvPicPr>
        <p:blipFill>
          <a:blip r:embed="rId2"/>
          <a:srcRect b="6951"/>
          <a:stretch>
            <a:fillRect/>
          </a:stretch>
        </p:blipFill>
        <p:spPr>
          <a:xfrm>
            <a:off x="191770" y="2835275"/>
            <a:ext cx="4235450" cy="265557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52674" y="5949161"/>
            <a:ext cx="75507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friend in need is a friend indeed . </a:t>
            </a:r>
            <a:endParaRPr lang="en-US" altLang="zh-CN" sz="3600" b="1" kern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5" grpId="1"/>
      <p:bldP spid="13" grpId="0"/>
      <p:bldP spid="1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/>
          <p:nvPr/>
        </p:nvSpPr>
        <p:spPr>
          <a:xfrm>
            <a:off x="1415415" y="1414145"/>
            <a:ext cx="1038479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Q2. </a:t>
            </a:r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Should students make friends online?   Why?     </a:t>
            </a:r>
            <a:endParaRPr lang="en-US" altLang="zh-CN" sz="36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35504" y="2349981"/>
            <a:ext cx="43427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easily cheated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35504" y="3285336"/>
            <a:ext cx="20161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untrue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3" name="TextBox 10"/>
          <p:cNvSpPr txBox="1"/>
          <p:nvPr/>
        </p:nvSpPr>
        <p:spPr>
          <a:xfrm>
            <a:off x="2135504" y="4148936"/>
            <a:ext cx="28917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same interst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5504" y="5084291"/>
            <a:ext cx="58908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speak out our mind freely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14" name="图片 13" descr="240424-130P20IF218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07935" y="2853055"/>
            <a:ext cx="3261995" cy="2854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3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203" name="Text Box 11"/>
          <p:cNvSpPr txBox="1"/>
          <p:nvPr/>
        </p:nvSpPr>
        <p:spPr bwMode="auto">
          <a:xfrm>
            <a:off x="818515" y="1905"/>
            <a:ext cx="1055433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en-US" altLang="zh-CN" sz="40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Ask your classmate some questions to know something about his / her e-friend.</a:t>
            </a:r>
            <a:endParaRPr lang="en-US" altLang="zh-CN" sz="40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136206" name="Oval 14"/>
          <p:cNvSpPr/>
          <p:nvPr/>
        </p:nvSpPr>
        <p:spPr>
          <a:xfrm>
            <a:off x="4572000" y="2901950"/>
            <a:ext cx="2590800" cy="13716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introduction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6208" name="Oval 16"/>
          <p:cNvSpPr/>
          <p:nvPr/>
        </p:nvSpPr>
        <p:spPr>
          <a:xfrm>
            <a:off x="5029200" y="1606550"/>
            <a:ext cx="1981200" cy="7620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look like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09" name="Oval 17"/>
          <p:cNvSpPr/>
          <p:nvPr/>
        </p:nvSpPr>
        <p:spPr>
          <a:xfrm>
            <a:off x="7171690" y="1987550"/>
            <a:ext cx="2819400" cy="9144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hobby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0" name="Oval 18"/>
          <p:cNvSpPr/>
          <p:nvPr/>
        </p:nvSpPr>
        <p:spPr>
          <a:xfrm>
            <a:off x="1752600" y="3282950"/>
            <a:ext cx="1905000" cy="6858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c</a:t>
            </a: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ountry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1" name="Oval 19"/>
          <p:cNvSpPr/>
          <p:nvPr/>
        </p:nvSpPr>
        <p:spPr>
          <a:xfrm>
            <a:off x="2438400" y="2063750"/>
            <a:ext cx="2133600" cy="8382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age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2" name="Oval 20"/>
          <p:cNvSpPr/>
          <p:nvPr/>
        </p:nvSpPr>
        <p:spPr>
          <a:xfrm>
            <a:off x="8077200" y="3039110"/>
            <a:ext cx="3529330" cy="108204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family </a:t>
            </a: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member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3" name="Oval 21"/>
          <p:cNvSpPr/>
          <p:nvPr/>
        </p:nvSpPr>
        <p:spPr>
          <a:xfrm>
            <a:off x="2057400" y="4502150"/>
            <a:ext cx="2362200" cy="6858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name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9227" name="Text Box 22"/>
          <p:cNvSpPr txBox="1"/>
          <p:nvPr/>
        </p:nvSpPr>
        <p:spPr>
          <a:xfrm>
            <a:off x="7086600" y="5187950"/>
            <a:ext cx="1828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36215" name="Oval 23"/>
          <p:cNvSpPr/>
          <p:nvPr/>
        </p:nvSpPr>
        <p:spPr>
          <a:xfrm>
            <a:off x="7391400" y="4425950"/>
            <a:ext cx="2590800" cy="6096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home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6" name="Oval 24"/>
          <p:cNvSpPr/>
          <p:nvPr/>
        </p:nvSpPr>
        <p:spPr>
          <a:xfrm>
            <a:off x="4876800" y="4883150"/>
            <a:ext cx="2590800" cy="990600"/>
          </a:xfrm>
          <a:prstGeom prst="ellipse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dream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7" name="Line 25"/>
          <p:cNvSpPr/>
          <p:nvPr/>
        </p:nvSpPr>
        <p:spPr>
          <a:xfrm flipH="1" flipV="1">
            <a:off x="3657600" y="366395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18" name="Line 26"/>
          <p:cNvSpPr/>
          <p:nvPr/>
        </p:nvSpPr>
        <p:spPr>
          <a:xfrm flipH="1" flipV="1">
            <a:off x="4429760" y="2736850"/>
            <a:ext cx="598805" cy="30226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0" name="Line 28"/>
          <p:cNvSpPr/>
          <p:nvPr/>
        </p:nvSpPr>
        <p:spPr>
          <a:xfrm flipV="1">
            <a:off x="6019800" y="2368550"/>
            <a:ext cx="0" cy="533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1" name="Line 29"/>
          <p:cNvSpPr/>
          <p:nvPr/>
        </p:nvSpPr>
        <p:spPr>
          <a:xfrm flipV="1">
            <a:off x="6705600" y="2673350"/>
            <a:ext cx="685800" cy="3810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2" name="Line 30"/>
          <p:cNvSpPr/>
          <p:nvPr/>
        </p:nvSpPr>
        <p:spPr>
          <a:xfrm flipH="1" flipV="1">
            <a:off x="7162800" y="358775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3" name="Line 31"/>
          <p:cNvSpPr/>
          <p:nvPr/>
        </p:nvSpPr>
        <p:spPr>
          <a:xfrm flipH="1" flipV="1">
            <a:off x="6937375" y="3974465"/>
            <a:ext cx="911225" cy="527685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4" name="Line 32"/>
          <p:cNvSpPr/>
          <p:nvPr/>
        </p:nvSpPr>
        <p:spPr>
          <a:xfrm flipH="1" flipV="1">
            <a:off x="5907405" y="4264025"/>
            <a:ext cx="12700" cy="60579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5" name="Line 33"/>
          <p:cNvSpPr/>
          <p:nvPr/>
        </p:nvSpPr>
        <p:spPr>
          <a:xfrm flipV="1">
            <a:off x="4154805" y="4044950"/>
            <a:ext cx="721995" cy="55753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" name="文本框 2"/>
          <p:cNvSpPr txBox="1"/>
          <p:nvPr/>
        </p:nvSpPr>
        <p:spPr>
          <a:xfrm>
            <a:off x="2493010" y="5187950"/>
            <a:ext cx="11645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22805" y="3918585"/>
            <a:ext cx="15347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where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22805" y="2749550"/>
            <a:ext cx="19500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how old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13935" y="2318385"/>
            <a:ext cx="11645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31990" y="2749550"/>
            <a:ext cx="11645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64650" y="3973195"/>
            <a:ext cx="24669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how many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01635" y="5079365"/>
            <a:ext cx="21329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where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13705" y="5873750"/>
            <a:ext cx="11645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36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6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6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3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6" grpId="0" bldLvl="0" animBg="1"/>
      <p:bldP spid="136208" grpId="0" bldLvl="0" animBg="1"/>
      <p:bldP spid="136209" grpId="0" bldLvl="0" animBg="1"/>
      <p:bldP spid="136210" grpId="0" bldLvl="0" animBg="1"/>
      <p:bldP spid="136211" grpId="0" bldLvl="0" animBg="1"/>
      <p:bldP spid="136212" grpId="0" bldLvl="0" animBg="1"/>
      <p:bldP spid="136213" grpId="0" bldLvl="0" animBg="1"/>
      <p:bldP spid="136215" grpId="0" bldLvl="0" animBg="1"/>
      <p:bldP spid="136216" grpId="0" animBg="1" build="allAtOnce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/>
          <p:nvPr/>
        </p:nvSpPr>
        <p:spPr bwMode="auto">
          <a:xfrm>
            <a:off x="839470" y="984250"/>
            <a:ext cx="10702925" cy="2084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en-US" altLang="zh-CN" sz="36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Jason is asking Mandy about her e-friend. Listen to their conversation and complete the notes below. Write one word or figure in each blank.</a:t>
            </a:r>
            <a:endParaRPr lang="en-US" altLang="zh-CN" sz="36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9219" name="Text Box 3"/>
          <p:cNvSpPr txBox="1"/>
          <p:nvPr/>
        </p:nvSpPr>
        <p:spPr>
          <a:xfrm>
            <a:off x="4044633" y="480060"/>
            <a:ext cx="41021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An e-friend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719455" y="2998470"/>
            <a:ext cx="10930890" cy="3486785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marL="0" marR="0" lvl="0" indent="0" algn="ctr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hakuyoxingshu7000" pitchFamily="2" charset="-122"/>
                <a:cs typeface="hakuyoxingshu7000" pitchFamily="2" charset="-122"/>
              </a:rPr>
              <a:t>Top tip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 panose="02020603050405020304" pitchFamily="18" charset="0"/>
              <a:ea typeface="hakuyoxingshu7000" pitchFamily="2" charset="-122"/>
              <a:cs typeface="hakuyoxingshu7000" pitchFamily="2" charset="-122"/>
            </a:endParaRPr>
          </a:p>
          <a:p>
            <a:pPr marL="0" marR="0" lvl="0" indent="0" algn="l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When you listen to a conversation, you need to pay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attention to the Wh-questions.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You should then listen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carefully for the answers.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Box 4"/>
          <p:cNvSpPr txBox="1"/>
          <p:nvPr/>
        </p:nvSpPr>
        <p:spPr>
          <a:xfrm>
            <a:off x="7324725" y="-25717"/>
            <a:ext cx="474345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 Pre-Listening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/>
          <p:nvPr/>
        </p:nvSpPr>
        <p:spPr>
          <a:xfrm>
            <a:off x="556260" y="408305"/>
            <a:ext cx="9745345" cy="606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Mandy's e-friend</a:t>
            </a:r>
            <a:endParaRPr lang="en-US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Name:     Yuki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Country:  Japan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Age:        (1)_________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she looks like: short, thin; (2)_____ hair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Hobby:    drawing (3)_______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Brothers and sisters: one elder (4)_______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Home:     a (5)_______ flat in Tokyo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Dream:    to be an (6)_______ teacher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9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83345" y="4025265"/>
            <a:ext cx="3043555" cy="1886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6744335" y="764540"/>
            <a:ext cx="460756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eaLnBrk="1" hangingPunct="1">
              <a:spcBef>
                <a:spcPct val="0"/>
              </a:spcBef>
              <a:buNone/>
            </a:pPr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观察信息卡中所缺的内容并预测</a:t>
            </a:r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Jason</a:t>
            </a:r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可能会用哪些特殊疑问词提问。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121660" y="2487295"/>
            <a:ext cx="291846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how old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175500" y="3140710"/>
            <a:ext cx="275209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what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806315" y="3807460"/>
            <a:ext cx="290830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what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804025" y="4401185"/>
            <a:ext cx="276352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how many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3390265" y="5102860"/>
            <a:ext cx="157988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where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4792345" y="5777230"/>
            <a:ext cx="188468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+mn-cs"/>
              </a:rPr>
              <a:t>what</a:t>
            </a:r>
            <a:endParaRPr kumimoji="0" lang="en-US" altLang="zh-CN" sz="3600" b="1" kern="1200" cap="none" spc="0" normalizeH="0" baseline="0" noProof="0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535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/>
          <p:nvPr/>
        </p:nvSpPr>
        <p:spPr bwMode="auto">
          <a:xfrm>
            <a:off x="600710" y="2343785"/>
            <a:ext cx="10990580" cy="20840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 algn="just">
              <a:lnSpc>
                <a:spcPct val="120000"/>
              </a:lnSpc>
              <a:buClrTx/>
              <a:buSzTx/>
              <a:buFontTx/>
            </a:pPr>
            <a:r>
              <a:rPr lang="en-US" altLang="zh-CN" sz="3600" b="1" i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sym typeface="+mn-ea"/>
              </a:rPr>
              <a:t>Jason is asking Mandy about her e-friend. Listen to their conversation and complete the notes below. Write one word or figure in each blank.</a:t>
            </a:r>
            <a:endParaRPr lang="en-US" altLang="zh-CN" sz="3600" b="1" i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21507" name="TextBox 4"/>
          <p:cNvSpPr txBox="1"/>
          <p:nvPr/>
        </p:nvSpPr>
        <p:spPr>
          <a:xfrm>
            <a:off x="6460808" y="562928"/>
            <a:ext cx="547751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While-Listening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U1 Listening (全)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0992485" y="1412875"/>
            <a:ext cx="739775" cy="680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/>
          <p:nvPr/>
        </p:nvSpPr>
        <p:spPr>
          <a:xfrm>
            <a:off x="690245" y="445770"/>
            <a:ext cx="9340215" cy="6069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Mandy's e-friend</a:t>
            </a:r>
            <a:endParaRPr lang="en-US" altLang="zh-CN" sz="36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Name:     Yuki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Country:  Japan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Age:        (1)_________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What she looks like: short, thin; (2)_____ hair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Hobby:    drawing (3)_______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zh-CN" sz="3600" dirty="0">
                <a:latin typeface="Times New Roman" panose="02020603050405020304" pitchFamily="18" charset="0"/>
              </a:rPr>
              <a:t>Brothers and sisters: one elder (4)_______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Home:     a (5)_______ flat in Tokyo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3600" dirty="0">
                <a:latin typeface="Times New Roman" panose="02020603050405020304" pitchFamily="18" charset="0"/>
              </a:rPr>
              <a:t>Dream:    to be an (6)_______ teacher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12291" name="Rectangle 3"/>
          <p:cNvSpPr/>
          <p:nvPr/>
        </p:nvSpPr>
        <p:spPr>
          <a:xfrm>
            <a:off x="2858770" y="2496185"/>
            <a:ext cx="23850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 12 / twelve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3" name="Rectangle 5"/>
          <p:cNvSpPr/>
          <p:nvPr/>
        </p:nvSpPr>
        <p:spPr>
          <a:xfrm>
            <a:off x="4788535" y="3791585"/>
            <a:ext cx="19856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pictures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294" name="Rectangle 6"/>
          <p:cNvSpPr/>
          <p:nvPr/>
        </p:nvSpPr>
        <p:spPr>
          <a:xfrm>
            <a:off x="7174865" y="4503420"/>
            <a:ext cx="23183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sister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295" name="Rectangle 7"/>
          <p:cNvSpPr/>
          <p:nvPr/>
        </p:nvSpPr>
        <p:spPr>
          <a:xfrm>
            <a:off x="3649345" y="5168900"/>
            <a:ext cx="17291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small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2296" name="Rectangle 8"/>
          <p:cNvSpPr/>
          <p:nvPr/>
        </p:nvSpPr>
        <p:spPr>
          <a:xfrm>
            <a:off x="5160645" y="5793105"/>
            <a:ext cx="9658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Art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pic>
        <p:nvPicPr>
          <p:cNvPr id="10249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96225" y="548640"/>
            <a:ext cx="3798570" cy="23552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4"/>
          <p:cNvSpPr/>
          <p:nvPr/>
        </p:nvSpPr>
        <p:spPr>
          <a:xfrm>
            <a:off x="7388225" y="3143885"/>
            <a:ext cx="11017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long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  <p:bldP spid="12294" grpId="0"/>
      <p:bldP spid="12295" grpId="0"/>
      <p:bldP spid="12296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内容占位符 2"/>
          <p:cNvSpPr>
            <a:spLocks noGrp="1"/>
          </p:cNvSpPr>
          <p:nvPr/>
        </p:nvSpPr>
        <p:spPr>
          <a:xfrm>
            <a:off x="2855595" y="2997200"/>
            <a:ext cx="6392545" cy="19735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l" eaLnBrk="1" hangingPunct="1">
              <a:spcBef>
                <a:spcPct val="2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listen to 			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听……</a:t>
            </a:r>
            <a:endParaRPr lang="en-US" altLang="zh-CN" sz="36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 eaLnBrk="1" hangingPunct="1">
              <a:spcBef>
                <a:spcPct val="2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pay attention to		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注意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 algn="l" eaLnBrk="1" hangingPunct="1">
              <a:spcBef>
                <a:spcPct val="2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look like			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看起来像</a:t>
            </a:r>
            <a:endParaRPr lang="en-US" altLang="zh-CN" sz="36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矩形 1"/>
          <p:cNvSpPr/>
          <p:nvPr/>
        </p:nvSpPr>
        <p:spPr>
          <a:xfrm>
            <a:off x="2782888" y="1772920"/>
            <a:ext cx="6697662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cs typeface="宋体" panose="02010600030101010101" pitchFamily="2" charset="-122"/>
              </a:rPr>
              <a:t>短 语 收 藏 夹</a:t>
            </a:r>
            <a:r>
              <a:rPr lang="en-US" altLang="zh-CN" sz="40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（Listening）</a:t>
            </a:r>
            <a:endParaRPr lang="en-US" altLang="zh-CN" sz="40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/>
          <p:nvPr/>
        </p:nvSpPr>
        <p:spPr>
          <a:xfrm>
            <a:off x="3801745" y="405448"/>
            <a:ext cx="4679950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40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Listening</a:t>
            </a: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  <a:endParaRPr kumimoji="0" lang="en-US" altLang="zh-CN" sz="4000" b="1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39470" y="1197610"/>
            <a:ext cx="106038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zh-CN" sz="3600" b="1" noProof="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look like </a:t>
            </a:r>
            <a:r>
              <a:rPr lang="en-US" altLang="zh-CN" sz="3600" b="1" noProof="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“看起来像…”像（外貌），</a:t>
            </a:r>
            <a:r>
              <a:rPr lang="zh-CN" altLang="en-US" sz="3600" b="1" kern="0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回答就应说出某人长相的特征。</a:t>
            </a:r>
            <a:endParaRPr lang="zh-CN" altLang="en-US" sz="360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5080" y="2565400"/>
            <a:ext cx="35953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kern="0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</a:rPr>
              <a:t>他长得什么样子？</a:t>
            </a:r>
            <a:endParaRPr lang="zh-CN" altLang="en-US" sz="3600" b="1" kern="0" noProof="0" dirty="0" smtClean="0">
              <a:ln>
                <a:noFill/>
              </a:ln>
              <a:effectLst/>
              <a:uLnTx/>
              <a:uFillTx/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04155" y="2565400"/>
            <a:ext cx="58483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kern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sym typeface="+mn-ea"/>
              </a:rPr>
              <a:t>What does he look like?</a:t>
            </a:r>
            <a:endParaRPr lang="en-US" altLang="zh-CN" sz="3600" kern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71905" y="3394710"/>
            <a:ext cx="29603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b="1" kern="0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他又高又瘦。</a:t>
            </a:r>
            <a:endParaRPr lang="zh-CN" altLang="en-US" sz="3600" b="1" kern="0" noProof="0" dirty="0" smtClean="0">
              <a:ln>
                <a:noFill/>
              </a:ln>
              <a:effectLst/>
              <a:uLnTx/>
              <a:uFillTx/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75910" y="3342005"/>
            <a:ext cx="37598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He is tall and thin.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7715" y="4204335"/>
            <a:ext cx="109454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zh-CN" sz="3600" b="1" noProof="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be like </a:t>
            </a:r>
            <a:r>
              <a:rPr lang="en-US" altLang="zh-CN" sz="3600" b="1" noProof="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“像”，“像……一样”。像（性格，行为）</a:t>
            </a:r>
            <a:endParaRPr lang="en-US" altLang="zh-CN" sz="3600" b="1" noProof="0" dirty="0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43660" y="4942205"/>
            <a:ext cx="23183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b="1" kern="0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他怎么样？</a:t>
            </a:r>
            <a:endParaRPr lang="zh-CN" altLang="en-US" sz="3600" b="1" kern="0" noProof="0" dirty="0" smtClean="0">
              <a:ln>
                <a:noFill/>
              </a:ln>
              <a:effectLst/>
              <a:uLnTx/>
              <a:uFillTx/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75910" y="4952365"/>
            <a:ext cx="41281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kern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What's he like?</a:t>
            </a:r>
            <a:endParaRPr lang="en-US" altLang="zh-CN" sz="3600" kern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43660" y="5680075"/>
            <a:ext cx="23183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b="1" kern="0" noProof="0" dirty="0" smtClean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sym typeface="+mn-ea"/>
              </a:rPr>
              <a:t>他很友善。</a:t>
            </a:r>
            <a:endParaRPr lang="zh-CN" altLang="en-US" sz="3600" b="1" kern="0" noProof="0" dirty="0" smtClean="0">
              <a:ln>
                <a:noFill/>
              </a:ln>
              <a:effectLst/>
              <a:uLnTx/>
              <a:uFillTx/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36870" y="5732780"/>
            <a:ext cx="41281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kern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</a:rPr>
              <a:t>He is friendly.</a:t>
            </a:r>
            <a:endParaRPr lang="en-US" altLang="zh-CN" sz="3600" kern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545590" y="621030"/>
            <a:ext cx="10646410" cy="3220085"/>
          </a:xfrm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选择最佳答案填空。</a:t>
            </a:r>
            <a:endParaRPr kumimoji="0" lang="en-US" altLang="zh-CN" sz="36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(    )1. What does that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cloud 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______?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  A. like                        B. look                   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  C. look like                D. looks like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(    )2. --What is Mike like?     --</a:t>
            </a:r>
            <a:r>
              <a:rPr lang="en-US" altLang="zh-CN" sz="3600" kern="120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______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	A. He is tall and thin  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B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 He is friendly   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2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C. He likes apples       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D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. He is a student</a:t>
            </a:r>
            <a:endParaRPr kumimoji="0" lang="en-US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1775143" y="3933190"/>
            <a:ext cx="4368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sym typeface="+mn-ea"/>
              </a:rPr>
              <a:t>B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1774508" y="1555750"/>
            <a:ext cx="4048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sym typeface="+mn-ea"/>
              </a:rPr>
              <a:t>C</a:t>
            </a:r>
            <a:endParaRPr lang="en-US" altLang="zh-CN" sz="3600" dirty="0">
              <a:solidFill>
                <a:srgbClr val="FF33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/>
        </p:nvSpPr>
        <p:spPr>
          <a:xfrm>
            <a:off x="1127567" y="404282"/>
            <a:ext cx="8218488" cy="60699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rtlCol="0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根据中文意思完成句子。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我哥哥的爱好是踢足球。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My ____ _______ hobby is playing football.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陈先生以前住在日本的一所公寓里。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36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Mr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Chen lived in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 in _____ before.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你的网友长什么样子？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What _____ your _______ _____ _____?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557" name="Rectangle 5"/>
          <p:cNvSpPr/>
          <p:nvPr/>
        </p:nvSpPr>
        <p:spPr>
          <a:xfrm>
            <a:off x="5015989" y="3717077"/>
            <a:ext cx="30911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flat         Japan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3559" name="Rectangle 7"/>
          <p:cNvSpPr/>
          <p:nvPr/>
        </p:nvSpPr>
        <p:spPr>
          <a:xfrm>
            <a:off x="2064192" y="1773024"/>
            <a:ext cx="302133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elder brother's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0" name="Rectangle 8"/>
          <p:cNvSpPr/>
          <p:nvPr/>
        </p:nvSpPr>
        <p:spPr>
          <a:xfrm>
            <a:off x="2854325" y="5732780"/>
            <a:ext cx="61391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does           e-friend</a:t>
            </a: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look    like</a:t>
            </a:r>
            <a:endParaRPr lang="en-US" altLang="zh-CN" sz="3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03970" y="918210"/>
            <a:ext cx="3032125" cy="3036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9" grpId="0"/>
      <p:bldP spid="235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/>
        </p:nvSpPr>
        <p:spPr>
          <a:xfrm>
            <a:off x="2129155" y="1337945"/>
            <a:ext cx="3466465" cy="4908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Tapescript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/>
        </p:nvSpPr>
        <p:spPr>
          <a:xfrm>
            <a:off x="767715" y="2348865"/>
            <a:ext cx="11603990" cy="34664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Who's your e-friend, Mandy?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Her name's Yuki. She's from Japan.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How old is she?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She's 12.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What does she look like?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She's short and thin. She has long hair.</a:t>
            </a:r>
            <a:endParaRPr kumimoji="0" lang="en-US" altLang="zh-CN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7651" name="TextBox 4"/>
          <p:cNvSpPr txBox="1"/>
          <p:nvPr/>
        </p:nvSpPr>
        <p:spPr>
          <a:xfrm>
            <a:off x="6722110" y="404495"/>
            <a:ext cx="54654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IV Post-Listening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U1 Listening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593715" y="1254760"/>
            <a:ext cx="619125" cy="6191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7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/>
        </p:nvSpPr>
        <p:spPr>
          <a:xfrm>
            <a:off x="2774950" y="548640"/>
            <a:ext cx="3466465" cy="49085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anchor="b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Tapescript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/>
        </p:nvSpPr>
        <p:spPr>
          <a:xfrm>
            <a:off x="1559560" y="1412875"/>
            <a:ext cx="11603990" cy="462851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What's her hobby?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She likes drawing pictures.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How many brothers and sisters does she have?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She has one elder sister.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Where does she live?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She lives in a small flat in Tokyo.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Jason:  </a:t>
            </a:r>
            <a:r>
              <a:rPr lang="en-US" altLang="zh-CN" sz="3600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What's her dream?</a:t>
            </a:r>
            <a:endParaRPr lang="en-US" altLang="zh-CN" sz="3600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1" hangingPunct="1">
              <a:lnSpc>
                <a:spcPct val="85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Mandy: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She wants to be an Art teacher.</a:t>
            </a:r>
            <a:endParaRPr kumimoji="0" lang="en-US" altLang="zh-CN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7651" name="TextBox 4"/>
          <p:cNvSpPr txBox="1"/>
          <p:nvPr/>
        </p:nvSpPr>
        <p:spPr>
          <a:xfrm>
            <a:off x="7009130" y="189230"/>
            <a:ext cx="54654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IV Post-Listening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Rectangle 5"/>
          <p:cNvSpPr/>
          <p:nvPr/>
        </p:nvSpPr>
        <p:spPr>
          <a:xfrm>
            <a:off x="6383655" y="1989455"/>
            <a:ext cx="3769360" cy="9715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l">
              <a:lnSpc>
                <a:spcPct val="150000"/>
              </a:lnSpc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Japan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7" name="Rectangle 6"/>
          <p:cNvSpPr/>
          <p:nvPr/>
        </p:nvSpPr>
        <p:spPr>
          <a:xfrm>
            <a:off x="2855595" y="2132330"/>
            <a:ext cx="2590165" cy="42983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buNone/>
            </a:pPr>
            <a:r>
              <a:rPr lang="en-US" altLang="zh-CN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日本 </a:t>
            </a:r>
            <a:endParaRPr lang="en-US" altLang="zh-CN" sz="3600" b="1" dirty="0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  <a:buNone/>
            </a:pPr>
            <a:r>
              <a:rPr lang="en-US" altLang="zh-CN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公寓</a:t>
            </a:r>
            <a:endParaRPr lang="en-US" altLang="zh-CN" sz="3600" b="1" dirty="0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algn="l">
              <a:lnSpc>
                <a:spcPct val="140000"/>
              </a:lnSpc>
              <a:spcBef>
                <a:spcPct val="20000"/>
              </a:spcBef>
              <a:buNone/>
            </a:pPr>
            <a:r>
              <a:rPr lang="en-US" altLang="zh-CN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听……</a:t>
            </a:r>
            <a:endParaRPr lang="en-US" altLang="zh-CN" sz="36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40000"/>
              </a:lnSpc>
              <a:spcBef>
                <a:spcPct val="20000"/>
              </a:spcBef>
              <a:buNone/>
            </a:pPr>
            <a:r>
              <a:rPr lang="zh-CN" altLang="en-US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注意</a:t>
            </a:r>
            <a:endParaRPr lang="zh-CN" altLang="en-US" sz="3600" b="1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ct val="140000"/>
              </a:lnSpc>
              <a:spcBef>
                <a:spcPct val="20000"/>
              </a:spcBef>
              <a:buNone/>
            </a:pPr>
            <a:r>
              <a:rPr lang="en-US" altLang="zh-CN" sz="36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看起来像</a:t>
            </a:r>
            <a:endParaRPr lang="en-US" altLang="zh-CN" sz="3600" b="1" dirty="0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1748" name="Rectangle 2"/>
          <p:cNvSpPr>
            <a:spLocks noGrp="1"/>
          </p:cNvSpPr>
          <p:nvPr>
            <p:ph type="title" idx="4294967295"/>
          </p:nvPr>
        </p:nvSpPr>
        <p:spPr>
          <a:xfrm>
            <a:off x="4872355" y="1124585"/>
            <a:ext cx="3194050" cy="706755"/>
          </a:xfrm>
        </p:spPr>
        <p:txBody>
          <a:bodyPr vert="horz" wrap="square" lIns="0" tIns="45720" rIns="0" bIns="0" anchor="b"/>
          <a:lstStyle/>
          <a:p>
            <a:pPr algn="ctr" eaLnBrk="1" hangingPunct="1"/>
            <a:r>
              <a:rPr lang="en-US" altLang="zh-CN" sz="4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Dictation</a:t>
            </a:r>
            <a:endParaRPr lang="en-US" altLang="zh-CN" sz="4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383655" y="2879090"/>
            <a:ext cx="1595755" cy="783590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flat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	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83655" y="3698875"/>
            <a:ext cx="2381885" cy="783590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listen to	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383655" y="4590415"/>
            <a:ext cx="3768725" cy="737235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pay attention to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83655" y="5452110"/>
            <a:ext cx="2381885" cy="783590"/>
          </a:xfrm>
          <a:prstGeom prst="rect">
            <a:avLst/>
          </a:prstGeom>
          <a:noFill/>
          <a:ln w="9525">
            <a:noFill/>
          </a:ln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look like	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30723" name="TextBox 4"/>
          <p:cNvSpPr txBox="1"/>
          <p:nvPr/>
        </p:nvSpPr>
        <p:spPr>
          <a:xfrm>
            <a:off x="8475980" y="332423"/>
            <a:ext cx="345059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V  Review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/>
        </p:nvSpPr>
        <p:spPr>
          <a:xfrm>
            <a:off x="5016500" y="765175"/>
            <a:ext cx="2155190" cy="7778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0" tIns="45720" rIns="0" bIns="0" numCol="1" anchor="b" anchorCtr="0" compatLnSpc="1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Exercises</a:t>
            </a:r>
            <a:endParaRPr kumimoji="0" lang="en-US" altLang="zh-CN" sz="40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388" name="Rectangle 3"/>
          <p:cNvSpPr>
            <a:spLocks noGrp="1"/>
          </p:cNvSpPr>
          <p:nvPr/>
        </p:nvSpPr>
        <p:spPr>
          <a:xfrm>
            <a:off x="624205" y="1771015"/>
            <a:ext cx="11137900" cy="45288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anchor="t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Hello, everyone. _________ to my blog.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name is Anna. I'm from _________. I'm 11 years old. I'm tall and ________. I have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_______. I live with my ________ in a house close to some ________. My mum is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_______ teacher. My dad is a _______.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5875020" y="2490470"/>
            <a:ext cx="21748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Germany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3575372" y="3175996"/>
            <a:ext cx="11509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thin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1989777" y="3860526"/>
            <a:ext cx="10795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hair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19" name="Text Box 7"/>
          <p:cNvSpPr txBox="1"/>
          <p:nvPr/>
        </p:nvSpPr>
        <p:spPr>
          <a:xfrm>
            <a:off x="6311587" y="3747814"/>
            <a:ext cx="15128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family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20" name="Text Box 8"/>
          <p:cNvSpPr txBox="1"/>
          <p:nvPr/>
        </p:nvSpPr>
        <p:spPr>
          <a:xfrm>
            <a:off x="1919605" y="4509135"/>
            <a:ext cx="23571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mountains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21" name="Text Box 9"/>
          <p:cNvSpPr txBox="1"/>
          <p:nvPr/>
        </p:nvSpPr>
        <p:spPr>
          <a:xfrm>
            <a:off x="1702440" y="5157117"/>
            <a:ext cx="12239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Art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6809542" y="5148232"/>
            <a:ext cx="14398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doctor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324" name="Text Box 12"/>
          <p:cNvSpPr txBox="1"/>
          <p:nvPr/>
        </p:nvSpPr>
        <p:spPr>
          <a:xfrm>
            <a:off x="3932555" y="1842770"/>
            <a:ext cx="258254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Welcome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/>
      <p:bldP spid="13324" grpId="1"/>
      <p:bldP spid="13316" grpId="0"/>
      <p:bldP spid="13316" grpId="1"/>
      <p:bldP spid="13317" grpId="0"/>
      <p:bldP spid="13317" grpId="1"/>
      <p:bldP spid="13318" grpId="0"/>
      <p:bldP spid="13318" grpId="1"/>
      <p:bldP spid="13319" grpId="0"/>
      <p:bldP spid="13319" grpId="1"/>
      <p:bldP spid="13320" grpId="0"/>
      <p:bldP spid="13320" grpId="1"/>
      <p:bldP spid="13321" grpId="0"/>
      <p:bldP spid="13321" grpId="1"/>
      <p:bldP spid="13322" grpId="0"/>
      <p:bldP spid="1332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3"/>
          <p:cNvSpPr>
            <a:spLocks noGrp="1"/>
          </p:cNvSpPr>
          <p:nvPr/>
        </p:nvSpPr>
        <p:spPr>
          <a:xfrm>
            <a:off x="624205" y="192405"/>
            <a:ext cx="11137900" cy="60147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latinLnBrk="0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have an elder sister and an elder _______. </a:t>
            </a:r>
            <a:r>
              <a:rPr lang="zh-CN" altLang="en-US" sz="3600" dirty="0">
                <a:latin typeface="Times New Roman" panose="02020603050405020304" pitchFamily="18" charset="0"/>
                <a:sym typeface="+mn-ea"/>
              </a:rPr>
              <a:t>Every day, I go to school by school __</a:t>
            </a:r>
            <a:r>
              <a:rPr lang="en-US" altLang="zh-CN" sz="3600">
                <a:latin typeface="Times New Roman" panose="02020603050405020304" pitchFamily="18" charset="0"/>
                <a:sym typeface="+mn-ea"/>
              </a:rPr>
              <a:t>____. My </a:t>
            </a:r>
            <a:r>
              <a:rPr lang="zh-CN" altLang="en-US" sz="3600" dirty="0">
                <a:latin typeface="Times New Roman" panose="02020603050405020304" pitchFamily="18" charset="0"/>
                <a:sym typeface="+mn-ea"/>
              </a:rPr>
              <a:t>_________  subjects  are  Maths,  Art  and _______.  I like  my  school  ________  the teachers are all very _______. My ______ is to be an engineer. I like many _______. I</a:t>
            </a:r>
            <a:r>
              <a:rPr lang="en-US" altLang="zh-CN" sz="3600">
                <a:latin typeface="Times New Roman" panose="02020603050405020304" pitchFamily="18" charset="0"/>
                <a:sym typeface="+mn-ea"/>
              </a:rPr>
              <a:t>'m good </a:t>
            </a:r>
            <a:r>
              <a:rPr lang="zh-CN" altLang="en-US" sz="3600" dirty="0">
                <a:latin typeface="Times New Roman" panose="02020603050405020304" pitchFamily="18" charset="0"/>
                <a:sym typeface="+mn-ea"/>
              </a:rPr>
              <a:t>at _________ and playing basketball. These are my favourite ________.</a:t>
            </a:r>
            <a:endParaRPr lang="zh-CN" altLang="en-US" sz="36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600" dirty="0">
                <a:latin typeface="Times New Roman" panose="02020603050405020304" pitchFamily="18" charset="0"/>
                <a:sym typeface="+mn-ea"/>
              </a:rPr>
              <a:t>I want to make _______ with young people from all over the ____</a:t>
            </a:r>
            <a:r>
              <a:rPr lang="en-US" altLang="zh-CN" sz="3600">
                <a:latin typeface="Times New Roman" panose="02020603050405020304" pitchFamily="18" charset="0"/>
                <a:sym typeface="+mn-ea"/>
              </a:rPr>
              <a:t>___! Email me, please!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23" name="Text Box 11"/>
          <p:cNvSpPr txBox="1"/>
          <p:nvPr/>
        </p:nvSpPr>
        <p:spPr>
          <a:xfrm>
            <a:off x="7096764" y="273377"/>
            <a:ext cx="17287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brother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0" name="Text Box 4"/>
          <p:cNvSpPr txBox="1"/>
          <p:nvPr/>
        </p:nvSpPr>
        <p:spPr>
          <a:xfrm>
            <a:off x="7031673" y="2853055"/>
            <a:ext cx="14398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sports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2" name="Text Box 6"/>
          <p:cNvSpPr txBox="1"/>
          <p:nvPr/>
        </p:nvSpPr>
        <p:spPr>
          <a:xfrm>
            <a:off x="7680325" y="908368"/>
            <a:ext cx="18732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favourite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3" name="Text Box 7"/>
          <p:cNvSpPr txBox="1"/>
          <p:nvPr/>
        </p:nvSpPr>
        <p:spPr>
          <a:xfrm>
            <a:off x="4799330" y="1557020"/>
            <a:ext cx="195707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Science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4" name="Text Box 8"/>
          <p:cNvSpPr txBox="1"/>
          <p:nvPr/>
        </p:nvSpPr>
        <p:spPr>
          <a:xfrm>
            <a:off x="983298" y="2204720"/>
            <a:ext cx="1727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because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5" name="Text Box 9"/>
          <p:cNvSpPr txBox="1"/>
          <p:nvPr/>
        </p:nvSpPr>
        <p:spPr>
          <a:xfrm>
            <a:off x="7464108" y="2204720"/>
            <a:ext cx="17287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friendly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6" name="Text Box 10"/>
          <p:cNvSpPr txBox="1"/>
          <p:nvPr/>
        </p:nvSpPr>
        <p:spPr>
          <a:xfrm>
            <a:off x="10056495" y="2204720"/>
            <a:ext cx="14049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dream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7" name="Text Box 11"/>
          <p:cNvSpPr txBox="1"/>
          <p:nvPr/>
        </p:nvSpPr>
        <p:spPr>
          <a:xfrm>
            <a:off x="983615" y="3500120"/>
            <a:ext cx="25527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swimming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8" name="Text Box 12"/>
          <p:cNvSpPr txBox="1"/>
          <p:nvPr/>
        </p:nvSpPr>
        <p:spPr>
          <a:xfrm>
            <a:off x="2855595" y="4217035"/>
            <a:ext cx="18757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hobbies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49" name="Text Box 13"/>
          <p:cNvSpPr txBox="1"/>
          <p:nvPr/>
        </p:nvSpPr>
        <p:spPr>
          <a:xfrm>
            <a:off x="3576003" y="4869180"/>
            <a:ext cx="16573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friends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0" name="Text Box 14"/>
          <p:cNvSpPr txBox="1"/>
          <p:nvPr/>
        </p:nvSpPr>
        <p:spPr>
          <a:xfrm>
            <a:off x="1558925" y="5516880"/>
            <a:ext cx="16421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world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4351" name="Text Box 6"/>
          <p:cNvSpPr txBox="1"/>
          <p:nvPr/>
        </p:nvSpPr>
        <p:spPr>
          <a:xfrm>
            <a:off x="5447983" y="908368"/>
            <a:ext cx="863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bus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3" grpId="1"/>
      <p:bldP spid="14351" grpId="0"/>
      <p:bldP spid="14351" grpId="1"/>
      <p:bldP spid="14342" grpId="0"/>
      <p:bldP spid="14342" grpId="1"/>
      <p:bldP spid="14343" grpId="0"/>
      <p:bldP spid="14343" grpId="1"/>
      <p:bldP spid="14344" grpId="0"/>
      <p:bldP spid="14344" grpId="1"/>
      <p:bldP spid="14345" grpId="0"/>
      <p:bldP spid="14345" grpId="1"/>
      <p:bldP spid="14346" grpId="0"/>
      <p:bldP spid="14346" grpId="1"/>
      <p:bldP spid="14340" grpId="0"/>
      <p:bldP spid="14340" grpId="1"/>
      <p:bldP spid="14347" grpId="0"/>
      <p:bldP spid="14347" grpId="1"/>
      <p:bldP spid="14348" grpId="0"/>
      <p:bldP spid="14348" grpId="1"/>
      <p:bldP spid="14349" grpId="0"/>
      <p:bldP spid="14349" grpId="1"/>
      <p:bldP spid="14350" grpId="0"/>
      <p:bldP spid="1435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4"/>
          <p:cNvSpPr txBox="1"/>
          <p:nvPr/>
        </p:nvSpPr>
        <p:spPr>
          <a:xfrm>
            <a:off x="3224213" y="2780348"/>
            <a:ext cx="5742940" cy="14452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8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en-US" altLang="zh-CN" sz="8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2.xml><?xml version="1.0" encoding="utf-8"?>
<p:tagLst xmlns:p="http://schemas.openxmlformats.org/presentationml/2006/main">
  <p:tag name="COMMONDATA" val="eyJoZGlkIjoiZDkxNWUzNjNlZTIwNmE1MDAwZTE1NTA3OGMxZjkyMGIifQ=="/>
  <p:tag name="KSO_WPP_MARK_KEY" val="eb41dc61-ba67-43e7-8ffa-6b182379c0ff"/>
</p:tagLst>
</file>

<file path=ppt/theme/theme1.xml><?xml version="1.0" encoding="utf-8"?>
<a:theme xmlns:a="http://schemas.openxmlformats.org/drawingml/2006/main" name="1_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4093</Words>
  <Application>WPS 演示</Application>
  <PresentationFormat>全屏显示(4:3)</PresentationFormat>
  <Paragraphs>277</Paragraphs>
  <Slides>20</Slides>
  <Notes>1</Notes>
  <HiddenSlides>0</HiddenSlides>
  <MMClips>3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hakuyoxingshu7000</vt:lpstr>
      <vt:lpstr>Arial Unicode MS</vt:lpstr>
      <vt:lpstr>1_u7模板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Dictation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GFS</cp:lastModifiedBy>
  <cp:revision>62</cp:revision>
  <dcterms:created xsi:type="dcterms:W3CDTF">2017-01-09T01:06:00Z</dcterms:created>
  <dcterms:modified xsi:type="dcterms:W3CDTF">2023-09-05T10:37:50Z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A174F71EAFDA49B0A34EBB8DF5075BB1</vt:lpwstr>
  </property>
</Properties>
</file>