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31"/>
  </p:handoutMasterIdLst>
  <p:sldIdLst>
    <p:sldId id="260" r:id="rId2"/>
    <p:sldId id="261" r:id="rId3"/>
    <p:sldId id="262" r:id="rId4"/>
    <p:sldId id="271" r:id="rId5"/>
    <p:sldId id="550" r:id="rId6"/>
    <p:sldId id="551" r:id="rId7"/>
    <p:sldId id="512" r:id="rId8"/>
    <p:sldId id="388" r:id="rId9"/>
    <p:sldId id="389" r:id="rId10"/>
    <p:sldId id="521" r:id="rId11"/>
    <p:sldId id="522" r:id="rId12"/>
    <p:sldId id="272" r:id="rId13"/>
    <p:sldId id="523" r:id="rId14"/>
    <p:sldId id="524" r:id="rId15"/>
    <p:sldId id="525" r:id="rId16"/>
    <p:sldId id="526" r:id="rId17"/>
    <p:sldId id="527" r:id="rId18"/>
    <p:sldId id="403" r:id="rId19"/>
    <p:sldId id="532" r:id="rId20"/>
    <p:sldId id="405" r:id="rId21"/>
    <p:sldId id="533" r:id="rId22"/>
    <p:sldId id="534" r:id="rId23"/>
    <p:sldId id="535" r:id="rId24"/>
    <p:sldId id="498" r:id="rId25"/>
    <p:sldId id="541" r:id="rId26"/>
    <p:sldId id="501" r:id="rId27"/>
    <p:sldId id="502" r:id="rId28"/>
    <p:sldId id="544" r:id="rId29"/>
    <p:sldId id="259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6" autoAdjust="0"/>
    <p:restoredTop sz="94660"/>
  </p:normalViewPr>
  <p:slideViewPr>
    <p:cSldViewPr snapToObjects="1">
      <p:cViewPr>
        <p:scale>
          <a:sx n="70" d="100"/>
          <a:sy n="70" d="100"/>
        </p:scale>
        <p:origin x="-714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68" d="100"/>
          <a:sy n="68" d="100"/>
        </p:scale>
        <p:origin x="-285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5AEDA-E179-4278-998D-D9EC8DB06D52}" type="datetimeFigureOut">
              <a:rPr lang="zh-CN" altLang="en-US" smtClean="0"/>
              <a:t>2019-7-12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6C1A9-36A5-4E2E-B00D-A057051FFC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369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5" Type="http://schemas.openxmlformats.org/officeDocument/2006/relationships/slide" Target="../slides/slide12.xml"/><Relationship Id="rId4" Type="http://schemas.openxmlformats.org/officeDocument/2006/relationships/slide" Target="../slides/slide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638309" y="3910927"/>
            <a:ext cx="9031515" cy="808237"/>
          </a:xfrm>
        </p:spPr>
        <p:txBody>
          <a:bodyPr>
            <a:normAutofit/>
          </a:bodyPr>
          <a:lstStyle>
            <a:lvl1pPr marL="0" indent="0" algn="ctr">
              <a:buNone/>
              <a:defRPr sz="4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学科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5377" flipH="1" flipV="1">
            <a:off x="-1113488" y="-350004"/>
            <a:ext cx="4527494" cy="407719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85734" flipH="1" flipV="1">
            <a:off x="10699227" y="5373976"/>
            <a:ext cx="1487680" cy="1339716"/>
          </a:xfrm>
          <a:prstGeom prst="rect">
            <a:avLst/>
          </a:prstGeom>
        </p:spPr>
      </p:pic>
      <p:grpSp>
        <p:nvGrpSpPr>
          <p:cNvPr id="12" name="组合 9"/>
          <p:cNvGrpSpPr/>
          <p:nvPr userDrawn="1"/>
        </p:nvGrpSpPr>
        <p:grpSpPr bwMode="auto">
          <a:xfrm>
            <a:off x="3284663" y="6103707"/>
            <a:ext cx="5684358" cy="547914"/>
            <a:chOff x="2364896" y="6103024"/>
            <a:chExt cx="3913269" cy="423863"/>
          </a:xfrm>
        </p:grpSpPr>
        <p:pic>
          <p:nvPicPr>
            <p:cNvPr id="13" name="图片 12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4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图片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/>
          <p:cNvSpPr txBox="1"/>
          <p:nvPr userDrawn="1"/>
        </p:nvSpPr>
        <p:spPr>
          <a:xfrm>
            <a:off x="1856024" y="1579874"/>
            <a:ext cx="9031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《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创新设计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》2018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高三一轮总复习实用课件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807854" y="317359"/>
            <a:ext cx="9144000" cy="761855"/>
          </a:xfrm>
        </p:spPr>
        <p:txBody>
          <a:bodyPr anchor="b">
            <a:normAutofit/>
          </a:bodyPr>
          <a:lstStyle>
            <a:lvl1pPr algn="ctr">
              <a:defRPr sz="3200" b="1"/>
            </a:lvl1pPr>
          </a:lstStyle>
          <a:p>
            <a:r>
              <a:rPr lang="zh-CN" altLang="en-US" dirty="0" smtClean="0"/>
              <a:t>章标题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07854" y="1147313"/>
            <a:ext cx="9144000" cy="532249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各节标题（含超级链接）</a:t>
            </a:r>
            <a:endParaRPr lang="zh-CN" altLang="en-US" dirty="0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14982" y="1908692"/>
            <a:ext cx="3026493" cy="2905010"/>
            <a:chOff x="71850" y="1261711"/>
            <a:chExt cx="3026493" cy="2905010"/>
          </a:xfrm>
        </p:grpSpPr>
        <p:grpSp>
          <p:nvGrpSpPr>
            <p:cNvPr id="7" name="Group 1"/>
            <p:cNvGrpSpPr/>
            <p:nvPr userDrawn="1"/>
          </p:nvGrpSpPr>
          <p:grpSpPr>
            <a:xfrm>
              <a:off x="129104" y="1261711"/>
              <a:ext cx="2969239" cy="2905010"/>
              <a:chOff x="-949635" y="0"/>
              <a:chExt cx="7009631" cy="6858000"/>
            </a:xfrm>
          </p:grpSpPr>
          <p:sp>
            <p:nvSpPr>
              <p:cNvPr id="8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2"/>
            <p:cNvGrpSpPr/>
            <p:nvPr userDrawn="1"/>
          </p:nvGrpSpPr>
          <p:grpSpPr>
            <a:xfrm>
              <a:off x="71850" y="1824845"/>
              <a:ext cx="1778742" cy="1778742"/>
              <a:chOff x="990600" y="2044717"/>
              <a:chExt cx="2768566" cy="2768566"/>
            </a:xfrm>
          </p:grpSpPr>
          <p:sp>
            <p:nvSpPr>
              <p:cNvPr id="11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13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14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16" name="动作按钮: 后退或前一项 15">
            <a:hlinkClick r:id="" action="ppaction://hlinkshowjump?jump=previousslide" highlightClick="1"/>
          </p:cNvPr>
          <p:cNvSpPr/>
          <p:nvPr userDrawn="1"/>
        </p:nvSpPr>
        <p:spPr>
          <a:xfrm>
            <a:off x="10990894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动作按钮: 前进或下一项 16">
            <a:hlinkClick r:id="" action="ppaction://hlinkshowjump?jump=nextslide" highlightClick="1"/>
          </p:cNvPr>
          <p:cNvSpPr/>
          <p:nvPr userDrawn="1"/>
        </p:nvSpPr>
        <p:spPr>
          <a:xfrm>
            <a:off x="11354432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动作按钮: 结束 17">
            <a:hlinkClick r:id="" action="ppaction://hlinkshowjump?jump=endshow" highlightClick="1"/>
          </p:cNvPr>
          <p:cNvSpPr/>
          <p:nvPr userDrawn="1"/>
        </p:nvSpPr>
        <p:spPr>
          <a:xfrm>
            <a:off x="11708444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9" name="直接连接符 18"/>
          <p:cNvCxnSpPr/>
          <p:nvPr userDrawn="1"/>
        </p:nvCxnSpPr>
        <p:spPr>
          <a:xfrm>
            <a:off x="2807854" y="1105093"/>
            <a:ext cx="915459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/>
          <p:nvPr userDrawn="1"/>
        </p:nvGrpSpPr>
        <p:grpSpPr>
          <a:xfrm>
            <a:off x="821831" y="1261711"/>
            <a:ext cx="2969239" cy="2905010"/>
            <a:chOff x="-949635" y="0"/>
            <a:chExt cx="7009631" cy="6858000"/>
          </a:xfrm>
        </p:grpSpPr>
        <p:sp>
          <p:nvSpPr>
            <p:cNvPr id="8" name="Diamond 3"/>
            <p:cNvSpPr/>
            <p:nvPr/>
          </p:nvSpPr>
          <p:spPr bwMode="auto">
            <a:xfrm>
              <a:off x="-949635" y="0"/>
              <a:ext cx="7009631" cy="6858000"/>
            </a:xfrm>
            <a:prstGeom prst="diamond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Diamond 4"/>
            <p:cNvSpPr/>
            <p:nvPr/>
          </p:nvSpPr>
          <p:spPr bwMode="auto">
            <a:xfrm>
              <a:off x="-176517" y="653134"/>
              <a:ext cx="5647878" cy="5525706"/>
            </a:xfrm>
            <a:prstGeom prst="diamond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2"/>
          <p:cNvGrpSpPr/>
          <p:nvPr userDrawn="1"/>
        </p:nvGrpSpPr>
        <p:grpSpPr>
          <a:xfrm>
            <a:off x="764577" y="1824845"/>
            <a:ext cx="1778742" cy="1778742"/>
            <a:chOff x="990600" y="2044717"/>
            <a:chExt cx="2768566" cy="2768566"/>
          </a:xfrm>
        </p:grpSpPr>
        <p:sp>
          <p:nvSpPr>
            <p:cNvPr id="11" name="Diamond 5"/>
            <p:cNvSpPr/>
            <p:nvPr/>
          </p:nvSpPr>
          <p:spPr bwMode="auto">
            <a:xfrm>
              <a:off x="990600" y="2044717"/>
              <a:ext cx="2768566" cy="2768566"/>
            </a:xfrm>
            <a:prstGeom prst="diamond">
              <a:avLst/>
            </a:prstGeom>
            <a:solidFill>
              <a:schemeClr val="accent1"/>
            </a:solidFill>
            <a:ln w="5080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9"/>
            <p:cNvGrpSpPr/>
            <p:nvPr/>
          </p:nvGrpSpPr>
          <p:grpSpPr>
            <a:xfrm>
              <a:off x="1429100" y="2771847"/>
              <a:ext cx="1800200" cy="992584"/>
              <a:chOff x="2345143" y="2365645"/>
              <a:chExt cx="1800200" cy="992584"/>
            </a:xfrm>
          </p:grpSpPr>
          <p:sp>
            <p:nvSpPr>
              <p:cNvPr id="13" name="TextBox 7"/>
              <p:cNvSpPr txBox="1"/>
              <p:nvPr/>
            </p:nvSpPr>
            <p:spPr>
              <a:xfrm>
                <a:off x="2345143" y="2365645"/>
                <a:ext cx="1800200" cy="677107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zh-CN" altLang="en-US" sz="4400" dirty="0">
                    <a:solidFill>
                      <a:schemeClr val="bg1"/>
                    </a:solidFill>
                  </a:rPr>
                  <a:t>目录</a:t>
                </a:r>
              </a:p>
            </p:txBody>
          </p:sp>
          <p:sp>
            <p:nvSpPr>
              <p:cNvPr id="14" name="TextBox 8"/>
              <p:cNvSpPr txBox="1"/>
              <p:nvPr/>
            </p:nvSpPr>
            <p:spPr>
              <a:xfrm>
                <a:off x="2345143" y="3142785"/>
                <a:ext cx="1800200" cy="21544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</a:p>
            </p:txBody>
          </p:sp>
        </p:grpSp>
      </p:grpSp>
      <p:sp>
        <p:nvSpPr>
          <p:cNvPr id="15" name="Diamond 11"/>
          <p:cNvSpPr/>
          <p:nvPr userDrawn="1"/>
        </p:nvSpPr>
        <p:spPr bwMode="auto">
          <a:xfrm>
            <a:off x="1879174" y="951570"/>
            <a:ext cx="739798" cy="739797"/>
          </a:xfrm>
          <a:prstGeom prst="diamond">
            <a:avLst/>
          </a:prstGeom>
          <a:solidFill>
            <a:schemeClr val="accent2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6" name="Diamond 12"/>
          <p:cNvSpPr/>
          <p:nvPr userDrawn="1"/>
        </p:nvSpPr>
        <p:spPr bwMode="auto">
          <a:xfrm>
            <a:off x="2707062" y="1762528"/>
            <a:ext cx="739798" cy="739797"/>
          </a:xfrm>
          <a:prstGeom prst="diamond">
            <a:avLst/>
          </a:prstGeom>
          <a:solidFill>
            <a:schemeClr val="accent3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7" name="Diamond 13"/>
          <p:cNvSpPr/>
          <p:nvPr userDrawn="1"/>
        </p:nvSpPr>
        <p:spPr bwMode="auto">
          <a:xfrm>
            <a:off x="2707062" y="2907540"/>
            <a:ext cx="739798" cy="739797"/>
          </a:xfrm>
          <a:prstGeom prst="diamond">
            <a:avLst/>
          </a:prstGeom>
          <a:solidFill>
            <a:schemeClr val="accent4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8" name="Diamond 14"/>
          <p:cNvSpPr/>
          <p:nvPr userDrawn="1"/>
        </p:nvSpPr>
        <p:spPr bwMode="auto">
          <a:xfrm>
            <a:off x="1879174" y="3768327"/>
            <a:ext cx="739798" cy="739797"/>
          </a:xfrm>
          <a:prstGeom prst="diamond">
            <a:avLst/>
          </a:prstGeom>
          <a:solidFill>
            <a:schemeClr val="accent5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9" name="Group 21"/>
          <p:cNvGrpSpPr/>
          <p:nvPr userDrawn="1"/>
        </p:nvGrpSpPr>
        <p:grpSpPr>
          <a:xfrm>
            <a:off x="2618972" y="1135204"/>
            <a:ext cx="2545865" cy="361864"/>
            <a:chOff x="3943834" y="704409"/>
            <a:chExt cx="3962574" cy="563232"/>
          </a:xfrm>
        </p:grpSpPr>
        <p:sp>
          <p:nvSpPr>
            <p:cNvPr id="20" name="TextBox 1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2" name="Group 22"/>
          <p:cNvGrpSpPr/>
          <p:nvPr userDrawn="1"/>
        </p:nvGrpSpPr>
        <p:grpSpPr>
          <a:xfrm>
            <a:off x="3446860" y="1930146"/>
            <a:ext cx="2545865" cy="361864"/>
            <a:chOff x="3943834" y="704409"/>
            <a:chExt cx="3962574" cy="563232"/>
          </a:xfrm>
        </p:grpSpPr>
        <p:sp>
          <p:nvSpPr>
            <p:cNvPr id="23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5" name="Group 25"/>
          <p:cNvGrpSpPr/>
          <p:nvPr userDrawn="1"/>
        </p:nvGrpSpPr>
        <p:grpSpPr>
          <a:xfrm>
            <a:off x="3446860" y="3148925"/>
            <a:ext cx="2545865" cy="361864"/>
            <a:chOff x="3943834" y="704409"/>
            <a:chExt cx="3962574" cy="563232"/>
          </a:xfrm>
        </p:grpSpPr>
        <p:sp>
          <p:nvSpPr>
            <p:cNvPr id="26" name="TextBox 2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8" name="Group 28"/>
          <p:cNvGrpSpPr/>
          <p:nvPr userDrawn="1"/>
        </p:nvGrpSpPr>
        <p:grpSpPr>
          <a:xfrm>
            <a:off x="2618972" y="4024449"/>
            <a:ext cx="2545865" cy="361864"/>
            <a:chOff x="3943834" y="704409"/>
            <a:chExt cx="3962574" cy="563232"/>
          </a:xfrm>
        </p:grpSpPr>
        <p:sp>
          <p:nvSpPr>
            <p:cNvPr id="29" name="TextBox 2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动作按钮: 后退或前一项 31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前进或下一项 32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动作按钮: 结束 33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动作按钮: 自定义 2">
            <a:hlinkClick r:id="" action="ppaction://noaction" highlightClick="1"/>
          </p:cNvPr>
          <p:cNvSpPr/>
          <p:nvPr userDrawn="1"/>
        </p:nvSpPr>
        <p:spPr>
          <a:xfrm>
            <a:off x="753262" y="5360446"/>
            <a:ext cx="1706136" cy="369332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08222" y="80457"/>
            <a:ext cx="11905977" cy="644166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课时标题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89018" y="6430679"/>
            <a:ext cx="372373" cy="365125"/>
          </a:xfrm>
        </p:spPr>
        <p:txBody>
          <a:bodyPr/>
          <a:lstStyle>
            <a:lvl1pPr>
              <a:defRPr sz="1200"/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31" name="动作按钮: 后退或前一项 30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动作按钮: 前进或下一项 31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结束 32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9"/>
          <p:cNvGrpSpPr/>
          <p:nvPr userDrawn="1"/>
        </p:nvGrpSpPr>
        <p:grpSpPr bwMode="auto">
          <a:xfrm>
            <a:off x="4074022" y="6410194"/>
            <a:ext cx="4043955" cy="406096"/>
            <a:chOff x="2364896" y="6103024"/>
            <a:chExt cx="3913269" cy="423863"/>
          </a:xfrm>
        </p:grpSpPr>
        <p:pic>
          <p:nvPicPr>
            <p:cNvPr id="35" name="图片 34">
              <a:hlinkClick r:id="rId2"/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6" name="图片 47" descr="未标题-1 拷贝.png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8" name="直接连接符 37"/>
          <p:cNvCxnSpPr/>
          <p:nvPr userDrawn="1"/>
        </p:nvCxnSpPr>
        <p:spPr>
          <a:xfrm>
            <a:off x="139148" y="6292912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 userDrawn="1"/>
        </p:nvCxnSpPr>
        <p:spPr>
          <a:xfrm>
            <a:off x="139148" y="791981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 userDrawn="1"/>
        </p:nvCxnSpPr>
        <p:spPr>
          <a:xfrm>
            <a:off x="3130484" y="1221941"/>
            <a:ext cx="0" cy="4641011"/>
          </a:xfrm>
          <a:prstGeom prst="line">
            <a:avLst/>
          </a:prstGeom>
          <a:ln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 userDrawn="1"/>
        </p:nvGrpSpPr>
        <p:grpSpPr>
          <a:xfrm>
            <a:off x="108223" y="2106221"/>
            <a:ext cx="3026493" cy="2905010"/>
            <a:chOff x="755951" y="2210607"/>
            <a:chExt cx="3026493" cy="2905010"/>
          </a:xfrm>
        </p:grpSpPr>
        <p:grpSp>
          <p:nvGrpSpPr>
            <p:cNvPr id="44" name="Group 1"/>
            <p:cNvGrpSpPr/>
            <p:nvPr/>
          </p:nvGrpSpPr>
          <p:grpSpPr>
            <a:xfrm>
              <a:off x="813205" y="2210607"/>
              <a:ext cx="2969239" cy="2905010"/>
              <a:chOff x="-949635" y="0"/>
              <a:chExt cx="7009631" cy="6858000"/>
            </a:xfrm>
          </p:grpSpPr>
          <p:sp>
            <p:nvSpPr>
              <p:cNvPr id="50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5" name="Group 2"/>
            <p:cNvGrpSpPr/>
            <p:nvPr/>
          </p:nvGrpSpPr>
          <p:grpSpPr>
            <a:xfrm>
              <a:off x="755951" y="2773741"/>
              <a:ext cx="1778742" cy="1778742"/>
              <a:chOff x="990600" y="2044717"/>
              <a:chExt cx="2768566" cy="2768566"/>
            </a:xfrm>
          </p:grpSpPr>
          <p:sp>
            <p:nvSpPr>
              <p:cNvPr id="46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48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49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23" name="文本框 22">
            <a:hlinkClick r:id="rId2"/>
          </p:cNvPr>
          <p:cNvSpPr txBox="1"/>
          <p:nvPr userDrawn="1"/>
        </p:nvSpPr>
        <p:spPr>
          <a:xfrm>
            <a:off x="489018" y="5389474"/>
            <a:ext cx="2268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B050"/>
                </a:solidFill>
              </a:rPr>
              <a:t>@《</a:t>
            </a:r>
            <a:r>
              <a:rPr lang="zh-CN" altLang="en-US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b="1" dirty="0" smtClean="0">
                <a:solidFill>
                  <a:srgbClr val="00B050"/>
                </a:solidFill>
              </a:rPr>
              <a:t>》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241540" y="534838"/>
            <a:ext cx="11701077" cy="59119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主文档内容</a:t>
            </a:r>
          </a:p>
        </p:txBody>
      </p:sp>
      <p:sp>
        <p:nvSpPr>
          <p:cNvPr id="8" name="动作按钮: 后退或前一项 7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动作按钮: 前进或下一项 8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动作按钮: 结束 9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241540" y="406451"/>
            <a:ext cx="11701077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hlinkClick r:id="rId2"/>
          </p:cNvPr>
          <p:cNvSpPr txBox="1"/>
          <p:nvPr userDrawn="1"/>
        </p:nvSpPr>
        <p:spPr>
          <a:xfrm>
            <a:off x="10668115" y="98406"/>
            <a:ext cx="14140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0B050"/>
                </a:solidFill>
              </a:rPr>
              <a:t>@《</a:t>
            </a:r>
            <a:r>
              <a:rPr lang="zh-CN" altLang="en-US" sz="1200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sz="1200" b="1" dirty="0" smtClean="0">
                <a:solidFill>
                  <a:srgbClr val="00B050"/>
                </a:solidFill>
              </a:rPr>
              <a:t>》</a:t>
            </a:r>
            <a:endParaRPr lang="zh-CN" altLang="en-US" sz="1200" b="1" dirty="0">
              <a:solidFill>
                <a:srgbClr val="00B050"/>
              </a:solidFill>
            </a:endParaRPr>
          </a:p>
        </p:txBody>
      </p:sp>
      <p:sp>
        <p:nvSpPr>
          <p:cNvPr id="12" name="燕尾形 11">
            <a:hlinkClick r:id="rId3" action="ppaction://hlinksldjump"/>
          </p:cNvPr>
          <p:cNvSpPr/>
          <p:nvPr userDrawn="1"/>
        </p:nvSpPr>
        <p:spPr>
          <a:xfrm>
            <a:off x="9421190" y="6492382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热点追踪篇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燕尾形 12">
            <a:hlinkClick r:id="rId4" action="ppaction://hlinksldjump"/>
          </p:cNvPr>
          <p:cNvSpPr/>
          <p:nvPr userDrawn="1"/>
        </p:nvSpPr>
        <p:spPr>
          <a:xfrm>
            <a:off x="6490044" y="6494203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自主学习篇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燕尾形 13">
            <a:hlinkClick r:id="rId5" action="ppaction://hlinksldjump"/>
          </p:cNvPr>
          <p:cNvSpPr/>
          <p:nvPr userDrawn="1"/>
        </p:nvSpPr>
        <p:spPr>
          <a:xfrm>
            <a:off x="7926897" y="6490795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0" y="2489040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 smtClean="0">
                <a:solidFill>
                  <a:srgbClr val="778495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微软雅黑" panose="020B0503020204020204" pitchFamily="34" charset="-122"/>
              </a:rPr>
              <a:t>本课内容结束</a:t>
            </a:r>
            <a:endParaRPr lang="zh-CN" altLang="en-US" sz="4800" spc="300" dirty="0">
              <a:solidFill>
                <a:srgbClr val="778495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微软雅黑" panose="020B0503020204020204" pitchFamily="34" charset="-122"/>
            </a:endParaRPr>
          </a:p>
        </p:txBody>
      </p:sp>
      <p:grpSp>
        <p:nvGrpSpPr>
          <p:cNvPr id="7" name="组合 9"/>
          <p:cNvGrpSpPr/>
          <p:nvPr userDrawn="1"/>
        </p:nvGrpSpPr>
        <p:grpSpPr bwMode="auto">
          <a:xfrm>
            <a:off x="3252234" y="6134625"/>
            <a:ext cx="5684358" cy="547914"/>
            <a:chOff x="2364896" y="6103024"/>
            <a:chExt cx="3913269" cy="423863"/>
          </a:xfrm>
        </p:grpSpPr>
        <p:pic>
          <p:nvPicPr>
            <p:cNvPr id="8" name="图片 7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8E961-0A61-4EB6-98E7-EFE1458794F6}" type="datetimeFigureOut">
              <a:rPr lang="zh-CN" altLang="en-US" smtClean="0"/>
              <a:pPr/>
              <a:t>2019-7-12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11" y="0"/>
            <a:ext cx="12188389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 userDrawn="1"/>
        </p:nvSpPr>
        <p:spPr>
          <a:xfrm>
            <a:off x="432854" y="6501159"/>
            <a:ext cx="427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582C8A1B-FD01-4FEC-BC4C-A4CD3B747067}" type="slidenum">
              <a:rPr lang="zh-CN" alt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 algn="ctr"/>
              <a:t>‹#›</a:t>
            </a:fld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>
            <a:hlinkClick r:id="" action="ppaction://hlinkshowjump?jump=previousslide"/>
          </p:cNvPr>
          <p:cNvSpPr/>
          <p:nvPr userDrawn="1"/>
        </p:nvSpPr>
        <p:spPr>
          <a:xfrm>
            <a:off x="-1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hlinkClick r:id="" action="ppaction://hlinkshowjump?jump=nextslide"/>
          </p:cNvPr>
          <p:cNvSpPr/>
          <p:nvPr userDrawn="1"/>
        </p:nvSpPr>
        <p:spPr>
          <a:xfrm>
            <a:off x="834588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19968;.ti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20108;.tif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26537" y="3129642"/>
            <a:ext cx="11647294" cy="152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1700"/>
              </a:spcBef>
              <a:spcAft>
                <a:spcPts val="1650"/>
              </a:spcAft>
              <a:tabLst>
                <a:tab pos="2400300" algn="l"/>
              </a:tabLst>
            </a:pPr>
            <a:r>
              <a:rPr lang="zh-CN" altLang="zh-CN" sz="3600" b="1" kern="2200" dirty="0">
                <a:ea typeface="方正小标宋_GBK"/>
                <a:cs typeface="Times New Roman"/>
              </a:rPr>
              <a:t>第一课　生活在人民当家作主的国家</a:t>
            </a:r>
          </a:p>
          <a:p>
            <a:pPr algn="ctr">
              <a:spcBef>
                <a:spcPts val="1300"/>
              </a:spcBef>
              <a:spcAft>
                <a:spcPts val="1300"/>
              </a:spcAft>
              <a:tabLst>
                <a:tab pos="2400300" algn="l"/>
              </a:tabLst>
            </a:pPr>
            <a:r>
              <a:rPr lang="zh-CN" altLang="zh-CN" sz="3200" b="1" kern="100" dirty="0">
                <a:latin typeface="Times New Roman"/>
                <a:ea typeface="黑体"/>
              </a:rPr>
              <a:t>课时</a:t>
            </a:r>
            <a:r>
              <a:rPr lang="en-US" altLang="zh-CN" sz="3200" b="1" kern="100" dirty="0">
                <a:latin typeface="Times New Roman"/>
                <a:ea typeface="黑体"/>
              </a:rPr>
              <a:t>1</a:t>
            </a:r>
            <a:r>
              <a:rPr lang="zh-CN" altLang="zh-CN" sz="3200" b="1" kern="100" dirty="0">
                <a:latin typeface="Times New Roman"/>
                <a:ea typeface="黑体"/>
              </a:rPr>
              <a:t>　人民民主专政：本质是人民当家作主</a:t>
            </a:r>
            <a:endParaRPr lang="zh-CN" altLang="zh-CN" sz="3200" b="1" kern="100" dirty="0">
              <a:effectLst/>
              <a:latin typeface="Times New Roman"/>
              <a:ea typeface="黑体"/>
            </a:endParaRPr>
          </a:p>
        </p:txBody>
      </p:sp>
      <p:pic>
        <p:nvPicPr>
          <p:cNvPr id="1026" name="Picture 2" descr="第一单元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6" y="747127"/>
            <a:ext cx="12056870" cy="2330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439977"/>
              </p:ext>
            </p:extLst>
          </p:nvPr>
        </p:nvGraphicFramePr>
        <p:xfrm>
          <a:off x="335360" y="692696"/>
          <a:ext cx="11665296" cy="5532120"/>
        </p:xfrm>
        <a:graphic>
          <a:graphicData uri="http://schemas.openxmlformats.org/drawingml/2006/table">
            <a:tbl>
              <a:tblPr/>
              <a:tblGrid>
                <a:gridCol w="3240360"/>
                <a:gridCol w="4606309"/>
                <a:gridCol w="3818627"/>
              </a:tblGrid>
              <a:tr h="114013"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2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学习目标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2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核心素养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2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要点晨背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2291"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了解国家的本质和根本属性、我国的国家性质及其特点、本质。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理解人民民主的特点以及人民民主专政的专政职能。</a:t>
                      </a: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重点＋难点</a:t>
                      </a: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分析说明坚持人民民主专政的必要性。</a:t>
                      </a: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重点</a:t>
                      </a: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200" b="1" kern="100" baseline="0">
                          <a:effectLst/>
                          <a:latin typeface="Times New Roman"/>
                          <a:cs typeface="Times New Roman"/>
                        </a:rPr>
                        <a:t>政治认同：认同我国国家性质是人民民主专政，其本质是人民当家作主；领会人民民主专政及人民民主的特点。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200" b="1" kern="100" baseline="0">
                          <a:effectLst/>
                          <a:latin typeface="Times New Roman"/>
                          <a:cs typeface="Times New Roman"/>
                        </a:rPr>
                        <a:t>科学精神：辩证分析民主与专政的对象及其关系。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200" b="1" kern="100" baseline="0">
                          <a:effectLst/>
                          <a:latin typeface="Times New Roman"/>
                          <a:cs typeface="Times New Roman"/>
                        </a:rPr>
                        <a:t>法治意识：遵守宪法和法律，依法维护广大人民群众合法权利。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>
                          <a:effectLst/>
                          <a:latin typeface="Times New Roman"/>
                          <a:cs typeface="Courier New"/>
                        </a:rPr>
                        <a:t>4.</a:t>
                      </a:r>
                      <a:r>
                        <a:rPr lang="zh-CN" sz="2200" b="1" kern="100" baseline="0">
                          <a:effectLst/>
                          <a:latin typeface="Times New Roman"/>
                          <a:cs typeface="Times New Roman"/>
                        </a:rPr>
                        <a:t>公共参与：充分行使民主权利，积极参加社会主义现代化建设。</a:t>
                      </a:r>
                      <a:endParaRPr lang="zh-CN" sz="22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国家是阶级统治的工具，阶级性是国家的根本属性。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人民民主专政是我国的国体，在我国社会主义制度中具有根本性意义。其本质是人民当家作主。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2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200" b="1" kern="100" baseline="0" dirty="0">
                          <a:effectLst/>
                          <a:latin typeface="Times New Roman"/>
                          <a:cs typeface="Times New Roman"/>
                        </a:rPr>
                        <a:t>我国社会主义民主是维护人民根本利益的最广泛、最真实、最管用的民主。</a:t>
                      </a:r>
                      <a:endParaRPr lang="zh-CN" sz="22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528360" y="1256204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890395" algn="l"/>
                <a:tab pos="2700655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学新知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pic>
        <p:nvPicPr>
          <p:cNvPr id="3074" name="Picture 2" descr="自主学习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6" y="615378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918442"/>
              </p:ext>
            </p:extLst>
          </p:nvPr>
        </p:nvGraphicFramePr>
        <p:xfrm>
          <a:off x="623392" y="3963296"/>
          <a:ext cx="10738698" cy="548640"/>
        </p:xfrm>
        <a:graphic>
          <a:graphicData uri="http://schemas.openxmlformats.org/drawingml/2006/table">
            <a:tbl>
              <a:tblPr/>
              <a:tblGrid>
                <a:gridCol w="10738698"/>
              </a:tblGrid>
              <a:tr h="5458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小提示：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国家性质即国体，是指社会各阶级在国家中所处的地位。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49687" y="2132672"/>
            <a:ext cx="11647294" cy="168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国家性质及其决定因素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国家的本质：国家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工具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国家的根本属性。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决定因素：国家性质是由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占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地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位的阶级的性质决定的。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28920" y="276728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阶级统治</a:t>
            </a:r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608315" y="2753632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阶级性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72560" y="3309959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统治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304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我国的国家性质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是什么：中华人民共和国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领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导的、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以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为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基础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社会主义国家。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特点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：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国家的主人，拥有管理国家事务、管理经济和文化事业、管理社会事务的权利，对极少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数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实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行专政。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人民民主专政的本质：人民民主专政的本质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人民民主的特点：我国社会主义民主是维护人民根本利益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最管用的民主。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最广泛的民主，不仅表现在人民享有广泛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而且表现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在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广泛性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69488" y="131347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工人阶级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3000" y="131347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工农联盟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72464" y="1296056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人民</a:t>
            </a:r>
            <a:r>
              <a:rPr lang="zh-CN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民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632" y="1859919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专政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3768" y="2418567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人民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95800" y="296733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敌对分子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93041" y="3498687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人民当家作主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17264" y="4063424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最广泛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66379" y="4063424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最真实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2992" y="517228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民主权利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89125" y="517228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民</a:t>
            </a:r>
            <a:r>
              <a:rPr lang="zh-CN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主主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体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152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36039" y="548680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最真实的民主，表现在人民当家作主的权利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有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和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保障；也表现在随着经济的发展和社会的进步，广大人民的利益得到日益充分的实现。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最管用的民主，表现在我国建立了一整套保障人民当家作主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这套制度体系体现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了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意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志，保障了人民权益，激发了人民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我国宪法规定：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国家尊重和保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障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en-US" altLang="zh-CN" sz="2400" b="1" kern="100" dirty="0" smtClean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。尊重和保障人权，是发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展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内在要求。我国在尊重和保障人权方面取得的成就，充分反映了人民民主是最广泛、最真实、最管用的民主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839146"/>
              </p:ext>
            </p:extLst>
          </p:nvPr>
        </p:nvGraphicFramePr>
        <p:xfrm>
          <a:off x="362656" y="4502096"/>
          <a:ext cx="11579640" cy="1645920"/>
        </p:xfrm>
        <a:graphic>
          <a:graphicData uri="http://schemas.openxmlformats.org/drawingml/2006/table">
            <a:tbl>
              <a:tblPr/>
              <a:tblGrid>
                <a:gridCol w="11579640"/>
              </a:tblGrid>
              <a:tr h="2559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拓展：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人权问题本质上是属于一国内部管辖的问题，尊重国家主权和不干涉内政是公认的国际法准则，适用于国际关系的一切领域。中国反对任何国家利用人权问题推行自己的价值观念、意识形态、政治标准和发展模式，反对借人权问题干涉别国内政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090464" y="622135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制度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54848" y="628247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法律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73791" y="622135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物质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24104" y="173187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制度体系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6479" y="2263224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人民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03888" y="227831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创造活力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5920" y="2825640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人权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17176" y="282331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社会主</a:t>
            </a:r>
            <a:r>
              <a:rPr lang="zh-CN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义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2080" y="337208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民主政治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6452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548680"/>
            <a:ext cx="11647294" cy="332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3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我国的专政职能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对象：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对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实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行专政。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作用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维护社会治安和社会秩序。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保护国家、集体和公民的合法权益不受侵犯。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保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障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保卫社会主义现代化建设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190036"/>
              </p:ext>
            </p:extLst>
          </p:nvPr>
        </p:nvGraphicFramePr>
        <p:xfrm>
          <a:off x="681752" y="4022608"/>
          <a:ext cx="10738698" cy="2434590"/>
        </p:xfrm>
        <a:graphic>
          <a:graphicData uri="http://schemas.openxmlformats.org/drawingml/2006/table">
            <a:tbl>
              <a:tblPr/>
              <a:tblGrid>
                <a:gridCol w="10738698"/>
              </a:tblGrid>
              <a:tr h="2559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拓展：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我国民主与专政的辩证关系</a:t>
                      </a:r>
                      <a:r>
                        <a:rPr lang="en-US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endParaRPr lang="en-US" altLang="zh-CN" sz="2400" b="1" kern="100" dirty="0" smtClean="0">
                        <a:effectLst/>
                        <a:latin typeface="Times New Roman"/>
                        <a:ea typeface="仿宋_GB2312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endParaRPr lang="en-US" altLang="zh-CN" sz="2400" b="1" kern="100" dirty="0" smtClean="0">
                        <a:effectLst/>
                        <a:latin typeface="Times New Roman"/>
                        <a:ea typeface="仿宋_GB2312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endParaRPr lang="en-US" altLang="zh-CN" sz="2400" b="1" kern="100" dirty="0" smtClean="0">
                        <a:effectLst/>
                        <a:latin typeface="Times New Roman"/>
                        <a:ea typeface="仿宋_GB2312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4" name="Picture 2" descr="Z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271" y="4787929"/>
            <a:ext cx="5167546" cy="14493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25544" y="116713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敌对分子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68680" y="335699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人民民主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6452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773841"/>
              </p:ext>
            </p:extLst>
          </p:nvPr>
        </p:nvGraphicFramePr>
        <p:xfrm>
          <a:off x="623392" y="4941168"/>
          <a:ext cx="11145434" cy="1097280"/>
        </p:xfrm>
        <a:graphic>
          <a:graphicData uri="http://schemas.openxmlformats.org/drawingml/2006/table">
            <a:tbl>
              <a:tblPr/>
              <a:tblGrid>
                <a:gridCol w="11145434"/>
              </a:tblGrid>
              <a:tr h="105269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人民民主的特点是人民民主专政特点在民主方面的具体体现。人民民主专政是人民民主与对敌对分子专政的统一。不能把人民民主专政等同于人民民主。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404664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4</a:t>
            </a:r>
            <a:r>
              <a:rPr lang="en-US" altLang="zh-CN" sz="2400" b="1" kern="100" dirty="0">
                <a:latin typeface="Times New Roman"/>
                <a:ea typeface="仿宋_GB2312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坚持人民民主专政的原因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地位：四项基本原则是我国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是我们国家生存发展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坚持人民民主专政被庄严地载入我国宪法。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作用：坚持人民民主专政是社会主义现代化建设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人民民主是社会主义的生命。只有充分发扬社会主义民主，确保人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民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地位，保证人民依法享有广泛的权利和自由，尊重和保障人权，才能调动亿万人民群众投身于社会主义现代化建设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只有坚持国家的专政职能，才能保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障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维护国家的长治久安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47504" y="10254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立国之本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9384" y="103676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政治基石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52184" y="2122976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政治保证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80000" y="2667976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当家作主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60184" y="3757976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积极性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66192" y="431517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人民民主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775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764135" y="829668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练疑难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700624"/>
            <a:ext cx="11647294" cy="168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判一判：</a:t>
            </a: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国家是为大多数人服务的政治组织。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我国的人民民主专政就是对公民实行民主。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我国的人民民主不具有阶级性。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)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30842" y="1817528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70106" y="2379944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20632" y="2922623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276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填一填：</a:t>
            </a: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十三届全国人大代表来自各地区、各行业、各阶层、各民族，体现了人民民主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公民依宪法规定享有政治、经济、社会生活等方面的权利，体现了人民民主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</a:t>
            </a:r>
            <a:r>
              <a:rPr lang="en-US" altLang="zh-CN" sz="2400" b="1" kern="100" dirty="0">
                <a:latin typeface="Times New Roman"/>
                <a:cs typeface="Courier New"/>
              </a:rPr>
              <a:t>2019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cs typeface="Courier New"/>
              </a:rPr>
              <a:t>25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日召开的云南省政协十二届二次会议上，</a:t>
            </a:r>
            <a:r>
              <a:rPr lang="en-US" altLang="zh-CN" sz="2400" b="1" kern="100" dirty="0">
                <a:latin typeface="Times New Roman"/>
                <a:cs typeface="Courier New"/>
              </a:rPr>
              <a:t>8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个民主党派提交了凝聚了各民主党派集体智慧的提案</a:t>
            </a:r>
            <a:r>
              <a:rPr lang="en-US" altLang="zh-CN" sz="2400" b="1" kern="100" dirty="0">
                <a:latin typeface="Times New Roman"/>
                <a:cs typeface="Courier New"/>
              </a:rPr>
              <a:t>171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件。提案有很强的全局性、综合性、前瞻性和针对性。这体现了人民民主的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9496" y="1455167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主体的广泛性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0681" y="2548935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权利的广泛性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6027" y="4191471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最管用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276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3.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想一想：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全体中国公民都是民主的主体吗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？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我国是人民民主专政的社会主义国家，人民是国家和社会的主人。在我国现阶段，包括工人、农民、知识分子、干部、解放军指战员和其他社会主义劳动者、社会主义事业建设者、拥护社会主义的爱国者、拥护祖国统一和致力于中华民族伟大复兴的爱国者在内的全体人民，都是国家和社会的主人。公民是一个法律概念，是指具有一国国籍的人。在我国，公民包括人民和人民的敌人两个方面。认为全体中国公民都是民主的主体，扩大了民主主体的范围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en-US" altLang="zh-CN" sz="2400" b="1" kern="100" dirty="0" smtClean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446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528"/>
            <a:ext cx="1164729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4.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想一想：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我国是人民民主专政的社会主义国家，人民当家作主，所以不需要国家的专政职能。你是否认同这一观点？请说明理由。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提示：运用专政职能知识说明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) 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示：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不认同。我国坚持专政职能，有利于维护社会治安和社会秩序，保护国家、集体和公民的合法权益不受侵犯，保障人民民主，保卫社会主义现代化建设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en-US" altLang="zh-CN" sz="2400" b="1" kern="100" dirty="0" smtClean="0">
              <a:solidFill>
                <a:srgbClr val="0000FF"/>
              </a:solidFill>
              <a:latin typeface="Times New Roman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54446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合作探究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3" y="548680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4740088" y="1113743"/>
            <a:ext cx="543355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社会主义新型民主新在何处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1026" name="Picture 2" descr="议题一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281" y="1240914"/>
            <a:ext cx="1193611" cy="42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726691"/>
              </p:ext>
            </p:extLst>
          </p:nvPr>
        </p:nvGraphicFramePr>
        <p:xfrm>
          <a:off x="365496" y="1844824"/>
          <a:ext cx="11563152" cy="4525580"/>
        </p:xfrm>
        <a:graphic>
          <a:graphicData uri="http://schemas.openxmlformats.org/drawingml/2006/table">
            <a:tbl>
              <a:tblPr/>
              <a:tblGrid>
                <a:gridCol w="11563152"/>
              </a:tblGrid>
              <a:tr h="5333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十八大以来五年人民生活不断改善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551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看点一：脱贫攻坚战取得决定性进展，六千多万贫困人口稳定脱贫，贫困发生率从百分之十点二下降到百分之四以下。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36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看点二：教育事业全面发展，中西部和农村教育明显加强。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36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看点三：就业状况持续改善，城镇新增就业年均一千三百万人以上。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36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看点四：城乡居民收入增速超过经济增速，中等收入群体持续扩大。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551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ea typeface="楷体_GB2312"/>
                          <a:cs typeface="Times New Roman"/>
                        </a:rPr>
                        <a:t>看点五：覆盖城乡居民的社会保障体系基本建立，人民健康和医疗卫生水平大幅提高，保障性住房建设稳步推进。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2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132632" y="620688"/>
            <a:ext cx="11881405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上述看点反映了我们国家坚持什么样的发展思想？其根本原因是什么？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五年来，人民生活的不断改善体现了我国人民民主的什么特点？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政治认同、科学精神水平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反映了我国坚持以人民为中心的发展思想。从根本上说是由我国的国家性质决定的，我国是工人阶级领导的、以工农联盟为基础的人民民主专政的社会主义国家，人民是国家的主人，这决定了我国必须维护和实现人民的根本利益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大量贫困人口脱贫、人民群众收入增加、受教育权得到保障、就业增加、人人享有社会保障，这些改善说明人民的利益得到日益充分的实现，体现了人民民主的真实性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r>
              <a:rPr lang="en-US" altLang="zh-CN" sz="2400" b="1" kern="100" dirty="0" smtClean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 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2792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人民民主专政的特点与人民民主的特点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区别：</a:t>
            </a: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人民民主专政的最大特点在于人民是国家的主人，对极少数敌对分子实行专政；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人民民主的特点是最广泛、最真实、最管用。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联系：人民民主的特点是人民民主专政的特点在民主方面的具体表现。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>
                <a:latin typeface="Times New Roman"/>
                <a:ea typeface="黑体"/>
              </a:rPr>
              <a:t>2</a:t>
            </a:r>
            <a:r>
              <a:rPr lang="en-US" altLang="zh-CN" sz="2400" b="1" kern="100">
                <a:latin typeface="Times New Roman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正确区分人民民主的广泛性和真实性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245434"/>
              </p:ext>
            </p:extLst>
          </p:nvPr>
        </p:nvGraphicFramePr>
        <p:xfrm>
          <a:off x="623392" y="1484784"/>
          <a:ext cx="11017225" cy="4138505"/>
        </p:xfrm>
        <a:graphic>
          <a:graphicData uri="http://schemas.openxmlformats.org/drawingml/2006/table">
            <a:tbl>
              <a:tblPr/>
              <a:tblGrid>
                <a:gridCol w="1182529"/>
                <a:gridCol w="1481767"/>
                <a:gridCol w="8352929"/>
              </a:tblGrid>
              <a:tr h="27695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表现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内容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0862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广泛性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权利广泛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人民享有广泛的民主权利，包括政治、经济、文化和社会生活各个方面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58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主体广泛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包括工人、农民、知识分子、干部、解放军指战员和其他社会主义劳动者、社会主义事业建设者、拥护社会主义的爱国者、拥护祖国统一和致力于中华民族伟大复兴的爱国者在内的全体人民，都是国家和社会的主人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513120"/>
              </p:ext>
            </p:extLst>
          </p:nvPr>
        </p:nvGraphicFramePr>
        <p:xfrm>
          <a:off x="335360" y="908720"/>
          <a:ext cx="11521279" cy="4937760"/>
        </p:xfrm>
        <a:graphic>
          <a:graphicData uri="http://schemas.openxmlformats.org/drawingml/2006/table">
            <a:tbl>
              <a:tblPr/>
              <a:tblGrid>
                <a:gridCol w="1080120"/>
                <a:gridCol w="720080"/>
                <a:gridCol w="1872208"/>
                <a:gridCol w="7848871"/>
              </a:tblGrid>
              <a:tr h="700078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真实性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三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个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保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障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制度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人民代表大会制度、中国共产党领导的多党合作和政治协商制度、民族区域自治制度以及基层群众自治制度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03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法律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我国已制定了大量有关公民基本权利的法律、法规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07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物质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公民选举所需经费均由政府开支；在选举期间，国家掌握的报刊、电视、广播等都为选举活动提供相应的服务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047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真实性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两个体现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随着经济的发展和社会的进步，广大人民的利益得到日益充分的实现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04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我国在尊重和保障人权方面取得的成就，充分反映了人民民主的真实性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218" marR="302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47082"/>
            <a:ext cx="11647294" cy="11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此知识点往往结合我国政治文明建设中的相关材料，如人大代表的构成、政治制度建设、公民行使民主权利等，考查学生的政治认同和科学精神。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共享\政治2017\考向一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2" y="777577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821487" y="692696"/>
            <a:ext cx="4490537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最广泛、最真实、最管用的民主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1484784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1]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政治认同、科学精神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en-US" altLang="zh-CN" sz="2400" b="1" kern="100" dirty="0">
                <a:latin typeface="Times New Roman"/>
                <a:cs typeface="Courier New"/>
              </a:rPr>
              <a:t>2019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cs typeface="Courier New"/>
              </a:rPr>
              <a:t>3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cs typeface="Courier New"/>
              </a:rPr>
              <a:t>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日，十三届全国人民代表大会第二次会议隆重开幕。在出席的代表中，少数民族代表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438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名，全国</a:t>
            </a:r>
            <a:r>
              <a:rPr lang="en-US" altLang="zh-CN" sz="2400" b="1" kern="100" dirty="0">
                <a:latin typeface="Times New Roman"/>
                <a:cs typeface="Courier New"/>
              </a:rPr>
              <a:t>55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个少数民族都有本民族的代表，归侨代表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39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名，妇女代表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742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名，一线工人、农民代表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468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其中有</a:t>
            </a:r>
            <a:r>
              <a:rPr lang="en-US" altLang="zh-CN" sz="2400" b="1" kern="100" dirty="0">
                <a:latin typeface="Times New Roman"/>
                <a:cs typeface="Courier New"/>
              </a:rPr>
              <a:t>45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名农民工代表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，专业技术人员代表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613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名，党政领导干部代表</a:t>
            </a:r>
            <a:r>
              <a:rPr lang="en-US" altLang="zh-CN" sz="2400" b="1" kern="100" dirty="0">
                <a:latin typeface="Times New Roman"/>
                <a:cs typeface="Courier New"/>
              </a:rPr>
              <a:t>1 015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名，占代表总数的</a:t>
            </a:r>
            <a:r>
              <a:rPr lang="en-US" altLang="zh-CN" sz="2400" b="1" kern="100" dirty="0">
                <a:latin typeface="Times New Roman"/>
                <a:cs typeface="Courier New"/>
              </a:rPr>
              <a:t>34.11%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。总体来看，保证了各地区、各民族、各方面都有适当数量代表的要求。这充分说明我国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人民民主权利具有真实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性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社会主义民主具有法律保障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民主主体具有广泛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性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	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社会主义民主具有物质保障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1192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从十三届全国人大代表的构成可以看出，各地区各民族、各方面都有代表，说明民主主体具有广泛性。这不能直接说明真实性，不是物质和法律保障，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不符合。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C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440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4587870" y="794647"/>
            <a:ext cx="5849473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为什么必须坚持人民民主专政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2050" name="Picture 2" descr="议题二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934" y="917731"/>
            <a:ext cx="1151858" cy="407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49687" y="1628800"/>
            <a:ext cx="11647294" cy="39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江西省第十三届人民代表大会第三次会议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2019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29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日举行全体会议，江西省人民检察院检察长田云鹏作工作报告。报告显示，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年，江西检察机关依法惩治刑事犯罪，批准逮捕人数和提起公诉人数同比上升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19.8%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8.4%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年江西共批准逮捕各类刑事犯罪嫌疑人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33 581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人，提起公诉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44 279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人；批准逮捕非法吸收公众存款、集资诈骗、网络传销以及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套路贷</a:t>
            </a:r>
            <a:r>
              <a:rPr lang="en-US" altLang="zh-CN" sz="2400" b="1" kern="100" dirty="0">
                <a:latin typeface="宋体"/>
                <a:cs typeface="Times New Roman"/>
              </a:rPr>
              <a:t>”“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校园贷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等涉众型经济犯罪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396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人，起诉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353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人；办理生态环境和资源保护领域案件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1 012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件，批准逮捕盗伐滥伐林木、非法采砂及污染水源、大气、土壤等破坏环境资源犯罪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559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人，起诉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1 791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22024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上述工作报告中起诉、惩治犯罪行为和犯罪分子，体现了人民民主专政的什么职能？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法治意识水平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在我国人民民主专政的对象是谁？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政治认同、法治意识水平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惩治犯罪行为和犯罪分子有什么意义？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法治意识、科学精神水平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体现了人民民主专政具有专政职能。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极少数敌对分子。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维护社会治安和社会秩序，保护国家、集体和公民的合法权益不受侵犯，保障人民民主，保卫社会主义现代化建设。从根本上能够维护人民的根本利益。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548680"/>
            <a:ext cx="11647294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/>
                <a:ea typeface="黑体"/>
              </a:rPr>
              <a:t>1</a:t>
            </a:r>
            <a:r>
              <a:rPr lang="en-US" altLang="zh-CN" sz="2400" b="1" kern="100" dirty="0">
                <a:latin typeface="Times New Roman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民主与专政的区别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590819"/>
              </p:ext>
            </p:extLst>
          </p:nvPr>
        </p:nvGraphicFramePr>
        <p:xfrm>
          <a:off x="623392" y="1816943"/>
          <a:ext cx="11161240" cy="3840480"/>
        </p:xfrm>
        <a:graphic>
          <a:graphicData uri="http://schemas.openxmlformats.org/drawingml/2006/table">
            <a:tbl>
              <a:tblPr/>
              <a:tblGrid>
                <a:gridCol w="1873161"/>
                <a:gridCol w="4967599"/>
                <a:gridCol w="4320480"/>
              </a:tblGrid>
              <a:tr h="2332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 baseline="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民主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专政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28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含义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在统治阶级范围内，按照平等原则和少数服从多数原则来共同管理国家事务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专政就是依靠暴力实行的统治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4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适用范围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统治阶级内部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被统治阶级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96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实施方式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以政治权利平等实现、少数服从多数为基本特征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以国家力量的强制实施为基本特征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14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我国人民民主专政的两个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新型</a:t>
            </a:r>
            <a:r>
              <a:rPr lang="en-US" altLang="zh-CN" sz="2400" b="1" kern="100" dirty="0" smtClean="0">
                <a:latin typeface="宋体"/>
                <a:cs typeface="Times New Roman"/>
              </a:rPr>
              <a:t>”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endParaRPr lang="en-US" altLang="zh-CN" sz="1050" b="1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此知识点往往结合扫黑除恶的相关信息材料，考查学生的政治认同和科学精神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。</a:t>
            </a:r>
            <a:endParaRPr lang="en-US" altLang="zh-CN" sz="2400" b="1" kern="100" dirty="0" smtClean="0">
              <a:latin typeface="宋体"/>
              <a:cs typeface="Times New Roman"/>
            </a:endParaRPr>
          </a:p>
        </p:txBody>
      </p:sp>
      <p:pic>
        <p:nvPicPr>
          <p:cNvPr id="8194" name="Picture 2" descr="Z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17" y="1549176"/>
            <a:ext cx="5032959" cy="2997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共享\政治2017\考向二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00" y="858196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1818921" y="775071"/>
            <a:ext cx="449053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必须坚持人民民主专政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1556792"/>
            <a:ext cx="11647294" cy="39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2]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政治认同、法治意识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人民民主专政是我国不可动摇的国体，是社会主义中国立国的根本所在。在新时期之所以要坚持人民民主专政不动摇，是因为它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宋体"/>
                <a:cs typeface="Times New Roman"/>
              </a:rPr>
              <a:t>	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是现代化建设的物质保证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能够调动人民积极性，投身现代化建设　</a:t>
            </a:r>
            <a:r>
              <a:rPr lang="zh-CN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能够打击敌对分子，维护国家长治久安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zh-CN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是对占人口绝大多数的人民实行民主和对极少数敌对分子实行专政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①②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②③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	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③④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85603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新时期之所以要坚持人民民主专政，关键在于其作用，因此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符合题意；人民民主专政是社会主义现代化的政治保证，不是物质保证，排除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属于我国人民民主专政的特点，并不是作用，排除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B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4996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热点追踪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99" y="521329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08720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习近平致信纪念《世界人权宣言》发表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70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周年座谈会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556792"/>
            <a:ext cx="11594523" cy="4520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8112224" y="2692461"/>
            <a:ext cx="720080" cy="12241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112224" y="3988605"/>
            <a:ext cx="720080" cy="12961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112224" y="2764469"/>
            <a:ext cx="720080" cy="24482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5360" y="5894688"/>
            <a:ext cx="11012951" cy="559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注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：把左栏的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信息提取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与右栏的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信息解读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通过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连线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形式一一对应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73519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【跟踪训练】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我国在尊重和保障人权方面取得的成就，充分反映了人民民主的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 pitchFamily="18" charset="0"/>
                <a:cs typeface="Courier New"/>
              </a:rPr>
              <a:t>A.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广泛性</a:t>
            </a:r>
            <a:r>
              <a:rPr lang="zh-CN" altLang="zh-CN" sz="2400" b="1" kern="100" dirty="0">
                <a:latin typeface="Times New Roman" pitchFamily="18" charset="0"/>
                <a:ea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	</a:t>
            </a:r>
            <a:r>
              <a:rPr lang="en-US" altLang="zh-CN" sz="2400" b="1" kern="100" dirty="0" smtClean="0">
                <a:latin typeface="Times New Roman" pitchFamily="18" charset="0"/>
                <a:ea typeface="Times New Roman"/>
                <a:cs typeface="Courier New"/>
              </a:rPr>
              <a:t>			B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真实性</a:t>
            </a:r>
            <a:r>
              <a:rPr lang="en-US" altLang="zh-CN" sz="2400" b="1" kern="100" dirty="0">
                <a:latin typeface="Times New Roman" pitchFamily="18" charset="0"/>
                <a:cs typeface="Courier New"/>
              </a:rPr>
              <a:t>  </a:t>
            </a:r>
            <a:endParaRPr lang="zh-CN" altLang="zh-CN" sz="1050" kern="100" dirty="0">
              <a:latin typeface="Times New Roman" pitchFamily="18" charset="0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 pitchFamily="18" charset="0"/>
                <a:cs typeface="Courier New"/>
              </a:rPr>
              <a:t>C.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阶级性</a:t>
            </a:r>
            <a:r>
              <a:rPr lang="zh-CN" altLang="zh-CN" sz="2400" b="1" kern="100" dirty="0">
                <a:latin typeface="Times New Roman" pitchFamily="18" charset="0"/>
                <a:ea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	</a:t>
            </a:r>
            <a:r>
              <a:rPr lang="en-US" altLang="zh-CN" sz="2400" b="1" kern="100" dirty="0" smtClean="0">
                <a:latin typeface="Times New Roman" pitchFamily="18" charset="0"/>
                <a:ea typeface="Times New Roman"/>
                <a:cs typeface="Courier New"/>
              </a:rPr>
              <a:t>			D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现实性</a:t>
            </a:r>
            <a:endParaRPr lang="zh-CN" altLang="zh-CN" sz="1050" kern="100" dirty="0">
              <a:latin typeface="Times New Roman" pitchFamily="18" charset="0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　本题考查的是区分人民民主的广泛性和真实性。国家尊重和保障人权，保障了人民当家作主的权利，体现了人民民主的真实性。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B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8133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我国积极开展人权领域的保护，表明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人民的生存权、发展权得到保障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社会主义民主的真实性　</a:t>
            </a: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人民民主专政的社会主义国家性质　</a:t>
            </a:r>
            <a:r>
              <a:rPr lang="en-US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我国的人权主张为世界各国所接受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en-US" altLang="zh-CN" sz="2400" b="1" kern="100" dirty="0">
                <a:latin typeface="宋体"/>
                <a:cs typeface="Times New Roman"/>
              </a:rPr>
              <a:t>①②③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①②④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en-US" altLang="zh-CN" sz="2400" b="1" kern="100" dirty="0">
                <a:latin typeface="宋体"/>
                <a:cs typeface="Times New Roman"/>
              </a:rPr>
              <a:t>①③④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	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②③④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我国的人权主张为世界各国所接受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夸大其词，与事实不符。运用排除法可选出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2592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b="1" kern="100" dirty="0">
            <a:solidFill>
              <a:srgbClr val="FF0000"/>
            </a:solidFill>
            <a:latin typeface="Times New Roman"/>
            <a:cs typeface="Times New Roman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3815</Words>
  <Application>Microsoft Office PowerPoint</Application>
  <PresentationFormat>自定义</PresentationFormat>
  <Paragraphs>202</Paragraphs>
  <Slides>29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user</cp:lastModifiedBy>
  <cp:revision>104</cp:revision>
  <dcterms:created xsi:type="dcterms:W3CDTF">2018-01-02T04:06:00Z</dcterms:created>
  <dcterms:modified xsi:type="dcterms:W3CDTF">2019-07-12T03:36:13Z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