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Lst>
  <p:sldSz cx="9144000" cy="6858000" type="screen4x3"/>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viewProps" Target="viewProps.xml"/><Relationship Id="rId8" Type="http://schemas.openxmlformats.org/officeDocument/2006/relationships/presProps" Target="presProps.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28650" y="365125"/>
            <a:ext cx="78867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r>
              <a:rPr lang="zh-CN" altLang="en-US"/>
              <a:t>安培力课堂解析</a:t>
            </a:r>
            <a:endParaRPr lang="zh-CN" altLang="en-US"/>
          </a:p>
        </p:txBody>
      </p:sp>
      <p:sp>
        <p:nvSpPr>
          <p:cNvPr id="3" name="副标题 2"/>
          <p:cNvSpPr>
            <a:spLocks noGrp="1"/>
          </p:cNvSpPr>
          <p:nvPr>
            <p:ph type="subTitle" idx="1"/>
          </p:nvPr>
        </p:nvSpPr>
        <p:spPr/>
        <p:txBody>
          <a:bodyPr/>
          <a:p>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多状态分析</a:t>
            </a:r>
            <a:endParaRPr lang="zh-CN" altLang="en-US"/>
          </a:p>
        </p:txBody>
      </p:sp>
      <p:sp>
        <p:nvSpPr>
          <p:cNvPr id="3" name="内容占位符 2"/>
          <p:cNvSpPr>
            <a:spLocks noGrp="1"/>
          </p:cNvSpPr>
          <p:nvPr>
            <p:ph idx="1"/>
          </p:nvPr>
        </p:nvSpPr>
        <p:spPr>
          <a:xfrm>
            <a:off x="240030" y="1549400"/>
            <a:ext cx="8663305" cy="3074670"/>
          </a:xfrm>
        </p:spPr>
        <p:txBody>
          <a:bodyPr>
            <a:normAutofit fontScale="80000"/>
          </a:bodyPr>
          <a:p>
            <a:pPr>
              <a:lnSpc>
                <a:spcPct val="150000"/>
              </a:lnSpc>
            </a:pPr>
            <a:r>
              <a:rPr lang="zh-CN" altLang="en-US"/>
              <a:t>如图，把轻质导线圈用细线挂在磁铁N极附近，磁铁的轴线穿过线圈中心，且在线圈平面内．当线圈通以图示方向的电流时线圈将</a:t>
            </a:r>
            <a:endParaRPr lang="zh-CN" altLang="en-US"/>
          </a:p>
          <a:p>
            <a:pPr>
              <a:lnSpc>
                <a:spcPct val="150000"/>
              </a:lnSpc>
            </a:pPr>
            <a:r>
              <a:rPr lang="zh-CN" altLang="en-US"/>
              <a:t>A．发生转动，同时靠近磁铁       B．发生转动，同时远离磁铁</a:t>
            </a:r>
            <a:endParaRPr lang="zh-CN" altLang="en-US"/>
          </a:p>
          <a:p>
            <a:pPr>
              <a:lnSpc>
                <a:spcPct val="150000"/>
              </a:lnSpc>
            </a:pPr>
            <a:r>
              <a:rPr lang="zh-CN" altLang="en-US"/>
              <a:t>C．不发生转动，只靠近磁铁      D．不发生转动，只远离磁铁</a:t>
            </a:r>
            <a:endParaRPr lang="zh-CN" altLang="en-US"/>
          </a:p>
        </p:txBody>
      </p:sp>
      <p:pic>
        <p:nvPicPr>
          <p:cNvPr id="-2147482608" name="图片 -2147482609"/>
          <p:cNvPicPr>
            <a:picLocks noChangeAspect="1"/>
          </p:cNvPicPr>
          <p:nvPr/>
        </p:nvPicPr>
        <p:blipFill>
          <a:blip r:embed="rId1"/>
          <a:stretch>
            <a:fillRect/>
          </a:stretch>
        </p:blipFill>
        <p:spPr>
          <a:xfrm>
            <a:off x="2467610" y="4369435"/>
            <a:ext cx="2839085" cy="1957070"/>
          </a:xfrm>
          <a:prstGeom prst="rect">
            <a:avLst/>
          </a:prstGeom>
          <a:noFill/>
          <a:ln w="9525">
            <a:noFill/>
          </a:ln>
        </p:spPr>
      </p:pic>
      <p:sp>
        <p:nvSpPr>
          <p:cNvPr id="4" name="文本框 3"/>
          <p:cNvSpPr txBox="1"/>
          <p:nvPr/>
        </p:nvSpPr>
        <p:spPr>
          <a:xfrm>
            <a:off x="5993765" y="4027170"/>
            <a:ext cx="1000760" cy="502920"/>
          </a:xfrm>
          <a:prstGeom prst="rect">
            <a:avLst/>
          </a:prstGeom>
          <a:noFill/>
        </p:spPr>
        <p:txBody>
          <a:bodyPr wrap="none" rtlCol="0" anchor="t">
            <a:spAutoFit/>
          </a:bodyPr>
          <a:p>
            <a:pPr>
              <a:lnSpc>
                <a:spcPct val="150000"/>
              </a:lnSpc>
            </a:pPr>
            <a:r>
              <a:rPr lang="zh-CN" altLang="en-US">
                <a:sym typeface="+mn-ea"/>
              </a:rPr>
              <a:t>答案　A</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反作用的细节</a:t>
            </a:r>
            <a:endParaRPr lang="zh-CN" altLang="en-US"/>
          </a:p>
        </p:txBody>
      </p:sp>
      <p:sp>
        <p:nvSpPr>
          <p:cNvPr id="3" name="内容占位符 2"/>
          <p:cNvSpPr>
            <a:spLocks noGrp="1"/>
          </p:cNvSpPr>
          <p:nvPr>
            <p:ph idx="1"/>
          </p:nvPr>
        </p:nvSpPr>
        <p:spPr>
          <a:xfrm>
            <a:off x="227965" y="1391285"/>
            <a:ext cx="8688070" cy="4351655"/>
          </a:xfrm>
        </p:spPr>
        <p:txBody>
          <a:bodyPr>
            <a:normAutofit fontScale="90000"/>
          </a:bodyPr>
          <a:p>
            <a:pPr>
              <a:lnSpc>
                <a:spcPct val="150000"/>
              </a:lnSpc>
            </a:pPr>
            <a:r>
              <a:rPr lang="zh-CN" altLang="en-US"/>
              <a:t>一条形磁铁静止在斜面上，固定在磁铁中心的竖直上方的水平导线中通有垂直纸面向里的恒定电流，如图所示．若将磁铁的N极位置与S极位置对调后，仍放在斜面上原来的位置，则磁铁对斜面的压力F和摩擦力F</a:t>
            </a:r>
            <a:r>
              <a:rPr lang="zh-CN" altLang="en-US" baseline="-25000"/>
              <a:t>f</a:t>
            </a:r>
            <a:r>
              <a:rPr lang="zh-CN" altLang="en-US"/>
              <a:t>的变化情况分别是(　　)</a:t>
            </a:r>
            <a:endParaRPr lang="zh-CN" altLang="en-US"/>
          </a:p>
          <a:p>
            <a:pPr>
              <a:lnSpc>
                <a:spcPct val="150000"/>
              </a:lnSpc>
            </a:pPr>
            <a:r>
              <a:rPr lang="zh-CN" altLang="en-US"/>
              <a:t>A．F增大，F</a:t>
            </a:r>
            <a:r>
              <a:rPr lang="zh-CN" altLang="en-US" baseline="-25000"/>
              <a:t>f</a:t>
            </a:r>
            <a:r>
              <a:rPr lang="zh-CN" altLang="en-US"/>
              <a:t>减小  	B．F减小，F</a:t>
            </a:r>
            <a:r>
              <a:rPr lang="zh-CN" altLang="en-US" baseline="-25000"/>
              <a:t>f</a:t>
            </a:r>
            <a:r>
              <a:rPr lang="zh-CN" altLang="en-US"/>
              <a:t>增大</a:t>
            </a:r>
            <a:endParaRPr lang="zh-CN" altLang="en-US"/>
          </a:p>
          <a:p>
            <a:pPr>
              <a:lnSpc>
                <a:spcPct val="150000"/>
              </a:lnSpc>
            </a:pPr>
            <a:r>
              <a:rPr lang="zh-CN" altLang="en-US"/>
              <a:t>C．F与F</a:t>
            </a:r>
            <a:r>
              <a:rPr lang="zh-CN" altLang="en-US" baseline="-25000"/>
              <a:t>f</a:t>
            </a:r>
            <a:r>
              <a:rPr lang="zh-CN" altLang="en-US"/>
              <a:t>都增大  	D．F与F</a:t>
            </a:r>
            <a:r>
              <a:rPr lang="zh-CN" altLang="en-US" baseline="-25000"/>
              <a:t>f</a:t>
            </a:r>
            <a:r>
              <a:rPr lang="zh-CN" altLang="en-US"/>
              <a:t>都减小</a:t>
            </a:r>
            <a:endParaRPr lang="zh-CN" altLang="en-US"/>
          </a:p>
        </p:txBody>
      </p:sp>
      <p:pic>
        <p:nvPicPr>
          <p:cNvPr id="-2147482606" name="图片 -2147482607"/>
          <p:cNvPicPr>
            <a:picLocks noChangeAspect="1"/>
          </p:cNvPicPr>
          <p:nvPr/>
        </p:nvPicPr>
        <p:blipFill>
          <a:blip r:embed="rId1"/>
          <a:stretch>
            <a:fillRect/>
          </a:stretch>
        </p:blipFill>
        <p:spPr>
          <a:xfrm>
            <a:off x="5444490" y="4304030"/>
            <a:ext cx="2847340" cy="1816735"/>
          </a:xfrm>
          <a:prstGeom prst="rect">
            <a:avLst/>
          </a:prstGeom>
          <a:noFill/>
          <a:ln w="9525">
            <a:noFill/>
          </a:ln>
        </p:spPr>
      </p:pic>
      <p:sp>
        <p:nvSpPr>
          <p:cNvPr id="4" name="文本框 3"/>
          <p:cNvSpPr txBox="1"/>
          <p:nvPr/>
        </p:nvSpPr>
        <p:spPr>
          <a:xfrm>
            <a:off x="7564755" y="3660140"/>
            <a:ext cx="1214120" cy="502920"/>
          </a:xfrm>
          <a:prstGeom prst="rect">
            <a:avLst/>
          </a:prstGeom>
          <a:noFill/>
        </p:spPr>
        <p:txBody>
          <a:bodyPr wrap="square" rtlCol="0" anchor="t">
            <a:spAutoFit/>
          </a:bodyPr>
          <a:p>
            <a:pPr>
              <a:lnSpc>
                <a:spcPct val="150000"/>
              </a:lnSpc>
            </a:pPr>
            <a:r>
              <a:rPr lang="zh-CN" altLang="en-US">
                <a:sym typeface="+mn-ea"/>
              </a:rPr>
              <a:t>答案　C</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多种方向分析</a:t>
            </a:r>
            <a:endParaRPr lang="zh-CN" altLang="en-US"/>
          </a:p>
        </p:txBody>
      </p:sp>
      <p:sp>
        <p:nvSpPr>
          <p:cNvPr id="3" name="内容占位符 2"/>
          <p:cNvSpPr>
            <a:spLocks noGrp="1"/>
          </p:cNvSpPr>
          <p:nvPr>
            <p:ph idx="1"/>
          </p:nvPr>
        </p:nvSpPr>
        <p:spPr>
          <a:xfrm>
            <a:off x="141605" y="1443990"/>
            <a:ext cx="8491855" cy="4732655"/>
          </a:xfrm>
        </p:spPr>
        <p:txBody>
          <a:bodyPr>
            <a:normAutofit fontScale="80000"/>
          </a:bodyPr>
          <a:p>
            <a:pPr>
              <a:lnSpc>
                <a:spcPct val="150000"/>
              </a:lnSpc>
            </a:pPr>
            <a:r>
              <a:rPr lang="zh-CN" altLang="en-US"/>
              <a:t>如图所示，质量为m的导体棒ab垂直圆弧形金属导轨MN、PQ放置，导轨下端接有电源，导体棒与导轨接触良好，不计一切摩擦．现欲使导体棒静止在导轨上，则下列方法可行的是(　　)</a:t>
            </a:r>
            <a:endParaRPr lang="zh-CN" altLang="en-US"/>
          </a:p>
          <a:p>
            <a:pPr>
              <a:lnSpc>
                <a:spcPct val="150000"/>
              </a:lnSpc>
            </a:pPr>
            <a:r>
              <a:rPr lang="zh-CN" altLang="en-US"/>
              <a:t>A．施加一个沿ab方向的匀强磁场</a:t>
            </a:r>
            <a:endParaRPr lang="zh-CN" altLang="en-US"/>
          </a:p>
          <a:p>
            <a:pPr>
              <a:lnSpc>
                <a:spcPct val="150000"/>
              </a:lnSpc>
            </a:pPr>
            <a:r>
              <a:rPr lang="zh-CN" altLang="en-US"/>
              <a:t>B．施加一个沿ba方向的匀强磁场</a:t>
            </a:r>
            <a:endParaRPr lang="zh-CN" altLang="en-US"/>
          </a:p>
          <a:p>
            <a:pPr>
              <a:lnSpc>
                <a:spcPct val="150000"/>
              </a:lnSpc>
            </a:pPr>
            <a:r>
              <a:rPr lang="zh-CN" altLang="en-US"/>
              <a:t>C．施加一个竖直向下的匀强磁场</a:t>
            </a:r>
            <a:endParaRPr lang="zh-CN" altLang="en-US"/>
          </a:p>
          <a:p>
            <a:pPr>
              <a:lnSpc>
                <a:spcPct val="150000"/>
              </a:lnSpc>
            </a:pPr>
            <a:r>
              <a:rPr lang="zh-CN" altLang="en-US"/>
              <a:t>D．施加一个竖直向上的匀强磁场</a:t>
            </a:r>
            <a:endParaRPr lang="zh-CN" altLang="en-US"/>
          </a:p>
        </p:txBody>
      </p:sp>
      <p:sp>
        <p:nvSpPr>
          <p:cNvPr id="4" name="文本框 3"/>
          <p:cNvSpPr txBox="1"/>
          <p:nvPr/>
        </p:nvSpPr>
        <p:spPr>
          <a:xfrm>
            <a:off x="7262495" y="2609850"/>
            <a:ext cx="990600" cy="368300"/>
          </a:xfrm>
          <a:prstGeom prst="rect">
            <a:avLst/>
          </a:prstGeom>
          <a:noFill/>
        </p:spPr>
        <p:txBody>
          <a:bodyPr wrap="none" rtlCol="0" anchor="t">
            <a:spAutoFit/>
          </a:bodyPr>
          <a:p>
            <a:r>
              <a:rPr lang="zh-CN" altLang="en-US">
                <a:sym typeface="+mn-ea"/>
              </a:rPr>
              <a:t>答案　C</a:t>
            </a:r>
            <a:endParaRPr lang="zh-CN" altLang="en-US"/>
          </a:p>
        </p:txBody>
      </p:sp>
      <p:pic>
        <p:nvPicPr>
          <p:cNvPr id="-2147482603" name="图片 -2147482604"/>
          <p:cNvPicPr>
            <a:picLocks noChangeAspect="1"/>
          </p:cNvPicPr>
          <p:nvPr/>
        </p:nvPicPr>
        <p:blipFill>
          <a:blip r:embed="rId1"/>
          <a:stretch>
            <a:fillRect/>
          </a:stretch>
        </p:blipFill>
        <p:spPr>
          <a:xfrm>
            <a:off x="5114290" y="3208655"/>
            <a:ext cx="2952115" cy="20066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美妙的计算题</a:t>
            </a:r>
            <a:endParaRPr lang="zh-CN" altLang="en-US"/>
          </a:p>
        </p:txBody>
      </p:sp>
      <p:sp>
        <p:nvSpPr>
          <p:cNvPr id="3" name="内容占位符 2"/>
          <p:cNvSpPr>
            <a:spLocks noGrp="1"/>
          </p:cNvSpPr>
          <p:nvPr>
            <p:ph idx="1"/>
          </p:nvPr>
        </p:nvSpPr>
        <p:spPr>
          <a:xfrm>
            <a:off x="114935" y="1253490"/>
            <a:ext cx="8846820" cy="4351655"/>
          </a:xfrm>
        </p:spPr>
        <p:txBody>
          <a:bodyPr>
            <a:normAutofit fontScale="90000"/>
          </a:bodyPr>
          <a:p>
            <a:r>
              <a:rPr lang="zh-CN" altLang="en-US"/>
              <a:t>如图所示，两平行金属导轨间的距离L＝0.4 m，金属导轨所在的平面与水平面夹角θ＝37°，在导轨所在平面内，分布着磁感应强度B＝0.5 T、方向垂直于导轨所在平面的匀强磁场．金属导轨的一端接有电动势E＝4.5 V、内阻r＝0.5 Ω的直流电源．现把一个质量m＝0.04 kg的导体棒ab放在金属导轨上，导体棒恰好静止．导体棒与金属导轨垂直且接触良好，导体棒与金属导轨接触的两点间的电阻R0＝2.5 Ω，金属导轨电阻不计，g取10 m/s</a:t>
            </a:r>
            <a:r>
              <a:rPr lang="zh-CN" altLang="en-US" baseline="30000"/>
              <a:t>2</a:t>
            </a:r>
            <a:r>
              <a:rPr lang="zh-CN" altLang="en-US"/>
              <a:t>.已知sin 37°＝0.6，cos  37°＝0.8，求：</a:t>
            </a:r>
            <a:endParaRPr lang="zh-CN" altLang="en-US"/>
          </a:p>
          <a:p>
            <a:r>
              <a:rPr lang="zh-CN" altLang="en-US"/>
              <a:t>(1)通过导体棒的电流；</a:t>
            </a:r>
            <a:endParaRPr lang="zh-CN" altLang="en-US"/>
          </a:p>
          <a:p>
            <a:r>
              <a:rPr lang="zh-CN" altLang="en-US"/>
              <a:t>(2)导体棒受到的安培力大小；</a:t>
            </a:r>
            <a:endParaRPr lang="zh-CN" altLang="en-US"/>
          </a:p>
          <a:p>
            <a:r>
              <a:rPr lang="zh-CN" altLang="en-US"/>
              <a:t>(3)导体棒受到的摩擦力大小．</a:t>
            </a:r>
            <a:endParaRPr lang="zh-CN" altLang="en-US"/>
          </a:p>
        </p:txBody>
      </p:sp>
      <p:pic>
        <p:nvPicPr>
          <p:cNvPr id="-2147482599" name="图片 -2147482600"/>
          <p:cNvPicPr>
            <a:picLocks noChangeAspect="1"/>
          </p:cNvPicPr>
          <p:nvPr/>
        </p:nvPicPr>
        <p:blipFill>
          <a:blip r:embed="rId1"/>
          <a:stretch>
            <a:fillRect/>
          </a:stretch>
        </p:blipFill>
        <p:spPr>
          <a:xfrm>
            <a:off x="4820285" y="4361815"/>
            <a:ext cx="3407410" cy="1831340"/>
          </a:xfrm>
          <a:prstGeom prst="rect">
            <a:avLst/>
          </a:prstGeom>
          <a:noFill/>
          <a:ln w="9525">
            <a:noFill/>
          </a:ln>
        </p:spPr>
      </p:pic>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753</Words>
  <Application>WPS 演示</Application>
  <PresentationFormat>宽屏</PresentationFormat>
  <Paragraphs>35</Paragraphs>
  <Slides>5</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5</vt:i4>
      </vt:variant>
    </vt:vector>
  </HeadingPairs>
  <TitlesOfParts>
    <vt:vector size="12" baseType="lpstr">
      <vt:lpstr>Arial</vt:lpstr>
      <vt:lpstr>宋体</vt:lpstr>
      <vt:lpstr>Wingdings</vt:lpstr>
      <vt:lpstr>Calibri Light</vt:lpstr>
      <vt:lpstr>Calibri</vt:lpstr>
      <vt:lpstr>微软雅黑</vt:lpstr>
      <vt:lpstr>Office 主题</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1</cp:revision>
  <dcterms:created xsi:type="dcterms:W3CDTF">2016-12-06T00:51:29Z</dcterms:created>
  <dcterms:modified xsi:type="dcterms:W3CDTF">2016-12-06T06:17:14Z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