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6" r:id="rId3"/>
    <p:sldId id="417" r:id="rId5"/>
    <p:sldId id="418" r:id="rId6"/>
    <p:sldId id="419" r:id="rId7"/>
    <p:sldId id="421" r:id="rId8"/>
    <p:sldId id="447" r:id="rId9"/>
    <p:sldId id="422" r:id="rId10"/>
    <p:sldId id="423" r:id="rId11"/>
    <p:sldId id="424" r:id="rId12"/>
    <p:sldId id="449" r:id="rId13"/>
    <p:sldId id="425" r:id="rId14"/>
    <p:sldId id="443" r:id="rId15"/>
    <p:sldId id="427" r:id="rId16"/>
    <p:sldId id="450" r:id="rId17"/>
    <p:sldId id="429" r:id="rId18"/>
    <p:sldId id="430" r:id="rId19"/>
    <p:sldId id="431" r:id="rId20"/>
    <p:sldId id="433" r:id="rId21"/>
    <p:sldId id="444" r:id="rId22"/>
    <p:sldId id="445" r:id="rId23"/>
    <p:sldId id="448" r:id="rId24"/>
    <p:sldId id="446" r:id="rId25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-888" y="-174"/>
      </p:cViewPr>
      <p:guideLst>
        <p:guide orient="horz" pos="219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gs" Target="tags/tag3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910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7F940-C386-4D07-A95E-D550D5956F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10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04910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10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910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F6914-9C27-4E73-A2EC-17BAF20E928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B8B9-C7A7-4DAB-8129-D4B3C423FAE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BF4EF6-08EA-4ED1-9416-1BF5FF0F6BA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446296-3271-49A8-A71A-11ED17151F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446296-3271-49A8-A71A-11ED17151F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3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74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74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362B86-5C38-4CF9-BF83-9AA78F2585D1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75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7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C94FBB-6F26-4E06-B4DA-E71559354A9C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78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78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5C8AC9-89CF-468C-9564-6C7E9CB47623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78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78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5C8AC9-89CF-468C-9564-6C7E9CB47623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80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80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87A25C-7109-4F35-95CF-8F3E0BEBA96B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7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id-ID" altLang="zh-CN" smtClean="0"/>
          </a:p>
        </p:txBody>
      </p:sp>
      <p:sp>
        <p:nvSpPr>
          <p:cNvPr id="104867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21E936-8897-4AD1-AD87-33571369BBC6}" type="slidenum">
              <a:rPr lang="en-US" altLang="zh-CN" sz="1200">
                <a:latin typeface="Calibri" panose="020F0502020204030204" pitchFamily="34" charset="0"/>
              </a:rPr>
            </a:fld>
            <a:endParaRPr lang="en-US" altLang="zh-CN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82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82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DEDCA4-9ACE-4830-97BF-D008F1C6C64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82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82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DEDCA4-9ACE-4830-97BF-D008F1C6C64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84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84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D09D70-E72C-4D70-8DCC-D6F61FBF0170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8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8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8EF68F-1FA6-460C-84C8-0F4C215CB5A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88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88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63639C-FD1A-4328-9C16-0914BCDE8B1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1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904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904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18BAF6-68E9-469E-B3C4-1670C2D4C671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image" Target="../media/image5.emf"/><Relationship Id="rId5" Type="http://schemas.openxmlformats.org/officeDocument/2006/relationships/image" Target="../media/image2.jpeg"/><Relationship Id="rId4" Type="http://schemas.openxmlformats.org/officeDocument/2006/relationships/image" Target="../media/image4.emf"/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emf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4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45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04904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4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4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8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8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8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8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4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65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6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6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6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91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92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93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94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95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69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70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71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72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73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74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75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76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4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50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51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52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7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7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7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6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97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98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9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10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10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58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59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9060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61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62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63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86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8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8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8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5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54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5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5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5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-103718" y="-91017"/>
            <a:ext cx="12399435" cy="702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1" name="图文框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838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-103718" y="-91017"/>
            <a:ext cx="12399435" cy="7023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8" name="图片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548218" y="5177367"/>
            <a:ext cx="2023533" cy="1424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9" name="图片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auto">
          <a:xfrm>
            <a:off x="10081684" y="5702300"/>
            <a:ext cx="1725083" cy="899584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7" name="图文框 5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838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400">
              <a:solidFill>
                <a:schemeClr val="tx1"/>
              </a:solidFill>
            </a:endParaRPr>
          </a:p>
        </p:txBody>
      </p:sp>
      <p:pic>
        <p:nvPicPr>
          <p:cNvPr id="2097160" name="图片 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 bwMode="auto">
          <a:xfrm>
            <a:off x="10367847" y="261179"/>
            <a:ext cx="1567853" cy="143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9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" fill="hold"/>
                                        <p:tgtEl>
                                          <p:spTgt spid="20971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-103718" y="-91017"/>
            <a:ext cx="12399435" cy="702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25" name="图文框 3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838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400">
              <a:solidFill>
                <a:schemeClr val="tx1"/>
              </a:solidFill>
            </a:endParaRPr>
          </a:p>
        </p:txBody>
      </p:sp>
      <p:pic>
        <p:nvPicPr>
          <p:cNvPr id="2097162" name="图片 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auto">
          <a:xfrm>
            <a:off x="10367847" y="261179"/>
            <a:ext cx="1567853" cy="143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9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" fill="hold"/>
                                        <p:tgtEl>
                                          <p:spTgt spid="20971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5F80B-0034-4B4A-9E98-4C7ED13100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D6C5C-33D8-4814-ABED-8E7DAEA6987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emf"/><Relationship Id="rId1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4.xml"/><Relationship Id="rId4" Type="http://schemas.openxmlformats.org/officeDocument/2006/relationships/image" Target="../media/image6.png"/><Relationship Id="rId3" Type="http://schemas.openxmlformats.org/officeDocument/2006/relationships/tags" Target="../tags/tag2.xml"/><Relationship Id="rId2" Type="http://schemas.openxmlformats.org/officeDocument/2006/relationships/image" Target="../media/image3.emf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8.png"/><Relationship Id="rId1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9.png"/><Relationship Id="rId1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9.png"/><Relationship Id="rId1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0.png"/><Relationship Id="rId1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11.png"/><Relationship Id="rId1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7.emf"/><Relationship Id="rId4" Type="http://schemas.openxmlformats.org/officeDocument/2006/relationships/image" Target="../media/image15.emf"/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4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18.png"/><Relationship Id="rId1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333603" y="393700"/>
            <a:ext cx="1403315" cy="128449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45740" name="直接连接符 47"/>
          <p:cNvCxnSpPr/>
          <p:nvPr/>
        </p:nvCxnSpPr>
        <p:spPr>
          <a:xfrm flipV="1">
            <a:off x="2601385" y="3598044"/>
            <a:ext cx="7183967" cy="0"/>
          </a:xfrm>
          <a:prstGeom prst="line">
            <a:avLst/>
          </a:prstGeom>
          <a:ln w="19050">
            <a:solidFill>
              <a:schemeClr val="bg1"/>
            </a:solidFill>
          </a:ln>
          <a:effectLst>
            <a:outerShdw blurRad="101600" dist="63500" dir="2700000" algn="tl" rotWithShape="0">
              <a:prstClr val="black">
                <a:alpha val="5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7154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84717" y="4462465"/>
            <a:ext cx="3000760" cy="21097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" name="Group 4"/>
          <p:cNvGrpSpPr>
            <a:grpSpLocks noChangeAspect="1"/>
          </p:cNvGrpSpPr>
          <p:nvPr/>
        </p:nvGrpSpPr>
        <p:grpSpPr>
          <a:xfrm>
            <a:off x="2408768" y="3193761"/>
            <a:ext cx="599017" cy="389467"/>
            <a:chOff x="2432" y="1329"/>
            <a:chExt cx="657" cy="426"/>
          </a:xfrm>
        </p:grpSpPr>
        <p:sp>
          <p:nvSpPr>
            <p:cNvPr id="10485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434" y="1329"/>
              <a:ext cx="652" cy="426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6" name="Freeform 5"/>
            <p:cNvSpPr/>
            <p:nvPr/>
          </p:nvSpPr>
          <p:spPr bwMode="auto">
            <a:xfrm>
              <a:off x="2478" y="1329"/>
              <a:ext cx="611" cy="424"/>
            </a:xfrm>
            <a:custGeom>
              <a:avLst/>
              <a:gdLst>
                <a:gd name="T0" fmla="*/ 315 w 351"/>
                <a:gd name="T1" fmla="*/ 0 h 242"/>
                <a:gd name="T2" fmla="*/ 292 w 351"/>
                <a:gd name="T3" fmla="*/ 9 h 242"/>
                <a:gd name="T4" fmla="*/ 291 w 351"/>
                <a:gd name="T5" fmla="*/ 10 h 242"/>
                <a:gd name="T6" fmla="*/ 309 w 351"/>
                <a:gd name="T7" fmla="*/ 3 h 242"/>
                <a:gd name="T8" fmla="*/ 310 w 351"/>
                <a:gd name="T9" fmla="*/ 4 h 242"/>
                <a:gd name="T10" fmla="*/ 317 w 351"/>
                <a:gd name="T11" fmla="*/ 10 h 242"/>
                <a:gd name="T12" fmla="*/ 325 w 351"/>
                <a:gd name="T13" fmla="*/ 27 h 242"/>
                <a:gd name="T14" fmla="*/ 336 w 351"/>
                <a:gd name="T15" fmla="*/ 59 h 242"/>
                <a:gd name="T16" fmla="*/ 268 w 351"/>
                <a:gd name="T17" fmla="*/ 95 h 242"/>
                <a:gd name="T18" fmla="*/ 267 w 351"/>
                <a:gd name="T19" fmla="*/ 95 h 242"/>
                <a:gd name="T20" fmla="*/ 267 w 351"/>
                <a:gd name="T21" fmla="*/ 95 h 242"/>
                <a:gd name="T22" fmla="*/ 24 w 351"/>
                <a:gd name="T23" fmla="*/ 219 h 242"/>
                <a:gd name="T24" fmla="*/ 2 w 351"/>
                <a:gd name="T25" fmla="*/ 229 h 242"/>
                <a:gd name="T26" fmla="*/ 0 w 351"/>
                <a:gd name="T27" fmla="*/ 229 h 242"/>
                <a:gd name="T28" fmla="*/ 6 w 351"/>
                <a:gd name="T29" fmla="*/ 240 h 242"/>
                <a:gd name="T30" fmla="*/ 12 w 351"/>
                <a:gd name="T31" fmla="*/ 242 h 242"/>
                <a:gd name="T32" fmla="*/ 34 w 351"/>
                <a:gd name="T33" fmla="*/ 232 h 242"/>
                <a:gd name="T34" fmla="*/ 350 w 351"/>
                <a:gd name="T35" fmla="*/ 68 h 242"/>
                <a:gd name="T36" fmla="*/ 335 w 351"/>
                <a:gd name="T37" fmla="*/ 29 h 242"/>
                <a:gd name="T38" fmla="*/ 324 w 351"/>
                <a:gd name="T39" fmla="*/ 8 h 242"/>
                <a:gd name="T40" fmla="*/ 317 w 351"/>
                <a:gd name="T41" fmla="*/ 1 h 242"/>
                <a:gd name="T42" fmla="*/ 315 w 351"/>
                <a:gd name="T4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1" h="241">
                  <a:moveTo>
                    <a:pt x="315" y="0"/>
                  </a:moveTo>
                  <a:cubicBezTo>
                    <a:pt x="311" y="0"/>
                    <a:pt x="299" y="6"/>
                    <a:pt x="292" y="9"/>
                  </a:cubicBezTo>
                  <a:cubicBezTo>
                    <a:pt x="292" y="9"/>
                    <a:pt x="292" y="9"/>
                    <a:pt x="291" y="10"/>
                  </a:cubicBezTo>
                  <a:cubicBezTo>
                    <a:pt x="298" y="7"/>
                    <a:pt x="306" y="3"/>
                    <a:pt x="309" y="3"/>
                  </a:cubicBezTo>
                  <a:cubicBezTo>
                    <a:pt x="309" y="3"/>
                    <a:pt x="310" y="3"/>
                    <a:pt x="310" y="4"/>
                  </a:cubicBezTo>
                  <a:cubicBezTo>
                    <a:pt x="312" y="6"/>
                    <a:pt x="317" y="10"/>
                    <a:pt x="317" y="10"/>
                  </a:cubicBezTo>
                  <a:cubicBezTo>
                    <a:pt x="317" y="10"/>
                    <a:pt x="321" y="15"/>
                    <a:pt x="325" y="27"/>
                  </a:cubicBezTo>
                  <a:cubicBezTo>
                    <a:pt x="330" y="39"/>
                    <a:pt x="338" y="56"/>
                    <a:pt x="336" y="59"/>
                  </a:cubicBezTo>
                  <a:cubicBezTo>
                    <a:pt x="336" y="60"/>
                    <a:pt x="308" y="75"/>
                    <a:pt x="268" y="95"/>
                  </a:cubicBezTo>
                  <a:cubicBezTo>
                    <a:pt x="268" y="95"/>
                    <a:pt x="268" y="95"/>
                    <a:pt x="267" y="95"/>
                  </a:cubicBezTo>
                  <a:cubicBezTo>
                    <a:pt x="267" y="95"/>
                    <a:pt x="267" y="95"/>
                    <a:pt x="267" y="95"/>
                  </a:cubicBezTo>
                  <a:cubicBezTo>
                    <a:pt x="179" y="140"/>
                    <a:pt x="38" y="211"/>
                    <a:pt x="24" y="219"/>
                  </a:cubicBezTo>
                  <a:cubicBezTo>
                    <a:pt x="11" y="227"/>
                    <a:pt x="5" y="229"/>
                    <a:pt x="2" y="229"/>
                  </a:cubicBezTo>
                  <a:cubicBezTo>
                    <a:pt x="1" y="229"/>
                    <a:pt x="0" y="229"/>
                    <a:pt x="0" y="229"/>
                  </a:cubicBezTo>
                  <a:cubicBezTo>
                    <a:pt x="3" y="235"/>
                    <a:pt x="5" y="239"/>
                    <a:pt x="6" y="240"/>
                  </a:cubicBezTo>
                  <a:cubicBezTo>
                    <a:pt x="8" y="241"/>
                    <a:pt x="9" y="242"/>
                    <a:pt x="12" y="242"/>
                  </a:cubicBezTo>
                  <a:cubicBezTo>
                    <a:pt x="16" y="242"/>
                    <a:pt x="22" y="240"/>
                    <a:pt x="34" y="232"/>
                  </a:cubicBezTo>
                  <a:cubicBezTo>
                    <a:pt x="54" y="220"/>
                    <a:pt x="348" y="72"/>
                    <a:pt x="350" y="68"/>
                  </a:cubicBezTo>
                  <a:cubicBezTo>
                    <a:pt x="351" y="65"/>
                    <a:pt x="341" y="44"/>
                    <a:pt x="335" y="29"/>
                  </a:cubicBezTo>
                  <a:cubicBezTo>
                    <a:pt x="329" y="15"/>
                    <a:pt x="324" y="8"/>
                    <a:pt x="324" y="8"/>
                  </a:cubicBezTo>
                  <a:cubicBezTo>
                    <a:pt x="324" y="8"/>
                    <a:pt x="319" y="3"/>
                    <a:pt x="317" y="1"/>
                  </a:cubicBezTo>
                  <a:cubicBezTo>
                    <a:pt x="316" y="0"/>
                    <a:pt x="316" y="0"/>
                    <a:pt x="3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7" name="Freeform 6"/>
            <p:cNvSpPr/>
            <p:nvPr/>
          </p:nvSpPr>
          <p:spPr bwMode="auto">
            <a:xfrm>
              <a:off x="2432" y="1334"/>
              <a:ext cx="634" cy="401"/>
            </a:xfrm>
            <a:custGeom>
              <a:avLst/>
              <a:gdLst>
                <a:gd name="T0" fmla="*/ 3 w 364"/>
                <a:gd name="T1" fmla="*/ 171 h 229"/>
                <a:gd name="T2" fmla="*/ 3 w 364"/>
                <a:gd name="T3" fmla="*/ 182 h 229"/>
                <a:gd name="T4" fmla="*/ 23 w 364"/>
                <a:gd name="T5" fmla="*/ 225 h 229"/>
                <a:gd name="T6" fmla="*/ 50 w 364"/>
                <a:gd name="T7" fmla="*/ 217 h 229"/>
                <a:gd name="T8" fmla="*/ 362 w 364"/>
                <a:gd name="T9" fmla="*/ 57 h 229"/>
                <a:gd name="T10" fmla="*/ 351 w 364"/>
                <a:gd name="T11" fmla="*/ 25 h 229"/>
                <a:gd name="T12" fmla="*/ 343 w 364"/>
                <a:gd name="T13" fmla="*/ 8 h 229"/>
                <a:gd name="T14" fmla="*/ 336 w 364"/>
                <a:gd name="T15" fmla="*/ 2 h 229"/>
                <a:gd name="T16" fmla="*/ 312 w 364"/>
                <a:gd name="T17" fmla="*/ 10 h 229"/>
                <a:gd name="T18" fmla="*/ 10 w 364"/>
                <a:gd name="T19" fmla="*/ 166 h 229"/>
                <a:gd name="T20" fmla="*/ 3 w 364"/>
                <a:gd name="T21" fmla="*/ 17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4" h="229">
                  <a:moveTo>
                    <a:pt x="3" y="171"/>
                  </a:moveTo>
                  <a:cubicBezTo>
                    <a:pt x="3" y="171"/>
                    <a:pt x="0" y="174"/>
                    <a:pt x="3" y="182"/>
                  </a:cubicBezTo>
                  <a:cubicBezTo>
                    <a:pt x="6" y="191"/>
                    <a:pt x="20" y="223"/>
                    <a:pt x="23" y="225"/>
                  </a:cubicBezTo>
                  <a:cubicBezTo>
                    <a:pt x="26" y="227"/>
                    <a:pt x="30" y="229"/>
                    <a:pt x="50" y="217"/>
                  </a:cubicBezTo>
                  <a:cubicBezTo>
                    <a:pt x="70" y="206"/>
                    <a:pt x="361" y="60"/>
                    <a:pt x="362" y="57"/>
                  </a:cubicBezTo>
                  <a:cubicBezTo>
                    <a:pt x="364" y="54"/>
                    <a:pt x="356" y="37"/>
                    <a:pt x="351" y="25"/>
                  </a:cubicBezTo>
                  <a:cubicBezTo>
                    <a:pt x="347" y="13"/>
                    <a:pt x="343" y="8"/>
                    <a:pt x="343" y="8"/>
                  </a:cubicBezTo>
                  <a:cubicBezTo>
                    <a:pt x="343" y="8"/>
                    <a:pt x="338" y="4"/>
                    <a:pt x="336" y="2"/>
                  </a:cubicBezTo>
                  <a:cubicBezTo>
                    <a:pt x="334" y="0"/>
                    <a:pt x="320" y="6"/>
                    <a:pt x="312" y="10"/>
                  </a:cubicBezTo>
                  <a:cubicBezTo>
                    <a:pt x="305" y="14"/>
                    <a:pt x="15" y="163"/>
                    <a:pt x="10" y="166"/>
                  </a:cubicBezTo>
                  <a:cubicBezTo>
                    <a:pt x="5" y="168"/>
                    <a:pt x="3" y="171"/>
                    <a:pt x="3" y="17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8" name="Freeform 7"/>
            <p:cNvSpPr/>
            <p:nvPr/>
          </p:nvSpPr>
          <p:spPr bwMode="auto">
            <a:xfrm>
              <a:off x="2432" y="1605"/>
              <a:ext cx="100" cy="127"/>
            </a:xfrm>
            <a:custGeom>
              <a:avLst/>
              <a:gdLst>
                <a:gd name="T0" fmla="*/ 57 w 57"/>
                <a:gd name="T1" fmla="*/ 59 h 73"/>
                <a:gd name="T2" fmla="*/ 51 w 57"/>
                <a:gd name="T3" fmla="*/ 50 h 73"/>
                <a:gd name="T4" fmla="*/ 46 w 57"/>
                <a:gd name="T5" fmla="*/ 41 h 73"/>
                <a:gd name="T6" fmla="*/ 44 w 57"/>
                <a:gd name="T7" fmla="*/ 34 h 73"/>
                <a:gd name="T8" fmla="*/ 43 w 57"/>
                <a:gd name="T9" fmla="*/ 22 h 73"/>
                <a:gd name="T10" fmla="*/ 41 w 57"/>
                <a:gd name="T11" fmla="*/ 12 h 73"/>
                <a:gd name="T12" fmla="*/ 39 w 57"/>
                <a:gd name="T13" fmla="*/ 0 h 73"/>
                <a:gd name="T14" fmla="*/ 33 w 57"/>
                <a:gd name="T15" fmla="*/ 0 h 73"/>
                <a:gd name="T16" fmla="*/ 28 w 57"/>
                <a:gd name="T17" fmla="*/ 1 h 73"/>
                <a:gd name="T18" fmla="*/ 10 w 57"/>
                <a:gd name="T19" fmla="*/ 11 h 73"/>
                <a:gd name="T20" fmla="*/ 3 w 57"/>
                <a:gd name="T21" fmla="*/ 16 h 73"/>
                <a:gd name="T22" fmla="*/ 3 w 57"/>
                <a:gd name="T23" fmla="*/ 27 h 73"/>
                <a:gd name="T24" fmla="*/ 19 w 57"/>
                <a:gd name="T25" fmla="*/ 63 h 73"/>
                <a:gd name="T26" fmla="*/ 23 w 57"/>
                <a:gd name="T27" fmla="*/ 70 h 73"/>
                <a:gd name="T28" fmla="*/ 38 w 57"/>
                <a:gd name="T29" fmla="*/ 69 h 73"/>
                <a:gd name="T30" fmla="*/ 47 w 57"/>
                <a:gd name="T31" fmla="*/ 64 h 73"/>
                <a:gd name="T32" fmla="*/ 50 w 57"/>
                <a:gd name="T33" fmla="*/ 62 h 73"/>
                <a:gd name="T34" fmla="*/ 57 w 57"/>
                <a:gd name="T35" fmla="*/ 59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73">
                  <a:moveTo>
                    <a:pt x="57" y="59"/>
                  </a:moveTo>
                  <a:cubicBezTo>
                    <a:pt x="55" y="55"/>
                    <a:pt x="51" y="50"/>
                    <a:pt x="51" y="50"/>
                  </a:cubicBezTo>
                  <a:cubicBezTo>
                    <a:pt x="51" y="50"/>
                    <a:pt x="48" y="44"/>
                    <a:pt x="46" y="41"/>
                  </a:cubicBezTo>
                  <a:cubicBezTo>
                    <a:pt x="45" y="39"/>
                    <a:pt x="44" y="34"/>
                    <a:pt x="44" y="34"/>
                  </a:cubicBezTo>
                  <a:cubicBezTo>
                    <a:pt x="44" y="34"/>
                    <a:pt x="43" y="26"/>
                    <a:pt x="43" y="22"/>
                  </a:cubicBezTo>
                  <a:cubicBezTo>
                    <a:pt x="42" y="19"/>
                    <a:pt x="41" y="14"/>
                    <a:pt x="41" y="12"/>
                  </a:cubicBezTo>
                  <a:cubicBezTo>
                    <a:pt x="40" y="10"/>
                    <a:pt x="40" y="4"/>
                    <a:pt x="39" y="0"/>
                  </a:cubicBezTo>
                  <a:cubicBezTo>
                    <a:pt x="36" y="0"/>
                    <a:pt x="33" y="0"/>
                    <a:pt x="33" y="0"/>
                  </a:cubicBezTo>
                  <a:cubicBezTo>
                    <a:pt x="33" y="0"/>
                    <a:pt x="31" y="0"/>
                    <a:pt x="28" y="1"/>
                  </a:cubicBezTo>
                  <a:cubicBezTo>
                    <a:pt x="17" y="7"/>
                    <a:pt x="11" y="10"/>
                    <a:pt x="10" y="11"/>
                  </a:cubicBezTo>
                  <a:cubicBezTo>
                    <a:pt x="5" y="13"/>
                    <a:pt x="3" y="16"/>
                    <a:pt x="3" y="16"/>
                  </a:cubicBezTo>
                  <a:cubicBezTo>
                    <a:pt x="3" y="16"/>
                    <a:pt x="0" y="19"/>
                    <a:pt x="3" y="27"/>
                  </a:cubicBezTo>
                  <a:cubicBezTo>
                    <a:pt x="5" y="33"/>
                    <a:pt x="13" y="52"/>
                    <a:pt x="19" y="63"/>
                  </a:cubicBezTo>
                  <a:cubicBezTo>
                    <a:pt x="20" y="67"/>
                    <a:pt x="22" y="69"/>
                    <a:pt x="23" y="70"/>
                  </a:cubicBezTo>
                  <a:cubicBezTo>
                    <a:pt x="25" y="72"/>
                    <a:pt x="28" y="73"/>
                    <a:pt x="38" y="69"/>
                  </a:cubicBezTo>
                  <a:cubicBezTo>
                    <a:pt x="41" y="67"/>
                    <a:pt x="44" y="66"/>
                    <a:pt x="47" y="64"/>
                  </a:cubicBezTo>
                  <a:cubicBezTo>
                    <a:pt x="48" y="63"/>
                    <a:pt x="49" y="63"/>
                    <a:pt x="50" y="62"/>
                  </a:cubicBezTo>
                  <a:cubicBezTo>
                    <a:pt x="51" y="62"/>
                    <a:pt x="54" y="60"/>
                    <a:pt x="57" y="59"/>
                  </a:cubicBezTo>
                  <a:close/>
                </a:path>
              </a:pathLst>
            </a:custGeom>
            <a:solidFill>
              <a:srgbClr val="FBFAF9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9" name="Freeform 8"/>
            <p:cNvSpPr/>
            <p:nvPr/>
          </p:nvSpPr>
          <p:spPr bwMode="auto">
            <a:xfrm>
              <a:off x="2954" y="1361"/>
              <a:ext cx="5" cy="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EEEBEA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600" name="Freeform 9"/>
            <p:cNvSpPr/>
            <p:nvPr/>
          </p:nvSpPr>
          <p:spPr bwMode="auto">
            <a:xfrm>
              <a:off x="2943" y="1496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78C94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601" name="Freeform 10"/>
            <p:cNvSpPr>
              <a:spLocks noEditPoints="1"/>
            </p:cNvSpPr>
            <p:nvPr/>
          </p:nvSpPr>
          <p:spPr bwMode="auto">
            <a:xfrm>
              <a:off x="2511" y="1361"/>
              <a:ext cx="539" cy="322"/>
            </a:xfrm>
            <a:custGeom>
              <a:avLst/>
              <a:gdLst>
                <a:gd name="T0" fmla="*/ 7 w 309"/>
                <a:gd name="T1" fmla="*/ 184 h 184"/>
                <a:gd name="T2" fmla="*/ 9 w 309"/>
                <a:gd name="T3" fmla="*/ 184 h 184"/>
                <a:gd name="T4" fmla="*/ 9 w 309"/>
                <a:gd name="T5" fmla="*/ 178 h 184"/>
                <a:gd name="T6" fmla="*/ 8 w 309"/>
                <a:gd name="T7" fmla="*/ 180 h 184"/>
                <a:gd name="T8" fmla="*/ 9 w 309"/>
                <a:gd name="T9" fmla="*/ 178 h 184"/>
                <a:gd name="T10" fmla="*/ 34 w 309"/>
                <a:gd name="T11" fmla="*/ 174 h 184"/>
                <a:gd name="T12" fmla="*/ 34 w 309"/>
                <a:gd name="T13" fmla="*/ 179 h 184"/>
                <a:gd name="T14" fmla="*/ 36 w 309"/>
                <a:gd name="T15" fmla="*/ 176 h 184"/>
                <a:gd name="T16" fmla="*/ 38 w 309"/>
                <a:gd name="T17" fmla="*/ 176 h 184"/>
                <a:gd name="T18" fmla="*/ 84 w 309"/>
                <a:gd name="T19" fmla="*/ 144 h 184"/>
                <a:gd name="T20" fmla="*/ 85 w 309"/>
                <a:gd name="T21" fmla="*/ 145 h 184"/>
                <a:gd name="T22" fmla="*/ 84 w 309"/>
                <a:gd name="T23" fmla="*/ 144 h 184"/>
                <a:gd name="T24" fmla="*/ 0 w 309"/>
                <a:gd name="T25" fmla="*/ 135 h 184"/>
                <a:gd name="T26" fmla="*/ 1 w 309"/>
                <a:gd name="T27" fmla="*/ 135 h 184"/>
                <a:gd name="T28" fmla="*/ 138 w 309"/>
                <a:gd name="T29" fmla="*/ 123 h 184"/>
                <a:gd name="T30" fmla="*/ 139 w 309"/>
                <a:gd name="T31" fmla="*/ 123 h 184"/>
                <a:gd name="T32" fmla="*/ 154 w 309"/>
                <a:gd name="T33" fmla="*/ 115 h 184"/>
                <a:gd name="T34" fmla="*/ 154 w 309"/>
                <a:gd name="T35" fmla="*/ 116 h 184"/>
                <a:gd name="T36" fmla="*/ 154 w 309"/>
                <a:gd name="T37" fmla="*/ 115 h 184"/>
                <a:gd name="T38" fmla="*/ 50 w 309"/>
                <a:gd name="T39" fmla="*/ 113 h 184"/>
                <a:gd name="T40" fmla="*/ 53 w 309"/>
                <a:gd name="T41" fmla="*/ 115 h 184"/>
                <a:gd name="T42" fmla="*/ 146 w 309"/>
                <a:gd name="T43" fmla="*/ 113 h 184"/>
                <a:gd name="T44" fmla="*/ 147 w 309"/>
                <a:gd name="T45" fmla="*/ 114 h 184"/>
                <a:gd name="T46" fmla="*/ 146 w 309"/>
                <a:gd name="T47" fmla="*/ 113 h 184"/>
                <a:gd name="T48" fmla="*/ 149 w 309"/>
                <a:gd name="T49" fmla="*/ 111 h 184"/>
                <a:gd name="T50" fmla="*/ 151 w 309"/>
                <a:gd name="T51" fmla="*/ 111 h 184"/>
                <a:gd name="T52" fmla="*/ 165 w 309"/>
                <a:gd name="T53" fmla="*/ 109 h 184"/>
                <a:gd name="T54" fmla="*/ 162 w 309"/>
                <a:gd name="T55" fmla="*/ 113 h 184"/>
                <a:gd name="T56" fmla="*/ 166 w 309"/>
                <a:gd name="T57" fmla="*/ 111 h 184"/>
                <a:gd name="T58" fmla="*/ 184 w 309"/>
                <a:gd name="T59" fmla="*/ 107 h 184"/>
                <a:gd name="T60" fmla="*/ 184 w 309"/>
                <a:gd name="T61" fmla="*/ 109 h 184"/>
                <a:gd name="T62" fmla="*/ 184 w 309"/>
                <a:gd name="T63" fmla="*/ 107 h 184"/>
                <a:gd name="T64" fmla="*/ 50 w 309"/>
                <a:gd name="T65" fmla="*/ 109 h 184"/>
                <a:gd name="T66" fmla="*/ 53 w 309"/>
                <a:gd name="T67" fmla="*/ 111 h 184"/>
                <a:gd name="T68" fmla="*/ 53 w 309"/>
                <a:gd name="T69" fmla="*/ 107 h 184"/>
                <a:gd name="T70" fmla="*/ 248 w 309"/>
                <a:gd name="T71" fmla="*/ 77 h 184"/>
                <a:gd name="T72" fmla="*/ 249 w 309"/>
                <a:gd name="T73" fmla="*/ 77 h 184"/>
                <a:gd name="T74" fmla="*/ 249 w 309"/>
                <a:gd name="T75" fmla="*/ 75 h 184"/>
                <a:gd name="T76" fmla="*/ 252 w 309"/>
                <a:gd name="T77" fmla="*/ 67 h 184"/>
                <a:gd name="T78" fmla="*/ 252 w 309"/>
                <a:gd name="T79" fmla="*/ 70 h 184"/>
                <a:gd name="T80" fmla="*/ 268 w 309"/>
                <a:gd name="T81" fmla="*/ 64 h 184"/>
                <a:gd name="T82" fmla="*/ 266 w 309"/>
                <a:gd name="T83" fmla="*/ 66 h 184"/>
                <a:gd name="T84" fmla="*/ 268 w 309"/>
                <a:gd name="T85" fmla="*/ 66 h 184"/>
                <a:gd name="T86" fmla="*/ 276 w 309"/>
                <a:gd name="T87" fmla="*/ 54 h 184"/>
                <a:gd name="T88" fmla="*/ 276 w 309"/>
                <a:gd name="T89" fmla="*/ 55 h 184"/>
                <a:gd name="T90" fmla="*/ 276 w 309"/>
                <a:gd name="T91" fmla="*/ 54 h 184"/>
                <a:gd name="T92" fmla="*/ 307 w 309"/>
                <a:gd name="T93" fmla="*/ 17 h 184"/>
                <a:gd name="T94" fmla="*/ 309 w 309"/>
                <a:gd name="T95" fmla="*/ 17 h 184"/>
                <a:gd name="T96" fmla="*/ 254 w 309"/>
                <a:gd name="T97" fmla="*/ 11 h 184"/>
                <a:gd name="T98" fmla="*/ 254 w 309"/>
                <a:gd name="T99" fmla="*/ 12 h 184"/>
                <a:gd name="T100" fmla="*/ 254 w 309"/>
                <a:gd name="T101" fmla="*/ 11 h 184"/>
                <a:gd name="T102" fmla="*/ 304 w 309"/>
                <a:gd name="T103" fmla="*/ 12 h 184"/>
                <a:gd name="T104" fmla="*/ 308 w 309"/>
                <a:gd name="T105" fmla="*/ 14 h 184"/>
                <a:gd name="T106" fmla="*/ 307 w 309"/>
                <a:gd name="T107" fmla="*/ 11 h 184"/>
                <a:gd name="T108" fmla="*/ 305 w 309"/>
                <a:gd name="T109" fmla="*/ 10 h 184"/>
                <a:gd name="T110" fmla="*/ 245 w 309"/>
                <a:gd name="T111" fmla="*/ 12 h 184"/>
                <a:gd name="T112" fmla="*/ 245 w 309"/>
                <a:gd name="T113" fmla="*/ 10 h 184"/>
                <a:gd name="T114" fmla="*/ 257 w 309"/>
                <a:gd name="T115" fmla="*/ 0 h 184"/>
                <a:gd name="T116" fmla="*/ 254 w 309"/>
                <a:gd name="T117" fmla="*/ 1 h 184"/>
                <a:gd name="T118" fmla="*/ 255 w 309"/>
                <a:gd name="T119" fmla="*/ 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9" h="184">
                  <a:moveTo>
                    <a:pt x="8" y="183"/>
                  </a:moveTo>
                  <a:cubicBezTo>
                    <a:pt x="7" y="183"/>
                    <a:pt x="7" y="183"/>
                    <a:pt x="7" y="184"/>
                  </a:cubicBezTo>
                  <a:cubicBezTo>
                    <a:pt x="7" y="184"/>
                    <a:pt x="8" y="184"/>
                    <a:pt x="8" y="184"/>
                  </a:cubicBezTo>
                  <a:cubicBezTo>
                    <a:pt x="8" y="184"/>
                    <a:pt x="9" y="184"/>
                    <a:pt x="9" y="184"/>
                  </a:cubicBezTo>
                  <a:cubicBezTo>
                    <a:pt x="9" y="183"/>
                    <a:pt x="8" y="183"/>
                    <a:pt x="8" y="183"/>
                  </a:cubicBezTo>
                  <a:moveTo>
                    <a:pt x="9" y="178"/>
                  </a:moveTo>
                  <a:cubicBezTo>
                    <a:pt x="8" y="178"/>
                    <a:pt x="7" y="180"/>
                    <a:pt x="8" y="180"/>
                  </a:cubicBezTo>
                  <a:cubicBezTo>
                    <a:pt x="8" y="180"/>
                    <a:pt x="8" y="180"/>
                    <a:pt x="8" y="180"/>
                  </a:cubicBezTo>
                  <a:cubicBezTo>
                    <a:pt x="9" y="180"/>
                    <a:pt x="10" y="178"/>
                    <a:pt x="9" y="178"/>
                  </a:cubicBezTo>
                  <a:cubicBezTo>
                    <a:pt x="9" y="178"/>
                    <a:pt x="9" y="178"/>
                    <a:pt x="9" y="178"/>
                  </a:cubicBezTo>
                  <a:moveTo>
                    <a:pt x="35" y="171"/>
                  </a:moveTo>
                  <a:cubicBezTo>
                    <a:pt x="35" y="171"/>
                    <a:pt x="34" y="172"/>
                    <a:pt x="34" y="174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3" y="175"/>
                    <a:pt x="32" y="179"/>
                    <a:pt x="34" y="179"/>
                  </a:cubicBezTo>
                  <a:cubicBezTo>
                    <a:pt x="34" y="179"/>
                    <a:pt x="34" y="179"/>
                    <a:pt x="35" y="179"/>
                  </a:cubicBezTo>
                  <a:cubicBezTo>
                    <a:pt x="35" y="178"/>
                    <a:pt x="36" y="177"/>
                    <a:pt x="36" y="176"/>
                  </a:cubicBezTo>
                  <a:cubicBezTo>
                    <a:pt x="37" y="176"/>
                    <a:pt x="37" y="176"/>
                    <a:pt x="38" y="176"/>
                  </a:cubicBezTo>
                  <a:cubicBezTo>
                    <a:pt x="38" y="176"/>
                    <a:pt x="38" y="176"/>
                    <a:pt x="38" y="176"/>
                  </a:cubicBezTo>
                  <a:cubicBezTo>
                    <a:pt x="39" y="176"/>
                    <a:pt x="37" y="171"/>
                    <a:pt x="35" y="171"/>
                  </a:cubicBezTo>
                  <a:moveTo>
                    <a:pt x="84" y="144"/>
                  </a:moveTo>
                  <a:cubicBezTo>
                    <a:pt x="84" y="144"/>
                    <a:pt x="84" y="144"/>
                    <a:pt x="84" y="145"/>
                  </a:cubicBezTo>
                  <a:cubicBezTo>
                    <a:pt x="84" y="145"/>
                    <a:pt x="84" y="145"/>
                    <a:pt x="85" y="145"/>
                  </a:cubicBezTo>
                  <a:cubicBezTo>
                    <a:pt x="85" y="145"/>
                    <a:pt x="85" y="145"/>
                    <a:pt x="86" y="145"/>
                  </a:cubicBezTo>
                  <a:cubicBezTo>
                    <a:pt x="86" y="145"/>
                    <a:pt x="85" y="144"/>
                    <a:pt x="84" y="144"/>
                  </a:cubicBezTo>
                  <a:moveTo>
                    <a:pt x="1" y="134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0" y="135"/>
                    <a:pt x="0" y="135"/>
                    <a:pt x="1" y="135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4"/>
                    <a:pt x="1" y="134"/>
                    <a:pt x="1" y="134"/>
                  </a:cubicBezTo>
                  <a:moveTo>
                    <a:pt x="138" y="123"/>
                  </a:moveTo>
                  <a:cubicBezTo>
                    <a:pt x="137" y="123"/>
                    <a:pt x="136" y="124"/>
                    <a:pt x="137" y="125"/>
                  </a:cubicBezTo>
                  <a:cubicBezTo>
                    <a:pt x="138" y="124"/>
                    <a:pt x="139" y="125"/>
                    <a:pt x="139" y="123"/>
                  </a:cubicBezTo>
                  <a:cubicBezTo>
                    <a:pt x="139" y="123"/>
                    <a:pt x="138" y="123"/>
                    <a:pt x="138" y="123"/>
                  </a:cubicBezTo>
                  <a:moveTo>
                    <a:pt x="154" y="115"/>
                  </a:moveTo>
                  <a:cubicBezTo>
                    <a:pt x="154" y="115"/>
                    <a:pt x="153" y="115"/>
                    <a:pt x="153" y="115"/>
                  </a:cubicBezTo>
                  <a:cubicBezTo>
                    <a:pt x="153" y="116"/>
                    <a:pt x="154" y="116"/>
                    <a:pt x="154" y="116"/>
                  </a:cubicBezTo>
                  <a:cubicBezTo>
                    <a:pt x="155" y="116"/>
                    <a:pt x="155" y="116"/>
                    <a:pt x="155" y="116"/>
                  </a:cubicBezTo>
                  <a:cubicBezTo>
                    <a:pt x="155" y="115"/>
                    <a:pt x="155" y="115"/>
                    <a:pt x="154" y="115"/>
                  </a:cubicBezTo>
                  <a:moveTo>
                    <a:pt x="50" y="113"/>
                  </a:moveTo>
                  <a:cubicBezTo>
                    <a:pt x="50" y="113"/>
                    <a:pt x="50" y="113"/>
                    <a:pt x="50" y="113"/>
                  </a:cubicBezTo>
                  <a:cubicBezTo>
                    <a:pt x="50" y="114"/>
                    <a:pt x="52" y="115"/>
                    <a:pt x="52" y="115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4"/>
                    <a:pt x="51" y="113"/>
                    <a:pt x="50" y="113"/>
                  </a:cubicBezTo>
                  <a:moveTo>
                    <a:pt x="146" y="113"/>
                  </a:moveTo>
                  <a:cubicBezTo>
                    <a:pt x="146" y="113"/>
                    <a:pt x="146" y="113"/>
                    <a:pt x="146" y="113"/>
                  </a:cubicBezTo>
                  <a:cubicBezTo>
                    <a:pt x="145" y="114"/>
                    <a:pt x="146" y="114"/>
                    <a:pt x="147" y="114"/>
                  </a:cubicBezTo>
                  <a:cubicBezTo>
                    <a:pt x="147" y="114"/>
                    <a:pt x="147" y="114"/>
                    <a:pt x="147" y="113"/>
                  </a:cubicBezTo>
                  <a:cubicBezTo>
                    <a:pt x="148" y="113"/>
                    <a:pt x="147" y="113"/>
                    <a:pt x="146" y="113"/>
                  </a:cubicBezTo>
                  <a:moveTo>
                    <a:pt x="150" y="110"/>
                  </a:moveTo>
                  <a:cubicBezTo>
                    <a:pt x="149" y="110"/>
                    <a:pt x="149" y="110"/>
                    <a:pt x="149" y="111"/>
                  </a:cubicBezTo>
                  <a:cubicBezTo>
                    <a:pt x="149" y="111"/>
                    <a:pt x="150" y="111"/>
                    <a:pt x="150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0" y="110"/>
                    <a:pt x="150" y="110"/>
                  </a:cubicBezTo>
                  <a:moveTo>
                    <a:pt x="165" y="109"/>
                  </a:moveTo>
                  <a:cubicBezTo>
                    <a:pt x="165" y="109"/>
                    <a:pt x="163" y="110"/>
                    <a:pt x="162" y="111"/>
                  </a:cubicBezTo>
                  <a:cubicBezTo>
                    <a:pt x="161" y="112"/>
                    <a:pt x="161" y="113"/>
                    <a:pt x="162" y="113"/>
                  </a:cubicBezTo>
                  <a:cubicBezTo>
                    <a:pt x="162" y="113"/>
                    <a:pt x="163" y="113"/>
                    <a:pt x="164" y="113"/>
                  </a:cubicBez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09"/>
                    <a:pt x="165" y="109"/>
                  </a:cubicBezTo>
                  <a:moveTo>
                    <a:pt x="184" y="107"/>
                  </a:moveTo>
                  <a:cubicBezTo>
                    <a:pt x="184" y="107"/>
                    <a:pt x="183" y="109"/>
                    <a:pt x="184" y="109"/>
                  </a:cubicBezTo>
                  <a:cubicBezTo>
                    <a:pt x="184" y="109"/>
                    <a:pt x="184" y="109"/>
                    <a:pt x="184" y="109"/>
                  </a:cubicBezTo>
                  <a:cubicBezTo>
                    <a:pt x="184" y="109"/>
                    <a:pt x="185" y="107"/>
                    <a:pt x="184" y="107"/>
                  </a:cubicBezTo>
                  <a:cubicBezTo>
                    <a:pt x="184" y="107"/>
                    <a:pt x="184" y="107"/>
                    <a:pt x="184" y="107"/>
                  </a:cubicBezTo>
                  <a:moveTo>
                    <a:pt x="53" y="107"/>
                  </a:moveTo>
                  <a:cubicBezTo>
                    <a:pt x="51" y="107"/>
                    <a:pt x="50" y="108"/>
                    <a:pt x="50" y="109"/>
                  </a:cubicBezTo>
                  <a:cubicBezTo>
                    <a:pt x="50" y="110"/>
                    <a:pt x="50" y="111"/>
                    <a:pt x="51" y="111"/>
                  </a:cubicBezTo>
                  <a:cubicBezTo>
                    <a:pt x="52" y="111"/>
                    <a:pt x="52" y="111"/>
                    <a:pt x="53" y="111"/>
                  </a:cubicBezTo>
                  <a:cubicBezTo>
                    <a:pt x="54" y="111"/>
                    <a:pt x="54" y="108"/>
                    <a:pt x="54" y="107"/>
                  </a:cubicBezTo>
                  <a:cubicBezTo>
                    <a:pt x="53" y="107"/>
                    <a:pt x="53" y="107"/>
                    <a:pt x="53" y="107"/>
                  </a:cubicBezTo>
                  <a:moveTo>
                    <a:pt x="249" y="75"/>
                  </a:moveTo>
                  <a:cubicBezTo>
                    <a:pt x="249" y="75"/>
                    <a:pt x="249" y="76"/>
                    <a:pt x="248" y="77"/>
                  </a:cubicBezTo>
                  <a:cubicBezTo>
                    <a:pt x="248" y="77"/>
                    <a:pt x="248" y="77"/>
                    <a:pt x="248" y="77"/>
                  </a:cubicBezTo>
                  <a:cubicBezTo>
                    <a:pt x="249" y="77"/>
                    <a:pt x="249" y="77"/>
                    <a:pt x="249" y="77"/>
                  </a:cubicBezTo>
                  <a:cubicBezTo>
                    <a:pt x="250" y="77"/>
                    <a:pt x="250" y="76"/>
                    <a:pt x="251" y="76"/>
                  </a:cubicBezTo>
                  <a:cubicBezTo>
                    <a:pt x="250" y="76"/>
                    <a:pt x="250" y="75"/>
                    <a:pt x="249" y="75"/>
                  </a:cubicBezTo>
                  <a:moveTo>
                    <a:pt x="253" y="66"/>
                  </a:moveTo>
                  <a:cubicBezTo>
                    <a:pt x="252" y="67"/>
                    <a:pt x="252" y="67"/>
                    <a:pt x="252" y="67"/>
                  </a:cubicBezTo>
                  <a:cubicBezTo>
                    <a:pt x="250" y="67"/>
                    <a:pt x="250" y="67"/>
                    <a:pt x="250" y="67"/>
                  </a:cubicBezTo>
                  <a:cubicBezTo>
                    <a:pt x="250" y="70"/>
                    <a:pt x="251" y="70"/>
                    <a:pt x="252" y="70"/>
                  </a:cubicBezTo>
                  <a:cubicBezTo>
                    <a:pt x="254" y="70"/>
                    <a:pt x="258" y="66"/>
                    <a:pt x="253" y="66"/>
                  </a:cubicBezTo>
                  <a:moveTo>
                    <a:pt x="268" y="64"/>
                  </a:moveTo>
                  <a:cubicBezTo>
                    <a:pt x="268" y="64"/>
                    <a:pt x="268" y="65"/>
                    <a:pt x="268" y="65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7" y="67"/>
                  </a:cubicBezTo>
                  <a:cubicBezTo>
                    <a:pt x="267" y="67"/>
                    <a:pt x="268" y="67"/>
                    <a:pt x="268" y="66"/>
                  </a:cubicBezTo>
                  <a:cubicBezTo>
                    <a:pt x="269" y="66"/>
                    <a:pt x="269" y="64"/>
                    <a:pt x="268" y="64"/>
                  </a:cubicBezTo>
                  <a:moveTo>
                    <a:pt x="276" y="54"/>
                  </a:moveTo>
                  <a:cubicBezTo>
                    <a:pt x="276" y="54"/>
                    <a:pt x="275" y="55"/>
                    <a:pt x="276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5"/>
                    <a:pt x="277" y="54"/>
                    <a:pt x="276" y="54"/>
                  </a:cubicBezTo>
                  <a:cubicBezTo>
                    <a:pt x="276" y="54"/>
                    <a:pt x="276" y="54"/>
                    <a:pt x="276" y="54"/>
                  </a:cubicBezTo>
                  <a:moveTo>
                    <a:pt x="308" y="17"/>
                  </a:moveTo>
                  <a:cubicBezTo>
                    <a:pt x="308" y="17"/>
                    <a:pt x="307" y="17"/>
                    <a:pt x="307" y="17"/>
                  </a:cubicBezTo>
                  <a:cubicBezTo>
                    <a:pt x="307" y="18"/>
                    <a:pt x="308" y="18"/>
                    <a:pt x="308" y="18"/>
                  </a:cubicBezTo>
                  <a:cubicBezTo>
                    <a:pt x="309" y="18"/>
                    <a:pt x="309" y="18"/>
                    <a:pt x="309" y="17"/>
                  </a:cubicBezTo>
                  <a:cubicBezTo>
                    <a:pt x="309" y="17"/>
                    <a:pt x="308" y="17"/>
                    <a:pt x="308" y="17"/>
                  </a:cubicBezTo>
                  <a:moveTo>
                    <a:pt x="254" y="11"/>
                  </a:moveTo>
                  <a:cubicBezTo>
                    <a:pt x="253" y="11"/>
                    <a:pt x="253" y="11"/>
                    <a:pt x="253" y="11"/>
                  </a:cubicBezTo>
                  <a:cubicBezTo>
                    <a:pt x="253" y="11"/>
                    <a:pt x="254" y="12"/>
                    <a:pt x="254" y="12"/>
                  </a:cubicBezTo>
                  <a:cubicBezTo>
                    <a:pt x="254" y="12"/>
                    <a:pt x="255" y="12"/>
                    <a:pt x="255" y="11"/>
                  </a:cubicBezTo>
                  <a:cubicBezTo>
                    <a:pt x="255" y="11"/>
                    <a:pt x="254" y="11"/>
                    <a:pt x="254" y="11"/>
                  </a:cubicBezTo>
                  <a:moveTo>
                    <a:pt x="305" y="10"/>
                  </a:moveTo>
                  <a:cubicBezTo>
                    <a:pt x="304" y="10"/>
                    <a:pt x="304" y="11"/>
                    <a:pt x="304" y="12"/>
                  </a:cubicBezTo>
                  <a:cubicBezTo>
                    <a:pt x="305" y="13"/>
                    <a:pt x="306" y="14"/>
                    <a:pt x="307" y="14"/>
                  </a:cubicBezTo>
                  <a:cubicBezTo>
                    <a:pt x="307" y="14"/>
                    <a:pt x="308" y="14"/>
                    <a:pt x="308" y="14"/>
                  </a:cubicBezTo>
                  <a:cubicBezTo>
                    <a:pt x="308" y="14"/>
                    <a:pt x="308" y="14"/>
                    <a:pt x="308" y="14"/>
                  </a:cubicBezTo>
                  <a:cubicBezTo>
                    <a:pt x="308" y="13"/>
                    <a:pt x="308" y="12"/>
                    <a:pt x="307" y="11"/>
                  </a:cubicBezTo>
                  <a:cubicBezTo>
                    <a:pt x="307" y="11"/>
                    <a:pt x="306" y="10"/>
                    <a:pt x="306" y="10"/>
                  </a:cubicBezTo>
                  <a:cubicBezTo>
                    <a:pt x="306" y="10"/>
                    <a:pt x="306" y="10"/>
                    <a:pt x="305" y="10"/>
                  </a:cubicBezTo>
                  <a:moveTo>
                    <a:pt x="245" y="10"/>
                  </a:moveTo>
                  <a:cubicBezTo>
                    <a:pt x="244" y="10"/>
                    <a:pt x="243" y="12"/>
                    <a:pt x="245" y="12"/>
                  </a:cubicBezTo>
                  <a:cubicBezTo>
                    <a:pt x="245" y="12"/>
                    <a:pt x="245" y="12"/>
                    <a:pt x="245" y="12"/>
                  </a:cubicBezTo>
                  <a:cubicBezTo>
                    <a:pt x="246" y="12"/>
                    <a:pt x="247" y="10"/>
                    <a:pt x="245" y="10"/>
                  </a:cubicBezTo>
                  <a:cubicBezTo>
                    <a:pt x="245" y="10"/>
                    <a:pt x="245" y="10"/>
                    <a:pt x="245" y="10"/>
                  </a:cubicBezTo>
                  <a:moveTo>
                    <a:pt x="257" y="0"/>
                  </a:moveTo>
                  <a:cubicBezTo>
                    <a:pt x="256" y="0"/>
                    <a:pt x="255" y="0"/>
                    <a:pt x="255" y="1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4" y="2"/>
                    <a:pt x="254" y="3"/>
                    <a:pt x="255" y="3"/>
                  </a:cubicBezTo>
                  <a:cubicBezTo>
                    <a:pt x="256" y="3"/>
                    <a:pt x="258" y="1"/>
                    <a:pt x="257" y="0"/>
                  </a:cubicBezTo>
                </a:path>
              </a:pathLst>
            </a:custGeom>
            <a:solidFill>
              <a:srgbClr val="D6CEC9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</p:grpSp>
      <p:sp>
        <p:nvSpPr>
          <p:cNvPr id="1048603" name="文本框 11"/>
          <p:cNvSpPr txBox="1"/>
          <p:nvPr/>
        </p:nvSpPr>
        <p:spPr>
          <a:xfrm>
            <a:off x="2948015" y="1434355"/>
            <a:ext cx="661289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第一章</a:t>
            </a:r>
            <a:r>
              <a:rPr lang="en-US" altLang="zh-CN" sz="480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 </a:t>
            </a:r>
            <a:r>
              <a:rPr lang="zh-CN" altLang="en-US" sz="480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遗传因子的发现</a:t>
            </a:r>
            <a:endParaRPr lang="zh-CN" altLang="en-US" sz="4800" smtClean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59735" y="2931160"/>
            <a:ext cx="6590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第一节</a:t>
            </a:r>
            <a:r>
              <a:rPr lang="en-US" altLang="zh-CN" sz="3200">
                <a:solidFill>
                  <a:schemeClr val="bg1"/>
                </a:solidFill>
              </a:rPr>
              <a:t>   </a:t>
            </a:r>
            <a:r>
              <a:rPr lang="zh-CN" altLang="en-US" sz="3200">
                <a:solidFill>
                  <a:schemeClr val="bg1"/>
                </a:solidFill>
              </a:rPr>
              <a:t>孟德尔的豌豆杂交实验（一）</a:t>
            </a:r>
            <a:endParaRPr lang="zh-CN" altLang="en-US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>
        <p14:honeycomb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48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0.00092 L 0.59826 0.00246" pathEditMode="relative" rAng="0" ptsTypes="AA">
                                      <p:cBhvr>
                                        <p:cTn id="13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7" y="6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3145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97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97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20971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文本框 38"/>
          <p:cNvSpPr txBox="1"/>
          <p:nvPr/>
        </p:nvSpPr>
        <p:spPr>
          <a:xfrm>
            <a:off x="658495" y="362585"/>
            <a:ext cx="2357755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zh-CN" altLang="en-US" sz="32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基本概念：</a:t>
            </a:r>
            <a:endParaRPr lang="zh-CN" altLang="en-US" sz="32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grpSp>
        <p:nvGrpSpPr>
          <p:cNvPr id="65" name="组合 79"/>
          <p:cNvGrpSpPr/>
          <p:nvPr/>
        </p:nvGrpSpPr>
        <p:grpSpPr>
          <a:xfrm>
            <a:off x="4893654" y="3202510"/>
            <a:ext cx="499623" cy="666114"/>
            <a:chOff x="3607872" y="2627150"/>
            <a:chExt cx="375215" cy="498962"/>
          </a:xfrm>
        </p:grpSpPr>
        <p:sp>
          <p:nvSpPr>
            <p:cNvPr id="1048615" name="文本框 23"/>
            <p:cNvSpPr txBox="1"/>
            <p:nvPr/>
          </p:nvSpPr>
          <p:spPr>
            <a:xfrm>
              <a:off x="3607872" y="2627150"/>
              <a:ext cx="232719" cy="4989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endParaRPr lang="zh-CN" altLang="en-US" sz="3735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cxnSp>
          <p:nvCxnSpPr>
            <p:cNvPr id="3145743" name="直接连接符 81"/>
            <p:cNvCxnSpPr/>
            <p:nvPr/>
          </p:nvCxnSpPr>
          <p:spPr>
            <a:xfrm flipH="1">
              <a:off x="3736698" y="2806314"/>
              <a:ext cx="246389" cy="247340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752475" y="1248410"/>
            <a:ext cx="859345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相对性状：一种生物的同一性状的不同表现类型，叫作相对性状。如单眼皮和双眼皮；直发和卷发等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" name="文本框 38"/>
          <p:cNvSpPr txBox="1"/>
          <p:nvPr/>
        </p:nvSpPr>
        <p:spPr>
          <a:xfrm>
            <a:off x="658495" y="2759710"/>
            <a:ext cx="3048635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zh-CN" altLang="en-US" sz="32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豌豆杂交实验：</a:t>
            </a:r>
            <a:endParaRPr lang="zh-CN" altLang="en-US" sz="32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06955" y="3441700"/>
            <a:ext cx="63906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孟德尔选择豌豆作杂交实验材料的原因：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8530" y="4197350"/>
            <a:ext cx="743712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1</a:t>
            </a:r>
            <a:r>
              <a:rPr lang="zh-CN" altLang="en-US" sz="2400">
                <a:solidFill>
                  <a:schemeClr val="bg1"/>
                </a:solidFill>
              </a:rPr>
              <a:t>、豌豆是严格的</a:t>
            </a:r>
            <a:r>
              <a:rPr lang="zh-CN" altLang="en-US" sz="2400">
                <a:solidFill>
                  <a:srgbClr val="FF0000"/>
                </a:solidFill>
              </a:rPr>
              <a:t>自花传粉、闭花授粉</a:t>
            </a:r>
            <a:r>
              <a:rPr lang="zh-CN" altLang="en-US" sz="2400">
                <a:solidFill>
                  <a:schemeClr val="bg1"/>
                </a:solidFill>
              </a:rPr>
              <a:t>植物，能避免外来花粉的干扰，自然状态下都是纯种。</a:t>
            </a:r>
            <a:endParaRPr lang="zh-CN" altLang="en-US" sz="2400">
              <a:solidFill>
                <a:schemeClr val="bg1"/>
              </a:solidFill>
            </a:endParaRPr>
          </a:p>
          <a:p>
            <a:endParaRPr lang="zh-CN" altLang="en-US" sz="2400">
              <a:solidFill>
                <a:schemeClr val="bg1"/>
              </a:solidFill>
            </a:endParaRPr>
          </a:p>
          <a:p>
            <a:r>
              <a:rPr lang="en-US" altLang="zh-CN" sz="2400">
                <a:solidFill>
                  <a:schemeClr val="bg1"/>
                </a:solidFill>
              </a:rPr>
              <a:t>2</a:t>
            </a:r>
            <a:r>
              <a:rPr lang="zh-CN" altLang="en-US" sz="2400">
                <a:solidFill>
                  <a:schemeClr val="bg1"/>
                </a:solidFill>
              </a:rPr>
              <a:t>、豌豆品种间具有一些稳定的、</a:t>
            </a:r>
            <a:r>
              <a:rPr lang="zh-CN" altLang="en-US" sz="2400">
                <a:solidFill>
                  <a:srgbClr val="FF0000"/>
                </a:solidFill>
              </a:rPr>
              <a:t>易于区分</a:t>
            </a:r>
            <a:r>
              <a:rPr lang="zh-CN" altLang="en-US" sz="2400">
                <a:solidFill>
                  <a:schemeClr val="bg1"/>
                </a:solidFill>
              </a:rPr>
              <a:t>的相对性状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3 0.04104 L 2.22222E-06 4.69136E-06" pathEditMode="relative" rAng="0" ptsTypes="AA">
                                      <p:cBhvr>
                                        <p:cTn id="9" dur="7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33"/>
          <p:cNvGrpSpPr/>
          <p:nvPr/>
        </p:nvGrpSpPr>
        <p:grpSpPr>
          <a:xfrm>
            <a:off x="10366587" y="5126991"/>
            <a:ext cx="1504951" cy="1504949"/>
            <a:chOff x="2558424" y="1401428"/>
            <a:chExt cx="1318727" cy="1318727"/>
          </a:xfrm>
        </p:grpSpPr>
        <p:sp>
          <p:nvSpPr>
            <p:cNvPr id="1048626" name="椭圆 34"/>
            <p:cNvSpPr/>
            <p:nvPr/>
          </p:nvSpPr>
          <p:spPr>
            <a:xfrm>
              <a:off x="2558424" y="1401428"/>
              <a:ext cx="1318727" cy="131872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48627" name="Freeform 11"/>
            <p:cNvSpPr/>
            <p:nvPr/>
          </p:nvSpPr>
          <p:spPr bwMode="auto">
            <a:xfrm>
              <a:off x="2675274" y="1815037"/>
              <a:ext cx="1085027" cy="597230"/>
            </a:xfrm>
            <a:custGeom>
              <a:avLst/>
              <a:gdLst>
                <a:gd name="T0" fmla="*/ 7 w 683"/>
                <a:gd name="T1" fmla="*/ 118 h 376"/>
                <a:gd name="T2" fmla="*/ 334 w 683"/>
                <a:gd name="T3" fmla="*/ 1 h 376"/>
                <a:gd name="T4" fmla="*/ 341 w 683"/>
                <a:gd name="T5" fmla="*/ 1 h 376"/>
                <a:gd name="T6" fmla="*/ 675 w 683"/>
                <a:gd name="T7" fmla="*/ 118 h 376"/>
                <a:gd name="T8" fmla="*/ 683 w 683"/>
                <a:gd name="T9" fmla="*/ 129 h 376"/>
                <a:gd name="T10" fmla="*/ 675 w 683"/>
                <a:gd name="T11" fmla="*/ 139 h 376"/>
                <a:gd name="T12" fmla="*/ 561 w 683"/>
                <a:gd name="T13" fmla="*/ 172 h 376"/>
                <a:gd name="T14" fmla="*/ 338 w 683"/>
                <a:gd name="T15" fmla="*/ 119 h 376"/>
                <a:gd name="T16" fmla="*/ 328 w 683"/>
                <a:gd name="T17" fmla="*/ 130 h 376"/>
                <a:gd name="T18" fmla="*/ 338 w 683"/>
                <a:gd name="T19" fmla="*/ 140 h 376"/>
                <a:gd name="T20" fmla="*/ 545 w 683"/>
                <a:gd name="T21" fmla="*/ 185 h 376"/>
                <a:gd name="T22" fmla="*/ 545 w 683"/>
                <a:gd name="T23" fmla="*/ 255 h 376"/>
                <a:gd name="T24" fmla="*/ 545 w 683"/>
                <a:gd name="T25" fmla="*/ 256 h 376"/>
                <a:gd name="T26" fmla="*/ 337 w 683"/>
                <a:gd name="T27" fmla="*/ 305 h 376"/>
                <a:gd name="T28" fmla="*/ 130 w 683"/>
                <a:gd name="T29" fmla="*/ 256 h 376"/>
                <a:gd name="T30" fmla="*/ 130 w 683"/>
                <a:gd name="T31" fmla="*/ 255 h 376"/>
                <a:gd name="T32" fmla="*/ 130 w 683"/>
                <a:gd name="T33" fmla="*/ 174 h 376"/>
                <a:gd name="T34" fmla="*/ 71 w 683"/>
                <a:gd name="T35" fmla="*/ 157 h 376"/>
                <a:gd name="T36" fmla="*/ 71 w 683"/>
                <a:gd name="T37" fmla="*/ 249 h 376"/>
                <a:gd name="T38" fmla="*/ 92 w 683"/>
                <a:gd name="T39" fmla="*/ 277 h 376"/>
                <a:gd name="T40" fmla="*/ 75 w 683"/>
                <a:gd name="T41" fmla="*/ 303 h 376"/>
                <a:gd name="T42" fmla="*/ 82 w 683"/>
                <a:gd name="T43" fmla="*/ 338 h 376"/>
                <a:gd name="T44" fmla="*/ 28 w 683"/>
                <a:gd name="T45" fmla="*/ 361 h 376"/>
                <a:gd name="T46" fmla="*/ 39 w 683"/>
                <a:gd name="T47" fmla="*/ 301 h 376"/>
                <a:gd name="T48" fmla="*/ 26 w 683"/>
                <a:gd name="T49" fmla="*/ 277 h 376"/>
                <a:gd name="T50" fmla="*/ 46 w 683"/>
                <a:gd name="T51" fmla="*/ 249 h 376"/>
                <a:gd name="T52" fmla="*/ 46 w 683"/>
                <a:gd name="T53" fmla="*/ 150 h 376"/>
                <a:gd name="T54" fmla="*/ 8 w 683"/>
                <a:gd name="T55" fmla="*/ 139 h 376"/>
                <a:gd name="T56" fmla="*/ 0 w 683"/>
                <a:gd name="T57" fmla="*/ 129 h 376"/>
                <a:gd name="T58" fmla="*/ 7 w 683"/>
                <a:gd name="T59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3" h="376">
                  <a:moveTo>
                    <a:pt x="7" y="118"/>
                  </a:moveTo>
                  <a:cubicBezTo>
                    <a:pt x="334" y="1"/>
                    <a:pt x="334" y="1"/>
                    <a:pt x="334" y="1"/>
                  </a:cubicBezTo>
                  <a:cubicBezTo>
                    <a:pt x="336" y="0"/>
                    <a:pt x="339" y="0"/>
                    <a:pt x="341" y="1"/>
                  </a:cubicBezTo>
                  <a:cubicBezTo>
                    <a:pt x="675" y="118"/>
                    <a:pt x="675" y="118"/>
                    <a:pt x="675" y="118"/>
                  </a:cubicBezTo>
                  <a:cubicBezTo>
                    <a:pt x="680" y="120"/>
                    <a:pt x="683" y="124"/>
                    <a:pt x="683" y="129"/>
                  </a:cubicBezTo>
                  <a:cubicBezTo>
                    <a:pt x="682" y="134"/>
                    <a:pt x="679" y="138"/>
                    <a:pt x="675" y="139"/>
                  </a:cubicBezTo>
                  <a:cubicBezTo>
                    <a:pt x="561" y="172"/>
                    <a:pt x="561" y="172"/>
                    <a:pt x="561" y="172"/>
                  </a:cubicBezTo>
                  <a:cubicBezTo>
                    <a:pt x="537" y="136"/>
                    <a:pt x="430" y="119"/>
                    <a:pt x="338" y="119"/>
                  </a:cubicBezTo>
                  <a:cubicBezTo>
                    <a:pt x="333" y="119"/>
                    <a:pt x="328" y="124"/>
                    <a:pt x="328" y="130"/>
                  </a:cubicBezTo>
                  <a:cubicBezTo>
                    <a:pt x="328" y="136"/>
                    <a:pt x="333" y="140"/>
                    <a:pt x="338" y="140"/>
                  </a:cubicBezTo>
                  <a:cubicBezTo>
                    <a:pt x="452" y="140"/>
                    <a:pt x="534" y="164"/>
                    <a:pt x="545" y="185"/>
                  </a:cubicBezTo>
                  <a:cubicBezTo>
                    <a:pt x="545" y="255"/>
                    <a:pt x="545" y="255"/>
                    <a:pt x="545" y="255"/>
                  </a:cubicBezTo>
                  <a:cubicBezTo>
                    <a:pt x="545" y="255"/>
                    <a:pt x="545" y="255"/>
                    <a:pt x="545" y="256"/>
                  </a:cubicBezTo>
                  <a:cubicBezTo>
                    <a:pt x="545" y="283"/>
                    <a:pt x="452" y="305"/>
                    <a:pt x="337" y="305"/>
                  </a:cubicBezTo>
                  <a:cubicBezTo>
                    <a:pt x="223" y="305"/>
                    <a:pt x="130" y="283"/>
                    <a:pt x="130" y="256"/>
                  </a:cubicBezTo>
                  <a:cubicBezTo>
                    <a:pt x="130" y="255"/>
                    <a:pt x="130" y="255"/>
                    <a:pt x="130" y="255"/>
                  </a:cubicBezTo>
                  <a:cubicBezTo>
                    <a:pt x="130" y="174"/>
                    <a:pt x="130" y="174"/>
                    <a:pt x="130" y="174"/>
                  </a:cubicBezTo>
                  <a:cubicBezTo>
                    <a:pt x="71" y="157"/>
                    <a:pt x="71" y="157"/>
                    <a:pt x="71" y="157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83" y="253"/>
                    <a:pt x="92" y="264"/>
                    <a:pt x="92" y="277"/>
                  </a:cubicBezTo>
                  <a:cubicBezTo>
                    <a:pt x="92" y="288"/>
                    <a:pt x="85" y="298"/>
                    <a:pt x="75" y="303"/>
                  </a:cubicBezTo>
                  <a:cubicBezTo>
                    <a:pt x="82" y="338"/>
                    <a:pt x="82" y="338"/>
                    <a:pt x="82" y="338"/>
                  </a:cubicBezTo>
                  <a:cubicBezTo>
                    <a:pt x="86" y="354"/>
                    <a:pt x="26" y="376"/>
                    <a:pt x="28" y="361"/>
                  </a:cubicBezTo>
                  <a:cubicBezTo>
                    <a:pt x="39" y="301"/>
                    <a:pt x="39" y="301"/>
                    <a:pt x="39" y="301"/>
                  </a:cubicBezTo>
                  <a:cubicBezTo>
                    <a:pt x="31" y="296"/>
                    <a:pt x="26" y="287"/>
                    <a:pt x="26" y="277"/>
                  </a:cubicBezTo>
                  <a:cubicBezTo>
                    <a:pt x="26" y="264"/>
                    <a:pt x="34" y="253"/>
                    <a:pt x="46" y="249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3" y="138"/>
                    <a:pt x="0" y="134"/>
                    <a:pt x="0" y="129"/>
                  </a:cubicBezTo>
                  <a:cubicBezTo>
                    <a:pt x="0" y="124"/>
                    <a:pt x="3" y="120"/>
                    <a:pt x="7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2097163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527050" y="5102225"/>
            <a:ext cx="1772920" cy="14700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8" name="文本框 38"/>
          <p:cNvSpPr txBox="1"/>
          <p:nvPr/>
        </p:nvSpPr>
        <p:spPr>
          <a:xfrm>
            <a:off x="658495" y="362585"/>
            <a:ext cx="527812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zh-CN" altLang="en-US" sz="32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用豌豆做杂交实验的方法：</a:t>
            </a:r>
            <a:endParaRPr lang="zh-CN" altLang="en-US" sz="32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2" name="图片 1" descr="321cd164a65d3b4deeac0cd406080853_5105a3d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141210" y="1711325"/>
            <a:ext cx="4310380" cy="3095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52475" y="1077595"/>
            <a:ext cx="60490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图中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</a:rPr>
              <a:t>①为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</a:rPr>
              <a:t>去雄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</a:rPr>
              <a:t>：除去未成熟花的全部雄蕊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下箭头 3"/>
          <p:cNvSpPr/>
          <p:nvPr/>
        </p:nvSpPr>
        <p:spPr>
          <a:xfrm>
            <a:off x="2724150" y="1537970"/>
            <a:ext cx="339725" cy="521970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52475" y="2059940"/>
            <a:ext cx="60490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套带隔离：套上纸袋，防止</a:t>
            </a:r>
            <a:r>
              <a:rPr lang="zh-CN" altLang="en-US" sz="2400">
                <a:solidFill>
                  <a:srgbClr val="FF0000"/>
                </a:solidFill>
              </a:rPr>
              <a:t>外来花粉</a:t>
            </a:r>
            <a:r>
              <a:rPr lang="zh-CN" altLang="en-US" sz="2400">
                <a:solidFill>
                  <a:schemeClr val="bg1"/>
                </a:solidFill>
              </a:rPr>
              <a:t>干扰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下箭头 5"/>
          <p:cNvSpPr/>
          <p:nvPr/>
        </p:nvSpPr>
        <p:spPr>
          <a:xfrm>
            <a:off x="2724150" y="2520315"/>
            <a:ext cx="339725" cy="521970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52475" y="3031490"/>
            <a:ext cx="60490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</a:rPr>
              <a:t>人工授粉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</a:rPr>
              <a:t>：雌蕊成熟时将另一植株的花粉撒在去雄的雌蕊柱头上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2475" y="4289425"/>
            <a:ext cx="60490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再套带隔离</a:t>
            </a:r>
            <a:r>
              <a:rPr lang="zh-CN" altLang="en-US" sz="2400">
                <a:solidFill>
                  <a:schemeClr val="bg1"/>
                </a:solidFill>
              </a:rPr>
              <a:t>：保证杂交得到的种子是人工授粉后所结出的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2724150" y="3767455"/>
            <a:ext cx="339725" cy="521970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9031605" y="2059940"/>
            <a:ext cx="7899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传粉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654030" y="3124200"/>
            <a:ext cx="663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人工授粉</a:t>
            </a:r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7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688975" y="554990"/>
            <a:ext cx="794067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孟德尔豌豆杂交实验的过程和结果：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005" y="1056640"/>
            <a:ext cx="2896235" cy="540829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163695" y="1512570"/>
            <a:ext cx="58254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过程：具有一对相对性状的</a:t>
            </a:r>
            <a:r>
              <a:rPr lang="zh-CN" altLang="en-US" sz="2400">
                <a:solidFill>
                  <a:srgbClr val="FF0000"/>
                </a:solidFill>
              </a:rPr>
              <a:t>纯合亲本</a:t>
            </a:r>
            <a:r>
              <a:rPr lang="zh-CN" altLang="en-US" sz="2400">
                <a:solidFill>
                  <a:schemeClr val="bg1"/>
                </a:solidFill>
              </a:rPr>
              <a:t>杂交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63695" y="2428875"/>
            <a:ext cx="63893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结果：</a:t>
            </a:r>
            <a:r>
              <a:rPr lang="en-US" altLang="zh-CN" sz="2400">
                <a:solidFill>
                  <a:schemeClr val="bg1"/>
                </a:solidFill>
              </a:rPr>
              <a:t>F1</a:t>
            </a:r>
            <a:r>
              <a:rPr lang="zh-CN" altLang="en-US" sz="2400">
                <a:solidFill>
                  <a:schemeClr val="bg1"/>
                </a:solidFill>
              </a:rPr>
              <a:t>的所有植株只表现出一个亲本的性状，</a:t>
            </a:r>
            <a:r>
              <a:rPr lang="en-US" altLang="zh-CN" sz="2400">
                <a:solidFill>
                  <a:schemeClr val="bg1"/>
                </a:solidFill>
              </a:rPr>
              <a:t>F2</a:t>
            </a:r>
            <a:r>
              <a:rPr lang="zh-CN" altLang="en-US" sz="2400">
                <a:solidFill>
                  <a:schemeClr val="bg1"/>
                </a:solidFill>
              </a:rPr>
              <a:t>表现两种性状，且比例接近</a:t>
            </a:r>
            <a:r>
              <a:rPr lang="en-US" altLang="zh-CN" sz="2400">
                <a:solidFill>
                  <a:srgbClr val="FF0000"/>
                </a:solidFill>
              </a:rPr>
              <a:t>3:1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62755" y="3714750"/>
            <a:ext cx="582549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</a:rPr>
              <a:t>性状分离：在杂交后代中同时出现显性性状和隐性性状的现象。</a:t>
            </a:r>
            <a:endParaRPr lang="zh-CN" altLang="en-US" sz="2400">
              <a:solidFill>
                <a:schemeClr val="bg1"/>
              </a:solidFill>
            </a:endParaRPr>
          </a:p>
          <a:p>
            <a:endParaRPr lang="zh-CN" altLang="en-US" sz="2400">
              <a:solidFill>
                <a:schemeClr val="bg1"/>
              </a:solidFill>
            </a:endParaRPr>
          </a:p>
          <a:p>
            <a:r>
              <a:rPr lang="zh-CN" altLang="en-US" sz="2400">
                <a:solidFill>
                  <a:schemeClr val="bg1"/>
                </a:solidFill>
              </a:rPr>
              <a:t>显性性状：</a:t>
            </a:r>
            <a:r>
              <a:rPr lang="en-US" altLang="zh-CN" sz="2400">
                <a:solidFill>
                  <a:srgbClr val="FF0000"/>
                </a:solidFill>
              </a:rPr>
              <a:t>F1</a:t>
            </a:r>
            <a:r>
              <a:rPr lang="zh-CN" altLang="en-US" sz="2400">
                <a:solidFill>
                  <a:srgbClr val="FF0000"/>
                </a:solidFill>
              </a:rPr>
              <a:t>中表现出来的亲本性状</a:t>
            </a:r>
            <a:endParaRPr lang="zh-CN" altLang="en-US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chemeClr val="bg1"/>
                </a:solidFill>
              </a:rPr>
              <a:t>隐性性状：</a:t>
            </a:r>
            <a:r>
              <a:rPr lang="en-US" altLang="zh-CN" sz="2400">
                <a:solidFill>
                  <a:srgbClr val="FF0000"/>
                </a:solidFill>
              </a:rPr>
              <a:t>F1</a:t>
            </a:r>
            <a:r>
              <a:rPr lang="zh-CN" altLang="en-US" sz="2400">
                <a:solidFill>
                  <a:srgbClr val="FF0000"/>
                </a:solidFill>
              </a:rPr>
              <a:t>中没有表现出来的性状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0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75" name="文本框 25"/>
          <p:cNvSpPr txBox="1"/>
          <p:nvPr/>
        </p:nvSpPr>
        <p:spPr>
          <a:xfrm>
            <a:off x="548005" y="370205"/>
            <a:ext cx="535622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对分离现象的解释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—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提出假说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15413" b="5138"/>
          <a:stretch>
            <a:fillRect/>
          </a:stretch>
        </p:blipFill>
        <p:spPr>
          <a:xfrm>
            <a:off x="231140" y="1174115"/>
            <a:ext cx="6825615" cy="4510405"/>
          </a:xfrm>
          <a:prstGeom prst="rect">
            <a:avLst/>
          </a:prstGeom>
        </p:spPr>
      </p:pic>
      <p:sp>
        <p:nvSpPr>
          <p:cNvPr id="4" name="文本框 25"/>
          <p:cNvSpPr txBox="1"/>
          <p:nvPr/>
        </p:nvSpPr>
        <p:spPr>
          <a:xfrm>
            <a:off x="7056755" y="1174115"/>
            <a:ext cx="3576320" cy="3046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生物的性状由遗传因子决定的。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每个因子决定一个特殊的性状，决定显性性状为显性遗传因子，常用大写字母（如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）表示，决定隐性性状为隐性遗传因子，常用小写字母（如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）表示。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5" name="文本框 25"/>
          <p:cNvSpPr txBox="1"/>
          <p:nvPr/>
        </p:nvSpPr>
        <p:spPr>
          <a:xfrm>
            <a:off x="7056755" y="4799330"/>
            <a:ext cx="4875530" cy="1568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在体细胞中，遗传因子是成对存在的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。遗传因子组成相同的个体叫作纯合子，组成不同的个体叫杂合子。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0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75" name="文本框 25"/>
          <p:cNvSpPr txBox="1"/>
          <p:nvPr/>
        </p:nvSpPr>
        <p:spPr>
          <a:xfrm>
            <a:off x="548005" y="370205"/>
            <a:ext cx="535622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对分离现象的解释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—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提出假说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15413" b="5138"/>
          <a:stretch>
            <a:fillRect/>
          </a:stretch>
        </p:blipFill>
        <p:spPr>
          <a:xfrm>
            <a:off x="231140" y="1174115"/>
            <a:ext cx="6825615" cy="4510405"/>
          </a:xfrm>
          <a:prstGeom prst="rect">
            <a:avLst/>
          </a:prstGeom>
        </p:spPr>
      </p:pic>
      <p:sp>
        <p:nvSpPr>
          <p:cNvPr id="6" name="文本框 25"/>
          <p:cNvSpPr txBox="1"/>
          <p:nvPr/>
        </p:nvSpPr>
        <p:spPr>
          <a:xfrm>
            <a:off x="7367270" y="1921510"/>
            <a:ext cx="4607560" cy="1568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3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、生物体在形成生殖细胞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—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配子时，</a:t>
            </a: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成对的遗传因子彼此分离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，分别进入不同的配子中。配子中只含有每对遗传因子中的一个。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7" name="文本框 25"/>
          <p:cNvSpPr txBox="1"/>
          <p:nvPr/>
        </p:nvSpPr>
        <p:spPr>
          <a:xfrm>
            <a:off x="7508875" y="4149090"/>
            <a:ext cx="402907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4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受精时，雌雄配子的结合是随机的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图片 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42" name="文本框 48"/>
          <p:cNvSpPr txBox="1"/>
          <p:nvPr/>
        </p:nvSpPr>
        <p:spPr>
          <a:xfrm>
            <a:off x="548005" y="512445"/>
            <a:ext cx="422592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性状分离比的模拟实验：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2"/>
          <a:stretch>
            <a:fillRect/>
          </a:stretch>
        </p:blipFill>
        <p:spPr>
          <a:xfrm>
            <a:off x="259715" y="1301750"/>
            <a:ext cx="5050155" cy="3651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48"/>
          <p:cNvSpPr txBox="1"/>
          <p:nvPr/>
        </p:nvSpPr>
        <p:spPr>
          <a:xfrm>
            <a:off x="5613400" y="800100"/>
            <a:ext cx="4225925" cy="1630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甲、乙两个小桶分别代表雌、雄生殖器官，桶中的球代表雌、雄配子，两桶中不同球的随机组合，模拟生物在生殖过程中，雌雄配子的随机结合。</a:t>
            </a:r>
            <a:endParaRPr lang="zh-CN" altLang="en-US" sz="20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4" name="文本框 48"/>
          <p:cNvSpPr txBox="1"/>
          <p:nvPr/>
        </p:nvSpPr>
        <p:spPr>
          <a:xfrm>
            <a:off x="5514975" y="2896870"/>
            <a:ext cx="6341745" cy="2963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问题思考：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、统计实验结果：球的组合有几种？组合类型之间的数量比为多少？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、两个球的组合代表什么？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3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、实验结论是什么？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2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84717" y="4462465"/>
            <a:ext cx="3000760" cy="21097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42" name="文本框 48"/>
          <p:cNvSpPr txBox="1"/>
          <p:nvPr/>
        </p:nvSpPr>
        <p:spPr>
          <a:xfrm>
            <a:off x="484505" y="414020"/>
            <a:ext cx="422592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对分离现象解释的验证：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225" y="0"/>
            <a:ext cx="5410200" cy="5360035"/>
          </a:xfrm>
          <a:prstGeom prst="rect">
            <a:avLst/>
          </a:prstGeom>
        </p:spPr>
      </p:pic>
      <p:sp>
        <p:nvSpPr>
          <p:cNvPr id="5" name="文本框 48"/>
          <p:cNvSpPr txBox="1"/>
          <p:nvPr/>
        </p:nvSpPr>
        <p:spPr>
          <a:xfrm>
            <a:off x="654685" y="1577340"/>
            <a:ext cx="5862955" cy="2676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测交实验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：将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与隐性纯合子杂交，推测后代的性状及比例。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测交实验的结果是得到的高茎和矮茎的数量比接近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1:1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，刚好验证了孟德尔的假说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图片 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框 60"/>
          <p:cNvSpPr txBox="1"/>
          <p:nvPr/>
        </p:nvSpPr>
        <p:spPr>
          <a:xfrm>
            <a:off x="645795" y="370205"/>
            <a:ext cx="3970020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孟德尔的分离定律</a:t>
            </a:r>
            <a:endParaRPr lang="zh-CN" altLang="en-US" sz="36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1322705" y="1870075"/>
            <a:ext cx="8189595" cy="3172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孟德尔的分离定律也称为孟德尔第一定律，又称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分离定律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：在生物的体细胞中，控制同一性状的遗传因子成对存在，不相融合；在形成配子时，成对的遗传因子发生分离，分离后的遗传因子分别进入不同的配子中，随配子遗传给后代。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图片 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框 60"/>
          <p:cNvSpPr txBox="1"/>
          <p:nvPr/>
        </p:nvSpPr>
        <p:spPr>
          <a:xfrm>
            <a:off x="645795" y="370205"/>
            <a:ext cx="3970020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孟德尔的分离定律</a:t>
            </a:r>
            <a:endParaRPr lang="zh-CN" altLang="en-US" sz="36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5" name="文本框 60"/>
          <p:cNvSpPr txBox="1"/>
          <p:nvPr/>
        </p:nvSpPr>
        <p:spPr>
          <a:xfrm>
            <a:off x="1616710" y="1134745"/>
            <a:ext cx="8133715" cy="3788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分离定律的内容：</a:t>
            </a:r>
            <a:endParaRPr lang="zh-CN" altLang="en-US" sz="2665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、研究对象：控制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同一性状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的遗传因子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、时间：形成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配子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时（减数第一次分裂后期）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3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、行为：成对的遗传因子发生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分离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4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、结果：分离后的遗传因子分别进入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不同的配子中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，随配子遗传给后代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82545" y="5214620"/>
            <a:ext cx="70269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实质：等位基因随同源染色体的分开而分开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4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798" name="文本框 25"/>
          <p:cNvSpPr txBox="1"/>
          <p:nvPr/>
        </p:nvSpPr>
        <p:spPr>
          <a:xfrm>
            <a:off x="548218" y="512233"/>
            <a:ext cx="2347383" cy="583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研究方法</a:t>
            </a:r>
            <a:endParaRPr lang="zh-CN" altLang="en-US" sz="32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25"/>
          <p:cNvSpPr txBox="1"/>
          <p:nvPr/>
        </p:nvSpPr>
        <p:spPr>
          <a:xfrm>
            <a:off x="675640" y="1273810"/>
            <a:ext cx="9430385" cy="2553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假说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—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演绎法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在观察和分析的基础上提出问题以后，通过推理和想象提出解释问题的假说，根据假说进行演绎推理，推出预测的结果，再通过实验来检验。如果实验结果与预测相符，就可以认为假说是正确的，反之，则认为是错误的。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4" name="文本框 25"/>
          <p:cNvSpPr txBox="1"/>
          <p:nvPr/>
        </p:nvSpPr>
        <p:spPr>
          <a:xfrm>
            <a:off x="2895600" y="4745355"/>
            <a:ext cx="6594475" cy="1076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注：孟德尔时期只有遗传因子这个概念，没有基因和染色体的概念</a:t>
            </a:r>
            <a:endParaRPr lang="zh-CN" altLang="en-US" sz="3200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762317" y="328084"/>
            <a:ext cx="429683" cy="389467"/>
          </a:xfrm>
        </p:spPr>
        <p:txBody>
          <a:bodyPr/>
          <a:lstStyle/>
          <a:p>
            <a:fld id="{0E94DB9D-B521-42AF-8E16-BC1CF0A48C10}" type="slidenum">
              <a:rPr lang="en-US"/>
            </a:fld>
            <a:endParaRPr lang="en-US"/>
          </a:p>
        </p:txBody>
      </p:sp>
      <p:sp>
        <p:nvSpPr>
          <p:cNvPr id="1048659" name="TextBox 28"/>
          <p:cNvSpPr txBox="1"/>
          <p:nvPr/>
        </p:nvSpPr>
        <p:spPr>
          <a:xfrm>
            <a:off x="4346575" y="1633855"/>
            <a:ext cx="5208270" cy="460375"/>
          </a:xfrm>
          <a:prstGeom prst="rect">
            <a:avLst/>
          </a:prstGeom>
          <a:noFill/>
        </p:spPr>
        <p:txBody>
          <a:bodyPr wrap="square" lIns="36000" rIns="36000">
            <a:spAutoFit/>
          </a:bodyPr>
          <a:lstStyle/>
          <a:p>
            <a:r>
              <a:rPr lang="zh-CN" altLang="en-AU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科学的选择了豌豆作为杂交实验材料</a:t>
            </a:r>
            <a:endParaRPr lang="zh-CN" altLang="en-AU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grpSp>
        <p:nvGrpSpPr>
          <p:cNvPr id="88" name="组合 6"/>
          <p:cNvGrpSpPr/>
          <p:nvPr/>
        </p:nvGrpSpPr>
        <p:grpSpPr>
          <a:xfrm>
            <a:off x="2567518" y="1458385"/>
            <a:ext cx="1517649" cy="791633"/>
            <a:chOff x="1726132" y="1094478"/>
            <a:chExt cx="1138715" cy="593540"/>
          </a:xfrm>
        </p:grpSpPr>
        <p:sp>
          <p:nvSpPr>
            <p:cNvPr id="1048661" name="Chevron 36"/>
            <p:cNvSpPr/>
            <p:nvPr/>
          </p:nvSpPr>
          <p:spPr>
            <a:xfrm>
              <a:off x="1726132" y="1094478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r>
                <a:rPr lang="en-AU" sz="2800">
                  <a:solidFill>
                    <a:schemeClr val="bg1"/>
                  </a:solidFill>
                  <a:latin typeface="华康楷体W5-A" panose="1A454350000000000000" pitchFamily="1" charset="-122"/>
                  <a:ea typeface="华康楷体W5-A" panose="1A454350000000000000" pitchFamily="1" charset="-122"/>
                </a:rPr>
                <a:t></a:t>
              </a:r>
              <a:endParaRPr 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pic>
          <p:nvPicPr>
            <p:cNvPr id="2097165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 bwMode="auto">
            <a:xfrm>
              <a:off x="2057401" y="1220182"/>
              <a:ext cx="442310" cy="35101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9" name="组合 8"/>
          <p:cNvGrpSpPr/>
          <p:nvPr/>
        </p:nvGrpSpPr>
        <p:grpSpPr>
          <a:xfrm>
            <a:off x="2567518" y="3712634"/>
            <a:ext cx="1517649" cy="791633"/>
            <a:chOff x="1726132" y="2785177"/>
            <a:chExt cx="1138715" cy="593540"/>
          </a:xfrm>
        </p:grpSpPr>
        <p:sp>
          <p:nvSpPr>
            <p:cNvPr id="1048662" name="Chevron 38"/>
            <p:cNvSpPr/>
            <p:nvPr/>
          </p:nvSpPr>
          <p:spPr>
            <a:xfrm>
              <a:off x="1726132" y="2785177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r>
                <a:rPr lang="en-AU" sz="2800">
                  <a:solidFill>
                    <a:schemeClr val="bg1"/>
                  </a:solidFill>
                  <a:latin typeface="华康楷体W5-A" panose="1A454350000000000000" pitchFamily="1" charset="-122"/>
                  <a:ea typeface="华康楷体W5-A" panose="1A454350000000000000" pitchFamily="1" charset="-122"/>
                </a:rPr>
                <a:t></a:t>
              </a:r>
              <a:endParaRPr 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pic>
          <p:nvPicPr>
            <p:cNvPr id="2097166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2057401" y="2908577"/>
              <a:ext cx="549575" cy="34674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0" name="组合 7"/>
          <p:cNvGrpSpPr/>
          <p:nvPr/>
        </p:nvGrpSpPr>
        <p:grpSpPr>
          <a:xfrm>
            <a:off x="2567518" y="2582334"/>
            <a:ext cx="1517649" cy="791633"/>
            <a:chOff x="1726132" y="1936732"/>
            <a:chExt cx="1138715" cy="593540"/>
          </a:xfrm>
        </p:grpSpPr>
        <p:sp>
          <p:nvSpPr>
            <p:cNvPr id="1048663" name="Chevron 37"/>
            <p:cNvSpPr/>
            <p:nvPr/>
          </p:nvSpPr>
          <p:spPr>
            <a:xfrm>
              <a:off x="1726132" y="1936732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r>
                <a:rPr lang="en-AU" sz="2800">
                  <a:solidFill>
                    <a:schemeClr val="bg1"/>
                  </a:solidFill>
                  <a:latin typeface="华康楷体W5-A" panose="1A454350000000000000" pitchFamily="1" charset="-122"/>
                  <a:ea typeface="华康楷体W5-A" panose="1A454350000000000000" pitchFamily="1" charset="-122"/>
                </a:rPr>
                <a:t></a:t>
              </a:r>
              <a:endParaRPr 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pic>
          <p:nvPicPr>
            <p:cNvPr id="2097167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105861" y="2032176"/>
              <a:ext cx="379256" cy="40265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1" name="组合 9"/>
          <p:cNvGrpSpPr/>
          <p:nvPr/>
        </p:nvGrpSpPr>
        <p:grpSpPr>
          <a:xfrm>
            <a:off x="2567518" y="4830234"/>
            <a:ext cx="1517649" cy="791633"/>
            <a:chOff x="1726132" y="3623065"/>
            <a:chExt cx="1138715" cy="593540"/>
          </a:xfrm>
        </p:grpSpPr>
        <p:sp>
          <p:nvSpPr>
            <p:cNvPr id="1048664" name="Chevron 39"/>
            <p:cNvSpPr/>
            <p:nvPr/>
          </p:nvSpPr>
          <p:spPr>
            <a:xfrm>
              <a:off x="1726132" y="3623065"/>
              <a:ext cx="1138715" cy="593540"/>
            </a:xfrm>
            <a:prstGeom prst="chevron">
              <a:avLst>
                <a:gd name="adj" fmla="val 27026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r>
                <a:rPr lang="en-AU" sz="2800">
                  <a:solidFill>
                    <a:schemeClr val="bg1"/>
                  </a:solidFill>
                  <a:latin typeface="华康楷体W5-A" panose="1A454350000000000000" pitchFamily="1" charset="-122"/>
                  <a:ea typeface="华康楷体W5-A" panose="1A454350000000000000" pitchFamily="1" charset="-122"/>
                </a:rPr>
                <a:t></a:t>
              </a:r>
              <a:endParaRPr 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pic>
          <p:nvPicPr>
            <p:cNvPr id="2097168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2057401" y="3661291"/>
              <a:ext cx="409363" cy="5311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7169" name="图片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71" name="文本框 31"/>
          <p:cNvSpPr txBox="1"/>
          <p:nvPr/>
        </p:nvSpPr>
        <p:spPr>
          <a:xfrm>
            <a:off x="703580" y="497205"/>
            <a:ext cx="468058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孟德尔成功的原因分析：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TextBox 28"/>
          <p:cNvSpPr txBox="1"/>
          <p:nvPr/>
        </p:nvSpPr>
        <p:spPr>
          <a:xfrm>
            <a:off x="4346575" y="2691765"/>
            <a:ext cx="5208270" cy="460375"/>
          </a:xfrm>
          <a:prstGeom prst="rect">
            <a:avLst/>
          </a:prstGeom>
          <a:noFill/>
        </p:spPr>
        <p:txBody>
          <a:bodyPr wrap="square" lIns="36000" rIns="36000">
            <a:spAutoFit/>
          </a:bodyPr>
          <a:lstStyle/>
          <a:p>
            <a:r>
              <a:rPr lang="zh-CN" altLang="en-AU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由单因素到多因素的研究方法</a:t>
            </a:r>
            <a:endParaRPr lang="zh-CN" altLang="en-AU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TextBox 28"/>
          <p:cNvSpPr txBox="1"/>
          <p:nvPr/>
        </p:nvSpPr>
        <p:spPr>
          <a:xfrm>
            <a:off x="4346575" y="3848735"/>
            <a:ext cx="6096635" cy="460375"/>
          </a:xfrm>
          <a:prstGeom prst="rect">
            <a:avLst/>
          </a:prstGeom>
          <a:noFill/>
        </p:spPr>
        <p:txBody>
          <a:bodyPr wrap="square" lIns="36000" rIns="36000">
            <a:spAutoFit/>
          </a:bodyPr>
          <a:lstStyle/>
          <a:p>
            <a:r>
              <a:rPr lang="zh-CN" altLang="en-AU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运用统计学的方法对实验结果进行统计分析</a:t>
            </a:r>
            <a:endParaRPr lang="zh-CN" altLang="en-AU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4" name="TextBox 28"/>
          <p:cNvSpPr txBox="1"/>
          <p:nvPr/>
        </p:nvSpPr>
        <p:spPr>
          <a:xfrm>
            <a:off x="4346575" y="5005705"/>
            <a:ext cx="6224270" cy="829945"/>
          </a:xfrm>
          <a:prstGeom prst="rect">
            <a:avLst/>
          </a:prstGeom>
          <a:noFill/>
        </p:spPr>
        <p:txBody>
          <a:bodyPr wrap="square" lIns="36000" rIns="36000">
            <a:spAutoFit/>
          </a:bodyPr>
          <a:lstStyle/>
          <a:p>
            <a:r>
              <a:rPr lang="zh-CN" altLang="en-AU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科学设计实验程序，在大量实验数据的基础上，合理提出假说，并用测交实验验证假说</a:t>
            </a:r>
            <a:endParaRPr lang="zh-CN" altLang="en-AU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9" grpId="0"/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5" name="图片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73380" y="134620"/>
            <a:ext cx="455930" cy="56896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822" name="文本框 32"/>
          <p:cNvSpPr txBox="1"/>
          <p:nvPr/>
        </p:nvSpPr>
        <p:spPr>
          <a:xfrm>
            <a:off x="590550" y="201930"/>
            <a:ext cx="40830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遗传学中涉及的相关概念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32"/>
          <p:cNvSpPr txBox="1"/>
          <p:nvPr/>
        </p:nvSpPr>
        <p:spPr>
          <a:xfrm>
            <a:off x="2247265" y="1085215"/>
            <a:ext cx="8275320" cy="4892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表现型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：生物个体实际表现出来的性状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基因型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：与表现型有关的基因组成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纯合子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：基因组成相同的个体，如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杂合子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：基因组成不同的个体，如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等位基因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：一般指位于一对同源染色体的相同位置上控制着相对性状的基因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复等位基因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：同源染色体上同一位置上的等位基因的数目在两个以上，如血型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ABO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等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5" name="图片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73380" y="134620"/>
            <a:ext cx="455930" cy="56896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822" name="文本框 32"/>
          <p:cNvSpPr txBox="1"/>
          <p:nvPr/>
        </p:nvSpPr>
        <p:spPr>
          <a:xfrm>
            <a:off x="590550" y="201930"/>
            <a:ext cx="40830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遗传学中涉及的相关概念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32"/>
          <p:cNvSpPr txBox="1"/>
          <p:nvPr/>
        </p:nvSpPr>
        <p:spPr>
          <a:xfrm>
            <a:off x="2063750" y="1288415"/>
            <a:ext cx="8275320" cy="3969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伴性遗传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：同样基因型的个体，在雌性和雄性个体中的表达有差异的现象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不完全显性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：表现出中间性状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隐性致死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：隐性个体死亡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显性纯合致死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：基因型为纯合的显性个体死亡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配子致死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：指致死基因在配子时期发挥作用，从而不能形成有活力的配子的现象。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7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833" name="文本框 25"/>
          <p:cNvSpPr txBox="1"/>
          <p:nvPr/>
        </p:nvSpPr>
        <p:spPr>
          <a:xfrm>
            <a:off x="548005" y="512445"/>
            <a:ext cx="632523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常见纯合子和杂合子的判断方法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25"/>
          <p:cNvSpPr txBox="1"/>
          <p:nvPr/>
        </p:nvSpPr>
        <p:spPr>
          <a:xfrm>
            <a:off x="717550" y="1536700"/>
            <a:ext cx="9402445" cy="378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（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）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自交法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：此法主要用于植物，而且是最简便的方法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用待测个体自交，若后代无性状分离，则待测个体为纯合子；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若后代有性状分离，则待测个体为杂合子。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（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）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测交法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：待测对象若为雄性动物时应注意与多个隐性雌性个体交配，以产生更多的后代个体，使结果更有说服力。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用待测个体与隐性纯合子杂交，若后代只有一种性状，则待测个体为纯合子；若子代出现不同性状，则待测个体为杂合子。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8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847" name="文本框 25"/>
          <p:cNvSpPr txBox="1"/>
          <p:nvPr/>
        </p:nvSpPr>
        <p:spPr>
          <a:xfrm>
            <a:off x="548005" y="421005"/>
            <a:ext cx="813371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杂合子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连续自交，第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n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代的比例分析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112520"/>
            <a:ext cx="7451725" cy="23749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3501390"/>
            <a:ext cx="4996180" cy="3126740"/>
          </a:xfrm>
          <a:prstGeom prst="rect">
            <a:avLst/>
          </a:prstGeom>
        </p:spPr>
      </p:pic>
      <p:grpSp>
        <p:nvGrpSpPr>
          <p:cNvPr id="4" name="组合 3" descr="7b0a202020202274657874626f78223a20227b5c2263617465676f72795f69645c223a31303333372c5c2269645c223a32303334323435327d220a7d0a"/>
          <p:cNvGrpSpPr/>
          <p:nvPr/>
        </p:nvGrpSpPr>
        <p:grpSpPr>
          <a:xfrm>
            <a:off x="8258175" y="3762375"/>
            <a:ext cx="2676525" cy="2604770"/>
            <a:chOff x="7487" y="3352"/>
            <a:chExt cx="4215" cy="4102"/>
          </a:xfrm>
        </p:grpSpPr>
        <p:grpSp>
          <p:nvGrpSpPr>
            <p:cNvPr id="5" name="组合 4"/>
            <p:cNvGrpSpPr/>
            <p:nvPr/>
          </p:nvGrpSpPr>
          <p:grpSpPr>
            <a:xfrm>
              <a:off x="7487" y="3352"/>
              <a:ext cx="4215" cy="4102"/>
              <a:chOff x="7487" y="3352"/>
              <a:chExt cx="4215" cy="4102"/>
            </a:xfrm>
          </p:grpSpPr>
          <p:sp>
            <p:nvSpPr>
              <p:cNvPr id="16" name="图形 14"/>
              <p:cNvSpPr/>
              <p:nvPr/>
            </p:nvSpPr>
            <p:spPr>
              <a:xfrm>
                <a:off x="7746" y="3510"/>
                <a:ext cx="3684" cy="3684"/>
              </a:xfrm>
              <a:custGeom>
                <a:avLst/>
                <a:gdLst>
                  <a:gd name="connsiteX0" fmla="*/ 2339548 w 2339547"/>
                  <a:gd name="connsiteY0" fmla="*/ 1169774 h 2339547"/>
                  <a:gd name="connsiteX1" fmla="*/ 1169774 w 2339547"/>
                  <a:gd name="connsiteY1" fmla="*/ 2339547 h 2339547"/>
                  <a:gd name="connsiteX2" fmla="*/ 0 w 2339547"/>
                  <a:gd name="connsiteY2" fmla="*/ 1169774 h 2339547"/>
                  <a:gd name="connsiteX3" fmla="*/ 1169774 w 2339547"/>
                  <a:gd name="connsiteY3" fmla="*/ 0 h 2339547"/>
                  <a:gd name="connsiteX4" fmla="*/ 2339548 w 2339547"/>
                  <a:gd name="connsiteY4" fmla="*/ 1169774 h 23395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39547" h="2339547">
                    <a:moveTo>
                      <a:pt x="2339548" y="1169774"/>
                    </a:moveTo>
                    <a:cubicBezTo>
                      <a:pt x="2339548" y="1815822"/>
                      <a:pt x="1815822" y="2339547"/>
                      <a:pt x="1169774" y="2339547"/>
                    </a:cubicBezTo>
                    <a:cubicBezTo>
                      <a:pt x="523726" y="2339547"/>
                      <a:pt x="0" y="1815822"/>
                      <a:pt x="0" y="1169774"/>
                    </a:cubicBezTo>
                    <a:cubicBezTo>
                      <a:pt x="0" y="523726"/>
                      <a:pt x="523726" y="0"/>
                      <a:pt x="1169774" y="0"/>
                    </a:cubicBezTo>
                    <a:cubicBezTo>
                      <a:pt x="1815822" y="0"/>
                      <a:pt x="2339548" y="523726"/>
                      <a:pt x="2339548" y="1169774"/>
                    </a:cubicBezTo>
                    <a:close/>
                  </a:path>
                </a:pathLst>
              </a:custGeom>
              <a:solidFill>
                <a:srgbClr val="FFDEDE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图形 14"/>
              <p:cNvSpPr/>
              <p:nvPr/>
            </p:nvSpPr>
            <p:spPr>
              <a:xfrm>
                <a:off x="7597" y="3842"/>
                <a:ext cx="3239" cy="3500"/>
              </a:xfrm>
              <a:custGeom>
                <a:avLst/>
                <a:gdLst>
                  <a:gd name="connsiteX0" fmla="*/ 2056509 w 2056508"/>
                  <a:gd name="connsiteY0" fmla="*/ 1942660 h 2222569"/>
                  <a:gd name="connsiteX1" fmla="*/ 1263778 w 2056508"/>
                  <a:gd name="connsiteY1" fmla="*/ 2222570 h 2222569"/>
                  <a:gd name="connsiteX2" fmla="*/ 5 w 2056508"/>
                  <a:gd name="connsiteY2" fmla="*/ 958797 h 2222569"/>
                  <a:gd name="connsiteX3" fmla="*/ 440759 w 2056508"/>
                  <a:gd name="connsiteY3" fmla="*/ 0 h 2222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56507" h="2222569">
                    <a:moveTo>
                      <a:pt x="2056509" y="1942660"/>
                    </a:moveTo>
                    <a:cubicBezTo>
                      <a:pt x="1839265" y="2118126"/>
                      <a:pt x="1563533" y="2222570"/>
                      <a:pt x="1263778" y="2222570"/>
                    </a:cubicBezTo>
                    <a:cubicBezTo>
                      <a:pt x="566092" y="2222570"/>
                      <a:pt x="5" y="1656483"/>
                      <a:pt x="5" y="958797"/>
                    </a:cubicBezTo>
                    <a:cubicBezTo>
                      <a:pt x="-1040" y="575487"/>
                      <a:pt x="170249" y="231866"/>
                      <a:pt x="440759" y="0"/>
                    </a:cubicBezTo>
                  </a:path>
                </a:pathLst>
              </a:custGeom>
              <a:noFill/>
              <a:ln w="31333" cap="rnd">
                <a:solidFill>
                  <a:srgbClr val="808AFF"/>
                </a:solidFill>
                <a:prstDash val="solid"/>
                <a:round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" name="图形 14"/>
              <p:cNvSpPr/>
              <p:nvPr/>
            </p:nvSpPr>
            <p:spPr>
              <a:xfrm>
                <a:off x="8523" y="3362"/>
                <a:ext cx="3053" cy="3434"/>
              </a:xfrm>
              <a:custGeom>
                <a:avLst/>
                <a:gdLst>
                  <a:gd name="connsiteX0" fmla="*/ 0 w 1938482"/>
                  <a:gd name="connsiteY0" fmla="*/ 195310 h 2180791"/>
                  <a:gd name="connsiteX1" fmla="*/ 674709 w 1938482"/>
                  <a:gd name="connsiteY1" fmla="*/ 0 h 2180791"/>
                  <a:gd name="connsiteX2" fmla="*/ 1938482 w 1938482"/>
                  <a:gd name="connsiteY2" fmla="*/ 1263773 h 2180791"/>
                  <a:gd name="connsiteX3" fmla="*/ 1544728 w 1938482"/>
                  <a:gd name="connsiteY3" fmla="*/ 2180792 h 2180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38482" h="2180791">
                    <a:moveTo>
                      <a:pt x="0" y="195310"/>
                    </a:moveTo>
                    <a:cubicBezTo>
                      <a:pt x="195310" y="72066"/>
                      <a:pt x="427176" y="0"/>
                      <a:pt x="674709" y="0"/>
                    </a:cubicBezTo>
                    <a:cubicBezTo>
                      <a:pt x="1372395" y="0"/>
                      <a:pt x="1938482" y="566087"/>
                      <a:pt x="1938482" y="1263773"/>
                    </a:cubicBezTo>
                    <a:cubicBezTo>
                      <a:pt x="1938482" y="1625150"/>
                      <a:pt x="1787039" y="1949971"/>
                      <a:pt x="1544728" y="2180792"/>
                    </a:cubicBezTo>
                  </a:path>
                </a:pathLst>
              </a:custGeom>
              <a:noFill/>
              <a:ln w="31333" cap="rnd">
                <a:solidFill>
                  <a:srgbClr val="808AFF"/>
                </a:solidFill>
                <a:prstDash val="solid"/>
                <a:round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图形 14"/>
              <p:cNvSpPr/>
              <p:nvPr/>
            </p:nvSpPr>
            <p:spPr>
              <a:xfrm>
                <a:off x="8422" y="3578"/>
                <a:ext cx="191" cy="191"/>
              </a:xfrm>
              <a:custGeom>
                <a:avLst/>
                <a:gdLst>
                  <a:gd name="connsiteX0" fmla="*/ 121155 w 121155"/>
                  <a:gd name="connsiteY0" fmla="*/ 60578 h 121155"/>
                  <a:gd name="connsiteX1" fmla="*/ 60578 w 121155"/>
                  <a:gd name="connsiteY1" fmla="*/ 121155 h 121155"/>
                  <a:gd name="connsiteX2" fmla="*/ 0 w 121155"/>
                  <a:gd name="connsiteY2" fmla="*/ 60578 h 121155"/>
                  <a:gd name="connsiteX3" fmla="*/ 60578 w 121155"/>
                  <a:gd name="connsiteY3" fmla="*/ 0 h 121155"/>
                  <a:gd name="connsiteX4" fmla="*/ 121155 w 121155"/>
                  <a:gd name="connsiteY4" fmla="*/ 60578 h 121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1155" h="121155">
                    <a:moveTo>
                      <a:pt x="121155" y="60578"/>
                    </a:moveTo>
                    <a:cubicBezTo>
                      <a:pt x="121155" y="94034"/>
                      <a:pt x="94034" y="121155"/>
                      <a:pt x="60578" y="121155"/>
                    </a:cubicBezTo>
                    <a:cubicBezTo>
                      <a:pt x="27122" y="121155"/>
                      <a:pt x="0" y="94034"/>
                      <a:pt x="0" y="60578"/>
                    </a:cubicBezTo>
                    <a:cubicBezTo>
                      <a:pt x="0" y="27122"/>
                      <a:pt x="27122" y="0"/>
                      <a:pt x="60578" y="0"/>
                    </a:cubicBezTo>
                    <a:cubicBezTo>
                      <a:pt x="94034" y="0"/>
                      <a:pt x="121155" y="27122"/>
                      <a:pt x="121155" y="60578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" name="图形 14"/>
              <p:cNvSpPr/>
              <p:nvPr/>
            </p:nvSpPr>
            <p:spPr>
              <a:xfrm>
                <a:off x="10797" y="6844"/>
                <a:ext cx="99" cy="99"/>
              </a:xfrm>
              <a:custGeom>
                <a:avLst/>
                <a:gdLst>
                  <a:gd name="connsiteX0" fmla="*/ 62666 w 62666"/>
                  <a:gd name="connsiteY0" fmla="*/ 31333 h 62666"/>
                  <a:gd name="connsiteX1" fmla="*/ 31333 w 62666"/>
                  <a:gd name="connsiteY1" fmla="*/ 62666 h 62666"/>
                  <a:gd name="connsiteX2" fmla="*/ 0 w 62666"/>
                  <a:gd name="connsiteY2" fmla="*/ 31333 h 62666"/>
                  <a:gd name="connsiteX3" fmla="*/ 31333 w 62666"/>
                  <a:gd name="connsiteY3" fmla="*/ 0 h 62666"/>
                  <a:gd name="connsiteX4" fmla="*/ 62666 w 62666"/>
                  <a:gd name="connsiteY4" fmla="*/ 31333 h 62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666" h="62666">
                    <a:moveTo>
                      <a:pt x="62666" y="31333"/>
                    </a:moveTo>
                    <a:cubicBezTo>
                      <a:pt x="62666" y="48638"/>
                      <a:pt x="48638" y="62666"/>
                      <a:pt x="31333" y="62666"/>
                    </a:cubicBezTo>
                    <a:cubicBezTo>
                      <a:pt x="14028" y="62666"/>
                      <a:pt x="0" y="48638"/>
                      <a:pt x="0" y="31333"/>
                    </a:cubicBezTo>
                    <a:cubicBezTo>
                      <a:pt x="0" y="14028"/>
                      <a:pt x="14028" y="0"/>
                      <a:pt x="31333" y="0"/>
                    </a:cubicBezTo>
                    <a:cubicBezTo>
                      <a:pt x="48638" y="0"/>
                      <a:pt x="62666" y="14028"/>
                      <a:pt x="62666" y="31333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grpSp>
            <p:nvGrpSpPr>
              <p:cNvPr id="21" name="图形 14"/>
              <p:cNvGrpSpPr/>
              <p:nvPr/>
            </p:nvGrpSpPr>
            <p:grpSpPr>
              <a:xfrm>
                <a:off x="7746" y="3510"/>
                <a:ext cx="3684" cy="3686"/>
                <a:chOff x="4918915" y="2228937"/>
                <a:chExt cx="2339547" cy="2340591"/>
              </a:xfrm>
              <a:noFill/>
            </p:grpSpPr>
            <p:sp>
              <p:nvSpPr>
                <p:cNvPr id="22" name="图形 14"/>
                <p:cNvSpPr/>
                <p:nvPr/>
              </p:nvSpPr>
              <p:spPr>
                <a:xfrm>
                  <a:off x="4918915" y="2228937"/>
                  <a:ext cx="1169773" cy="1169773"/>
                </a:xfrm>
                <a:custGeom>
                  <a:avLst/>
                  <a:gdLst>
                    <a:gd name="connsiteX0" fmla="*/ 0 w 1169773"/>
                    <a:gd name="connsiteY0" fmla="*/ 1169774 h 1169773"/>
                    <a:gd name="connsiteX1" fmla="*/ 250666 w 1169773"/>
                    <a:gd name="connsiteY1" fmla="*/ 445976 h 1169773"/>
                    <a:gd name="connsiteX2" fmla="*/ 1169774 w 1169773"/>
                    <a:gd name="connsiteY2" fmla="*/ 0 h 11697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169773" h="1169773">
                      <a:moveTo>
                        <a:pt x="0" y="1169774"/>
                      </a:moveTo>
                      <a:cubicBezTo>
                        <a:pt x="0" y="896130"/>
                        <a:pt x="94000" y="645464"/>
                        <a:pt x="250666" y="445976"/>
                      </a:cubicBezTo>
                      <a:cubicBezTo>
                        <a:pt x="464776" y="174422"/>
                        <a:pt x="796908" y="0"/>
                        <a:pt x="1169774" y="0"/>
                      </a:cubicBezTo>
                    </a:path>
                  </a:pathLst>
                </a:custGeom>
                <a:noFill/>
                <a:ln w="20889" cap="rnd">
                  <a:solidFill>
                    <a:srgbClr val="B46EFF"/>
                  </a:solidFill>
                  <a:prstDash val="solid"/>
                  <a:round/>
                </a:ln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3" name="图形 14"/>
                <p:cNvSpPr/>
                <p:nvPr/>
              </p:nvSpPr>
              <p:spPr>
                <a:xfrm>
                  <a:off x="5281336" y="4245752"/>
                  <a:ext cx="1359862" cy="323776"/>
                </a:xfrm>
                <a:custGeom>
                  <a:avLst/>
                  <a:gdLst>
                    <a:gd name="connsiteX0" fmla="*/ 1359862 w 1359862"/>
                    <a:gd name="connsiteY0" fmla="*/ 184866 h 323776"/>
                    <a:gd name="connsiteX1" fmla="*/ 807353 w 1359862"/>
                    <a:gd name="connsiteY1" fmla="*/ 323777 h 323776"/>
                    <a:gd name="connsiteX2" fmla="*/ 0 w 1359862"/>
                    <a:gd name="connsiteY2" fmla="*/ 0 h 3237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59862" h="323776">
                      <a:moveTo>
                        <a:pt x="1359862" y="184866"/>
                      </a:moveTo>
                      <a:cubicBezTo>
                        <a:pt x="1194840" y="273643"/>
                        <a:pt x="1006841" y="323777"/>
                        <a:pt x="807353" y="323777"/>
                      </a:cubicBezTo>
                      <a:cubicBezTo>
                        <a:pt x="494021" y="323777"/>
                        <a:pt x="209933" y="200533"/>
                        <a:pt x="0" y="0"/>
                      </a:cubicBezTo>
                    </a:path>
                  </a:pathLst>
                </a:custGeom>
                <a:noFill/>
                <a:ln w="20889" cap="rnd">
                  <a:solidFill>
                    <a:srgbClr val="B46EFF"/>
                  </a:solidFill>
                  <a:prstDash val="solid"/>
                  <a:round/>
                </a:ln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4" name="图形 14"/>
                <p:cNvSpPr/>
                <p:nvPr/>
              </p:nvSpPr>
              <p:spPr>
                <a:xfrm>
                  <a:off x="6544065" y="2320848"/>
                  <a:ext cx="714397" cy="1077862"/>
                </a:xfrm>
                <a:custGeom>
                  <a:avLst/>
                  <a:gdLst>
                    <a:gd name="connsiteX0" fmla="*/ 0 w 714397"/>
                    <a:gd name="connsiteY0" fmla="*/ 0 h 1077862"/>
                    <a:gd name="connsiteX1" fmla="*/ 480443 w 714397"/>
                    <a:gd name="connsiteY1" fmla="*/ 374954 h 1077862"/>
                    <a:gd name="connsiteX2" fmla="*/ 714398 w 714397"/>
                    <a:gd name="connsiteY2" fmla="*/ 1077863 h 10778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14397" h="1077862">
                      <a:moveTo>
                        <a:pt x="0" y="0"/>
                      </a:moveTo>
                      <a:cubicBezTo>
                        <a:pt x="191133" y="81466"/>
                        <a:pt x="357199" y="210977"/>
                        <a:pt x="480443" y="374954"/>
                      </a:cubicBezTo>
                      <a:cubicBezTo>
                        <a:pt x="627709" y="570265"/>
                        <a:pt x="714398" y="813619"/>
                        <a:pt x="714398" y="1077863"/>
                      </a:cubicBezTo>
                    </a:path>
                  </a:pathLst>
                </a:custGeom>
                <a:noFill/>
                <a:ln w="20889" cap="rnd">
                  <a:solidFill>
                    <a:srgbClr val="B46EFF"/>
                  </a:solidFill>
                  <a:prstDash val="solid"/>
                  <a:round/>
                </a:ln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25" name="图形 14"/>
              <p:cNvGrpSpPr/>
              <p:nvPr/>
            </p:nvGrpSpPr>
            <p:grpSpPr>
              <a:xfrm>
                <a:off x="7487" y="3352"/>
                <a:ext cx="4204" cy="4102"/>
                <a:chOff x="4754059" y="2128671"/>
                <a:chExt cx="2669424" cy="2605031"/>
              </a:xfrm>
              <a:noFill/>
            </p:grpSpPr>
            <p:sp>
              <p:nvSpPr>
                <p:cNvPr id="26" name="图形 14"/>
                <p:cNvSpPr/>
                <p:nvPr/>
              </p:nvSpPr>
              <p:spPr>
                <a:xfrm>
                  <a:off x="5127803" y="4325130"/>
                  <a:ext cx="1886260" cy="408572"/>
                </a:xfrm>
                <a:custGeom>
                  <a:avLst/>
                  <a:gdLst>
                    <a:gd name="connsiteX0" fmla="*/ 1886260 w 1886260"/>
                    <a:gd name="connsiteY0" fmla="*/ 35511 h 408572"/>
                    <a:gd name="connsiteX1" fmla="*/ 1093530 w 1886260"/>
                    <a:gd name="connsiteY1" fmla="*/ 402110 h 408572"/>
                    <a:gd name="connsiteX2" fmla="*/ 0 w 1886260"/>
                    <a:gd name="connsiteY2" fmla="*/ 0 h 4085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886259" h="408572">
                      <a:moveTo>
                        <a:pt x="1886260" y="35511"/>
                      </a:moveTo>
                      <a:cubicBezTo>
                        <a:pt x="1661706" y="251710"/>
                        <a:pt x="1380751" y="373910"/>
                        <a:pt x="1093530" y="402110"/>
                      </a:cubicBezTo>
                      <a:cubicBezTo>
                        <a:pt x="700820" y="440754"/>
                        <a:pt x="294532" y="306021"/>
                        <a:pt x="0" y="0"/>
                      </a:cubicBezTo>
                    </a:path>
                  </a:pathLst>
                </a:custGeom>
                <a:noFill/>
                <a:ln w="20889" cap="rnd">
                  <a:solidFill>
                    <a:srgbClr val="FFA8A8"/>
                  </a:solidFill>
                  <a:prstDash val="solid"/>
                  <a:round/>
                </a:ln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7" name="图形 14"/>
                <p:cNvSpPr/>
                <p:nvPr/>
              </p:nvSpPr>
              <p:spPr>
                <a:xfrm>
                  <a:off x="6498109" y="2128671"/>
                  <a:ext cx="925374" cy="1263773"/>
                </a:xfrm>
                <a:custGeom>
                  <a:avLst/>
                  <a:gdLst>
                    <a:gd name="connsiteX0" fmla="*/ 0 w 925374"/>
                    <a:gd name="connsiteY0" fmla="*/ 0 h 1263773"/>
                    <a:gd name="connsiteX1" fmla="*/ 551465 w 925374"/>
                    <a:gd name="connsiteY1" fmla="*/ 344665 h 1263773"/>
                    <a:gd name="connsiteX2" fmla="*/ 925375 w 925374"/>
                    <a:gd name="connsiteY2" fmla="*/ 1263773 h 12637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25374" h="1263773">
                      <a:moveTo>
                        <a:pt x="0" y="0"/>
                      </a:moveTo>
                      <a:cubicBezTo>
                        <a:pt x="202621" y="64755"/>
                        <a:pt x="393754" y="180688"/>
                        <a:pt x="551465" y="344665"/>
                      </a:cubicBezTo>
                      <a:cubicBezTo>
                        <a:pt x="798997" y="601598"/>
                        <a:pt x="923286" y="932686"/>
                        <a:pt x="925375" y="1263773"/>
                      </a:cubicBezTo>
                    </a:path>
                  </a:pathLst>
                </a:custGeom>
                <a:noFill/>
                <a:ln w="20889" cap="rnd">
                  <a:solidFill>
                    <a:srgbClr val="FFA8A8"/>
                  </a:solidFill>
                  <a:prstDash val="solid"/>
                  <a:round/>
                </a:ln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8" name="图形 14"/>
                <p:cNvSpPr/>
                <p:nvPr/>
              </p:nvSpPr>
              <p:spPr>
                <a:xfrm>
                  <a:off x="4754059" y="2437825"/>
                  <a:ext cx="408209" cy="1440283"/>
                </a:xfrm>
                <a:custGeom>
                  <a:avLst/>
                  <a:gdLst>
                    <a:gd name="connsiteX0" fmla="*/ 88611 w 408209"/>
                    <a:gd name="connsiteY0" fmla="*/ 1440284 h 1440283"/>
                    <a:gd name="connsiteX1" fmla="*/ 16544 w 408209"/>
                    <a:gd name="connsiteY1" fmla="*/ 748864 h 1440283"/>
                    <a:gd name="connsiteX2" fmla="*/ 408210 w 408209"/>
                    <a:gd name="connsiteY2" fmla="*/ 0 h 1440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08209" h="1440283">
                      <a:moveTo>
                        <a:pt x="88611" y="1440284"/>
                      </a:moveTo>
                      <a:cubicBezTo>
                        <a:pt x="4011" y="1218862"/>
                        <a:pt x="-20011" y="979685"/>
                        <a:pt x="16544" y="748864"/>
                      </a:cubicBezTo>
                      <a:cubicBezTo>
                        <a:pt x="60411" y="473132"/>
                        <a:pt x="192011" y="208888"/>
                        <a:pt x="408210" y="0"/>
                      </a:cubicBezTo>
                    </a:path>
                  </a:pathLst>
                </a:custGeom>
                <a:noFill/>
                <a:ln w="20889" cap="rnd">
                  <a:solidFill>
                    <a:srgbClr val="FFA8A8"/>
                  </a:solidFill>
                  <a:prstDash val="solid"/>
                  <a:round/>
                </a:ln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sp>
            <p:nvSpPr>
              <p:cNvPr id="29" name="图形 14"/>
              <p:cNvSpPr/>
              <p:nvPr/>
            </p:nvSpPr>
            <p:spPr>
              <a:xfrm>
                <a:off x="11082" y="6795"/>
                <a:ext cx="33" cy="33"/>
              </a:xfrm>
              <a:custGeom>
                <a:avLst/>
                <a:gdLst>
                  <a:gd name="connsiteX0" fmla="*/ 20889 w 20888"/>
                  <a:gd name="connsiteY0" fmla="*/ 10444 h 20888"/>
                  <a:gd name="connsiteX1" fmla="*/ 10444 w 20888"/>
                  <a:gd name="connsiteY1" fmla="*/ 20889 h 20888"/>
                  <a:gd name="connsiteX2" fmla="*/ 0 w 20888"/>
                  <a:gd name="connsiteY2" fmla="*/ 10444 h 20888"/>
                  <a:gd name="connsiteX3" fmla="*/ 10444 w 20888"/>
                  <a:gd name="connsiteY3" fmla="*/ 0 h 20888"/>
                  <a:gd name="connsiteX4" fmla="*/ 20889 w 20888"/>
                  <a:gd name="connsiteY4" fmla="*/ 10444 h 20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888" h="20888">
                    <a:moveTo>
                      <a:pt x="20889" y="10444"/>
                    </a:moveTo>
                    <a:cubicBezTo>
                      <a:pt x="20889" y="16213"/>
                      <a:pt x="16213" y="20889"/>
                      <a:pt x="10444" y="20889"/>
                    </a:cubicBezTo>
                    <a:cubicBezTo>
                      <a:pt x="4676" y="20889"/>
                      <a:pt x="0" y="16213"/>
                      <a:pt x="0" y="10444"/>
                    </a:cubicBezTo>
                    <a:cubicBezTo>
                      <a:pt x="0" y="4676"/>
                      <a:pt x="4676" y="0"/>
                      <a:pt x="10444" y="0"/>
                    </a:cubicBezTo>
                    <a:cubicBezTo>
                      <a:pt x="16213" y="0"/>
                      <a:pt x="20889" y="4676"/>
                      <a:pt x="20889" y="10444"/>
                    </a:cubicBezTo>
                    <a:close/>
                  </a:path>
                </a:pathLst>
              </a:custGeom>
              <a:solidFill>
                <a:srgbClr val="FFDEDE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0" name="图形 14"/>
              <p:cNvSpPr/>
              <p:nvPr/>
            </p:nvSpPr>
            <p:spPr>
              <a:xfrm>
                <a:off x="7940" y="6675"/>
                <a:ext cx="82" cy="82"/>
              </a:xfrm>
              <a:custGeom>
                <a:avLst/>
                <a:gdLst>
                  <a:gd name="connsiteX0" fmla="*/ 52222 w 52222"/>
                  <a:gd name="connsiteY0" fmla="*/ 26111 h 52222"/>
                  <a:gd name="connsiteX1" fmla="*/ 26111 w 52222"/>
                  <a:gd name="connsiteY1" fmla="*/ 52222 h 52222"/>
                  <a:gd name="connsiteX2" fmla="*/ 0 w 52222"/>
                  <a:gd name="connsiteY2" fmla="*/ 26111 h 52222"/>
                  <a:gd name="connsiteX3" fmla="*/ 26111 w 52222"/>
                  <a:gd name="connsiteY3" fmla="*/ 0 h 52222"/>
                  <a:gd name="connsiteX4" fmla="*/ 52222 w 52222"/>
                  <a:gd name="connsiteY4" fmla="*/ 26111 h 522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222" h="52222">
                    <a:moveTo>
                      <a:pt x="52222" y="26111"/>
                    </a:moveTo>
                    <a:cubicBezTo>
                      <a:pt x="52222" y="40532"/>
                      <a:pt x="40532" y="52222"/>
                      <a:pt x="26111" y="52222"/>
                    </a:cubicBezTo>
                    <a:cubicBezTo>
                      <a:pt x="11690" y="52222"/>
                      <a:pt x="0" y="40532"/>
                      <a:pt x="0" y="26111"/>
                    </a:cubicBezTo>
                    <a:cubicBezTo>
                      <a:pt x="0" y="11690"/>
                      <a:pt x="11690" y="0"/>
                      <a:pt x="26111" y="0"/>
                    </a:cubicBezTo>
                    <a:cubicBezTo>
                      <a:pt x="40532" y="0"/>
                      <a:pt x="52222" y="11690"/>
                      <a:pt x="52222" y="26111"/>
                    </a:cubicBezTo>
                    <a:close/>
                  </a:path>
                </a:pathLst>
              </a:custGeom>
              <a:solidFill>
                <a:srgbClr val="FFDEDE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1" name="图形 14"/>
              <p:cNvSpPr/>
              <p:nvPr/>
            </p:nvSpPr>
            <p:spPr>
              <a:xfrm>
                <a:off x="11676" y="5393"/>
                <a:ext cx="26" cy="26"/>
              </a:xfrm>
              <a:custGeom>
                <a:avLst/>
                <a:gdLst>
                  <a:gd name="connsiteX0" fmla="*/ 16711 w 16711"/>
                  <a:gd name="connsiteY0" fmla="*/ 8356 h 16711"/>
                  <a:gd name="connsiteX1" fmla="*/ 8356 w 16711"/>
                  <a:gd name="connsiteY1" fmla="*/ 16711 h 16711"/>
                  <a:gd name="connsiteX2" fmla="*/ 0 w 16711"/>
                  <a:gd name="connsiteY2" fmla="*/ 8356 h 16711"/>
                  <a:gd name="connsiteX3" fmla="*/ 8356 w 16711"/>
                  <a:gd name="connsiteY3" fmla="*/ 0 h 16711"/>
                  <a:gd name="connsiteX4" fmla="*/ 16711 w 16711"/>
                  <a:gd name="connsiteY4" fmla="*/ 8356 h 16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711" h="16711">
                    <a:moveTo>
                      <a:pt x="16711" y="8356"/>
                    </a:moveTo>
                    <a:cubicBezTo>
                      <a:pt x="16711" y="12970"/>
                      <a:pt x="12970" y="16711"/>
                      <a:pt x="8356" y="16711"/>
                    </a:cubicBezTo>
                    <a:cubicBezTo>
                      <a:pt x="3741" y="16711"/>
                      <a:pt x="0" y="12970"/>
                      <a:pt x="0" y="8356"/>
                    </a:cubicBezTo>
                    <a:cubicBezTo>
                      <a:pt x="0" y="3741"/>
                      <a:pt x="3741" y="0"/>
                      <a:pt x="8356" y="0"/>
                    </a:cubicBezTo>
                    <a:cubicBezTo>
                      <a:pt x="12970" y="0"/>
                      <a:pt x="16711" y="3741"/>
                      <a:pt x="16711" y="8356"/>
                    </a:cubicBezTo>
                    <a:close/>
                  </a:path>
                </a:pathLst>
              </a:custGeom>
              <a:noFill/>
              <a:ln w="31333" cap="rnd">
                <a:solidFill>
                  <a:srgbClr val="808AFF"/>
                </a:solidFill>
                <a:prstDash val="solid"/>
                <a:round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2" name="图形 14"/>
              <p:cNvSpPr/>
              <p:nvPr/>
            </p:nvSpPr>
            <p:spPr>
              <a:xfrm>
                <a:off x="10534" y="6910"/>
                <a:ext cx="30" cy="30"/>
              </a:xfrm>
              <a:custGeom>
                <a:avLst/>
                <a:gdLst>
                  <a:gd name="connsiteX0" fmla="*/ 18800 w 18799"/>
                  <a:gd name="connsiteY0" fmla="*/ 9400 h 18799"/>
                  <a:gd name="connsiteX1" fmla="*/ 9400 w 18799"/>
                  <a:gd name="connsiteY1" fmla="*/ 18800 h 18799"/>
                  <a:gd name="connsiteX2" fmla="*/ 0 w 18799"/>
                  <a:gd name="connsiteY2" fmla="*/ 9400 h 18799"/>
                  <a:gd name="connsiteX3" fmla="*/ 9400 w 18799"/>
                  <a:gd name="connsiteY3" fmla="*/ 0 h 18799"/>
                  <a:gd name="connsiteX4" fmla="*/ 18800 w 18799"/>
                  <a:gd name="connsiteY4" fmla="*/ 9400 h 187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799" h="18799">
                    <a:moveTo>
                      <a:pt x="18800" y="9400"/>
                    </a:moveTo>
                    <a:cubicBezTo>
                      <a:pt x="18800" y="14591"/>
                      <a:pt x="14592" y="18800"/>
                      <a:pt x="9400" y="18800"/>
                    </a:cubicBezTo>
                    <a:cubicBezTo>
                      <a:pt x="4209" y="18800"/>
                      <a:pt x="0" y="14591"/>
                      <a:pt x="0" y="9400"/>
                    </a:cubicBezTo>
                    <a:cubicBezTo>
                      <a:pt x="0" y="4208"/>
                      <a:pt x="4209" y="0"/>
                      <a:pt x="9400" y="0"/>
                    </a:cubicBezTo>
                    <a:cubicBezTo>
                      <a:pt x="14592" y="0"/>
                      <a:pt x="18800" y="4208"/>
                      <a:pt x="18800" y="9400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3" name="图形 14"/>
              <p:cNvSpPr/>
              <p:nvPr/>
            </p:nvSpPr>
            <p:spPr>
              <a:xfrm>
                <a:off x="10218" y="3610"/>
                <a:ext cx="36" cy="36"/>
              </a:xfrm>
              <a:custGeom>
                <a:avLst/>
                <a:gdLst>
                  <a:gd name="connsiteX0" fmla="*/ 22978 w 22977"/>
                  <a:gd name="connsiteY0" fmla="*/ 11489 h 22977"/>
                  <a:gd name="connsiteX1" fmla="*/ 11489 w 22977"/>
                  <a:gd name="connsiteY1" fmla="*/ 22978 h 22977"/>
                  <a:gd name="connsiteX2" fmla="*/ 0 w 22977"/>
                  <a:gd name="connsiteY2" fmla="*/ 11489 h 22977"/>
                  <a:gd name="connsiteX3" fmla="*/ 11489 w 22977"/>
                  <a:gd name="connsiteY3" fmla="*/ 0 h 22977"/>
                  <a:gd name="connsiteX4" fmla="*/ 22978 w 22977"/>
                  <a:gd name="connsiteY4" fmla="*/ 11489 h 229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77" h="22977">
                    <a:moveTo>
                      <a:pt x="22978" y="11489"/>
                    </a:moveTo>
                    <a:cubicBezTo>
                      <a:pt x="22978" y="17834"/>
                      <a:pt x="17834" y="22978"/>
                      <a:pt x="11489" y="22978"/>
                    </a:cubicBezTo>
                    <a:cubicBezTo>
                      <a:pt x="5144" y="22978"/>
                      <a:pt x="0" y="17834"/>
                      <a:pt x="0" y="11489"/>
                    </a:cubicBezTo>
                    <a:cubicBezTo>
                      <a:pt x="0" y="5144"/>
                      <a:pt x="5144" y="0"/>
                      <a:pt x="11489" y="0"/>
                    </a:cubicBezTo>
                    <a:cubicBezTo>
                      <a:pt x="17834" y="0"/>
                      <a:pt x="22978" y="5144"/>
                      <a:pt x="22978" y="11489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4" name="图形 14"/>
              <p:cNvSpPr/>
              <p:nvPr/>
            </p:nvSpPr>
            <p:spPr>
              <a:xfrm>
                <a:off x="7730" y="5388"/>
                <a:ext cx="33" cy="33"/>
              </a:xfrm>
              <a:custGeom>
                <a:avLst/>
                <a:gdLst>
                  <a:gd name="connsiteX0" fmla="*/ 20889 w 20888"/>
                  <a:gd name="connsiteY0" fmla="*/ 10444 h 20888"/>
                  <a:gd name="connsiteX1" fmla="*/ 10444 w 20888"/>
                  <a:gd name="connsiteY1" fmla="*/ 20889 h 20888"/>
                  <a:gd name="connsiteX2" fmla="*/ 0 w 20888"/>
                  <a:gd name="connsiteY2" fmla="*/ 10444 h 20888"/>
                  <a:gd name="connsiteX3" fmla="*/ 10444 w 20888"/>
                  <a:gd name="connsiteY3" fmla="*/ 0 h 20888"/>
                  <a:gd name="connsiteX4" fmla="*/ 20889 w 20888"/>
                  <a:gd name="connsiteY4" fmla="*/ 10444 h 20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888" h="20888">
                    <a:moveTo>
                      <a:pt x="20889" y="10444"/>
                    </a:moveTo>
                    <a:cubicBezTo>
                      <a:pt x="20889" y="16213"/>
                      <a:pt x="16213" y="20889"/>
                      <a:pt x="10444" y="20889"/>
                    </a:cubicBezTo>
                    <a:cubicBezTo>
                      <a:pt x="4676" y="20889"/>
                      <a:pt x="0" y="16213"/>
                      <a:pt x="0" y="10444"/>
                    </a:cubicBezTo>
                    <a:cubicBezTo>
                      <a:pt x="0" y="4676"/>
                      <a:pt x="4676" y="0"/>
                      <a:pt x="10444" y="0"/>
                    </a:cubicBezTo>
                    <a:cubicBezTo>
                      <a:pt x="16213" y="0"/>
                      <a:pt x="20889" y="4676"/>
                      <a:pt x="20889" y="10444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图形 14"/>
              <p:cNvSpPr/>
              <p:nvPr/>
            </p:nvSpPr>
            <p:spPr>
              <a:xfrm>
                <a:off x="10996" y="6486"/>
                <a:ext cx="49" cy="49"/>
              </a:xfrm>
              <a:custGeom>
                <a:avLst/>
                <a:gdLst>
                  <a:gd name="connsiteX0" fmla="*/ 31333 w 31333"/>
                  <a:gd name="connsiteY0" fmla="*/ 15667 h 31333"/>
                  <a:gd name="connsiteX1" fmla="*/ 15667 w 31333"/>
                  <a:gd name="connsiteY1" fmla="*/ 31333 h 31333"/>
                  <a:gd name="connsiteX2" fmla="*/ 0 w 31333"/>
                  <a:gd name="connsiteY2" fmla="*/ 15667 h 31333"/>
                  <a:gd name="connsiteX3" fmla="*/ 15667 w 31333"/>
                  <a:gd name="connsiteY3" fmla="*/ 0 h 31333"/>
                  <a:gd name="connsiteX4" fmla="*/ 31333 w 31333"/>
                  <a:gd name="connsiteY4" fmla="*/ 15667 h 3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333" h="31333">
                    <a:moveTo>
                      <a:pt x="31333" y="15667"/>
                    </a:moveTo>
                    <a:cubicBezTo>
                      <a:pt x="31333" y="24319"/>
                      <a:pt x="24319" y="31333"/>
                      <a:pt x="15667" y="31333"/>
                    </a:cubicBezTo>
                    <a:cubicBezTo>
                      <a:pt x="7014" y="31333"/>
                      <a:pt x="0" y="24319"/>
                      <a:pt x="0" y="15667"/>
                    </a:cubicBezTo>
                    <a:cubicBezTo>
                      <a:pt x="0" y="7014"/>
                      <a:pt x="7014" y="0"/>
                      <a:pt x="15667" y="0"/>
                    </a:cubicBezTo>
                    <a:cubicBezTo>
                      <a:pt x="24319" y="0"/>
                      <a:pt x="31333" y="7014"/>
                      <a:pt x="31333" y="15667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图形 14"/>
              <p:cNvSpPr/>
              <p:nvPr/>
            </p:nvSpPr>
            <p:spPr>
              <a:xfrm>
                <a:off x="11330" y="5841"/>
                <a:ext cx="53" cy="53"/>
              </a:xfrm>
              <a:custGeom>
                <a:avLst/>
                <a:gdLst>
                  <a:gd name="connsiteX0" fmla="*/ 33422 w 33422"/>
                  <a:gd name="connsiteY0" fmla="*/ 16711 h 33422"/>
                  <a:gd name="connsiteX1" fmla="*/ 16711 w 33422"/>
                  <a:gd name="connsiteY1" fmla="*/ 33422 h 33422"/>
                  <a:gd name="connsiteX2" fmla="*/ 0 w 33422"/>
                  <a:gd name="connsiteY2" fmla="*/ 16711 h 33422"/>
                  <a:gd name="connsiteX3" fmla="*/ 16711 w 33422"/>
                  <a:gd name="connsiteY3" fmla="*/ 0 h 33422"/>
                  <a:gd name="connsiteX4" fmla="*/ 33422 w 33422"/>
                  <a:gd name="connsiteY4" fmla="*/ 16711 h 334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422" h="33422">
                    <a:moveTo>
                      <a:pt x="33422" y="16711"/>
                    </a:moveTo>
                    <a:cubicBezTo>
                      <a:pt x="33422" y="25940"/>
                      <a:pt x="25940" y="33422"/>
                      <a:pt x="16711" y="33422"/>
                    </a:cubicBezTo>
                    <a:cubicBezTo>
                      <a:pt x="7482" y="33422"/>
                      <a:pt x="0" y="25940"/>
                      <a:pt x="0" y="16711"/>
                    </a:cubicBezTo>
                    <a:cubicBezTo>
                      <a:pt x="0" y="7482"/>
                      <a:pt x="7482" y="0"/>
                      <a:pt x="16711" y="0"/>
                    </a:cubicBezTo>
                    <a:cubicBezTo>
                      <a:pt x="25940" y="0"/>
                      <a:pt x="33422" y="7482"/>
                      <a:pt x="33422" y="16711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7" name="图形 14"/>
              <p:cNvSpPr/>
              <p:nvPr/>
            </p:nvSpPr>
            <p:spPr>
              <a:xfrm>
                <a:off x="11398" y="5408"/>
                <a:ext cx="66" cy="66"/>
              </a:xfrm>
              <a:custGeom>
                <a:avLst/>
                <a:gdLst>
                  <a:gd name="connsiteX0" fmla="*/ 41778 w 41777"/>
                  <a:gd name="connsiteY0" fmla="*/ 20889 h 41777"/>
                  <a:gd name="connsiteX1" fmla="*/ 20889 w 41777"/>
                  <a:gd name="connsiteY1" fmla="*/ 41778 h 41777"/>
                  <a:gd name="connsiteX2" fmla="*/ 0 w 41777"/>
                  <a:gd name="connsiteY2" fmla="*/ 20889 h 41777"/>
                  <a:gd name="connsiteX3" fmla="*/ 20889 w 41777"/>
                  <a:gd name="connsiteY3" fmla="*/ 0 h 41777"/>
                  <a:gd name="connsiteX4" fmla="*/ 41778 w 41777"/>
                  <a:gd name="connsiteY4" fmla="*/ 20889 h 41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777" h="41777">
                    <a:moveTo>
                      <a:pt x="41778" y="20889"/>
                    </a:moveTo>
                    <a:cubicBezTo>
                      <a:pt x="41778" y="32425"/>
                      <a:pt x="32425" y="41778"/>
                      <a:pt x="20889" y="41778"/>
                    </a:cubicBezTo>
                    <a:cubicBezTo>
                      <a:pt x="9352" y="41778"/>
                      <a:pt x="0" y="32425"/>
                      <a:pt x="0" y="20889"/>
                    </a:cubicBezTo>
                    <a:cubicBezTo>
                      <a:pt x="0" y="9352"/>
                      <a:pt x="9352" y="0"/>
                      <a:pt x="20889" y="0"/>
                    </a:cubicBezTo>
                    <a:cubicBezTo>
                      <a:pt x="32425" y="0"/>
                      <a:pt x="41778" y="9352"/>
                      <a:pt x="41778" y="20889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8" name="图形 14"/>
              <p:cNvSpPr/>
              <p:nvPr/>
            </p:nvSpPr>
            <p:spPr>
              <a:xfrm>
                <a:off x="11399" y="5507"/>
                <a:ext cx="46" cy="46"/>
              </a:xfrm>
              <a:custGeom>
                <a:avLst/>
                <a:gdLst>
                  <a:gd name="connsiteX0" fmla="*/ 29244 w 29244"/>
                  <a:gd name="connsiteY0" fmla="*/ 14622 h 29244"/>
                  <a:gd name="connsiteX1" fmla="*/ 14622 w 29244"/>
                  <a:gd name="connsiteY1" fmla="*/ 29244 h 29244"/>
                  <a:gd name="connsiteX2" fmla="*/ 0 w 29244"/>
                  <a:gd name="connsiteY2" fmla="*/ 14622 h 29244"/>
                  <a:gd name="connsiteX3" fmla="*/ 14622 w 29244"/>
                  <a:gd name="connsiteY3" fmla="*/ 0 h 29244"/>
                  <a:gd name="connsiteX4" fmla="*/ 29244 w 29244"/>
                  <a:gd name="connsiteY4" fmla="*/ 14622 h 292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44" h="29244">
                    <a:moveTo>
                      <a:pt x="29244" y="14622"/>
                    </a:moveTo>
                    <a:cubicBezTo>
                      <a:pt x="29244" y="22698"/>
                      <a:pt x="22698" y="29244"/>
                      <a:pt x="14622" y="29244"/>
                    </a:cubicBezTo>
                    <a:cubicBezTo>
                      <a:pt x="6547" y="29244"/>
                      <a:pt x="0" y="22698"/>
                      <a:pt x="0" y="14622"/>
                    </a:cubicBezTo>
                    <a:cubicBezTo>
                      <a:pt x="0" y="6547"/>
                      <a:pt x="6547" y="0"/>
                      <a:pt x="14622" y="0"/>
                    </a:cubicBezTo>
                    <a:cubicBezTo>
                      <a:pt x="22698" y="0"/>
                      <a:pt x="29244" y="6547"/>
                      <a:pt x="29244" y="14622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9" name="图形 14"/>
              <p:cNvSpPr/>
              <p:nvPr/>
            </p:nvSpPr>
            <p:spPr>
              <a:xfrm>
                <a:off x="7738" y="5541"/>
                <a:ext cx="39" cy="39"/>
              </a:xfrm>
              <a:custGeom>
                <a:avLst/>
                <a:gdLst>
                  <a:gd name="connsiteX0" fmla="*/ 25067 w 25066"/>
                  <a:gd name="connsiteY0" fmla="*/ 12533 h 25066"/>
                  <a:gd name="connsiteX1" fmla="*/ 12533 w 25066"/>
                  <a:gd name="connsiteY1" fmla="*/ 25067 h 25066"/>
                  <a:gd name="connsiteX2" fmla="*/ 0 w 25066"/>
                  <a:gd name="connsiteY2" fmla="*/ 12533 h 25066"/>
                  <a:gd name="connsiteX3" fmla="*/ 12533 w 25066"/>
                  <a:gd name="connsiteY3" fmla="*/ 0 h 25066"/>
                  <a:gd name="connsiteX4" fmla="*/ 25067 w 25066"/>
                  <a:gd name="connsiteY4" fmla="*/ 12533 h 250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066" h="25066">
                    <a:moveTo>
                      <a:pt x="25067" y="12533"/>
                    </a:moveTo>
                    <a:cubicBezTo>
                      <a:pt x="25067" y="19455"/>
                      <a:pt x="19455" y="25067"/>
                      <a:pt x="12533" y="25067"/>
                    </a:cubicBezTo>
                    <a:cubicBezTo>
                      <a:pt x="5611" y="25067"/>
                      <a:pt x="0" y="19455"/>
                      <a:pt x="0" y="12533"/>
                    </a:cubicBezTo>
                    <a:cubicBezTo>
                      <a:pt x="0" y="5611"/>
                      <a:pt x="5611" y="0"/>
                      <a:pt x="12533" y="0"/>
                    </a:cubicBezTo>
                    <a:cubicBezTo>
                      <a:pt x="19455" y="0"/>
                      <a:pt x="25067" y="5611"/>
                      <a:pt x="25067" y="12533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0" name="图形 14"/>
              <p:cNvSpPr/>
              <p:nvPr/>
            </p:nvSpPr>
            <p:spPr>
              <a:xfrm>
                <a:off x="7768" y="5689"/>
                <a:ext cx="23" cy="23"/>
              </a:xfrm>
              <a:custGeom>
                <a:avLst/>
                <a:gdLst>
                  <a:gd name="connsiteX0" fmla="*/ 14622 w 14622"/>
                  <a:gd name="connsiteY0" fmla="*/ 7311 h 14622"/>
                  <a:gd name="connsiteX1" fmla="*/ 7311 w 14622"/>
                  <a:gd name="connsiteY1" fmla="*/ 14622 h 14622"/>
                  <a:gd name="connsiteX2" fmla="*/ 0 w 14622"/>
                  <a:gd name="connsiteY2" fmla="*/ 7311 h 14622"/>
                  <a:gd name="connsiteX3" fmla="*/ 7311 w 14622"/>
                  <a:gd name="connsiteY3" fmla="*/ 0 h 14622"/>
                  <a:gd name="connsiteX4" fmla="*/ 14622 w 14622"/>
                  <a:gd name="connsiteY4" fmla="*/ 7311 h 14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622" h="14622">
                    <a:moveTo>
                      <a:pt x="14622" y="7311"/>
                    </a:moveTo>
                    <a:cubicBezTo>
                      <a:pt x="14622" y="11349"/>
                      <a:pt x="11349" y="14622"/>
                      <a:pt x="7311" y="14622"/>
                    </a:cubicBezTo>
                    <a:cubicBezTo>
                      <a:pt x="3273" y="14622"/>
                      <a:pt x="0" y="11349"/>
                      <a:pt x="0" y="7311"/>
                    </a:cubicBezTo>
                    <a:cubicBezTo>
                      <a:pt x="0" y="3273"/>
                      <a:pt x="3273" y="0"/>
                      <a:pt x="7311" y="0"/>
                    </a:cubicBezTo>
                    <a:cubicBezTo>
                      <a:pt x="11349" y="0"/>
                      <a:pt x="14622" y="3273"/>
                      <a:pt x="14622" y="7311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1" name="图形 14"/>
              <p:cNvSpPr/>
              <p:nvPr/>
            </p:nvSpPr>
            <p:spPr>
              <a:xfrm>
                <a:off x="7820" y="5935"/>
                <a:ext cx="59" cy="59"/>
              </a:xfrm>
              <a:custGeom>
                <a:avLst/>
                <a:gdLst>
                  <a:gd name="connsiteX0" fmla="*/ 37600 w 37599"/>
                  <a:gd name="connsiteY0" fmla="*/ 18800 h 37599"/>
                  <a:gd name="connsiteX1" fmla="*/ 18800 w 37599"/>
                  <a:gd name="connsiteY1" fmla="*/ 37600 h 37599"/>
                  <a:gd name="connsiteX2" fmla="*/ 0 w 37599"/>
                  <a:gd name="connsiteY2" fmla="*/ 18800 h 37599"/>
                  <a:gd name="connsiteX3" fmla="*/ 18800 w 37599"/>
                  <a:gd name="connsiteY3" fmla="*/ 0 h 37599"/>
                  <a:gd name="connsiteX4" fmla="*/ 37600 w 37599"/>
                  <a:gd name="connsiteY4" fmla="*/ 18800 h 3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599" h="37599">
                    <a:moveTo>
                      <a:pt x="37600" y="18800"/>
                    </a:moveTo>
                    <a:cubicBezTo>
                      <a:pt x="37600" y="29183"/>
                      <a:pt x="29183" y="37600"/>
                      <a:pt x="18800" y="37600"/>
                    </a:cubicBezTo>
                    <a:cubicBezTo>
                      <a:pt x="8417" y="37600"/>
                      <a:pt x="0" y="29183"/>
                      <a:pt x="0" y="18800"/>
                    </a:cubicBezTo>
                    <a:cubicBezTo>
                      <a:pt x="0" y="8417"/>
                      <a:pt x="8417" y="0"/>
                      <a:pt x="18800" y="0"/>
                    </a:cubicBezTo>
                    <a:cubicBezTo>
                      <a:pt x="29183" y="0"/>
                      <a:pt x="37600" y="8417"/>
                      <a:pt x="37600" y="18800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2" name="图形 14"/>
              <p:cNvSpPr/>
              <p:nvPr/>
            </p:nvSpPr>
            <p:spPr>
              <a:xfrm>
                <a:off x="7865" y="6030"/>
                <a:ext cx="33" cy="33"/>
              </a:xfrm>
              <a:custGeom>
                <a:avLst/>
                <a:gdLst>
                  <a:gd name="connsiteX0" fmla="*/ 20889 w 20888"/>
                  <a:gd name="connsiteY0" fmla="*/ 10444 h 20888"/>
                  <a:gd name="connsiteX1" fmla="*/ 10444 w 20888"/>
                  <a:gd name="connsiteY1" fmla="*/ 20889 h 20888"/>
                  <a:gd name="connsiteX2" fmla="*/ 0 w 20888"/>
                  <a:gd name="connsiteY2" fmla="*/ 10444 h 20888"/>
                  <a:gd name="connsiteX3" fmla="*/ 10444 w 20888"/>
                  <a:gd name="connsiteY3" fmla="*/ 0 h 20888"/>
                  <a:gd name="connsiteX4" fmla="*/ 20889 w 20888"/>
                  <a:gd name="connsiteY4" fmla="*/ 10444 h 20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888" h="20888">
                    <a:moveTo>
                      <a:pt x="20889" y="10444"/>
                    </a:moveTo>
                    <a:cubicBezTo>
                      <a:pt x="20889" y="16213"/>
                      <a:pt x="16213" y="20889"/>
                      <a:pt x="10444" y="20889"/>
                    </a:cubicBezTo>
                    <a:cubicBezTo>
                      <a:pt x="4676" y="20889"/>
                      <a:pt x="0" y="16213"/>
                      <a:pt x="0" y="10444"/>
                    </a:cubicBezTo>
                    <a:cubicBezTo>
                      <a:pt x="0" y="4676"/>
                      <a:pt x="4676" y="0"/>
                      <a:pt x="10444" y="0"/>
                    </a:cubicBezTo>
                    <a:cubicBezTo>
                      <a:pt x="16213" y="0"/>
                      <a:pt x="20889" y="4676"/>
                      <a:pt x="20889" y="10444"/>
                    </a:cubicBezTo>
                    <a:close/>
                  </a:path>
                </a:pathLst>
              </a:custGeom>
              <a:solidFill>
                <a:srgbClr val="808AFF"/>
              </a:solidFill>
              <a:ln w="10444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8039" y="4723"/>
              <a:ext cx="3112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spc="200">
                  <a:solidFill>
                    <a:srgbClr val="808AFF"/>
                  </a:solidFill>
                  <a:uFillTx/>
                  <a:latin typeface="汉仪魏碑简" panose="02010600000101010101" charset="-128"/>
                  <a:ea typeface="汉仪魏碑简" panose="02010600000101010101" charset="-128"/>
                </a:rPr>
                <a:t>杂合子</a:t>
              </a:r>
              <a:r>
                <a:rPr lang="en-US" altLang="zh-CN" sz="2400" spc="200">
                  <a:solidFill>
                    <a:srgbClr val="808AFF"/>
                  </a:solidFill>
                  <a:uFillTx/>
                  <a:latin typeface="汉仪魏碑简" panose="02010600000101010101" charset="-128"/>
                  <a:ea typeface="汉仪魏碑简" panose="02010600000101010101" charset="-128"/>
                </a:rPr>
                <a:t>Aa</a:t>
              </a:r>
              <a:r>
                <a:rPr lang="zh-CN" altLang="en-US" sz="2400" spc="200">
                  <a:solidFill>
                    <a:srgbClr val="808AFF"/>
                  </a:solidFill>
                  <a:uFillTx/>
                  <a:latin typeface="汉仪魏碑简" panose="02010600000101010101" charset="-128"/>
                  <a:ea typeface="宋体" panose="02010600030101010101" pitchFamily="2" charset="-122"/>
                </a:rPr>
                <a:t>连续自交</a:t>
              </a:r>
              <a:r>
                <a:rPr lang="en-US" altLang="zh-CN" sz="2400" spc="200">
                  <a:solidFill>
                    <a:srgbClr val="808AFF"/>
                  </a:solidFill>
                  <a:uFillTx/>
                  <a:latin typeface="汉仪魏碑简" panose="02010600000101010101" charset="-128"/>
                  <a:ea typeface="宋体" panose="02010600030101010101" pitchFamily="2" charset="-122"/>
                </a:rPr>
                <a:t>n</a:t>
              </a:r>
              <a:r>
                <a:rPr lang="zh-CN" altLang="en-US" sz="2400" spc="200">
                  <a:solidFill>
                    <a:srgbClr val="808AFF"/>
                  </a:solidFill>
                  <a:uFillTx/>
                  <a:latin typeface="汉仪魏碑简" panose="02010600000101010101" charset="-128"/>
                  <a:ea typeface="宋体" panose="02010600030101010101" pitchFamily="2" charset="-122"/>
                </a:rPr>
                <a:t>代</a:t>
              </a:r>
              <a:endParaRPr lang="zh-CN" altLang="en-US" sz="2400" spc="200">
                <a:solidFill>
                  <a:srgbClr val="808AFF"/>
                </a:solidFill>
                <a:uFillTx/>
                <a:latin typeface="汉仪魏碑简" panose="02010600000101010101" charset="-128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8" name="椭圆 2"/>
          <p:cNvSpPr/>
          <p:nvPr/>
        </p:nvSpPr>
        <p:spPr>
          <a:xfrm>
            <a:off x="4944957" y="2603289"/>
            <a:ext cx="941917" cy="94191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CN" sz="2135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VS</a:t>
            </a:r>
            <a:endParaRPr lang="zh-CN" altLang="en-US" sz="2135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1048860" name="TextBox 13"/>
          <p:cNvSpPr txBox="1"/>
          <p:nvPr/>
        </p:nvSpPr>
        <p:spPr>
          <a:xfrm>
            <a:off x="1754505" y="1430020"/>
            <a:ext cx="27178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自交</a:t>
            </a:r>
            <a:endParaRPr lang="zh-CN" altLang="en-US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1048861" name="TextBox 14"/>
          <p:cNvSpPr txBox="1"/>
          <p:nvPr/>
        </p:nvSpPr>
        <p:spPr>
          <a:xfrm>
            <a:off x="7250430" y="1430020"/>
            <a:ext cx="2719705" cy="4603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>
              <a:spcBef>
                <a:spcPct val="0"/>
              </a:spcBef>
              <a:defRPr sz="2400" b="1">
                <a:gradFill>
                  <a:gsLst>
                    <a:gs pos="0">
                      <a:srgbClr val="BE8C83"/>
                    </a:gs>
                    <a:gs pos="50000">
                      <a:srgbClr val="FFEEE2"/>
                    </a:gs>
                    <a:gs pos="100000">
                      <a:srgbClr val="BE8C83"/>
                    </a:gs>
                  </a:gsLst>
                  <a:lin ang="0" scaled="0"/>
                </a:gra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l"/>
            <a:r>
              <a:rPr lang="zh-CN" altLang="en-US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自由交配</a:t>
            </a:r>
            <a:endParaRPr lang="zh-CN" altLang="en-US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79" name="图片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879" name="文本框 28"/>
          <p:cNvSpPr txBox="1"/>
          <p:nvPr/>
        </p:nvSpPr>
        <p:spPr>
          <a:xfrm>
            <a:off x="548005" y="512445"/>
            <a:ext cx="43967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注意区分自交和自由交配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TextBox 13"/>
          <p:cNvSpPr txBox="1"/>
          <p:nvPr/>
        </p:nvSpPr>
        <p:spPr>
          <a:xfrm>
            <a:off x="1105535" y="2362835"/>
            <a:ext cx="3112770" cy="119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400" b="1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自交只是基因型相同个体间的交配</a:t>
            </a:r>
            <a:r>
              <a:rPr lang="zh-CN" altLang="en-US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，例如：</a:t>
            </a:r>
            <a:r>
              <a:rPr lang="en-US" altLang="zh-CN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AAxAA</a:t>
            </a:r>
            <a:r>
              <a:rPr lang="zh-CN" altLang="en-US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</a:t>
            </a:r>
            <a:r>
              <a:rPr lang="en-US" altLang="zh-CN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AaxAa</a:t>
            </a:r>
            <a:endParaRPr lang="en-US" altLang="zh-CN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TextBox 13"/>
          <p:cNvSpPr txBox="1"/>
          <p:nvPr/>
        </p:nvSpPr>
        <p:spPr>
          <a:xfrm>
            <a:off x="6834505" y="2362835"/>
            <a:ext cx="4453255" cy="1938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自由交配是群体中雌雄个体间的</a:t>
            </a:r>
            <a:r>
              <a:rPr lang="zh-CN" altLang="en-US" sz="2400" b="1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随机交配</a:t>
            </a:r>
            <a:r>
              <a:rPr lang="zh-CN" altLang="en-US" sz="2400" b="1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，交配类型有多种。解答该类问题可利用基因频率，利用基因频率计算只适用于自由交配，不适用于自交。</a:t>
            </a:r>
            <a:endParaRPr lang="zh-CN" altLang="en-US" sz="2400" b="1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48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48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04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0488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04885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58" grpId="0"/>
      <p:bldP spid="1048858" grpId="1"/>
      <p:bldP spid="1048858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62188" y="51223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857250" y="1358900"/>
            <a:ext cx="9783445" cy="2143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下列各项试验中应采用的最佳交配方法分别是（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）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①鉴别一只白兔是否为纯合子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        ②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鉴别一株小麦是否为纯合子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③不断提高水稻品种的纯合度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         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27090" y="2980055"/>
            <a:ext cx="55892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④鉴别一对相对性状的显隐性关系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857250" y="3938270"/>
            <a:ext cx="10659110" cy="1732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、杂交、测交、自交、测交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B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、测交、自交、自交、杂交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、杂交、测交、自交、杂交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D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、测交、测交、杂交、自交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5" name="文本框 14"/>
          <p:cNvSpPr txBox="1"/>
          <p:nvPr/>
        </p:nvSpPr>
        <p:spPr>
          <a:xfrm>
            <a:off x="8112338" y="1358688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62188" y="51223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0605" y="1225550"/>
            <a:ext cx="929894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大豆的白花和紫花是一对相对性状。下列四组杂交实验中，能判断出显性和隐性关系的是（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1030605" y="4164330"/>
            <a:ext cx="9969500" cy="911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①②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  B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③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①③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  D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②③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030605" y="2290445"/>
            <a:ext cx="9557385" cy="1322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①紫花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X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—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                    ②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x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—301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+100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白花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③紫花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x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白花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—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                    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—98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紫花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+102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白花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14"/>
          <p:cNvSpPr txBox="1"/>
          <p:nvPr/>
        </p:nvSpPr>
        <p:spPr>
          <a:xfrm>
            <a:off x="6347673" y="167682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47583" y="4207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4655" y="1176020"/>
            <a:ext cx="997013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假说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演绎法是现代科学研究中常用的一种科学方法，下列属于孟德尔在发现基因分离定律时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演绎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过程的是（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414655" y="2382520"/>
            <a:ext cx="11777980" cy="3128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、若遗传因子位于染色体上，则遗传因子在体细胞中成对存在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、若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产生配子时成对遗传因子分离，则测交后代会出现两种表现型且比例接近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1:1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、若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产生配子时成对遗传因子分离，则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中三种基因型个体的比例接近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1:2:1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、由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出现了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“3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1“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推测生物体产生配子时，成对遗传因子彼此分离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8463493" y="16272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47583" y="4207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57250" y="1162050"/>
            <a:ext cx="96031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下列关于纯合子和杂合子的叙述，正确的一项是（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1092200" y="2128520"/>
            <a:ext cx="7333615" cy="3128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、纯合子的自交后代仍然是纯合子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、杂合子的自交后代仍是杂合子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纯合子中不含隐性基因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、杂合子的双亲至少有一方是杂合子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8858463" y="1171998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2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9037" name="文本框 25"/>
          <p:cNvSpPr txBox="1"/>
          <p:nvPr/>
        </p:nvSpPr>
        <p:spPr>
          <a:xfrm>
            <a:off x="548218" y="472041"/>
            <a:ext cx="2347383" cy="5027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致谢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1049040" name="文本框 6"/>
          <p:cNvSpPr txBox="1">
            <a:spLocks noChangeArrowheads="1"/>
          </p:cNvSpPr>
          <p:nvPr/>
        </p:nvSpPr>
        <p:spPr bwMode="auto">
          <a:xfrm>
            <a:off x="1808480" y="2829560"/>
            <a:ext cx="8030210" cy="11988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algn="ctr" eaLnBrk="1" hangingPunct="1"/>
            <a:r>
              <a:rPr lang="zh-CN" altLang="en-US" sz="72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感谢！</a:t>
            </a:r>
            <a:endParaRPr lang="zh-CN" altLang="en-US" sz="7200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9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58700" y="124079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9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49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9040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3322.499212598425,&quot;width&quot;:4725.606299212598}"/>
</p:tagLst>
</file>

<file path=ppt/tags/tag2.xml><?xml version="1.0" encoding="utf-8"?>
<p:tagLst xmlns:p="http://schemas.openxmlformats.org/presentationml/2006/main">
  <p:tag name="KSO_WM_UNIT_PLACING_PICTURE_USER_VIEWPORT" val="{&quot;height&quot;:2370,&quot;width&quot;:3300}"/>
</p:tagLst>
</file>

<file path=ppt/tags/tag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2635</Words>
  <Application>WPS 演示</Application>
  <PresentationFormat/>
  <Paragraphs>222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Arial</vt:lpstr>
      <vt:lpstr>宋体</vt:lpstr>
      <vt:lpstr>Wingdings</vt:lpstr>
      <vt:lpstr>华康楷体W5-A</vt:lpstr>
      <vt:lpstr>Segoe UI Light</vt:lpstr>
      <vt:lpstr>Nexa Light</vt:lpstr>
      <vt:lpstr>Segoe Print</vt:lpstr>
      <vt:lpstr>华康少女文字W5(P)</vt:lpstr>
      <vt:lpstr>Calibri</vt:lpstr>
      <vt:lpstr>Century Gothic</vt:lpstr>
      <vt:lpstr>微软雅黑</vt:lpstr>
      <vt:lpstr>Arial Unicode MS</vt:lpstr>
      <vt:lpstr>Calibri Light</vt:lpstr>
      <vt:lpstr>汉仪魏碑简</vt:lpstr>
      <vt:lpstr>MS UI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一点木</cp:lastModifiedBy>
  <cp:revision>2</cp:revision>
  <cp:lastPrinted>2022-02-21T09:19:00Z</cp:lastPrinted>
  <dcterms:created xsi:type="dcterms:W3CDTF">2022-02-21T09:19:00Z</dcterms:created>
  <dcterms:modified xsi:type="dcterms:W3CDTF">2022-02-25T12:34:09Z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166FA6C288A64E6B89A4EFF8C9B384A2</vt:lpwstr>
  </property>
  <property fmtid="{D5CDD505-2E9C-101B-9397-08002B2CF9AE}" pid="7" name="KSOProductBuildVer">
    <vt:lpwstr>2052-11.1.0.11365</vt:lpwstr>
  </property>
</Properties>
</file>