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257" r:id="rId3"/>
    <p:sldId id="258" r:id="rId4"/>
    <p:sldId id="259" r:id="rId5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7" Type="http://schemas.openxmlformats.org/officeDocument/2006/relationships/viewProps" Target="viewProps.xml"/><Relationship Id="rId56" Type="http://schemas.openxmlformats.org/officeDocument/2006/relationships/presProps" Target="presProps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3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8194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95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2EA57A0F-F354-4828-90D5-308869FE3012}" type="slidenum">
              <a:rPr lang="zh-CN" altLang="en-US" sz="1800" smtClean="0"/>
            </a:fld>
            <a:endParaRPr lang="zh-CN" altLang="en-US" sz="18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13314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5" name="页脚占位符 1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/>
              <a:t>状元成才路</a:t>
            </a:r>
            <a:endParaRPr lang="zh-CN" altLang="en-US"/>
          </a:p>
        </p:txBody>
      </p:sp>
      <p:sp>
        <p:nvSpPr>
          <p:cNvPr id="13316" name="页眉占位符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/>
              <a:t>状元成才路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36866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67" name="页脚占位符 1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/>
              <a:t>状元成才路</a:t>
            </a:r>
            <a:endParaRPr lang="zh-CN" altLang="en-US"/>
          </a:p>
        </p:txBody>
      </p:sp>
      <p:sp>
        <p:nvSpPr>
          <p:cNvPr id="36868" name="页眉占位符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/>
              <a:t>状元成才路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slide" Target="slide19.xml"/><Relationship Id="rId3" Type="http://schemas.openxmlformats.org/officeDocument/2006/relationships/slide" Target="slide3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图片 12" descr="1504689076sTeuBm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1" y="0"/>
            <a:ext cx="121983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48"/>
          <p:cNvSpPr txBox="1"/>
          <p:nvPr/>
        </p:nvSpPr>
        <p:spPr>
          <a:xfrm>
            <a:off x="2999655" y="1892829"/>
            <a:ext cx="6192688" cy="1137285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softEdge rad="31750"/>
          </a:effectLst>
        </p:spPr>
        <p:txBody>
          <a:bodyPr lIns="91440" tIns="45720" rIns="91440" bIns="45720">
            <a:spAutoFit/>
          </a:bodyPr>
          <a:lstStyle/>
          <a:p>
            <a:pPr eaLnBrk="0" hangingPunct="0"/>
            <a:r>
              <a:rPr lang="en-US" altLang="zh-CN" sz="68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9</a:t>
            </a:r>
            <a:r>
              <a:rPr lang="zh-CN" altLang="en-US" sz="6800" b="1" baseline="30000" noProof="1" smtClean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*</a:t>
            </a:r>
            <a:r>
              <a:rPr lang="en-US" altLang="zh-CN" sz="6800" b="1" noProof="1" smtClean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  </a:t>
            </a:r>
            <a:r>
              <a:rPr lang="zh-CN" altLang="en-US" sz="68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美丽的颜色</a:t>
            </a:r>
            <a:endParaRPr lang="zh-CN" altLang="en-US" sz="6800" b="1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</p:txBody>
      </p:sp>
      <p:grpSp>
        <p:nvGrpSpPr>
          <p:cNvPr id="5123" name="组合 1"/>
          <p:cNvGrpSpPr/>
          <p:nvPr/>
        </p:nvGrpSpPr>
        <p:grpSpPr bwMode="auto">
          <a:xfrm>
            <a:off x="78317" y="67733"/>
            <a:ext cx="2561167" cy="480485"/>
            <a:chOff x="58738" y="50800"/>
            <a:chExt cx="1920875" cy="359281"/>
          </a:xfrm>
        </p:grpSpPr>
        <p:sp>
          <p:nvSpPr>
            <p:cNvPr id="7" name="圆角矩形 6"/>
            <p:cNvSpPr/>
            <p:nvPr/>
          </p:nvSpPr>
          <p:spPr>
            <a:xfrm>
              <a:off x="58738" y="98282"/>
              <a:ext cx="1920875" cy="311799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lang="zh-CN" altLang="en-US" sz="2400"/>
            </a:p>
          </p:txBody>
        </p:sp>
        <p:sp>
          <p:nvSpPr>
            <p:cNvPr id="5125" name="文本框 1"/>
            <p:cNvSpPr txBox="1">
              <a:spLocks noChangeArrowheads="1"/>
            </p:cNvSpPr>
            <p:nvPr/>
          </p:nvSpPr>
          <p:spPr bwMode="auto">
            <a:xfrm>
              <a:off x="117475" y="50800"/>
              <a:ext cx="1737360" cy="3442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en-US" sz="2400">
                  <a:solidFill>
                    <a:schemeClr val="bg1"/>
                  </a:solidFill>
                  <a:latin typeface="宋体" panose="02010600030101010101" pitchFamily="2" charset="-122"/>
                </a:rPr>
                <a:t>八年级语文上册</a:t>
              </a:r>
              <a:endParaRPr lang="zh-CN" altLang="en-US" sz="2400">
                <a:solidFill>
                  <a:schemeClr val="bg1"/>
                </a:solidFill>
                <a:latin typeface="宋体" panose="02010600030101010101" pitchFamily="2" charset="-122"/>
              </a:endParaRPr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3751" y="5651500"/>
            <a:ext cx="2173816" cy="5058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3751" y="6174317"/>
            <a:ext cx="2173816" cy="503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128" name="矩形 7"/>
          <p:cNvSpPr>
            <a:spLocks noChangeArrowheads="1"/>
          </p:cNvSpPr>
          <p:nvPr/>
        </p:nvSpPr>
        <p:spPr bwMode="auto">
          <a:xfrm>
            <a:off x="9878061" y="5636684"/>
            <a:ext cx="140208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zh-CN" altLang="en-US" sz="2400">
                <a:solidFill>
                  <a:schemeClr val="bg1"/>
                </a:solidFill>
                <a:hlinkClick r:id="rId3" action="ppaction://hlinksldjump"/>
              </a:rPr>
              <a:t>第一课时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5129" name="矩形 8"/>
          <p:cNvSpPr>
            <a:spLocks noChangeArrowheads="1"/>
          </p:cNvSpPr>
          <p:nvPr/>
        </p:nvSpPr>
        <p:spPr bwMode="auto">
          <a:xfrm>
            <a:off x="9878061" y="6212417"/>
            <a:ext cx="140208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zh-CN" altLang="en-US" sz="2400">
                <a:solidFill>
                  <a:schemeClr val="bg1"/>
                </a:solidFill>
                <a:hlinkClick r:id="rId4" action="ppaction://hlinksldjump"/>
              </a:rPr>
              <a:t>第二课时</a:t>
            </a:r>
            <a:endParaRPr lang="zh-CN" altLang="en-US" sz="2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4"/>
          <p:cNvSpPr txBox="1">
            <a:spLocks noChangeArrowheads="1"/>
          </p:cNvSpPr>
          <p:nvPr/>
        </p:nvSpPr>
        <p:spPr bwMode="auto">
          <a:xfrm>
            <a:off x="334433" y="1604433"/>
            <a:ext cx="11811000" cy="4411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30000"/>
              </a:lnSpc>
            </a:pP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了解居里夫人的故事和有关镭的知识。</a:t>
            </a:r>
            <a:endParaRPr lang="zh-CN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>
              <a:lnSpc>
                <a:spcPct val="130000"/>
              </a:lnSpc>
            </a:pP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了解居里夫妇发现镭的过程和人物传记的主要特点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初步掌握引号的作用。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（重点）</a:t>
            </a:r>
            <a:endParaRPr lang="zh-CN" altLang="zh-CN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>
              <a:lnSpc>
                <a:spcPct val="130000"/>
              </a:lnSpc>
            </a:pP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感受文章的语言风格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体会语言中的情感。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难点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>
              <a:lnSpc>
                <a:spcPct val="130000"/>
              </a:lnSpc>
            </a:pP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学习居里夫妇在科学研究上刻苦钻研、坚忍执着、以苦为乐的精神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感受科学家朴实恬淡的人格魅力。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（素养）</a:t>
            </a:r>
            <a:endParaRPr lang="zh-CN" altLang="zh-CN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6146" name="组合 5"/>
          <p:cNvGrpSpPr/>
          <p:nvPr/>
        </p:nvGrpSpPr>
        <p:grpSpPr bwMode="auto">
          <a:xfrm>
            <a:off x="239184" y="165100"/>
            <a:ext cx="2173816" cy="518583"/>
            <a:chOff x="160049" y="525491"/>
            <a:chExt cx="1629583" cy="389054"/>
          </a:xfrm>
        </p:grpSpPr>
        <p:pic>
          <p:nvPicPr>
            <p:cNvPr id="6147" name="图片 9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049" y="536607"/>
              <a:ext cx="1629583" cy="377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48" name="文本框 11"/>
            <p:cNvSpPr txBox="1">
              <a:spLocks noChangeArrowheads="1"/>
            </p:cNvSpPr>
            <p:nvPr/>
          </p:nvSpPr>
          <p:spPr bwMode="auto">
            <a:xfrm>
              <a:off x="172162" y="525491"/>
              <a:ext cx="1231486" cy="376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/>
              <a:r>
                <a:rPr lang="zh-CN" altLang="en-US" sz="2665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第一课时</a:t>
              </a:r>
              <a:endParaRPr lang="zh-CN" altLang="en-US" sz="2665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6149" name="组合 11"/>
          <p:cNvGrpSpPr/>
          <p:nvPr/>
        </p:nvGrpSpPr>
        <p:grpSpPr bwMode="auto">
          <a:xfrm>
            <a:off x="-6351" y="740833"/>
            <a:ext cx="2675468" cy="666288"/>
            <a:chOff x="70" y="-63"/>
            <a:chExt cx="3161" cy="786"/>
          </a:xfrm>
        </p:grpSpPr>
        <p:sp>
          <p:nvSpPr>
            <p:cNvPr id="6150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学习目标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7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菱形 17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078817" y="1945217"/>
            <a:ext cx="7465483" cy="35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en-US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艾芙·居里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1904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—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2007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居里夫妇的次女，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《居里夫人传》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的作者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en-US" altLang="zh-CN" sz="3735" b="1" dirty="0" err="1">
                <a:latin typeface="楷体" panose="02010609060101010101" pitchFamily="49" charset="-122"/>
                <a:ea typeface="楷体" panose="02010609060101010101" pitchFamily="49" charset="-122"/>
              </a:rPr>
              <a:t>优秀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的音乐教育家和人物传记作家。</a:t>
            </a:r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2" name="Picture 10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15433" y="1718733"/>
            <a:ext cx="2787651" cy="38925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7171" name="组合 8"/>
          <p:cNvGrpSpPr/>
          <p:nvPr/>
        </p:nvGrpSpPr>
        <p:grpSpPr bwMode="auto">
          <a:xfrm>
            <a:off x="2117" y="42333"/>
            <a:ext cx="2675467" cy="666288"/>
            <a:chOff x="70" y="-63"/>
            <a:chExt cx="3161" cy="786"/>
          </a:xfrm>
        </p:grpSpPr>
        <p:sp>
          <p:nvSpPr>
            <p:cNvPr id="7172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知识备查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1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菱形 12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grpSp>
        <p:nvGrpSpPr>
          <p:cNvPr id="7175" name="组合 1"/>
          <p:cNvGrpSpPr/>
          <p:nvPr/>
        </p:nvGrpSpPr>
        <p:grpSpPr bwMode="auto">
          <a:xfrm>
            <a:off x="4933951" y="649817"/>
            <a:ext cx="2324100" cy="736600"/>
            <a:chOff x="3333750" y="598488"/>
            <a:chExt cx="1743075" cy="552450"/>
          </a:xfrm>
        </p:grpSpPr>
        <p:sp>
          <p:nvSpPr>
            <p:cNvPr id="10" name="圆角矩形 9"/>
            <p:cNvSpPr/>
            <p:nvPr/>
          </p:nvSpPr>
          <p:spPr>
            <a:xfrm rot="555800">
              <a:off x="4602162" y="715963"/>
              <a:ext cx="442913" cy="41910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14" name="圆角矩形 13"/>
            <p:cNvSpPr/>
            <p:nvPr/>
          </p:nvSpPr>
          <p:spPr>
            <a:xfrm rot="20470821">
              <a:off x="4197350" y="722313"/>
              <a:ext cx="442912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15" name="圆角矩形 14"/>
            <p:cNvSpPr/>
            <p:nvPr/>
          </p:nvSpPr>
          <p:spPr>
            <a:xfrm rot="319204">
              <a:off x="3778250" y="7223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16" name="圆角矩形 15"/>
            <p:cNvSpPr/>
            <p:nvPr/>
          </p:nvSpPr>
          <p:spPr>
            <a:xfrm rot="21148334">
              <a:off x="3368675" y="730250"/>
              <a:ext cx="441325" cy="420688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7180" name="矩形 1"/>
            <p:cNvSpPr>
              <a:spLocks noChangeArrowheads="1"/>
            </p:cNvSpPr>
            <p:nvPr/>
          </p:nvSpPr>
          <p:spPr bwMode="auto">
            <a:xfrm>
              <a:off x="3333750" y="598488"/>
              <a:ext cx="1743075" cy="4819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 eaLnBrk="0" hangingPunct="0">
                <a:lnSpc>
                  <a:spcPts val="4300"/>
                </a:lnSpc>
              </a:pPr>
              <a:r>
                <a:rPr lang="zh-CN" altLang="en-US" sz="3735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作者简介</a:t>
              </a:r>
              <a:endParaRPr lang="zh-CN" altLang="en-US" sz="3735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7" name="组合 1"/>
          <p:cNvGrpSpPr/>
          <p:nvPr/>
        </p:nvGrpSpPr>
        <p:grpSpPr bwMode="auto">
          <a:xfrm>
            <a:off x="4933951" y="630767"/>
            <a:ext cx="2324100" cy="736600"/>
            <a:chOff x="3333750" y="598488"/>
            <a:chExt cx="1743075" cy="552449"/>
          </a:xfrm>
        </p:grpSpPr>
        <p:sp>
          <p:nvSpPr>
            <p:cNvPr id="15" name="圆角矩形 14"/>
            <p:cNvSpPr/>
            <p:nvPr/>
          </p:nvSpPr>
          <p:spPr>
            <a:xfrm rot="555800">
              <a:off x="4602162" y="715963"/>
              <a:ext cx="442913" cy="419099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16" name="圆角矩形 15"/>
            <p:cNvSpPr/>
            <p:nvPr/>
          </p:nvSpPr>
          <p:spPr>
            <a:xfrm rot="20470821">
              <a:off x="4197350" y="722313"/>
              <a:ext cx="442912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17" name="圆角矩形 16"/>
            <p:cNvSpPr/>
            <p:nvPr/>
          </p:nvSpPr>
          <p:spPr>
            <a:xfrm rot="319204">
              <a:off x="3778250" y="7223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18" name="圆角矩形 17"/>
            <p:cNvSpPr/>
            <p:nvPr/>
          </p:nvSpPr>
          <p:spPr>
            <a:xfrm rot="21148334">
              <a:off x="3368675" y="730251"/>
              <a:ext cx="441325" cy="420686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9222" name="矩形 1"/>
            <p:cNvSpPr>
              <a:spLocks noChangeArrowheads="1"/>
            </p:cNvSpPr>
            <p:nvPr/>
          </p:nvSpPr>
          <p:spPr bwMode="auto">
            <a:xfrm>
              <a:off x="3333750" y="598488"/>
              <a:ext cx="1743075" cy="48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 eaLnBrk="0" hangingPunct="0">
                <a:lnSpc>
                  <a:spcPts val="4300"/>
                </a:lnSpc>
              </a:pPr>
              <a:r>
                <a:rPr lang="zh-CN" altLang="en-US" sz="3735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背景资料</a:t>
              </a:r>
              <a:endParaRPr lang="zh-CN" altLang="en-US" sz="3735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9223" name="组合 8"/>
          <p:cNvGrpSpPr/>
          <p:nvPr/>
        </p:nvGrpSpPr>
        <p:grpSpPr bwMode="auto">
          <a:xfrm>
            <a:off x="2117" y="42333"/>
            <a:ext cx="2675467" cy="666288"/>
            <a:chOff x="70" y="-63"/>
            <a:chExt cx="3161" cy="786"/>
          </a:xfrm>
        </p:grpSpPr>
        <p:sp>
          <p:nvSpPr>
            <p:cNvPr id="9224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知识备查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20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菱形 20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590551" y="1509184"/>
            <a:ext cx="11137900" cy="469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这篇文章选自《居里夫人传》。本书是居里夫人的小女儿艾芙•居里在母亲去世三年后写成的。这本书详细叙述了居里夫人的一生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，同时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也介绍了比埃尔•居里的事迹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并着重描写了居里夫妇的工作精神和处事态度。书中引用了许多居里夫妇的信札和日记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书的最后还附录了居里夫人一生所得奖金、奖章的情况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以及她所得的名誉头衔等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是一本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优秀的人物传记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zh-CN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1"/>
          <p:cNvSpPr>
            <a:spLocks noChangeArrowheads="1"/>
          </p:cNvSpPr>
          <p:nvPr/>
        </p:nvSpPr>
        <p:spPr bwMode="auto">
          <a:xfrm>
            <a:off x="719667" y="1604433"/>
            <a:ext cx="10945284" cy="4577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居里夫人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1867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—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1934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）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法国物理学家、化学家。原籍波兰。先后获得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1903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年诺贝尔物理学奖和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1911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年诺贝尔化学奖。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1895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年与比埃尔·居里结婚。他们共同就贝可勒尔在当时首先发现的放射性现象进行研究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先后发现钋和镭两种天然放射性元素。著有《放射性通论》《放射性物质的研究》等。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0242" name="组合 8"/>
          <p:cNvGrpSpPr/>
          <p:nvPr/>
        </p:nvGrpSpPr>
        <p:grpSpPr bwMode="auto">
          <a:xfrm>
            <a:off x="2117" y="42333"/>
            <a:ext cx="2675467" cy="666288"/>
            <a:chOff x="70" y="-63"/>
            <a:chExt cx="3161" cy="786"/>
          </a:xfrm>
        </p:grpSpPr>
        <p:sp>
          <p:nvSpPr>
            <p:cNvPr id="10243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知识备查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6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菱形 18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grpSp>
        <p:nvGrpSpPr>
          <p:cNvPr id="10246" name="组合 1"/>
          <p:cNvGrpSpPr/>
          <p:nvPr/>
        </p:nvGrpSpPr>
        <p:grpSpPr bwMode="auto">
          <a:xfrm>
            <a:off x="4933951" y="656167"/>
            <a:ext cx="2324100" cy="736600"/>
            <a:chOff x="3333750" y="598488"/>
            <a:chExt cx="1743075" cy="552449"/>
          </a:xfrm>
        </p:grpSpPr>
        <p:sp>
          <p:nvSpPr>
            <p:cNvPr id="23" name="圆角矩形 22"/>
            <p:cNvSpPr/>
            <p:nvPr/>
          </p:nvSpPr>
          <p:spPr>
            <a:xfrm rot="555800">
              <a:off x="4602162" y="715963"/>
              <a:ext cx="442913" cy="419099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4" name="圆角矩形 23"/>
            <p:cNvSpPr/>
            <p:nvPr/>
          </p:nvSpPr>
          <p:spPr>
            <a:xfrm rot="20470821">
              <a:off x="4197350" y="722313"/>
              <a:ext cx="442912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5" name="圆角矩形 24"/>
            <p:cNvSpPr/>
            <p:nvPr/>
          </p:nvSpPr>
          <p:spPr>
            <a:xfrm rot="319204">
              <a:off x="3778250" y="7223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6" name="圆角矩形 25"/>
            <p:cNvSpPr/>
            <p:nvPr/>
          </p:nvSpPr>
          <p:spPr>
            <a:xfrm rot="21148334">
              <a:off x="3368675" y="730251"/>
              <a:ext cx="441325" cy="420686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10251" name="矩形 1"/>
            <p:cNvSpPr>
              <a:spLocks noChangeArrowheads="1"/>
            </p:cNvSpPr>
            <p:nvPr/>
          </p:nvSpPr>
          <p:spPr bwMode="auto">
            <a:xfrm>
              <a:off x="3333750" y="598488"/>
              <a:ext cx="1743075" cy="48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 eaLnBrk="0" hangingPunct="0">
                <a:lnSpc>
                  <a:spcPts val="4300"/>
                </a:lnSpc>
              </a:pPr>
              <a:r>
                <a:rPr lang="zh-CN" altLang="en-US" sz="3735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人物介绍</a:t>
              </a:r>
              <a:endParaRPr lang="zh-CN" altLang="en-US" sz="3735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5" name="组合 2"/>
          <p:cNvGrpSpPr/>
          <p:nvPr/>
        </p:nvGrpSpPr>
        <p:grpSpPr bwMode="auto">
          <a:xfrm>
            <a:off x="687917" y="740833"/>
            <a:ext cx="1996016" cy="736600"/>
            <a:chOff x="752475" y="598488"/>
            <a:chExt cx="1497013" cy="552449"/>
          </a:xfrm>
        </p:grpSpPr>
        <p:sp>
          <p:nvSpPr>
            <p:cNvPr id="57" name="圆角矩形 56"/>
            <p:cNvSpPr/>
            <p:nvPr/>
          </p:nvSpPr>
          <p:spPr>
            <a:xfrm rot="20326116">
              <a:off x="1746251" y="719138"/>
              <a:ext cx="442912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58" name="圆角矩形 57"/>
            <p:cNvSpPr/>
            <p:nvPr/>
          </p:nvSpPr>
          <p:spPr>
            <a:xfrm rot="319204">
              <a:off x="1258887" y="7223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59" name="圆角矩形 58"/>
            <p:cNvSpPr/>
            <p:nvPr/>
          </p:nvSpPr>
          <p:spPr>
            <a:xfrm rot="21148334">
              <a:off x="787400" y="730251"/>
              <a:ext cx="441325" cy="420686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11269" name="矩形 1"/>
            <p:cNvSpPr>
              <a:spLocks noChangeArrowheads="1"/>
            </p:cNvSpPr>
            <p:nvPr/>
          </p:nvSpPr>
          <p:spPr bwMode="auto">
            <a:xfrm>
              <a:off x="752475" y="598488"/>
              <a:ext cx="1497013" cy="48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 eaLnBrk="0" hangingPunct="0">
                <a:lnSpc>
                  <a:spcPts val="4300"/>
                </a:lnSpc>
              </a:pPr>
              <a:r>
                <a:rPr lang="zh-CN" altLang="en-US" sz="3735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读一读</a:t>
              </a:r>
              <a:endParaRPr lang="zh-CN" altLang="en-US" sz="3735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61" name="矩形 60"/>
          <p:cNvSpPr>
            <a:spLocks noChangeArrowheads="1"/>
          </p:cNvSpPr>
          <p:nvPr/>
        </p:nvSpPr>
        <p:spPr bwMode="auto">
          <a:xfrm>
            <a:off x="706967" y="2146300"/>
            <a:ext cx="861060" cy="912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5335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冻</a:t>
            </a:r>
            <a:endParaRPr lang="zh-CN" altLang="en-US" sz="2400"/>
          </a:p>
        </p:txBody>
      </p:sp>
      <p:sp>
        <p:nvSpPr>
          <p:cNvPr id="8196" name="矩形 61"/>
          <p:cNvSpPr>
            <a:spLocks noChangeArrowheads="1"/>
          </p:cNvSpPr>
          <p:nvPr/>
        </p:nvSpPr>
        <p:spPr bwMode="auto">
          <a:xfrm>
            <a:off x="1570567" y="2146300"/>
            <a:ext cx="861060" cy="912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5335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僵</a:t>
            </a:r>
            <a:endParaRPr lang="zh-CN" altLang="en-US" sz="2400" u="sng" dirty="0">
              <a:solidFill>
                <a:srgbClr val="FF0000"/>
              </a:solidFill>
            </a:endParaRPr>
          </a:p>
        </p:txBody>
      </p:sp>
      <p:sp>
        <p:nvSpPr>
          <p:cNvPr id="63" name="矩形 62"/>
          <p:cNvSpPr>
            <a:spLocks noChangeArrowheads="1"/>
          </p:cNvSpPr>
          <p:nvPr/>
        </p:nvSpPr>
        <p:spPr bwMode="auto">
          <a:xfrm>
            <a:off x="1282700" y="1595967"/>
            <a:ext cx="133477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>
                <a:solidFill>
                  <a:srgbClr val="000000"/>
                </a:solidFill>
                <a:latin typeface="汉语拼音" panose="000B0604020202020204" pitchFamily="34" charset="0"/>
                <a:ea typeface="楷体" panose="02010609060101010101" pitchFamily="49" charset="-122"/>
              </a:rPr>
              <a:t>jiāng</a:t>
            </a:r>
            <a:endParaRPr lang="zh-CN" altLang="en-US" sz="3735"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sp>
        <p:nvSpPr>
          <p:cNvPr id="8198" name="矩形 63"/>
          <p:cNvSpPr>
            <a:spLocks noChangeArrowheads="1"/>
          </p:cNvSpPr>
          <p:nvPr/>
        </p:nvSpPr>
        <p:spPr bwMode="auto">
          <a:xfrm>
            <a:off x="5452533" y="2146300"/>
            <a:ext cx="861060" cy="912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5335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炽</a:t>
            </a:r>
            <a:endParaRPr lang="zh-CN" altLang="en-US" sz="2400" u="sng" dirty="0">
              <a:solidFill>
                <a:srgbClr val="FF0000"/>
              </a:solidFill>
            </a:endParaRPr>
          </a:p>
        </p:txBody>
      </p:sp>
      <p:sp>
        <p:nvSpPr>
          <p:cNvPr id="65" name="矩形 64"/>
          <p:cNvSpPr>
            <a:spLocks noChangeArrowheads="1"/>
          </p:cNvSpPr>
          <p:nvPr/>
        </p:nvSpPr>
        <p:spPr bwMode="auto">
          <a:xfrm>
            <a:off x="6318251" y="2146300"/>
            <a:ext cx="861060" cy="912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5335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热</a:t>
            </a:r>
            <a:endParaRPr lang="zh-CN" altLang="en-US" sz="2400"/>
          </a:p>
        </p:txBody>
      </p:sp>
      <p:sp>
        <p:nvSpPr>
          <p:cNvPr id="66" name="矩形 65"/>
          <p:cNvSpPr>
            <a:spLocks noChangeArrowheads="1"/>
          </p:cNvSpPr>
          <p:nvPr/>
        </p:nvSpPr>
        <p:spPr bwMode="auto">
          <a:xfrm>
            <a:off x="5452533" y="1595967"/>
            <a:ext cx="83693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>
                <a:solidFill>
                  <a:srgbClr val="000000"/>
                </a:solidFill>
                <a:latin typeface="汉语拼音" panose="000B0604020202020204" pitchFamily="34" charset="0"/>
                <a:ea typeface="楷体" panose="02010609060101010101" pitchFamily="49" charset="-122"/>
              </a:rPr>
              <a:t>chì</a:t>
            </a:r>
            <a:endParaRPr lang="zh-CN" altLang="en-US" sz="3735"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sp>
        <p:nvSpPr>
          <p:cNvPr id="8201" name="矩形 67"/>
          <p:cNvSpPr>
            <a:spLocks noChangeArrowheads="1"/>
          </p:cNvSpPr>
          <p:nvPr/>
        </p:nvSpPr>
        <p:spPr bwMode="auto">
          <a:xfrm>
            <a:off x="3119967" y="2146300"/>
            <a:ext cx="861060" cy="912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5335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沥</a:t>
            </a:r>
            <a:endParaRPr lang="zh-CN" altLang="en-US" sz="2400" u="sng" dirty="0">
              <a:solidFill>
                <a:srgbClr val="FF0000"/>
              </a:solidFill>
            </a:endParaRPr>
          </a:p>
        </p:txBody>
      </p:sp>
      <p:sp>
        <p:nvSpPr>
          <p:cNvPr id="69" name="矩形 68"/>
          <p:cNvSpPr>
            <a:spLocks noChangeArrowheads="1"/>
          </p:cNvSpPr>
          <p:nvPr/>
        </p:nvSpPr>
        <p:spPr bwMode="auto">
          <a:xfrm>
            <a:off x="3888317" y="2146300"/>
            <a:ext cx="861060" cy="912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5335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青</a:t>
            </a:r>
            <a:endParaRPr lang="zh-CN" altLang="en-US" sz="2400"/>
          </a:p>
        </p:txBody>
      </p:sp>
      <p:sp>
        <p:nvSpPr>
          <p:cNvPr id="70" name="矩形 69"/>
          <p:cNvSpPr>
            <a:spLocks noChangeArrowheads="1"/>
          </p:cNvSpPr>
          <p:nvPr/>
        </p:nvSpPr>
        <p:spPr bwMode="auto">
          <a:xfrm>
            <a:off x="3310467" y="1595967"/>
            <a:ext cx="423545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>
                <a:solidFill>
                  <a:srgbClr val="000000"/>
                </a:solidFill>
                <a:latin typeface="汉语拼音" panose="000B0604020202020204" pitchFamily="34" charset="0"/>
                <a:ea typeface="楷体" panose="02010609060101010101" pitchFamily="49" charset="-122"/>
              </a:rPr>
              <a:t>lì</a:t>
            </a:r>
            <a:endParaRPr lang="zh-CN" altLang="en-US" sz="3735"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sp>
        <p:nvSpPr>
          <p:cNvPr id="8204" name="矩形 70"/>
          <p:cNvSpPr>
            <a:spLocks noChangeArrowheads="1"/>
          </p:cNvSpPr>
          <p:nvPr/>
        </p:nvSpPr>
        <p:spPr bwMode="auto">
          <a:xfrm>
            <a:off x="5558367" y="4311651"/>
            <a:ext cx="861060" cy="912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5335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猝</a:t>
            </a:r>
            <a:endParaRPr lang="zh-CN" altLang="en-US" sz="2400" u="sng" dirty="0">
              <a:solidFill>
                <a:srgbClr val="FF0000"/>
              </a:solidFill>
            </a:endParaRPr>
          </a:p>
        </p:txBody>
      </p:sp>
      <p:sp>
        <p:nvSpPr>
          <p:cNvPr id="74" name="矩形 73"/>
          <p:cNvSpPr>
            <a:spLocks noChangeArrowheads="1"/>
          </p:cNvSpPr>
          <p:nvPr/>
        </p:nvSpPr>
        <p:spPr bwMode="auto">
          <a:xfrm>
            <a:off x="5558367" y="3742267"/>
            <a:ext cx="72644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>
                <a:solidFill>
                  <a:srgbClr val="000000"/>
                </a:solidFill>
                <a:latin typeface="汉语拼音" panose="000B0604020202020204" pitchFamily="34" charset="0"/>
                <a:ea typeface="楷体" panose="02010609060101010101" pitchFamily="49" charset="-122"/>
              </a:rPr>
              <a:t>cù</a:t>
            </a:r>
            <a:endParaRPr lang="zh-CN" altLang="en-US" sz="3735"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sp>
        <p:nvSpPr>
          <p:cNvPr id="8206" name="矩形 74"/>
          <p:cNvSpPr>
            <a:spLocks noChangeArrowheads="1"/>
          </p:cNvSpPr>
          <p:nvPr/>
        </p:nvSpPr>
        <p:spPr bwMode="auto">
          <a:xfrm>
            <a:off x="7727951" y="2146300"/>
            <a:ext cx="861060" cy="912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5335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窒</a:t>
            </a:r>
            <a:endParaRPr lang="zh-CN" altLang="en-US" sz="2400" u="sng" dirty="0">
              <a:solidFill>
                <a:srgbClr val="FF0000"/>
              </a:solidFill>
            </a:endParaRPr>
          </a:p>
        </p:txBody>
      </p:sp>
      <p:sp>
        <p:nvSpPr>
          <p:cNvPr id="76" name="矩形 75"/>
          <p:cNvSpPr>
            <a:spLocks noChangeArrowheads="1"/>
          </p:cNvSpPr>
          <p:nvPr/>
        </p:nvSpPr>
        <p:spPr bwMode="auto">
          <a:xfrm>
            <a:off x="8591551" y="2146300"/>
            <a:ext cx="861060" cy="912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5335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息</a:t>
            </a:r>
            <a:endParaRPr lang="zh-CN" altLang="en-US" sz="2400"/>
          </a:p>
        </p:txBody>
      </p:sp>
      <p:sp>
        <p:nvSpPr>
          <p:cNvPr id="77" name="矩形 76"/>
          <p:cNvSpPr>
            <a:spLocks noChangeArrowheads="1"/>
          </p:cNvSpPr>
          <p:nvPr/>
        </p:nvSpPr>
        <p:spPr bwMode="auto">
          <a:xfrm>
            <a:off x="7727951" y="1595967"/>
            <a:ext cx="832485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>
                <a:solidFill>
                  <a:srgbClr val="000000"/>
                </a:solidFill>
                <a:latin typeface="汉语拼音" panose="000B0604020202020204" pitchFamily="34" charset="0"/>
                <a:ea typeface="楷体" panose="02010609060101010101" pitchFamily="49" charset="-122"/>
              </a:rPr>
              <a:t>zhì</a:t>
            </a:r>
            <a:endParaRPr lang="zh-CN" altLang="en-US" sz="3735"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sp>
        <p:nvSpPr>
          <p:cNvPr id="78" name="矩形 77"/>
          <p:cNvSpPr>
            <a:spLocks noChangeArrowheads="1"/>
          </p:cNvSpPr>
          <p:nvPr/>
        </p:nvSpPr>
        <p:spPr bwMode="auto">
          <a:xfrm>
            <a:off x="9908117" y="2148417"/>
            <a:ext cx="861060" cy="912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5335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吹</a:t>
            </a:r>
            <a:endParaRPr lang="zh-CN" altLang="en-US" sz="2400"/>
          </a:p>
        </p:txBody>
      </p:sp>
      <p:sp>
        <p:nvSpPr>
          <p:cNvPr id="8210" name="矩形 79"/>
          <p:cNvSpPr>
            <a:spLocks noChangeArrowheads="1"/>
          </p:cNvSpPr>
          <p:nvPr/>
        </p:nvSpPr>
        <p:spPr bwMode="auto">
          <a:xfrm>
            <a:off x="10869084" y="2148417"/>
            <a:ext cx="861060" cy="912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5335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嘘</a:t>
            </a:r>
            <a:endParaRPr lang="zh-CN" altLang="en-US" sz="2400" u="sng" dirty="0">
              <a:solidFill>
                <a:srgbClr val="FF0000"/>
              </a:solidFill>
            </a:endParaRPr>
          </a:p>
        </p:txBody>
      </p:sp>
      <p:sp>
        <p:nvSpPr>
          <p:cNvPr id="81" name="矩形 80"/>
          <p:cNvSpPr>
            <a:spLocks noChangeArrowheads="1"/>
          </p:cNvSpPr>
          <p:nvPr/>
        </p:nvSpPr>
        <p:spPr bwMode="auto">
          <a:xfrm>
            <a:off x="10964333" y="1595967"/>
            <a:ext cx="70231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>
                <a:solidFill>
                  <a:srgbClr val="000000"/>
                </a:solidFill>
                <a:latin typeface="汉语拼音" panose="000B0604020202020204" pitchFamily="34" charset="0"/>
                <a:ea typeface="楷体" panose="02010609060101010101" pitchFamily="49" charset="-122"/>
              </a:rPr>
              <a:t>xū</a:t>
            </a:r>
            <a:endParaRPr lang="zh-CN" altLang="en-US" sz="3735"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sp>
        <p:nvSpPr>
          <p:cNvPr id="8212" name="矩形 81"/>
          <p:cNvSpPr>
            <a:spLocks noChangeArrowheads="1"/>
          </p:cNvSpPr>
          <p:nvPr/>
        </p:nvSpPr>
        <p:spPr bwMode="auto">
          <a:xfrm>
            <a:off x="7804151" y="4311651"/>
            <a:ext cx="958849" cy="912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5335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镭</a:t>
            </a:r>
            <a:endParaRPr lang="zh-CN" altLang="en-US" sz="2400" u="sng" dirty="0">
              <a:solidFill>
                <a:srgbClr val="FF0000"/>
              </a:solidFill>
            </a:endParaRPr>
          </a:p>
        </p:txBody>
      </p:sp>
      <p:sp>
        <p:nvSpPr>
          <p:cNvPr id="84" name="矩形 83"/>
          <p:cNvSpPr>
            <a:spLocks noChangeArrowheads="1"/>
          </p:cNvSpPr>
          <p:nvPr/>
        </p:nvSpPr>
        <p:spPr bwMode="auto">
          <a:xfrm>
            <a:off x="7804151" y="3742267"/>
            <a:ext cx="66294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>
                <a:solidFill>
                  <a:srgbClr val="000000"/>
                </a:solidFill>
                <a:latin typeface="汉语拼音" panose="000B0604020202020204" pitchFamily="34" charset="0"/>
                <a:ea typeface="楷体" panose="02010609060101010101" pitchFamily="49" charset="-122"/>
              </a:rPr>
              <a:t>léi</a:t>
            </a:r>
            <a:endParaRPr lang="zh-CN" altLang="en-US" sz="3735"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sp>
        <p:nvSpPr>
          <p:cNvPr id="8214" name="矩形 84"/>
          <p:cNvSpPr>
            <a:spLocks noChangeArrowheads="1"/>
          </p:cNvSpPr>
          <p:nvPr/>
        </p:nvSpPr>
        <p:spPr bwMode="auto">
          <a:xfrm>
            <a:off x="10113433" y="4311651"/>
            <a:ext cx="861060" cy="912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5335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钋</a:t>
            </a:r>
            <a:endParaRPr lang="zh-CN" altLang="en-US" sz="2400" u="sng" dirty="0">
              <a:solidFill>
                <a:srgbClr val="FF0000"/>
              </a:solidFill>
            </a:endParaRPr>
          </a:p>
        </p:txBody>
      </p:sp>
      <p:sp>
        <p:nvSpPr>
          <p:cNvPr id="86" name="矩形 85"/>
          <p:cNvSpPr>
            <a:spLocks noChangeArrowheads="1"/>
          </p:cNvSpPr>
          <p:nvPr/>
        </p:nvSpPr>
        <p:spPr bwMode="auto">
          <a:xfrm>
            <a:off x="10113433" y="3742267"/>
            <a:ext cx="71120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>
                <a:solidFill>
                  <a:srgbClr val="000000"/>
                </a:solidFill>
                <a:latin typeface="汉语拼音" panose="000B0604020202020204" pitchFamily="34" charset="0"/>
                <a:ea typeface="楷体" panose="02010609060101010101" pitchFamily="49" charset="-122"/>
              </a:rPr>
              <a:t>pō</a:t>
            </a:r>
            <a:endParaRPr lang="zh-CN" altLang="en-US" sz="3735"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sp>
        <p:nvSpPr>
          <p:cNvPr id="87" name="矩形 86"/>
          <p:cNvSpPr>
            <a:spLocks noChangeArrowheads="1"/>
          </p:cNvSpPr>
          <p:nvPr/>
        </p:nvSpPr>
        <p:spPr bwMode="auto">
          <a:xfrm>
            <a:off x="3170767" y="4309533"/>
            <a:ext cx="861060" cy="912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5335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气</a:t>
            </a:r>
            <a:endParaRPr lang="zh-CN" altLang="en-US" sz="2400"/>
          </a:p>
        </p:txBody>
      </p:sp>
      <p:sp>
        <p:nvSpPr>
          <p:cNvPr id="8217" name="矩形 88"/>
          <p:cNvSpPr>
            <a:spLocks noChangeArrowheads="1"/>
          </p:cNvSpPr>
          <p:nvPr/>
        </p:nvSpPr>
        <p:spPr bwMode="auto">
          <a:xfrm>
            <a:off x="4034367" y="4309533"/>
            <a:ext cx="861060" cy="912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5335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氛</a:t>
            </a:r>
            <a:endParaRPr lang="zh-CN" altLang="en-US" sz="2400" u="sng" dirty="0">
              <a:solidFill>
                <a:srgbClr val="FF0000"/>
              </a:solidFill>
            </a:endParaRPr>
          </a:p>
        </p:txBody>
      </p:sp>
      <p:sp>
        <p:nvSpPr>
          <p:cNvPr id="90" name="矩形 89"/>
          <p:cNvSpPr>
            <a:spLocks noChangeArrowheads="1"/>
          </p:cNvSpPr>
          <p:nvPr/>
        </p:nvSpPr>
        <p:spPr bwMode="auto">
          <a:xfrm>
            <a:off x="4034367" y="3742267"/>
            <a:ext cx="954405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>
                <a:solidFill>
                  <a:srgbClr val="000000"/>
                </a:solidFill>
                <a:latin typeface="汉语拼音" panose="000B0604020202020204" pitchFamily="34" charset="0"/>
                <a:ea typeface="楷体" panose="02010609060101010101" pitchFamily="49" charset="-122"/>
              </a:rPr>
              <a:t>fēn</a:t>
            </a:r>
            <a:endParaRPr lang="zh-CN" altLang="en-US" sz="3735"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sp>
        <p:nvSpPr>
          <p:cNvPr id="91" name="矩形 90"/>
          <p:cNvSpPr>
            <a:spLocks noChangeArrowheads="1"/>
          </p:cNvSpPr>
          <p:nvPr/>
        </p:nvSpPr>
        <p:spPr bwMode="auto">
          <a:xfrm>
            <a:off x="745067" y="4309533"/>
            <a:ext cx="861060" cy="912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5335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轮</a:t>
            </a:r>
            <a:endParaRPr lang="zh-CN" altLang="en-US" sz="2400"/>
          </a:p>
        </p:txBody>
      </p:sp>
      <p:sp>
        <p:nvSpPr>
          <p:cNvPr id="8220" name="矩形 92"/>
          <p:cNvSpPr>
            <a:spLocks noChangeArrowheads="1"/>
          </p:cNvSpPr>
          <p:nvPr/>
        </p:nvSpPr>
        <p:spPr bwMode="auto">
          <a:xfrm>
            <a:off x="1608667" y="4309533"/>
            <a:ext cx="861060" cy="912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5335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廓</a:t>
            </a:r>
            <a:endParaRPr lang="zh-CN" altLang="en-US" sz="2400" u="sng" dirty="0">
              <a:solidFill>
                <a:srgbClr val="FF0000"/>
              </a:solidFill>
            </a:endParaRPr>
          </a:p>
        </p:txBody>
      </p:sp>
      <p:sp>
        <p:nvSpPr>
          <p:cNvPr id="94" name="矩形 93"/>
          <p:cNvSpPr>
            <a:spLocks noChangeArrowheads="1"/>
          </p:cNvSpPr>
          <p:nvPr/>
        </p:nvSpPr>
        <p:spPr bwMode="auto">
          <a:xfrm>
            <a:off x="1608667" y="3742267"/>
            <a:ext cx="958215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>
                <a:solidFill>
                  <a:srgbClr val="000000"/>
                </a:solidFill>
                <a:latin typeface="汉语拼音" panose="000B0604020202020204" pitchFamily="34" charset="0"/>
                <a:ea typeface="楷体" panose="02010609060101010101" pitchFamily="49" charset="-122"/>
              </a:rPr>
              <a:t>kuò</a:t>
            </a:r>
            <a:endParaRPr lang="zh-CN" altLang="en-US" sz="3735"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grpSp>
        <p:nvGrpSpPr>
          <p:cNvPr id="11297" name="组合 55"/>
          <p:cNvGrpSpPr/>
          <p:nvPr/>
        </p:nvGrpSpPr>
        <p:grpSpPr bwMode="auto">
          <a:xfrm>
            <a:off x="-4233" y="-27517"/>
            <a:ext cx="2675467" cy="666289"/>
            <a:chOff x="70" y="-63"/>
            <a:chExt cx="3161" cy="786"/>
          </a:xfrm>
        </p:grpSpPr>
        <p:sp>
          <p:nvSpPr>
            <p:cNvPr id="11298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预习检查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40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菱形 42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3" grpId="0"/>
      <p:bldP spid="65" grpId="0"/>
      <p:bldP spid="66" grpId="0"/>
      <p:bldP spid="69" grpId="0"/>
      <p:bldP spid="70" grpId="0"/>
      <p:bldP spid="74" grpId="0"/>
      <p:bldP spid="76" grpId="0"/>
      <p:bldP spid="77" grpId="0"/>
      <p:bldP spid="78" grpId="0"/>
      <p:bldP spid="81" grpId="0"/>
      <p:bldP spid="84" grpId="0"/>
      <p:bldP spid="86" grpId="0"/>
      <p:bldP spid="87" grpId="0"/>
      <p:bldP spid="90" grpId="0"/>
      <p:bldP spid="91" grpId="0"/>
      <p:bldP spid="9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矩形 2"/>
          <p:cNvSpPr>
            <a:spLocks noChangeArrowheads="1"/>
          </p:cNvSpPr>
          <p:nvPr/>
        </p:nvSpPr>
        <p:spPr bwMode="auto">
          <a:xfrm>
            <a:off x="1583267" y="2084917"/>
            <a:ext cx="4415367" cy="1068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7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（     ）笼罩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290" name="矩形 6"/>
          <p:cNvSpPr>
            <a:spLocks noChangeArrowheads="1"/>
          </p:cNvSpPr>
          <p:nvPr/>
        </p:nvSpPr>
        <p:spPr bwMode="auto">
          <a:xfrm>
            <a:off x="624417" y="3160184"/>
            <a:ext cx="659765" cy="954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笼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2239433" y="2317751"/>
            <a:ext cx="109601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735">
                <a:solidFill>
                  <a:srgbClr val="FF0000"/>
                </a:solidFill>
                <a:latin typeface="汉语拼音" panose="000B0604020202020204" pitchFamily="34" charset="0"/>
                <a:ea typeface="楷体" panose="02010609060101010101" pitchFamily="49" charset="-122"/>
              </a:rPr>
              <a:t>lǒng</a:t>
            </a:r>
            <a:endParaRPr lang="en-US" altLang="zh-CN" sz="3735">
              <a:solidFill>
                <a:srgbClr val="FF0000"/>
              </a:solidFill>
              <a:latin typeface="汉语拼音" panose="00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2239433" y="4485217"/>
            <a:ext cx="109601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735">
                <a:solidFill>
                  <a:srgbClr val="FF0000"/>
                </a:solidFill>
                <a:latin typeface="汉语拼音" panose="000B0604020202020204" pitchFamily="34" charset="0"/>
                <a:ea typeface="楷体" panose="02010609060101010101" pitchFamily="49" charset="-122"/>
              </a:rPr>
              <a:t>lóng</a:t>
            </a:r>
            <a:endParaRPr lang="zh-CN" altLang="en-US" sz="3735">
              <a:solidFill>
                <a:srgbClr val="FF0000"/>
              </a:solidFill>
              <a:latin typeface="汉语拼音" panose="000B0604020202020204" pitchFamily="34" charset="0"/>
              <a:ea typeface="楷体" panose="02010609060101010101" pitchFamily="49" charset="-122"/>
            </a:endParaRPr>
          </a:p>
        </p:txBody>
      </p:sp>
      <p:grpSp>
        <p:nvGrpSpPr>
          <p:cNvPr id="12293" name="组合 1"/>
          <p:cNvGrpSpPr/>
          <p:nvPr/>
        </p:nvGrpSpPr>
        <p:grpSpPr bwMode="auto">
          <a:xfrm>
            <a:off x="624417" y="753533"/>
            <a:ext cx="1998133" cy="736600"/>
            <a:chOff x="611188" y="598488"/>
            <a:chExt cx="1498600" cy="552449"/>
          </a:xfrm>
        </p:grpSpPr>
        <p:sp>
          <p:nvSpPr>
            <p:cNvPr id="128" name="圆角矩形 127"/>
            <p:cNvSpPr/>
            <p:nvPr/>
          </p:nvSpPr>
          <p:spPr>
            <a:xfrm rot="20326116">
              <a:off x="1604963" y="719138"/>
              <a:ext cx="442912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129" name="圆角矩形 128"/>
            <p:cNvSpPr/>
            <p:nvPr/>
          </p:nvSpPr>
          <p:spPr>
            <a:xfrm rot="319204">
              <a:off x="1119188" y="7223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130" name="圆角矩形 129"/>
            <p:cNvSpPr/>
            <p:nvPr/>
          </p:nvSpPr>
          <p:spPr>
            <a:xfrm rot="21148334">
              <a:off x="646113" y="730251"/>
              <a:ext cx="441325" cy="420686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12297" name="矩形 1"/>
            <p:cNvSpPr>
              <a:spLocks noChangeArrowheads="1"/>
            </p:cNvSpPr>
            <p:nvPr/>
          </p:nvSpPr>
          <p:spPr bwMode="auto">
            <a:xfrm>
              <a:off x="611188" y="598488"/>
              <a:ext cx="1498600" cy="48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 eaLnBrk="0" hangingPunct="0">
                <a:lnSpc>
                  <a:spcPts val="4300"/>
                </a:lnSpc>
              </a:pPr>
              <a:r>
                <a:rPr lang="zh-CN" altLang="en-US" sz="3735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多音字</a:t>
              </a:r>
              <a:endParaRPr lang="zh-CN" altLang="en-US" sz="3735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2" name="左大括号 1"/>
          <p:cNvSpPr/>
          <p:nvPr/>
        </p:nvSpPr>
        <p:spPr>
          <a:xfrm>
            <a:off x="1350433" y="2355851"/>
            <a:ext cx="421217" cy="2724149"/>
          </a:xfrm>
          <a:prstGeom prst="leftBrace">
            <a:avLst>
              <a:gd name="adj1" fmla="val 36359"/>
              <a:gd name="adj2" fmla="val 50000"/>
            </a:avLst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sz="3735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2299" name="组合 55"/>
          <p:cNvGrpSpPr/>
          <p:nvPr/>
        </p:nvGrpSpPr>
        <p:grpSpPr bwMode="auto">
          <a:xfrm>
            <a:off x="-4233" y="-27517"/>
            <a:ext cx="2675467" cy="666289"/>
            <a:chOff x="70" y="-63"/>
            <a:chExt cx="3161" cy="786"/>
          </a:xfrm>
        </p:grpSpPr>
        <p:sp>
          <p:nvSpPr>
            <p:cNvPr id="12300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预习检查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25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菱形 25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12303" name="矩形 7"/>
          <p:cNvSpPr>
            <a:spLocks noChangeArrowheads="1"/>
          </p:cNvSpPr>
          <p:nvPr/>
        </p:nvSpPr>
        <p:spPr bwMode="auto">
          <a:xfrm>
            <a:off x="1583267" y="4250267"/>
            <a:ext cx="3287395" cy="1068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70000"/>
              </a:lnSpc>
            </a:pPr>
            <a:r>
              <a:rPr lang="zh-CN" altLang="en-US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     ）牢笼</a:t>
            </a:r>
            <a:endParaRPr lang="zh-CN" altLang="en-US" sz="373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304" name="矩形 23"/>
          <p:cNvSpPr>
            <a:spLocks noChangeArrowheads="1"/>
          </p:cNvSpPr>
          <p:nvPr/>
        </p:nvSpPr>
        <p:spPr bwMode="auto">
          <a:xfrm>
            <a:off x="6769100" y="2078567"/>
            <a:ext cx="4415367" cy="1068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70000"/>
              </a:lnSpc>
            </a:pP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（     ）症状</a:t>
            </a:r>
            <a:endParaRPr lang="en-US" altLang="zh-CN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305" name="矩形 26"/>
          <p:cNvSpPr>
            <a:spLocks noChangeArrowheads="1"/>
          </p:cNvSpPr>
          <p:nvPr/>
        </p:nvSpPr>
        <p:spPr bwMode="auto">
          <a:xfrm>
            <a:off x="5808133" y="3155951"/>
            <a:ext cx="659765" cy="954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症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7260167" y="2277533"/>
            <a:ext cx="149225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735">
                <a:solidFill>
                  <a:srgbClr val="FF0000"/>
                </a:solidFill>
                <a:latin typeface="汉语拼音" panose="000B0604020202020204" pitchFamily="34" charset="0"/>
                <a:ea typeface="楷体" panose="02010609060101010101" pitchFamily="49" charset="-122"/>
              </a:rPr>
              <a:t>zhèng</a:t>
            </a:r>
            <a:endParaRPr lang="en-US" altLang="zh-CN" sz="3735">
              <a:solidFill>
                <a:srgbClr val="FF0000"/>
              </a:solidFill>
              <a:latin typeface="汉语拼音" panose="00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7260167" y="4485217"/>
            <a:ext cx="148844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735">
                <a:solidFill>
                  <a:srgbClr val="FF0000"/>
                </a:solidFill>
                <a:latin typeface="汉语拼音" panose="000B0604020202020204" pitchFamily="34" charset="0"/>
                <a:ea typeface="楷体" panose="02010609060101010101" pitchFamily="49" charset="-122"/>
              </a:rPr>
              <a:t>zhēng</a:t>
            </a:r>
            <a:endParaRPr lang="zh-CN" altLang="en-US" sz="3735">
              <a:solidFill>
                <a:srgbClr val="FF0000"/>
              </a:solidFill>
              <a:latin typeface="汉语拼音" panose="00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0" name="左大括号 29"/>
          <p:cNvSpPr/>
          <p:nvPr/>
        </p:nvSpPr>
        <p:spPr>
          <a:xfrm>
            <a:off x="6534151" y="2351617"/>
            <a:ext cx="421216" cy="2724149"/>
          </a:xfrm>
          <a:prstGeom prst="leftBrace">
            <a:avLst>
              <a:gd name="adj1" fmla="val 36359"/>
              <a:gd name="adj2" fmla="val 50000"/>
            </a:avLst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sz="3735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309" name="矩形 30"/>
          <p:cNvSpPr>
            <a:spLocks noChangeArrowheads="1"/>
          </p:cNvSpPr>
          <p:nvPr/>
        </p:nvSpPr>
        <p:spPr bwMode="auto">
          <a:xfrm>
            <a:off x="6769100" y="4243917"/>
            <a:ext cx="3287395" cy="1068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70000"/>
              </a:lnSpc>
            </a:pPr>
            <a:r>
              <a:rPr lang="zh-CN" altLang="en-US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     ）症结</a:t>
            </a:r>
            <a:endParaRPr lang="zh-CN" altLang="en-US" sz="373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/>
          <p:cNvGrpSpPr/>
          <p:nvPr/>
        </p:nvGrpSpPr>
        <p:grpSpPr bwMode="auto">
          <a:xfrm>
            <a:off x="624417" y="740833"/>
            <a:ext cx="1998133" cy="736600"/>
            <a:chOff x="611188" y="598488"/>
            <a:chExt cx="1498600" cy="552449"/>
          </a:xfrm>
        </p:grpSpPr>
        <p:sp>
          <p:nvSpPr>
            <p:cNvPr id="3" name="圆角矩形 2"/>
            <p:cNvSpPr/>
            <p:nvPr/>
          </p:nvSpPr>
          <p:spPr>
            <a:xfrm rot="20326116">
              <a:off x="1604963" y="719138"/>
              <a:ext cx="442912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4" name="圆角矩形 3"/>
            <p:cNvSpPr/>
            <p:nvPr/>
          </p:nvSpPr>
          <p:spPr>
            <a:xfrm rot="319204">
              <a:off x="1119188" y="7223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5" name="圆角矩形 4"/>
            <p:cNvSpPr/>
            <p:nvPr/>
          </p:nvSpPr>
          <p:spPr>
            <a:xfrm rot="21148334">
              <a:off x="646113" y="730251"/>
              <a:ext cx="441325" cy="420686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14341" name="矩形 1"/>
            <p:cNvSpPr>
              <a:spLocks noChangeArrowheads="1"/>
            </p:cNvSpPr>
            <p:nvPr/>
          </p:nvSpPr>
          <p:spPr bwMode="auto">
            <a:xfrm>
              <a:off x="611188" y="598488"/>
              <a:ext cx="1498600" cy="48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 eaLnBrk="0" hangingPunct="0">
                <a:lnSpc>
                  <a:spcPts val="4300"/>
                </a:lnSpc>
              </a:pPr>
              <a:r>
                <a:rPr lang="zh-CN" altLang="en-US" sz="3735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形近字</a:t>
              </a:r>
              <a:endParaRPr lang="zh-CN" altLang="en-US" sz="3735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10243" name="TextBox 1"/>
          <p:cNvSpPr txBox="1">
            <a:spLocks noChangeArrowheads="1"/>
          </p:cNvSpPr>
          <p:nvPr/>
        </p:nvSpPr>
        <p:spPr bwMode="auto">
          <a:xfrm>
            <a:off x="2410884" y="2089151"/>
            <a:ext cx="806449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燥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246" name="TextBox 9"/>
          <p:cNvSpPr txBox="1">
            <a:spLocks noChangeArrowheads="1"/>
          </p:cNvSpPr>
          <p:nvPr/>
        </p:nvSpPr>
        <p:spPr bwMode="auto">
          <a:xfrm>
            <a:off x="2935817" y="3242733"/>
            <a:ext cx="806449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躁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2" name="左大括号 21"/>
          <p:cNvSpPr/>
          <p:nvPr/>
        </p:nvSpPr>
        <p:spPr>
          <a:xfrm>
            <a:off x="670984" y="2442633"/>
            <a:ext cx="287867" cy="2592917"/>
          </a:xfrm>
          <a:prstGeom prst="leftBrace">
            <a:avLst>
              <a:gd name="adj1" fmla="val 31792"/>
              <a:gd name="adj2" fmla="val 50000"/>
            </a:avLst>
          </a:prstGeom>
          <a:noFill/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735" kern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45" name="矩形 24"/>
          <p:cNvSpPr>
            <a:spLocks noChangeArrowheads="1"/>
          </p:cNvSpPr>
          <p:nvPr/>
        </p:nvSpPr>
        <p:spPr bwMode="auto">
          <a:xfrm>
            <a:off x="1054100" y="2154767"/>
            <a:ext cx="314960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>
                <a:latin typeface="汉语拼音" panose="000B0604020202020204" pitchFamily="34" charset="0"/>
                <a:ea typeface="楷体" panose="02010609060101010101" pitchFamily="49" charset="-122"/>
              </a:rPr>
              <a:t>zào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（   ）热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251" name="TextBox 1"/>
          <p:cNvSpPr txBox="1">
            <a:spLocks noChangeArrowheads="1"/>
          </p:cNvSpPr>
          <p:nvPr/>
        </p:nvSpPr>
        <p:spPr bwMode="auto">
          <a:xfrm>
            <a:off x="2423584" y="4396317"/>
            <a:ext cx="806449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47" name="矩形 32"/>
          <p:cNvSpPr>
            <a:spLocks noChangeArrowheads="1"/>
          </p:cNvSpPr>
          <p:nvPr/>
        </p:nvSpPr>
        <p:spPr bwMode="auto">
          <a:xfrm>
            <a:off x="1054100" y="3308351"/>
            <a:ext cx="314960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暴</a:t>
            </a:r>
            <a:r>
              <a:rPr lang="en-US" altLang="zh-CN" sz="3735">
                <a:latin typeface="汉语拼音" panose="000B0604020202020204" pitchFamily="34" charset="0"/>
                <a:ea typeface="楷体" panose="02010609060101010101" pitchFamily="49" charset="-122"/>
              </a:rPr>
              <a:t>zào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（   ）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48" name="矩形 33"/>
          <p:cNvSpPr>
            <a:spLocks noChangeArrowheads="1"/>
          </p:cNvSpPr>
          <p:nvPr/>
        </p:nvSpPr>
        <p:spPr bwMode="auto">
          <a:xfrm>
            <a:off x="1054100" y="4459817"/>
            <a:ext cx="3155315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>
                <a:latin typeface="汉语拼音" panose="000B0604020202020204" pitchFamily="34" charset="0"/>
                <a:ea typeface="楷体" panose="02010609060101010101" pitchFamily="49" charset="-122"/>
              </a:rPr>
              <a:t>cāo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（   ）场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4349" name="组合 55"/>
          <p:cNvGrpSpPr/>
          <p:nvPr/>
        </p:nvGrpSpPr>
        <p:grpSpPr bwMode="auto">
          <a:xfrm>
            <a:off x="-4233" y="-27517"/>
            <a:ext cx="2675467" cy="666289"/>
            <a:chOff x="70" y="-63"/>
            <a:chExt cx="3161" cy="786"/>
          </a:xfrm>
        </p:grpSpPr>
        <p:sp>
          <p:nvSpPr>
            <p:cNvPr id="14350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预习检查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40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菱形 40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36" name="TextBox 9"/>
          <p:cNvSpPr txBox="1">
            <a:spLocks noChangeArrowheads="1"/>
          </p:cNvSpPr>
          <p:nvPr/>
        </p:nvSpPr>
        <p:spPr bwMode="auto">
          <a:xfrm>
            <a:off x="8286751" y="3107267"/>
            <a:ext cx="806449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萤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" name="左大括号 37"/>
          <p:cNvSpPr/>
          <p:nvPr/>
        </p:nvSpPr>
        <p:spPr>
          <a:xfrm>
            <a:off x="6405033" y="2294467"/>
            <a:ext cx="287867" cy="2592917"/>
          </a:xfrm>
          <a:prstGeom prst="leftBrace">
            <a:avLst>
              <a:gd name="adj1" fmla="val 31792"/>
              <a:gd name="adj2" fmla="val 50000"/>
            </a:avLst>
          </a:prstGeom>
          <a:noFill/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735" kern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55" name="矩形 38"/>
          <p:cNvSpPr>
            <a:spLocks noChangeArrowheads="1"/>
          </p:cNvSpPr>
          <p:nvPr/>
        </p:nvSpPr>
        <p:spPr bwMode="auto">
          <a:xfrm>
            <a:off x="6790267" y="2006600"/>
            <a:ext cx="3526155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>
                <a:latin typeface="汉语拼音" panose="000B0604020202020204" pitchFamily="34" charset="0"/>
                <a:ea typeface="楷体" panose="02010609060101010101" pitchFamily="49" charset="-122"/>
              </a:rPr>
              <a:t>yíng  </a:t>
            </a:r>
            <a:r>
              <a:rPr lang="zh-CN" altLang="en-US" sz="3735" b="1">
                <a:latin typeface="汉语拼音" panose="000B0604020202020204" pitchFamily="34" charset="0"/>
                <a:ea typeface="楷体" panose="02010609060101010101" pitchFamily="49" charset="-122"/>
              </a:rPr>
              <a:t>晶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（   ）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2" name="TextBox 1"/>
          <p:cNvSpPr txBox="1">
            <a:spLocks noChangeArrowheads="1"/>
          </p:cNvSpPr>
          <p:nvPr/>
        </p:nvSpPr>
        <p:spPr bwMode="auto">
          <a:xfrm>
            <a:off x="8286751" y="4286251"/>
            <a:ext cx="806449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荧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57" name="矩形 42"/>
          <p:cNvSpPr>
            <a:spLocks noChangeArrowheads="1"/>
          </p:cNvSpPr>
          <p:nvPr/>
        </p:nvSpPr>
        <p:spPr bwMode="auto">
          <a:xfrm>
            <a:off x="6790267" y="3160184"/>
            <a:ext cx="372872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>
                <a:latin typeface="汉语拼音" panose="000B0604020202020204" pitchFamily="34" charset="0"/>
                <a:ea typeface="楷体" panose="02010609060101010101" pitchFamily="49" charset="-122"/>
              </a:rPr>
              <a:t>yíng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（   ）火虫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58" name="矩形 46"/>
          <p:cNvSpPr>
            <a:spLocks noChangeArrowheads="1"/>
          </p:cNvSpPr>
          <p:nvPr/>
        </p:nvSpPr>
        <p:spPr bwMode="auto">
          <a:xfrm>
            <a:off x="6790267" y="4311651"/>
            <a:ext cx="3251835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>
                <a:latin typeface="汉语拼音" panose="000B0604020202020204" pitchFamily="34" charset="0"/>
                <a:ea typeface="楷体" panose="02010609060101010101" pitchFamily="49" charset="-122"/>
              </a:rPr>
              <a:t>yíng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（   ）光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8" name="TextBox 9"/>
          <p:cNvSpPr txBox="1">
            <a:spLocks noChangeArrowheads="1"/>
          </p:cNvSpPr>
          <p:nvPr/>
        </p:nvSpPr>
        <p:spPr bwMode="auto">
          <a:xfrm>
            <a:off x="9093201" y="2006600"/>
            <a:ext cx="806449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莹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6" grpId="0"/>
      <p:bldP spid="10251" grpId="0"/>
      <p:bldP spid="36" grpId="0"/>
      <p:bldP spid="42" grpId="0"/>
      <p:bldP spid="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1" name="组合 1"/>
          <p:cNvGrpSpPr/>
          <p:nvPr/>
        </p:nvGrpSpPr>
        <p:grpSpPr bwMode="auto">
          <a:xfrm>
            <a:off x="4886325" y="813859"/>
            <a:ext cx="2329392" cy="642620"/>
            <a:chOff x="3371056" y="691357"/>
            <a:chExt cx="1747044" cy="481964"/>
          </a:xfrm>
        </p:grpSpPr>
        <p:sp>
          <p:nvSpPr>
            <p:cNvPr id="15" name="圆角矩形 14"/>
            <p:cNvSpPr/>
            <p:nvPr/>
          </p:nvSpPr>
          <p:spPr>
            <a:xfrm rot="555800">
              <a:off x="4675187" y="715963"/>
              <a:ext cx="442913" cy="419099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19" name="圆角矩形 18"/>
            <p:cNvSpPr/>
            <p:nvPr/>
          </p:nvSpPr>
          <p:spPr>
            <a:xfrm rot="20470821">
              <a:off x="4270375" y="722313"/>
              <a:ext cx="442912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0" name="圆角矩形 19"/>
            <p:cNvSpPr/>
            <p:nvPr/>
          </p:nvSpPr>
          <p:spPr>
            <a:xfrm rot="319204">
              <a:off x="3851275" y="7223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1" name="圆角矩形 20"/>
            <p:cNvSpPr/>
            <p:nvPr/>
          </p:nvSpPr>
          <p:spPr>
            <a:xfrm rot="21148334">
              <a:off x="3441700" y="730251"/>
              <a:ext cx="441325" cy="420686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15366" name="矩形 1"/>
            <p:cNvSpPr>
              <a:spLocks noChangeArrowheads="1"/>
            </p:cNvSpPr>
            <p:nvPr/>
          </p:nvSpPr>
          <p:spPr bwMode="auto">
            <a:xfrm>
              <a:off x="3371056" y="691357"/>
              <a:ext cx="1743075" cy="48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 eaLnBrk="0" hangingPunct="0">
                <a:lnSpc>
                  <a:spcPts val="4300"/>
                </a:lnSpc>
              </a:pPr>
              <a:r>
                <a:rPr lang="zh-CN" altLang="en-US" sz="3735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词语解释</a:t>
              </a:r>
              <a:endParaRPr lang="zh-CN" altLang="en-US" sz="3735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15367" name="矩形 12"/>
          <p:cNvSpPr>
            <a:spLocks noChangeArrowheads="1"/>
          </p:cNvSpPr>
          <p:nvPr/>
        </p:nvSpPr>
        <p:spPr bwMode="auto">
          <a:xfrm>
            <a:off x="912284" y="2334684"/>
            <a:ext cx="1613535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炽热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2256367" y="2334684"/>
            <a:ext cx="7584017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温度高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极热。炽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，（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火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旺。</a:t>
            </a:r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69" name="矩形 15"/>
          <p:cNvSpPr>
            <a:spLocks noChangeArrowheads="1"/>
          </p:cNvSpPr>
          <p:nvPr/>
        </p:nvSpPr>
        <p:spPr bwMode="auto">
          <a:xfrm>
            <a:off x="912284" y="3122084"/>
            <a:ext cx="1613535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窒息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2256367" y="3122084"/>
            <a:ext cx="9311217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因缺氧或呼吸系统障碍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导致呼吸困难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甚至停止呼吸。 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71" name="矩形 17"/>
          <p:cNvSpPr>
            <a:spLocks noChangeArrowheads="1"/>
          </p:cNvSpPr>
          <p:nvPr/>
        </p:nvSpPr>
        <p:spPr bwMode="auto">
          <a:xfrm>
            <a:off x="912284" y="4389967"/>
            <a:ext cx="1613535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吹嘘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72" name="矩形 21"/>
          <p:cNvSpPr>
            <a:spLocks noChangeArrowheads="1"/>
          </p:cNvSpPr>
          <p:nvPr/>
        </p:nvSpPr>
        <p:spPr bwMode="auto">
          <a:xfrm>
            <a:off x="912284" y="5156200"/>
            <a:ext cx="1613535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清晰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" name="矩形 22"/>
          <p:cNvSpPr>
            <a:spLocks noChangeArrowheads="1"/>
          </p:cNvSpPr>
          <p:nvPr/>
        </p:nvSpPr>
        <p:spPr bwMode="auto">
          <a:xfrm>
            <a:off x="2256367" y="4389967"/>
            <a:ext cx="5568951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夸张地宣扬。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2256367" y="5156200"/>
            <a:ext cx="3649133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清楚。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75" name="矩形 29"/>
          <p:cNvSpPr>
            <a:spLocks noChangeArrowheads="1"/>
          </p:cNvSpPr>
          <p:nvPr/>
        </p:nvSpPr>
        <p:spPr bwMode="auto">
          <a:xfrm>
            <a:off x="912284" y="1547284"/>
            <a:ext cx="1613535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微妙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2256367" y="1547284"/>
            <a:ext cx="6913033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深奥玄妙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难以捉摸。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5377" name="组合 55"/>
          <p:cNvGrpSpPr/>
          <p:nvPr/>
        </p:nvGrpSpPr>
        <p:grpSpPr bwMode="auto">
          <a:xfrm>
            <a:off x="-4233" y="-27517"/>
            <a:ext cx="2675467" cy="666289"/>
            <a:chOff x="70" y="-63"/>
            <a:chExt cx="3161" cy="786"/>
          </a:xfrm>
        </p:grpSpPr>
        <p:sp>
          <p:nvSpPr>
            <p:cNvPr id="15378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预习检查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26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菱形 26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7" grpId="0"/>
      <p:bldP spid="23" grpId="0"/>
      <p:bldP spid="24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矩形 10"/>
          <p:cNvSpPr>
            <a:spLocks noChangeArrowheads="1"/>
          </p:cNvSpPr>
          <p:nvPr/>
        </p:nvSpPr>
        <p:spPr bwMode="auto">
          <a:xfrm>
            <a:off x="622300" y="3380317"/>
            <a:ext cx="3359151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筋疲力尽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2927351" y="3378200"/>
            <a:ext cx="873760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形容非常疲劳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一点儿力气也没有了。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387" name="矩形 10"/>
          <p:cNvSpPr>
            <a:spLocks noChangeArrowheads="1"/>
          </p:cNvSpPr>
          <p:nvPr/>
        </p:nvSpPr>
        <p:spPr bwMode="auto">
          <a:xfrm>
            <a:off x="622300" y="4555067"/>
            <a:ext cx="2567305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和颜悦色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2965451" y="4555067"/>
            <a:ext cx="4474845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形容态度和蔼可亲。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389" name="矩形 25"/>
          <p:cNvSpPr>
            <a:spLocks noChangeArrowheads="1"/>
          </p:cNvSpPr>
          <p:nvPr/>
        </p:nvSpPr>
        <p:spPr bwMode="auto">
          <a:xfrm>
            <a:off x="622300" y="2205567"/>
            <a:ext cx="1613535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轮廓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1968500" y="2203451"/>
            <a:ext cx="7488767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构成图形或物体的外缘的线条。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391" name="矩形 27"/>
          <p:cNvSpPr>
            <a:spLocks noChangeArrowheads="1"/>
          </p:cNvSpPr>
          <p:nvPr/>
        </p:nvSpPr>
        <p:spPr bwMode="auto">
          <a:xfrm>
            <a:off x="622300" y="1028700"/>
            <a:ext cx="1613535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景况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1968500" y="1028700"/>
            <a:ext cx="2495551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情况。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6393" name="组合 55"/>
          <p:cNvGrpSpPr/>
          <p:nvPr/>
        </p:nvGrpSpPr>
        <p:grpSpPr bwMode="auto">
          <a:xfrm>
            <a:off x="-4233" y="-27517"/>
            <a:ext cx="2675467" cy="666289"/>
            <a:chOff x="70" y="-63"/>
            <a:chExt cx="3161" cy="786"/>
          </a:xfrm>
        </p:grpSpPr>
        <p:sp>
          <p:nvSpPr>
            <p:cNvPr id="16394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预习检查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20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菱形 20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7" grpId="0"/>
      <p:bldP spid="16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767755" y="1591733"/>
            <a:ext cx="10896864" cy="4577080"/>
          </a:xfrm>
          <a:prstGeom prst="rect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第一部分（</a:t>
            </a:r>
            <a:r>
              <a:rPr lang="en-US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1-6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段）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写居里夫妇极端艰苦的实验环境和简陋的实验设备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第二部分（</a:t>
            </a:r>
            <a:r>
              <a:rPr lang="en-US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7-19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段）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写在艰苦的工作条件下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玛丽和她的丈夫为提炼镭而进行着艰难的拼搏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第三部分（</a:t>
            </a:r>
            <a:r>
              <a:rPr lang="en-US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20-26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段）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：写居里夫妇终于发现镭的场景。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15" name="文本框 5"/>
          <p:cNvSpPr txBox="1">
            <a:spLocks noChangeArrowheads="1"/>
          </p:cNvSpPr>
          <p:nvPr/>
        </p:nvSpPr>
        <p:spPr bwMode="auto">
          <a:xfrm>
            <a:off x="527051" y="855133"/>
            <a:ext cx="11233149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>
            <a:spAutoFit/>
          </a:bodyPr>
          <a:lstStyle>
            <a:lvl1pPr marL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ts val="600"/>
              </a:spcBef>
            </a:pPr>
            <a:r>
              <a:rPr lang="zh-CN" altLang="en-US" sz="3735" b="1" dirty="0">
                <a:latin typeface="宋体" panose="02010600030101010101" pitchFamily="2" charset="-122"/>
              </a:rPr>
              <a:t>自由读课文，划分文章层次，概括每部分大意。</a:t>
            </a:r>
            <a:endParaRPr lang="en-US" altLang="zh-CN" sz="3735" b="1" dirty="0">
              <a:latin typeface="宋体" panose="02010600030101010101" pitchFamily="2" charset="-122"/>
            </a:endParaRPr>
          </a:p>
        </p:txBody>
      </p:sp>
      <p:grpSp>
        <p:nvGrpSpPr>
          <p:cNvPr id="17411" name="组合 8"/>
          <p:cNvGrpSpPr/>
          <p:nvPr/>
        </p:nvGrpSpPr>
        <p:grpSpPr bwMode="auto">
          <a:xfrm>
            <a:off x="0" y="-27517"/>
            <a:ext cx="2675467" cy="666289"/>
            <a:chOff x="70" y="-63"/>
            <a:chExt cx="3161" cy="786"/>
          </a:xfrm>
        </p:grpSpPr>
        <p:sp>
          <p:nvSpPr>
            <p:cNvPr id="17412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整体感知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2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菱形 12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Box 64"/>
          <p:cNvSpPr txBox="1">
            <a:spLocks noChangeArrowheads="1"/>
          </p:cNvSpPr>
          <p:nvPr/>
        </p:nvSpPr>
        <p:spPr bwMode="auto">
          <a:xfrm>
            <a:off x="472017" y="1223433"/>
            <a:ext cx="11247967" cy="1816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735" b="1" dirty="0">
                <a:latin typeface="宋体" panose="02010600030101010101" pitchFamily="2" charset="-122"/>
              </a:rPr>
              <a:t>    </a:t>
            </a:r>
            <a:r>
              <a:rPr lang="zh-CN" altLang="zh-CN" sz="3735" b="1" dirty="0">
                <a:latin typeface="宋体" panose="02010600030101010101" pitchFamily="2" charset="-122"/>
              </a:rPr>
              <a:t>不管在什么时候</a:t>
            </a:r>
            <a:r>
              <a:rPr lang="zh-CN" altLang="en-US" sz="3735" b="1" dirty="0">
                <a:latin typeface="宋体" panose="02010600030101010101" pitchFamily="2" charset="-122"/>
              </a:rPr>
              <a:t>，</a:t>
            </a:r>
            <a:r>
              <a:rPr lang="zh-CN" altLang="zh-CN" sz="3735" b="1" dirty="0">
                <a:latin typeface="宋体" panose="02010600030101010101" pitchFamily="2" charset="-122"/>
              </a:rPr>
              <a:t>不管对谁来说</a:t>
            </a:r>
            <a:r>
              <a:rPr lang="zh-CN" altLang="en-US" sz="3735" b="1" dirty="0">
                <a:latin typeface="宋体" panose="02010600030101010101" pitchFamily="2" charset="-122"/>
              </a:rPr>
              <a:t>，</a:t>
            </a:r>
            <a:r>
              <a:rPr lang="zh-CN" altLang="zh-CN" sz="3735" b="1" dirty="0">
                <a:latin typeface="宋体" panose="02010600030101010101" pitchFamily="2" charset="-122"/>
              </a:rPr>
              <a:t>“发现”都是一个艰难的过程</a:t>
            </a:r>
            <a:r>
              <a:rPr lang="zh-CN" altLang="en-US" sz="3735" b="1" dirty="0">
                <a:latin typeface="宋体" panose="02010600030101010101" pitchFamily="2" charset="-122"/>
              </a:rPr>
              <a:t>。</a:t>
            </a:r>
            <a:r>
              <a:rPr lang="zh-CN" altLang="zh-CN" sz="3735" b="1" dirty="0">
                <a:latin typeface="宋体" panose="02010600030101010101" pitchFamily="2" charset="-122"/>
              </a:rPr>
              <a:t>请同学们阅读</a:t>
            </a:r>
            <a:r>
              <a:rPr lang="zh-CN" altLang="en-US" sz="3735" b="1" dirty="0">
                <a:latin typeface="宋体" panose="02010600030101010101" pitchFamily="2" charset="-122"/>
              </a:rPr>
              <a:t>课文，说说</a:t>
            </a:r>
            <a:r>
              <a:rPr lang="zh-CN" altLang="zh-CN" sz="3735" b="1" dirty="0">
                <a:latin typeface="宋体" panose="02010600030101010101" pitchFamily="2" charset="-122"/>
              </a:rPr>
              <a:t>居里</a:t>
            </a:r>
            <a:r>
              <a:rPr lang="zh-CN" altLang="en-US" sz="3735" b="1" dirty="0">
                <a:latin typeface="宋体" panose="02010600030101010101" pitchFamily="2" charset="-122"/>
              </a:rPr>
              <a:t>夫妇</a:t>
            </a:r>
            <a:r>
              <a:rPr lang="zh-CN" altLang="zh-CN" sz="3735" b="1" dirty="0">
                <a:latin typeface="宋体" panose="02010600030101010101" pitchFamily="2" charset="-122"/>
              </a:rPr>
              <a:t>发现镭</a:t>
            </a:r>
            <a:r>
              <a:rPr lang="zh-CN" altLang="en-US" sz="3735" b="1" dirty="0">
                <a:latin typeface="宋体" panose="02010600030101010101" pitchFamily="2" charset="-122"/>
              </a:rPr>
              <a:t>是</a:t>
            </a:r>
            <a:r>
              <a:rPr lang="zh-CN" altLang="zh-CN" sz="3735" b="1" dirty="0">
                <a:latin typeface="宋体" panose="02010600030101010101" pitchFamily="2" charset="-122"/>
              </a:rPr>
              <a:t>一个什么样的过程。</a:t>
            </a:r>
            <a:endParaRPr lang="en-US" altLang="zh-CN" sz="3735" b="1" dirty="0">
              <a:latin typeface="宋体" panose="02010600030101010101" pitchFamily="2" charset="-122"/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573617" y="3884084"/>
            <a:ext cx="11283949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居里夫妇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发现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镭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是一个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艰苦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而且微妙的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快乐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的过程。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8435" name="组合 15"/>
          <p:cNvGrpSpPr/>
          <p:nvPr/>
        </p:nvGrpSpPr>
        <p:grpSpPr bwMode="auto">
          <a:xfrm>
            <a:off x="59267" y="-52917"/>
            <a:ext cx="2675467" cy="665959"/>
            <a:chOff x="70" y="-63"/>
            <a:chExt cx="3160" cy="788"/>
          </a:xfrm>
        </p:grpSpPr>
        <p:sp>
          <p:nvSpPr>
            <p:cNvPr id="18436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精读细研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1" name="直线连接符 9"/>
            <p:cNvCxnSpPr/>
            <p:nvPr/>
          </p:nvCxnSpPr>
          <p:spPr>
            <a:xfrm>
              <a:off x="70" y="701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菱形 11"/>
            <p:cNvSpPr/>
            <p:nvPr/>
          </p:nvSpPr>
          <p:spPr>
            <a:xfrm>
              <a:off x="125" y="147"/>
              <a:ext cx="553" cy="554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Text Box 2"/>
          <p:cNvSpPr txBox="1">
            <a:spLocks noChangeArrowheads="1"/>
          </p:cNvSpPr>
          <p:nvPr/>
        </p:nvSpPr>
        <p:spPr bwMode="auto">
          <a:xfrm>
            <a:off x="7535333" y="2084851"/>
            <a:ext cx="3744384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环境恶劣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416" name="Text Box 4"/>
          <p:cNvSpPr txBox="1">
            <a:spLocks noChangeArrowheads="1"/>
          </p:cNvSpPr>
          <p:nvPr/>
        </p:nvSpPr>
        <p:spPr bwMode="auto">
          <a:xfrm>
            <a:off x="7567084" y="4292535"/>
            <a:ext cx="3680883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工作强度大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417" name="Text Box 6"/>
          <p:cNvSpPr txBox="1">
            <a:spLocks noChangeArrowheads="1"/>
          </p:cNvSpPr>
          <p:nvPr/>
        </p:nvSpPr>
        <p:spPr bwMode="auto">
          <a:xfrm>
            <a:off x="6576484" y="5156135"/>
            <a:ext cx="566420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技术落后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工作难度大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418" name="Text Box 8"/>
          <p:cNvSpPr txBox="1">
            <a:spLocks noChangeArrowheads="1"/>
          </p:cNvSpPr>
          <p:nvPr/>
        </p:nvSpPr>
        <p:spPr bwMode="auto">
          <a:xfrm>
            <a:off x="431800" y="2084851"/>
            <a:ext cx="5759451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冬天夏天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室内室外。</a:t>
            </a:r>
            <a:endParaRPr lang="zh-CN" altLang="en-US" sz="373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419" name="Text Box 9"/>
          <p:cNvSpPr txBox="1">
            <a:spLocks noChangeArrowheads="1"/>
          </p:cNvSpPr>
          <p:nvPr/>
        </p:nvSpPr>
        <p:spPr bwMode="auto">
          <a:xfrm>
            <a:off x="431800" y="2916701"/>
            <a:ext cx="5856817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“他们炼制……露天地里进行……不至于因窒息”</a:t>
            </a:r>
            <a:endParaRPr lang="zh-CN" altLang="en-US" sz="3735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420" name="Text Box 11"/>
          <p:cNvSpPr txBox="1">
            <a:spLocks noChangeArrowheads="1"/>
          </p:cNvSpPr>
          <p:nvPr/>
        </p:nvSpPr>
        <p:spPr bwMode="auto">
          <a:xfrm>
            <a:off x="431800" y="4322168"/>
            <a:ext cx="6144684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“有时候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我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整天……东西”</a:t>
            </a:r>
            <a:endParaRPr lang="zh-CN" altLang="zh-CN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422" name="Rectangle 13"/>
          <p:cNvSpPr>
            <a:spLocks noChangeArrowheads="1"/>
          </p:cNvSpPr>
          <p:nvPr/>
        </p:nvSpPr>
        <p:spPr bwMode="auto">
          <a:xfrm>
            <a:off x="431800" y="5156135"/>
            <a:ext cx="5856817" cy="66611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“最困难的……分离出来”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425" name="Text Box 4"/>
          <p:cNvSpPr txBox="1">
            <a:spLocks noChangeArrowheads="1"/>
          </p:cNvSpPr>
          <p:nvPr/>
        </p:nvSpPr>
        <p:spPr bwMode="auto">
          <a:xfrm>
            <a:off x="7727951" y="3141068"/>
            <a:ext cx="3361267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设备简陋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70" name="矩形 6"/>
          <p:cNvSpPr>
            <a:spLocks noChangeArrowheads="1"/>
          </p:cNvSpPr>
          <p:nvPr/>
        </p:nvSpPr>
        <p:spPr bwMode="auto">
          <a:xfrm>
            <a:off x="814917" y="812800"/>
            <a:ext cx="10752667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b="1" dirty="0">
                <a:latin typeface="宋体" panose="02010600030101010101" pitchFamily="2" charset="-122"/>
              </a:rPr>
              <a:t>    </a:t>
            </a:r>
            <a:r>
              <a:rPr lang="zh-CN" altLang="zh-CN" sz="3735" b="1" dirty="0">
                <a:latin typeface="宋体" panose="02010600030101010101" pitchFamily="2" charset="-122"/>
              </a:rPr>
              <a:t>居里夫人发现镭是一个艰苦的过程</a:t>
            </a:r>
            <a:r>
              <a:rPr lang="zh-CN" altLang="en-US" sz="3735" b="1" dirty="0">
                <a:latin typeface="宋体" panose="02010600030101010101" pitchFamily="2" charset="-122"/>
              </a:rPr>
              <a:t>。“艰苦”表现在哪些方面呢？</a:t>
            </a:r>
            <a:endParaRPr lang="zh-CN" altLang="en-US" sz="3735" b="1" dirty="0">
              <a:latin typeface="宋体" panose="02010600030101010101" pitchFamily="2" charset="-122"/>
            </a:endParaRPr>
          </a:p>
        </p:txBody>
      </p:sp>
      <p:grpSp>
        <p:nvGrpSpPr>
          <p:cNvPr id="19466" name="组合 15"/>
          <p:cNvGrpSpPr/>
          <p:nvPr/>
        </p:nvGrpSpPr>
        <p:grpSpPr bwMode="auto">
          <a:xfrm>
            <a:off x="59267" y="-52917"/>
            <a:ext cx="2675467" cy="665959"/>
            <a:chOff x="70" y="-63"/>
            <a:chExt cx="3160" cy="788"/>
          </a:xfrm>
        </p:grpSpPr>
        <p:sp>
          <p:nvSpPr>
            <p:cNvPr id="19467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精读细研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7" name="直线连接符 9"/>
            <p:cNvCxnSpPr/>
            <p:nvPr/>
          </p:nvCxnSpPr>
          <p:spPr>
            <a:xfrm>
              <a:off x="70" y="701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菱形 17"/>
            <p:cNvSpPr/>
            <p:nvPr/>
          </p:nvSpPr>
          <p:spPr>
            <a:xfrm>
              <a:off x="125" y="147"/>
              <a:ext cx="553" cy="554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2" name="右箭头 1"/>
          <p:cNvSpPr/>
          <p:nvPr/>
        </p:nvSpPr>
        <p:spPr>
          <a:xfrm>
            <a:off x="6191251" y="2434101"/>
            <a:ext cx="1729316" cy="154516"/>
          </a:xfrm>
          <a:prstGeom prst="rightArrow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  <p:sp>
        <p:nvSpPr>
          <p:cNvPr id="16" name="右箭头 15"/>
          <p:cNvSpPr/>
          <p:nvPr/>
        </p:nvSpPr>
        <p:spPr>
          <a:xfrm>
            <a:off x="6167967" y="3414117"/>
            <a:ext cx="1727200" cy="156633"/>
          </a:xfrm>
          <a:prstGeom prst="rightArrow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  <p:sp>
        <p:nvSpPr>
          <p:cNvPr id="19" name="右箭头 18"/>
          <p:cNvSpPr/>
          <p:nvPr/>
        </p:nvSpPr>
        <p:spPr>
          <a:xfrm>
            <a:off x="6187017" y="4394135"/>
            <a:ext cx="1729316" cy="156633"/>
          </a:xfrm>
          <a:prstGeom prst="rightArrow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  <p:sp>
        <p:nvSpPr>
          <p:cNvPr id="20" name="右箭头 19"/>
          <p:cNvSpPr/>
          <p:nvPr/>
        </p:nvSpPr>
        <p:spPr>
          <a:xfrm>
            <a:off x="6199717" y="5376268"/>
            <a:ext cx="759883" cy="207433"/>
          </a:xfrm>
          <a:prstGeom prst="rightArrow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/>
      <p:bldP spid="17416" grpId="0"/>
      <p:bldP spid="17417" grpId="0"/>
      <p:bldP spid="17418" grpId="0"/>
      <p:bldP spid="17419" grpId="0"/>
      <p:bldP spid="17420" grpId="0"/>
      <p:bldP spid="17422" grpId="0" bldLvl="0" animBg="1"/>
      <p:bldP spid="17425" grpId="0"/>
      <p:bldP spid="2" grpId="0" bldLvl="0" animBg="1"/>
      <p:bldP spid="16" grpId="0" bldLvl="0" animBg="1"/>
      <p:bldP spid="19" grpId="0" bldLvl="0" animBg="1"/>
      <p:bldP spid="20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2"/>
          <p:cNvSpPr>
            <a:spLocks noChangeArrowheads="1"/>
          </p:cNvSpPr>
          <p:nvPr/>
        </p:nvSpPr>
        <p:spPr bwMode="auto">
          <a:xfrm>
            <a:off x="719667" y="1221317"/>
            <a:ext cx="10945284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b="1" dirty="0">
                <a:latin typeface="宋体" panose="02010600030101010101" pitchFamily="2" charset="-122"/>
              </a:rPr>
              <a:t>    </a:t>
            </a:r>
            <a:r>
              <a:rPr lang="zh-CN" altLang="zh-CN" sz="3735" b="1" dirty="0">
                <a:latin typeface="宋体" panose="02010600030101010101" pitchFamily="2" charset="-122"/>
              </a:rPr>
              <a:t>这样“艰苦”的岁月</a:t>
            </a:r>
            <a:r>
              <a:rPr lang="zh-CN" altLang="en-US" sz="3735" b="1" dirty="0">
                <a:latin typeface="宋体" panose="02010600030101010101" pitchFamily="2" charset="-122"/>
              </a:rPr>
              <a:t>，</a:t>
            </a:r>
            <a:r>
              <a:rPr lang="zh-CN" altLang="zh-CN" sz="3735" b="1" dirty="0">
                <a:latin typeface="宋体" panose="02010600030101010101" pitchFamily="2" charset="-122"/>
              </a:rPr>
              <a:t>在居里夫人</a:t>
            </a:r>
            <a:r>
              <a:rPr lang="zh-CN" altLang="zh-CN" sz="3735" b="1" dirty="0" smtClean="0">
                <a:latin typeface="宋体" panose="02010600030101010101" pitchFamily="2" charset="-122"/>
              </a:rPr>
              <a:t>看来是</a:t>
            </a:r>
            <a:r>
              <a:rPr lang="zh-CN" altLang="zh-CN" sz="3735" b="1" dirty="0">
                <a:latin typeface="宋体" panose="02010600030101010101" pitchFamily="2" charset="-122"/>
              </a:rPr>
              <a:t>怎么样的</a:t>
            </a:r>
            <a:r>
              <a:rPr lang="zh-CN" altLang="en-US" sz="3735" b="1" dirty="0" smtClean="0">
                <a:latin typeface="宋体" panose="02010600030101010101" pitchFamily="2" charset="-122"/>
              </a:rPr>
              <a:t>？请用</a:t>
            </a:r>
            <a:r>
              <a:rPr lang="zh-CN" altLang="en-US" sz="3735" b="1" dirty="0">
                <a:latin typeface="宋体" panose="02010600030101010101" pitchFamily="2" charset="-122"/>
              </a:rPr>
              <a:t>文中的语句回答。</a:t>
            </a:r>
            <a:endParaRPr lang="zh-CN" altLang="en-US" sz="3735" b="1" dirty="0">
              <a:latin typeface="宋体" panose="02010600030101010101" pitchFamily="2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2832100" y="3333751"/>
            <a:ext cx="6527800" cy="748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426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最美好且最快乐的几年</a:t>
            </a:r>
            <a:r>
              <a:rPr lang="zh-CN" altLang="en-US" sz="426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426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0483" name="组合 15"/>
          <p:cNvGrpSpPr/>
          <p:nvPr/>
        </p:nvGrpSpPr>
        <p:grpSpPr bwMode="auto">
          <a:xfrm>
            <a:off x="59267" y="-52917"/>
            <a:ext cx="2675467" cy="665959"/>
            <a:chOff x="70" y="-63"/>
            <a:chExt cx="3160" cy="788"/>
          </a:xfrm>
        </p:grpSpPr>
        <p:sp>
          <p:nvSpPr>
            <p:cNvPr id="20484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精读细研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7" name="直线连接符 9"/>
            <p:cNvCxnSpPr/>
            <p:nvPr/>
          </p:nvCxnSpPr>
          <p:spPr>
            <a:xfrm>
              <a:off x="70" y="701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菱形 7"/>
            <p:cNvSpPr/>
            <p:nvPr/>
          </p:nvSpPr>
          <p:spPr>
            <a:xfrm>
              <a:off x="125" y="147"/>
              <a:ext cx="553" cy="554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1"/>
          <p:cNvSpPr>
            <a:spLocks noChangeArrowheads="1"/>
          </p:cNvSpPr>
          <p:nvPr/>
        </p:nvSpPr>
        <p:spPr bwMode="auto">
          <a:xfrm>
            <a:off x="668867" y="778933"/>
            <a:ext cx="9984317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>
                <a:latin typeface="宋体" panose="02010600030101010101" pitchFamily="2" charset="-122"/>
              </a:rPr>
              <a:t>文中哪些地方可以读出“美好”与“快乐”</a:t>
            </a:r>
            <a:r>
              <a:rPr lang="zh-CN" altLang="en-US" sz="3735" b="1">
                <a:latin typeface="宋体" panose="02010600030101010101" pitchFamily="2" charset="-122"/>
              </a:rPr>
              <a:t>？</a:t>
            </a:r>
            <a:endParaRPr lang="zh-CN" altLang="en-US" sz="3735" b="1">
              <a:latin typeface="宋体" panose="02010600030101010101" pitchFamily="2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778933" y="3854451"/>
            <a:ext cx="10788651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感谢这种意外的发现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在这个时期里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我们完全被那展开在我们面前的新领域吸引住了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706967" y="2906184"/>
            <a:ext cx="11245851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宁静和坚守让他们专心研究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这是一种快乐。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778933" y="5075767"/>
            <a:ext cx="10788651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科学家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们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被吸引住了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说明他们沉迷、沉醉于科学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这也是令他们快乐的事情。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1509" name="组合 15"/>
          <p:cNvGrpSpPr/>
          <p:nvPr/>
        </p:nvGrpSpPr>
        <p:grpSpPr bwMode="auto">
          <a:xfrm>
            <a:off x="59267" y="-52917"/>
            <a:ext cx="2675467" cy="665959"/>
            <a:chOff x="70" y="-63"/>
            <a:chExt cx="3160" cy="788"/>
          </a:xfrm>
        </p:grpSpPr>
        <p:sp>
          <p:nvSpPr>
            <p:cNvPr id="21510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精读细研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9" name="直线连接符 9"/>
            <p:cNvCxnSpPr/>
            <p:nvPr/>
          </p:nvCxnSpPr>
          <p:spPr>
            <a:xfrm>
              <a:off x="70" y="701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菱形 9"/>
            <p:cNvSpPr/>
            <p:nvPr/>
          </p:nvSpPr>
          <p:spPr>
            <a:xfrm>
              <a:off x="125" y="147"/>
              <a:ext cx="553" cy="554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778933" y="1634067"/>
            <a:ext cx="10788651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这种抵抗他们的材料迷住了他们。他们之间的柔情和他们智力上的热情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把他们结合在一起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1"/>
          <p:cNvSpPr>
            <a:spLocks noChangeArrowheads="1"/>
          </p:cNvSpPr>
          <p:nvPr/>
        </p:nvSpPr>
        <p:spPr bwMode="auto">
          <a:xfrm>
            <a:off x="1739900" y="933451"/>
            <a:ext cx="7336155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 dirty="0">
                <a:latin typeface="宋体" panose="02010600030101010101" pitchFamily="2" charset="-122"/>
              </a:rPr>
              <a:t>这</a:t>
            </a:r>
            <a:r>
              <a:rPr lang="zh-CN" altLang="en-US" sz="3735" b="1" dirty="0">
                <a:latin typeface="宋体" panose="02010600030101010101" pitchFamily="2" charset="-122"/>
              </a:rPr>
              <a:t>种</a:t>
            </a:r>
            <a:r>
              <a:rPr lang="zh-CN" altLang="zh-CN" sz="3735" b="1" dirty="0">
                <a:latin typeface="宋体" panose="02010600030101010101" pitchFamily="2" charset="-122"/>
              </a:rPr>
              <a:t>“艰苦”和“快乐”矛盾吗</a:t>
            </a:r>
            <a:r>
              <a:rPr lang="zh-CN" altLang="en-US" sz="3735" b="1" dirty="0">
                <a:latin typeface="宋体" panose="02010600030101010101" pitchFamily="2" charset="-122"/>
              </a:rPr>
              <a:t>？</a:t>
            </a:r>
            <a:endParaRPr lang="zh-CN" altLang="en-US" sz="3735" b="1" dirty="0">
              <a:latin typeface="宋体" panose="02010600030101010101" pitchFamily="2" charset="-122"/>
            </a:endParaRPr>
          </a:p>
        </p:txBody>
      </p:sp>
      <p:sp>
        <p:nvSpPr>
          <p:cNvPr id="108545" name="Rectangle 1"/>
          <p:cNvSpPr>
            <a:spLocks noChangeArrowheads="1"/>
          </p:cNvSpPr>
          <p:nvPr/>
        </p:nvSpPr>
        <p:spPr bwMode="auto">
          <a:xfrm>
            <a:off x="706967" y="2003108"/>
            <a:ext cx="10778067" cy="2680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    不矛盾，因为“艰苦”指科研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条件的艰苦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，而“快乐”是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主观感受上的快乐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，是指居里夫人对自己从事的科学事业的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热爱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2531" name="组合 15"/>
          <p:cNvGrpSpPr/>
          <p:nvPr/>
        </p:nvGrpSpPr>
        <p:grpSpPr bwMode="auto">
          <a:xfrm>
            <a:off x="59267" y="-52917"/>
            <a:ext cx="2675467" cy="665959"/>
            <a:chOff x="70" y="-63"/>
            <a:chExt cx="3160" cy="788"/>
          </a:xfrm>
        </p:grpSpPr>
        <p:sp>
          <p:nvSpPr>
            <p:cNvPr id="22532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精读细研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6" name="直线连接符 9"/>
            <p:cNvCxnSpPr/>
            <p:nvPr/>
          </p:nvCxnSpPr>
          <p:spPr>
            <a:xfrm>
              <a:off x="70" y="701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菱形 6"/>
            <p:cNvSpPr/>
            <p:nvPr/>
          </p:nvSpPr>
          <p:spPr>
            <a:xfrm>
              <a:off x="125" y="147"/>
              <a:ext cx="553" cy="554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673100" y="1906059"/>
            <a:ext cx="11279717" cy="35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坚定的信念和勇于接受挑战的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顽强精神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对科学研究具有极大的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热情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时刻保持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专注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，全神贯注。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科研中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注重效率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，懂得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分工协作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，并且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任劳任怨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459" name="TextBox 2"/>
          <p:cNvSpPr txBox="1">
            <a:spLocks noChangeArrowheads="1"/>
          </p:cNvSpPr>
          <p:nvPr/>
        </p:nvSpPr>
        <p:spPr bwMode="auto">
          <a:xfrm>
            <a:off x="814917" y="1003300"/>
            <a:ext cx="10369549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735" b="1" dirty="0">
                <a:latin typeface="宋体" panose="02010600030101010101" pitchFamily="2" charset="-122"/>
              </a:rPr>
              <a:t>居里夫妇身上有哪些优秀的品质值得我们学习？</a:t>
            </a:r>
            <a:endParaRPr lang="zh-CN" altLang="en-US" sz="3735" b="1" dirty="0">
              <a:latin typeface="宋体" panose="02010600030101010101" pitchFamily="2" charset="-122"/>
            </a:endParaRPr>
          </a:p>
        </p:txBody>
      </p:sp>
      <p:grpSp>
        <p:nvGrpSpPr>
          <p:cNvPr id="23555" name="组合 15"/>
          <p:cNvGrpSpPr/>
          <p:nvPr/>
        </p:nvGrpSpPr>
        <p:grpSpPr bwMode="auto">
          <a:xfrm>
            <a:off x="59267" y="-52917"/>
            <a:ext cx="2675467" cy="665959"/>
            <a:chOff x="70" y="-63"/>
            <a:chExt cx="3160" cy="788"/>
          </a:xfrm>
        </p:grpSpPr>
        <p:sp>
          <p:nvSpPr>
            <p:cNvPr id="23556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精读细研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6" name="直线连接符 9"/>
            <p:cNvCxnSpPr/>
            <p:nvPr/>
          </p:nvCxnSpPr>
          <p:spPr>
            <a:xfrm>
              <a:off x="70" y="701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菱形 6"/>
            <p:cNvSpPr/>
            <p:nvPr/>
          </p:nvSpPr>
          <p:spPr>
            <a:xfrm>
              <a:off x="125" y="147"/>
              <a:ext cx="553" cy="554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4"/>
          <p:cNvSpPr txBox="1">
            <a:spLocks noChangeArrowheads="1"/>
          </p:cNvSpPr>
          <p:nvPr/>
        </p:nvSpPr>
        <p:spPr bwMode="auto">
          <a:xfrm>
            <a:off x="455084" y="1680633"/>
            <a:ext cx="11281833" cy="2680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上节课我们一起探讨了居里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夫妇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“艰苦而快乐”的研究生活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一起感受了居里夫人的人格魅力。这节课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我们</a:t>
            </a:r>
            <a:r>
              <a:rPr lang="zh-CN" altLang="en-US" sz="373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就来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学习什么是“美丽的颜色”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4578" name="组合 5"/>
          <p:cNvGrpSpPr/>
          <p:nvPr/>
        </p:nvGrpSpPr>
        <p:grpSpPr bwMode="auto">
          <a:xfrm>
            <a:off x="239184" y="165100"/>
            <a:ext cx="2173816" cy="518583"/>
            <a:chOff x="160049" y="525491"/>
            <a:chExt cx="1629583" cy="389054"/>
          </a:xfrm>
        </p:grpSpPr>
        <p:pic>
          <p:nvPicPr>
            <p:cNvPr id="24579" name="图片 2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049" y="536607"/>
              <a:ext cx="1629583" cy="377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580" name="文本框 11"/>
            <p:cNvSpPr txBox="1">
              <a:spLocks noChangeArrowheads="1"/>
            </p:cNvSpPr>
            <p:nvPr/>
          </p:nvSpPr>
          <p:spPr bwMode="auto">
            <a:xfrm>
              <a:off x="172162" y="525491"/>
              <a:ext cx="1231486" cy="376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/>
              <a:r>
                <a:rPr lang="zh-CN" altLang="en-US" sz="2665">
                  <a:solidFill>
                    <a:srgbClr val="FFFF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第二课时</a:t>
              </a:r>
              <a:endParaRPr lang="zh-CN" altLang="en-US" sz="2665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1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25602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1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菱形 13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grpSp>
        <p:nvGrpSpPr>
          <p:cNvPr id="9" name="组合 7"/>
          <p:cNvGrpSpPr/>
          <p:nvPr/>
        </p:nvGrpSpPr>
        <p:grpSpPr bwMode="auto">
          <a:xfrm>
            <a:off x="1007533" y="1394884"/>
            <a:ext cx="10598151" cy="3395133"/>
            <a:chOff x="827088" y="600075"/>
            <a:chExt cx="7948612" cy="2547938"/>
          </a:xfrm>
        </p:grpSpPr>
        <p:pic>
          <p:nvPicPr>
            <p:cNvPr id="25606" name="图片 1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7088" y="1565275"/>
              <a:ext cx="1104900" cy="1582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07" name="圆角矩形 14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97000" y="600075"/>
              <a:ext cx="7378700" cy="22467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08" name="矩形 14"/>
            <p:cNvSpPr>
              <a:spLocks noChangeArrowheads="1"/>
            </p:cNvSpPr>
            <p:nvPr/>
          </p:nvSpPr>
          <p:spPr bwMode="auto">
            <a:xfrm>
              <a:off x="2324894" y="843558"/>
              <a:ext cx="6120680" cy="1623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3735" dirty="0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 标题</a:t>
              </a:r>
              <a:r>
                <a:rPr lang="en-US" altLang="zh-CN" sz="3735" dirty="0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《</a:t>
              </a:r>
              <a:r>
                <a:rPr lang="zh-CN" altLang="en-US" sz="3735" dirty="0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美丽的颜色</a:t>
              </a:r>
              <a:r>
                <a:rPr lang="en-US" altLang="zh-CN" sz="3735" dirty="0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》</a:t>
              </a:r>
              <a:r>
                <a:rPr lang="zh-CN" altLang="en-US" sz="3735" dirty="0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的含义是什么？文中有几处提到了“美丽的颜色”？</a:t>
              </a:r>
              <a:endParaRPr lang="zh-CN" altLang="en-US" sz="3735" dirty="0">
                <a:solidFill>
                  <a:srgbClr val="A96A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102784" y="3405717"/>
            <a:ext cx="10464800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文章中共有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处提到了“美丽的颜色”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它们分别出现在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第</a:t>
            </a:r>
            <a:r>
              <a:rPr lang="en-US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18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段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第</a:t>
            </a:r>
            <a:r>
              <a:rPr lang="en-US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21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段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和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第</a:t>
            </a:r>
            <a:r>
              <a:rPr lang="en-US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22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段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zh-CN" sz="3735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007533" y="1221317"/>
            <a:ext cx="10657417" cy="1816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标题《美丽的颜色》的含义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既指镭放射出的美丽颜色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也指居里夫妇美丽的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人格和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科学精神。</a:t>
            </a:r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6627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26628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3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菱形 13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矩形 2"/>
          <p:cNvSpPr>
            <a:spLocks noChangeArrowheads="1"/>
          </p:cNvSpPr>
          <p:nvPr/>
        </p:nvSpPr>
        <p:spPr bwMode="auto">
          <a:xfrm>
            <a:off x="789517" y="3333751"/>
            <a:ext cx="10945283" cy="1816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镭是居里夫妇用了很长时间才提炼出来的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他们希望镭有美丽的颜色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从中我们可以感受到</a:t>
            </a:r>
            <a:r>
              <a:rPr lang="zh-CN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他们对科学的向往</a:t>
            </a:r>
            <a:r>
              <a:rPr lang="zh-CN" altLang="en-US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对实验前景充满信心和希望。</a:t>
            </a:r>
            <a:endParaRPr lang="zh-CN" altLang="zh-CN" sz="3735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7650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27651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9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菱形 9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611717" y="740833"/>
            <a:ext cx="161544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735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3735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</a:t>
            </a:r>
            <a:r>
              <a:rPr lang="zh-CN" altLang="en-US" sz="3735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段</a:t>
            </a:r>
            <a:endParaRPr lang="zh-CN" altLang="en-US" sz="3735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789517" y="1604433"/>
            <a:ext cx="10945283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这个物理学家和颜悦色地回答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“我不知道……你可以想到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我希望它有很美丽的颜色。”</a:t>
            </a:r>
            <a:endParaRPr lang="zh-CN" altLang="en-US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438151" y="4102100"/>
            <a:ext cx="11315700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此处“美丽的颜色”照应第</a:t>
            </a: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18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段，</a:t>
            </a:r>
            <a:r>
              <a:rPr lang="zh-CN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表现了居里夫妇对自己工作的热爱</a:t>
            </a:r>
            <a:r>
              <a:rPr lang="zh-CN" altLang="en-US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对科学发展的极大热情。</a:t>
            </a:r>
            <a:endParaRPr lang="zh-CN" altLang="zh-CN" sz="3735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8674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28675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9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菱形 9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732367" y="1678517"/>
            <a:ext cx="10727267" cy="1816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玛丽说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“不要点灯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！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”接着轻轻地笑了笑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再说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“你记得你对我说‘我希望它有很美丽的颜色’的那一天吗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3735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611717" y="740833"/>
            <a:ext cx="161544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735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3735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3735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段</a:t>
            </a:r>
            <a:endParaRPr lang="zh-CN" altLang="en-US" sz="3735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527051" y="3454400"/>
            <a:ext cx="11233149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此处“美丽的颜色”是</a:t>
            </a:r>
            <a:r>
              <a:rPr lang="zh-CN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指镭作为一种金属其本身具有的颜色。</a:t>
            </a:r>
            <a:endParaRPr lang="zh-CN" altLang="zh-CN" sz="3735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9698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29699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9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菱形 9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501651" y="1964267"/>
            <a:ext cx="10657416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镭不只有“美丽的颜色”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它还自动发光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！</a:t>
            </a:r>
            <a:endParaRPr lang="zh-CN" altLang="en-US" sz="2400" dirty="0"/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611717" y="740833"/>
            <a:ext cx="161544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735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3735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22</a:t>
            </a:r>
            <a:r>
              <a:rPr lang="zh-CN" altLang="en-US" sz="3735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段</a:t>
            </a:r>
            <a:endParaRPr lang="zh-CN" altLang="en-US" sz="3735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1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30722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6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菱形 6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grpSp>
        <p:nvGrpSpPr>
          <p:cNvPr id="8" name="组合 7"/>
          <p:cNvGrpSpPr/>
          <p:nvPr/>
        </p:nvGrpSpPr>
        <p:grpSpPr bwMode="auto">
          <a:xfrm>
            <a:off x="1007533" y="1394884"/>
            <a:ext cx="10598151" cy="3395133"/>
            <a:chOff x="827088" y="600075"/>
            <a:chExt cx="7948612" cy="2547938"/>
          </a:xfrm>
        </p:grpSpPr>
        <p:pic>
          <p:nvPicPr>
            <p:cNvPr id="30726" name="图片 1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7088" y="1565275"/>
              <a:ext cx="1104900" cy="1582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27" name="圆角矩形 14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97000" y="600075"/>
              <a:ext cx="7378700" cy="22467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728" name="矩形 14"/>
            <p:cNvSpPr>
              <a:spLocks noChangeArrowheads="1"/>
            </p:cNvSpPr>
            <p:nvPr/>
          </p:nvSpPr>
          <p:spPr bwMode="auto">
            <a:xfrm>
              <a:off x="2324894" y="843558"/>
              <a:ext cx="6120680" cy="1623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3735" dirty="0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 文章只是客观记述居里夫妇发现镭的过程吗？作者的情感是如何体现的？</a:t>
              </a:r>
              <a:endParaRPr lang="zh-CN" altLang="en-US" sz="3735" dirty="0">
                <a:solidFill>
                  <a:srgbClr val="A96A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矩形 1"/>
          <p:cNvSpPr>
            <a:spLocks noChangeArrowheads="1"/>
          </p:cNvSpPr>
          <p:nvPr/>
        </p:nvSpPr>
        <p:spPr bwMode="auto">
          <a:xfrm>
            <a:off x="3340100" y="1411817"/>
            <a:ext cx="6382385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她</a:t>
            </a:r>
            <a:r>
              <a:rPr lang="zh-CN" altLang="en-US" sz="3735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独自</a:t>
            </a:r>
            <a:r>
              <a:rPr lang="zh-CN" altLang="zh-CN" sz="3735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一个人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就是一家工厂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1746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31747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6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菱形 6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8" name="圆角矩形标注 7"/>
          <p:cNvSpPr/>
          <p:nvPr/>
        </p:nvSpPr>
        <p:spPr>
          <a:xfrm>
            <a:off x="863600" y="2755900"/>
            <a:ext cx="10705008" cy="1826684"/>
          </a:xfrm>
          <a:prstGeom prst="wedgeRoundRectCallout">
            <a:avLst>
              <a:gd name="adj1" fmla="val 45"/>
              <a:gd name="adj2" fmla="val -48921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10000"/>
              </a:lnSpc>
              <a:defRPr/>
            </a:pP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不但写出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了居里夫人坚韧的</a:t>
            </a: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品质，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还表达了作者的敬仰和崇拜之情，另外还隐含了女儿对母亲的心疼和体贴。 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矩形 1"/>
          <p:cNvSpPr>
            <a:spLocks noChangeArrowheads="1"/>
          </p:cNvSpPr>
          <p:nvPr/>
        </p:nvSpPr>
        <p:spPr bwMode="auto">
          <a:xfrm>
            <a:off x="552873" y="1286873"/>
            <a:ext cx="11220451" cy="2392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玛丽像</a:t>
            </a:r>
            <a:r>
              <a:rPr lang="zh-CN" altLang="zh-CN" sz="3735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期盼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别人已经答应给的玩具的小孩一样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defRPr/>
            </a:pP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这个物理学家</a:t>
            </a:r>
            <a:r>
              <a:rPr lang="zh-CN" altLang="zh-CN" sz="3735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和颜悦色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地回答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：“我不知道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你可以想到，我希望它有很美丽的颜色。”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defRPr/>
            </a:pP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2770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32771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7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菱形 7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9" name="圆角矩形标注 8"/>
          <p:cNvSpPr/>
          <p:nvPr/>
        </p:nvSpPr>
        <p:spPr>
          <a:xfrm>
            <a:off x="1103445" y="3909053"/>
            <a:ext cx="10464800" cy="1439333"/>
          </a:xfrm>
          <a:prstGeom prst="wedgeRoundRectCallout">
            <a:avLst>
              <a:gd name="adj1" fmla="val 45"/>
              <a:gd name="adj2" fmla="val -48921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10000"/>
              </a:lnSpc>
              <a:defRPr/>
            </a:pP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这些细节是只有关系极为亲密的人才能够得知的，流露出浓浓的爱意和温暖的情意。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矩形 1"/>
          <p:cNvSpPr>
            <a:spLocks noChangeArrowheads="1"/>
          </p:cNvSpPr>
          <p:nvPr/>
        </p:nvSpPr>
        <p:spPr bwMode="auto">
          <a:xfrm>
            <a:off x="912284" y="836084"/>
            <a:ext cx="10655300" cy="2966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在黑暗中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在寂静中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两个人的脸都</a:t>
            </a:r>
            <a:r>
              <a:rPr lang="zh-CN" altLang="zh-CN" sz="3735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转向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这些微光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转向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这射线的神秘来源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转向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镭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转向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他们的镭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！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玛丽的</a:t>
            </a:r>
            <a:r>
              <a:rPr lang="zh-CN" altLang="zh-CN" sz="3735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身体前倾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热切地望着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她此时的姿势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就像一小时前在她睡着了的孩子床头看着孩子一样。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3794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33795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6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菱形 6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8" name="圆角矩形标注 7"/>
          <p:cNvSpPr/>
          <p:nvPr/>
        </p:nvSpPr>
        <p:spPr>
          <a:xfrm>
            <a:off x="863600" y="4102100"/>
            <a:ext cx="10464800" cy="1824567"/>
          </a:xfrm>
          <a:prstGeom prst="wedgeRoundRectCallout">
            <a:avLst>
              <a:gd name="adj1" fmla="val 45"/>
              <a:gd name="adj2" fmla="val -48921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10000"/>
              </a:lnSpc>
              <a:defRPr/>
            </a:pP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这四个“转向”和她的姿势，都表现了她对科学发现的母爱一般的珍爱，这种爱、这种感情也是只有身为女儿的作者才能感受得到，能够表达得出来。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矩形 1"/>
          <p:cNvSpPr>
            <a:spLocks noChangeArrowheads="1"/>
          </p:cNvSpPr>
          <p:nvPr/>
        </p:nvSpPr>
        <p:spPr bwMode="auto">
          <a:xfrm>
            <a:off x="719667" y="1028700"/>
            <a:ext cx="10752667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3735" b="1" dirty="0">
                <a:latin typeface="宋体" panose="02010600030101010101" pitchFamily="2" charset="-122"/>
              </a:rPr>
              <a:t>    作者</a:t>
            </a:r>
            <a:r>
              <a:rPr lang="zh-CN" altLang="zh-CN" sz="3735" b="1" dirty="0">
                <a:latin typeface="宋体" panose="02010600030101010101" pitchFamily="2" charset="-122"/>
              </a:rPr>
              <a:t>对居里夫妇发现镭的场景</a:t>
            </a:r>
            <a:r>
              <a:rPr lang="zh-CN" altLang="en-US" sz="3735" b="1" dirty="0">
                <a:latin typeface="宋体" panose="02010600030101010101" pitchFamily="2" charset="-122"/>
              </a:rPr>
              <a:t>进行了很多细节描写，这样写有哪些好处？</a:t>
            </a:r>
            <a:endParaRPr lang="zh-CN" altLang="en-US" sz="3735" b="1" dirty="0">
              <a:latin typeface="宋体" panose="02010600030101010101" pitchFamily="2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431800" y="2660651"/>
            <a:ext cx="11328400" cy="3081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3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将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居里夫人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对待科学就像对待自己无比珍爱的孩子一样的母爱一般的情怀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淋漓尽致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地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表现了出来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。这些描写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使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文章更加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生动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更能让读者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具体地感受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到居里夫妇喜悦、激动、幸福的心情。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4819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34820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6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菱形 6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42384" y="933451"/>
            <a:ext cx="11307233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735" b="1" dirty="0">
                <a:latin typeface="宋体" panose="02010600030101010101" pitchFamily="2" charset="-122"/>
              </a:rPr>
              <a:t>    </a:t>
            </a:r>
            <a:r>
              <a:rPr lang="zh-CN" altLang="zh-CN" sz="3735" b="1" dirty="0">
                <a:latin typeface="宋体" panose="02010600030101010101" pitchFamily="2" charset="-122"/>
              </a:rPr>
              <a:t>课文中多次引用居里夫人</a:t>
            </a:r>
            <a:r>
              <a:rPr lang="zh-CN" altLang="en-US" sz="3735" b="1" dirty="0">
                <a:latin typeface="宋体" panose="02010600030101010101" pitchFamily="2" charset="-122"/>
              </a:rPr>
              <a:t>的日记，</a:t>
            </a:r>
            <a:r>
              <a:rPr lang="zh-CN" altLang="zh-CN" sz="3735" b="1" dirty="0">
                <a:latin typeface="宋体" panose="02010600030101010101" pitchFamily="2" charset="-122"/>
              </a:rPr>
              <a:t>说说引用在文章中有什么作用</a:t>
            </a:r>
            <a:r>
              <a:rPr lang="zh-CN" altLang="en-US" sz="3735" b="1" dirty="0">
                <a:latin typeface="宋体" panose="02010600030101010101" pitchFamily="2" charset="-122"/>
              </a:rPr>
              <a:t>？</a:t>
            </a:r>
            <a:endParaRPr lang="zh-CN" altLang="en-US" sz="3735" b="1" dirty="0">
              <a:latin typeface="宋体" panose="02010600030101010101" pitchFamily="2" charset="-122"/>
            </a:endParaRPr>
          </a:p>
        </p:txBody>
      </p:sp>
      <p:grpSp>
        <p:nvGrpSpPr>
          <p:cNvPr id="35842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35843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09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菱形 109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552451" y="2565400"/>
            <a:ext cx="11197167" cy="2680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这些部分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补充了历史细节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展示出传主的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心理感受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增强了文章的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真实性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。同时变换了文章的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叙事节奏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使行文更加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生动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-431800" y="357717"/>
            <a:ext cx="12623800" cy="7008283"/>
            <a:chOff x="-323850" y="268288"/>
            <a:chExt cx="9467850" cy="5256212"/>
          </a:xfrm>
        </p:grpSpPr>
        <p:grpSp>
          <p:nvGrpSpPr>
            <p:cNvPr id="37890" name="组合 4"/>
            <p:cNvGrpSpPr/>
            <p:nvPr/>
          </p:nvGrpSpPr>
          <p:grpSpPr bwMode="auto">
            <a:xfrm>
              <a:off x="-323850" y="268288"/>
              <a:ext cx="9467850" cy="5256212"/>
              <a:chOff x="-182651" y="660800"/>
              <a:chExt cx="8776917" cy="3600215"/>
            </a:xfrm>
          </p:grpSpPr>
          <p:pic>
            <p:nvPicPr>
              <p:cNvPr id="37891" name="一个圆顶角并剪去另一个顶角的矩形 1"/>
              <p:cNvPicPr>
                <a:picLocks noChangeArrowheads="1"/>
              </p:cNvPicPr>
              <p:nvPr/>
            </p:nvPicPr>
            <p:blipFill>
              <a:blip r:embed="rId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82651" y="698901"/>
                <a:ext cx="8776917" cy="35621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" name="矩形 4"/>
              <p:cNvSpPr/>
              <p:nvPr/>
            </p:nvSpPr>
            <p:spPr>
              <a:xfrm>
                <a:off x="562004" y="660800"/>
                <a:ext cx="2517993" cy="64479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eaLnBrk="0" hangingPunct="0">
                  <a:buFontTx/>
                  <a:buNone/>
                  <a:defRPr/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37893" name="组 1"/>
            <p:cNvGrpSpPr/>
            <p:nvPr/>
          </p:nvGrpSpPr>
          <p:grpSpPr bwMode="auto">
            <a:xfrm>
              <a:off x="758081" y="627534"/>
              <a:ext cx="2517775" cy="601663"/>
              <a:chOff x="7647436" y="3815009"/>
              <a:chExt cx="2515853" cy="601051"/>
            </a:xfrm>
          </p:grpSpPr>
          <p:sp>
            <p:nvSpPr>
              <p:cNvPr id="37894" name="文本框 30"/>
              <p:cNvSpPr txBox="1">
                <a:spLocks noChangeArrowheads="1"/>
              </p:cNvSpPr>
              <p:nvPr/>
            </p:nvSpPr>
            <p:spPr bwMode="auto">
              <a:xfrm>
                <a:off x="8613224" y="3885582"/>
                <a:ext cx="1550065" cy="4372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r>
                  <a:rPr lang="zh-CN" altLang="en-US" sz="3200" b="1">
                    <a:solidFill>
                      <a:srgbClr val="0000FF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方法指导</a:t>
                </a:r>
                <a:endParaRPr lang="zh-CN" altLang="en-US" sz="3200" b="1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pic>
            <p:nvPicPr>
              <p:cNvPr id="37895" name="图片 9" descr="book.gif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47436" y="3815009"/>
                <a:ext cx="977957" cy="6010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37896" name="矩形 1"/>
            <p:cNvSpPr>
              <a:spLocks noChangeArrowheads="1"/>
            </p:cNvSpPr>
            <p:nvPr/>
          </p:nvSpPr>
          <p:spPr bwMode="auto">
            <a:xfrm>
              <a:off x="630679" y="1121444"/>
              <a:ext cx="8333809" cy="3519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en-US" altLang="zh-CN" sz="3735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    </a:t>
              </a:r>
              <a:r>
                <a:rPr lang="zh-CN" altLang="zh-CN" sz="3735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在传记中</a:t>
              </a:r>
              <a:r>
                <a:rPr lang="zh-CN" altLang="en-US" sz="3735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，</a:t>
              </a:r>
              <a:r>
                <a:rPr lang="zh-CN" altLang="zh-CN" sz="3735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直接采用大量原始材料</a:t>
              </a:r>
              <a:r>
                <a:rPr lang="zh-CN" altLang="en-US" sz="3735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，</a:t>
              </a:r>
              <a:r>
                <a:rPr lang="zh-CN" altLang="zh-CN" sz="3735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可以更好地</a:t>
              </a:r>
              <a:r>
                <a:rPr lang="zh-CN" altLang="zh-CN" sz="3735" b="1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突出人物的特点</a:t>
              </a:r>
              <a:r>
                <a:rPr lang="zh-CN" altLang="en-US" sz="3735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，</a:t>
              </a:r>
              <a:r>
                <a:rPr lang="zh-CN" altLang="zh-CN" sz="3735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揭示人物的精神面貌</a:t>
              </a:r>
              <a:r>
                <a:rPr lang="zh-CN" altLang="en-US" sz="3735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，</a:t>
              </a:r>
              <a:r>
                <a:rPr lang="zh-CN" altLang="zh-CN" sz="3735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对人物做出客观公正的评价。引用传记主人公在书信、日记中的文字</a:t>
              </a:r>
              <a:r>
                <a:rPr lang="zh-CN" altLang="en-US" sz="3735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，</a:t>
              </a:r>
              <a:r>
                <a:rPr lang="zh-CN" altLang="zh-CN" sz="3735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可以印证作者的观点</a:t>
              </a:r>
              <a:r>
                <a:rPr lang="zh-CN" altLang="en-US" sz="3735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，</a:t>
              </a:r>
              <a:r>
                <a:rPr lang="zh-CN" altLang="zh-CN" sz="3735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可以使传记</a:t>
              </a:r>
              <a:r>
                <a:rPr lang="zh-CN" altLang="zh-CN" sz="3735" b="1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具有更为真实感人的力量</a:t>
              </a:r>
              <a:r>
                <a:rPr lang="zh-CN" altLang="en-US" sz="3735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，</a:t>
              </a:r>
              <a:r>
                <a:rPr lang="zh-CN" altLang="zh-CN" sz="3735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可以塑造更加丰满的人物形象</a:t>
              </a:r>
              <a:r>
                <a:rPr lang="zh-CN" altLang="en-US" sz="3735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，</a:t>
              </a:r>
              <a:r>
                <a:rPr lang="zh-CN" altLang="zh-CN" sz="3735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突出传记主人公的精神面貌</a:t>
              </a:r>
              <a:r>
                <a:rPr lang="zh-CN" altLang="en-US" sz="3735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，</a:t>
              </a:r>
              <a:r>
                <a:rPr lang="zh-CN" altLang="zh-CN" sz="3735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起到增强作品历史深度和情感力度的作用</a:t>
              </a:r>
              <a:r>
                <a:rPr lang="zh-CN" altLang="en-US" sz="3735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，</a:t>
              </a:r>
              <a:r>
                <a:rPr lang="zh-CN" altLang="zh-CN" sz="3735" b="1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增强文章的真实性和可读性。</a:t>
              </a:r>
              <a:endPara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37897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37898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5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菱形 15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矩形 1"/>
          <p:cNvSpPr>
            <a:spLocks noChangeArrowheads="1"/>
          </p:cNvSpPr>
          <p:nvPr/>
        </p:nvSpPr>
        <p:spPr bwMode="auto">
          <a:xfrm>
            <a:off x="719667" y="836084"/>
            <a:ext cx="10752667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b="1" dirty="0">
                <a:latin typeface="宋体" panose="02010600030101010101" pitchFamily="2" charset="-122"/>
              </a:rPr>
              <a:t>    </a:t>
            </a:r>
            <a:r>
              <a:rPr lang="zh-CN" altLang="zh-CN" sz="3735" b="1" dirty="0">
                <a:latin typeface="宋体" panose="02010600030101010101" pitchFamily="2" charset="-122"/>
              </a:rPr>
              <a:t>你觉得居里夫人成功的主要秘诀是什么</a:t>
            </a:r>
            <a:r>
              <a:rPr lang="zh-CN" altLang="en-US" sz="3735" b="1" dirty="0">
                <a:latin typeface="宋体" panose="02010600030101010101" pitchFamily="2" charset="-122"/>
              </a:rPr>
              <a:t>？</a:t>
            </a:r>
            <a:r>
              <a:rPr lang="zh-CN" altLang="zh-CN" sz="3735" b="1" dirty="0">
                <a:latin typeface="宋体" panose="02010600030101010101" pitchFamily="2" charset="-122"/>
              </a:rPr>
              <a:t>你从中得到什么启示</a:t>
            </a:r>
            <a:r>
              <a:rPr lang="zh-CN" altLang="en-US" sz="3735" b="1" dirty="0">
                <a:latin typeface="宋体" panose="02010600030101010101" pitchFamily="2" charset="-122"/>
              </a:rPr>
              <a:t>？</a:t>
            </a:r>
            <a:endParaRPr lang="zh-CN" altLang="en-US" sz="3735" b="1" dirty="0">
              <a:latin typeface="宋体" panose="02010600030101010101" pitchFamily="2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719667" y="2205567"/>
            <a:ext cx="10752667" cy="1816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主要秘诀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接受和支持新生事物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用创新精神去从事科学研究和其他一切工作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并且用百折不挠的毅力和勇气去完成它。</a:t>
            </a:r>
            <a:endParaRPr lang="zh-CN" altLang="zh-CN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719667" y="4125384"/>
            <a:ext cx="10752667" cy="1816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启示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在科学研究和其他工作中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一定的物质条件是必要的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但更重要的是自己动手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自力更生地去创造条件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永远保持艰苦奋斗的精神。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8916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38917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1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菱形 13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5"/>
          <p:cNvSpPr txBox="1">
            <a:spLocks noChangeArrowheads="1"/>
          </p:cNvSpPr>
          <p:nvPr/>
        </p:nvSpPr>
        <p:spPr bwMode="auto">
          <a:xfrm>
            <a:off x="527051" y="1778000"/>
            <a:ext cx="11233149" cy="35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本文以“极端的艰苦”与“极大的快乐”为线索记叙居里夫妇提取镭的工作情景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形象地表现出居里夫妇对于镭的爱恋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以及由这种爱恋所带来的毫不妥协、极端顽强的工作热忱。 </a:t>
            </a:r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9938" name="组合 1"/>
          <p:cNvGrpSpPr/>
          <p:nvPr/>
        </p:nvGrpSpPr>
        <p:grpSpPr bwMode="auto">
          <a:xfrm>
            <a:off x="4933951" y="740833"/>
            <a:ext cx="2324100" cy="736600"/>
            <a:chOff x="3333750" y="598488"/>
            <a:chExt cx="1743075" cy="552449"/>
          </a:xfrm>
        </p:grpSpPr>
        <p:sp>
          <p:nvSpPr>
            <p:cNvPr id="20" name="圆角矩形 19"/>
            <p:cNvSpPr/>
            <p:nvPr/>
          </p:nvSpPr>
          <p:spPr>
            <a:xfrm rot="555800">
              <a:off x="4602162" y="715963"/>
              <a:ext cx="442913" cy="419099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1" name="圆角矩形 20"/>
            <p:cNvSpPr/>
            <p:nvPr/>
          </p:nvSpPr>
          <p:spPr>
            <a:xfrm rot="20470821">
              <a:off x="4197350" y="722313"/>
              <a:ext cx="442912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2" name="圆角矩形 21"/>
            <p:cNvSpPr/>
            <p:nvPr/>
          </p:nvSpPr>
          <p:spPr>
            <a:xfrm rot="319204">
              <a:off x="3778250" y="7223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3" name="圆角矩形 22"/>
            <p:cNvSpPr/>
            <p:nvPr/>
          </p:nvSpPr>
          <p:spPr>
            <a:xfrm rot="21148334">
              <a:off x="3368675" y="730251"/>
              <a:ext cx="441325" cy="420686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39943" name="矩形 1"/>
            <p:cNvSpPr>
              <a:spLocks noChangeArrowheads="1"/>
            </p:cNvSpPr>
            <p:nvPr/>
          </p:nvSpPr>
          <p:spPr bwMode="auto">
            <a:xfrm>
              <a:off x="3333750" y="598488"/>
              <a:ext cx="1743075" cy="48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 eaLnBrk="0" hangingPunct="0">
                <a:lnSpc>
                  <a:spcPts val="4300"/>
                </a:lnSpc>
              </a:pPr>
              <a:r>
                <a:rPr lang="zh-CN" altLang="en-US" sz="3735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概括主题</a:t>
              </a:r>
              <a:endParaRPr lang="zh-CN" altLang="en-US" sz="3735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39944" name="组合 13"/>
          <p:cNvGrpSpPr/>
          <p:nvPr/>
        </p:nvGrpSpPr>
        <p:grpSpPr bwMode="auto">
          <a:xfrm>
            <a:off x="38100" y="-27517"/>
            <a:ext cx="2675467" cy="665885"/>
            <a:chOff x="70" y="-63"/>
            <a:chExt cx="3160" cy="786"/>
          </a:xfrm>
        </p:grpSpPr>
        <p:sp>
          <p:nvSpPr>
            <p:cNvPr id="39945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课堂小结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5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菱形 18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61" name="组合 2"/>
          <p:cNvGrpSpPr/>
          <p:nvPr/>
        </p:nvGrpSpPr>
        <p:grpSpPr bwMode="auto">
          <a:xfrm>
            <a:off x="4933951" y="740833"/>
            <a:ext cx="2324100" cy="736600"/>
            <a:chOff x="3333750" y="598488"/>
            <a:chExt cx="1743075" cy="552449"/>
          </a:xfrm>
        </p:grpSpPr>
        <p:sp>
          <p:nvSpPr>
            <p:cNvPr id="20" name="圆角矩形 19"/>
            <p:cNvSpPr/>
            <p:nvPr/>
          </p:nvSpPr>
          <p:spPr>
            <a:xfrm rot="555800">
              <a:off x="4602162" y="715963"/>
              <a:ext cx="442913" cy="419099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1" name="圆角矩形 20"/>
            <p:cNvSpPr/>
            <p:nvPr/>
          </p:nvSpPr>
          <p:spPr>
            <a:xfrm rot="20470821">
              <a:off x="4197350" y="722313"/>
              <a:ext cx="442912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2" name="圆角矩形 21"/>
            <p:cNvSpPr/>
            <p:nvPr/>
          </p:nvSpPr>
          <p:spPr>
            <a:xfrm rot="319204">
              <a:off x="3778250" y="7223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3" name="圆角矩形 22"/>
            <p:cNvSpPr/>
            <p:nvPr/>
          </p:nvSpPr>
          <p:spPr>
            <a:xfrm rot="21148334">
              <a:off x="3368675" y="730251"/>
              <a:ext cx="441325" cy="420686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40966" name="矩形 1"/>
            <p:cNvSpPr>
              <a:spLocks noChangeArrowheads="1"/>
            </p:cNvSpPr>
            <p:nvPr/>
          </p:nvSpPr>
          <p:spPr bwMode="auto">
            <a:xfrm>
              <a:off x="3333750" y="598488"/>
              <a:ext cx="1743075" cy="48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 eaLnBrk="0" hangingPunct="0">
                <a:lnSpc>
                  <a:spcPts val="4300"/>
                </a:lnSpc>
              </a:pPr>
              <a:r>
                <a:rPr lang="zh-CN" altLang="en-US" sz="3735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学后感悟</a:t>
              </a:r>
              <a:endParaRPr lang="zh-CN" altLang="en-US" sz="3735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298451" y="1701800"/>
            <a:ext cx="11366500" cy="4523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“快乐之权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操之在己。”玛丽·居里懂得其中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的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真谛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所以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她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能坦然地面对苦难。生活在新时代的我们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经受艰苦环境的可能性很小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但在学习生活中也会遇到困难。这个时候就需要我们正确对待困难。首先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要调整好自己的心态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对未来充满信心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坚信前途是光明的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其次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要保持清醒的头脑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要有克服困难的勇气。没有人能随随便便成功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迎难而上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不懈地努力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才能享受到成功的喜悦。</a:t>
            </a:r>
            <a:endParaRPr lang="zh-CN" altLang="en-US" sz="36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0968" name="组合 13"/>
          <p:cNvGrpSpPr/>
          <p:nvPr/>
        </p:nvGrpSpPr>
        <p:grpSpPr bwMode="auto">
          <a:xfrm>
            <a:off x="38100" y="-27517"/>
            <a:ext cx="2675467" cy="665885"/>
            <a:chOff x="70" y="-63"/>
            <a:chExt cx="3160" cy="786"/>
          </a:xfrm>
        </p:grpSpPr>
        <p:sp>
          <p:nvSpPr>
            <p:cNvPr id="40969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课堂小结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8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菱形 18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4"/>
          <p:cNvSpPr txBox="1">
            <a:spLocks noChangeArrowheads="1"/>
          </p:cNvSpPr>
          <p:nvPr/>
        </p:nvSpPr>
        <p:spPr bwMode="auto">
          <a:xfrm>
            <a:off x="312140" y="1892829"/>
            <a:ext cx="11739033" cy="3542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本文在语言运用上的突出特点是生动细致的描写。如对残破的棚屋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从不同季节、不同天气和简陋的设备等方面进行了细致的描写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从而反映出居里夫妇工作条件的艰苦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衬托出人物的伟大精神。又如对人物形象的描写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从人物的语言、动作、心理、神态等方面进行了深入细致的描写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从而反映出人物的伟大品格。</a:t>
            </a:r>
            <a:endParaRPr lang="zh-CN" altLang="en-US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6867" name="矩形 2"/>
          <p:cNvSpPr>
            <a:spLocks noChangeArrowheads="1"/>
          </p:cNvSpPr>
          <p:nvPr/>
        </p:nvSpPr>
        <p:spPr bwMode="auto">
          <a:xfrm>
            <a:off x="624417" y="810684"/>
            <a:ext cx="445770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7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❶</a:t>
            </a:r>
            <a:r>
              <a:rPr lang="zh-CN" altLang="zh-CN" sz="37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生动细致的描写</a:t>
            </a:r>
            <a:r>
              <a:rPr lang="zh-CN" altLang="en-US" sz="37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3735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41987" name="组合 8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41988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写作特色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0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菱形 10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矩形 2"/>
          <p:cNvSpPr>
            <a:spLocks noChangeArrowheads="1"/>
          </p:cNvSpPr>
          <p:nvPr/>
        </p:nvSpPr>
        <p:spPr bwMode="auto">
          <a:xfrm>
            <a:off x="611717" y="842433"/>
            <a:ext cx="374523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7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❷大量引用。 </a:t>
            </a:r>
            <a:r>
              <a:rPr lang="zh-CN" altLang="zh-CN" sz="37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</a:t>
            </a:r>
            <a:endParaRPr lang="en-US" altLang="zh-CN" sz="3735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1" name="矩形 6"/>
          <p:cNvSpPr>
            <a:spLocks noChangeArrowheads="1"/>
          </p:cNvSpPr>
          <p:nvPr/>
        </p:nvSpPr>
        <p:spPr bwMode="auto">
          <a:xfrm>
            <a:off x="431800" y="1701800"/>
            <a:ext cx="11328400" cy="469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本文多处引用居里夫人自己的记录。恰当、得体的引用，一方面增强了文章记事的可信性、真实性，另一方面直接地表现了居里夫人的内心世界，增强了文章的感染力，比如“感谢这种意外的发现，在这个时期里，我们完全被那展开在我们面前的新领域吸引住了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我们在一种独特的专心景况中过日子，像是在梦里一样”，这段引用显示了居里夫人对这种“反自然”生活的热爱，对科学事业的痴迷。</a:t>
            </a:r>
            <a:endParaRPr lang="zh-CN" altLang="en-US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3011" name="组合 8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43012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写作特色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0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菱形 12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Box 7"/>
          <p:cNvSpPr txBox="1">
            <a:spLocks noChangeArrowheads="1"/>
          </p:cNvSpPr>
          <p:nvPr/>
        </p:nvSpPr>
        <p:spPr bwMode="auto">
          <a:xfrm>
            <a:off x="436245" y="1678517"/>
            <a:ext cx="757555" cy="3456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美丽的颜色</a:t>
            </a:r>
            <a:endParaRPr lang="zh-CN" altLang="en-US" sz="3735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TextBox 9"/>
          <p:cNvSpPr txBox="1">
            <a:spLocks noChangeArrowheads="1"/>
          </p:cNvSpPr>
          <p:nvPr/>
        </p:nvSpPr>
        <p:spPr bwMode="auto">
          <a:xfrm>
            <a:off x="1386417" y="2825751"/>
            <a:ext cx="1344083" cy="1241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过程艰苦</a:t>
            </a:r>
            <a:endParaRPr lang="zh-CN" altLang="en-US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26" name="TextBox 12"/>
          <p:cNvSpPr txBox="1">
            <a:spLocks noChangeArrowheads="1"/>
          </p:cNvSpPr>
          <p:nvPr/>
        </p:nvSpPr>
        <p:spPr bwMode="auto">
          <a:xfrm>
            <a:off x="9419167" y="2493433"/>
            <a:ext cx="2351617" cy="18167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buFontTx/>
              <a:buNone/>
              <a:defRPr/>
            </a:pPr>
            <a:r>
              <a:rPr lang="zh-CN" altLang="en-US" sz="3735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坚持不懈</a:t>
            </a:r>
            <a:endParaRPr lang="zh-CN" altLang="en-US" sz="3735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ctr">
              <a:buFontTx/>
              <a:buNone/>
              <a:defRPr/>
            </a:pPr>
            <a:r>
              <a:rPr lang="zh-CN" altLang="en-US" sz="3735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热爱科学</a:t>
            </a:r>
            <a:endParaRPr lang="zh-CN" altLang="en-US" sz="3735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ctr">
              <a:buFontTx/>
              <a:buNone/>
              <a:defRPr/>
            </a:pPr>
            <a:r>
              <a:rPr lang="zh-CN" altLang="en-US" sz="3735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献身科学</a:t>
            </a:r>
            <a:endParaRPr lang="zh-CN" altLang="en-US" sz="3735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38" name="TextBox 22"/>
          <p:cNvSpPr txBox="1">
            <a:spLocks noChangeArrowheads="1"/>
          </p:cNvSpPr>
          <p:nvPr/>
        </p:nvSpPr>
        <p:spPr bwMode="auto">
          <a:xfrm>
            <a:off x="3263900" y="1168400"/>
            <a:ext cx="2305051" cy="8388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lnSpc>
                <a:spcPct val="130000"/>
              </a:lnSpc>
              <a:buFontTx/>
              <a:buNone/>
              <a:defRPr/>
            </a:pP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环境恶劣</a:t>
            </a:r>
            <a:endParaRPr lang="en-US" altLang="zh-CN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39" name="TextBox 23"/>
          <p:cNvSpPr txBox="1">
            <a:spLocks noChangeArrowheads="1"/>
          </p:cNvSpPr>
          <p:nvPr/>
        </p:nvSpPr>
        <p:spPr bwMode="auto">
          <a:xfrm>
            <a:off x="3263900" y="2391833"/>
            <a:ext cx="2305051" cy="8388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lnSpc>
                <a:spcPct val="130000"/>
              </a:lnSpc>
              <a:buFontTx/>
              <a:buNone/>
              <a:defRPr/>
            </a:pP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设备简陋</a:t>
            </a:r>
            <a:endParaRPr lang="en-US" altLang="zh-CN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51" name="TextBox 9"/>
          <p:cNvSpPr txBox="1">
            <a:spLocks noChangeArrowheads="1"/>
          </p:cNvSpPr>
          <p:nvPr/>
        </p:nvSpPr>
        <p:spPr bwMode="auto">
          <a:xfrm>
            <a:off x="6155267" y="2493433"/>
            <a:ext cx="1246717" cy="18167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735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感到美好快乐</a:t>
            </a:r>
            <a:endParaRPr lang="zh-CN" altLang="en-US" sz="3735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55" name="TextBox 22"/>
          <p:cNvSpPr txBox="1">
            <a:spLocks noChangeArrowheads="1"/>
          </p:cNvSpPr>
          <p:nvPr/>
        </p:nvSpPr>
        <p:spPr bwMode="auto">
          <a:xfrm>
            <a:off x="3094567" y="3615267"/>
            <a:ext cx="2641600" cy="8388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lnSpc>
                <a:spcPct val="130000"/>
              </a:lnSpc>
              <a:buFontTx/>
              <a:buNone/>
              <a:defRPr/>
            </a:pP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工作强度大</a:t>
            </a:r>
            <a:endParaRPr lang="en-US" altLang="zh-CN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56" name="TextBox 23"/>
          <p:cNvSpPr txBox="1">
            <a:spLocks noChangeArrowheads="1"/>
          </p:cNvSpPr>
          <p:nvPr/>
        </p:nvSpPr>
        <p:spPr bwMode="auto">
          <a:xfrm>
            <a:off x="3094567" y="4838700"/>
            <a:ext cx="2641600" cy="8388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lnSpc>
                <a:spcPct val="130000"/>
              </a:lnSpc>
              <a:buFontTx/>
              <a:buNone/>
              <a:defRPr/>
            </a:pP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工作难度大</a:t>
            </a:r>
            <a:endParaRPr lang="en-US" altLang="zh-CN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62" name="TextBox 27"/>
          <p:cNvSpPr txBox="1">
            <a:spLocks noChangeArrowheads="1"/>
          </p:cNvSpPr>
          <p:nvPr/>
        </p:nvSpPr>
        <p:spPr bwMode="auto">
          <a:xfrm>
            <a:off x="7878233" y="2493433"/>
            <a:ext cx="1272117" cy="18167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735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成功提取出镭</a:t>
            </a:r>
            <a:endParaRPr lang="en-US" altLang="zh-CN" sz="3735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4" name="右箭头 3"/>
          <p:cNvSpPr/>
          <p:nvPr/>
        </p:nvSpPr>
        <p:spPr>
          <a:xfrm>
            <a:off x="7330017" y="3244851"/>
            <a:ext cx="480483" cy="287867"/>
          </a:xfrm>
          <a:prstGeom prst="rightArrow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3735"/>
          </a:p>
        </p:txBody>
      </p:sp>
      <p:sp>
        <p:nvSpPr>
          <p:cNvPr id="20" name="右箭头 19"/>
          <p:cNvSpPr/>
          <p:nvPr/>
        </p:nvSpPr>
        <p:spPr>
          <a:xfrm>
            <a:off x="9124951" y="3189817"/>
            <a:ext cx="480483" cy="289983"/>
          </a:xfrm>
          <a:prstGeom prst="rightArrow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3735"/>
          </a:p>
        </p:txBody>
      </p:sp>
      <p:grpSp>
        <p:nvGrpSpPr>
          <p:cNvPr id="44044" name="组合 35"/>
          <p:cNvGrpSpPr/>
          <p:nvPr/>
        </p:nvGrpSpPr>
        <p:grpSpPr bwMode="auto">
          <a:xfrm>
            <a:off x="59267" y="-27517"/>
            <a:ext cx="2675467" cy="666289"/>
            <a:chOff x="70" y="-63"/>
            <a:chExt cx="3161" cy="786"/>
          </a:xfrm>
        </p:grpSpPr>
        <p:sp>
          <p:nvSpPr>
            <p:cNvPr id="44045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板书设计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23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菱形 23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19" name="左大括号 18"/>
          <p:cNvSpPr/>
          <p:nvPr/>
        </p:nvSpPr>
        <p:spPr bwMode="auto">
          <a:xfrm>
            <a:off x="1001184" y="1390651"/>
            <a:ext cx="275167" cy="4152900"/>
          </a:xfrm>
          <a:prstGeom prst="leftBrace">
            <a:avLst>
              <a:gd name="adj1" fmla="val 40235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7" name="左大括号 26"/>
          <p:cNvSpPr/>
          <p:nvPr/>
        </p:nvSpPr>
        <p:spPr bwMode="auto">
          <a:xfrm>
            <a:off x="2743200" y="1390651"/>
            <a:ext cx="275167" cy="4152900"/>
          </a:xfrm>
          <a:prstGeom prst="leftBrace">
            <a:avLst>
              <a:gd name="adj1" fmla="val 40235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8" name="左大括号 27"/>
          <p:cNvSpPr/>
          <p:nvPr/>
        </p:nvSpPr>
        <p:spPr bwMode="auto">
          <a:xfrm flipH="1">
            <a:off x="5706533" y="1390651"/>
            <a:ext cx="287867" cy="4152900"/>
          </a:xfrm>
          <a:prstGeom prst="leftBrace">
            <a:avLst>
              <a:gd name="adj1" fmla="val 40235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矩形 16"/>
          <p:cNvSpPr>
            <a:spLocks noChangeArrowheads="1"/>
          </p:cNvSpPr>
          <p:nvPr/>
        </p:nvSpPr>
        <p:spPr bwMode="auto">
          <a:xfrm>
            <a:off x="814917" y="2254251"/>
            <a:ext cx="10945283" cy="1816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冻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僵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　　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猝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炽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热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窒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息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　　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钋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氛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围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9939" name="矩形 6"/>
          <p:cNvSpPr>
            <a:spLocks noChangeArrowheads="1"/>
          </p:cNvSpPr>
          <p:nvPr/>
        </p:nvSpPr>
        <p:spPr bwMode="auto">
          <a:xfrm>
            <a:off x="527051" y="933451"/>
            <a:ext cx="590550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b="1" dirty="0">
                <a:solidFill>
                  <a:srgbClr val="000000"/>
                </a:solidFill>
                <a:latin typeface="宋体" panose="02010600030101010101" pitchFamily="2" charset="-122"/>
              </a:rPr>
              <a:t>1.</a:t>
            </a:r>
            <a:r>
              <a:rPr lang="zh-CN" altLang="zh-CN" sz="3735" b="1" dirty="0">
                <a:latin typeface="宋体" panose="02010600030101010101" pitchFamily="2" charset="-122"/>
              </a:rPr>
              <a:t>给下</a:t>
            </a:r>
            <a:r>
              <a:rPr lang="zh-CN" altLang="en-US" sz="3735" b="1" dirty="0">
                <a:latin typeface="宋体" panose="02010600030101010101" pitchFamily="2" charset="-122"/>
              </a:rPr>
              <a:t>面红色字</a:t>
            </a:r>
            <a:r>
              <a:rPr lang="zh-CN" altLang="zh-CN" sz="3735" b="1" dirty="0">
                <a:latin typeface="宋体" panose="02010600030101010101" pitchFamily="2" charset="-122"/>
              </a:rPr>
              <a:t>注音。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2377017" y="2243667"/>
            <a:ext cx="133477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dirty="0" err="1">
                <a:solidFill>
                  <a:srgbClr val="FF0000"/>
                </a:solidFill>
                <a:latin typeface="汉语拼音" panose="000B0604020202020204" pitchFamily="34" charset="0"/>
                <a:ea typeface="楷体" panose="02010609060101010101" pitchFamily="49" charset="-122"/>
              </a:rPr>
              <a:t>jiāng</a:t>
            </a:r>
            <a:endParaRPr lang="zh-CN" altLang="en-US" sz="3735" dirty="0">
              <a:solidFill>
                <a:srgbClr val="FF0000"/>
              </a:solidFill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9654117" y="2218267"/>
            <a:ext cx="83693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>
                <a:solidFill>
                  <a:srgbClr val="FF0000"/>
                </a:solidFill>
                <a:latin typeface="汉语拼音" panose="000B0604020202020204" pitchFamily="34" charset="0"/>
                <a:ea typeface="楷体" panose="02010609060101010101" pitchFamily="49" charset="-122"/>
              </a:rPr>
              <a:t>chì</a:t>
            </a:r>
            <a:endParaRPr lang="zh-CN" altLang="en-US" sz="3735">
              <a:solidFill>
                <a:srgbClr val="FF0000"/>
              </a:solidFill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5941484" y="3429000"/>
            <a:ext cx="71120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>
                <a:solidFill>
                  <a:srgbClr val="FF0000"/>
                </a:solidFill>
                <a:latin typeface="汉语拼音" panose="000B0604020202020204" pitchFamily="34" charset="0"/>
                <a:ea typeface="楷体" panose="02010609060101010101" pitchFamily="49" charset="-122"/>
              </a:rPr>
              <a:t>pō</a:t>
            </a:r>
            <a:endParaRPr lang="zh-CN" altLang="en-US" sz="3735">
              <a:solidFill>
                <a:srgbClr val="FF0000"/>
              </a:solidFill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5941484" y="2180167"/>
            <a:ext cx="72644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>
                <a:solidFill>
                  <a:srgbClr val="FF0000"/>
                </a:solidFill>
                <a:latin typeface="汉语拼音" panose="000B0604020202020204" pitchFamily="34" charset="0"/>
                <a:ea typeface="楷体" panose="02010609060101010101" pitchFamily="49" charset="-122"/>
              </a:rPr>
              <a:t>cù</a:t>
            </a:r>
            <a:endParaRPr lang="zh-CN" altLang="en-US" sz="3735">
              <a:solidFill>
                <a:srgbClr val="FF0000"/>
              </a:solidFill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2639484" y="3365500"/>
            <a:ext cx="832485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>
                <a:solidFill>
                  <a:srgbClr val="FF0000"/>
                </a:solidFill>
                <a:latin typeface="汉语拼音" panose="000B0604020202020204" pitchFamily="34" charset="0"/>
                <a:ea typeface="楷体" panose="02010609060101010101" pitchFamily="49" charset="-122"/>
              </a:rPr>
              <a:t>zhì</a:t>
            </a:r>
            <a:endParaRPr lang="zh-CN" altLang="en-US" sz="3735">
              <a:solidFill>
                <a:srgbClr val="FF0000"/>
              </a:solidFill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9654117" y="3371851"/>
            <a:ext cx="954405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>
                <a:solidFill>
                  <a:srgbClr val="FF0000"/>
                </a:solidFill>
                <a:latin typeface="汉语拼音" panose="000B0604020202020204" pitchFamily="34" charset="0"/>
                <a:ea typeface="楷体" panose="02010609060101010101" pitchFamily="49" charset="-122"/>
              </a:rPr>
              <a:t>fēn</a:t>
            </a:r>
            <a:endParaRPr lang="zh-CN" altLang="en-US" sz="3735">
              <a:solidFill>
                <a:srgbClr val="FF0000"/>
              </a:solidFill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grpSp>
        <p:nvGrpSpPr>
          <p:cNvPr id="45065" name="组合 15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45066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课堂检测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20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菱形 20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968500" y="1411817"/>
            <a:ext cx="480484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0963" name="矩形 7"/>
          <p:cNvSpPr>
            <a:spLocks noChangeArrowheads="1"/>
          </p:cNvSpPr>
          <p:nvPr/>
        </p:nvSpPr>
        <p:spPr bwMode="auto">
          <a:xfrm>
            <a:off x="719667" y="836084"/>
            <a:ext cx="10945284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b="1" dirty="0">
                <a:latin typeface="宋体" panose="02010600030101010101" pitchFamily="2" charset="-122"/>
              </a:rPr>
              <a:t>2.</a:t>
            </a:r>
            <a:r>
              <a:rPr lang="zh-CN" altLang="zh-CN" sz="3735" b="1" dirty="0">
                <a:latin typeface="宋体" panose="02010600030101010101" pitchFamily="2" charset="-122"/>
              </a:rPr>
              <a:t>下列句子运用的修辞手法与其他三项不同的一项是</a:t>
            </a:r>
            <a:r>
              <a:rPr lang="zh-CN" altLang="en-US" sz="3735" b="1" dirty="0">
                <a:latin typeface="宋体" panose="02010600030101010101" pitchFamily="2" charset="-122"/>
              </a:rPr>
              <a:t>（</a:t>
            </a:r>
            <a:r>
              <a:rPr lang="zh-CN" altLang="zh-CN" sz="3735" b="1" dirty="0">
                <a:latin typeface="宋体" panose="02010600030101010101" pitchFamily="2" charset="-122"/>
              </a:rPr>
              <a:t>　　</a:t>
            </a:r>
            <a:r>
              <a:rPr lang="zh-CN" altLang="en-US" sz="3735" b="1" dirty="0">
                <a:latin typeface="宋体" panose="02010600030101010101" pitchFamily="2" charset="-122"/>
              </a:rPr>
              <a:t>）</a:t>
            </a:r>
            <a:endParaRPr lang="zh-CN" altLang="zh-CN" sz="3735" b="1" dirty="0">
              <a:latin typeface="宋体" panose="02010600030101010101" pitchFamily="2" charset="-122"/>
            </a:endParaRPr>
          </a:p>
        </p:txBody>
      </p:sp>
      <p:sp>
        <p:nvSpPr>
          <p:cNvPr id="40964" name="矩形 9"/>
          <p:cNvSpPr>
            <a:spLocks noChangeArrowheads="1"/>
          </p:cNvSpPr>
          <p:nvPr/>
        </p:nvSpPr>
        <p:spPr bwMode="auto">
          <a:xfrm>
            <a:off x="814917" y="2256367"/>
            <a:ext cx="10850033" cy="3542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A.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棚屋里面燥热得像温室。</a:t>
            </a:r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B.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它像枪弹穿透了伪装的甲胄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它像金刚刀切开了玻璃。</a:t>
            </a:r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C.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这种谈话给人留下了清晰的记忆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因为它们是科学兴趣和工作热情的一种提神剂。</a:t>
            </a:r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D.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“看哪……看哪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！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”这位年轻妇人低声说着。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6084" name="组合 15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46085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课堂检测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4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菱形 14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矩形 5"/>
          <p:cNvSpPr>
            <a:spLocks noChangeArrowheads="1"/>
          </p:cNvSpPr>
          <p:nvPr/>
        </p:nvSpPr>
        <p:spPr bwMode="auto">
          <a:xfrm>
            <a:off x="622300" y="1604433"/>
            <a:ext cx="10850033" cy="469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在黑暗中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在寂静中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两个人的脸都转向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zh-CN" altLang="zh-CN" sz="3735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　　　　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转向</a:t>
            </a:r>
            <a:r>
              <a:rPr lang="zh-CN" altLang="zh-CN" sz="3735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　　　　　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转向</a:t>
            </a:r>
            <a:r>
              <a:rPr lang="zh-CN" altLang="zh-CN" sz="3735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　　　　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转向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zh-CN" altLang="zh-CN" sz="3735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　　　　　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！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玛丽身体前倾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热切地望着。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A.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这射线的神秘来源</a:t>
            </a:r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B.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镭</a:t>
            </a:r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C.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他们的镭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D.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这些微光</a:t>
            </a:r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8496300" y="2159000"/>
            <a:ext cx="670984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b="1">
                <a:solidFill>
                  <a:srgbClr val="FF0000"/>
                </a:solidFill>
              </a:rPr>
              <a:t>B</a:t>
            </a:r>
            <a:endParaRPr lang="zh-CN" altLang="en-US" sz="3735" b="1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847167" y="2188633"/>
            <a:ext cx="670984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b="1">
                <a:solidFill>
                  <a:srgbClr val="FF0000"/>
                </a:solidFill>
              </a:rPr>
              <a:t>A</a:t>
            </a:r>
            <a:endParaRPr lang="zh-CN" altLang="en-US" sz="3735" b="1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296755" y="2774951"/>
            <a:ext cx="670984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b="1" dirty="0">
                <a:solidFill>
                  <a:srgbClr val="FF0000"/>
                </a:solidFill>
              </a:rPr>
              <a:t>C</a:t>
            </a:r>
            <a:endParaRPr lang="zh-CN" altLang="en-US" sz="3735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308100" y="2190751"/>
            <a:ext cx="670984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b="1">
                <a:solidFill>
                  <a:srgbClr val="FF0000"/>
                </a:solidFill>
              </a:rPr>
              <a:t>D</a:t>
            </a:r>
            <a:endParaRPr lang="zh-CN" altLang="en-US" sz="3735" b="1">
              <a:solidFill>
                <a:srgbClr val="FF0000"/>
              </a:solidFill>
            </a:endParaRPr>
          </a:p>
        </p:txBody>
      </p:sp>
      <p:grpSp>
        <p:nvGrpSpPr>
          <p:cNvPr id="47110" name="组合 15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47111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课堂检测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7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菱形 17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749300" y="836084"/>
            <a:ext cx="543052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735" b="1" dirty="0">
                <a:solidFill>
                  <a:srgbClr val="000000"/>
                </a:solidFill>
                <a:latin typeface="宋体" panose="02010600030101010101" pitchFamily="2" charset="-122"/>
              </a:rPr>
              <a:t>3.</a:t>
            </a:r>
            <a:r>
              <a:rPr lang="zh-CN" altLang="zh-CN" sz="3735" b="1" dirty="0">
                <a:solidFill>
                  <a:srgbClr val="000000"/>
                </a:solidFill>
                <a:latin typeface="宋体" panose="02010600030101010101" pitchFamily="2" charset="-122"/>
              </a:rPr>
              <a:t>选择恰当的短语填空。</a:t>
            </a:r>
            <a:endParaRPr lang="zh-CN" altLang="zh-CN" sz="3735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矩形 1"/>
          <p:cNvSpPr>
            <a:spLocks noChangeArrowheads="1"/>
          </p:cNvSpPr>
          <p:nvPr/>
        </p:nvSpPr>
        <p:spPr bwMode="auto">
          <a:xfrm>
            <a:off x="624417" y="1604433"/>
            <a:ext cx="10896600" cy="469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A.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把北山建设成省级森林公园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是当地政府实施可持续发展政策的一项重要工程。</a:t>
            </a:r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B.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发电站每年的发电量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除了供应给杭州使用外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还向上海、南京等地输送。</a:t>
            </a:r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C.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自编自演的课本剧在发展个性、引导学生阅读名著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都有一定的作用。</a:t>
            </a:r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D.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街道希望通过多种渠道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大力开展法制教育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防止青少年不违法犯法。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8119533" y="836084"/>
            <a:ext cx="958851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8131" name="组合 15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48132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课堂检测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2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菱形 12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641351" y="823384"/>
            <a:ext cx="8768715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735" b="1" dirty="0">
                <a:latin typeface="宋体" panose="02010600030101010101" pitchFamily="2" charset="-122"/>
              </a:rPr>
              <a:t>4.</a:t>
            </a:r>
            <a:r>
              <a:rPr lang="zh-CN" altLang="zh-CN" sz="3735" b="1" dirty="0">
                <a:latin typeface="宋体" panose="02010600030101010101" pitchFamily="2" charset="-122"/>
              </a:rPr>
              <a:t>下列各句中没有语病的一项是</a:t>
            </a:r>
            <a:r>
              <a:rPr lang="zh-CN" altLang="en-US" sz="3735" b="1" dirty="0">
                <a:latin typeface="宋体" panose="02010600030101010101" pitchFamily="2" charset="-122"/>
              </a:rPr>
              <a:t>（</a:t>
            </a:r>
            <a:r>
              <a:rPr lang="zh-CN" altLang="zh-CN" sz="3735" b="1" dirty="0">
                <a:latin typeface="宋体" panose="02010600030101010101" pitchFamily="2" charset="-122"/>
              </a:rPr>
              <a:t>　　</a:t>
            </a:r>
            <a:r>
              <a:rPr lang="zh-CN" altLang="en-US" sz="3735" b="1" dirty="0">
                <a:latin typeface="宋体" panose="02010600030101010101" pitchFamily="2" charset="-122"/>
              </a:rPr>
              <a:t>）</a:t>
            </a:r>
            <a:endParaRPr lang="zh-CN" altLang="zh-CN" sz="3735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611717" y="1604433"/>
            <a:ext cx="10968567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ts val="600"/>
              </a:spcBef>
            </a:pPr>
            <a:r>
              <a:rPr lang="en-US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居里夫人天下闻名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但她既不求名也不求利。她一生获得各种奖金</a:t>
            </a:r>
            <a:r>
              <a:rPr lang="en-US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10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次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各种奖章</a:t>
            </a:r>
            <a:r>
              <a:rPr lang="en-US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16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枚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各种名誉头衔</a:t>
            </a:r>
            <a:r>
              <a:rPr lang="en-US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117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个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却全不在意。有一天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她的一位朋友来她家做客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忽然看见她的小女儿正在玩英国皇家学会刚刚颁发给她的金质奖章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于是惊讶地说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“居里夫人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得到一枚英国皇家学会的奖章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是极高的荣誉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你怎么能给孩子玩呢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”居里夫人笑了笑说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“我是想让孩子从小就知道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荣誉就像玩具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只能玩玩而已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绝不能看得太重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否则就将一事无成。”</a:t>
            </a:r>
            <a:endParaRPr lang="zh-CN" altLang="en-US" sz="34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9154" name="组合 2"/>
          <p:cNvGrpSpPr/>
          <p:nvPr/>
        </p:nvGrpSpPr>
        <p:grpSpPr bwMode="auto">
          <a:xfrm>
            <a:off x="4933951" y="734484"/>
            <a:ext cx="2324100" cy="736600"/>
            <a:chOff x="3333750" y="598488"/>
            <a:chExt cx="1743075" cy="552221"/>
          </a:xfrm>
        </p:grpSpPr>
        <p:sp>
          <p:nvSpPr>
            <p:cNvPr id="9" name="圆角矩形 8"/>
            <p:cNvSpPr/>
            <p:nvPr/>
          </p:nvSpPr>
          <p:spPr>
            <a:xfrm rot="555800">
              <a:off x="4602162" y="715914"/>
              <a:ext cx="442913" cy="418926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10" name="圆角矩形 9"/>
            <p:cNvSpPr/>
            <p:nvPr/>
          </p:nvSpPr>
          <p:spPr>
            <a:xfrm rot="20470821">
              <a:off x="4197350" y="722262"/>
              <a:ext cx="442912" cy="420513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11" name="圆角矩形 10"/>
            <p:cNvSpPr/>
            <p:nvPr/>
          </p:nvSpPr>
          <p:spPr>
            <a:xfrm rot="319204">
              <a:off x="3778250" y="722262"/>
              <a:ext cx="441325" cy="420513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12" name="圆角矩形 11"/>
            <p:cNvSpPr/>
            <p:nvPr/>
          </p:nvSpPr>
          <p:spPr>
            <a:xfrm rot="21148334">
              <a:off x="3368675" y="730195"/>
              <a:ext cx="441325" cy="42051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49159" name="矩形 1"/>
            <p:cNvSpPr>
              <a:spLocks noChangeArrowheads="1"/>
            </p:cNvSpPr>
            <p:nvPr/>
          </p:nvSpPr>
          <p:spPr bwMode="auto">
            <a:xfrm>
              <a:off x="3333750" y="598488"/>
              <a:ext cx="1743075" cy="481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 eaLnBrk="0" hangingPunct="0">
                <a:lnSpc>
                  <a:spcPts val="4300"/>
                </a:lnSpc>
              </a:pPr>
              <a:r>
                <a:rPr lang="zh-CN" altLang="en-US" sz="3735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名人轶事</a:t>
              </a:r>
              <a:endParaRPr lang="zh-CN" altLang="en-US" sz="3735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49160" name="组合 12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49161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拓展探究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7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菱形 17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矩形 1"/>
          <p:cNvSpPr>
            <a:spLocks noChangeArrowheads="1"/>
          </p:cNvSpPr>
          <p:nvPr/>
        </p:nvSpPr>
        <p:spPr bwMode="auto">
          <a:xfrm>
            <a:off x="527051" y="1576917"/>
            <a:ext cx="11330516" cy="4507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ts val="600"/>
              </a:spcBef>
            </a:pPr>
            <a:r>
              <a:rPr lang="en-US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弱者坐待时机；强者制造时机。  </a:t>
            </a:r>
            <a:endParaRPr lang="zh-CN" altLang="en-US" sz="33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ts val="600"/>
              </a:spcBef>
            </a:pPr>
            <a:r>
              <a:rPr lang="en-US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我们应该不虚度一生，应该能够说：“我已经做了我能做的事。” </a:t>
            </a:r>
            <a:endParaRPr lang="en-US" altLang="zh-CN" sz="33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ts val="600"/>
              </a:spcBef>
            </a:pPr>
            <a:r>
              <a:rPr lang="en-US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在成名的道路上，流的不是汗水而是鲜血，他们的名字不是用笔而是用生命写成的。</a:t>
            </a:r>
            <a:endParaRPr lang="en-US" altLang="zh-CN" sz="33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ts val="600"/>
              </a:spcBef>
            </a:pPr>
            <a:r>
              <a:rPr lang="en-US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我们每天都愉快地过着生活，不要等到日子过去了才找出它们的可爱之点，也不要把所有特别合意的希望都放在未来。</a:t>
            </a:r>
            <a:endParaRPr lang="en-US" altLang="zh-CN" sz="33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ts val="600"/>
              </a:spcBef>
            </a:pPr>
            <a:r>
              <a:rPr lang="zh-CN" altLang="en-US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我要把人生变成科学的梦，然后再把梦变成现实。</a:t>
            </a:r>
            <a:endParaRPr lang="zh-CN" altLang="en-US" sz="33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5060" name="Rectangle 2"/>
          <p:cNvSpPr txBox="1">
            <a:spLocks noChangeArrowheads="1"/>
          </p:cNvSpPr>
          <p:nvPr/>
        </p:nvSpPr>
        <p:spPr bwMode="auto">
          <a:xfrm>
            <a:off x="4271433" y="747184"/>
            <a:ext cx="364913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735" dirty="0">
                <a:latin typeface="黑体" panose="02010609060101010101" pitchFamily="49" charset="-122"/>
                <a:ea typeface="黑体" panose="02010609060101010101" pitchFamily="49" charset="-122"/>
              </a:rPr>
              <a:t>居里夫人的名言</a:t>
            </a:r>
            <a:endParaRPr lang="zh-CN" altLang="en-US" sz="3735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50179" name="组合 12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50180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拓展探究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3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菱形 13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01" name="组合 1"/>
          <p:cNvGrpSpPr/>
          <p:nvPr/>
        </p:nvGrpSpPr>
        <p:grpSpPr bwMode="auto">
          <a:xfrm>
            <a:off x="4933951" y="690033"/>
            <a:ext cx="2324100" cy="736600"/>
            <a:chOff x="3333750" y="555625"/>
            <a:chExt cx="1743075" cy="552450"/>
          </a:xfrm>
        </p:grpSpPr>
        <p:sp>
          <p:nvSpPr>
            <p:cNvPr id="7" name="圆角矩形 6"/>
            <p:cNvSpPr/>
            <p:nvPr/>
          </p:nvSpPr>
          <p:spPr>
            <a:xfrm rot="555800">
              <a:off x="4602162" y="673100"/>
              <a:ext cx="442913" cy="41910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8" name="圆角矩形 7"/>
            <p:cNvSpPr/>
            <p:nvPr/>
          </p:nvSpPr>
          <p:spPr>
            <a:xfrm rot="20470821">
              <a:off x="4197350" y="679450"/>
              <a:ext cx="442912" cy="420688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9" name="圆角矩形 8"/>
            <p:cNvSpPr/>
            <p:nvPr/>
          </p:nvSpPr>
          <p:spPr>
            <a:xfrm rot="319204">
              <a:off x="3778250" y="679450"/>
              <a:ext cx="441325" cy="420688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10" name="圆角矩形 9"/>
            <p:cNvSpPr/>
            <p:nvPr/>
          </p:nvSpPr>
          <p:spPr>
            <a:xfrm rot="21148334">
              <a:off x="3368675" y="687388"/>
              <a:ext cx="441325" cy="420687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51206" name="矩形 1"/>
            <p:cNvSpPr>
              <a:spLocks noChangeArrowheads="1"/>
            </p:cNvSpPr>
            <p:nvPr/>
          </p:nvSpPr>
          <p:spPr bwMode="auto">
            <a:xfrm>
              <a:off x="3333750" y="555625"/>
              <a:ext cx="1743075" cy="4819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 eaLnBrk="0" hangingPunct="0">
                <a:lnSpc>
                  <a:spcPts val="4300"/>
                </a:lnSpc>
              </a:pPr>
              <a:r>
                <a:rPr lang="zh-CN" altLang="en-US" sz="3735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拓展阅读</a:t>
              </a:r>
              <a:endParaRPr lang="zh-CN" altLang="en-US" sz="3735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46083" name="矩形 13"/>
          <p:cNvSpPr>
            <a:spLocks noChangeArrowheads="1"/>
          </p:cNvSpPr>
          <p:nvPr/>
        </p:nvSpPr>
        <p:spPr bwMode="auto">
          <a:xfrm>
            <a:off x="1102565" y="1550499"/>
            <a:ext cx="9986869" cy="4236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zh-CN" altLang="zh-CN" sz="3465" dirty="0">
                <a:latin typeface="黑体" panose="02010609060101010101" pitchFamily="49" charset="-122"/>
                <a:ea typeface="黑体" panose="02010609060101010101" pitchFamily="49" charset="-122"/>
              </a:rPr>
              <a:t>我的信念</a:t>
            </a:r>
            <a:r>
              <a:rPr lang="en-US" altLang="zh-CN" sz="3465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endParaRPr lang="en-US" altLang="zh-CN" sz="3465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 eaLnBrk="0" hangingPunct="0"/>
            <a:r>
              <a:rPr lang="zh-CN" altLang="zh-CN" sz="2665" dirty="0">
                <a:latin typeface="宋体" panose="02010600030101010101" pitchFamily="2" charset="-122"/>
              </a:rPr>
              <a:t>玛丽·居里</a:t>
            </a:r>
            <a:endParaRPr lang="zh-CN" altLang="zh-CN" sz="2665" dirty="0">
              <a:latin typeface="宋体" panose="02010600030101010101" pitchFamily="2" charset="-122"/>
            </a:endParaRPr>
          </a:p>
          <a:p>
            <a:pPr eaLnBrk="0" hangingPunct="0"/>
            <a:r>
              <a:rPr lang="en-US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①生活对于任何一个男女都非易事。我们必须有坚韧不拔的精神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最要紧的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还是我们自己要有信心。我们必须相信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我们对每一件事情都具有天赋的才能。并且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无论付出多大代价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都要把这件事完成。当事情结束的时候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你要能够问心无愧地说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“我已经尽我所能了。</a:t>
            </a:r>
            <a:r>
              <a:rPr lang="zh-CN" altLang="zh-CN" sz="346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zh-CN" altLang="zh-CN" sz="34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1208" name="组合 12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51209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拓展探究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7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菱形 17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矩形 6"/>
          <p:cNvSpPr>
            <a:spLocks noChangeArrowheads="1"/>
          </p:cNvSpPr>
          <p:nvPr/>
        </p:nvSpPr>
        <p:spPr bwMode="auto">
          <a:xfrm>
            <a:off x="429684" y="644691"/>
            <a:ext cx="11234935" cy="595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46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46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有一年的春天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我因病被迫在家里休息数周。我</a:t>
            </a:r>
            <a:r>
              <a:rPr lang="zh-CN" altLang="en-US" sz="346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注视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着我的女儿们所养的蚕，蚕结着茧子，这使我很感兴趣。望着这些蚕固执地、勤奋地工作着，我感到我和它们非常相似。像它们一样，我总是耐心地集中在一个</a:t>
            </a:r>
            <a:r>
              <a:rPr lang="zh-CN" altLang="en-US" sz="346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目标上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，我之所以如此，或许是因为有某种力量在鞭策着</a:t>
            </a:r>
            <a:r>
              <a:rPr lang="zh-CN" altLang="en-US" sz="346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我</a:t>
            </a:r>
            <a:r>
              <a:rPr lang="en-US" altLang="zh-CN" sz="346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正如蚕被鞭策着去结它的茧子一般。</a:t>
            </a:r>
            <a:endParaRPr lang="zh-CN" altLang="en-US" sz="34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③近五十年来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我致力于科学的研究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而研究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基本上是对真理的探索。我有许多美好快乐的记忆。少女</a:t>
            </a:r>
            <a:r>
              <a:rPr lang="zh-CN" altLang="zh-CN" sz="346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时期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我在巴黎大学孤独地度过求学的岁月。在那整个</a:t>
            </a:r>
            <a:r>
              <a:rPr lang="zh-CN" altLang="zh-CN" sz="346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时期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我丈夫和我在简陋的环境里艰辛地研究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我们专心致志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像在梦幻之中一般。后来我们发现了镭。</a:t>
            </a:r>
            <a:endParaRPr lang="zh-CN" altLang="zh-CN" sz="34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2226" name="组合 12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52227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拓展探究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1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菱形 11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矩形 6"/>
          <p:cNvSpPr>
            <a:spLocks noChangeArrowheads="1"/>
          </p:cNvSpPr>
          <p:nvPr/>
        </p:nvSpPr>
        <p:spPr bwMode="auto">
          <a:xfrm>
            <a:off x="326947" y="1088051"/>
            <a:ext cx="11425767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    ④我一生中，总是追求安静的工作和简单的家庭生</a:t>
            </a:r>
            <a:endParaRPr lang="en-US" altLang="zh-CN" sz="34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活。为了实现这个理想，我竭力保持宁静的环境，以免受人事和盛名的侵扰。</a:t>
            </a:r>
            <a:endParaRPr lang="en-US" altLang="zh-CN" sz="34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⑤我觉得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在科学方面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我们是有对事而不是对人的兴趣。当皮埃尔·居里和我决定应否在我们的发现上获取经济上的利益时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我们都认为这是违反我们的纯粹研究观念的。因而我们没有申请镭的专利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也就抛弃了一笔财</a:t>
            </a:r>
            <a:endParaRPr lang="en-US" altLang="zh-CN" sz="34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富。我坚信我们是对的。诚然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人类需要寻求现实的人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他们在工作中获得很大的报酬。但是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人类也需要</a:t>
            </a:r>
            <a:r>
              <a:rPr lang="zh-CN" altLang="zh-CN" sz="346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梦想</a:t>
            </a:r>
            <a:endParaRPr lang="zh-CN" altLang="zh-CN" sz="34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3250" name="组合 12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53251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拓展探究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1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菱形 11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矩形 6"/>
          <p:cNvSpPr>
            <a:spLocks noChangeArrowheads="1"/>
          </p:cNvSpPr>
          <p:nvPr/>
        </p:nvSpPr>
        <p:spPr bwMode="auto">
          <a:xfrm>
            <a:off x="320499" y="799835"/>
            <a:ext cx="11521017" cy="542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家</a:t>
            </a:r>
            <a:r>
              <a:rPr lang="en-US" altLang="zh-CN" sz="346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科学研究强烈地吸引着他们，使他们忘我地工作，没有闲暇，也无热情去谋求物质上的利益。我惟一的</a:t>
            </a:r>
            <a:r>
              <a:rPr lang="zh-CN" altLang="en-US" sz="346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奢望是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在一个自由国家中，以一个自由学者的身份从事研究工作。我从不认为这种权益是理所当然的，因为在二十四岁以前，我一直居住在被占领被蹂躏的波兰。我估量过法国自由的价值。</a:t>
            </a:r>
            <a:endParaRPr lang="zh-CN" altLang="en-US" sz="34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⑥我并非生来就是一个性情温和的人。我很早就知</a:t>
            </a:r>
            <a:endParaRPr lang="en-US" altLang="zh-CN" sz="34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道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许多像我一样敏感的人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即使受了一言半语的呵责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也会过分懊恼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他们尽量隐藏自己的敏感。从我丈夫温和沉静的性格中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我获益匪浅。当他猝然长逝以后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我便学</a:t>
            </a:r>
            <a:endParaRPr lang="zh-CN" altLang="zh-CN" sz="34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4274" name="组合 12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54275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拓展探究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1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菱形 11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矩形 1"/>
          <p:cNvSpPr>
            <a:spLocks noChangeArrowheads="1"/>
          </p:cNvSpPr>
          <p:nvPr/>
        </p:nvSpPr>
        <p:spPr bwMode="auto">
          <a:xfrm>
            <a:off x="666751" y="903817"/>
            <a:ext cx="11184467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会</a:t>
            </a:r>
            <a:r>
              <a:rPr lang="zh-CN" altLang="zh-CN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了忍耐。年纪渐老</a:t>
            </a:r>
            <a:r>
              <a:rPr lang="zh-CN" altLang="en-US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我愈会欣赏生活中的种种琐事</a:t>
            </a:r>
            <a:r>
              <a:rPr lang="zh-CN" altLang="en-US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</a:t>
            </a:r>
            <a:r>
              <a:rPr lang="zh-CN" altLang="en-US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栽</a:t>
            </a:r>
            <a:r>
              <a:rPr lang="zh-CN" altLang="zh-CN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花、植树、建筑</a:t>
            </a:r>
            <a:r>
              <a:rPr lang="zh-CN" altLang="en-US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对诵诗和眺望星辰</a:t>
            </a:r>
            <a:r>
              <a:rPr lang="zh-CN" altLang="en-US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也有一点</a:t>
            </a:r>
            <a:r>
              <a:rPr lang="zh-CN" altLang="en-US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儿</a:t>
            </a:r>
            <a:r>
              <a:rPr lang="zh-CN" altLang="zh-CN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兴趣。</a:t>
            </a:r>
            <a:endParaRPr lang="zh-CN" altLang="zh-CN" sz="3465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⑦我一直沉醉于世界的优美之中</a:t>
            </a:r>
            <a:r>
              <a:rPr lang="zh-CN" altLang="en-US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我所热爱的科学也不断展现它崭新的远景。我认定科学本身就具有伟大的美。一位从事研究工作的科学家</a:t>
            </a:r>
            <a:r>
              <a:rPr lang="zh-CN" altLang="en-US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不只是一个技术人员</a:t>
            </a:r>
            <a:r>
              <a:rPr lang="zh-CN" altLang="en-US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他更像一个小孩儿</a:t>
            </a:r>
            <a:r>
              <a:rPr lang="zh-CN" altLang="en-US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迷醉在如同神话故事一样的大自然中。科学的这种魅力</a:t>
            </a:r>
            <a:r>
              <a:rPr lang="zh-CN" altLang="en-US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就是我终生能够在实验室里埋头工作的主要因素了。</a:t>
            </a:r>
            <a:endParaRPr lang="zh-CN" altLang="zh-CN" sz="3465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5298" name="组合 12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55299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拓展探究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9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菱形 9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矩形 1"/>
          <p:cNvSpPr>
            <a:spLocks noChangeArrowheads="1"/>
          </p:cNvSpPr>
          <p:nvPr/>
        </p:nvSpPr>
        <p:spPr bwMode="auto">
          <a:xfrm>
            <a:off x="719667" y="1096433"/>
            <a:ext cx="10945284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465" b="1" dirty="0">
                <a:latin typeface="宋体" panose="02010600030101010101" pitchFamily="2" charset="-122"/>
              </a:rPr>
              <a:t>1.</a:t>
            </a:r>
            <a:r>
              <a:rPr lang="zh-CN" altLang="zh-CN" sz="3465" b="1" dirty="0">
                <a:latin typeface="宋体" panose="02010600030101010101" pitchFamily="2" charset="-122"/>
              </a:rPr>
              <a:t>读第①段回答如下问题</a:t>
            </a:r>
            <a:r>
              <a:rPr lang="zh-CN" altLang="en-US" sz="3465" b="1" dirty="0">
                <a:latin typeface="宋体" panose="02010600030101010101" pitchFamily="2" charset="-122"/>
              </a:rPr>
              <a:t>：</a:t>
            </a:r>
            <a:r>
              <a:rPr lang="zh-CN" altLang="zh-CN" sz="3465" b="1" dirty="0">
                <a:latin typeface="宋体" panose="02010600030101010101" pitchFamily="2" charset="-122"/>
              </a:rPr>
              <a:t>居里夫人认为对待生活应有哪两种态度</a:t>
            </a:r>
            <a:r>
              <a:rPr lang="zh-CN" altLang="en-US" sz="3465" b="1" dirty="0">
                <a:latin typeface="宋体" panose="02010600030101010101" pitchFamily="2" charset="-122"/>
              </a:rPr>
              <a:t>？</a:t>
            </a:r>
            <a:endParaRPr lang="zh-CN" altLang="zh-CN" sz="3465" b="1" dirty="0">
              <a:latin typeface="宋体" panose="02010600030101010101" pitchFamily="2" charset="-122"/>
            </a:endParaRPr>
          </a:p>
          <a:p>
            <a:pPr eaLnBrk="0" hangingPunct="0"/>
            <a:r>
              <a:rPr lang="en-US" altLang="zh-CN" sz="3465" b="1" dirty="0">
                <a:latin typeface="宋体" panose="02010600030101010101" pitchFamily="2" charset="-122"/>
              </a:rPr>
              <a:t>2.</a:t>
            </a:r>
            <a:r>
              <a:rPr lang="zh-CN" altLang="zh-CN" sz="3465" b="1" dirty="0">
                <a:latin typeface="宋体" panose="02010600030101010101" pitchFamily="2" charset="-122"/>
              </a:rPr>
              <a:t>读</a:t>
            </a:r>
            <a:r>
              <a:rPr lang="zh-CN" altLang="en-US" sz="3465" b="1" dirty="0">
                <a:latin typeface="宋体" panose="02010600030101010101" pitchFamily="2" charset="-122"/>
              </a:rPr>
              <a:t>第</a:t>
            </a:r>
            <a:r>
              <a:rPr lang="zh-CN" altLang="zh-CN" sz="3465" b="1" dirty="0">
                <a:latin typeface="宋体" panose="02010600030101010101" pitchFamily="2" charset="-122"/>
              </a:rPr>
              <a:t>②③段回答如下问题</a:t>
            </a:r>
            <a:r>
              <a:rPr lang="zh-CN" altLang="en-US" sz="3465" b="1" dirty="0">
                <a:latin typeface="宋体" panose="02010600030101010101" pitchFamily="2" charset="-122"/>
              </a:rPr>
              <a:t>：</a:t>
            </a:r>
            <a:endParaRPr lang="zh-CN" altLang="zh-CN" sz="3465" b="1" dirty="0">
              <a:latin typeface="宋体" panose="02010600030101010101" pitchFamily="2" charset="-122"/>
            </a:endParaRPr>
          </a:p>
          <a:p>
            <a:pPr eaLnBrk="0" hangingPunct="0"/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①居里夫人对“蚕结着茧子”感兴趣的原因是什么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endParaRPr lang="zh-CN" altLang="zh-CN" sz="34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②“或许是因为有某种力量在鞭策着我”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这“某种力量”指的是什么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endParaRPr lang="zh-CN" altLang="zh-CN" sz="34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465" b="1" dirty="0">
                <a:latin typeface="宋体" panose="02010600030101010101" pitchFamily="2" charset="-122"/>
              </a:rPr>
              <a:t>3.</a:t>
            </a:r>
            <a:r>
              <a:rPr lang="zh-CN" altLang="zh-CN" sz="3465" b="1" dirty="0">
                <a:latin typeface="宋体" panose="02010600030101010101" pitchFamily="2" charset="-122"/>
              </a:rPr>
              <a:t>读第⑤段回答如下问题</a:t>
            </a:r>
            <a:r>
              <a:rPr lang="zh-CN" altLang="en-US" sz="3465" b="1" dirty="0">
                <a:latin typeface="宋体" panose="02010600030101010101" pitchFamily="2" charset="-122"/>
              </a:rPr>
              <a:t>：</a:t>
            </a:r>
            <a:endParaRPr lang="zh-CN" altLang="zh-CN" sz="3465" b="1" dirty="0">
              <a:latin typeface="宋体" panose="02010600030101010101" pitchFamily="2" charset="-122"/>
            </a:endParaRPr>
          </a:p>
          <a:p>
            <a:pPr eaLnBrk="0" hangingPunct="0"/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①文中“寻求现实的人”与“梦想家”有什么区别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endParaRPr lang="zh-CN" altLang="zh-CN" sz="34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②居里夫人对这两类人的态度分别是什么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endParaRPr lang="zh-CN" altLang="zh-CN" sz="34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6322" name="组合 12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56323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拓展探究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1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菱形 11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矩形 1"/>
          <p:cNvSpPr>
            <a:spLocks noChangeArrowheads="1"/>
          </p:cNvSpPr>
          <p:nvPr/>
        </p:nvSpPr>
        <p:spPr bwMode="auto">
          <a:xfrm>
            <a:off x="719667" y="1028700"/>
            <a:ext cx="11137900" cy="435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465" b="1" dirty="0">
                <a:solidFill>
                  <a:srgbClr val="000000"/>
                </a:solidFill>
                <a:latin typeface="宋体" panose="02010600030101010101" pitchFamily="2" charset="-122"/>
              </a:rPr>
              <a:t>4.</a:t>
            </a:r>
            <a:r>
              <a:rPr lang="zh-CN" altLang="zh-CN" sz="3465" b="1" dirty="0">
                <a:solidFill>
                  <a:srgbClr val="000000"/>
                </a:solidFill>
                <a:latin typeface="宋体" panose="02010600030101010101" pitchFamily="2" charset="-122"/>
              </a:rPr>
              <a:t>读第⑦段回答如下问题</a:t>
            </a:r>
            <a:r>
              <a:rPr lang="zh-CN" altLang="en-US" sz="3465" b="1" dirty="0">
                <a:solidFill>
                  <a:srgbClr val="000000"/>
                </a:solidFill>
                <a:latin typeface="宋体" panose="02010600030101010101" pitchFamily="2" charset="-122"/>
              </a:rPr>
              <a:t>：</a:t>
            </a:r>
            <a:endParaRPr lang="zh-CN" altLang="zh-CN" sz="3465" b="1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eaLnBrk="0" hangingPunct="0"/>
            <a:r>
              <a:rPr lang="zh-CN" altLang="zh-CN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①“他更像一个小孩儿</a:t>
            </a:r>
            <a:r>
              <a:rPr lang="zh-CN" altLang="en-US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迷醉在如同神话故事一样的大自然中”一句强调了科学家怎样的特点</a:t>
            </a:r>
            <a:r>
              <a:rPr lang="zh-CN" altLang="en-US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endParaRPr lang="zh-CN" altLang="zh-CN" sz="3465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zh-CN" altLang="zh-CN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②“科学的这种魅力</a:t>
            </a:r>
            <a:r>
              <a:rPr lang="zh-CN" altLang="en-US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就是我终生能够在实验室里理头工作的主要因素了”一</a:t>
            </a:r>
            <a:r>
              <a:rPr lang="zh-CN" altLang="en-US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句</a:t>
            </a:r>
            <a:r>
              <a:rPr lang="zh-CN" altLang="zh-CN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中“科学的这种魅力”指的是什么</a:t>
            </a:r>
            <a:r>
              <a:rPr lang="zh-CN" altLang="en-US" sz="34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endParaRPr lang="zh-CN" altLang="zh-CN" sz="3465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465" b="1" dirty="0">
                <a:solidFill>
                  <a:srgbClr val="000000"/>
                </a:solidFill>
                <a:latin typeface="宋体" panose="02010600030101010101" pitchFamily="2" charset="-122"/>
              </a:rPr>
              <a:t>5.</a:t>
            </a:r>
            <a:r>
              <a:rPr lang="zh-CN" altLang="zh-CN" sz="3465" b="1" dirty="0">
                <a:solidFill>
                  <a:srgbClr val="000000"/>
                </a:solidFill>
                <a:latin typeface="宋体" panose="02010600030101010101" pitchFamily="2" charset="-122"/>
              </a:rPr>
              <a:t>从本文中</a:t>
            </a:r>
            <a:r>
              <a:rPr lang="zh-CN" altLang="en-US" sz="3465" b="1" dirty="0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zh-CN" altLang="zh-CN" sz="3465" b="1" dirty="0">
                <a:solidFill>
                  <a:srgbClr val="000000"/>
                </a:solidFill>
                <a:latin typeface="宋体" panose="02010600030101010101" pitchFamily="2" charset="-122"/>
              </a:rPr>
              <a:t>可以看出科学家具有怎样的品质</a:t>
            </a:r>
            <a:r>
              <a:rPr lang="zh-CN" altLang="en-US" sz="3465" b="1" dirty="0">
                <a:solidFill>
                  <a:srgbClr val="000000"/>
                </a:solidFill>
                <a:latin typeface="宋体" panose="02010600030101010101" pitchFamily="2" charset="-122"/>
              </a:rPr>
              <a:t>？</a:t>
            </a:r>
            <a:r>
              <a:rPr lang="zh-CN" altLang="zh-CN" sz="3465" b="1" dirty="0">
                <a:solidFill>
                  <a:srgbClr val="000000"/>
                </a:solidFill>
                <a:latin typeface="宋体" panose="02010600030101010101" pitchFamily="2" charset="-122"/>
              </a:rPr>
              <a:t>用四个四字短语来概括。</a:t>
            </a:r>
            <a:endParaRPr lang="zh-CN" altLang="zh-CN" sz="3465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grpSp>
        <p:nvGrpSpPr>
          <p:cNvPr id="57346" name="组合 12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57347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拓展探究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9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菱形 9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矩形 1"/>
          <p:cNvSpPr>
            <a:spLocks noChangeArrowheads="1"/>
          </p:cNvSpPr>
          <p:nvPr/>
        </p:nvSpPr>
        <p:spPr bwMode="auto">
          <a:xfrm>
            <a:off x="624417" y="1316567"/>
            <a:ext cx="11423649" cy="5227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①我们必须有坚韧不拔的精神。</a:t>
            </a:r>
            <a:endParaRPr lang="en-US" altLang="zh-CN" sz="33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②我们自己要有信心。</a:t>
            </a:r>
            <a:endParaRPr lang="zh-CN" altLang="zh-CN" sz="33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①抓住“我”与蚕的相似点回答可得分</a:t>
            </a:r>
            <a:r>
              <a:rPr lang="zh-CN" altLang="en-US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如这些蚕固执</a:t>
            </a:r>
            <a:endParaRPr lang="en-US" altLang="zh-CN" sz="33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zh-CN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地、勤奋地工作着</a:t>
            </a:r>
            <a:r>
              <a:rPr lang="zh-CN" altLang="en-US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我感到它们和我非常相似。</a:t>
            </a:r>
            <a:endParaRPr lang="zh-CN" altLang="zh-CN" sz="33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②找准指代的内容可得分</a:t>
            </a:r>
            <a:r>
              <a:rPr lang="zh-CN" altLang="en-US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如对真理的探索。</a:t>
            </a:r>
            <a:r>
              <a:rPr lang="en-US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zh-CN" sz="33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抓住两类人的不同特点及作者对他们的不同态度可得分。如①寻求现实的人</a:t>
            </a:r>
            <a:r>
              <a:rPr lang="zh-CN" altLang="en-US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他们工作或进行科学研究是为了获得报酬。梦想家</a:t>
            </a:r>
            <a:r>
              <a:rPr lang="zh-CN" altLang="en-US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投身于科学研究本身</a:t>
            </a:r>
            <a:r>
              <a:rPr lang="zh-CN" altLang="en-US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被纯粹的科学研究所吸引</a:t>
            </a:r>
            <a:r>
              <a:rPr lang="zh-CN" altLang="en-US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无暇</a:t>
            </a:r>
            <a:r>
              <a:rPr lang="zh-CN" altLang="en-US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也无</a:t>
            </a:r>
            <a:r>
              <a:rPr lang="zh-CN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热情去谋求物质上的利益。</a:t>
            </a:r>
            <a:endParaRPr lang="en-US" altLang="zh-CN" sz="33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②对前者</a:t>
            </a:r>
            <a:r>
              <a:rPr lang="zh-CN" altLang="en-US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居里夫人表示理解</a:t>
            </a:r>
            <a:r>
              <a:rPr lang="zh-CN" altLang="en-US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335" b="1" dirty="0">
                <a:latin typeface="楷体" panose="02010609060101010101" pitchFamily="49" charset="-122"/>
                <a:ea typeface="楷体" panose="02010609060101010101" pitchFamily="49" charset="-122"/>
              </a:rPr>
              <a:t>对后者表示赞同。</a:t>
            </a:r>
            <a:endParaRPr lang="zh-CN" altLang="zh-CN" sz="33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3251" name="TextBox 2"/>
          <p:cNvSpPr txBox="1">
            <a:spLocks noChangeArrowheads="1"/>
          </p:cNvSpPr>
          <p:nvPr/>
        </p:nvSpPr>
        <p:spPr bwMode="auto">
          <a:xfrm>
            <a:off x="599017" y="702733"/>
            <a:ext cx="2592916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参考答案：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58371" name="组合 12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58372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拓展探究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2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菱形 12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矩形 1"/>
          <p:cNvSpPr>
            <a:spLocks noChangeArrowheads="1"/>
          </p:cNvSpPr>
          <p:nvPr/>
        </p:nvSpPr>
        <p:spPr bwMode="auto">
          <a:xfrm>
            <a:off x="408517" y="836084"/>
            <a:ext cx="11374967" cy="5269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①扣住这一比喻的含义回答。如痴迷。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②扣住本段中作者对科学的理解回答。如“科学展现出的崭新远景”或“科学本身具有的伟大的美”。</a:t>
            </a:r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5.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答案须从文章中找到依据。如“坚韧不拔”“充满自信”“专心致志”“勤奋执着”“追求真理”“甘于寂寞”“淡薄名利”“温和沉静”等。</a:t>
            </a:r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9394" name="组合 12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59395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拓展探究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9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菱形 9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4"/>
          <p:cNvSpPr txBox="1">
            <a:spLocks noChangeArrowheads="1"/>
          </p:cNvSpPr>
          <p:nvPr/>
        </p:nvSpPr>
        <p:spPr bwMode="auto">
          <a:xfrm>
            <a:off x="1968500" y="1710267"/>
            <a:ext cx="8255000" cy="2101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3735" b="1" dirty="0">
                <a:solidFill>
                  <a:srgbClr val="0E0C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3735" b="1" dirty="0">
                <a:solidFill>
                  <a:srgbClr val="0E0C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阅读有关居里夫人生平事迹的书籍。</a:t>
            </a:r>
            <a:endParaRPr lang="en-US" altLang="zh-CN" sz="3735" b="1" dirty="0">
              <a:solidFill>
                <a:srgbClr val="0E0C1E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3735" b="1" dirty="0">
                <a:solidFill>
                  <a:srgbClr val="0E0C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735" b="1" dirty="0">
                <a:solidFill>
                  <a:srgbClr val="0E0C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积累居里夫人的名言。</a:t>
            </a:r>
            <a:endParaRPr lang="zh-CN" altLang="en-US" sz="3735" b="1" dirty="0">
              <a:solidFill>
                <a:srgbClr val="0E0C1E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60418" name="组合 8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60419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课下作业</a:t>
              </a:r>
              <a:endParaRPr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0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菱形 10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6363</Words>
  <Application>WPS 演示</Application>
  <PresentationFormat>宽屏</PresentationFormat>
  <Paragraphs>539</Paragraphs>
  <Slides>52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52</vt:i4>
      </vt:variant>
    </vt:vector>
  </HeadingPairs>
  <TitlesOfParts>
    <vt:vector size="63" baseType="lpstr">
      <vt:lpstr>Arial</vt:lpstr>
      <vt:lpstr>宋体</vt:lpstr>
      <vt:lpstr>Wingdings</vt:lpstr>
      <vt:lpstr>Arial Unicode MS</vt:lpstr>
      <vt:lpstr>Calibri Light</vt:lpstr>
      <vt:lpstr>Calibri</vt:lpstr>
      <vt:lpstr>微软雅黑</vt:lpstr>
      <vt:lpstr>楷体</vt:lpstr>
      <vt:lpstr>黑体</vt:lpstr>
      <vt:lpstr>汉语拼音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2</cp:revision>
  <dcterms:created xsi:type="dcterms:W3CDTF">2021-09-15T01:09:15Z</dcterms:created>
  <dcterms:modified xsi:type="dcterms:W3CDTF">2021-09-15T01:12:07Z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2052-10.8.2.7027</vt:lpwstr>
  </property>
</Properties>
</file>