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77" r:id="rId2"/>
    <p:sldId id="257" r:id="rId3"/>
    <p:sldId id="576" r:id="rId4"/>
    <p:sldId id="577" r:id="rId5"/>
    <p:sldId id="578" r:id="rId6"/>
    <p:sldId id="617" r:id="rId7"/>
    <p:sldId id="579" r:id="rId8"/>
    <p:sldId id="581" r:id="rId9"/>
    <p:sldId id="582" r:id="rId10"/>
    <p:sldId id="583" r:id="rId11"/>
    <p:sldId id="562" r:id="rId12"/>
    <p:sldId id="614" r:id="rId13"/>
    <p:sldId id="586" r:id="rId14"/>
    <p:sldId id="589" r:id="rId15"/>
    <p:sldId id="588" r:id="rId16"/>
    <p:sldId id="593" r:id="rId17"/>
    <p:sldId id="591" r:id="rId18"/>
    <p:sldId id="615" r:id="rId19"/>
    <p:sldId id="601" r:id="rId20"/>
    <p:sldId id="603" r:id="rId21"/>
    <p:sldId id="569" r:id="rId22"/>
    <p:sldId id="616" r:id="rId23"/>
    <p:sldId id="604" r:id="rId24"/>
    <p:sldId id="605" r:id="rId25"/>
    <p:sldId id="606" r:id="rId26"/>
    <p:sldId id="607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65" userDrawn="1">
          <p15:clr>
            <a:srgbClr val="A4A3A4"/>
          </p15:clr>
        </p15:guide>
        <p15:guide id="3" pos="846" userDrawn="1">
          <p15:clr>
            <a:srgbClr val="A4A3A4"/>
          </p15:clr>
        </p15:guide>
        <p15:guide id="4" pos="665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0101"/>
    <a:srgbClr val="FCFF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275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240" y="192"/>
      </p:cViewPr>
      <p:guideLst>
        <p:guide orient="horz" pos="4065"/>
        <p:guide pos="846"/>
        <p:guide pos="665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61A50D-D86A-4C51-BAEC-20D6F6CD7280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823936-EE00-4039-8779-04FFF32B62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906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823936-EE00-4039-8779-04FFF32B62F4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2779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A827BE68-5F64-41F6-8D30-75DBEEBE34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AA5A-D3A1-4F2A-9419-F71D9291F3FE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7810806-9EE4-4EAF-BAC1-67CF9C372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384CAE7-7692-4300-B928-090F0C5BA8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7787A-5AF9-45FD-8809-D9236C40CCE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04054"/>
      </p:ext>
    </p:extLst>
  </p:cSld>
  <p:clrMapOvr>
    <a:masterClrMapping/>
  </p:clrMapOvr>
  <p:transition spd="slow" advClick="0" advTm="3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F5324064-26C3-E44B-8CFB-FE7BD7BEB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0336BA6B-88B2-AF41-8A69-81422E228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96C5EA14-4DC4-8E4C-A2DD-DECF8B63E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B97C16-3CA9-8E45-B73D-BC7F3DDC8C8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5330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62E27F6-A354-408B-A3AA-9293ED11C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C721455-E35A-435B-9E4E-B2DB3F3F26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A73B94F-E24F-458B-9F2F-7603AA2178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5AA5A-D3A1-4F2A-9419-F71D9291F3FE}" type="datetimeFigureOut">
              <a:rPr lang="zh-CN" altLang="en-US" smtClean="0"/>
              <a:t>2019/9/18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3B793D1-F8F3-4D3E-9212-B5165E6C79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0D902B6-E6E9-4E7E-AC2B-62C2241222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7787A-5AF9-45FD-8809-D9236C40CCEF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B9DD4B53-788C-4F63-8304-E7A54AC911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119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74" r:id="rId2"/>
  </p:sldLayoutIdLst>
  <p:transition spd="slow" advClick="0" advTm="3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字魂95号-手刻宋" panose="020F0502020204030204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字魂95号-手刻宋" panose="020F0502020204030204"/>
              <a:cs typeface="+mn-cs"/>
            </a:endParaRPr>
          </a:p>
        </p:txBody>
      </p:sp>
      <p:pic>
        <p:nvPicPr>
          <p:cNvPr id="7" name="图片 6" descr="图片包含 玩偶, 玩具&#10;&#10;描述已自动生成">
            <a:extLst>
              <a:ext uri="{FF2B5EF4-FFF2-40B4-BE49-F238E27FC236}">
                <a16:creationId xmlns:a16="http://schemas.microsoft.com/office/drawing/2014/main" id="{04F9FF76-A2CF-BE4B-9C48-33DB65BE1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115" y="1131554"/>
            <a:ext cx="5294716" cy="4579929"/>
          </a:xfrm>
          <a:prstGeom prst="rect">
            <a:avLst/>
          </a:prstGeom>
        </p:spPr>
      </p:pic>
      <p:cxnSp>
        <p:nvCxnSpPr>
          <p:cNvPr id="9" name="Straight Connector 15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图片 4">
            <a:extLst>
              <a:ext uri="{FF2B5EF4-FFF2-40B4-BE49-F238E27FC236}">
                <a16:creationId xmlns:a16="http://schemas.microsoft.com/office/drawing/2014/main" id="{0581C701-227A-4B20-9BD0-003E42BB5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99968"/>
            <a:ext cx="2729027" cy="4297680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E061C4B4-C383-0E44-A5F4-8760AA987464}"/>
              </a:ext>
            </a:extLst>
          </p:cNvPr>
          <p:cNvSpPr txBox="1"/>
          <p:nvPr/>
        </p:nvSpPr>
        <p:spPr>
          <a:xfrm>
            <a:off x="907078" y="2358688"/>
            <a:ext cx="47428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6000" dirty="0">
                <a:solidFill>
                  <a:srgbClr val="00B050"/>
                </a:solidFill>
                <a:latin typeface="Matura MT Script Capitals" panose="03020802060602070202" pitchFamily="66" charset="0"/>
              </a:rPr>
              <a:t>Unit 2</a:t>
            </a:r>
          </a:p>
          <a:p>
            <a:pPr algn="ctr"/>
            <a:r>
              <a:rPr kumimoji="1" lang="en-US" altLang="zh-CN" sz="6000" dirty="0">
                <a:solidFill>
                  <a:schemeClr val="accent1">
                    <a:lumMod val="50000"/>
                    <a:lumOff val="50000"/>
                  </a:schemeClr>
                </a:solidFill>
                <a:latin typeface="Matura MT Script Capitals" panose="03020802060602070202" pitchFamily="66" charset="0"/>
              </a:rPr>
              <a:t>Great minds</a:t>
            </a:r>
            <a:endParaRPr kumimoji="1" lang="zh-CN" altLang="en-US" sz="6000" dirty="0">
              <a:solidFill>
                <a:schemeClr val="accent1">
                  <a:lumMod val="50000"/>
                  <a:lumOff val="50000"/>
                </a:schemeClr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299E04FD-12B7-C948-AAA0-BC406C05DA8B}"/>
              </a:ext>
            </a:extLst>
          </p:cNvPr>
          <p:cNvSpPr txBox="1"/>
          <p:nvPr/>
        </p:nvSpPr>
        <p:spPr>
          <a:xfrm>
            <a:off x="2431939" y="4297680"/>
            <a:ext cx="19335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i="1" dirty="0">
                <a:solidFill>
                  <a:srgbClr val="7030A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Grammar</a:t>
            </a:r>
            <a:endParaRPr kumimoji="1" lang="zh-CN" altLang="en-US" sz="4800" b="1" i="1" dirty="0">
              <a:solidFill>
                <a:srgbClr val="7030A0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60849343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F78E571-9976-F74A-ABDA-260D51676C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99801"/>
            <a:ext cx="10515600" cy="657528"/>
          </a:xfrm>
        </p:spPr>
        <p:txBody>
          <a:bodyPr>
            <a:normAutofit/>
          </a:bodyPr>
          <a:lstStyle/>
          <a:p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What is an </a:t>
            </a:r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infinitive</a:t>
            </a:r>
            <a:r>
              <a:rPr lang="en-US" altLang="zh-CN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zh-CN" altLang="zh-CN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4F12D139-DBE3-5742-9022-CF8F5BE727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957329"/>
            <a:ext cx="10515600" cy="598500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zh-CN" dirty="0"/>
          </a:p>
          <a:p>
            <a:pPr>
              <a:lnSpc>
                <a:spcPct val="150000"/>
              </a:lnSpc>
            </a:pPr>
            <a:r>
              <a:rPr lang="zh-CN" altLang="en-US" dirty="0"/>
              <a:t>动词不定式是一种</a:t>
            </a:r>
            <a:r>
              <a:rPr lang="zh-CN" altLang="en-US" dirty="0">
                <a:highlight>
                  <a:srgbClr val="FFFF00"/>
                </a:highlight>
              </a:rPr>
              <a:t>非谓语动词</a:t>
            </a:r>
            <a:r>
              <a:rPr lang="zh-CN" altLang="en-US" dirty="0"/>
              <a:t>形式，其结构为“</a:t>
            </a:r>
            <a:r>
              <a:rPr lang="en-US" altLang="zh-CN" dirty="0">
                <a:highlight>
                  <a:srgbClr val="FFFF00"/>
                </a:highlight>
              </a:rPr>
              <a:t>to</a:t>
            </a:r>
            <a:r>
              <a:rPr lang="zh-CN" altLang="en-US" dirty="0">
                <a:highlight>
                  <a:srgbClr val="FFFF00"/>
                </a:highlight>
              </a:rPr>
              <a:t>＋动词原形</a:t>
            </a:r>
            <a:r>
              <a:rPr lang="zh-CN" altLang="en-US" dirty="0"/>
              <a:t>”</a:t>
            </a:r>
            <a:endParaRPr lang="en-US" altLang="zh-CN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/>
              <a:t>（注意：在这里</a:t>
            </a:r>
            <a:r>
              <a:rPr lang="en-US" altLang="zh-CN" b="1" dirty="0"/>
              <a:t>to</a:t>
            </a:r>
            <a:r>
              <a:rPr lang="zh-CN" altLang="en-US" b="1" dirty="0"/>
              <a:t>不是介词，而是动词不定式的</a:t>
            </a:r>
            <a:r>
              <a:rPr lang="zh-CN" altLang="en-US" b="1" dirty="0">
                <a:solidFill>
                  <a:srgbClr val="FF0000"/>
                </a:solidFill>
              </a:rPr>
              <a:t>符号</a:t>
            </a:r>
            <a:r>
              <a:rPr lang="zh-CN" altLang="en-US" b="1" dirty="0"/>
              <a:t>，后面的动词原形则是</a:t>
            </a:r>
            <a:r>
              <a:rPr lang="zh-CN" altLang="en-US" b="1" dirty="0">
                <a:solidFill>
                  <a:srgbClr val="FF0000"/>
                </a:solidFill>
              </a:rPr>
              <a:t>动词不定式</a:t>
            </a:r>
            <a:r>
              <a:rPr lang="zh-CN" altLang="en-US" b="1" dirty="0"/>
              <a:t>）</a:t>
            </a:r>
            <a:endParaRPr lang="en-US" altLang="zh-CN" b="1" dirty="0"/>
          </a:p>
          <a:p>
            <a:pPr>
              <a:lnSpc>
                <a:spcPct val="150000"/>
              </a:lnSpc>
            </a:pPr>
            <a:r>
              <a:rPr lang="zh-CN" altLang="en-US" dirty="0"/>
              <a:t>动词不定式没有</a:t>
            </a:r>
            <a:r>
              <a:rPr lang="zh-CN" altLang="en-US" b="1" dirty="0">
                <a:solidFill>
                  <a:srgbClr val="FF0000"/>
                </a:solidFill>
              </a:rPr>
              <a:t>人称和数的变化</a:t>
            </a:r>
            <a:r>
              <a:rPr lang="zh-CN" altLang="en-US" dirty="0"/>
              <a:t>。</a:t>
            </a:r>
            <a:endParaRPr lang="en-US" altLang="zh-CN" dirty="0"/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dirty="0"/>
              <a:t>动词不定式的</a:t>
            </a:r>
            <a:r>
              <a:rPr lang="zh-CN" altLang="en-US" b="1" dirty="0">
                <a:latin typeface="Times New Roman" panose="02020603050405020304" pitchFamily="18" charset="0"/>
              </a:rPr>
              <a:t>肯定形式</a:t>
            </a:r>
            <a:r>
              <a:rPr lang="en-US" altLang="zh-CN" b="1" dirty="0">
                <a:latin typeface="Times New Roman" panose="02020603050405020304" pitchFamily="18" charset="0"/>
              </a:rPr>
              <a:t>___________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b="1" dirty="0">
                <a:latin typeface="Times New Roman" panose="02020603050405020304" pitchFamily="18" charset="0"/>
              </a:rPr>
              <a:t>否定形式</a:t>
            </a:r>
            <a:r>
              <a:rPr lang="en-US" altLang="zh-CN" b="1" dirty="0">
                <a:latin typeface="Times New Roman" panose="02020603050405020304" pitchFamily="18" charset="0"/>
              </a:rPr>
              <a:t>______________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zh-CN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3BD7A06-A8A1-0B43-A1F7-709CE8D2D41A}"/>
              </a:ext>
            </a:extLst>
          </p:cNvPr>
          <p:cNvSpPr txBox="1"/>
          <p:nvPr/>
        </p:nvSpPr>
        <p:spPr>
          <a:xfrm>
            <a:off x="4730527" y="4674515"/>
            <a:ext cx="16882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to do </a:t>
            </a:r>
            <a:r>
              <a:rPr kumimoji="1" lang="en-US" altLang="zh-CN" sz="3200" b="1" dirty="0" err="1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endParaRPr kumimoji="1" lang="zh-CN" altLang="en-US" sz="32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31F10E0-6D92-F94C-ABF8-08B37A11FE97}"/>
              </a:ext>
            </a:extLst>
          </p:cNvPr>
          <p:cNvSpPr txBox="1"/>
          <p:nvPr/>
        </p:nvSpPr>
        <p:spPr>
          <a:xfrm>
            <a:off x="2398547" y="5416941"/>
            <a:ext cx="2359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kumimoji="1" lang="en-US" altLang="zh-CN" sz="3200" b="1" dirty="0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to do </a:t>
            </a:r>
            <a:r>
              <a:rPr kumimoji="1" lang="en-US" altLang="zh-CN" sz="3200" b="1" dirty="0" err="1"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endParaRPr kumimoji="1" lang="zh-CN" altLang="en-US" sz="3200" b="1" dirty="0">
              <a:highlight>
                <a:srgbClr val="FFFF00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矩形 5">
            <a:extLst>
              <a:ext uri="{FF2B5EF4-FFF2-40B4-BE49-F238E27FC236}">
                <a16:creationId xmlns:a16="http://schemas.microsoft.com/office/drawing/2014/main" id="{A57ADFED-9FF8-1449-A1F9-6B4CB69B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1068681"/>
            <a:ext cx="8242607" cy="523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latin typeface="Times New Roman" panose="02020603050405020304" pitchFamily="18" charset="0"/>
              </a:rPr>
              <a:t>An </a:t>
            </a:r>
            <a:r>
              <a:rPr lang="en-US" altLang="zh-CN" sz="2800" b="1" dirty="0">
                <a:latin typeface="Times New Roman" panose="02020603050405020304" pitchFamily="18" charset="0"/>
              </a:rPr>
              <a:t>infinitive</a:t>
            </a:r>
            <a:r>
              <a:rPr lang="en-US" altLang="zh-CN" sz="2800" dirty="0">
                <a:latin typeface="Times New Roman" panose="02020603050405020304" pitchFamily="18" charset="0"/>
              </a:rPr>
              <a:t> is the (base/ -</a:t>
            </a:r>
            <a:r>
              <a:rPr lang="en-US" altLang="zh-CN" sz="2800" dirty="0" err="1">
                <a:latin typeface="Times New Roman" panose="02020603050405020304" pitchFamily="18" charset="0"/>
              </a:rPr>
              <a:t>ing</a:t>
            </a:r>
            <a:r>
              <a:rPr lang="en-US" altLang="zh-CN" sz="2800" dirty="0">
                <a:latin typeface="Times New Roman" panose="02020603050405020304" pitchFamily="18" charset="0"/>
              </a:rPr>
              <a:t>/ -</a:t>
            </a:r>
            <a:r>
              <a:rPr lang="en-US" altLang="zh-CN" sz="2800" dirty="0" err="1">
                <a:latin typeface="Times New Roman" panose="02020603050405020304" pitchFamily="18" charset="0"/>
              </a:rPr>
              <a:t>ed</a:t>
            </a:r>
            <a:r>
              <a:rPr lang="en-US" altLang="zh-CN" sz="2800" dirty="0">
                <a:latin typeface="Times New Roman" panose="02020603050405020304" pitchFamily="18" charset="0"/>
              </a:rPr>
              <a:t>) form of a </a:t>
            </a:r>
            <a:r>
              <a:rPr lang="en-US" altLang="zh-CN" sz="2800" b="1" dirty="0">
                <a:latin typeface="Times New Roman" panose="02020603050405020304" pitchFamily="18" charset="0"/>
              </a:rPr>
              <a:t>verb</a:t>
            </a:r>
            <a:r>
              <a:rPr lang="en-US" altLang="zh-CN" sz="2800" dirty="0">
                <a:latin typeface="Times New Roman" panose="02020603050405020304" pitchFamily="18" charset="0"/>
              </a:rPr>
              <a:t>.</a:t>
            </a:r>
            <a:endParaRPr lang="zh-CN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同心圆 2">
            <a:extLst>
              <a:ext uri="{FF2B5EF4-FFF2-40B4-BE49-F238E27FC236}">
                <a16:creationId xmlns:a16="http://schemas.microsoft.com/office/drawing/2014/main" id="{4FC0913B-5FB6-BB4B-B862-C031BFBD8923}"/>
              </a:ext>
            </a:extLst>
          </p:cNvPr>
          <p:cNvSpPr/>
          <p:nvPr/>
        </p:nvSpPr>
        <p:spPr>
          <a:xfrm>
            <a:off x="3680748" y="1072132"/>
            <a:ext cx="1077740" cy="523608"/>
          </a:xfrm>
          <a:prstGeom prst="donut">
            <a:avLst>
              <a:gd name="adj" fmla="val 9897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400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>
            <a:extLst>
              <a:ext uri="{FF2B5EF4-FFF2-40B4-BE49-F238E27FC236}">
                <a16:creationId xmlns:a16="http://schemas.microsoft.com/office/drawing/2014/main" id="{85BC0BF3-F7EE-DA48-9C86-D47D2DCFD2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4635" y="2292690"/>
            <a:ext cx="9882730" cy="1976438"/>
          </a:xfrm>
          <a:ln w="38100">
            <a:solidFill>
              <a:srgbClr val="FFC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动词不定式在句子中除</a:t>
            </a:r>
            <a:r>
              <a:rPr lang="zh-CN" altLang="en-US" sz="3600" b="1" dirty="0">
                <a:solidFill>
                  <a:srgbClr val="FF0000"/>
                </a:solidFill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不能担当谓语</a:t>
            </a:r>
            <a:r>
              <a:rPr lang="zh-CN" altLang="en-US" sz="3600" b="1" dirty="0"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外，可以</a:t>
            </a:r>
            <a:endParaRPr lang="en-US" altLang="zh-CN" sz="3600" b="1" dirty="0">
              <a:latin typeface="Kaiti SC" panose="02010600040101010101" pitchFamily="2" charset="-122"/>
              <a:ea typeface="Kaiti SC" panose="0201060004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充当其他任何成分，如：主语，宾语，表语，</a:t>
            </a:r>
            <a:endParaRPr lang="en-US" altLang="zh-CN" sz="3600" b="1" dirty="0">
              <a:latin typeface="Kaiti SC" panose="02010600040101010101" pitchFamily="2" charset="-122"/>
              <a:ea typeface="Kaiti SC" panose="02010600040101010101" pitchFamily="2" charset="-122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b="1" dirty="0">
                <a:latin typeface="Kaiti SC" panose="02010600040101010101" pitchFamily="2" charset="-122"/>
                <a:ea typeface="Kaiti SC" panose="02010600040101010101" pitchFamily="2" charset="-122"/>
                <a:cs typeface="Times New Roman" panose="02020603050405020304" pitchFamily="18" charset="0"/>
              </a:rPr>
              <a:t>定语，状语等。</a:t>
            </a:r>
          </a:p>
        </p:txBody>
      </p:sp>
      <p:sp>
        <p:nvSpPr>
          <p:cNvPr id="5124" name="TextBox 4">
            <a:extLst>
              <a:ext uri="{FF2B5EF4-FFF2-40B4-BE49-F238E27FC236}">
                <a16:creationId xmlns:a16="http://schemas.microsoft.com/office/drawing/2014/main" id="{5111799F-40AF-5B4D-834B-C50C04DC2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4635" y="1646577"/>
            <a:ext cx="4316775" cy="64611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Things to remember</a:t>
            </a:r>
            <a:endParaRPr lang="zh-CN" altLang="en-US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925914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Text Box 5">
            <a:extLst>
              <a:ext uri="{FF2B5EF4-FFF2-40B4-BE49-F238E27FC236}">
                <a16:creationId xmlns:a16="http://schemas.microsoft.com/office/drawing/2014/main" id="{541B3F8B-B034-9745-A84C-5C769CD863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100" y="835204"/>
            <a:ext cx="11385800" cy="4747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b="1" u="sng" dirty="0">
                <a:solidFill>
                  <a:srgbClr val="FF0000"/>
                </a:solidFill>
              </a:rPr>
              <a:t>To do that sort of thing</a:t>
            </a:r>
            <a:r>
              <a:rPr lang="en-US" altLang="zh-CN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dirty="0"/>
              <a:t>is foolish.</a:t>
            </a: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None/>
            </a:pPr>
            <a:endParaRPr lang="en-US" altLang="zh-CN" sz="3200" dirty="0"/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dirty="0">
                <a:solidFill>
                  <a:srgbClr val="000000"/>
                </a:solidFill>
              </a:rPr>
              <a:t>I </a:t>
            </a:r>
            <a:r>
              <a:rPr lang="en-US" altLang="zh-CN" sz="3200" b="1" dirty="0">
                <a:solidFill>
                  <a:srgbClr val="7030A0"/>
                </a:solidFill>
              </a:rPr>
              <a:t>want</a:t>
            </a:r>
            <a:r>
              <a:rPr lang="en-US" altLang="zh-CN" sz="3200" dirty="0">
                <a:solidFill>
                  <a:srgbClr val="000000"/>
                </a:solidFill>
              </a:rPr>
              <a:t> </a:t>
            </a:r>
            <a:r>
              <a:rPr lang="en-US" altLang="zh-CN" sz="3200" b="1" u="sng" dirty="0">
                <a:solidFill>
                  <a:srgbClr val="FF0000"/>
                </a:solidFill>
              </a:rPr>
              <a:t>to see you this evening</a:t>
            </a:r>
            <a:r>
              <a:rPr lang="en-US" altLang="zh-CN" sz="3200" u="sng" dirty="0">
                <a:solidFill>
                  <a:srgbClr val="FF0000"/>
                </a:solidFill>
              </a:rPr>
              <a:t>.</a:t>
            </a: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n-US" altLang="zh-CN" sz="3200" u="sng" dirty="0">
              <a:solidFill>
                <a:srgbClr val="FF0000"/>
              </a:solidFill>
            </a:endParaRP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dirty="0"/>
              <a:t>All you have to do </a:t>
            </a:r>
            <a:r>
              <a:rPr lang="en-US" altLang="zh-CN" sz="3200" b="1" dirty="0">
                <a:solidFill>
                  <a:srgbClr val="7030A0"/>
                </a:solidFill>
              </a:rPr>
              <a:t>is</a:t>
            </a:r>
            <a:r>
              <a:rPr lang="en-US" altLang="zh-CN" sz="3200" dirty="0"/>
              <a:t> </a:t>
            </a:r>
            <a:r>
              <a:rPr lang="en-US" altLang="zh-CN" sz="3200" b="1" u="sng" dirty="0">
                <a:solidFill>
                  <a:srgbClr val="FF0000"/>
                </a:solidFill>
              </a:rPr>
              <a:t>to finish it quickly.</a:t>
            </a: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kumimoji="1" lang="zh-CN" altLang="en-US" sz="3200" dirty="0"/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dirty="0">
                <a:solidFill>
                  <a:srgbClr val="000000"/>
                </a:solidFill>
              </a:rPr>
              <a:t>We found a </a:t>
            </a:r>
            <a:r>
              <a:rPr lang="en-US" altLang="zh-CN" sz="3200" b="1" dirty="0">
                <a:solidFill>
                  <a:srgbClr val="7030A0"/>
                </a:solidFill>
              </a:rPr>
              <a:t>house</a:t>
            </a:r>
            <a:r>
              <a:rPr lang="en-US" altLang="zh-CN" sz="3200" dirty="0">
                <a:solidFill>
                  <a:srgbClr val="000000"/>
                </a:solidFill>
              </a:rPr>
              <a:t> </a:t>
            </a:r>
            <a:r>
              <a:rPr lang="en-US" altLang="zh-CN" sz="3200" b="1" u="sng" dirty="0">
                <a:solidFill>
                  <a:srgbClr val="FF0000"/>
                </a:solidFill>
              </a:rPr>
              <a:t>to live in</a:t>
            </a:r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lang="en-US" altLang="zh-CN" sz="3200" dirty="0">
              <a:solidFill>
                <a:srgbClr val="000000"/>
              </a:solidFill>
            </a:endParaRP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dirty="0">
                <a:solidFill>
                  <a:srgbClr val="000000"/>
                </a:solidFill>
              </a:rPr>
              <a:t>She came here </a:t>
            </a:r>
            <a:r>
              <a:rPr lang="en-US" altLang="zh-CN" sz="3200" b="1" u="sng" dirty="0">
                <a:solidFill>
                  <a:srgbClr val="FF0000"/>
                </a:solidFill>
              </a:rPr>
              <a:t>to study English</a:t>
            </a:r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endParaRPr kumimoji="1" lang="zh-CN" altLang="en-US" sz="3200" dirty="0"/>
          </a:p>
          <a:p>
            <a:pPr eaLnBrk="1" hangingPunct="1">
              <a:lnSpc>
                <a:spcPts val="33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kumimoji="1" lang="zh-CN" altLang="en-US" sz="3200" dirty="0"/>
              <a:t> </a:t>
            </a:r>
            <a:r>
              <a:rPr lang="en-US" altLang="zh-CN" sz="3200" dirty="0"/>
              <a:t>I </a:t>
            </a:r>
            <a:r>
              <a:rPr lang="en-US" altLang="zh-CN" sz="3200" b="1" dirty="0">
                <a:solidFill>
                  <a:srgbClr val="7030A0"/>
                </a:solidFill>
              </a:rPr>
              <a:t>warned</a:t>
            </a:r>
            <a:r>
              <a:rPr lang="en-US" altLang="zh-CN" sz="3200" dirty="0"/>
              <a:t> the </a:t>
            </a:r>
            <a:r>
              <a:rPr lang="en-US" altLang="zh-CN" sz="3200" b="1" dirty="0">
                <a:solidFill>
                  <a:srgbClr val="7030A0"/>
                </a:solidFill>
              </a:rPr>
              <a:t>patient</a:t>
            </a:r>
            <a:r>
              <a:rPr lang="en-US" altLang="zh-CN" sz="3200" dirty="0"/>
              <a:t> </a:t>
            </a:r>
            <a:r>
              <a:rPr lang="en-US" altLang="zh-CN" sz="3200" b="1" u="sng" dirty="0">
                <a:solidFill>
                  <a:srgbClr val="FF0000"/>
                </a:solidFill>
              </a:rPr>
              <a:t>not to eat cold water</a:t>
            </a:r>
            <a:r>
              <a:rPr lang="en-US" altLang="zh-CN" sz="3200" b="1" u="sng" dirty="0">
                <a:solidFill>
                  <a:srgbClr val="0000FF"/>
                </a:solidFill>
              </a:rPr>
              <a:t> </a:t>
            </a:r>
            <a:r>
              <a:rPr lang="en-US" altLang="zh-CN" sz="3200" b="1" u="sng" dirty="0">
                <a:solidFill>
                  <a:srgbClr val="FF0000"/>
                </a:solidFill>
              </a:rPr>
              <a:t>after the operation.</a:t>
            </a:r>
            <a:endParaRPr kumimoji="1" lang="zh-CN" altLang="en-US" sz="3200" b="1" dirty="0"/>
          </a:p>
        </p:txBody>
      </p:sp>
      <p:sp>
        <p:nvSpPr>
          <p:cNvPr id="15" name="Text Box 8">
            <a:hlinkClick r:id="rId2" action="ppaction://hlinksldjump"/>
            <a:extLst>
              <a:ext uri="{FF2B5EF4-FFF2-40B4-BE49-F238E27FC236}">
                <a16:creationId xmlns:a16="http://schemas.microsoft.com/office/drawing/2014/main" id="{8657E956-DBCC-4344-A2F7-D034E3858A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2261" y="773910"/>
            <a:ext cx="531663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infinitives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as subjects(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主语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)</a:t>
            </a:r>
            <a:endParaRPr kumimoji="1" lang="zh-CN" altLang="en-US" sz="3200" b="1" dirty="0">
              <a:solidFill>
                <a:srgbClr val="0000FF"/>
              </a:solidFill>
              <a:highlight>
                <a:srgbClr val="FFFF00"/>
              </a:highlight>
            </a:endParaRPr>
          </a:p>
        </p:txBody>
      </p:sp>
      <p:sp>
        <p:nvSpPr>
          <p:cNvPr id="6" name="矩形 1">
            <a:extLst>
              <a:ext uri="{FF2B5EF4-FFF2-40B4-BE49-F238E27FC236}">
                <a16:creationId xmlns:a16="http://schemas.microsoft.com/office/drawing/2014/main" id="{B91FE00E-C9E1-8745-A3CE-91C72BCB1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52322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C00000"/>
                </a:solidFill>
              </a:rPr>
              <a:t>Observe the following sentences. What’s the use of infinitives in each sentence?</a:t>
            </a:r>
            <a:endParaRPr lang="en-US" sz="2800" i="1" dirty="0">
              <a:solidFill>
                <a:srgbClr val="C00000"/>
              </a:solidFill>
            </a:endParaRPr>
          </a:p>
        </p:txBody>
      </p:sp>
      <p:sp>
        <p:nvSpPr>
          <p:cNvPr id="7" name="Text Box 8">
            <a:hlinkClick r:id="rId2" action="ppaction://hlinksldjump"/>
            <a:extLst>
              <a:ext uri="{FF2B5EF4-FFF2-40B4-BE49-F238E27FC236}">
                <a16:creationId xmlns:a16="http://schemas.microsoft.com/office/drawing/2014/main" id="{AB65713F-2C1D-A04B-BB74-B0D2A6FA6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2261" y="1571704"/>
            <a:ext cx="504804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infinitives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after verbs (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宾语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)</a:t>
            </a:r>
            <a:endParaRPr kumimoji="1" lang="zh-CN" altLang="en-US" sz="3200" b="1" dirty="0">
              <a:solidFill>
                <a:srgbClr val="0000FF"/>
              </a:solidFill>
              <a:highlight>
                <a:srgbClr val="FFFF00"/>
              </a:highlight>
            </a:endParaRPr>
          </a:p>
        </p:txBody>
      </p:sp>
      <p:sp>
        <p:nvSpPr>
          <p:cNvPr id="8" name="Text Box 8">
            <a:hlinkClick r:id="rId2" action="ppaction://hlinksldjump"/>
            <a:extLst>
              <a:ext uri="{FF2B5EF4-FFF2-40B4-BE49-F238E27FC236}">
                <a16:creationId xmlns:a16="http://schemas.microsoft.com/office/drawing/2014/main" id="{F1E24FDF-3E44-294F-9AA4-3BAB763E61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3784" y="2219414"/>
            <a:ext cx="4698216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infinitives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after the verb </a:t>
            </a:r>
            <a:r>
              <a:rPr kumimoji="1" lang="en-US" altLang="zh-CN" sz="3200" b="1" i="1" dirty="0">
                <a:solidFill>
                  <a:srgbClr val="0000FF"/>
                </a:solidFill>
                <a:highlight>
                  <a:srgbClr val="FFFF00"/>
                </a:highlight>
              </a:rPr>
              <a:t>to be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(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表语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)</a:t>
            </a:r>
            <a:endParaRPr kumimoji="1" lang="zh-CN" altLang="en-US" sz="3200" b="1" dirty="0">
              <a:solidFill>
                <a:srgbClr val="0000FF"/>
              </a:solidFill>
              <a:highlight>
                <a:srgbClr val="FFFF00"/>
              </a:highlight>
            </a:endParaRPr>
          </a:p>
        </p:txBody>
      </p:sp>
      <p:sp>
        <p:nvSpPr>
          <p:cNvPr id="9" name="Text Box 8">
            <a:hlinkClick r:id="rId2" action="ppaction://hlinksldjump"/>
            <a:extLst>
              <a:ext uri="{FF2B5EF4-FFF2-40B4-BE49-F238E27FC236}">
                <a16:creationId xmlns:a16="http://schemas.microsoft.com/office/drawing/2014/main" id="{7147968D-95FF-6D42-B04A-9213F737C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2260" y="3357926"/>
            <a:ext cx="53166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infinitives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after nouns (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定语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)</a:t>
            </a:r>
            <a:endParaRPr kumimoji="1" lang="zh-CN" altLang="en-US" sz="3200" b="1" dirty="0">
              <a:solidFill>
                <a:srgbClr val="0000FF"/>
              </a:solidFill>
              <a:highlight>
                <a:srgbClr val="FFFF00"/>
              </a:highlight>
            </a:endParaRPr>
          </a:p>
        </p:txBody>
      </p:sp>
      <p:sp>
        <p:nvSpPr>
          <p:cNvPr id="10" name="Text Box 8">
            <a:hlinkClick r:id="rId2" action="ppaction://hlinksldjump"/>
            <a:extLst>
              <a:ext uri="{FF2B5EF4-FFF2-40B4-BE49-F238E27FC236}">
                <a16:creationId xmlns:a16="http://schemas.microsoft.com/office/drawing/2014/main" id="{9F196F7E-5703-B84A-A151-CF599080B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2260" y="4058566"/>
            <a:ext cx="609979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infinitives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of purpose (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目的状语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)</a:t>
            </a:r>
            <a:endParaRPr kumimoji="1" lang="zh-CN" altLang="en-US" sz="3200" b="1" dirty="0">
              <a:solidFill>
                <a:srgbClr val="0000FF"/>
              </a:solidFill>
              <a:highlight>
                <a:srgbClr val="FFFF00"/>
              </a:highlight>
            </a:endParaRPr>
          </a:p>
        </p:txBody>
      </p:sp>
      <p:sp>
        <p:nvSpPr>
          <p:cNvPr id="11" name="Text Box 8">
            <a:hlinkClick r:id="rId2" action="ppaction://hlinksldjump"/>
            <a:extLst>
              <a:ext uri="{FF2B5EF4-FFF2-40B4-BE49-F238E27FC236}">
                <a16:creationId xmlns:a16="http://schemas.microsoft.com/office/drawing/2014/main" id="{FEBAEDDE-5AAE-6E48-A331-704301B13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6320" y="5542805"/>
            <a:ext cx="731156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infinitives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 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after objects (</a:t>
            </a:r>
            <a:r>
              <a:rPr kumimoji="1" lang="zh-CN" altLang="en-US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宾语补足语</a:t>
            </a:r>
            <a:r>
              <a:rPr kumimoji="1" lang="en-US" altLang="zh-CN" sz="3200" b="1" dirty="0">
                <a:solidFill>
                  <a:srgbClr val="0000FF"/>
                </a:solidFill>
                <a:highlight>
                  <a:srgbClr val="FFFF00"/>
                </a:highlight>
              </a:rPr>
              <a:t>)</a:t>
            </a:r>
            <a:endParaRPr kumimoji="1" lang="zh-CN" altLang="en-US" sz="3200" b="1" dirty="0">
              <a:solidFill>
                <a:srgbClr val="0000FF"/>
              </a:solidFill>
              <a:highlight>
                <a:srgbClr val="FFFF00"/>
              </a:highlight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A5CD87E4-6805-F844-93B7-F2D87DC28D8B}"/>
              </a:ext>
            </a:extLst>
          </p:cNvPr>
          <p:cNvSpPr txBox="1"/>
          <p:nvPr/>
        </p:nvSpPr>
        <p:spPr>
          <a:xfrm>
            <a:off x="11564345" y="4058566"/>
            <a:ext cx="1813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dirty="0"/>
              <a:t>✅</a:t>
            </a:r>
            <a:endParaRPr kumimoji="1" lang="zh-CN" altLang="en-US" sz="4000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5B37603-C7DF-D743-8799-D6D391D006C9}"/>
              </a:ext>
            </a:extLst>
          </p:cNvPr>
          <p:cNvSpPr txBox="1"/>
          <p:nvPr/>
        </p:nvSpPr>
        <p:spPr>
          <a:xfrm>
            <a:off x="11386487" y="1582217"/>
            <a:ext cx="1813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dirty="0"/>
              <a:t>✅</a:t>
            </a:r>
            <a:endParaRPr kumimoji="1" lang="zh-CN" altLang="en-US" sz="40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35568E45-986B-D74B-9235-17BCFCB522E0}"/>
              </a:ext>
            </a:extLst>
          </p:cNvPr>
          <p:cNvSpPr txBox="1"/>
          <p:nvPr/>
        </p:nvSpPr>
        <p:spPr>
          <a:xfrm>
            <a:off x="11342974" y="5528386"/>
            <a:ext cx="1813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dirty="0"/>
              <a:t>✅</a:t>
            </a:r>
            <a:endParaRPr kumimoji="1" lang="zh-CN" altLang="en-US" sz="4000" dirty="0"/>
          </a:p>
        </p:txBody>
      </p:sp>
      <p:sp>
        <p:nvSpPr>
          <p:cNvPr id="3" name="框架 2">
            <a:extLst>
              <a:ext uri="{FF2B5EF4-FFF2-40B4-BE49-F238E27FC236}">
                <a16:creationId xmlns:a16="http://schemas.microsoft.com/office/drawing/2014/main" id="{237E65F5-606C-464E-B95E-2030F6988604}"/>
              </a:ext>
            </a:extLst>
          </p:cNvPr>
          <p:cNvSpPr/>
          <p:nvPr/>
        </p:nvSpPr>
        <p:spPr>
          <a:xfrm>
            <a:off x="6472260" y="799639"/>
            <a:ext cx="4946754" cy="584776"/>
          </a:xfrm>
          <a:prstGeom prst="frame">
            <a:avLst>
              <a:gd name="adj1" fmla="val 544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6" name="框架 15">
            <a:extLst>
              <a:ext uri="{FF2B5EF4-FFF2-40B4-BE49-F238E27FC236}">
                <a16:creationId xmlns:a16="http://schemas.microsoft.com/office/drawing/2014/main" id="{E9F5FAA9-4561-C648-96CB-464B1105BE87}"/>
              </a:ext>
            </a:extLst>
          </p:cNvPr>
          <p:cNvSpPr/>
          <p:nvPr/>
        </p:nvSpPr>
        <p:spPr>
          <a:xfrm>
            <a:off x="7493784" y="2322384"/>
            <a:ext cx="4295116" cy="848121"/>
          </a:xfrm>
          <a:prstGeom prst="frame">
            <a:avLst>
              <a:gd name="adj1" fmla="val 544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7" name="框架 16">
            <a:extLst>
              <a:ext uri="{FF2B5EF4-FFF2-40B4-BE49-F238E27FC236}">
                <a16:creationId xmlns:a16="http://schemas.microsoft.com/office/drawing/2014/main" id="{271B8F63-0981-5D4C-892F-1E898FD9DA54}"/>
              </a:ext>
            </a:extLst>
          </p:cNvPr>
          <p:cNvSpPr/>
          <p:nvPr/>
        </p:nvSpPr>
        <p:spPr>
          <a:xfrm>
            <a:off x="6518803" y="3357926"/>
            <a:ext cx="5048048" cy="628006"/>
          </a:xfrm>
          <a:prstGeom prst="frame">
            <a:avLst>
              <a:gd name="adj1" fmla="val 5449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9904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 autoUpdateAnimBg="0"/>
      <p:bldP spid="2" grpId="0"/>
      <p:bldP spid="13" grpId="0"/>
      <p:bldP spid="14" grpId="0"/>
      <p:bldP spid="3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061E2771-F3AE-D443-A431-0A88DEFCBC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84201" y="1843789"/>
            <a:ext cx="11887199" cy="305094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观察下列例句，归纳动词不定式的用法。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Einstein often received invitations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explain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his theories at different universities.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 have a dream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become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fashion designer.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We need someone </a:t>
            </a:r>
            <a:r>
              <a:rPr lang="en-US" altLang="zh-CN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help</a:t>
            </a:r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with the work.</a:t>
            </a:r>
            <a:endParaRPr lang="zh-CN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id="{8BDF0542-30DA-664B-9A27-8499A6166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121" y="4542691"/>
            <a:ext cx="11023598" cy="2185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400" dirty="0">
                <a:solidFill>
                  <a:srgbClr val="0000FF"/>
                </a:solidFill>
              </a:rPr>
              <a:t>【</a:t>
            </a:r>
            <a:r>
              <a:rPr lang="zh-CN" altLang="en-US" sz="3400" dirty="0">
                <a:solidFill>
                  <a:srgbClr val="0000FF"/>
                </a:solidFill>
              </a:rPr>
              <a:t>梳理</a:t>
            </a:r>
            <a:r>
              <a:rPr lang="en-US" altLang="zh-CN" sz="3400" dirty="0">
                <a:solidFill>
                  <a:srgbClr val="0000FF"/>
                </a:solidFill>
              </a:rPr>
              <a:t>】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400" dirty="0"/>
              <a:t>动词不定式作定语一般都是作（前置</a:t>
            </a:r>
            <a:r>
              <a:rPr lang="en-US" altLang="zh-CN" sz="3400" dirty="0"/>
              <a:t>/</a:t>
            </a:r>
            <a:r>
              <a:rPr lang="zh-CN" altLang="en-US" sz="3400" dirty="0"/>
              <a:t>后置）定语，</a:t>
            </a:r>
            <a:endParaRPr lang="en-US" altLang="zh-CN" sz="3400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400" dirty="0"/>
              <a:t>用来修饰前面的（名词</a:t>
            </a:r>
            <a:r>
              <a:rPr lang="en-US" altLang="zh-CN" sz="3400" dirty="0"/>
              <a:t>/</a:t>
            </a:r>
            <a:r>
              <a:rPr lang="zh-CN" altLang="en-US" sz="3400" dirty="0"/>
              <a:t>动词</a:t>
            </a:r>
            <a:r>
              <a:rPr lang="en-US" altLang="zh-CN" sz="3400" dirty="0"/>
              <a:t>/</a:t>
            </a:r>
            <a:r>
              <a:rPr lang="zh-CN" altLang="en-US" sz="3400" dirty="0"/>
              <a:t>代词</a:t>
            </a:r>
            <a:r>
              <a:rPr lang="en-US" altLang="zh-CN" sz="3400" dirty="0"/>
              <a:t>/</a:t>
            </a:r>
            <a:r>
              <a:rPr lang="zh-CN" altLang="en-US" sz="3400" dirty="0"/>
              <a:t>介词），</a:t>
            </a:r>
            <a:endParaRPr lang="en-US" altLang="zh-CN" sz="3400" dirty="0"/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400" dirty="0"/>
              <a:t>来解释某一事物的功能或用途。</a:t>
            </a:r>
            <a:endParaRPr lang="en-US" altLang="zh-CN" sz="3400" dirty="0"/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0BBEE531-2C86-8D44-A362-50FBFBB91E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4237" y="104128"/>
            <a:ext cx="5343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>
                <a:solidFill>
                  <a:srgbClr val="0000FF"/>
                </a:solidFill>
              </a:rPr>
              <a:t>A Infinitives after nouns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0200E20-AEC3-DE46-B721-8D4A8A8EF0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202" y="629121"/>
            <a:ext cx="1102359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give more information about nouns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we can use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infinitives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after the nouns.</a:t>
            </a:r>
          </a:p>
        </p:txBody>
      </p:sp>
      <p:sp>
        <p:nvSpPr>
          <p:cNvPr id="2" name="同心圆 1">
            <a:extLst>
              <a:ext uri="{FF2B5EF4-FFF2-40B4-BE49-F238E27FC236}">
                <a16:creationId xmlns:a16="http://schemas.microsoft.com/office/drawing/2014/main" id="{038313E9-4C06-1243-AB31-660B7CEA8044}"/>
              </a:ext>
            </a:extLst>
          </p:cNvPr>
          <p:cNvSpPr/>
          <p:nvPr/>
        </p:nvSpPr>
        <p:spPr>
          <a:xfrm>
            <a:off x="7658490" y="4939702"/>
            <a:ext cx="1289153" cy="742457"/>
          </a:xfrm>
          <a:prstGeom prst="donut">
            <a:avLst>
              <a:gd name="adj" fmla="val 743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4" name="同心圆 13">
            <a:extLst>
              <a:ext uri="{FF2B5EF4-FFF2-40B4-BE49-F238E27FC236}">
                <a16:creationId xmlns:a16="http://schemas.microsoft.com/office/drawing/2014/main" id="{3731681B-04FF-7047-B836-D070A59F92E7}"/>
              </a:ext>
            </a:extLst>
          </p:cNvPr>
          <p:cNvSpPr/>
          <p:nvPr/>
        </p:nvSpPr>
        <p:spPr>
          <a:xfrm>
            <a:off x="3888934" y="5486422"/>
            <a:ext cx="1289153" cy="742457"/>
          </a:xfrm>
          <a:prstGeom prst="donut">
            <a:avLst>
              <a:gd name="adj" fmla="val 743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15" name="同心圆 14">
            <a:extLst>
              <a:ext uri="{FF2B5EF4-FFF2-40B4-BE49-F238E27FC236}">
                <a16:creationId xmlns:a16="http://schemas.microsoft.com/office/drawing/2014/main" id="{6E02B893-677A-D146-81FF-3F93FCA22E74}"/>
              </a:ext>
            </a:extLst>
          </p:cNvPr>
          <p:cNvSpPr/>
          <p:nvPr/>
        </p:nvSpPr>
        <p:spPr>
          <a:xfrm>
            <a:off x="5960009" y="5486422"/>
            <a:ext cx="1289153" cy="742457"/>
          </a:xfrm>
          <a:prstGeom prst="donut">
            <a:avLst>
              <a:gd name="adj" fmla="val 7435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4729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89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89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061E2771-F3AE-D443-A431-0A88DEFCBC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03100" y="1768872"/>
            <a:ext cx="11179451" cy="1656501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30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Things to remember 1: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如果动词不定式所修饰的名词或代词是动词不定式的宾语，</a:t>
            </a:r>
            <a:r>
              <a:rPr lang="zh-CN" altLang="en-US" sz="30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动词不定式后不加宾格代词</a:t>
            </a:r>
            <a:r>
              <a:rPr lang="zh-CN" altLang="en-US" sz="30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3000" b="1" dirty="0">
              <a:solidFill>
                <a:srgbClr val="7030A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None/>
            </a:pPr>
            <a:endParaRPr lang="en-US" altLang="zh-CN" sz="3000" b="1" dirty="0">
              <a:solidFill>
                <a:srgbClr val="7030A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矩形 1">
            <a:extLst>
              <a:ext uri="{FF2B5EF4-FFF2-40B4-BE49-F238E27FC236}">
                <a16:creationId xmlns:a16="http://schemas.microsoft.com/office/drawing/2014/main" id="{8373B854-F79C-B24B-B629-E3A141A69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523220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b="1" dirty="0">
                <a:solidFill>
                  <a:srgbClr val="C00000"/>
                </a:solidFill>
              </a:rPr>
              <a:t>Observe the following sentences. Which one is correct?</a:t>
            </a:r>
            <a:endParaRPr lang="en-US" sz="2800" i="1" dirty="0">
              <a:solidFill>
                <a:srgbClr val="C00000"/>
              </a:solidFill>
            </a:endParaRPr>
          </a:p>
        </p:txBody>
      </p:sp>
      <p:sp>
        <p:nvSpPr>
          <p:cNvPr id="11" name="Text Box 5">
            <a:extLst>
              <a:ext uri="{FF2B5EF4-FFF2-40B4-BE49-F238E27FC236}">
                <a16:creationId xmlns:a16="http://schemas.microsoft.com/office/drawing/2014/main" id="{F03A10B2-99CD-7943-A622-290BC3A610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100" y="704577"/>
            <a:ext cx="11385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FF0000"/>
                </a:solidFill>
              </a:rPr>
              <a:t>I give her a newspaper to read.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kumimoji="1" lang="en-US" altLang="zh-CN" sz="3200" b="1" dirty="0">
                <a:solidFill>
                  <a:srgbClr val="FF0000"/>
                </a:solidFill>
              </a:rPr>
              <a:t>I give her a newspaper to read it.</a:t>
            </a:r>
            <a:endParaRPr kumimoji="1" lang="zh-CN" altLang="en-US" sz="3200" b="1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76A7812-6292-EF43-8412-6E3DD75876A0}"/>
              </a:ext>
            </a:extLst>
          </p:cNvPr>
          <p:cNvSpPr txBox="1"/>
          <p:nvPr/>
        </p:nvSpPr>
        <p:spPr>
          <a:xfrm>
            <a:off x="6096000" y="624840"/>
            <a:ext cx="1813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dirty="0"/>
              <a:t>✅</a:t>
            </a:r>
            <a:endParaRPr kumimoji="1" lang="zh-CN" altLang="en-US" sz="4000" dirty="0"/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1CD5369C-AAC9-174B-A454-9E3B30F5A8A7}"/>
              </a:ext>
            </a:extLst>
          </p:cNvPr>
          <p:cNvSpPr txBox="1">
            <a:spLocks noChangeArrowheads="1"/>
          </p:cNvSpPr>
          <p:nvPr/>
        </p:nvSpPr>
        <p:spPr>
          <a:xfrm>
            <a:off x="403100" y="5002288"/>
            <a:ext cx="11179451" cy="165650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Things to remember 2:</a:t>
            </a:r>
          </a:p>
          <a:p>
            <a:pPr marL="0" indent="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如果动词不定式所修饰的名词或代词是动词不定式的宾语（动宾关系），若该动词是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不及物动词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  <a:ea typeface="SimSun" panose="02010600030101010101" pitchFamily="2" charset="-122"/>
                <a:cs typeface="Times New Roman" panose="02020603050405020304" pitchFamily="18" charset="0"/>
              </a:rPr>
              <a:t>，其后应加上相应的介词。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Text Box 5">
            <a:extLst>
              <a:ext uri="{FF2B5EF4-FFF2-40B4-BE49-F238E27FC236}">
                <a16:creationId xmlns:a16="http://schemas.microsoft.com/office/drawing/2014/main" id="{F0E75819-9952-854C-83CE-72ECDEFF96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3100" y="3432628"/>
            <a:ext cx="644764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FF0000"/>
                </a:solidFill>
              </a:rPr>
              <a:t>I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am looking for a room to live in.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kumimoji="1" lang="en-US" altLang="zh-CN" sz="3200" b="1" dirty="0">
                <a:solidFill>
                  <a:srgbClr val="FF0000"/>
                </a:solidFill>
              </a:rPr>
              <a:t>I need a piece of paper to write.</a:t>
            </a:r>
          </a:p>
          <a:p>
            <a:pPr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</a:pPr>
            <a:r>
              <a:rPr kumimoji="1" lang="en-US" altLang="zh-CN" sz="3200" b="1" dirty="0">
                <a:solidFill>
                  <a:srgbClr val="FF0000"/>
                </a:solidFill>
              </a:rPr>
              <a:t>There is nothing to worry.</a:t>
            </a:r>
            <a:endParaRPr kumimoji="1" lang="zh-CN" altLang="en-US" sz="3200" b="1" dirty="0"/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5FED5178-6949-0146-8AC3-CD8F30AD15F3}"/>
              </a:ext>
            </a:extLst>
          </p:cNvPr>
          <p:cNvSpPr txBox="1"/>
          <p:nvPr/>
        </p:nvSpPr>
        <p:spPr>
          <a:xfrm>
            <a:off x="6524171" y="3401012"/>
            <a:ext cx="1813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4000" dirty="0"/>
              <a:t>✅</a:t>
            </a:r>
            <a:endParaRPr kumimoji="1" lang="zh-CN" altLang="en-US" sz="4000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5365BEE-AED8-1A4F-B840-A79EAE57A8C6}"/>
              </a:ext>
            </a:extLst>
          </p:cNvPr>
          <p:cNvSpPr/>
          <p:nvPr/>
        </p:nvSpPr>
        <p:spPr>
          <a:xfrm>
            <a:off x="4504590" y="3934880"/>
            <a:ext cx="21777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to write on.</a:t>
            </a:r>
            <a:endParaRPr lang="zh-CN" altLang="en-US" dirty="0">
              <a:highlight>
                <a:srgbClr val="FFFF00"/>
              </a:highlight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AF4CC985-E242-7A48-AC0F-AFA2A06E843F}"/>
              </a:ext>
            </a:extLst>
          </p:cNvPr>
          <p:cNvSpPr/>
          <p:nvPr/>
        </p:nvSpPr>
        <p:spPr>
          <a:xfrm>
            <a:off x="3918224" y="4464005"/>
            <a:ext cx="2852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3200" b="1" dirty="0">
                <a:solidFill>
                  <a:srgbClr val="FF0000"/>
                </a:solidFill>
                <a:highlight>
                  <a:srgbClr val="FFFF00"/>
                </a:highlight>
              </a:rPr>
              <a:t>to worry about.</a:t>
            </a:r>
            <a:endParaRPr lang="zh-CN" altLang="en-US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138723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/>
      <p:bldP spid="12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云形 15">
            <a:extLst>
              <a:ext uri="{FF2B5EF4-FFF2-40B4-BE49-F238E27FC236}">
                <a16:creationId xmlns:a16="http://schemas.microsoft.com/office/drawing/2014/main" id="{82D12BB9-6F0E-2446-A7AF-DBF45BD5BB15}"/>
              </a:ext>
            </a:extLst>
          </p:cNvPr>
          <p:cNvSpPr/>
          <p:nvPr/>
        </p:nvSpPr>
        <p:spPr>
          <a:xfrm>
            <a:off x="1703388" y="2420938"/>
            <a:ext cx="8496300" cy="3529012"/>
          </a:xfrm>
          <a:prstGeom prst="cloud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88F3F56E-82C2-5247-AFD0-047C83DE32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3650" y="5373217"/>
            <a:ext cx="2376487" cy="1368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4" name="矩形 1">
            <a:extLst>
              <a:ext uri="{FF2B5EF4-FFF2-40B4-BE49-F238E27FC236}">
                <a16:creationId xmlns:a16="http://schemas.microsoft.com/office/drawing/2014/main" id="{DCF289B2-4DB0-1749-BF70-AA4FEEB42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9049" y="0"/>
            <a:ext cx="12191999" cy="1077218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</a:rPr>
              <a:t>A1</a:t>
            </a:r>
            <a:r>
              <a:rPr lang="en-US" sz="3200" dirty="0">
                <a:solidFill>
                  <a:srgbClr val="C00000"/>
                </a:solidFill>
              </a:rPr>
              <a:t> </a:t>
            </a:r>
            <a:r>
              <a:rPr lang="en-US" sz="3200" i="1" dirty="0">
                <a:solidFill>
                  <a:srgbClr val="C00000"/>
                </a:solidFill>
              </a:rPr>
              <a:t>Jim is telling May about his dream. Complete their conversation with the words from the box.</a:t>
            </a:r>
          </a:p>
        </p:txBody>
      </p:sp>
      <p:sp>
        <p:nvSpPr>
          <p:cNvPr id="9221" name="Text Box 3">
            <a:extLst>
              <a:ext uri="{FF2B5EF4-FFF2-40B4-BE49-F238E27FC236}">
                <a16:creationId xmlns:a16="http://schemas.microsoft.com/office/drawing/2014/main" id="{B179921C-7DAB-2B4F-89E0-9246CFBBE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2888" y="1620838"/>
            <a:ext cx="6265862" cy="584200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0000FF"/>
                </a:solidFill>
              </a:rPr>
              <a:t>be    become    help    make    start</a:t>
            </a:r>
          </a:p>
        </p:txBody>
      </p:sp>
      <p:sp>
        <p:nvSpPr>
          <p:cNvPr id="9222" name="矩形 12">
            <a:extLst>
              <a:ext uri="{FF2B5EF4-FFF2-40B4-BE49-F238E27FC236}">
                <a16:creationId xmlns:a16="http://schemas.microsoft.com/office/drawing/2014/main" id="{4AFE5307-DFF9-0F4D-A100-CC4EF141D4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1" y="2686051"/>
            <a:ext cx="4176713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dirty="0"/>
              <a:t>1. I’ve made a decision.               </a:t>
            </a:r>
          </a:p>
          <a:p>
            <a:pPr>
              <a:defRPr/>
            </a:pPr>
            <a:r>
              <a:rPr lang="en-US" altLang="zh-CN" sz="3200" dirty="0"/>
              <a:t>________________ a </a:t>
            </a:r>
          </a:p>
          <a:p>
            <a:pPr>
              <a:defRPr/>
            </a:pPr>
            <a:r>
              <a:rPr lang="en-US" altLang="zh-CN" sz="3200" dirty="0"/>
              <a:t>genius.</a:t>
            </a:r>
          </a:p>
          <a:p>
            <a:pPr>
              <a:defRPr/>
            </a:pPr>
            <a:r>
              <a:rPr lang="en-US" altLang="zh-CN" sz="3200" dirty="0"/>
              <a:t>2. I’ve got an ability.</a:t>
            </a:r>
          </a:p>
          <a:p>
            <a:pPr>
              <a:defRPr/>
            </a:pPr>
            <a:r>
              <a:rPr lang="en-US" altLang="zh-CN" sz="3200" dirty="0"/>
              <a:t>__________________a </a:t>
            </a:r>
          </a:p>
          <a:p>
            <a:pPr>
              <a:defRPr/>
            </a:pPr>
            <a:r>
              <a:rPr lang="en-US" altLang="zh-CN" sz="3200" dirty="0"/>
              <a:t>great doctor.</a:t>
            </a: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2CCA3C8F-442C-8640-92EC-26DC973D96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1900" y="2732089"/>
            <a:ext cx="4248150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defRPr/>
            </a:pPr>
            <a:r>
              <a:rPr lang="en-US" altLang="zh-CN" sz="3200" dirty="0"/>
              <a:t>_____________ what?</a:t>
            </a:r>
          </a:p>
          <a:p>
            <a:pPr>
              <a:spcBef>
                <a:spcPct val="10000"/>
              </a:spcBef>
              <a:defRPr/>
            </a:pPr>
            <a:r>
              <a:rPr lang="en-US" altLang="zh-CN" sz="3200" dirty="0"/>
              <a:t>You can’t be serious.</a:t>
            </a:r>
          </a:p>
        </p:txBody>
      </p:sp>
      <p:sp>
        <p:nvSpPr>
          <p:cNvPr id="5128" name="矩形 13">
            <a:extLst>
              <a:ext uri="{FF2B5EF4-FFF2-40B4-BE49-F238E27FC236}">
                <a16:creationId xmlns:a16="http://schemas.microsoft.com/office/drawing/2014/main" id="{AC526ABF-016C-6A49-BF12-B8A4C3F9AC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8" y="3132138"/>
            <a:ext cx="37322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A decision to </a:t>
            </a:r>
            <a:r>
              <a:rPr lang="zh-CN" altLang="en-US" sz="3200" dirty="0">
                <a:solidFill>
                  <a:srgbClr val="FF0000"/>
                </a:solidFill>
              </a:rPr>
              <a:t>become</a:t>
            </a:r>
          </a:p>
        </p:txBody>
      </p:sp>
      <p:sp>
        <p:nvSpPr>
          <p:cNvPr id="5129" name="矩形 14">
            <a:extLst>
              <a:ext uri="{FF2B5EF4-FFF2-40B4-BE49-F238E27FC236}">
                <a16:creationId xmlns:a16="http://schemas.microsoft.com/office/drawing/2014/main" id="{BB202C97-CBE7-674F-8AAD-3DB3F65DBA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9838" y="2679700"/>
            <a:ext cx="29448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A decision to </a:t>
            </a:r>
            <a:r>
              <a:rPr lang="zh-CN" altLang="en-US" sz="3200" dirty="0">
                <a:solidFill>
                  <a:srgbClr val="FF0000"/>
                </a:solidFill>
              </a:rPr>
              <a:t>do</a:t>
            </a:r>
          </a:p>
        </p:txBody>
      </p:sp>
      <p:sp>
        <p:nvSpPr>
          <p:cNvPr id="5131" name="矩形 6">
            <a:extLst>
              <a:ext uri="{FF2B5EF4-FFF2-40B4-BE49-F238E27FC236}">
                <a16:creationId xmlns:a16="http://schemas.microsoft.com/office/drawing/2014/main" id="{06C4A3E6-5ABF-204F-A68C-FA26F2ED4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4652963"/>
            <a:ext cx="36718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An ability to </a:t>
            </a:r>
            <a:r>
              <a:rPr lang="zh-CN" altLang="en-US" sz="3200" dirty="0">
                <a:solidFill>
                  <a:srgbClr val="FF0000"/>
                </a:solidFill>
              </a:rPr>
              <a:t>be</a:t>
            </a:r>
            <a:r>
              <a:rPr lang="en-US" altLang="zh-CN" sz="3200" dirty="0">
                <a:solidFill>
                  <a:srgbClr val="FF0000"/>
                </a:solidFill>
              </a:rPr>
              <a:t>come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5132" name="矩形 7">
            <a:extLst>
              <a:ext uri="{FF2B5EF4-FFF2-40B4-BE49-F238E27FC236}">
                <a16:creationId xmlns:a16="http://schemas.microsoft.com/office/drawing/2014/main" id="{FC6FB219-C3BB-2A4C-A0EB-8491665291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9526" y="4076700"/>
            <a:ext cx="31210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dirty="0">
                <a:solidFill>
                  <a:srgbClr val="FF0000"/>
                </a:solidFill>
              </a:rPr>
              <a:t>An ability to do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90648AAB-3467-234D-BD65-F3275538E3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1900" y="4076701"/>
            <a:ext cx="4248150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defRPr/>
            </a:pPr>
            <a:r>
              <a:rPr lang="en-US" altLang="zh-CN" sz="3200" dirty="0"/>
              <a:t>_____________ what?</a:t>
            </a:r>
          </a:p>
          <a:p>
            <a:pPr>
              <a:spcBef>
                <a:spcPct val="10000"/>
              </a:spcBef>
              <a:defRPr/>
            </a:pPr>
            <a:r>
              <a:rPr lang="en-US" altLang="zh-CN" sz="3200" dirty="0"/>
              <a:t>I don’t believe it!</a:t>
            </a:r>
          </a:p>
        </p:txBody>
      </p:sp>
    </p:spTree>
    <p:extLst>
      <p:ext uri="{BB962C8B-B14F-4D97-AF65-F5344CB8AC3E}">
        <p14:creationId xmlns:p14="http://schemas.microsoft.com/office/powerpoint/2010/main" val="7461767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 autoUpdateAnimBg="0"/>
      <p:bldP spid="5129" grpId="0" autoUpdateAnimBg="0"/>
      <p:bldP spid="5131" grpId="0" autoUpdateAnimBg="0"/>
      <p:bldP spid="513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云形 15">
            <a:extLst>
              <a:ext uri="{FF2B5EF4-FFF2-40B4-BE49-F238E27FC236}">
                <a16:creationId xmlns:a16="http://schemas.microsoft.com/office/drawing/2014/main" id="{C7A8448F-D8B0-D845-B793-E01DC42A65EB}"/>
              </a:ext>
            </a:extLst>
          </p:cNvPr>
          <p:cNvSpPr/>
          <p:nvPr/>
        </p:nvSpPr>
        <p:spPr>
          <a:xfrm>
            <a:off x="1703388" y="1268414"/>
            <a:ext cx="8496300" cy="4537075"/>
          </a:xfrm>
          <a:prstGeom prst="cloud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600"/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CA41A87E-9B12-9443-A15D-810C462A4C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3650" y="5373217"/>
            <a:ext cx="2376487" cy="1368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1" name="Text Box 3">
            <a:extLst>
              <a:ext uri="{FF2B5EF4-FFF2-40B4-BE49-F238E27FC236}">
                <a16:creationId xmlns:a16="http://schemas.microsoft.com/office/drawing/2014/main" id="{4C46FF40-C876-0F49-8B21-03018B2B00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4" y="622301"/>
            <a:ext cx="6911975" cy="646113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be    become    help    make    start</a:t>
            </a:r>
          </a:p>
        </p:txBody>
      </p:sp>
      <p:sp>
        <p:nvSpPr>
          <p:cNvPr id="9222" name="矩形 12">
            <a:extLst>
              <a:ext uri="{FF2B5EF4-FFF2-40B4-BE49-F238E27FC236}">
                <a16:creationId xmlns:a16="http://schemas.microsoft.com/office/drawing/2014/main" id="{5917295F-192D-5C42-95FB-92F5728CA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6626" y="1439864"/>
            <a:ext cx="41052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/>
              <a:t>3. I’ve made a plan.</a:t>
            </a:r>
          </a:p>
          <a:p>
            <a:pPr>
              <a:defRPr/>
            </a:pPr>
            <a:r>
              <a:rPr lang="en-US" altLang="zh-CN" sz="3600" dirty="0"/>
              <a:t>____________  life</a:t>
            </a:r>
          </a:p>
          <a:p>
            <a:pPr>
              <a:defRPr/>
            </a:pPr>
            <a:r>
              <a:rPr lang="en-US" altLang="zh-CN" sz="3600" dirty="0"/>
              <a:t>better for everyone.</a:t>
            </a: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DCB1560E-1183-DA41-BD55-81C75C3F4A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1900" y="1412876"/>
            <a:ext cx="3816350" cy="125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___________ what?</a:t>
            </a:r>
          </a:p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You’ll probably fail.</a:t>
            </a:r>
          </a:p>
        </p:txBody>
      </p:sp>
      <p:sp>
        <p:nvSpPr>
          <p:cNvPr id="5128" name="矩形 13">
            <a:extLst>
              <a:ext uri="{FF2B5EF4-FFF2-40B4-BE49-F238E27FC236}">
                <a16:creationId xmlns:a16="http://schemas.microsoft.com/office/drawing/2014/main" id="{654D078F-87F8-4B4E-A26F-A0F7B083F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8" y="1414463"/>
            <a:ext cx="25701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A plan to do </a:t>
            </a:r>
          </a:p>
        </p:txBody>
      </p:sp>
      <p:sp>
        <p:nvSpPr>
          <p:cNvPr id="5132" name="矩形 7">
            <a:extLst>
              <a:ext uri="{FF2B5EF4-FFF2-40B4-BE49-F238E27FC236}">
                <a16:creationId xmlns:a16="http://schemas.microsoft.com/office/drawing/2014/main" id="{0BF52134-4758-3E4B-A286-435947680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1935163"/>
            <a:ext cx="31210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A plan to make</a:t>
            </a:r>
          </a:p>
        </p:txBody>
      </p:sp>
      <p:sp>
        <p:nvSpPr>
          <p:cNvPr id="19" name="矩形 12">
            <a:extLst>
              <a:ext uri="{FF2B5EF4-FFF2-40B4-BE49-F238E27FC236}">
                <a16:creationId xmlns:a16="http://schemas.microsoft.com/office/drawing/2014/main" id="{A2E5250D-A5C8-E146-8D12-E2EF612C3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3388" y="3311526"/>
            <a:ext cx="460851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dirty="0"/>
              <a:t>4. I’ve decided to find a way.</a:t>
            </a:r>
          </a:p>
          <a:p>
            <a:pPr>
              <a:defRPr/>
            </a:pPr>
            <a:r>
              <a:rPr lang="en-US" altLang="zh-CN" sz="3600" dirty="0"/>
              <a:t>_____________people live to be 1,000 years old.</a:t>
            </a:r>
          </a:p>
        </p:txBody>
      </p:sp>
      <p:sp>
        <p:nvSpPr>
          <p:cNvPr id="20" name="Rectangle 7">
            <a:extLst>
              <a:ext uri="{FF2B5EF4-FFF2-40B4-BE49-F238E27FC236}">
                <a16:creationId xmlns:a16="http://schemas.microsoft.com/office/drawing/2014/main" id="{34020362-DB8B-0C40-98CB-30B5CD3A2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1900" y="3284538"/>
            <a:ext cx="4531946" cy="12557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____________what?</a:t>
            </a:r>
          </a:p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You must be joking.</a:t>
            </a:r>
          </a:p>
        </p:txBody>
      </p:sp>
      <p:sp>
        <p:nvSpPr>
          <p:cNvPr id="21" name="矩形 13">
            <a:extLst>
              <a:ext uri="{FF2B5EF4-FFF2-40B4-BE49-F238E27FC236}">
                <a16:creationId xmlns:a16="http://schemas.microsoft.com/office/drawing/2014/main" id="{CD4BE501-880E-1840-BCA0-447573150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83339" y="3286125"/>
            <a:ext cx="242887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A way to do</a:t>
            </a:r>
          </a:p>
        </p:txBody>
      </p:sp>
      <p:sp>
        <p:nvSpPr>
          <p:cNvPr id="22" name="矩形 7">
            <a:extLst>
              <a:ext uri="{FF2B5EF4-FFF2-40B4-BE49-F238E27FC236}">
                <a16:creationId xmlns:a16="http://schemas.microsoft.com/office/drawing/2014/main" id="{E27E8A3A-D957-1A4F-8FA9-A0D224F46E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0321" y="4419630"/>
            <a:ext cx="29527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A way to help</a:t>
            </a:r>
          </a:p>
        </p:txBody>
      </p:sp>
    </p:spTree>
    <p:extLst>
      <p:ext uri="{BB962C8B-B14F-4D97-AF65-F5344CB8AC3E}">
        <p14:creationId xmlns:p14="http://schemas.microsoft.com/office/powerpoint/2010/main" val="18491221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 autoUpdateAnimBg="0"/>
      <p:bldP spid="5132" grpId="0" autoUpdateAnimBg="0"/>
      <p:bldP spid="21" grpId="0" autoUpdateAnimBg="0"/>
      <p:bldP spid="2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云形 15">
            <a:extLst>
              <a:ext uri="{FF2B5EF4-FFF2-40B4-BE49-F238E27FC236}">
                <a16:creationId xmlns:a16="http://schemas.microsoft.com/office/drawing/2014/main" id="{6238D4D6-475F-3A44-9356-67719A924CA2}"/>
              </a:ext>
            </a:extLst>
          </p:cNvPr>
          <p:cNvSpPr/>
          <p:nvPr/>
        </p:nvSpPr>
        <p:spPr>
          <a:xfrm>
            <a:off x="1703388" y="1268414"/>
            <a:ext cx="8496300" cy="4537075"/>
          </a:xfrm>
          <a:prstGeom prst="cloud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600"/>
          </a:p>
        </p:txBody>
      </p:sp>
      <p:pic>
        <p:nvPicPr>
          <p:cNvPr id="5130" name="Picture 10">
            <a:extLst>
              <a:ext uri="{FF2B5EF4-FFF2-40B4-BE49-F238E27FC236}">
                <a16:creationId xmlns:a16="http://schemas.microsoft.com/office/drawing/2014/main" id="{F85AFB8F-BC26-8B42-B0C3-E50F5EA7F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3650" y="5373217"/>
            <a:ext cx="2376487" cy="1368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221" name="Text Box 3">
            <a:extLst>
              <a:ext uri="{FF2B5EF4-FFF2-40B4-BE49-F238E27FC236}">
                <a16:creationId xmlns:a16="http://schemas.microsoft.com/office/drawing/2014/main" id="{1C7459E5-628A-0840-98CD-0A348C05B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4" y="622301"/>
            <a:ext cx="6911975" cy="646113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600" b="1" dirty="0">
                <a:solidFill>
                  <a:srgbClr val="0000FF"/>
                </a:solidFill>
              </a:rPr>
              <a:t>be    become    help    make    start</a:t>
            </a:r>
          </a:p>
        </p:txBody>
      </p:sp>
      <p:sp>
        <p:nvSpPr>
          <p:cNvPr id="9222" name="矩形 12">
            <a:extLst>
              <a:ext uri="{FF2B5EF4-FFF2-40B4-BE49-F238E27FC236}">
                <a16:creationId xmlns:a16="http://schemas.microsoft.com/office/drawing/2014/main" id="{B56B3D77-1C4E-7848-B13B-6356FE96FC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1939925"/>
            <a:ext cx="4248150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/>
              <a:t>5. So now is the time.</a:t>
            </a:r>
          </a:p>
          <a:p>
            <a:pPr>
              <a:defRPr/>
            </a:pPr>
            <a:r>
              <a:rPr lang="en-US" altLang="zh-CN" sz="3600" dirty="0"/>
              <a:t>_____________ work.</a:t>
            </a:r>
          </a:p>
        </p:txBody>
      </p:sp>
      <p:sp>
        <p:nvSpPr>
          <p:cNvPr id="9223" name="Rectangle 7">
            <a:extLst>
              <a:ext uri="{FF2B5EF4-FFF2-40B4-BE49-F238E27FC236}">
                <a16:creationId xmlns:a16="http://schemas.microsoft.com/office/drawing/2014/main" id="{1EF35E32-65B6-6940-9D48-25357B301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11900" y="1914525"/>
            <a:ext cx="38163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___________ what?</a:t>
            </a:r>
          </a:p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I will give you some advice.</a:t>
            </a:r>
          </a:p>
        </p:txBody>
      </p:sp>
      <p:sp>
        <p:nvSpPr>
          <p:cNvPr id="5128" name="矩形 13">
            <a:extLst>
              <a:ext uri="{FF2B5EF4-FFF2-40B4-BE49-F238E27FC236}">
                <a16:creationId xmlns:a16="http://schemas.microsoft.com/office/drawing/2014/main" id="{44AFBFD2-3A61-E440-AEB9-B6AA1D40D7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1919289"/>
            <a:ext cx="292932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The time to do</a:t>
            </a:r>
          </a:p>
        </p:txBody>
      </p:sp>
      <p:sp>
        <p:nvSpPr>
          <p:cNvPr id="5132" name="矩形 7">
            <a:extLst>
              <a:ext uri="{FF2B5EF4-FFF2-40B4-BE49-F238E27FC236}">
                <a16:creationId xmlns:a16="http://schemas.microsoft.com/office/drawing/2014/main" id="{0EC3E97C-26BA-A14D-939A-1CB61DFAB9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2313" y="2490788"/>
            <a:ext cx="33829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The time to start</a:t>
            </a:r>
          </a:p>
        </p:txBody>
      </p:sp>
      <p:sp>
        <p:nvSpPr>
          <p:cNvPr id="19" name="矩形 12">
            <a:extLst>
              <a:ext uri="{FF2B5EF4-FFF2-40B4-BE49-F238E27FC236}">
                <a16:creationId xmlns:a16="http://schemas.microsoft.com/office/drawing/2014/main" id="{01570D26-13B5-3742-B280-1093BE0B3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8214" y="3813175"/>
            <a:ext cx="4103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/>
              <a:t>6._______________ </a:t>
            </a:r>
          </a:p>
          <a:p>
            <a:pPr>
              <a:defRPr/>
            </a:pPr>
            <a:r>
              <a:rPr lang="en-US" altLang="zh-CN" sz="3600" dirty="0"/>
              <a:t>what?</a:t>
            </a:r>
          </a:p>
        </p:txBody>
      </p:sp>
      <p:sp>
        <p:nvSpPr>
          <p:cNvPr id="20" name="Rectangle 7">
            <a:extLst>
              <a:ext uri="{FF2B5EF4-FFF2-40B4-BE49-F238E27FC236}">
                <a16:creationId xmlns:a16="http://schemas.microsoft.com/office/drawing/2014/main" id="{8D480A55-6430-E145-942B-76FB0D3ACC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40463" y="3862388"/>
            <a:ext cx="3816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10000"/>
              </a:spcBef>
              <a:defRPr/>
            </a:pPr>
            <a:r>
              <a:rPr lang="en-US" altLang="zh-CN" sz="3600" dirty="0"/>
              <a:t>To stop dreaming!</a:t>
            </a:r>
          </a:p>
        </p:txBody>
      </p:sp>
      <p:sp>
        <p:nvSpPr>
          <p:cNvPr id="22" name="矩形 7">
            <a:extLst>
              <a:ext uri="{FF2B5EF4-FFF2-40B4-BE49-F238E27FC236}">
                <a16:creationId xmlns:a16="http://schemas.microsoft.com/office/drawing/2014/main" id="{1153E344-4C4F-EF44-93BA-A34357F95B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0014" y="3860801"/>
            <a:ext cx="34559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dirty="0">
                <a:solidFill>
                  <a:srgbClr val="FF0000"/>
                </a:solidFill>
              </a:rPr>
              <a:t>The advice to do</a:t>
            </a:r>
          </a:p>
        </p:txBody>
      </p:sp>
    </p:spTree>
    <p:extLst>
      <p:ext uri="{BB962C8B-B14F-4D97-AF65-F5344CB8AC3E}">
        <p14:creationId xmlns:p14="http://schemas.microsoft.com/office/powerpoint/2010/main" val="35669694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8" grpId="0" autoUpdateAnimBg="0"/>
      <p:bldP spid="5132" grpId="0" autoUpdateAnimBg="0"/>
      <p:bldP spid="22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12">
            <a:extLst>
              <a:ext uri="{FF2B5EF4-FFF2-40B4-BE49-F238E27FC236}">
                <a16:creationId xmlns:a16="http://schemas.microsoft.com/office/drawing/2014/main" id="{1057C36E-6C62-AE4D-8347-7823D5B464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550" y="1429324"/>
            <a:ext cx="11550649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dirty="0"/>
              <a:t>At school, Einstein’s ability (1)___________ surprised his teachers, but he was bored with other subjects. At the age of 15, he was given the chance (2)________________, but he did not do well enough in the exam. </a:t>
            </a:r>
          </a:p>
        </p:txBody>
      </p:sp>
      <p:sp>
        <p:nvSpPr>
          <p:cNvPr id="7174" name="矩形 13">
            <a:extLst>
              <a:ext uri="{FF2B5EF4-FFF2-40B4-BE49-F238E27FC236}">
                <a16:creationId xmlns:a16="http://schemas.microsoft.com/office/drawing/2014/main" id="{F5306671-B752-D048-AFA8-C58B547925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563" y="1414704"/>
            <a:ext cx="25447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to do </a:t>
            </a:r>
            <a:r>
              <a:rPr lang="en-US" altLang="zh-CN" sz="3600" b="1" dirty="0" err="1">
                <a:solidFill>
                  <a:srgbClr val="FF0000"/>
                </a:solidFill>
              </a:rPr>
              <a:t>Maths</a:t>
            </a:r>
            <a:endParaRPr lang="en-US" altLang="zh-CN" sz="3600" b="1" dirty="0">
              <a:solidFill>
                <a:srgbClr val="FF0000"/>
              </a:solidFill>
            </a:endParaRPr>
          </a:p>
        </p:txBody>
      </p:sp>
      <p:sp>
        <p:nvSpPr>
          <p:cNvPr id="7175" name="矩形 14">
            <a:extLst>
              <a:ext uri="{FF2B5EF4-FFF2-40B4-BE49-F238E27FC236}">
                <a16:creationId xmlns:a16="http://schemas.microsoft.com/office/drawing/2014/main" id="{262807F2-783E-4F4D-8AA8-02251994BA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1563" y="2532634"/>
            <a:ext cx="37369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to go to university</a:t>
            </a:r>
          </a:p>
        </p:txBody>
      </p:sp>
      <p:sp>
        <p:nvSpPr>
          <p:cNvPr id="10" name="矩形 1">
            <a:extLst>
              <a:ext uri="{FF2B5EF4-FFF2-40B4-BE49-F238E27FC236}">
                <a16:creationId xmlns:a16="http://schemas.microsoft.com/office/drawing/2014/main" id="{F71AEB48-B4E6-244B-9571-6090CBD12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584775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C00000"/>
                </a:solidFill>
              </a:rPr>
              <a:t>A2 </a:t>
            </a:r>
            <a:r>
              <a:rPr lang="en-US" sz="3200" i="1" dirty="0">
                <a:solidFill>
                  <a:srgbClr val="C00000"/>
                </a:solidFill>
              </a:rPr>
              <a:t>Complete the paragraph below with the words from the box.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BF8B73FF-5E85-0841-AD5B-9921C6DF4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550" y="714662"/>
            <a:ext cx="11550649" cy="584775"/>
          </a:xfrm>
          <a:prstGeom prst="rect">
            <a:avLst/>
          </a:prstGeom>
          <a:solidFill>
            <a:srgbClr val="FFFFCC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00FF"/>
                </a:solidFill>
              </a:rPr>
              <a:t>become a scientist	go to university  	do </a:t>
            </a:r>
            <a:r>
              <a:rPr lang="en-US" altLang="zh-CN" sz="3200" b="1" dirty="0" err="1">
                <a:solidFill>
                  <a:srgbClr val="0000FF"/>
                </a:solidFill>
              </a:rPr>
              <a:t>Maths</a:t>
            </a:r>
            <a:r>
              <a:rPr lang="en-US" altLang="zh-CN" sz="3200" b="1" dirty="0">
                <a:solidFill>
                  <a:srgbClr val="0000FF"/>
                </a:solidFill>
              </a:rPr>
              <a:t>         try again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08B6C1C-FFB4-4849-996F-4FB5B0A2B225}"/>
              </a:ext>
            </a:extLst>
          </p:cNvPr>
          <p:cNvSpPr txBox="1">
            <a:spLocks noChangeArrowheads="1"/>
          </p:cNvSpPr>
          <p:nvPr/>
        </p:nvSpPr>
        <p:spPr>
          <a:xfrm>
            <a:off x="320676" y="4209465"/>
            <a:ext cx="11550648" cy="28622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did not </a:t>
            </a:r>
            <a:r>
              <a:rPr lang="en-US" altLang="zh-CN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lose heart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however, and he </a:t>
            </a:r>
          </a:p>
          <a:p>
            <a:pPr mar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had a wish (3)_____________  the next year. This time, he succeeded. He kept trying, so he achieved his dream</a:t>
            </a:r>
            <a:r>
              <a:rPr lang="zh-CN" alt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(4)___________________.</a:t>
            </a:r>
            <a:endParaRPr lang="zh-CN" alt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矩形 15">
            <a:extLst>
              <a:ext uri="{FF2B5EF4-FFF2-40B4-BE49-F238E27FC236}">
                <a16:creationId xmlns:a16="http://schemas.microsoft.com/office/drawing/2014/main" id="{E1A8A68F-612B-A54D-BFCB-625BC35821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22286" y="4507802"/>
            <a:ext cx="24669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</a:rPr>
              <a:t>to try again</a:t>
            </a:r>
          </a:p>
        </p:txBody>
      </p:sp>
      <p:sp>
        <p:nvSpPr>
          <p:cNvPr id="9" name="矩形 16">
            <a:extLst>
              <a:ext uri="{FF2B5EF4-FFF2-40B4-BE49-F238E27FC236}">
                <a16:creationId xmlns:a16="http://schemas.microsoft.com/office/drawing/2014/main" id="{61A818B9-6A03-3C44-9D87-BE7BBC758D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0118" y="5460418"/>
            <a:ext cx="4224337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>
                <a:solidFill>
                  <a:srgbClr val="FF0000"/>
                </a:solidFill>
              </a:rPr>
              <a:t>to become a scientist</a:t>
            </a:r>
          </a:p>
        </p:txBody>
      </p:sp>
    </p:spTree>
    <p:extLst>
      <p:ext uri="{BB962C8B-B14F-4D97-AF65-F5344CB8AC3E}">
        <p14:creationId xmlns:p14="http://schemas.microsoft.com/office/powerpoint/2010/main" val="35067676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utoUpdateAnimBg="0"/>
      <p:bldP spid="7175" grpId="0" autoUpdateAnimBg="0"/>
      <p:bldP spid="8" grpId="0" autoUpdateAnimBg="0"/>
      <p:bldP spid="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D0C08BEC-4A2D-C44D-93D8-2FA11E9771D9}"/>
              </a:ext>
            </a:extLst>
          </p:cNvPr>
          <p:cNvSpPr/>
          <p:nvPr/>
        </p:nvSpPr>
        <p:spPr>
          <a:xfrm>
            <a:off x="0" y="0"/>
            <a:ext cx="12192000" cy="1077218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i="1" dirty="0">
                <a:solidFill>
                  <a:srgbClr val="C00000"/>
                </a:solidFill>
                <a:latin typeface="+mj-lt"/>
                <a:cs typeface="Arial" pitchFamily="34" charset="0"/>
              </a:rPr>
              <a:t>Rewrite the sentences with the words in brackets. Do not change the meaning of each sentence.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E43D8F3-5DF3-5343-B27C-EFB81D5A9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0518" y="1522866"/>
            <a:ext cx="80470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0000"/>
                </a:solidFill>
              </a:rPr>
              <a:t>1. He </a:t>
            </a:r>
            <a:r>
              <a:rPr lang="en-US" altLang="zh-CN" sz="3600" b="1" dirty="0">
                <a:solidFill>
                  <a:srgbClr val="0000FF"/>
                </a:solidFill>
              </a:rPr>
              <a:t>decided</a:t>
            </a:r>
            <a:r>
              <a:rPr lang="en-US" altLang="zh-CN" sz="3600" b="1" dirty="0">
                <a:solidFill>
                  <a:srgbClr val="000000"/>
                </a:solidFill>
              </a:rPr>
              <a:t> to leave school. (</a:t>
            </a:r>
            <a:r>
              <a:rPr lang="en-US" altLang="zh-CN" sz="3600" b="1" dirty="0">
                <a:solidFill>
                  <a:srgbClr val="0000FF"/>
                </a:solidFill>
              </a:rPr>
              <a:t>decision</a:t>
            </a:r>
            <a:r>
              <a:rPr lang="en-US" altLang="zh-CN" sz="3600" b="1" dirty="0">
                <a:solidFill>
                  <a:srgbClr val="000000"/>
                </a:solidFill>
              </a:rPr>
              <a:t>)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00"/>
                </a:solidFill>
              </a:rPr>
              <a:t>=  </a:t>
            </a:r>
            <a:r>
              <a:rPr lang="en-US" altLang="zh-CN" sz="3600" b="1" i="1" dirty="0">
                <a:solidFill>
                  <a:srgbClr val="FF0000"/>
                </a:solidFill>
              </a:rPr>
              <a:t>He made a decision to leave school.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00"/>
                </a:solidFill>
                <a:latin typeface="Times New Roman"/>
              </a:rPr>
              <a:t>2. He is</a:t>
            </a:r>
            <a:r>
              <a:rPr lang="en-US" altLang="zh-CN" sz="3600" b="1" dirty="0">
                <a:solidFill>
                  <a:srgbClr val="FF0000"/>
                </a:solidFill>
                <a:latin typeface="Times New Roman"/>
              </a:rPr>
              <a:t> </a:t>
            </a:r>
            <a:r>
              <a:rPr lang="en-US" altLang="zh-CN" sz="3600" b="1" dirty="0">
                <a:solidFill>
                  <a:srgbClr val="0000FF"/>
                </a:solidFill>
                <a:latin typeface="Times New Roman"/>
              </a:rPr>
              <a:t>able</a:t>
            </a:r>
            <a:r>
              <a:rPr lang="en-US" altLang="zh-CN" sz="3600" b="1" dirty="0">
                <a:solidFill>
                  <a:srgbClr val="000000"/>
                </a:solidFill>
                <a:latin typeface="Times New Roman"/>
              </a:rPr>
              <a:t> to do it. (</a:t>
            </a:r>
            <a:r>
              <a:rPr lang="en-US" altLang="zh-CN" sz="3600" b="1" dirty="0">
                <a:solidFill>
                  <a:srgbClr val="0000FF"/>
                </a:solidFill>
                <a:latin typeface="Times New Roman"/>
              </a:rPr>
              <a:t>ability</a:t>
            </a:r>
            <a:r>
              <a:rPr lang="en-US" altLang="zh-CN" sz="3600" b="1" dirty="0">
                <a:solidFill>
                  <a:srgbClr val="000000"/>
                </a:solidFill>
                <a:latin typeface="Times New Roman"/>
              </a:rPr>
              <a:t>) </a:t>
            </a:r>
          </a:p>
          <a:p>
            <a:pPr>
              <a:defRPr/>
            </a:pPr>
            <a:r>
              <a:rPr lang="en-US" altLang="zh-CN" sz="3600" b="1" dirty="0">
                <a:latin typeface="Times New Roman"/>
              </a:rPr>
              <a:t>=</a:t>
            </a:r>
            <a:r>
              <a:rPr lang="en-US" altLang="zh-CN" sz="3600" b="1" i="1" dirty="0">
                <a:solidFill>
                  <a:srgbClr val="C00000"/>
                </a:solidFill>
                <a:latin typeface="Times New Roman"/>
              </a:rPr>
              <a:t>  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/>
              </a:rPr>
              <a:t>He has the ability to do it. </a:t>
            </a:r>
          </a:p>
          <a:p>
            <a:pPr>
              <a:defRPr/>
            </a:pPr>
            <a:r>
              <a:rPr lang="en-US" altLang="zh-CN" sz="3600" b="1" dirty="0">
                <a:solidFill>
                  <a:srgbClr val="000000"/>
                </a:solidFill>
                <a:latin typeface="Times New Roman"/>
              </a:rPr>
              <a:t>3. I </a:t>
            </a:r>
            <a:r>
              <a:rPr lang="en-US" altLang="zh-CN" sz="3600" b="1" dirty="0">
                <a:solidFill>
                  <a:srgbClr val="0000FF"/>
                </a:solidFill>
                <a:latin typeface="Times New Roman"/>
              </a:rPr>
              <a:t>plan</a:t>
            </a:r>
            <a:r>
              <a:rPr lang="en-US" altLang="zh-CN" sz="3600" b="1" dirty="0">
                <a:solidFill>
                  <a:srgbClr val="000000"/>
                </a:solidFill>
                <a:latin typeface="Times New Roman"/>
              </a:rPr>
              <a:t> to visit Paris next year. (</a:t>
            </a:r>
            <a:r>
              <a:rPr lang="en-US" altLang="zh-CN" sz="3600" b="1" dirty="0">
                <a:solidFill>
                  <a:srgbClr val="0000FF"/>
                </a:solidFill>
                <a:latin typeface="Times New Roman"/>
              </a:rPr>
              <a:t>plan</a:t>
            </a:r>
            <a:r>
              <a:rPr lang="en-US" altLang="zh-CN" sz="3600" b="1" dirty="0">
                <a:solidFill>
                  <a:srgbClr val="000000"/>
                </a:solidFill>
                <a:latin typeface="Times New Roman"/>
              </a:rPr>
              <a:t>) </a:t>
            </a:r>
          </a:p>
          <a:p>
            <a:pPr>
              <a:defRPr/>
            </a:pPr>
            <a:r>
              <a:rPr lang="en-US" altLang="zh-CN" sz="3600" b="1" dirty="0">
                <a:latin typeface="Times New Roman"/>
              </a:rPr>
              <a:t>=</a:t>
            </a:r>
            <a:r>
              <a:rPr lang="en-US" altLang="zh-CN" sz="3600" b="1" i="1" dirty="0">
                <a:solidFill>
                  <a:srgbClr val="C00000"/>
                </a:solidFill>
                <a:latin typeface="Times New Roman"/>
              </a:rPr>
              <a:t>  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/>
              </a:rPr>
              <a:t>I make a plan to visit Paris next year.  </a:t>
            </a:r>
            <a:endParaRPr lang="en-US" altLang="zh-CN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3205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>
            <a:extLst>
              <a:ext uri="{FF2B5EF4-FFF2-40B4-BE49-F238E27FC236}">
                <a16:creationId xmlns:a16="http://schemas.microsoft.com/office/drawing/2014/main" id="{ACBC680A-9BDC-A941-B266-AFF194654B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4113" y="765176"/>
            <a:ext cx="12046857" cy="5508625"/>
          </a:xfrm>
        </p:spPr>
        <p:txBody>
          <a:bodyPr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根据汉语意思完成句子。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1. </a:t>
            </a:r>
            <a:r>
              <a:rPr lang="zh-CN" altLang="en-US" sz="3200" b="1" dirty="0"/>
              <a:t>你有去度假的想法吗？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Have you got an idea to go on a holiday?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2. </a:t>
            </a:r>
            <a:r>
              <a:rPr lang="zh-CN" altLang="en-US" sz="3200" b="1" dirty="0"/>
              <a:t>他们已经找到一个省钱的方法。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They have found a way to save money.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3. </a:t>
            </a:r>
            <a:r>
              <a:rPr lang="zh-CN" altLang="en-US" sz="3200" b="1" dirty="0"/>
              <a:t>我不相信你有独自穿越森林的能力。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 don’t believe you have the ability to go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through the forests by yourself.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4. </a:t>
            </a:r>
            <a:r>
              <a:rPr lang="zh-CN" altLang="en-US" sz="3200" b="1" dirty="0"/>
              <a:t>这里是一个野餐的好地方。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 is a good place to have a picnic.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8467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6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D982EDC1-EB8B-B74D-B2BB-B1C8298EFD7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98865" y="1553430"/>
            <a:ext cx="9573847" cy="2554287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观察下列例句，归纳动词不定式的用法。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1. </a:t>
            </a:r>
            <a:r>
              <a:rPr lang="en-US" altLang="zh-CN" sz="3200" b="1" i="1" dirty="0">
                <a:solidFill>
                  <a:srgbClr val="FF0000"/>
                </a:solidFill>
              </a:rPr>
              <a:t>To tell</a:t>
            </a:r>
            <a:r>
              <a:rPr lang="en-US" altLang="zh-CN" sz="3200" dirty="0"/>
              <a:t> the truth </a:t>
            </a:r>
            <a:r>
              <a:rPr lang="en-US" altLang="zh-CN" sz="3200" dirty="0">
                <a:highlight>
                  <a:srgbClr val="FFFF00"/>
                </a:highlight>
              </a:rPr>
              <a:t>is</a:t>
            </a:r>
            <a:r>
              <a:rPr lang="en-US" altLang="zh-CN" sz="3200" dirty="0"/>
              <a:t> important.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2. It’s a pleasure </a:t>
            </a:r>
            <a:r>
              <a:rPr lang="en-US" altLang="zh-CN" sz="3200" b="1" i="1" dirty="0">
                <a:solidFill>
                  <a:srgbClr val="FF0000"/>
                </a:solidFill>
              </a:rPr>
              <a:t>to drive</a:t>
            </a:r>
            <a:r>
              <a:rPr lang="en-US" altLang="zh-CN" sz="3200" dirty="0"/>
              <a:t> a genius like you, Dr Einstein.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3. It takes me 30 minutes </a:t>
            </a:r>
            <a:r>
              <a:rPr lang="en-US" altLang="zh-CN" sz="3200" b="1" i="1" dirty="0">
                <a:solidFill>
                  <a:srgbClr val="FF0000"/>
                </a:solidFill>
              </a:rPr>
              <a:t>to walk</a:t>
            </a:r>
            <a:r>
              <a:rPr lang="en-US" altLang="zh-CN" sz="3200" dirty="0"/>
              <a:t> to school.</a:t>
            </a:r>
            <a:endParaRPr lang="zh-CN" altLang="en-US" sz="3200" dirty="0"/>
          </a:p>
        </p:txBody>
      </p:sp>
      <p:sp>
        <p:nvSpPr>
          <p:cNvPr id="43012" name="Text Box 4">
            <a:extLst>
              <a:ext uri="{FF2B5EF4-FFF2-40B4-BE49-F238E27FC236}">
                <a16:creationId xmlns:a16="http://schemas.microsoft.com/office/drawing/2014/main" id="{A526E9D9-2289-CD4A-A3EC-A94DCB827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865" y="3959226"/>
            <a:ext cx="11121428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dirty="0">
                <a:solidFill>
                  <a:srgbClr val="0000FF"/>
                </a:solidFill>
                <a:latin typeface="宋体" panose="02010600030101010101" pitchFamily="2" charset="-122"/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  <a:latin typeface="宋体" panose="02010600030101010101" pitchFamily="2" charset="-122"/>
              </a:rPr>
              <a:t>梳理</a:t>
            </a:r>
            <a:r>
              <a:rPr lang="en-US" altLang="zh-CN" sz="3200" dirty="0">
                <a:solidFill>
                  <a:srgbClr val="0000FF"/>
                </a:solidFill>
                <a:latin typeface="宋体" panose="02010600030101010101" pitchFamily="2" charset="-122"/>
              </a:rPr>
              <a:t>】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>
                <a:latin typeface="宋体" panose="02010600030101010101" pitchFamily="2" charset="-122"/>
              </a:rPr>
              <a:t>1.</a:t>
            </a:r>
            <a:r>
              <a:rPr lang="zh-CN" altLang="en-US" sz="3200" dirty="0">
                <a:latin typeface="宋体" panose="02010600030101010101" pitchFamily="2" charset="-122"/>
              </a:rPr>
              <a:t>动词不定式可以在句中作</a:t>
            </a:r>
            <a:r>
              <a:rPr lang="en-US" altLang="zh-CN" sz="3200" dirty="0">
                <a:latin typeface="宋体" panose="02010600030101010101" pitchFamily="2" charset="-122"/>
              </a:rPr>
              <a:t>_____</a:t>
            </a:r>
            <a:r>
              <a:rPr lang="zh-CN" altLang="en-US" sz="3200" dirty="0">
                <a:latin typeface="宋体" panose="02010600030101010101" pitchFamily="2" charset="-122"/>
              </a:rPr>
              <a:t>（如例句</a:t>
            </a:r>
            <a:r>
              <a:rPr lang="en-US" altLang="zh-CN" sz="3200" dirty="0">
                <a:latin typeface="宋体" panose="02010600030101010101" pitchFamily="2" charset="-122"/>
              </a:rPr>
              <a:t>1</a:t>
            </a:r>
            <a:r>
              <a:rPr lang="zh-CN" altLang="en-US" sz="3200" dirty="0">
                <a:latin typeface="宋体" panose="02010600030101010101" pitchFamily="2" charset="-122"/>
              </a:rPr>
              <a:t>）。此时，谓语动词用</a:t>
            </a:r>
            <a:r>
              <a:rPr lang="en-US" altLang="zh-CN" sz="3200" dirty="0">
                <a:latin typeface="宋体" panose="02010600030101010101" pitchFamily="2" charset="-122"/>
              </a:rPr>
              <a:t>______.</a:t>
            </a:r>
            <a:endParaRPr lang="zh-CN" altLang="en-US" sz="3200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>
                <a:latin typeface="宋体" panose="02010600030101010101" pitchFamily="2" charset="-122"/>
              </a:rPr>
              <a:t>2.</a:t>
            </a:r>
            <a:r>
              <a:rPr lang="zh-CN" altLang="en-US" sz="3200" dirty="0">
                <a:latin typeface="宋体" panose="02010600030101010101" pitchFamily="2" charset="-122"/>
              </a:rPr>
              <a:t>在例句</a:t>
            </a:r>
            <a:r>
              <a:rPr lang="en-US" altLang="zh-CN" sz="3200" dirty="0">
                <a:latin typeface="宋体" panose="02010600030101010101" pitchFamily="2" charset="-122"/>
              </a:rPr>
              <a:t>2</a:t>
            </a:r>
            <a:r>
              <a:rPr lang="zh-CN" altLang="en-US" sz="3200" dirty="0">
                <a:latin typeface="宋体" panose="02010600030101010101" pitchFamily="2" charset="-122"/>
              </a:rPr>
              <a:t>和例句</a:t>
            </a:r>
            <a:r>
              <a:rPr lang="en-US" altLang="zh-CN" sz="3200" dirty="0">
                <a:latin typeface="宋体" panose="02010600030101010101" pitchFamily="2" charset="-122"/>
              </a:rPr>
              <a:t>3</a:t>
            </a:r>
            <a:r>
              <a:rPr lang="zh-CN" altLang="en-US" sz="3200" dirty="0">
                <a:latin typeface="宋体" panose="02010600030101010101" pitchFamily="2" charset="-122"/>
              </a:rPr>
              <a:t>中，</a:t>
            </a:r>
            <a:r>
              <a:rPr lang="en-US" altLang="zh-CN" sz="3200" dirty="0">
                <a:latin typeface="宋体" panose="02010600030101010101" pitchFamily="2" charset="-122"/>
              </a:rPr>
              <a:t>_____ </a:t>
            </a:r>
            <a:r>
              <a:rPr lang="zh-CN" altLang="en-US" sz="3200" dirty="0">
                <a:latin typeface="宋体" panose="02010600030101010101" pitchFamily="2" charset="-122"/>
              </a:rPr>
              <a:t>是形式主语，真正的主语是后面的</a:t>
            </a:r>
            <a:r>
              <a:rPr lang="en-US" altLang="zh-CN" sz="3200" dirty="0">
                <a:latin typeface="宋体" panose="02010600030101010101" pitchFamily="2" charset="-122"/>
              </a:rPr>
              <a:t>___________</a:t>
            </a:r>
            <a:r>
              <a:rPr lang="zh-CN" altLang="en-US" sz="3200" dirty="0">
                <a:latin typeface="宋体" panose="02010600030101010101" pitchFamily="2" charset="-122"/>
              </a:rPr>
              <a:t>。             </a:t>
            </a:r>
          </a:p>
        </p:txBody>
      </p:sp>
      <p:sp>
        <p:nvSpPr>
          <p:cNvPr id="43016" name="Text Box 8">
            <a:extLst>
              <a:ext uri="{FF2B5EF4-FFF2-40B4-BE49-F238E27FC236}">
                <a16:creationId xmlns:a16="http://schemas.microsoft.com/office/drawing/2014/main" id="{A58D5C7F-16B6-6E44-A02D-3C74092DD6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7263" y="4431935"/>
            <a:ext cx="11525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主语</a:t>
            </a:r>
          </a:p>
        </p:txBody>
      </p:sp>
      <p:sp>
        <p:nvSpPr>
          <p:cNvPr id="43017" name="Text Box 9">
            <a:extLst>
              <a:ext uri="{FF2B5EF4-FFF2-40B4-BE49-F238E27FC236}">
                <a16:creationId xmlns:a16="http://schemas.microsoft.com/office/drawing/2014/main" id="{1B9A613C-A3D1-3F4A-8070-3B6108FF5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6819" y="5891512"/>
            <a:ext cx="22320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动词不定式</a:t>
            </a:r>
          </a:p>
        </p:txBody>
      </p:sp>
      <p:sp>
        <p:nvSpPr>
          <p:cNvPr id="43018" name="Text Box 10">
            <a:extLst>
              <a:ext uri="{FF2B5EF4-FFF2-40B4-BE49-F238E27FC236}">
                <a16:creationId xmlns:a16="http://schemas.microsoft.com/office/drawing/2014/main" id="{30E05109-9BB4-5E4A-A7F3-323A17BDF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001" y="5399257"/>
            <a:ext cx="576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3200" b="1" dirty="0">
                <a:solidFill>
                  <a:srgbClr val="FF0000"/>
                </a:solidFill>
              </a:rPr>
              <a:t>It</a:t>
            </a:r>
          </a:p>
        </p:txBody>
      </p:sp>
      <p:sp>
        <p:nvSpPr>
          <p:cNvPr id="9" name="TextBox 6">
            <a:extLst>
              <a:ext uri="{FF2B5EF4-FFF2-40B4-BE49-F238E27FC236}">
                <a16:creationId xmlns:a16="http://schemas.microsoft.com/office/drawing/2014/main" id="{F2D8C18F-13E9-2543-BA6A-9835E2F6DB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6650" y="141409"/>
            <a:ext cx="53435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>
                <a:solidFill>
                  <a:srgbClr val="0000FF"/>
                </a:solidFill>
              </a:rPr>
              <a:t>B Infinitives as subjects</a:t>
            </a:r>
          </a:p>
        </p:txBody>
      </p:sp>
      <p:sp>
        <p:nvSpPr>
          <p:cNvPr id="8" name="矩形 6">
            <a:extLst>
              <a:ext uri="{FF2B5EF4-FFF2-40B4-BE49-F238E27FC236}">
                <a16:creationId xmlns:a16="http://schemas.microsoft.com/office/drawing/2014/main" id="{74A916DA-0314-AA49-8B66-10B7185F00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457" y="725438"/>
            <a:ext cx="1086570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600" b="1" dirty="0">
                <a:solidFill>
                  <a:srgbClr val="FF0000"/>
                </a:solidFill>
                <a:ea typeface="华文中宋" panose="02010600040101010101" pitchFamily="2" charset="-122"/>
              </a:rPr>
              <a:t>We can use an infinitive as the subject of a sentence.</a:t>
            </a:r>
          </a:p>
        </p:txBody>
      </p:sp>
      <p:sp>
        <p:nvSpPr>
          <p:cNvPr id="10" name="Text Box 8">
            <a:extLst>
              <a:ext uri="{FF2B5EF4-FFF2-40B4-BE49-F238E27FC236}">
                <a16:creationId xmlns:a16="http://schemas.microsoft.com/office/drawing/2014/main" id="{A33B3735-7538-8B47-B89F-012A563B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0539" y="4944110"/>
            <a:ext cx="11525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单数</a:t>
            </a:r>
          </a:p>
        </p:txBody>
      </p:sp>
    </p:spTree>
    <p:extLst>
      <p:ext uri="{BB962C8B-B14F-4D97-AF65-F5344CB8AC3E}">
        <p14:creationId xmlns:p14="http://schemas.microsoft.com/office/powerpoint/2010/main" val="15639502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6" grpId="0"/>
      <p:bldP spid="43017" grpId="0"/>
      <p:bldP spid="43018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:a16="http://schemas.microsoft.com/office/drawing/2014/main" id="{3F155C68-AC72-6E49-B760-BE65331C09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3184" y="2737040"/>
            <a:ext cx="8425631" cy="1477328"/>
          </a:xfrm>
          <a:prstGeom prst="rect">
            <a:avLst/>
          </a:prstGeom>
          <a:solidFill>
            <a:srgbClr val="FFFFCC"/>
          </a:solidFill>
          <a:ln>
            <a:solidFill>
              <a:srgbClr val="FFC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FFC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altLang="zh-CN" sz="3000" b="1" dirty="0">
                <a:solidFill>
                  <a:srgbClr val="FF0000"/>
                </a:solidFill>
                <a:cs typeface="Arial" pitchFamily="34" charset="0"/>
              </a:rPr>
              <a:t>It</a:t>
            </a:r>
            <a:r>
              <a:rPr lang="en-US" altLang="zh-CN" sz="3000" dirty="0">
                <a:solidFill>
                  <a:srgbClr val="000000"/>
                </a:solidFill>
                <a:cs typeface="Arial" pitchFamily="34" charset="0"/>
              </a:rPr>
              <a:t>’s a pleasure </a:t>
            </a:r>
            <a:r>
              <a:rPr lang="en-US" altLang="zh-CN" sz="3000" b="1" dirty="0">
                <a:solidFill>
                  <a:srgbClr val="FF0000"/>
                </a:solidFill>
                <a:cs typeface="Arial" pitchFamily="34" charset="0"/>
              </a:rPr>
              <a:t>to drive</a:t>
            </a:r>
            <a:r>
              <a:rPr lang="en-US" altLang="zh-CN" sz="30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altLang="zh-CN" sz="3000" dirty="0">
                <a:solidFill>
                  <a:srgbClr val="000000"/>
                </a:solidFill>
                <a:cs typeface="Arial" pitchFamily="34" charset="0"/>
              </a:rPr>
              <a:t>a genius like you, Dr Einstein.</a:t>
            </a:r>
          </a:p>
          <a:p>
            <a:pPr>
              <a:defRPr/>
            </a:pPr>
            <a:r>
              <a:rPr lang="en-US" altLang="zh-CN" sz="3000" b="1" dirty="0">
                <a:solidFill>
                  <a:srgbClr val="FF0000"/>
                </a:solidFill>
                <a:cs typeface="Arial" pitchFamily="34" charset="0"/>
              </a:rPr>
              <a:t>It</a:t>
            </a:r>
            <a:r>
              <a:rPr lang="en-US" altLang="zh-CN" sz="3000" dirty="0">
                <a:solidFill>
                  <a:srgbClr val="000000"/>
                </a:solidFill>
                <a:cs typeface="Arial" pitchFamily="34" charset="0"/>
              </a:rPr>
              <a:t> was good </a:t>
            </a:r>
            <a:r>
              <a:rPr lang="en-US" altLang="zh-CN" sz="3000" b="1" dirty="0">
                <a:solidFill>
                  <a:srgbClr val="FF0000"/>
                </a:solidFill>
                <a:cs typeface="Arial" pitchFamily="34" charset="0"/>
              </a:rPr>
              <a:t>to have </a:t>
            </a:r>
            <a:r>
              <a:rPr lang="en-US" altLang="zh-CN" sz="3000" dirty="0">
                <a:solidFill>
                  <a:srgbClr val="000000"/>
                </a:solidFill>
                <a:cs typeface="Arial" pitchFamily="34" charset="0"/>
              </a:rPr>
              <a:t>a friend like Einstein.</a:t>
            </a:r>
          </a:p>
          <a:p>
            <a:pPr>
              <a:defRPr/>
            </a:pPr>
            <a:r>
              <a:rPr lang="en-US" altLang="zh-CN" sz="3000" b="1" dirty="0">
                <a:solidFill>
                  <a:srgbClr val="FF0000"/>
                </a:solidFill>
                <a:cs typeface="Arial" pitchFamily="34" charset="0"/>
              </a:rPr>
              <a:t>It</a:t>
            </a:r>
            <a:r>
              <a:rPr lang="en-US" altLang="zh-CN" sz="30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altLang="zh-CN" sz="3000" dirty="0">
                <a:solidFill>
                  <a:srgbClr val="000000"/>
                </a:solidFill>
                <a:cs typeface="Arial" pitchFamily="34" charset="0"/>
              </a:rPr>
              <a:t>was easy for Einstein </a:t>
            </a:r>
            <a:r>
              <a:rPr lang="en-US" altLang="zh-CN" sz="3000" b="1" dirty="0">
                <a:solidFill>
                  <a:srgbClr val="FF0000"/>
                </a:solidFill>
                <a:cs typeface="Arial" pitchFamily="34" charset="0"/>
              </a:rPr>
              <a:t>to answer</a:t>
            </a:r>
            <a:r>
              <a:rPr lang="en-US" altLang="zh-CN" sz="3000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altLang="zh-CN" sz="3000" dirty="0">
                <a:solidFill>
                  <a:srgbClr val="000000"/>
                </a:solidFill>
                <a:cs typeface="Arial" pitchFamily="34" charset="0"/>
              </a:rPr>
              <a:t>the question.</a:t>
            </a:r>
          </a:p>
        </p:txBody>
      </p:sp>
      <p:sp>
        <p:nvSpPr>
          <p:cNvPr id="8208" name="矩形 17">
            <a:extLst>
              <a:ext uri="{FF2B5EF4-FFF2-40B4-BE49-F238E27FC236}">
                <a16:creationId xmlns:a16="http://schemas.microsoft.com/office/drawing/2014/main" id="{82146DB8-896D-8A4C-AAD8-A6EE6A6E8F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8135" y="1303942"/>
            <a:ext cx="10821865" cy="1077218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000000"/>
                </a:solidFill>
              </a:rPr>
              <a:t> In most cases, we use </a:t>
            </a:r>
            <a:r>
              <a:rPr lang="en-US" altLang="zh-CN" sz="3200" b="1" i="1" dirty="0">
                <a:solidFill>
                  <a:srgbClr val="000000"/>
                </a:solidFill>
              </a:rPr>
              <a:t>it</a:t>
            </a:r>
            <a:r>
              <a:rPr lang="en-US" altLang="zh-CN" sz="3200" b="1" dirty="0">
                <a:solidFill>
                  <a:srgbClr val="000000"/>
                </a:solidFill>
              </a:rPr>
              <a:t> at the beginning of the sentence as an </a:t>
            </a:r>
            <a:r>
              <a:rPr lang="en-US" altLang="zh-CN" sz="3200" b="1" dirty="0">
                <a:solidFill>
                  <a:srgbClr val="FF0000"/>
                </a:solidFill>
              </a:rPr>
              <a:t>empty subject(</a:t>
            </a:r>
            <a:r>
              <a:rPr lang="zh-CN" altLang="en-US" sz="3200" b="1" dirty="0">
                <a:solidFill>
                  <a:srgbClr val="FF0000"/>
                </a:solidFill>
              </a:rPr>
              <a:t>形式主语</a:t>
            </a:r>
            <a:r>
              <a:rPr lang="en-US" altLang="zh-CN" sz="3200" b="1" dirty="0">
                <a:solidFill>
                  <a:srgbClr val="FF0000"/>
                </a:solidFill>
              </a:rPr>
              <a:t>) </a:t>
            </a:r>
            <a:r>
              <a:rPr lang="en-US" altLang="zh-CN" sz="3200" b="1" dirty="0">
                <a:solidFill>
                  <a:srgbClr val="000000"/>
                </a:solidFill>
              </a:rPr>
              <a:t>to refer to the </a:t>
            </a:r>
            <a:r>
              <a:rPr lang="en-US" altLang="zh-CN" sz="3200" b="1" dirty="0">
                <a:solidFill>
                  <a:srgbClr val="FF0000"/>
                </a:solidFill>
              </a:rPr>
              <a:t>infinitive</a:t>
            </a:r>
            <a:r>
              <a:rPr lang="en-US" altLang="zh-CN" sz="3200" b="1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3276808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2">
            <a:extLst>
              <a:ext uri="{FF2B5EF4-FFF2-40B4-BE49-F238E27FC236}">
                <a16:creationId xmlns:a16="http://schemas.microsoft.com/office/drawing/2014/main" id="{495A6F22-2B03-C24A-878F-71248FC93E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178168"/>
            <a:ext cx="4355489" cy="71987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en-US" altLang="zh-CN" sz="3600" b="1" i="1" dirty="0">
                <a:solidFill>
                  <a:srgbClr val="0000FF"/>
                </a:solidFill>
              </a:rPr>
              <a:t>Things to remember</a:t>
            </a:r>
          </a:p>
        </p:txBody>
      </p:sp>
      <p:sp>
        <p:nvSpPr>
          <p:cNvPr id="16388" name="矩形 2">
            <a:extLst>
              <a:ext uri="{FF2B5EF4-FFF2-40B4-BE49-F238E27FC236}">
                <a16:creationId xmlns:a16="http://schemas.microsoft.com/office/drawing/2014/main" id="{365909F8-4B58-C24F-B643-6ED28EA46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898045"/>
            <a:ext cx="11782424" cy="6001643"/>
          </a:xfrm>
          <a:prstGeom prst="rect">
            <a:avLst/>
          </a:prstGeom>
          <a:noFill/>
          <a:ln w="9525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10000"/>
              </a:spcBef>
              <a:buClrTx/>
              <a:buSzTx/>
              <a:buFontTx/>
              <a:buNone/>
            </a:pPr>
            <a:r>
              <a:rPr lang="en-US" altLang="zh-CN" sz="3200" dirty="0"/>
              <a:t>it </a:t>
            </a:r>
            <a:r>
              <a:rPr lang="zh-CN" altLang="en-US" sz="3200" dirty="0"/>
              <a:t>作形式主语时，主要有三种情况：</a:t>
            </a:r>
            <a:endParaRPr lang="en-US" altLang="zh-CN" sz="3200" dirty="0"/>
          </a:p>
          <a:p>
            <a:pPr marL="514350" indent="-514350" eaLnBrk="1" hangingPunct="1">
              <a:spcBef>
                <a:spcPct val="10000"/>
              </a:spcBef>
              <a:buClrTx/>
              <a:buSzTx/>
              <a:buFontTx/>
              <a:buAutoNum type="alphaLcPeriod"/>
            </a:pPr>
            <a:r>
              <a:rPr lang="zh-CN" altLang="en-US" sz="3200" b="1" dirty="0">
                <a:solidFill>
                  <a:srgbClr val="FF0000"/>
                </a:solidFill>
              </a:rPr>
              <a:t>常用形容词作表语。</a:t>
            </a:r>
            <a:r>
              <a:rPr lang="en-US" altLang="zh-CN" sz="3200" b="1" dirty="0">
                <a:solidFill>
                  <a:srgbClr val="FF0000"/>
                </a:solidFill>
              </a:rPr>
              <a:t>It is + adj. + for/of + n./pron. to do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 err="1"/>
              <a:t>eg.</a:t>
            </a:r>
            <a:r>
              <a:rPr lang="en-US" altLang="zh-CN" sz="3200" dirty="0"/>
              <a:t> It’s important for us </a:t>
            </a:r>
            <a:r>
              <a:rPr lang="en-US" altLang="zh-CN" sz="3200" u="sng" dirty="0"/>
              <a:t>to keep the water clean</a:t>
            </a:r>
            <a:r>
              <a:rPr lang="en-US" altLang="zh-CN" sz="3200" dirty="0"/>
              <a:t>.</a:t>
            </a: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/>
              <a:t>It’s very kind of you </a:t>
            </a:r>
            <a:r>
              <a:rPr lang="en-US" altLang="zh-CN" sz="3200" u="sng" dirty="0"/>
              <a:t>to say so</a:t>
            </a:r>
            <a:r>
              <a:rPr lang="en-US" altLang="zh-CN" sz="3200" dirty="0"/>
              <a:t>.</a:t>
            </a:r>
          </a:p>
          <a:p>
            <a:pPr marL="514350" indent="-514350" eaLnBrk="1" hangingPunct="1">
              <a:spcBef>
                <a:spcPct val="10000"/>
              </a:spcBef>
              <a:buClrTx/>
              <a:buSzTx/>
              <a:buAutoNum type="alphaLcPeriod" startAt="2"/>
            </a:pPr>
            <a:r>
              <a:rPr lang="zh-CN" altLang="en-US" sz="3200" b="1" dirty="0">
                <a:solidFill>
                  <a:srgbClr val="FF0000"/>
                </a:solidFill>
              </a:rPr>
              <a:t>接名词作表语。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/>
              <a:t>It</a:t>
            </a:r>
            <a:r>
              <a:rPr lang="zh-CN" altLang="en-US" sz="3200" dirty="0"/>
              <a:t> </a:t>
            </a:r>
            <a:r>
              <a:rPr lang="en-US" altLang="zh-CN" sz="3200" dirty="0"/>
              <a:t>must be great </a:t>
            </a:r>
            <a:r>
              <a:rPr lang="en-US" altLang="zh-CN" sz="3200" b="1" dirty="0">
                <a:solidFill>
                  <a:srgbClr val="FF0000"/>
                </a:solidFill>
              </a:rPr>
              <a:t>fun</a:t>
            </a:r>
            <a:r>
              <a:rPr lang="en-US" altLang="zh-CN" sz="3200" dirty="0"/>
              <a:t> </a:t>
            </a:r>
            <a:r>
              <a:rPr lang="en-US" altLang="zh-CN" sz="3200" u="sng" dirty="0"/>
              <a:t>to fly to the Moon in a spaceship</a:t>
            </a:r>
            <a:r>
              <a:rPr lang="en-US" altLang="zh-CN" sz="3200" dirty="0"/>
              <a:t>.</a:t>
            </a: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/>
              <a:t>It is a </a:t>
            </a:r>
            <a:r>
              <a:rPr lang="en-US" altLang="zh-CN" sz="3200" b="1" dirty="0">
                <a:solidFill>
                  <a:srgbClr val="FF0000"/>
                </a:solidFill>
              </a:rPr>
              <a:t>pleasure</a:t>
            </a:r>
            <a:r>
              <a:rPr lang="en-US" altLang="zh-CN" sz="3200" dirty="0"/>
              <a:t> </a:t>
            </a:r>
            <a:r>
              <a:rPr lang="en-US" altLang="zh-CN" sz="3200" u="sng" dirty="0"/>
              <a:t>to work with you</a:t>
            </a:r>
            <a:r>
              <a:rPr lang="en-US" altLang="zh-CN" sz="3200" dirty="0"/>
              <a:t>.</a:t>
            </a: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/>
              <a:t>It is a </a:t>
            </a:r>
            <a:r>
              <a:rPr lang="en-US" altLang="zh-CN" sz="3200" b="1" dirty="0">
                <a:solidFill>
                  <a:srgbClr val="FF0000"/>
                </a:solidFill>
              </a:rPr>
              <a:t>pity</a:t>
            </a:r>
            <a:r>
              <a:rPr lang="en-US" altLang="zh-CN" sz="3200" dirty="0"/>
              <a:t> </a:t>
            </a:r>
            <a:r>
              <a:rPr lang="en-US" altLang="zh-CN" sz="3200" u="sng" dirty="0"/>
              <a:t>to miss the professor’s lecture</a:t>
            </a:r>
            <a:r>
              <a:rPr lang="en-US" altLang="zh-CN" sz="3200" dirty="0"/>
              <a:t>.</a:t>
            </a: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c.  It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takes/took/will take sb. some time to do </a:t>
            </a:r>
            <a:r>
              <a:rPr lang="en-US" altLang="zh-CN" sz="3200" b="1" dirty="0" err="1">
                <a:solidFill>
                  <a:srgbClr val="FF0000"/>
                </a:solidFill>
              </a:rPr>
              <a:t>sth</a:t>
            </a:r>
            <a:r>
              <a:rPr lang="en-US" altLang="zh-CN" sz="3200" b="1" dirty="0">
                <a:solidFill>
                  <a:srgbClr val="FF0000"/>
                </a:solidFill>
              </a:rPr>
              <a:t>.</a:t>
            </a:r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 err="1"/>
              <a:t>eg.</a:t>
            </a:r>
            <a:r>
              <a:rPr lang="en-US" altLang="zh-CN" sz="3200" dirty="0"/>
              <a:t> </a:t>
            </a:r>
            <a:r>
              <a:rPr lang="zh-CN" altLang="en-US" sz="3200" dirty="0"/>
              <a:t>昨天晚上我花了一个多小时完成家庭作业。</a:t>
            </a:r>
            <a:endParaRPr lang="en-US" altLang="zh-CN" sz="3200" dirty="0"/>
          </a:p>
          <a:p>
            <a:pPr eaLnBrk="1" hangingPunct="1">
              <a:spcBef>
                <a:spcPct val="10000"/>
              </a:spcBef>
              <a:buClrTx/>
              <a:buSzTx/>
              <a:buNone/>
            </a:pPr>
            <a:r>
              <a:rPr lang="en-US" altLang="zh-CN" sz="3200" dirty="0"/>
              <a:t>It took me more than an hour </a:t>
            </a:r>
            <a:r>
              <a:rPr lang="en-US" altLang="zh-CN" sz="3200" u="sng" dirty="0"/>
              <a:t>to do my homework</a:t>
            </a:r>
            <a:r>
              <a:rPr lang="en-US" altLang="zh-CN" sz="3200" dirty="0"/>
              <a:t> last night.</a:t>
            </a:r>
          </a:p>
        </p:txBody>
      </p:sp>
    </p:spTree>
    <p:extLst>
      <p:ext uri="{BB962C8B-B14F-4D97-AF65-F5344CB8AC3E}">
        <p14:creationId xmlns:p14="http://schemas.microsoft.com/office/powerpoint/2010/main" val="38301350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6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638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38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38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38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638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638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矩形 12">
            <a:extLst>
              <a:ext uri="{FF2B5EF4-FFF2-40B4-BE49-F238E27FC236}">
                <a16:creationId xmlns:a16="http://schemas.microsoft.com/office/drawing/2014/main" id="{E19734AB-F2E0-434A-881F-2894394E20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7849" y="1095088"/>
            <a:ext cx="8642350" cy="5509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Dr Green: Hello, Hans.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Hans:        Hello, Dr Green. How long did it take 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             you to get here by plane?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Dr Green: ______________________________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             ______(take / two hours) How long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             will it take to get to the university?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Hans:       _______________________________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                 (take / 20minutes)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Dr Green: Well, that’s not very long. Hans,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dirty="0"/>
              <a:t>		you’re a very good driver. Is it 				difficult to drive a car?</a:t>
            </a:r>
          </a:p>
        </p:txBody>
      </p:sp>
      <p:sp>
        <p:nvSpPr>
          <p:cNvPr id="10245" name="矩形 13">
            <a:extLst>
              <a:ext uri="{FF2B5EF4-FFF2-40B4-BE49-F238E27FC236}">
                <a16:creationId xmlns:a16="http://schemas.microsoft.com/office/drawing/2014/main" id="{DE206CE6-5818-FA43-9C16-A5564A0B90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8076" y="2469703"/>
            <a:ext cx="66960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 took me two hours to get here by plane.</a:t>
            </a:r>
          </a:p>
        </p:txBody>
      </p:sp>
      <p:sp>
        <p:nvSpPr>
          <p:cNvPr id="10246" name="矩形 9">
            <a:extLst>
              <a:ext uri="{FF2B5EF4-FFF2-40B4-BE49-F238E27FC236}">
                <a16:creationId xmlns:a16="http://schemas.microsoft.com/office/drawing/2014/main" id="{5EC8302C-E90F-BE42-A564-D4FE0547E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48076" y="3972352"/>
            <a:ext cx="66516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 will take 20 minutes to get there.</a:t>
            </a:r>
          </a:p>
        </p:txBody>
      </p:sp>
      <p:sp>
        <p:nvSpPr>
          <p:cNvPr id="5" name="矩形 1">
            <a:extLst>
              <a:ext uri="{FF2B5EF4-FFF2-40B4-BE49-F238E27FC236}">
                <a16:creationId xmlns:a16="http://schemas.microsoft.com/office/drawing/2014/main" id="{D0BDB5DB-CF6D-E442-9607-28182EE661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" y="0"/>
            <a:ext cx="12192001" cy="954107"/>
          </a:xfrm>
          <a:prstGeom prst="rect">
            <a:avLst/>
          </a:prstGeom>
          <a:noFill/>
          <a:ln w="28575">
            <a:solidFill>
              <a:schemeClr val="accent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800" i="1" dirty="0">
                <a:solidFill>
                  <a:srgbClr val="C00000"/>
                </a:solidFill>
              </a:rPr>
              <a:t>(p25) Hans once drove another scientist, Dr Green, from the airport to a university. Complete their conversation with infinitives and words in brackets.</a:t>
            </a:r>
          </a:p>
        </p:txBody>
      </p:sp>
    </p:spTree>
    <p:extLst>
      <p:ext uri="{BB962C8B-B14F-4D97-AF65-F5344CB8AC3E}">
        <p14:creationId xmlns:p14="http://schemas.microsoft.com/office/powerpoint/2010/main" val="27709176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 autoUpdateAnimBg="0"/>
      <p:bldP spid="10245" grpId="0" autoUpdateAnimBg="0"/>
      <p:bldP spid="102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矩形 12">
            <a:extLst>
              <a:ext uri="{FF2B5EF4-FFF2-40B4-BE49-F238E27FC236}">
                <a16:creationId xmlns:a16="http://schemas.microsoft.com/office/drawing/2014/main" id="{59257EFF-10C9-3B46-BE83-4A7762556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19289" y="620713"/>
            <a:ext cx="8353425" cy="58483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400" dirty="0"/>
              <a:t>Hans: 	No. _________________________  </a:t>
            </a:r>
          </a:p>
          <a:p>
            <a:pPr>
              <a:defRPr/>
            </a:pPr>
            <a:r>
              <a:rPr lang="en-US" altLang="zh-CN" sz="3400" dirty="0"/>
              <a:t>		(easy /drive)</a:t>
            </a:r>
          </a:p>
          <a:p>
            <a:pPr>
              <a:defRPr/>
            </a:pPr>
            <a:r>
              <a:rPr lang="en-US" altLang="zh-CN" sz="3400" dirty="0"/>
              <a:t>Dr Green:	Maybe I’ll learn to drive some day, 		but __________________________</a:t>
            </a:r>
          </a:p>
          <a:p>
            <a:pPr>
              <a:defRPr/>
            </a:pPr>
            <a:r>
              <a:rPr lang="en-US" altLang="zh-CN" sz="3400" dirty="0"/>
              <a:t>		_____ (difficult / for me / learn) 		right now. I’m too busy. Do you like 		your job, Hans?</a:t>
            </a:r>
          </a:p>
          <a:p>
            <a:pPr>
              <a:defRPr/>
            </a:pPr>
            <a:r>
              <a:rPr lang="en-US" altLang="zh-CN" sz="3400" dirty="0">
                <a:solidFill>
                  <a:srgbClr val="000000"/>
                </a:solidFill>
                <a:latin typeface="Times New Roman"/>
              </a:rPr>
              <a:t>Hans: 	Yes, I like it a lot. I meet many great </a:t>
            </a:r>
          </a:p>
          <a:p>
            <a:pPr>
              <a:defRPr/>
            </a:pPr>
            <a:r>
              <a:rPr lang="en-US" altLang="zh-CN" sz="3400" dirty="0">
                <a:solidFill>
                  <a:srgbClr val="000000"/>
                </a:solidFill>
                <a:latin typeface="Times New Roman"/>
              </a:rPr>
              <a:t>		people because I’m a driver. 			_____________________________</a:t>
            </a:r>
          </a:p>
          <a:p>
            <a:pPr>
              <a:defRPr/>
            </a:pPr>
            <a:r>
              <a:rPr lang="en-US" altLang="zh-CN" sz="3400" dirty="0">
                <a:solidFill>
                  <a:srgbClr val="000000"/>
                </a:solidFill>
                <a:latin typeface="Times New Roman"/>
              </a:rPr>
              <a:t>		(lucky/for me/have/job)</a:t>
            </a:r>
            <a:endParaRPr lang="en-US" altLang="zh-CN" sz="3400" dirty="0"/>
          </a:p>
        </p:txBody>
      </p:sp>
      <p:sp>
        <p:nvSpPr>
          <p:cNvPr id="11268" name="矩形 13">
            <a:extLst>
              <a:ext uri="{FF2B5EF4-FFF2-40B4-BE49-F238E27FC236}">
                <a16:creationId xmlns:a16="http://schemas.microsoft.com/office/drawing/2014/main" id="{581EECB5-BE40-2D4F-A49B-DD66BA915C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3114" y="636588"/>
            <a:ext cx="4306887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400" b="1" dirty="0">
                <a:solidFill>
                  <a:srgbClr val="FF0000"/>
                </a:solidFill>
              </a:rPr>
              <a:t>It’s easy to drive a car</a:t>
            </a:r>
            <a:r>
              <a:rPr lang="zh-CN" altLang="en-US" sz="3400" b="1" dirty="0">
                <a:solidFill>
                  <a:srgbClr val="FF0000"/>
                </a:solidFill>
              </a:rPr>
              <a:t>.</a:t>
            </a:r>
            <a:endParaRPr lang="en-US" altLang="zh-CN" sz="3400" b="1" dirty="0">
              <a:solidFill>
                <a:srgbClr val="FF0000"/>
              </a:solidFill>
            </a:endParaRPr>
          </a:p>
        </p:txBody>
      </p:sp>
      <p:sp>
        <p:nvSpPr>
          <p:cNvPr id="11269" name="矩形 9">
            <a:extLst>
              <a:ext uri="{FF2B5EF4-FFF2-40B4-BE49-F238E27FC236}">
                <a16:creationId xmlns:a16="http://schemas.microsoft.com/office/drawing/2014/main" id="{DCB5C472-7061-1D4E-845B-1404099BB9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0238" y="2187575"/>
            <a:ext cx="568801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400" b="1" dirty="0">
                <a:solidFill>
                  <a:srgbClr val="FF0000"/>
                </a:solidFill>
              </a:rPr>
              <a:t>it’s difficult for me to learn to 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F820E814-91C9-FC43-83CB-A1A6021F7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2763838"/>
            <a:ext cx="122396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400" b="1" dirty="0">
                <a:solidFill>
                  <a:srgbClr val="FF0000"/>
                </a:solidFill>
              </a:rPr>
              <a:t>drive.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8883FA1-47C7-ED4D-B84A-09B90A09E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63976" y="5260975"/>
            <a:ext cx="626427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400" b="1" dirty="0">
                <a:solidFill>
                  <a:srgbClr val="FF0000"/>
                </a:solidFill>
              </a:rPr>
              <a:t>It’s lucky for me to have the job.</a:t>
            </a:r>
            <a:endParaRPr lang="zh-CN" altLang="en-US" sz="3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8230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nimBg="1" autoUpdateAnimBg="0"/>
      <p:bldP spid="11268" grpId="0"/>
      <p:bldP spid="11269" grpId="0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C0045A51-10EF-CB40-A0E7-68AF962A8B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5981" y="620714"/>
            <a:ext cx="11273882" cy="6002337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3200" b="1" dirty="0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根据汉语意思完成句子。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1. </a:t>
            </a:r>
            <a:r>
              <a:rPr lang="zh-CN" altLang="en-US" sz="3200" b="1" dirty="0"/>
              <a:t>你这样盯着别人看是不礼貌的。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 is impolite of you to stare at others.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2. </a:t>
            </a:r>
            <a:r>
              <a:rPr lang="zh-CN" altLang="en-US" sz="3200" b="1" dirty="0"/>
              <a:t>独自一个人穿越森林是很危险的。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It’s dangerous to go through the forests alone.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3. </a:t>
            </a:r>
            <a:r>
              <a:rPr lang="zh-CN" altLang="en-US" sz="3200" b="1" dirty="0"/>
              <a:t>坐飞机去那里要花三个半小时。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It takes 3.5 hours to go there by plane.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4. </a:t>
            </a:r>
            <a:r>
              <a:rPr lang="zh-CN" altLang="en-US" sz="3200" b="1" dirty="0"/>
              <a:t>作为一个警察，保护人民的生命财产是他的职责。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As a policeman, it’s a duty to protect people’s lives and property.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1640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0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40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40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531A06A8-22FB-E44A-82E3-16037BAA8E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5500" y="1750042"/>
            <a:ext cx="8135938" cy="180022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观察下列例句，归纳动词不定式的用法。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1. My wish </a:t>
            </a:r>
            <a:r>
              <a:rPr lang="en-US" altLang="zh-CN" sz="3200" b="1" i="1">
                <a:solidFill>
                  <a:srgbClr val="FF0000"/>
                </a:solidFill>
              </a:rPr>
              <a:t>is to be</a:t>
            </a:r>
            <a:r>
              <a:rPr lang="en-US" altLang="zh-CN" sz="3200"/>
              <a:t> like Einstein.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2. Jane’s dream </a:t>
            </a:r>
            <a:r>
              <a:rPr lang="en-US" altLang="zh-CN" sz="3200" b="1" i="1">
                <a:solidFill>
                  <a:srgbClr val="FF0000"/>
                </a:solidFill>
              </a:rPr>
              <a:t>is to become</a:t>
            </a:r>
            <a:r>
              <a:rPr lang="en-US" altLang="zh-CN" sz="3200"/>
              <a:t> a scientist.</a:t>
            </a:r>
            <a:endParaRPr lang="zh-CN" altLang="en-US" sz="3200"/>
          </a:p>
        </p:txBody>
      </p:sp>
      <p:sp>
        <p:nvSpPr>
          <p:cNvPr id="45060" name="Text Box 4">
            <a:extLst>
              <a:ext uri="{FF2B5EF4-FFF2-40B4-BE49-F238E27FC236}">
                <a16:creationId xmlns:a16="http://schemas.microsoft.com/office/drawing/2014/main" id="{88E7153D-AE68-E048-A85E-4BE8B3A26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64" y="3607417"/>
            <a:ext cx="8207375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梳理</a:t>
            </a:r>
            <a:r>
              <a:rPr lang="en-US" altLang="zh-CN" sz="3200" dirty="0">
                <a:solidFill>
                  <a:srgbClr val="0000FF"/>
                </a:solidFill>
                <a:cs typeface="Times New Roman" panose="02020603050405020304" pitchFamily="18" charset="0"/>
              </a:rPr>
              <a:t>】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dirty="0">
                <a:cs typeface="Times New Roman" panose="02020603050405020304" pitchFamily="18" charset="0"/>
              </a:rPr>
              <a:t>动词不定式可以跟在</a:t>
            </a:r>
            <a:r>
              <a:rPr lang="en-US" altLang="zh-CN" sz="3200" dirty="0">
                <a:cs typeface="Times New Roman" panose="02020603050405020304" pitchFamily="18" charset="0"/>
              </a:rPr>
              <a:t>be</a:t>
            </a:r>
            <a:r>
              <a:rPr lang="zh-CN" altLang="en-US" sz="3200" dirty="0">
                <a:cs typeface="Times New Roman" panose="02020603050405020304" pitchFamily="18" charset="0"/>
              </a:rPr>
              <a:t>动词的（前面</a:t>
            </a:r>
            <a:r>
              <a:rPr lang="en-US" altLang="zh-CN" sz="3200" dirty="0">
                <a:cs typeface="Times New Roman" panose="02020603050405020304" pitchFamily="18" charset="0"/>
              </a:rPr>
              <a:t>/</a:t>
            </a:r>
            <a:r>
              <a:rPr lang="zh-CN" altLang="en-US" sz="3200" dirty="0">
                <a:cs typeface="Times New Roman" panose="02020603050405020304" pitchFamily="18" charset="0"/>
              </a:rPr>
              <a:t>后面）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CN" altLang="en-US" sz="3200" dirty="0">
                <a:cs typeface="Times New Roman" panose="02020603050405020304" pitchFamily="18" charset="0"/>
              </a:rPr>
              <a:t>作</a:t>
            </a:r>
            <a:r>
              <a:rPr lang="zh-CN" altLang="en-US" sz="3200" u="sng" dirty="0">
                <a:cs typeface="Times New Roman" panose="02020603050405020304" pitchFamily="18" charset="0"/>
              </a:rPr>
              <a:t>         </a:t>
            </a:r>
            <a:r>
              <a:rPr lang="zh-CN" altLang="en-US" sz="3200" dirty="0">
                <a:cs typeface="Times New Roman" panose="02020603050405020304" pitchFamily="18" charset="0"/>
              </a:rPr>
              <a:t>，用来补充说明主语的具体内容或表示目的、计划或打算等。</a:t>
            </a:r>
          </a:p>
        </p:txBody>
      </p:sp>
      <p:sp>
        <p:nvSpPr>
          <p:cNvPr id="45061" name="Text Box 5">
            <a:extLst>
              <a:ext uri="{FF2B5EF4-FFF2-40B4-BE49-F238E27FC236}">
                <a16:creationId xmlns:a16="http://schemas.microsoft.com/office/drawing/2014/main" id="{38F68F3C-692B-4941-849D-5AAF2FE92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8786" y="4526270"/>
            <a:ext cx="1727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表语</a:t>
            </a:r>
          </a:p>
        </p:txBody>
      </p:sp>
      <p:sp>
        <p:nvSpPr>
          <p:cNvPr id="45065" name="椭圆 18">
            <a:extLst>
              <a:ext uri="{FF2B5EF4-FFF2-40B4-BE49-F238E27FC236}">
                <a16:creationId xmlns:a16="http://schemas.microsoft.com/office/drawing/2014/main" id="{DDE92829-802E-C547-8CBB-3562EC2536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1573" y="4078353"/>
            <a:ext cx="881062" cy="576263"/>
          </a:xfrm>
          <a:prstGeom prst="ellipse">
            <a:avLst/>
          </a:prstGeom>
          <a:noFill/>
          <a:ln w="25400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zh-CN" altLang="en-US" sz="18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6">
            <a:extLst>
              <a:ext uri="{FF2B5EF4-FFF2-40B4-BE49-F238E27FC236}">
                <a16:creationId xmlns:a16="http://schemas.microsoft.com/office/drawing/2014/main" id="{574A1F95-E5AE-2F41-A3EE-8FE81FB24B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5126" y="259340"/>
            <a:ext cx="6553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00FF"/>
                </a:solidFill>
              </a:rPr>
              <a:t>C Infinitives after the verb to be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024ACA7-6C9E-9943-AB7E-C5111903E5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0863" y="899140"/>
            <a:ext cx="86137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600" b="1" dirty="0">
                <a:solidFill>
                  <a:srgbClr val="000000"/>
                </a:solidFill>
              </a:rPr>
              <a:t>We also use </a:t>
            </a:r>
            <a:r>
              <a:rPr lang="en-US" altLang="zh-CN" sz="3600" b="1" dirty="0">
                <a:solidFill>
                  <a:srgbClr val="FF0000"/>
                </a:solidFill>
              </a:rPr>
              <a:t>infinitives </a:t>
            </a:r>
            <a:r>
              <a:rPr lang="en-US" altLang="zh-CN" sz="3600" b="1" dirty="0">
                <a:solidFill>
                  <a:srgbClr val="000000"/>
                </a:solidFill>
              </a:rPr>
              <a:t>after the </a:t>
            </a:r>
            <a:r>
              <a:rPr lang="en-US" altLang="zh-CN" sz="3600" b="1" dirty="0">
                <a:solidFill>
                  <a:srgbClr val="FF0000"/>
                </a:solidFill>
              </a:rPr>
              <a:t>verb </a:t>
            </a:r>
            <a:r>
              <a:rPr lang="en-US" altLang="zh-CN" sz="3600" b="1" i="1" dirty="0">
                <a:solidFill>
                  <a:srgbClr val="000000"/>
                </a:solidFill>
              </a:rPr>
              <a:t>to be</a:t>
            </a:r>
            <a:r>
              <a:rPr lang="en-US" altLang="zh-CN" sz="3600" b="1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16371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  <p:bldP spid="45061" grpId="0"/>
      <p:bldP spid="45065" grpId="0" animBg="1" autoUpdateAnimBg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">
            <a:extLst>
              <a:ext uri="{FF2B5EF4-FFF2-40B4-BE49-F238E27FC236}">
                <a16:creationId xmlns:a16="http://schemas.microsoft.com/office/drawing/2014/main" id="{D6F024B6-2920-9B44-AFAC-57B14DC69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178168"/>
            <a:ext cx="4355489" cy="719877"/>
          </a:xfrm>
          <a:prstGeom prst="rect">
            <a:avLst/>
          </a:prstGeom>
          <a:solidFill>
            <a:srgbClr val="FFCC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10000"/>
              </a:spcBef>
              <a:buClrTx/>
              <a:buSzTx/>
              <a:buFontTx/>
              <a:buNone/>
            </a:pPr>
            <a:r>
              <a:rPr lang="en-US" altLang="zh-CN" sz="3600" b="1" i="1" dirty="0">
                <a:solidFill>
                  <a:srgbClr val="0000FF"/>
                </a:solidFill>
              </a:rPr>
              <a:t>Things to remember</a:t>
            </a:r>
          </a:p>
        </p:txBody>
      </p:sp>
      <p:sp>
        <p:nvSpPr>
          <p:cNvPr id="5" name="矩形 2">
            <a:extLst>
              <a:ext uri="{FF2B5EF4-FFF2-40B4-BE49-F238E27FC236}">
                <a16:creationId xmlns:a16="http://schemas.microsoft.com/office/drawing/2014/main" id="{F6A887D3-68DC-E34B-9B04-61914470DA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788" y="898045"/>
            <a:ext cx="11782424" cy="5164491"/>
          </a:xfrm>
          <a:prstGeom prst="rect">
            <a:avLst/>
          </a:prstGeom>
          <a:noFill/>
          <a:ln w="9525">
            <a:solidFill>
              <a:srgbClr val="FF99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3200" b="1" dirty="0">
                <a:cs typeface="Calibri" panose="020F0502020204030204" pitchFamily="34" charset="0"/>
              </a:rPr>
              <a:t>动词不定式作表语，</a:t>
            </a:r>
            <a:r>
              <a:rPr lang="zh-CN" altLang="zh-CN" sz="3200" b="1" dirty="0">
                <a:cs typeface="Calibri" panose="020F0502020204030204" pitchFamily="34" charset="0"/>
              </a:rPr>
              <a:t>主语</a:t>
            </a:r>
            <a:r>
              <a:rPr lang="zh-CN" altLang="en-US" sz="3200" b="1" dirty="0">
                <a:cs typeface="Calibri" panose="020F0502020204030204" pitchFamily="34" charset="0"/>
              </a:rPr>
              <a:t>通常为：</a:t>
            </a:r>
            <a:endParaRPr lang="en-US" altLang="zh-CN" sz="3200" b="1" dirty="0">
              <a:cs typeface="Calibri" panose="020F0502020204030204" pitchFamily="34" charset="0"/>
            </a:endParaRPr>
          </a:p>
          <a:p>
            <a:pPr>
              <a:buNone/>
            </a:pPr>
            <a:r>
              <a:rPr lang="en-US" altLang="zh-CN" sz="3200" b="1" dirty="0">
                <a:solidFill>
                  <a:srgbClr val="FF0000"/>
                </a:solidFill>
                <a:cs typeface="Calibri" panose="020F0502020204030204" pitchFamily="34" charset="0"/>
              </a:rPr>
              <a:t>a.</a:t>
            </a:r>
            <a:r>
              <a:rPr lang="zh-CN" altLang="en-US" sz="3200" b="1" dirty="0">
                <a:solidFill>
                  <a:srgbClr val="FF0000"/>
                </a:solidFill>
                <a:cs typeface="Calibri" panose="020F0502020204030204" pitchFamily="34" charset="0"/>
              </a:rPr>
              <a:t> </a:t>
            </a:r>
            <a:r>
              <a:rPr lang="en-US" altLang="zh-CN" sz="3200" dirty="0">
                <a:cs typeface="Times New Roman" panose="02020603050405020304" pitchFamily="18" charset="0"/>
              </a:rPr>
              <a:t>dream</a:t>
            </a:r>
            <a:r>
              <a:rPr lang="zh-CN" altLang="en-US" sz="3200" dirty="0">
                <a:cs typeface="Calibri" panose="020F0502020204030204" pitchFamily="34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 aim </a:t>
            </a:r>
            <a:r>
              <a:rPr lang="zh-CN" altLang="en-US" sz="3200" dirty="0">
                <a:cs typeface="Times New Roman" panose="02020603050405020304" pitchFamily="18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hope</a:t>
            </a:r>
            <a:r>
              <a:rPr lang="zh-CN" altLang="en-US" sz="3200" dirty="0">
                <a:cs typeface="Calibri" panose="020F0502020204030204" pitchFamily="34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idea</a:t>
            </a:r>
            <a:r>
              <a:rPr lang="zh-CN" altLang="en-US" sz="3200" dirty="0">
                <a:cs typeface="Calibri" panose="020F0502020204030204" pitchFamily="34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plan</a:t>
            </a:r>
            <a:r>
              <a:rPr lang="zh-CN" altLang="en-US" sz="3200" dirty="0">
                <a:cs typeface="Calibri" panose="020F0502020204030204" pitchFamily="34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purpose</a:t>
            </a:r>
            <a:r>
              <a:rPr lang="zh-CN" altLang="en-US" sz="3200" dirty="0">
                <a:cs typeface="Times New Roman" panose="02020603050405020304" pitchFamily="18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suggestion</a:t>
            </a:r>
            <a:r>
              <a:rPr lang="zh-CN" altLang="en-US" sz="3200" dirty="0">
                <a:cs typeface="Calibri" panose="020F0502020204030204" pitchFamily="34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wish</a:t>
            </a:r>
            <a:r>
              <a:rPr lang="zh-CN" altLang="en-US" sz="3200" dirty="0">
                <a:cs typeface="Calibri" panose="020F0502020204030204" pitchFamily="34" charset="0"/>
              </a:rPr>
              <a:t>等表示目的、计划或打算的词。   </a:t>
            </a:r>
            <a:endParaRPr lang="en-US" altLang="zh-CN" sz="3200" dirty="0">
              <a:cs typeface="Calibri" panose="020F0502020204030204" pitchFamily="34" charset="0"/>
            </a:endParaRPr>
          </a:p>
          <a:p>
            <a:pPr>
              <a:buNone/>
            </a:pPr>
            <a:r>
              <a:rPr lang="en-US" altLang="zh-CN" sz="3200" dirty="0">
                <a:cs typeface="Times New Roman" panose="02020603050405020304" pitchFamily="18" charset="0"/>
              </a:rPr>
              <a:t>His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wish/dream</a:t>
            </a:r>
            <a:r>
              <a:rPr lang="en-US" altLang="zh-CN" sz="3200" dirty="0">
                <a:cs typeface="Times New Roman" panose="02020603050405020304" pitchFamily="18" charset="0"/>
              </a:rPr>
              <a:t>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is to become </a:t>
            </a:r>
            <a:r>
              <a:rPr lang="en-US" altLang="zh-CN" sz="3200" dirty="0">
                <a:cs typeface="Times New Roman" panose="02020603050405020304" pitchFamily="18" charset="0"/>
              </a:rPr>
              <a:t>an astronaut.</a:t>
            </a:r>
          </a:p>
          <a:p>
            <a:pPr>
              <a:buNone/>
            </a:pPr>
            <a:r>
              <a:rPr lang="en-US" altLang="zh-CN" sz="3200" dirty="0">
                <a:cs typeface="Times New Roman" panose="02020603050405020304" pitchFamily="18" charset="0"/>
              </a:rPr>
              <a:t>My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plan is to persuade </a:t>
            </a:r>
            <a:r>
              <a:rPr lang="en-US" altLang="zh-CN" sz="3200" dirty="0">
                <a:cs typeface="Times New Roman" panose="02020603050405020304" pitchFamily="18" charset="0"/>
              </a:rPr>
              <a:t>him to buy me a car.</a:t>
            </a:r>
            <a:endParaRPr lang="zh-CN" altLang="en-US" sz="3200" dirty="0"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200" b="1" dirty="0">
                <a:solidFill>
                  <a:srgbClr val="FF0000"/>
                </a:solidFill>
                <a:cs typeface="Calibri" panose="020F0502020204030204" pitchFamily="34" charset="0"/>
              </a:rPr>
              <a:t>b.</a:t>
            </a:r>
            <a:r>
              <a:rPr lang="en-US" altLang="zh-CN" sz="3200" dirty="0">
                <a:cs typeface="Times New Roman" panose="02020603050405020304" pitchFamily="18" charset="0"/>
              </a:rPr>
              <a:t> work</a:t>
            </a:r>
            <a:r>
              <a:rPr lang="zh-CN" altLang="en-US" sz="3200" dirty="0">
                <a:cs typeface="Times New Roman" panose="02020603050405020304" pitchFamily="18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job</a:t>
            </a:r>
            <a:r>
              <a:rPr lang="zh-CN" altLang="en-US" sz="3200" dirty="0">
                <a:cs typeface="Times New Roman" panose="02020603050405020304" pitchFamily="18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task</a:t>
            </a:r>
            <a:r>
              <a:rPr lang="zh-CN" altLang="en-US" sz="3200" dirty="0">
                <a:cs typeface="Times New Roman" panose="02020603050405020304" pitchFamily="18" charset="0"/>
              </a:rPr>
              <a:t>，</a:t>
            </a:r>
            <a:r>
              <a:rPr lang="en-US" altLang="zh-CN" sz="3200" dirty="0">
                <a:cs typeface="Times New Roman" panose="02020603050405020304" pitchFamily="18" charset="0"/>
              </a:rPr>
              <a:t>duty</a:t>
            </a:r>
            <a:r>
              <a:rPr lang="zh-CN" altLang="en-US" sz="3200" dirty="0">
                <a:cs typeface="Times New Roman" panose="02020603050405020304" pitchFamily="18" charset="0"/>
              </a:rPr>
              <a:t>或</a:t>
            </a:r>
            <a:r>
              <a:rPr lang="en-US" altLang="zh-CN" sz="3200" dirty="0">
                <a:cs typeface="Times New Roman" panose="02020603050405020304" pitchFamily="18" charset="0"/>
              </a:rPr>
              <a:t>function</a:t>
            </a:r>
            <a:r>
              <a:rPr lang="zh-CN" altLang="en-US" sz="3200" dirty="0">
                <a:cs typeface="Times New Roman" panose="02020603050405020304" pitchFamily="18" charset="0"/>
              </a:rPr>
              <a:t>。</a:t>
            </a:r>
            <a:endParaRPr lang="en-US" altLang="zh-CN" sz="3200" dirty="0"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200" dirty="0">
                <a:cs typeface="Times New Roman" panose="02020603050405020304" pitchFamily="18" charset="0"/>
              </a:rPr>
              <a:t>The man’s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job was to give </a:t>
            </a:r>
            <a:r>
              <a:rPr lang="en-US" altLang="zh-CN" sz="3200" dirty="0">
                <a:cs typeface="Times New Roman" panose="02020603050405020304" pitchFamily="18" charset="0"/>
              </a:rPr>
              <a:t>advice to the king.</a:t>
            </a:r>
          </a:p>
          <a:p>
            <a:pPr>
              <a:buNone/>
            </a:pPr>
            <a:r>
              <a:rPr lang="en-US" altLang="zh-CN" sz="3200" dirty="0">
                <a:cs typeface="Times New Roman" panose="02020603050405020304" pitchFamily="18" charset="0"/>
              </a:rPr>
              <a:t>The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function</a:t>
            </a:r>
            <a:r>
              <a:rPr lang="en-US" altLang="zh-CN" sz="3200" dirty="0">
                <a:cs typeface="Times New Roman" panose="02020603050405020304" pitchFamily="18" charset="0"/>
              </a:rPr>
              <a:t> of an adjective </a:t>
            </a:r>
            <a:r>
              <a:rPr lang="en-US" altLang="zh-CN" sz="3200" b="1" i="1" dirty="0">
                <a:solidFill>
                  <a:srgbClr val="FF0000"/>
                </a:solidFill>
                <a:cs typeface="Times New Roman" panose="02020603050405020304" pitchFamily="18" charset="0"/>
              </a:rPr>
              <a:t>is to describe </a:t>
            </a:r>
            <a:r>
              <a:rPr lang="en-US" altLang="zh-CN" sz="3200" dirty="0">
                <a:cs typeface="Times New Roman" panose="02020603050405020304" pitchFamily="18" charset="0"/>
              </a:rPr>
              <a:t>a noun.</a:t>
            </a:r>
            <a:r>
              <a:rPr lang="zh-CN" altLang="en-US" sz="3200" dirty="0"/>
              <a:t> </a:t>
            </a:r>
          </a:p>
          <a:p>
            <a:pPr eaLnBrk="1" hangingPunct="1">
              <a:spcBef>
                <a:spcPct val="10000"/>
              </a:spcBef>
              <a:buClrTx/>
              <a:buSzTx/>
              <a:buFontTx/>
              <a:buNone/>
            </a:pP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3722727666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">
            <a:extLst>
              <a:ext uri="{FF2B5EF4-FFF2-40B4-BE49-F238E27FC236}">
                <a16:creationId xmlns:a16="http://schemas.microsoft.com/office/drawing/2014/main" id="{FA20C867-9787-AB49-B8E1-4F1FB0F2DA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01" y="812375"/>
            <a:ext cx="9443805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/>
              <a:t>1</a:t>
            </a:r>
            <a:r>
              <a:rPr lang="en-US" altLang="zh-CN" sz="3200" dirty="0"/>
              <a:t> do the work/the most important thing/well    </a:t>
            </a:r>
          </a:p>
          <a:p>
            <a:pPr>
              <a:defRPr/>
            </a:pPr>
            <a:r>
              <a:rPr lang="en-US" altLang="zh-CN" sz="3200" dirty="0"/>
              <a:t>_______________________________________</a:t>
            </a:r>
          </a:p>
          <a:p>
            <a:pPr>
              <a:defRPr/>
            </a:pPr>
            <a:r>
              <a:rPr lang="en-US" altLang="zh-CN" sz="3200" b="1" dirty="0"/>
              <a:t>2</a:t>
            </a:r>
            <a:r>
              <a:rPr lang="en-US" altLang="zh-CN" sz="3200" dirty="0"/>
              <a:t> in a year/</a:t>
            </a:r>
            <a:r>
              <a:rPr lang="en-US" altLang="zh-CN" sz="3200" dirty="0" err="1"/>
              <a:t>Mr</a:t>
            </a:r>
            <a:r>
              <a:rPr lang="en-US" altLang="zh-CN" sz="3200" dirty="0"/>
              <a:t> White’s plan/have a small shop  _______________________________________</a:t>
            </a:r>
          </a:p>
          <a:p>
            <a:pPr>
              <a:defRPr/>
            </a:pPr>
            <a:r>
              <a:rPr lang="en-US" altLang="zh-CN" sz="3200" b="1" dirty="0"/>
              <a:t>3</a:t>
            </a:r>
            <a:r>
              <a:rPr lang="en-US" altLang="zh-CN" sz="3200" dirty="0"/>
              <a:t> attract the students/my idea/by making a poster </a:t>
            </a:r>
            <a:r>
              <a:rPr lang="en-US" altLang="zh-CN" sz="3200" dirty="0">
                <a:solidFill>
                  <a:srgbClr val="000000"/>
                </a:solidFill>
                <a:latin typeface="Times New Roman"/>
              </a:rPr>
              <a:t>_______________________________________</a:t>
            </a:r>
            <a:endParaRPr lang="en-US" altLang="zh-CN" sz="3200" dirty="0"/>
          </a:p>
          <a:p>
            <a:pPr>
              <a:defRPr/>
            </a:pPr>
            <a:r>
              <a:rPr lang="en-US" altLang="zh-CN" sz="3200" b="1" dirty="0"/>
              <a:t>4</a:t>
            </a:r>
            <a:r>
              <a:rPr lang="en-US" altLang="zh-CN" sz="3200" dirty="0"/>
              <a:t> children/her job/take care of  _______________________________________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CFE3A88-2BB3-A242-A923-3A40EDF276D4}"/>
              </a:ext>
            </a:extLst>
          </p:cNvPr>
          <p:cNvSpPr/>
          <p:nvPr/>
        </p:nvSpPr>
        <p:spPr>
          <a:xfrm>
            <a:off x="0" y="-1356"/>
            <a:ext cx="12192000" cy="523220"/>
          </a:xfrm>
          <a:prstGeom prst="rect">
            <a:avLst/>
          </a:prstGeom>
          <a:solidFill>
            <a:schemeClr val="lt1">
              <a:alpha val="49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2800" i="1" dirty="0">
                <a:solidFill>
                  <a:srgbClr val="C00000"/>
                </a:solidFill>
                <a:cs typeface="Arial" pitchFamily="34" charset="0"/>
              </a:rPr>
              <a:t>Put the words in the correct order to make sentences. Add other words if necessary. 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7DC4D98-F1A9-4249-89C1-3429BC876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02" y="1208373"/>
            <a:ext cx="864235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FF0000"/>
                </a:solidFill>
                <a:ea typeface="Arial Unicode MS" pitchFamily="34" charset="-122"/>
                <a:cs typeface="Arial" charset="0"/>
              </a:rPr>
              <a:t>The most important thing is to do the work well.</a:t>
            </a:r>
            <a:endParaRPr lang="zh-CN" altLang="en-US" sz="3200" b="1" dirty="0">
              <a:solidFill>
                <a:srgbClr val="FF0000"/>
              </a:solidFill>
              <a:ea typeface="Arial Unicode MS" pitchFamily="34" charset="-122"/>
              <a:cs typeface="Arial" charset="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CED65314-BA51-964B-AA0E-BD17B5E42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02" y="2187776"/>
            <a:ext cx="87122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 err="1">
                <a:solidFill>
                  <a:srgbClr val="FF0000"/>
                </a:solidFill>
                <a:ea typeface="Arial Unicode MS" pitchFamily="34" charset="-122"/>
                <a:cs typeface="Arial" charset="0"/>
              </a:rPr>
              <a:t>Mr</a:t>
            </a:r>
            <a:r>
              <a:rPr lang="en-US" altLang="zh-CN" sz="3200" b="1" dirty="0">
                <a:solidFill>
                  <a:srgbClr val="FF0000"/>
                </a:solidFill>
                <a:ea typeface="Arial Unicode MS" pitchFamily="34" charset="-122"/>
                <a:cs typeface="Arial" charset="0"/>
              </a:rPr>
              <a:t> White’s plan is to have a small shop in a year.</a:t>
            </a:r>
            <a:endParaRPr lang="zh-CN" altLang="en-US" sz="3200" b="1" dirty="0">
              <a:solidFill>
                <a:srgbClr val="FF0000"/>
              </a:solidFill>
              <a:ea typeface="Arial Unicode MS" pitchFamily="34" charset="-122"/>
              <a:cs typeface="Arial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DEEECB1-6BF8-0940-A48D-D5473F2FEC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00" y="3167178"/>
            <a:ext cx="980711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FF0000"/>
                </a:solidFill>
                <a:ea typeface="Arial Unicode MS" pitchFamily="34" charset="-122"/>
                <a:cs typeface="Arial" charset="0"/>
              </a:rPr>
              <a:t>My idea is to attract the students by making a poster.</a:t>
            </a:r>
            <a:endParaRPr lang="zh-CN" altLang="en-US" sz="3200" b="1" dirty="0">
              <a:solidFill>
                <a:srgbClr val="FF0000"/>
              </a:solidFill>
              <a:ea typeface="Arial Unicode MS" pitchFamily="34" charset="-122"/>
              <a:cs typeface="Arial" charset="0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E8AEB40-35E5-2749-B030-409CB2FDE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500" y="4162374"/>
            <a:ext cx="79216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3200" b="1" dirty="0">
                <a:solidFill>
                  <a:srgbClr val="FF0000"/>
                </a:solidFill>
                <a:ea typeface="Arial Unicode MS" pitchFamily="34" charset="-122"/>
                <a:cs typeface="Arial" charset="0"/>
              </a:rPr>
              <a:t>Her job is to take care of children.</a:t>
            </a:r>
            <a:endParaRPr lang="zh-CN" altLang="en-US" sz="3200" b="1" dirty="0">
              <a:solidFill>
                <a:srgbClr val="FF0000"/>
              </a:solidFill>
              <a:ea typeface="Arial Unicode MS" pitchFamily="34" charset="-122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137161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4A41FDDF-22CC-914F-822B-40A3767C7C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82390" y="620713"/>
            <a:ext cx="10147610" cy="5632450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rgbClr val="0000FF"/>
                </a:solidFill>
              </a:rPr>
              <a:t>【</a:t>
            </a:r>
            <a:r>
              <a:rPr lang="zh-CN" altLang="en-US" sz="3000" b="1" dirty="0">
                <a:solidFill>
                  <a:srgbClr val="0000FF"/>
                </a:solidFill>
              </a:rPr>
              <a:t>自测题</a:t>
            </a:r>
            <a:r>
              <a:rPr lang="en-US" altLang="zh-CN" sz="3000" b="1" dirty="0">
                <a:solidFill>
                  <a:srgbClr val="0000FF"/>
                </a:solidFill>
              </a:rPr>
              <a:t>】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000" b="1" dirty="0"/>
              <a:t>根据汉语意思完成句子。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1. </a:t>
            </a:r>
            <a:r>
              <a:rPr lang="zh-CN" altLang="en-US" sz="3000" dirty="0"/>
              <a:t>史密斯的计划是一年内在城里买一套公寓。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Smith’s plan is to buy a flat in the city in a year.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2. </a:t>
            </a:r>
            <a:r>
              <a:rPr lang="zh-CN" altLang="en-US" sz="3000" dirty="0"/>
              <a:t>我的工作是帮助这些贫穷的孩子学习语文。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My job is to help the poor children learn Chinese.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3. </a:t>
            </a:r>
            <a:r>
              <a:rPr lang="zh-CN" altLang="en-US" sz="3000" dirty="0"/>
              <a:t>他们的梦想是成为成功的生意人。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Their dreams are to become successful businessmen.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dirty="0"/>
              <a:t>4. </a:t>
            </a:r>
            <a:r>
              <a:rPr lang="zh-CN" altLang="en-US" sz="3000" dirty="0"/>
              <a:t>现在最重要的事情是把这个事实告诉警察。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The most important thing now is to tell the police the truth.</a:t>
            </a:r>
            <a:endParaRPr lang="zh-CN" altLang="en-US" sz="3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8940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1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>
            <a:extLst>
              <a:ext uri="{FF2B5EF4-FFF2-40B4-BE49-F238E27FC236}">
                <a16:creationId xmlns:a16="http://schemas.microsoft.com/office/drawing/2014/main" id="{6C2C828A-ED58-A049-9B23-281D2B618E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1" y="1484314"/>
            <a:ext cx="8435975" cy="452437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b="1" dirty="0"/>
              <a:t>一、选择最佳答案填空。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(    )1. Disneyland is a good place _____ fun.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A. to have    B. have      C. having       D. has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(    )2. — _____  a volunteer is great.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          — I think so. Some of us want _____ </a:t>
            </a:r>
            <a:r>
              <a:rPr lang="en-US" altLang="zh-CN" sz="3600" u="sng" dirty="0"/>
              <a:t>      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dirty="0"/>
              <a:t>          volunteers for the London Olympics.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600" dirty="0"/>
              <a:t>A. Being; being              B. To be; being </a:t>
            </a:r>
          </a:p>
          <a:p>
            <a:pPr eaLnBrk="1" hangingPunct="1">
              <a:spcBef>
                <a:spcPct val="0"/>
              </a:spcBef>
              <a:buFont typeface="Wingdings 2" pitchFamily="2" charset="2"/>
              <a:buNone/>
            </a:pPr>
            <a:r>
              <a:rPr lang="en-US" altLang="zh-CN" sz="3600" dirty="0"/>
              <a:t>C. To be; to be                D. Be; to be</a:t>
            </a:r>
          </a:p>
        </p:txBody>
      </p:sp>
      <p:sp>
        <p:nvSpPr>
          <p:cNvPr id="28675" name="Text Box 5">
            <a:extLst>
              <a:ext uri="{FF2B5EF4-FFF2-40B4-BE49-F238E27FC236}">
                <a16:creationId xmlns:a16="http://schemas.microsoft.com/office/drawing/2014/main" id="{6AEAD8CF-97A1-6C4B-9CA6-A82873BA70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997201"/>
            <a:ext cx="6477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zh-CN" altLang="en-US" sz="3600"/>
          </a:p>
        </p:txBody>
      </p:sp>
      <p:sp>
        <p:nvSpPr>
          <p:cNvPr id="50182" name="Text Box 6">
            <a:extLst>
              <a:ext uri="{FF2B5EF4-FFF2-40B4-BE49-F238E27FC236}">
                <a16:creationId xmlns:a16="http://schemas.microsoft.com/office/drawing/2014/main" id="{7F4B6432-C650-4949-B04F-9EB3B79DEA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2935289"/>
            <a:ext cx="647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C</a:t>
            </a:r>
          </a:p>
        </p:txBody>
      </p:sp>
      <p:sp>
        <p:nvSpPr>
          <p:cNvPr id="50183" name="Text Box 7">
            <a:extLst>
              <a:ext uri="{FF2B5EF4-FFF2-40B4-BE49-F238E27FC236}">
                <a16:creationId xmlns:a16="http://schemas.microsoft.com/office/drawing/2014/main" id="{5B5A905D-4B47-C84E-A24C-D726C6EBA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1917701"/>
            <a:ext cx="647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600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A9C2C6-C9FA-5D4D-840B-62FAEFAA4E04}"/>
              </a:ext>
            </a:extLst>
          </p:cNvPr>
          <p:cNvSpPr txBox="1"/>
          <p:nvPr/>
        </p:nvSpPr>
        <p:spPr>
          <a:xfrm>
            <a:off x="4943476" y="404814"/>
            <a:ext cx="2074863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4000" b="1" dirty="0">
                <a:solidFill>
                  <a:srgbClr val="0000FF"/>
                </a:solidFill>
              </a:rPr>
              <a:t>Exercise 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2572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2" grpId="0"/>
      <p:bldP spid="5018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>
            <a:extLst>
              <a:ext uri="{FF2B5EF4-FFF2-40B4-BE49-F238E27FC236}">
                <a16:creationId xmlns:a16="http://schemas.microsoft.com/office/drawing/2014/main" id="{405F61DA-05A3-2F4F-B879-183FCAD972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87575" y="931864"/>
            <a:ext cx="8229600" cy="5018087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(    )3. My plan for the next term is _____</a:t>
            </a:r>
            <a:r>
              <a:rPr lang="en-US" altLang="zh-CN" sz="3200" u="sng"/>
              <a:t>          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       my Maths and physics.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	A. improve                     B. will improve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	C. improved                   D. to improve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(    )4. My main job is _____ care of the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       children in this school.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	A. takes	B. to take	C. took	D. to taking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(    )5. I’m thirsty, Shirley. Please give me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      something _____.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	A. drink	B. to drink	C. drinking D. drank</a:t>
            </a:r>
            <a:endParaRPr lang="zh-CN" altLang="en-US" sz="3200"/>
          </a:p>
        </p:txBody>
      </p:sp>
      <p:sp>
        <p:nvSpPr>
          <p:cNvPr id="51204" name="Text Box 4">
            <a:extLst>
              <a:ext uri="{FF2B5EF4-FFF2-40B4-BE49-F238E27FC236}">
                <a16:creationId xmlns:a16="http://schemas.microsoft.com/office/drawing/2014/main" id="{263DA11F-9E70-0043-94B1-192486D8F3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1563" y="908049"/>
            <a:ext cx="6477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400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51205" name="Text Box 5">
            <a:extLst>
              <a:ext uri="{FF2B5EF4-FFF2-40B4-BE49-F238E27FC236}">
                <a16:creationId xmlns:a16="http://schemas.microsoft.com/office/drawing/2014/main" id="{2DACCFEE-BF60-9E48-B405-90FE9151C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4062" y="2623887"/>
            <a:ext cx="647700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400" dirty="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51206" name="Text Box 6">
            <a:extLst>
              <a:ext uri="{FF2B5EF4-FFF2-40B4-BE49-F238E27FC236}">
                <a16:creationId xmlns:a16="http://schemas.microsoft.com/office/drawing/2014/main" id="{BDEAE52B-FDDD-364C-A239-EF7EDEE214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4062" y="3978150"/>
            <a:ext cx="6477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2" charset="2"/>
              <a:buChar char=""/>
              <a:defRPr sz="26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2" charset="2"/>
              <a:buChar char="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itchFamily="2" charset="2"/>
              <a:buChar char=""/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2" charset="2"/>
              <a:buChar char="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zh-CN" sz="3400" dirty="0">
                <a:solidFill>
                  <a:srgbClr val="FF0000"/>
                </a:solidFill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13221103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/>
      <p:bldP spid="5120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>
            <a:extLst>
              <a:ext uri="{FF2B5EF4-FFF2-40B4-BE49-F238E27FC236}">
                <a16:creationId xmlns:a16="http://schemas.microsoft.com/office/drawing/2014/main" id="{79F60970-E222-4E4E-A8CC-44BAF89632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5188" y="765175"/>
            <a:ext cx="8064500" cy="5238750"/>
          </a:xfrm>
        </p:spPr>
        <p:txBody>
          <a:bodyPr>
            <a:normAutofit lnSpcReduction="10000"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/>
              <a:t>二、根据汉语意思完成句子。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1. </a:t>
            </a:r>
            <a:r>
              <a:rPr lang="zh-CN" altLang="en-US" sz="3200"/>
              <a:t>我表弟有一个去月球旅行的梦想。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My cousin has a dream to travel to the Moon.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2. </a:t>
            </a:r>
            <a:r>
              <a:rPr lang="zh-CN" altLang="en-US" sz="3200"/>
              <a:t>节约水资源是很重要的。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It is important to save water resource.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3. </a:t>
            </a:r>
            <a:r>
              <a:rPr lang="zh-CN" altLang="en-US" sz="3200"/>
              <a:t>我父亲每天花十五分钟走路去地铁站。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It took my father 15 minutes to the metro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station every day.</a:t>
            </a:r>
          </a:p>
        </p:txBody>
      </p:sp>
    </p:spTree>
    <p:extLst>
      <p:ext uri="{BB962C8B-B14F-4D97-AF65-F5344CB8AC3E}">
        <p14:creationId xmlns:p14="http://schemas.microsoft.com/office/powerpoint/2010/main" val="17303057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2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22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2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22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>
            <a:extLst>
              <a:ext uri="{FF2B5EF4-FFF2-40B4-BE49-F238E27FC236}">
                <a16:creationId xmlns:a16="http://schemas.microsoft.com/office/drawing/2014/main" id="{D573581B-9E3E-9C48-969A-C783112C27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95500" y="1071564"/>
            <a:ext cx="8229600" cy="52673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4. </a:t>
            </a:r>
            <a:r>
              <a:rPr lang="zh-CN" altLang="en-US" sz="3200"/>
              <a:t>学习英语最好的方法就是加入一个英语俱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乐部。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The best way to learn English is to join an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English club.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5. </a:t>
            </a:r>
            <a:r>
              <a:rPr lang="zh-CN" altLang="en-US" sz="3200"/>
              <a:t>要做一个蛋糕，首要的事情就是要买一些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面粉。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To make a cake, the first thing is to buy some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flour.</a:t>
            </a:r>
            <a:endParaRPr lang="zh-CN" altLang="en-US" sz="3200"/>
          </a:p>
        </p:txBody>
      </p:sp>
    </p:spTree>
    <p:extLst>
      <p:ext uri="{BB962C8B-B14F-4D97-AF65-F5344CB8AC3E}">
        <p14:creationId xmlns:p14="http://schemas.microsoft.com/office/powerpoint/2010/main" val="19052267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2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2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32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2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演示文稿2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6E4E4"/>
      </a:lt2>
      <a:accent1>
        <a:srgbClr val="010000"/>
      </a:accent1>
      <a:accent2>
        <a:srgbClr val="F7D100"/>
      </a:accent2>
      <a:accent3>
        <a:srgbClr val="010000"/>
      </a:accent3>
      <a:accent4>
        <a:srgbClr val="FBD400"/>
      </a:accent4>
      <a:accent5>
        <a:srgbClr val="010000"/>
      </a:accent5>
      <a:accent6>
        <a:srgbClr val="FDD700"/>
      </a:accent6>
      <a:hlink>
        <a:srgbClr val="0563C1"/>
      </a:hlink>
      <a:folHlink>
        <a:srgbClr val="954D72"/>
      </a:folHlink>
    </a:clrScheme>
    <a:fontScheme name="ww0l4rvb">
      <a:majorFont>
        <a:latin typeface="字魂95号-手刻宋" panose="020F0302020204030204"/>
        <a:ea typeface="字魂95号-手刻宋"/>
        <a:cs typeface=""/>
      </a:majorFont>
      <a:minorFont>
        <a:latin typeface="字魂95号-手刻宋" panose="020F0502020204030204"/>
        <a:ea typeface="字魂95号-手刻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2335</TotalTime>
  <Words>2217</Words>
  <Application>Microsoft Macintosh PowerPoint</Application>
  <PresentationFormat>宽屏</PresentationFormat>
  <Paragraphs>270</Paragraphs>
  <Slides>26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等线</vt:lpstr>
      <vt:lpstr>宋体</vt:lpstr>
      <vt:lpstr>字魂95号-手刻宋</vt:lpstr>
      <vt:lpstr>Kaiti SC</vt:lpstr>
      <vt:lpstr>Arial</vt:lpstr>
      <vt:lpstr>Calibri</vt:lpstr>
      <vt:lpstr>JasmineUPC</vt:lpstr>
      <vt:lpstr>Matura MT Script Capitals</vt:lpstr>
      <vt:lpstr>Times New Roman</vt:lpstr>
      <vt:lpstr>Wingdings 2</vt:lpstr>
      <vt:lpstr>Office 主题​​</vt:lpstr>
      <vt:lpstr>PowerPoint 演示文稿</vt:lpstr>
      <vt:lpstr>Review: What is an infinitive?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vctj</dc:creator>
  <cp:lastModifiedBy>vctj</cp:lastModifiedBy>
  <cp:revision>47</cp:revision>
  <dcterms:created xsi:type="dcterms:W3CDTF">2019-08-10T04:12:08Z</dcterms:created>
  <dcterms:modified xsi:type="dcterms:W3CDTF">2019-09-18T12:12:00Z</dcterms:modified>
</cp:coreProperties>
</file>