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6"/>
  </p:notesMasterIdLst>
  <p:sldIdLst>
    <p:sldId id="286" r:id="rId5"/>
    <p:sldId id="276" r:id="rId7"/>
    <p:sldId id="257" r:id="rId8"/>
    <p:sldId id="258" r:id="rId9"/>
    <p:sldId id="259" r:id="rId10"/>
    <p:sldId id="260" r:id="rId11"/>
    <p:sldId id="284" r:id="rId12"/>
    <p:sldId id="261" r:id="rId13"/>
    <p:sldId id="262" r:id="rId14"/>
    <p:sldId id="272" r:id="rId15"/>
    <p:sldId id="285" r:id="rId16"/>
    <p:sldId id="278" r:id="rId17"/>
    <p:sldId id="280" r:id="rId18"/>
    <p:sldId id="271" r:id="rId19"/>
    <p:sldId id="283" r:id="rId20"/>
    <p:sldId id="305" r:id="rId21"/>
    <p:sldId id="306" r:id="rId22"/>
    <p:sldId id="307" r:id="rId23"/>
    <p:sldId id="308" r:id="rId24"/>
    <p:sldId id="263" r:id="rId25"/>
    <p:sldId id="274" r:id="rId26"/>
  </p:sldIdLst>
  <p:sldSz cx="9144000" cy="6858000" type="screen4x3"/>
  <p:notesSz cx="6858000" cy="9144000"/>
  <p:defaultTextStyle>
    <a:defPPr>
      <a:defRPr lang="zh-CN"/>
    </a:defPPr>
    <a:lvl1pPr marL="0" lvl="0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66CC"/>
    <a:srgbClr val="FFFF00"/>
    <a:srgbClr val="33D2E7"/>
    <a:srgbClr val="523CF4"/>
    <a:srgbClr val="33CCFF"/>
    <a:srgbClr val="3399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278" y="-96"/>
      </p:cViewPr>
      <p:guideLst>
        <p:guide orient="horz" pos="2167"/>
        <p:guide pos="29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Rectangle 2"/>
          <p:cNvSpPr/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l" eaLnBrk="1" hangingPunct="1"/>
            <a:endParaRPr lang="en-US" altLang="x-none" sz="1200" b="0" dirty="0">
              <a:solidFill>
                <a:schemeClr val="tx1"/>
              </a:solidFill>
            </a:endParaRPr>
          </a:p>
        </p:txBody>
      </p:sp>
      <p:sp>
        <p:nvSpPr>
          <p:cNvPr id="3075" name="Rectangle 3"/>
          <p:cNvSpPr/>
          <p:nvPr>
            <p:ph type="dt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eaLnBrk="1" hangingPunct="1"/>
            <a:endParaRPr lang="en-US" altLang="x-none" sz="1200" b="0" dirty="0">
              <a:solidFill>
                <a:schemeClr val="tx1"/>
              </a:solidFill>
            </a:endParaRPr>
          </a:p>
        </p:txBody>
      </p:sp>
      <p:sp>
        <p:nvSpPr>
          <p:cNvPr id="3076" name="Rectangle 4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3077" name="Rectangle 5"/>
          <p:cNvSpPr/>
          <p:nvPr>
            <p:ph type="body" sz="quarter" idx="3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78" name="Rectangle 6"/>
          <p:cNvSpPr/>
          <p:nvPr>
            <p:ph type="ftr" sz="quarter" idx="4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l" eaLnBrk="1" hangingPunct="1"/>
            <a:endParaRPr lang="en-US" altLang="x-none" sz="1200" b="0" dirty="0">
              <a:solidFill>
                <a:schemeClr val="tx1"/>
              </a:solidFill>
            </a:endParaRPr>
          </a:p>
        </p:txBody>
      </p:sp>
      <p:sp>
        <p:nvSpPr>
          <p:cNvPr id="3079" name="Rectangle 7"/>
          <p:cNvSpPr/>
          <p:nvPr>
            <p:ph type="sldNum" sz="quarter" idx="5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b="0" dirty="0">
                <a:solidFill>
                  <a:schemeClr val="tx1"/>
                </a:solidFill>
              </a:rPr>
            </a:fld>
            <a:endParaRPr lang="en-US" altLang="zh-CN" sz="1200" b="0" dirty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幻灯片图像占位符 23553"/>
          <p:cNvSpPr>
            <a:spLocks noTextEdit="1"/>
          </p:cNvSpPr>
          <p:nvPr>
            <p:ph type="sldImg"/>
          </p:nvPr>
        </p:nvSpPr>
        <p:spPr/>
      </p:sp>
      <p:sp>
        <p:nvSpPr>
          <p:cNvPr id="23555" name="文本占位符 23554"/>
          <p:cNvSpPr/>
          <p:nvPr>
            <p:ph type="body" idx="1"/>
          </p:nvPr>
        </p:nvSpPr>
        <p:spPr/>
        <p:txBody>
          <a:bodyPr anchor="ctr"/>
          <a:p>
            <a:pPr lvl="0" eaLnBrk="1" hangingPunct="1"/>
            <a:r>
              <a:rPr lang="en-US" altLang="zh-CN" dirty="0" err="1"/>
              <a:t>www.czsx.com.cn</a:t>
            </a:r>
            <a:endParaRPr lang="en-US" altLang="zh-CN"/>
          </a:p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幻灯片图像占位符 24577"/>
          <p:cNvSpPr>
            <a:spLocks noTextEdit="1"/>
          </p:cNvSpPr>
          <p:nvPr>
            <p:ph type="sldImg"/>
          </p:nvPr>
        </p:nvSpPr>
        <p:spPr/>
      </p:sp>
      <p:sp>
        <p:nvSpPr>
          <p:cNvPr id="24579" name="文本占位符 24578"/>
          <p:cNvSpPr/>
          <p:nvPr>
            <p:ph type="body" idx="1"/>
          </p:nvPr>
        </p:nvSpPr>
        <p:spPr/>
        <p:txBody>
          <a:bodyPr anchor="ctr"/>
          <a:p>
            <a:pPr lvl="0" eaLnBrk="1" hangingPunct="1"/>
            <a:r>
              <a:rPr lang="en-US" altLang="zh-CN" dirty="0" err="1"/>
              <a:t>www.czsx.com.cn</a:t>
            </a:r>
            <a:endParaRPr lang="en-US" altLang="zh-CN"/>
          </a:p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幻灯片图像占位符 25601"/>
          <p:cNvSpPr>
            <a:spLocks noTextEdit="1"/>
          </p:cNvSpPr>
          <p:nvPr>
            <p:ph type="sldImg"/>
          </p:nvPr>
        </p:nvSpPr>
        <p:spPr/>
      </p:sp>
      <p:sp>
        <p:nvSpPr>
          <p:cNvPr id="25603" name="文本占位符 25602"/>
          <p:cNvSpPr/>
          <p:nvPr>
            <p:ph type="body" idx="1"/>
          </p:nvPr>
        </p:nvSpPr>
        <p:spPr/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幻灯片图像占位符 26625"/>
          <p:cNvSpPr>
            <a:spLocks noTextEdit="1"/>
          </p:cNvSpPr>
          <p:nvPr>
            <p:ph type="sldImg"/>
          </p:nvPr>
        </p:nvSpPr>
        <p:spPr/>
      </p:sp>
      <p:sp>
        <p:nvSpPr>
          <p:cNvPr id="26627" name="文本占位符 26626"/>
          <p:cNvSpPr/>
          <p:nvPr>
            <p:ph type="body" idx="1"/>
          </p:nvPr>
        </p:nvSpPr>
        <p:spPr/>
        <p:txBody>
          <a:bodyPr anchor="ctr"/>
          <a:p>
            <a:pPr lvl="0" eaLnBrk="1" hangingPunct="1"/>
            <a:r>
              <a:rPr lang="en-US" altLang="zh-CN" dirty="0" err="1"/>
              <a:t>www.czsx.com.cn</a:t>
            </a:r>
            <a:endParaRPr lang="en-US" altLang="zh-CN"/>
          </a:p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幻灯片图像占位符 27649"/>
          <p:cNvSpPr>
            <a:spLocks noTextEdit="1"/>
          </p:cNvSpPr>
          <p:nvPr>
            <p:ph type="sldImg"/>
          </p:nvPr>
        </p:nvSpPr>
        <p:spPr/>
      </p:sp>
      <p:sp>
        <p:nvSpPr>
          <p:cNvPr id="27651" name="文本占位符 27650"/>
          <p:cNvSpPr/>
          <p:nvPr>
            <p:ph type="body" idx="1"/>
          </p:nvPr>
        </p:nvSpPr>
        <p:spPr/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幻灯片图像占位符 28673"/>
          <p:cNvSpPr>
            <a:spLocks noTextEdit="1"/>
          </p:cNvSpPr>
          <p:nvPr>
            <p:ph type="sldImg"/>
          </p:nvPr>
        </p:nvSpPr>
        <p:spPr/>
      </p:sp>
      <p:sp>
        <p:nvSpPr>
          <p:cNvPr id="28675" name="文本占位符 28674"/>
          <p:cNvSpPr/>
          <p:nvPr>
            <p:ph type="body" idx="1"/>
          </p:nvPr>
        </p:nvSpPr>
        <p:spPr/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幻灯片图像占位符 29697"/>
          <p:cNvSpPr>
            <a:spLocks noTextEdit="1"/>
          </p:cNvSpPr>
          <p:nvPr>
            <p:ph type="sldImg"/>
          </p:nvPr>
        </p:nvSpPr>
        <p:spPr/>
      </p:sp>
      <p:sp>
        <p:nvSpPr>
          <p:cNvPr id="29699" name="文本占位符 29698"/>
          <p:cNvSpPr/>
          <p:nvPr>
            <p:ph type="body" idx="1"/>
          </p:nvPr>
        </p:nvSpPr>
        <p:spPr/>
        <p:txBody>
          <a:bodyPr anchor="ctr"/>
          <a:p>
            <a:pPr lvl="0" eaLnBrk="1" hangingPunct="1"/>
            <a:r>
              <a:rPr lang="en-US" altLang="zh-CN" dirty="0" err="1"/>
              <a:t>www.czsx.com.cn</a:t>
            </a:r>
            <a:endParaRPr lang="en-US" altLang="zh-CN"/>
          </a:p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幻灯片图像占位符 30721"/>
          <p:cNvSpPr>
            <a:spLocks noTextEdit="1"/>
          </p:cNvSpPr>
          <p:nvPr>
            <p:ph type="sldImg"/>
          </p:nvPr>
        </p:nvSpPr>
        <p:spPr/>
      </p:sp>
      <p:sp>
        <p:nvSpPr>
          <p:cNvPr id="30723" name="文本占位符 30722"/>
          <p:cNvSpPr/>
          <p:nvPr>
            <p:ph type="body" idx="1"/>
          </p:nvPr>
        </p:nvSpPr>
        <p:spPr/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幻灯片图像占位符 31745"/>
          <p:cNvSpPr>
            <a:spLocks noTextEdit="1"/>
          </p:cNvSpPr>
          <p:nvPr>
            <p:ph type="sldImg"/>
          </p:nvPr>
        </p:nvSpPr>
        <p:spPr/>
      </p:sp>
      <p:sp>
        <p:nvSpPr>
          <p:cNvPr id="31747" name="文本占位符 31746"/>
          <p:cNvSpPr/>
          <p:nvPr>
            <p:ph type="body" idx="1"/>
          </p:nvPr>
        </p:nvSpPr>
        <p:spPr/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幻灯片图像占位符 32769"/>
          <p:cNvSpPr>
            <a:spLocks noTextEdit="1"/>
          </p:cNvSpPr>
          <p:nvPr>
            <p:ph type="sldImg"/>
          </p:nvPr>
        </p:nvSpPr>
        <p:spPr/>
      </p:sp>
      <p:sp>
        <p:nvSpPr>
          <p:cNvPr id="32771" name="文本占位符 32770"/>
          <p:cNvSpPr/>
          <p:nvPr>
            <p:ph type="body" idx="1"/>
          </p:nvPr>
        </p:nvSpPr>
        <p:spPr/>
        <p:txBody>
          <a:bodyPr anchor="ctr"/>
          <a:p>
            <a:pPr lvl="0" eaLnBrk="1" hangingPunct="1"/>
            <a:r>
              <a:rPr lang="en-US" altLang="zh-CN" dirty="0" err="1"/>
              <a:t>www.czsx.com.cn</a:t>
            </a:r>
            <a:endParaRPr lang="en-US" altLang="zh-CN"/>
          </a:p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幻灯片图像占位符 33793"/>
          <p:cNvSpPr>
            <a:spLocks noTextEdit="1"/>
          </p:cNvSpPr>
          <p:nvPr>
            <p:ph type="sldImg"/>
          </p:nvPr>
        </p:nvSpPr>
        <p:spPr/>
      </p:sp>
      <p:sp>
        <p:nvSpPr>
          <p:cNvPr id="33795" name="文本占位符 33794"/>
          <p:cNvSpPr/>
          <p:nvPr>
            <p:ph type="body" idx="1"/>
          </p:nvPr>
        </p:nvSpPr>
        <p:spPr/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幻灯片图像占位符 34817"/>
          <p:cNvSpPr>
            <a:spLocks noTextEdit="1"/>
          </p:cNvSpPr>
          <p:nvPr>
            <p:ph type="sldImg"/>
          </p:nvPr>
        </p:nvSpPr>
        <p:spPr/>
      </p:sp>
      <p:sp>
        <p:nvSpPr>
          <p:cNvPr id="34819" name="文本占位符 34818"/>
          <p:cNvSpPr/>
          <p:nvPr>
            <p:ph type="body" idx="1"/>
          </p:nvPr>
        </p:nvSpPr>
        <p:spPr/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幻灯片图像占位符 35841"/>
          <p:cNvSpPr>
            <a:spLocks noTextEdit="1"/>
          </p:cNvSpPr>
          <p:nvPr>
            <p:ph type="sldImg"/>
          </p:nvPr>
        </p:nvSpPr>
        <p:spPr/>
      </p:sp>
      <p:sp>
        <p:nvSpPr>
          <p:cNvPr id="35843" name="文本占位符 35842"/>
          <p:cNvSpPr/>
          <p:nvPr>
            <p:ph type="body" idx="1"/>
          </p:nvPr>
        </p:nvSpPr>
        <p:spPr/>
        <p:txBody>
          <a:bodyPr anchor="ctr"/>
          <a:p>
            <a:pPr lvl="0" eaLnBrk="1" hangingPunct="1"/>
            <a:r>
              <a:rPr lang="en-US" altLang="zh-CN" dirty="0" err="1"/>
              <a:t>www.czsx.com.cn</a:t>
            </a:r>
            <a:endParaRPr lang="en-US" altLang="zh-CN"/>
          </a:p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幻灯片图像占位符 36865"/>
          <p:cNvSpPr>
            <a:spLocks noTextEdit="1"/>
          </p:cNvSpPr>
          <p:nvPr>
            <p:ph type="sldImg"/>
          </p:nvPr>
        </p:nvSpPr>
        <p:spPr/>
      </p:sp>
      <p:sp>
        <p:nvSpPr>
          <p:cNvPr id="36867" name="文本占位符 36866"/>
          <p:cNvSpPr/>
          <p:nvPr>
            <p:ph type="body" idx="1"/>
          </p:nvPr>
        </p:nvSpPr>
        <p:spPr/>
        <p:txBody>
          <a:bodyPr anchor="ctr"/>
          <a:p>
            <a:pPr lvl="0" eaLnBrk="1" hangingPunct="1"/>
            <a:r>
              <a:rPr lang="en-US" altLang="zh-CN" dirty="0" err="1"/>
              <a:t>www.czsx.com.cn</a:t>
            </a:r>
            <a:endParaRPr lang="en-US" altLang="zh-CN"/>
          </a:p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幻灯片图像占位符 37889"/>
          <p:cNvSpPr>
            <a:spLocks noTextEdit="1"/>
          </p:cNvSpPr>
          <p:nvPr>
            <p:ph type="sldImg"/>
          </p:nvPr>
        </p:nvSpPr>
        <p:spPr/>
      </p:sp>
      <p:sp>
        <p:nvSpPr>
          <p:cNvPr id="37891" name="文本占位符 37890"/>
          <p:cNvSpPr/>
          <p:nvPr>
            <p:ph type="body" idx="1"/>
          </p:nvPr>
        </p:nvSpPr>
        <p:spPr/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幻灯片图像占位符 38913"/>
          <p:cNvSpPr>
            <a:spLocks noTextEdit="1"/>
          </p:cNvSpPr>
          <p:nvPr>
            <p:ph type="sldImg"/>
          </p:nvPr>
        </p:nvSpPr>
        <p:spPr/>
      </p:sp>
      <p:sp>
        <p:nvSpPr>
          <p:cNvPr id="38915" name="文本占位符 38914"/>
          <p:cNvSpPr/>
          <p:nvPr>
            <p:ph type="body" idx="1"/>
          </p:nvPr>
        </p:nvSpPr>
        <p:spPr/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幻灯片图像占位符 51201"/>
          <p:cNvSpPr>
            <a:spLocks noTextEdit="1"/>
          </p:cNvSpPr>
          <p:nvPr>
            <p:ph type="sldImg"/>
          </p:nvPr>
        </p:nvSpPr>
        <p:spPr/>
      </p:sp>
      <p:sp>
        <p:nvSpPr>
          <p:cNvPr id="51203" name="文本占位符 51202"/>
          <p:cNvSpPr/>
          <p:nvPr>
            <p:ph type="body" idx="1"/>
          </p:nvPr>
        </p:nvSpPr>
        <p:spPr/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幻灯片图像占位符 53249"/>
          <p:cNvSpPr>
            <a:spLocks noTextEdit="1"/>
          </p:cNvSpPr>
          <p:nvPr>
            <p:ph type="sldImg"/>
          </p:nvPr>
        </p:nvSpPr>
        <p:spPr/>
      </p:sp>
      <p:sp>
        <p:nvSpPr>
          <p:cNvPr id="53251" name="文本占位符 53250"/>
          <p:cNvSpPr/>
          <p:nvPr>
            <p:ph type="body" idx="1"/>
          </p:nvPr>
        </p:nvSpPr>
        <p:spPr/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幻灯片图像占位符 56321"/>
          <p:cNvSpPr>
            <a:spLocks noTextEdit="1"/>
          </p:cNvSpPr>
          <p:nvPr>
            <p:ph type="sldImg"/>
          </p:nvPr>
        </p:nvSpPr>
        <p:spPr/>
      </p:sp>
      <p:sp>
        <p:nvSpPr>
          <p:cNvPr id="56323" name="文本占位符 56322"/>
          <p:cNvSpPr/>
          <p:nvPr>
            <p:ph type="body" idx="1"/>
          </p:nvPr>
        </p:nvSpPr>
        <p:spPr/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幻灯片图像占位符 39937"/>
          <p:cNvSpPr>
            <a:spLocks noTextEdit="1"/>
          </p:cNvSpPr>
          <p:nvPr>
            <p:ph type="sldImg"/>
          </p:nvPr>
        </p:nvSpPr>
        <p:spPr/>
      </p:sp>
      <p:sp>
        <p:nvSpPr>
          <p:cNvPr id="39939" name="文本占位符 39938"/>
          <p:cNvSpPr/>
          <p:nvPr>
            <p:ph type="body" idx="1"/>
          </p:nvPr>
        </p:nvSpPr>
        <p:spPr/>
        <p:txBody>
          <a:bodyPr anchor="ctr"/>
          <a:p>
            <a:pPr lvl="0" eaLnBrk="1" hangingPunct="1"/>
            <a:r>
              <a:rPr lang="en-US" altLang="zh-CN" dirty="0" err="1"/>
              <a:t>www.czsx.com.cn</a:t>
            </a:r>
            <a:endParaRPr lang="en-US" altLang="zh-CN"/>
          </a:p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幻灯片图像占位符 40961"/>
          <p:cNvSpPr>
            <a:spLocks noTextEdit="1"/>
          </p:cNvSpPr>
          <p:nvPr>
            <p:ph type="sldImg"/>
          </p:nvPr>
        </p:nvSpPr>
        <p:spPr/>
      </p:sp>
      <p:sp>
        <p:nvSpPr>
          <p:cNvPr id="40963" name="文本占位符 40962"/>
          <p:cNvSpPr/>
          <p:nvPr>
            <p:ph type="body" idx="1"/>
          </p:nvPr>
        </p:nvSpPr>
        <p:spPr/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2049"/>
          <p:cNvSpPr/>
          <p:nvPr>
            <p:ph type="ctrTitle"/>
          </p:nvPr>
        </p:nvSpPr>
        <p:spPr>
          <a:xfrm>
            <a:off x="827088" y="1628775"/>
            <a:ext cx="7772400" cy="14700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1" name="副标题 2050"/>
          <p:cNvSpPr/>
          <p:nvPr>
            <p:ph type="subTitle" idx="1"/>
          </p:nvPr>
        </p:nvSpPr>
        <p:spPr>
          <a:xfrm>
            <a:off x="1476375" y="34290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ClrTx/>
              <a:buSzTx/>
              <a:buFontTx/>
              <a:buNone/>
              <a:defRPr/>
            </a:lvl1pPr>
            <a:lvl2pPr marL="457200" lvl="1" indent="0" algn="ctr">
              <a:buClrTx/>
              <a:buSzTx/>
              <a:buFontTx/>
              <a:buNone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lvl="2" indent="0" algn="ctr">
              <a:buClrTx/>
              <a:buSzTx/>
              <a:buFontTx/>
              <a:buNone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lvl="3" indent="0" algn="ctr">
              <a:buClrTx/>
              <a:buSzTx/>
              <a:buFontTx/>
              <a:buNone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lvl="4" indent="0" algn="ctr">
              <a:buClrTx/>
              <a:buSzTx/>
              <a:buFontTx/>
              <a:buNone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052" name="日期占位符 2051"/>
          <p:cNvSpPr/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053" name="页脚占位符 2052"/>
          <p:cNvSpPr/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054" name="灯片编号占位符 2053"/>
          <p:cNvSpPr/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9850"/>
            <a:ext cx="4032504" cy="452755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339850"/>
            <a:ext cx="4032504" cy="452755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17475"/>
            <a:ext cx="2057400" cy="57499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17475"/>
            <a:ext cx="6052930" cy="57499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/>
          <p:nvPr>
            <p:ph type="title"/>
          </p:nvPr>
        </p:nvSpPr>
        <p:spPr>
          <a:xfrm>
            <a:off x="457200" y="117475"/>
            <a:ext cx="8229600" cy="7207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/>
          <p:nvPr>
            <p:ph type="body" idx="1"/>
          </p:nvPr>
        </p:nvSpPr>
        <p:spPr>
          <a:xfrm>
            <a:off x="457200" y="1339850"/>
            <a:ext cx="8229600" cy="45275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/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29" name="页脚占位符 1028"/>
          <p:cNvSpPr/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30" name="灯片编号占位符 1029"/>
          <p:cNvSpPr/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ru"/>
  </p:transition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1" i="0" u="none" kern="1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bg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bg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bg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bg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bg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bg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bg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bg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lvl1pPr marL="0" lvl="0" indent="0" algn="ctr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9154" name="标题 4915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9155" name="文本占位符 49154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9156" name="日期占位符 49155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l">
              <a:defRPr sz="1400" b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 eaLnBrk="1" hangingPunct="1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9157" name="页脚占位符 49156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 eaLnBrk="1" hangingPunct="1"/>
            <a:endParaRPr lang="zh-CN" altLang="en-US" dirty="0"/>
          </a:p>
        </p:txBody>
      </p:sp>
      <p:sp>
        <p:nvSpPr>
          <p:cNvPr id="49158" name="灯片编号占位符 4915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 dir="ru"/>
  </p:transition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ctr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4274" name="标题 54273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4275" name="文本占位符 54274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4276" name="日期占位符 54275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l">
              <a:defRPr sz="1400" b="0">
                <a:solidFill>
                  <a:schemeClr val="tx1"/>
                </a:solidFill>
              </a:defRPr>
            </a:lvl1pPr>
          </a:lstStyle>
          <a:p>
            <a:pPr lvl="0" eaLnBrk="1" hangingPunct="1"/>
            <a:fld id="{BB962C8B-B14F-4D97-AF65-F5344CB8AC3E}" type="datetime1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4277" name="页脚占位符 54276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 lvl="0"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4278" name="灯片编号占位符 54277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>
                <a:solidFill>
                  <a:schemeClr val="tx1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ctr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w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10.wmf"/><Relationship Id="rId6" Type="http://schemas.openxmlformats.org/officeDocument/2006/relationships/oleObject" Target="../embeddings/oleObject4.bin"/><Relationship Id="rId5" Type="http://schemas.openxmlformats.org/officeDocument/2006/relationships/image" Target="../media/image6.jpeg"/><Relationship Id="rId4" Type="http://schemas.openxmlformats.org/officeDocument/2006/relationships/image" Target="../media/image9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8.wmf"/><Relationship Id="rId10" Type="http://schemas.openxmlformats.org/officeDocument/2006/relationships/notesSlide" Target="../notesSlides/notesSlide4.xml"/><Relationship Id="rId1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5.xml"/><Relationship Id="rId8" Type="http://schemas.openxmlformats.org/officeDocument/2006/relationships/vmlDrawing" Target="../drawings/vmlDrawing3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wmf"/><Relationship Id="rId4" Type="http://schemas.openxmlformats.org/officeDocument/2006/relationships/oleObject" Target="../embeddings/oleObject6.bin"/><Relationship Id="rId3" Type="http://schemas.openxmlformats.org/officeDocument/2006/relationships/image" Target="../media/image12.wmf"/><Relationship Id="rId2" Type="http://schemas.openxmlformats.org/officeDocument/2006/relationships/oleObject" Target="../embeddings/oleObject5.bin"/><Relationship Id="rId1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4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17.wmf"/><Relationship Id="rId6" Type="http://schemas.openxmlformats.org/officeDocument/2006/relationships/oleObject" Target="../embeddings/oleObject9.bin"/><Relationship Id="rId5" Type="http://schemas.openxmlformats.org/officeDocument/2006/relationships/image" Target="../media/image16.wmf"/><Relationship Id="rId4" Type="http://schemas.openxmlformats.org/officeDocument/2006/relationships/oleObject" Target="../embeddings/oleObject8.bin"/><Relationship Id="rId3" Type="http://schemas.openxmlformats.org/officeDocument/2006/relationships/image" Target="../media/image15.wmf"/><Relationship Id="rId2" Type="http://schemas.openxmlformats.org/officeDocument/2006/relationships/oleObject" Target="../embeddings/oleObject7.bin"/><Relationship Id="rId10" Type="http://schemas.openxmlformats.org/officeDocument/2006/relationships/notesSlide" Target="../notesSlides/notesSlide6.xml"/><Relationship Id="rId1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8.xml"/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9.wmf"/><Relationship Id="rId3" Type="http://schemas.openxmlformats.org/officeDocument/2006/relationships/oleObject" Target="../embeddings/oleObject11.bin"/><Relationship Id="rId2" Type="http://schemas.openxmlformats.org/officeDocument/2006/relationships/image" Target="../media/image18.wmf"/><Relationship Id="rId1" Type="http://schemas.openxmlformats.org/officeDocument/2006/relationships/oleObject" Target="../embeddings/oleObject10.bin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9.xml"/><Relationship Id="rId6" Type="http://schemas.openxmlformats.org/officeDocument/2006/relationships/vmlDrawing" Target="../drawings/vmlDrawing6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0.wmf"/><Relationship Id="rId3" Type="http://schemas.openxmlformats.org/officeDocument/2006/relationships/oleObject" Target="../embeddings/oleObject12.bin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0.xml"/><Relationship Id="rId7" Type="http://schemas.openxmlformats.org/officeDocument/2006/relationships/vmlDrawing" Target="../drawings/vmlDrawing7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4.bin"/><Relationship Id="rId3" Type="http://schemas.openxmlformats.org/officeDocument/2006/relationships/image" Target="../media/image21.wmf"/><Relationship Id="rId2" Type="http://schemas.openxmlformats.org/officeDocument/2006/relationships/oleObject" Target="../embeddings/oleObject13.bin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png"/><Relationship Id="rId1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7.xml"/><Relationship Id="rId6" Type="http://schemas.openxmlformats.org/officeDocument/2006/relationships/vmlDrawing" Target="../drawings/vmlDrawing8.vml"/><Relationship Id="rId5" Type="http://schemas.openxmlformats.org/officeDocument/2006/relationships/slideLayout" Target="../slideLayouts/slideLayout17.xml"/><Relationship Id="rId4" Type="http://schemas.openxmlformats.org/officeDocument/2006/relationships/image" Target="../media/image27.GIF"/><Relationship Id="rId3" Type="http://schemas.openxmlformats.org/officeDocument/2006/relationships/image" Target="../media/image26.wmf"/><Relationship Id="rId2" Type="http://schemas.openxmlformats.org/officeDocument/2006/relationships/oleObject" Target="../embeddings/oleObject15.bin"/><Relationship Id="rId1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9.xml"/><Relationship Id="rId8" Type="http://schemas.openxmlformats.org/officeDocument/2006/relationships/vmlDrawing" Target="../drawings/vmlDrawing9.vml"/><Relationship Id="rId7" Type="http://schemas.openxmlformats.org/officeDocument/2006/relationships/slideLayout" Target="../slideLayouts/slideLayout26.x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29.wmf"/><Relationship Id="rId3" Type="http://schemas.openxmlformats.org/officeDocument/2006/relationships/oleObject" Target="../embeddings/oleObject17.bin"/><Relationship Id="rId2" Type="http://schemas.openxmlformats.org/officeDocument/2006/relationships/image" Target="../media/image28.wmf"/><Relationship Id="rId1" Type="http://schemas.openxmlformats.org/officeDocument/2006/relationships/oleObject" Target="../embeddings/oleObject16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标题 4097"/>
          <p:cNvSpPr/>
          <p:nvPr>
            <p:ph type="ctrTitle"/>
          </p:nvPr>
        </p:nvSpPr>
        <p:spPr>
          <a:xfrm>
            <a:off x="431800" y="1162050"/>
            <a:ext cx="7772400" cy="1470025"/>
          </a:xfrm>
        </p:spPr>
        <p:txBody>
          <a:bodyPr anchor="ctr"/>
          <a:p>
            <a:pPr defTabSz="914400">
              <a:buSzTx/>
            </a:pPr>
            <a:r>
              <a:rPr lang="zh-CN" altLang="en-US" sz="5400" kern="1200" baseline="0">
                <a:solidFill>
                  <a:schemeClr val="tx1"/>
                </a:solidFill>
                <a:latin typeface="Arial Black" panose="020B0A04020102020204" pitchFamily="34" charset="0"/>
                <a:ea typeface="黑体" panose="02010609060101010101" pitchFamily="49" charset="-122"/>
              </a:rPr>
              <a:t>二元一次方程组的解法</a:t>
            </a:r>
            <a:endParaRPr lang="zh-CN" altLang="en-US" sz="5400" kern="1200" baseline="0">
              <a:solidFill>
                <a:schemeClr val="tx1"/>
              </a:solidFill>
              <a:latin typeface="Arial Black" panose="020B0A04020102020204" pitchFamily="34" charset="0"/>
              <a:ea typeface="黑体" panose="02010609060101010101" pitchFamily="49" charset="-122"/>
            </a:endParaRPr>
          </a:p>
        </p:txBody>
      </p:sp>
      <p:sp>
        <p:nvSpPr>
          <p:cNvPr id="4099" name="副标题 4098"/>
          <p:cNvSpPr/>
          <p:nvPr>
            <p:ph type="subTitle" idx="1"/>
          </p:nvPr>
        </p:nvSpPr>
        <p:spPr>
          <a:xfrm>
            <a:off x="1547813" y="2817813"/>
            <a:ext cx="6400800" cy="1752600"/>
          </a:xfrm>
        </p:spPr>
        <p:txBody>
          <a:bodyPr anchor="t"/>
          <a:p>
            <a:pPr defTabSz="914400">
              <a:buSzTx/>
            </a:pPr>
            <a:r>
              <a:rPr lang="en-US" altLang="zh-CN" sz="4400" kern="1200" baseline="0"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r>
              <a:rPr lang="en-US" altLang="zh-CN" sz="4400" kern="1200" baseline="0">
                <a:latin typeface="Arial Rounded MT Bold" panose="020F0704030504030204" pitchFamily="34" charset="0"/>
                <a:ea typeface="黑体" panose="02010609060101010101" pitchFamily="49" charset="-122"/>
              </a:rPr>
              <a:t> </a:t>
            </a:r>
            <a:r>
              <a:rPr lang="zh-CN" altLang="x-none" sz="4400" kern="1200" baseline="0" dirty="0">
                <a:latin typeface="Arial Rounded MT Bold" panose="020F0704030504030204" pitchFamily="34" charset="0"/>
                <a:ea typeface="黑体" panose="02010609060101010101" pitchFamily="49" charset="-122"/>
              </a:rPr>
              <a:t>加减消元法</a:t>
            </a:r>
            <a:endParaRPr lang="zh-CN" altLang="x-none" sz="4400" kern="1200" baseline="0" dirty="0">
              <a:latin typeface="Arial Rounded MT Bold" panose="020F070403050403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pull dir="r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2" name="Rectangle 2"/>
          <p:cNvSpPr/>
          <p:nvPr/>
        </p:nvSpPr>
        <p:spPr>
          <a:xfrm>
            <a:off x="431800" y="2744788"/>
            <a:ext cx="22669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主要步骤：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                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3" name="Line 3"/>
          <p:cNvSpPr/>
          <p:nvPr/>
        </p:nvSpPr>
        <p:spPr>
          <a:xfrm>
            <a:off x="5486400" y="2438400"/>
            <a:ext cx="936625" cy="0"/>
          </a:xfrm>
          <a:prstGeom prst="line">
            <a:avLst/>
          </a:prstGeom>
          <a:ln w="85725" cap="flat" cmpd="sng">
            <a:solidFill>
              <a:srgbClr val="FFFFFF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5124" name="Rectangle 4"/>
          <p:cNvSpPr/>
          <p:nvPr/>
        </p:nvSpPr>
        <p:spPr>
          <a:xfrm>
            <a:off x="1187450" y="1520825"/>
            <a:ext cx="1871663" cy="5191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l"/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基本思路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: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5" name="Rectangle 5"/>
          <p:cNvSpPr/>
          <p:nvPr/>
        </p:nvSpPr>
        <p:spPr>
          <a:xfrm>
            <a:off x="684213" y="5553075"/>
            <a:ext cx="16557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写解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6" name="Rectangle 6"/>
          <p:cNvSpPr/>
          <p:nvPr/>
        </p:nvSpPr>
        <p:spPr>
          <a:xfrm>
            <a:off x="684213" y="4941888"/>
            <a:ext cx="22669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求解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7" name="Rectangle 7"/>
          <p:cNvSpPr/>
          <p:nvPr/>
        </p:nvSpPr>
        <p:spPr>
          <a:xfrm>
            <a:off x="755650" y="4292600"/>
            <a:ext cx="16557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代入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8" name="Rectangle 9"/>
          <p:cNvSpPr/>
          <p:nvPr/>
        </p:nvSpPr>
        <p:spPr>
          <a:xfrm>
            <a:off x="6400800" y="2133600"/>
            <a:ext cx="893763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2800" dirty="0">
                <a:solidFill>
                  <a:srgbClr val="FFFFFF"/>
                </a:solidFill>
                <a:latin typeface="Times New Roman" panose="02020603050405020304" pitchFamily="18" charset="0"/>
              </a:rPr>
              <a:t>一元</a:t>
            </a:r>
            <a:endParaRPr lang="zh-CN" altLang="en-US" sz="28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9" name="Rectangle 11"/>
          <p:cNvSpPr/>
          <p:nvPr/>
        </p:nvSpPr>
        <p:spPr>
          <a:xfrm>
            <a:off x="2627630" y="4365625"/>
            <a:ext cx="27031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/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消去一个</a:t>
            </a: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元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30" name="Rectangle 12"/>
          <p:cNvSpPr/>
          <p:nvPr/>
        </p:nvSpPr>
        <p:spPr>
          <a:xfrm>
            <a:off x="2519363" y="4905375"/>
            <a:ext cx="4652962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分别求出</a:t>
            </a: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两个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未知数的值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31" name="Rectangle 13"/>
          <p:cNvSpPr/>
          <p:nvPr/>
        </p:nvSpPr>
        <p:spPr>
          <a:xfrm>
            <a:off x="2627313" y="5516563"/>
            <a:ext cx="3027362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写出</a:t>
            </a: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方程组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的解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32" name="Line 18"/>
          <p:cNvSpPr/>
          <p:nvPr/>
        </p:nvSpPr>
        <p:spPr>
          <a:xfrm>
            <a:off x="1655763" y="5265738"/>
            <a:ext cx="914400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33" name="Line 23"/>
          <p:cNvSpPr/>
          <p:nvPr/>
        </p:nvSpPr>
        <p:spPr>
          <a:xfrm>
            <a:off x="1692275" y="3644900"/>
            <a:ext cx="914400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34" name="Line 24"/>
          <p:cNvSpPr/>
          <p:nvPr/>
        </p:nvSpPr>
        <p:spPr>
          <a:xfrm>
            <a:off x="1692275" y="5842000"/>
            <a:ext cx="914400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35" name="Rectangle 25"/>
          <p:cNvSpPr/>
          <p:nvPr/>
        </p:nvSpPr>
        <p:spPr>
          <a:xfrm>
            <a:off x="688975" y="3321050"/>
            <a:ext cx="995363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变形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36" name="Rectangle 26"/>
          <p:cNvSpPr/>
          <p:nvPr/>
        </p:nvSpPr>
        <p:spPr>
          <a:xfrm>
            <a:off x="2808288" y="3141663"/>
            <a:ext cx="4246562" cy="11890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>
              <a:spcBef>
                <a:spcPct val="2500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Verdana" panose="020B0604030504040204" pitchFamily="34" charset="0"/>
              </a:rPr>
              <a:t>用</a:t>
            </a:r>
            <a:r>
              <a:rPr lang="zh-CN" altLang="en-US" sz="3200" dirty="0">
                <a:solidFill>
                  <a:srgbClr val="FF3300"/>
                </a:solidFill>
                <a:latin typeface="Verdana" panose="020B0604030504040204" pitchFamily="34" charset="0"/>
              </a:rPr>
              <a:t>一个未知数</a:t>
            </a:r>
            <a:r>
              <a:rPr lang="zh-CN" altLang="en-US" sz="3200" dirty="0">
                <a:solidFill>
                  <a:schemeClr val="tx1"/>
                </a:solidFill>
                <a:latin typeface="Verdana" panose="020B0604030504040204" pitchFamily="34" charset="0"/>
              </a:rPr>
              <a:t>的代数式</a:t>
            </a:r>
            <a:endParaRPr lang="zh-CN" altLang="en-US" sz="3200" dirty="0">
              <a:solidFill>
                <a:schemeClr val="tx1"/>
              </a:solidFill>
              <a:latin typeface="Verdana" panose="020B0604030504040204" pitchFamily="34" charset="0"/>
            </a:endParaRPr>
          </a:p>
          <a:p>
            <a:pPr algn="l">
              <a:spcBef>
                <a:spcPct val="2500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Verdana" panose="020B0604030504040204" pitchFamily="34" charset="0"/>
              </a:rPr>
              <a:t>表示</a:t>
            </a:r>
            <a:r>
              <a:rPr lang="zh-CN" altLang="en-US" sz="3200" dirty="0">
                <a:solidFill>
                  <a:srgbClr val="FF3300"/>
                </a:solidFill>
                <a:latin typeface="Verdana" panose="020B0604030504040204" pitchFamily="34" charset="0"/>
              </a:rPr>
              <a:t>另一个未知数</a:t>
            </a:r>
            <a:endParaRPr lang="zh-CN" altLang="en-US" sz="3200" dirty="0">
              <a:solidFill>
                <a:srgbClr val="FF3300"/>
              </a:solidFill>
              <a:latin typeface="Verdana" panose="020B0604030504040204" pitchFamily="34" charset="0"/>
            </a:endParaRPr>
          </a:p>
        </p:txBody>
      </p:sp>
      <p:sp>
        <p:nvSpPr>
          <p:cNvPr id="5137" name="Rectangle 28"/>
          <p:cNvSpPr/>
          <p:nvPr/>
        </p:nvSpPr>
        <p:spPr>
          <a:xfrm>
            <a:off x="3203575" y="1557338"/>
            <a:ext cx="39274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Verdana" panose="020B0604030504040204" pitchFamily="34" charset="0"/>
              </a:rPr>
              <a:t>消元</a:t>
            </a:r>
            <a:r>
              <a:rPr lang="en-US" altLang="zh-CN" sz="2800">
                <a:solidFill>
                  <a:srgbClr val="0000FF"/>
                </a:solidFill>
                <a:latin typeface="Verdana" panose="020B0604030504040204" pitchFamily="34" charset="0"/>
              </a:rPr>
              <a:t>: </a:t>
            </a:r>
            <a:r>
              <a:rPr lang="zh-CN" altLang="en-US" sz="2800" dirty="0">
                <a:solidFill>
                  <a:schemeClr val="tx1"/>
                </a:solidFill>
                <a:latin typeface="Verdana" panose="020B0604030504040204" pitchFamily="34" charset="0"/>
              </a:rPr>
              <a:t>二元</a:t>
            </a:r>
            <a:endParaRPr lang="zh-CN" altLang="en-US" sz="2800" dirty="0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5138" name="Rectangle 30"/>
          <p:cNvSpPr/>
          <p:nvPr/>
        </p:nvSpPr>
        <p:spPr>
          <a:xfrm>
            <a:off x="1258888" y="873125"/>
            <a:ext cx="7885112" cy="6477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533400" indent="-5334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</a:pP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、解二元一次方程组的基本思路是什么？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39" name="Rectangle 31"/>
          <p:cNvSpPr/>
          <p:nvPr/>
        </p:nvSpPr>
        <p:spPr>
          <a:xfrm>
            <a:off x="1308100" y="2276475"/>
            <a:ext cx="5694363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、用代入法解方程的步骤是什么？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40" name="Line 35"/>
          <p:cNvSpPr/>
          <p:nvPr/>
        </p:nvSpPr>
        <p:spPr>
          <a:xfrm>
            <a:off x="1692275" y="4652963"/>
            <a:ext cx="914400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5141" name="WordArt 36"/>
          <p:cNvPicPr/>
          <p:nvPr/>
        </p:nvPicPr>
        <p:blipFill>
          <a:blip r:embed="rId2"/>
          <a:stretch>
            <a:fillRect/>
          </a:stretch>
        </p:blipFill>
        <p:spPr>
          <a:xfrm>
            <a:off x="-7937" y="-244475"/>
            <a:ext cx="1568450" cy="2109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42" name="Line 37"/>
          <p:cNvSpPr/>
          <p:nvPr/>
        </p:nvSpPr>
        <p:spPr>
          <a:xfrm>
            <a:off x="5111750" y="1773238"/>
            <a:ext cx="936625" cy="0"/>
          </a:xfrm>
          <a:prstGeom prst="line">
            <a:avLst/>
          </a:prstGeom>
          <a:ln w="857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5143" name="Rectangle 38"/>
          <p:cNvSpPr/>
          <p:nvPr/>
        </p:nvSpPr>
        <p:spPr>
          <a:xfrm>
            <a:off x="6156325" y="1484313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一元</a:t>
            </a:r>
            <a:endParaRPr lang="zh-CN" altLang="en-US" sz="24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5" grpId="0"/>
      <p:bldP spid="5126" grpId="0"/>
      <p:bldP spid="5127" grpId="0"/>
      <p:bldP spid="5128" grpId="0"/>
      <p:bldP spid="5129" grpId="0"/>
      <p:bldP spid="5130" grpId="0"/>
      <p:bldP spid="5131" grpId="0"/>
      <p:bldP spid="5135" grpId="0"/>
      <p:bldP spid="5136" grpId="0"/>
      <p:bldP spid="5137" grpId="0"/>
      <p:bldP spid="5139" grpId="0"/>
      <p:bldP spid="51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WordArt 2"/>
          <p:cNvSpPr>
            <a:spLocks noTextEdit="1"/>
          </p:cNvSpPr>
          <p:nvPr/>
        </p:nvSpPr>
        <p:spPr>
          <a:xfrm>
            <a:off x="2663825" y="657225"/>
            <a:ext cx="1905000" cy="381000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2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F00"/>
                    </a:gs>
                    <a:gs pos="50000">
                      <a:srgbClr val="FF3300"/>
                    </a:gs>
                    <a:gs pos="100000">
                      <a:srgbClr val="FFFF00"/>
                    </a:gs>
                  </a:gsLst>
                  <a:lin ang="189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问题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F00"/>
                  </a:gs>
                  <a:gs pos="50000">
                    <a:srgbClr val="FF3300"/>
                  </a:gs>
                  <a:gs pos="100000">
                    <a:srgbClr val="FFFF00"/>
                  </a:gs>
                </a:gsLst>
                <a:lin ang="189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47" name="Text Box 3"/>
          <p:cNvSpPr txBox="1"/>
          <p:nvPr/>
        </p:nvSpPr>
        <p:spPr>
          <a:xfrm>
            <a:off x="719138" y="1808163"/>
            <a:ext cx="7397750" cy="5715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>
            <a:spAutoFit/>
          </a:bodyPr>
          <a:p>
            <a:pPr algn="l">
              <a:lnSpc>
                <a:spcPct val="105000"/>
              </a:lnSpc>
              <a:spcBef>
                <a:spcPct val="50000"/>
              </a:spcBef>
            </a:pPr>
            <a:r>
              <a:rPr lang="en-US" altLang="zh-CN" sz="3000">
                <a:solidFill>
                  <a:schemeClr val="bg2"/>
                </a:solidFill>
                <a:latin typeface="Times New Roman" panose="02020603050405020304" pitchFamily="18" charset="0"/>
              </a:rPr>
              <a:t>        </a:t>
            </a:r>
            <a:r>
              <a:rPr lang="zh-CN" altLang="en-US" sz="3000" dirty="0">
                <a:solidFill>
                  <a:srgbClr val="FFFFFF"/>
                </a:solidFill>
                <a:latin typeface="Times New Roman" panose="02020603050405020304" pitchFamily="18" charset="0"/>
              </a:rPr>
              <a:t>怎样解下面的二元一次方程组呢？</a:t>
            </a:r>
            <a:endParaRPr lang="zh-CN" altLang="en-US" sz="30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6148" name="Picture 5" descr="201"/>
          <p:cNvPicPr>
            <a:picLocks noChangeAspect="1"/>
          </p:cNvPicPr>
          <p:nvPr/>
        </p:nvPicPr>
        <p:blipFill>
          <a:blip r:embed="rId2"/>
          <a:srcRect l="848" t="4701" r="83871" b="49739"/>
          <a:stretch>
            <a:fillRect/>
          </a:stretch>
        </p:blipFill>
        <p:spPr>
          <a:xfrm>
            <a:off x="358775" y="188913"/>
            <a:ext cx="1371600" cy="1600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9" name="Rectangle 13"/>
          <p:cNvSpPr/>
          <p:nvPr/>
        </p:nvSpPr>
        <p:spPr>
          <a:xfrm>
            <a:off x="4416425" y="2911475"/>
            <a:ext cx="311150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sz="3200" dirty="0">
              <a:latin typeface="Times New Roman" panose="02020603050405020304" pitchFamily="18" charset="0"/>
            </a:endParaRPr>
          </a:p>
        </p:txBody>
      </p:sp>
      <p:grpSp>
        <p:nvGrpSpPr>
          <p:cNvPr id="6150" name="组合 6149"/>
          <p:cNvGrpSpPr/>
          <p:nvPr/>
        </p:nvGrpSpPr>
        <p:grpSpPr>
          <a:xfrm>
            <a:off x="1800225" y="2960688"/>
            <a:ext cx="4660900" cy="2195512"/>
            <a:chOff x="0" y="0"/>
            <a:chExt cx="2205" cy="943"/>
          </a:xfrm>
        </p:grpSpPr>
        <p:graphicFrame>
          <p:nvGraphicFramePr>
            <p:cNvPr id="6151" name="对象 6150"/>
            <p:cNvGraphicFramePr>
              <a:graphicFrameLocks noChangeAspect="1"/>
            </p:cNvGraphicFramePr>
            <p:nvPr/>
          </p:nvGraphicFramePr>
          <p:xfrm>
            <a:off x="0" y="0"/>
            <a:ext cx="1905" cy="9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3" imgW="850900" imgH="457200" progId="Equation.3">
                    <p:embed/>
                  </p:oleObj>
                </mc:Choice>
                <mc:Fallback>
                  <p:oleObj name="" r:id="rId3" imgW="850900" imgH="457200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1905" cy="94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52" name="Rectangle 20"/>
            <p:cNvSpPr/>
            <p:nvPr/>
          </p:nvSpPr>
          <p:spPr>
            <a:xfrm>
              <a:off x="1973" y="68"/>
              <a:ext cx="232" cy="1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2400">
                  <a:solidFill>
                    <a:schemeClr val="bg1"/>
                  </a:solidFill>
                  <a:latin typeface="Times New Roman" panose="02020603050405020304" pitchFamily="18" charset="0"/>
                </a:rPr>
                <a:t>①</a:t>
              </a:r>
              <a:endParaRPr lang="en-US" altLang="zh-CN" sz="240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53" name="Rectangle 21"/>
            <p:cNvSpPr/>
            <p:nvPr/>
          </p:nvSpPr>
          <p:spPr>
            <a:xfrm>
              <a:off x="1973" y="544"/>
              <a:ext cx="232" cy="19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2400">
                  <a:solidFill>
                    <a:schemeClr val="bg1"/>
                  </a:solidFill>
                  <a:latin typeface="Times New Roman" panose="02020603050405020304" pitchFamily="18" charset="0"/>
                </a:rPr>
                <a:t>②</a:t>
              </a:r>
              <a:endParaRPr lang="en-US" altLang="zh-CN" sz="240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slow">
    <p:pull dir="r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7170" name="组合 7169"/>
          <p:cNvGrpSpPr/>
          <p:nvPr/>
        </p:nvGrpSpPr>
        <p:grpSpPr>
          <a:xfrm>
            <a:off x="1524000" y="2133600"/>
            <a:ext cx="3889375" cy="1520825"/>
            <a:chOff x="0" y="0"/>
            <a:chExt cx="2448" cy="776"/>
          </a:xfrm>
        </p:grpSpPr>
        <p:sp>
          <p:nvSpPr>
            <p:cNvPr id="7171" name="Text Box 4"/>
            <p:cNvSpPr txBox="1"/>
            <p:nvPr/>
          </p:nvSpPr>
          <p:spPr>
            <a:xfrm>
              <a:off x="0" y="90"/>
              <a:ext cx="1392" cy="23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2075" tIns="46038" rIns="92075" bIns="46038">
              <a:spAutoFit/>
            </a:bodyPr>
            <a:p>
              <a:pPr algn="l">
                <a:lnSpc>
                  <a:spcPct val="80000"/>
                </a:lnSpc>
                <a:spcBef>
                  <a:spcPct val="50000"/>
                </a:spcBef>
              </a:pPr>
              <a:r>
                <a:rPr lang="zh-CN" altLang="en-US" sz="2600" dirty="0">
                  <a:solidFill>
                    <a:schemeClr val="bg2"/>
                  </a:solidFill>
                  <a:latin typeface="Times New Roman" panose="02020603050405020304" pitchFamily="18" charset="0"/>
                </a:rPr>
                <a:t>把②变形得</a:t>
              </a:r>
              <a:r>
                <a:rPr lang="zh-CN" altLang="en-US" sz="3000" dirty="0">
                  <a:solidFill>
                    <a:schemeClr val="bg2"/>
                  </a:solidFill>
                  <a:latin typeface="Times New Roman" panose="02020603050405020304" pitchFamily="18" charset="0"/>
                </a:rPr>
                <a:t>：</a:t>
              </a:r>
              <a:endParaRPr lang="zh-CN" altLang="en-US" sz="3000" dirty="0">
                <a:solidFill>
                  <a:schemeClr val="bg2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7172" name="对象 7171"/>
            <p:cNvGraphicFramePr>
              <a:graphicFrameLocks noChangeAspect="1"/>
            </p:cNvGraphicFramePr>
            <p:nvPr/>
          </p:nvGraphicFramePr>
          <p:xfrm>
            <a:off x="1248" y="0"/>
            <a:ext cx="960" cy="4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1" imgW="673100" imgH="393700" progId="Equation.3">
                    <p:embed/>
                  </p:oleObj>
                </mc:Choice>
                <mc:Fallback>
                  <p:oleObj name="" r:id="rId1" imgW="673100" imgH="393700" progId="Equation.3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248" y="0"/>
                          <a:ext cx="960" cy="47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73" name="Text Box 6"/>
            <p:cNvSpPr txBox="1"/>
            <p:nvPr/>
          </p:nvSpPr>
          <p:spPr>
            <a:xfrm>
              <a:off x="0" y="552"/>
              <a:ext cx="2064" cy="20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2075" tIns="46038" rIns="92075" bIns="46038">
              <a:spAutoFit/>
            </a:bodyPr>
            <a:p>
              <a:pPr algn="l">
                <a:lnSpc>
                  <a:spcPct val="80000"/>
                </a:lnSpc>
                <a:spcBef>
                  <a:spcPct val="50000"/>
                </a:spcBef>
              </a:pPr>
              <a:r>
                <a:rPr lang="zh-CN" altLang="en-US" sz="2600" dirty="0">
                  <a:solidFill>
                    <a:schemeClr val="bg2"/>
                  </a:solidFill>
                  <a:latin typeface="Times New Roman" panose="02020603050405020304" pitchFamily="18" charset="0"/>
                </a:rPr>
                <a:t>代入①，不就消去</a:t>
              </a:r>
              <a:endParaRPr lang="zh-CN" altLang="en-US" sz="2600" dirty="0">
                <a:solidFill>
                  <a:schemeClr val="bg2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7174" name="对象 7173"/>
            <p:cNvGraphicFramePr>
              <a:graphicFrameLocks noChangeAspect="1"/>
            </p:cNvGraphicFramePr>
            <p:nvPr/>
          </p:nvGraphicFramePr>
          <p:xfrm>
            <a:off x="1776" y="600"/>
            <a:ext cx="200" cy="1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3" imgW="321310" imgH="282575" progId="Equation.3">
                    <p:embed/>
                  </p:oleObj>
                </mc:Choice>
                <mc:Fallback>
                  <p:oleObj name="" r:id="rId3" imgW="321310" imgH="282575" progId="Equation.3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776" y="600"/>
                          <a:ext cx="200" cy="17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75" name="Text Box 8"/>
            <p:cNvSpPr txBox="1"/>
            <p:nvPr/>
          </p:nvSpPr>
          <p:spPr>
            <a:xfrm>
              <a:off x="1920" y="552"/>
              <a:ext cx="528" cy="20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2075" tIns="46038" rIns="92075" bIns="46038">
              <a:spAutoFit/>
            </a:bodyPr>
            <a:p>
              <a:pPr algn="l">
                <a:lnSpc>
                  <a:spcPct val="80000"/>
                </a:lnSpc>
                <a:spcBef>
                  <a:spcPct val="50000"/>
                </a:spcBef>
              </a:pPr>
              <a:r>
                <a:rPr lang="zh-CN" altLang="en-US" sz="2600" dirty="0">
                  <a:solidFill>
                    <a:schemeClr val="bg2"/>
                  </a:solidFill>
                  <a:latin typeface="Times New Roman" panose="02020603050405020304" pitchFamily="18" charset="0"/>
                </a:rPr>
                <a:t>了</a:t>
              </a:r>
              <a:r>
                <a:rPr lang="zh-CN" altLang="en-US" sz="2600" dirty="0">
                  <a:solidFill>
                    <a:schemeClr val="accent1"/>
                  </a:solidFill>
                  <a:latin typeface="Times New Roman" panose="02020603050405020304" pitchFamily="18" charset="0"/>
                </a:rPr>
                <a:t>！</a:t>
              </a:r>
              <a:endParaRPr lang="zh-CN" altLang="en-US" sz="2600" dirty="0">
                <a:solidFill>
                  <a:schemeClr val="accent1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7176" name="组合 7175"/>
          <p:cNvGrpSpPr/>
          <p:nvPr/>
        </p:nvGrpSpPr>
        <p:grpSpPr>
          <a:xfrm>
            <a:off x="3635375" y="4652963"/>
            <a:ext cx="2017713" cy="1692275"/>
            <a:chOff x="0" y="0"/>
            <a:chExt cx="1200" cy="824"/>
          </a:xfrm>
        </p:grpSpPr>
        <p:pic>
          <p:nvPicPr>
            <p:cNvPr id="7177" name="Picture 10" descr="201"/>
            <p:cNvPicPr>
              <a:picLocks noChangeAspect="1"/>
            </p:cNvPicPr>
            <p:nvPr/>
          </p:nvPicPr>
          <p:blipFill>
            <a:blip r:embed="rId5"/>
            <a:srcRect l="18675" r="63498" b="62756"/>
            <a:stretch>
              <a:fillRect/>
            </a:stretch>
          </p:blipFill>
          <p:spPr>
            <a:xfrm>
              <a:off x="192" y="0"/>
              <a:ext cx="1008" cy="82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78" name="Text Box 11"/>
            <p:cNvSpPr txBox="1"/>
            <p:nvPr/>
          </p:nvSpPr>
          <p:spPr>
            <a:xfrm>
              <a:off x="0" y="192"/>
              <a:ext cx="480" cy="19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2075" tIns="46038" rIns="92075" bIns="46038">
              <a:spAutoFit/>
            </a:bodyPr>
            <a:p>
              <a:pPr>
                <a:lnSpc>
                  <a:spcPct val="80000"/>
                </a:lnSpc>
                <a:spcBef>
                  <a:spcPct val="50000"/>
                </a:spcBef>
              </a:pPr>
              <a:endParaRPr lang="zh-CN" altLang="en-US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7179" name="AutoShape 12"/>
          <p:cNvSpPr/>
          <p:nvPr/>
        </p:nvSpPr>
        <p:spPr>
          <a:xfrm>
            <a:off x="358775" y="1989138"/>
            <a:ext cx="6877050" cy="2016125"/>
          </a:xfrm>
          <a:prstGeom prst="cloudCallout">
            <a:avLst>
              <a:gd name="adj1" fmla="val 11750"/>
              <a:gd name="adj2" fmla="val 85278"/>
            </a:avLst>
          </a:prstGeom>
          <a:noFill/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lIns="92075" tIns="46038" rIns="92075" bIns="46038"/>
          <a:p>
            <a:pPr>
              <a:lnSpc>
                <a:spcPct val="80000"/>
              </a:lnSpc>
              <a:spcBef>
                <a:spcPct val="50000"/>
              </a:spcBef>
            </a:pPr>
            <a:endParaRPr lang="zh-CN" altLang="en-US" sz="3600" dirty="0">
              <a:solidFill>
                <a:srgbClr val="3333CC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7180" name="WordArt 21"/>
          <p:cNvSpPr>
            <a:spLocks noTextEdit="1"/>
          </p:cNvSpPr>
          <p:nvPr/>
        </p:nvSpPr>
        <p:spPr>
          <a:xfrm>
            <a:off x="228600" y="304800"/>
            <a:ext cx="12192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思路１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7181" name="组合 7180"/>
          <p:cNvGrpSpPr/>
          <p:nvPr/>
        </p:nvGrpSpPr>
        <p:grpSpPr>
          <a:xfrm>
            <a:off x="2057400" y="457200"/>
            <a:ext cx="4084638" cy="1282700"/>
            <a:chOff x="0" y="0"/>
            <a:chExt cx="2242" cy="943"/>
          </a:xfrm>
        </p:grpSpPr>
        <p:graphicFrame>
          <p:nvGraphicFramePr>
            <p:cNvPr id="7182" name="对象 7181"/>
            <p:cNvGraphicFramePr>
              <a:graphicFrameLocks noChangeAspect="1"/>
            </p:cNvGraphicFramePr>
            <p:nvPr/>
          </p:nvGraphicFramePr>
          <p:xfrm>
            <a:off x="0" y="0"/>
            <a:ext cx="1905" cy="9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6" imgW="850900" imgH="457200" progId="Equation.3">
                    <p:embed/>
                  </p:oleObj>
                </mc:Choice>
                <mc:Fallback>
                  <p:oleObj name="" r:id="rId6" imgW="850900" imgH="457200" progId="Equation.3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1905" cy="94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83" name="Rectangle 24"/>
            <p:cNvSpPr/>
            <p:nvPr/>
          </p:nvSpPr>
          <p:spPr>
            <a:xfrm>
              <a:off x="1973" y="68"/>
              <a:ext cx="269" cy="33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2400">
                  <a:solidFill>
                    <a:schemeClr val="tx2"/>
                  </a:solidFill>
                  <a:latin typeface="Times New Roman" panose="02020603050405020304" pitchFamily="18" charset="0"/>
                </a:rPr>
                <a:t>①</a:t>
              </a:r>
              <a:endParaRPr lang="en-US" altLang="zh-CN" sz="2400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184" name="Rectangle 25"/>
            <p:cNvSpPr/>
            <p:nvPr/>
          </p:nvSpPr>
          <p:spPr>
            <a:xfrm>
              <a:off x="1973" y="544"/>
              <a:ext cx="269" cy="33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2400">
                  <a:solidFill>
                    <a:schemeClr val="tx2"/>
                  </a:solidFill>
                  <a:latin typeface="Times New Roman" panose="02020603050405020304" pitchFamily="18" charset="0"/>
                </a:rPr>
                <a:t>②</a:t>
              </a:r>
              <a:endParaRPr lang="en-US" altLang="zh-CN" sz="2400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7185" name="文本框 7184"/>
          <p:cNvSpPr txBox="1"/>
          <p:nvPr/>
        </p:nvSpPr>
        <p:spPr>
          <a:xfrm>
            <a:off x="5294313" y="4941888"/>
            <a:ext cx="457200" cy="1008062"/>
          </a:xfrm>
          <a:prstGeom prst="rect">
            <a:avLst/>
          </a:prstGeom>
          <a:noFill/>
          <a:ln w="76200">
            <a:noFill/>
          </a:ln>
        </p:spPr>
        <p:txBody>
          <a:bodyPr vert="eaVert">
            <a:spAutoFit/>
          </a:bodyPr>
          <a:p>
            <a:r>
              <a:rPr lang="zh-CN" altLang="en-US" dirty="0">
                <a:latin typeface="Times New Roman" panose="02020603050405020304" pitchFamily="18" charset="0"/>
              </a:rPr>
              <a:t>小平</a:t>
            </a:r>
            <a:endParaRPr lang="zh-CN" altLang="x-none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8194" name="Picture 3"/>
          <p:cNvPicPr>
            <a:picLocks noChangeAspect="1"/>
          </p:cNvPicPr>
          <p:nvPr/>
        </p:nvPicPr>
        <p:blipFill>
          <a:blip r:embed="rId1"/>
          <a:srcRect l="21991" r="52516" b="65405"/>
          <a:stretch>
            <a:fillRect/>
          </a:stretch>
        </p:blipFill>
        <p:spPr>
          <a:xfrm>
            <a:off x="1403350" y="4149725"/>
            <a:ext cx="1404938" cy="147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Text Box 4"/>
          <p:cNvSpPr txBox="1"/>
          <p:nvPr/>
        </p:nvSpPr>
        <p:spPr>
          <a:xfrm>
            <a:off x="3816350" y="1989138"/>
            <a:ext cx="2514600" cy="481012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>
            <a:spAutoFit/>
          </a:bodyPr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</a:rPr>
              <a:t>把②变形得</a:t>
            </a:r>
            <a:endParaRPr lang="zh-CN" altLang="en-US" sz="3200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196" name="对象 8195"/>
          <p:cNvGraphicFramePr>
            <a:graphicFrameLocks noChangeAspect="1"/>
          </p:cNvGraphicFramePr>
          <p:nvPr/>
        </p:nvGraphicFramePr>
        <p:xfrm>
          <a:off x="2987675" y="2492375"/>
          <a:ext cx="2771775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2" imgW="711200" imgH="203200" progId="Equation.3">
                  <p:embed/>
                </p:oleObj>
              </mc:Choice>
              <mc:Fallback>
                <p:oleObj name="" r:id="rId2" imgW="711200" imgH="2032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87675" y="2492375"/>
                        <a:ext cx="2771775" cy="576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7" name="Text Box 6"/>
          <p:cNvSpPr txBox="1"/>
          <p:nvPr/>
        </p:nvSpPr>
        <p:spPr>
          <a:xfrm>
            <a:off x="2484438" y="3178175"/>
            <a:ext cx="4410075" cy="481013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>
            <a:spAutoFit/>
          </a:bodyPr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</a:rPr>
              <a:t>可以直接代入①呀！</a:t>
            </a:r>
            <a:endParaRPr lang="zh-CN" altLang="en-US" sz="3200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8" name="AutoShape 7"/>
          <p:cNvSpPr/>
          <p:nvPr/>
        </p:nvSpPr>
        <p:spPr>
          <a:xfrm>
            <a:off x="1600200" y="1676400"/>
            <a:ext cx="5638800" cy="2362200"/>
          </a:xfrm>
          <a:prstGeom prst="cloudCallout">
            <a:avLst>
              <a:gd name="adj1" fmla="val -31477"/>
              <a:gd name="adj2" fmla="val 51074"/>
            </a:avLst>
          </a:prstGeom>
          <a:noFill/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lIns="92075" tIns="46038" rIns="92075" bIns="46038"/>
          <a:p>
            <a:pPr>
              <a:lnSpc>
                <a:spcPct val="80000"/>
              </a:lnSpc>
              <a:spcBef>
                <a:spcPct val="50000"/>
              </a:spcBef>
            </a:pPr>
            <a:endParaRPr lang="zh-CN" altLang="en-US" sz="3600" dirty="0">
              <a:solidFill>
                <a:srgbClr val="3333CC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8199" name="Rectangle 8"/>
          <p:cNvSpPr/>
          <p:nvPr/>
        </p:nvSpPr>
        <p:spPr>
          <a:xfrm>
            <a:off x="792163" y="4581525"/>
            <a:ext cx="895350" cy="431800"/>
          </a:xfrm>
          <a:prstGeom prst="rect">
            <a:avLst/>
          </a:prstGeom>
          <a:noFill/>
          <a:ln w="9525">
            <a:noFill/>
          </a:ln>
        </p:spPr>
        <p:txBody>
          <a:bodyPr wrap="none" lIns="92075" tIns="46038" rIns="92075" bIns="46038">
            <a:spAutoFit/>
          </a:bodyPr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小明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8200" name="WordArt 15"/>
          <p:cNvSpPr>
            <a:spLocks noTextEdit="1"/>
          </p:cNvSpPr>
          <p:nvPr/>
        </p:nvSpPr>
        <p:spPr>
          <a:xfrm>
            <a:off x="609600" y="457200"/>
            <a:ext cx="12192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思路２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8201" name="组合 8200"/>
          <p:cNvGrpSpPr/>
          <p:nvPr/>
        </p:nvGrpSpPr>
        <p:grpSpPr>
          <a:xfrm>
            <a:off x="2268538" y="404813"/>
            <a:ext cx="3559175" cy="1295400"/>
            <a:chOff x="0" y="0"/>
            <a:chExt cx="2289" cy="943"/>
          </a:xfrm>
        </p:grpSpPr>
        <p:graphicFrame>
          <p:nvGraphicFramePr>
            <p:cNvPr id="8202" name="对象 8201"/>
            <p:cNvGraphicFramePr>
              <a:graphicFrameLocks noChangeAspect="1"/>
            </p:cNvGraphicFramePr>
            <p:nvPr/>
          </p:nvGraphicFramePr>
          <p:xfrm>
            <a:off x="0" y="0"/>
            <a:ext cx="1905" cy="9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4" imgW="850900" imgH="457200" progId="Equation.3">
                    <p:embed/>
                  </p:oleObj>
                </mc:Choice>
                <mc:Fallback>
                  <p:oleObj name="" r:id="rId4" imgW="850900" imgH="457200" progId="Equation.3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1905" cy="94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203" name="Rectangle 18"/>
            <p:cNvSpPr/>
            <p:nvPr/>
          </p:nvSpPr>
          <p:spPr>
            <a:xfrm>
              <a:off x="1973" y="68"/>
              <a:ext cx="315" cy="33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2400">
                  <a:solidFill>
                    <a:schemeClr val="tx2"/>
                  </a:solidFill>
                  <a:latin typeface="Times New Roman" panose="02020603050405020304" pitchFamily="18" charset="0"/>
                </a:rPr>
                <a:t>①</a:t>
              </a:r>
              <a:endParaRPr lang="en-US" altLang="zh-CN" sz="2400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8204" name="Rectangle 19"/>
            <p:cNvSpPr/>
            <p:nvPr/>
          </p:nvSpPr>
          <p:spPr>
            <a:xfrm>
              <a:off x="1973" y="544"/>
              <a:ext cx="316" cy="33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2400">
                  <a:solidFill>
                    <a:schemeClr val="tx2"/>
                  </a:solidFill>
                  <a:latin typeface="Times New Roman" panose="02020603050405020304" pitchFamily="18" charset="0"/>
                </a:rPr>
                <a:t>②</a:t>
              </a:r>
              <a:endParaRPr lang="en-US" altLang="zh-CN" sz="2400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</p:grpSp>
      <p:pic>
        <p:nvPicPr>
          <p:cNvPr id="8205" name="Picture 23" descr="o2%2B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6325" y="4797425"/>
            <a:ext cx="2012950" cy="1728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6" name="文本框 8205"/>
          <p:cNvSpPr txBox="1"/>
          <p:nvPr/>
        </p:nvSpPr>
        <p:spPr>
          <a:xfrm>
            <a:off x="5184775" y="371475"/>
            <a:ext cx="360363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8197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9218" name="Picture 5"/>
          <p:cNvPicPr>
            <a:picLocks noChangeAspect="1"/>
          </p:cNvPicPr>
          <p:nvPr/>
        </p:nvPicPr>
        <p:blipFill>
          <a:blip r:embed="rId1"/>
          <a:srcRect l="57986" r="15755" b="67567"/>
          <a:stretch>
            <a:fillRect/>
          </a:stretch>
        </p:blipFill>
        <p:spPr>
          <a:xfrm>
            <a:off x="144463" y="1990725"/>
            <a:ext cx="1393825" cy="1439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9" name="AutoShape 6"/>
          <p:cNvSpPr/>
          <p:nvPr/>
        </p:nvSpPr>
        <p:spPr>
          <a:xfrm>
            <a:off x="1295400" y="0"/>
            <a:ext cx="3276600" cy="1676400"/>
          </a:xfrm>
          <a:prstGeom prst="cloudCallout">
            <a:avLst>
              <a:gd name="adj1" fmla="val -44380"/>
              <a:gd name="adj2" fmla="val 107009"/>
            </a:avLst>
          </a:prstGeom>
          <a:noFill/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lIns="92075" tIns="46038" rIns="92075" bIns="46038"/>
          <a:p>
            <a:pPr>
              <a:lnSpc>
                <a:spcPct val="80000"/>
              </a:lnSpc>
              <a:spcBef>
                <a:spcPct val="50000"/>
              </a:spcBef>
            </a:pPr>
            <a:endParaRPr lang="zh-CN" altLang="en-US" sz="3600" dirty="0">
              <a:solidFill>
                <a:srgbClr val="3333CC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grpSp>
        <p:nvGrpSpPr>
          <p:cNvPr id="9220" name="组合 9219"/>
          <p:cNvGrpSpPr/>
          <p:nvPr/>
        </p:nvGrpSpPr>
        <p:grpSpPr>
          <a:xfrm>
            <a:off x="1727200" y="296863"/>
            <a:ext cx="2514600" cy="1044575"/>
            <a:chOff x="0" y="0"/>
            <a:chExt cx="1584" cy="658"/>
          </a:xfrm>
        </p:grpSpPr>
        <p:sp>
          <p:nvSpPr>
            <p:cNvPr id="9221" name="Text Box 8"/>
            <p:cNvSpPr txBox="1"/>
            <p:nvPr/>
          </p:nvSpPr>
          <p:spPr>
            <a:xfrm>
              <a:off x="312" y="0"/>
              <a:ext cx="384" cy="30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2075" tIns="46038" rIns="92075" bIns="46038">
              <a:spAutoFit/>
            </a:bodyPr>
            <a:p>
              <a:pPr algn="l">
                <a:lnSpc>
                  <a:spcPct val="80000"/>
                </a:lnSpc>
                <a:spcBef>
                  <a:spcPct val="50000"/>
                </a:spcBef>
              </a:pPr>
              <a:r>
                <a:rPr lang="zh-CN" altLang="en-US" sz="3200" dirty="0">
                  <a:solidFill>
                    <a:srgbClr val="00CC00"/>
                  </a:solidFill>
                  <a:latin typeface="Times New Roman" panose="02020603050405020304" pitchFamily="18" charset="0"/>
                </a:rPr>
                <a:t>和</a:t>
              </a:r>
              <a:endParaRPr lang="zh-CN" altLang="en-US" sz="3200" dirty="0">
                <a:solidFill>
                  <a:srgbClr val="00CC00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9222" name="对象 9221"/>
            <p:cNvGraphicFramePr>
              <a:graphicFrameLocks noChangeAspect="1"/>
            </p:cNvGraphicFramePr>
            <p:nvPr/>
          </p:nvGraphicFramePr>
          <p:xfrm>
            <a:off x="48" y="12"/>
            <a:ext cx="336" cy="2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2" imgW="533400" imgH="469900" progId="Equation.3">
                    <p:embed/>
                  </p:oleObj>
                </mc:Choice>
                <mc:Fallback>
                  <p:oleObj name="" r:id="rId2" imgW="533400" imgH="469900" progId="Equation.3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48" y="12"/>
                          <a:ext cx="336" cy="29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223" name="对象 9222"/>
            <p:cNvGraphicFramePr>
              <a:graphicFrameLocks noChangeAspect="1"/>
            </p:cNvGraphicFramePr>
            <p:nvPr/>
          </p:nvGraphicFramePr>
          <p:xfrm>
            <a:off x="648" y="8"/>
            <a:ext cx="552" cy="2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4" imgW="876300" imgH="469900" progId="Equation.3">
                    <p:embed/>
                  </p:oleObj>
                </mc:Choice>
                <mc:Fallback>
                  <p:oleObj name="" r:id="rId4" imgW="876300" imgH="469900" progId="Equation.3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648" y="8"/>
                          <a:ext cx="552" cy="29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24" name="Text Box 11"/>
            <p:cNvSpPr txBox="1"/>
            <p:nvPr/>
          </p:nvSpPr>
          <p:spPr>
            <a:xfrm>
              <a:off x="0" y="400"/>
              <a:ext cx="1584" cy="25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2075" tIns="46038" rIns="92075" bIns="46038">
              <a:spAutoFit/>
            </a:bodyPr>
            <a:p>
              <a:pPr algn="l">
                <a:lnSpc>
                  <a:spcPct val="80000"/>
                </a:lnSpc>
                <a:spcBef>
                  <a:spcPct val="50000"/>
                </a:spcBef>
              </a:pPr>
              <a:r>
                <a:rPr lang="zh-CN" altLang="en-US" sz="2600" dirty="0">
                  <a:solidFill>
                    <a:srgbClr val="00CC00"/>
                  </a:solidFill>
                  <a:latin typeface="Times New Roman" panose="02020603050405020304" pitchFamily="18" charset="0"/>
                </a:rPr>
                <a:t>互为相反数</a:t>
              </a:r>
              <a:r>
                <a:rPr lang="en-US" altLang="zh-CN" sz="2600">
                  <a:solidFill>
                    <a:srgbClr val="00CC00"/>
                  </a:solidFill>
                  <a:latin typeface="Times New Roman" panose="02020603050405020304" pitchFamily="18" charset="0"/>
                </a:rPr>
                <a:t>……</a:t>
              </a:r>
              <a:endParaRPr lang="en-US" altLang="zh-CN" sz="2600">
                <a:solidFill>
                  <a:srgbClr val="00CC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9225" name="Rectangle 12"/>
          <p:cNvSpPr/>
          <p:nvPr/>
        </p:nvSpPr>
        <p:spPr>
          <a:xfrm>
            <a:off x="4356100" y="1089025"/>
            <a:ext cx="550799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/>
            <a:r>
              <a:rPr lang="zh-CN" altLang="en-US" sz="2800" dirty="0">
                <a:solidFill>
                  <a:srgbClr val="3333CC"/>
                </a:solidFill>
                <a:latin typeface="Wingdings" panose="05000000000000000000" pitchFamily="2" charset="2"/>
                <a:ea typeface="华文行楷" panose="02010800040101010101" pitchFamily="2" charset="-122"/>
              </a:rPr>
              <a:t>按照小丽的思路，你能消去</a:t>
            </a:r>
            <a:endParaRPr lang="zh-CN" altLang="en-US" sz="2800" dirty="0">
              <a:solidFill>
                <a:srgbClr val="3333CC"/>
              </a:solidFill>
              <a:latin typeface="Wingdings" panose="05000000000000000000" pitchFamily="2" charset="2"/>
              <a:ea typeface="华文行楷" panose="02010800040101010101" pitchFamily="2" charset="-122"/>
            </a:endParaRPr>
          </a:p>
          <a:p>
            <a:pPr algn="l"/>
            <a:r>
              <a:rPr lang="zh-CN" altLang="en-US" sz="2800" dirty="0">
                <a:solidFill>
                  <a:srgbClr val="3333CC"/>
                </a:solidFill>
                <a:latin typeface="Wingdings" panose="05000000000000000000" pitchFamily="2" charset="2"/>
                <a:ea typeface="华文行楷" panose="02010800040101010101" pitchFamily="2" charset="-122"/>
              </a:rPr>
              <a:t>一个未知数吗？</a:t>
            </a:r>
            <a:endParaRPr lang="zh-CN" altLang="en-US" sz="2800" dirty="0">
              <a:solidFill>
                <a:srgbClr val="3333CC"/>
              </a:solidFill>
              <a:latin typeface="Wingdings" panose="05000000000000000000" pitchFamily="2" charset="2"/>
              <a:ea typeface="华文行楷" panose="02010800040101010101" pitchFamily="2" charset="-122"/>
            </a:endParaRPr>
          </a:p>
        </p:txBody>
      </p:sp>
      <p:sp>
        <p:nvSpPr>
          <p:cNvPr id="9226" name="Rectangle 13"/>
          <p:cNvSpPr/>
          <p:nvPr/>
        </p:nvSpPr>
        <p:spPr>
          <a:xfrm>
            <a:off x="-71437" y="2384425"/>
            <a:ext cx="7905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小丽</a:t>
            </a:r>
            <a:endParaRPr lang="zh-CN" altLang="en-US" sz="24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7" name="Rectangle 14"/>
          <p:cNvSpPr/>
          <p:nvPr/>
        </p:nvSpPr>
        <p:spPr>
          <a:xfrm>
            <a:off x="-117475" y="3643313"/>
            <a:ext cx="7875588" cy="1065212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indent="1987550"/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2x 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＋ 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5y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+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3x - 5y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=13 + 7</a:t>
            </a:r>
            <a:endParaRPr lang="en-US" altLang="zh-CN" sz="3200" b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indent="1987550"/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             </a:t>
            </a:r>
            <a:endParaRPr lang="en-US" altLang="zh-CN" sz="3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8" name="Rectangle 16"/>
          <p:cNvSpPr/>
          <p:nvPr/>
        </p:nvSpPr>
        <p:spPr>
          <a:xfrm>
            <a:off x="4416425" y="2911475"/>
            <a:ext cx="311150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9229" name="Rectangle 17"/>
          <p:cNvSpPr/>
          <p:nvPr/>
        </p:nvSpPr>
        <p:spPr>
          <a:xfrm>
            <a:off x="142875" y="3609975"/>
            <a:ext cx="1479550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l"/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分析：</a:t>
            </a:r>
            <a:r>
              <a:rPr lang="zh-CN" altLang="en-US" sz="24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endParaRPr lang="zh-CN" altLang="en-US" sz="24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9230" name="组合 9229"/>
          <p:cNvGrpSpPr/>
          <p:nvPr/>
        </p:nvGrpSpPr>
        <p:grpSpPr>
          <a:xfrm>
            <a:off x="2771775" y="2097088"/>
            <a:ext cx="3622675" cy="1497012"/>
            <a:chOff x="0" y="0"/>
            <a:chExt cx="2282" cy="943"/>
          </a:xfrm>
        </p:grpSpPr>
        <p:graphicFrame>
          <p:nvGraphicFramePr>
            <p:cNvPr id="9231" name="对象 9230"/>
            <p:cNvGraphicFramePr>
              <a:graphicFrameLocks noChangeAspect="1"/>
            </p:cNvGraphicFramePr>
            <p:nvPr/>
          </p:nvGraphicFramePr>
          <p:xfrm>
            <a:off x="0" y="0"/>
            <a:ext cx="1905" cy="9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6" imgW="850900" imgH="457200" progId="Equation.3">
                    <p:embed/>
                  </p:oleObj>
                </mc:Choice>
                <mc:Fallback>
                  <p:oleObj name="" r:id="rId6" imgW="850900" imgH="457200" progId="Equation.3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1905" cy="94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32" name="Rectangle 20"/>
            <p:cNvSpPr/>
            <p:nvPr/>
          </p:nvSpPr>
          <p:spPr>
            <a:xfrm>
              <a:off x="1973" y="68"/>
              <a:ext cx="309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2400">
                  <a:latin typeface="Times New Roman" panose="02020603050405020304" pitchFamily="18" charset="0"/>
                </a:rPr>
                <a:t>①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9233" name="Rectangle 21"/>
            <p:cNvSpPr/>
            <p:nvPr/>
          </p:nvSpPr>
          <p:spPr>
            <a:xfrm>
              <a:off x="1973" y="544"/>
              <a:ext cx="309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2400">
                  <a:latin typeface="Times New Roman" panose="02020603050405020304" pitchFamily="18" charset="0"/>
                </a:rPr>
                <a:t>②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9234" name="Line 22"/>
          <p:cNvSpPr/>
          <p:nvPr/>
        </p:nvSpPr>
        <p:spPr>
          <a:xfrm>
            <a:off x="3167063" y="2708275"/>
            <a:ext cx="1296987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5" name="Line 23"/>
          <p:cNvSpPr/>
          <p:nvPr/>
        </p:nvSpPr>
        <p:spPr>
          <a:xfrm>
            <a:off x="2339975" y="4184650"/>
            <a:ext cx="1296988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6" name="Line 24"/>
          <p:cNvSpPr/>
          <p:nvPr/>
        </p:nvSpPr>
        <p:spPr>
          <a:xfrm>
            <a:off x="3167063" y="3500438"/>
            <a:ext cx="13335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7" name="Line 25"/>
          <p:cNvSpPr/>
          <p:nvPr/>
        </p:nvSpPr>
        <p:spPr>
          <a:xfrm>
            <a:off x="4679950" y="4184650"/>
            <a:ext cx="13335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8" name="Line 26"/>
          <p:cNvSpPr/>
          <p:nvPr/>
        </p:nvSpPr>
        <p:spPr>
          <a:xfrm>
            <a:off x="5003800" y="2708275"/>
            <a:ext cx="647700" cy="0"/>
          </a:xfrm>
          <a:prstGeom prst="line">
            <a:avLst/>
          </a:prstGeom>
          <a:ln w="381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9" name="Line 27"/>
          <p:cNvSpPr/>
          <p:nvPr/>
        </p:nvSpPr>
        <p:spPr>
          <a:xfrm>
            <a:off x="5076825" y="3500438"/>
            <a:ext cx="6477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40" name="Line 28"/>
          <p:cNvSpPr/>
          <p:nvPr/>
        </p:nvSpPr>
        <p:spPr>
          <a:xfrm>
            <a:off x="7272338" y="4184650"/>
            <a:ext cx="6477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41" name="Line 30"/>
          <p:cNvSpPr/>
          <p:nvPr/>
        </p:nvSpPr>
        <p:spPr>
          <a:xfrm>
            <a:off x="6480175" y="4184650"/>
            <a:ext cx="647700" cy="0"/>
          </a:xfrm>
          <a:prstGeom prst="line">
            <a:avLst/>
          </a:prstGeom>
          <a:ln w="381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42" name="Rectangle 32"/>
          <p:cNvSpPr/>
          <p:nvPr/>
        </p:nvSpPr>
        <p:spPr>
          <a:xfrm>
            <a:off x="2051050" y="4689475"/>
            <a:ext cx="62642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2x+5y +3x - 5y=20                          </a:t>
            </a:r>
            <a:endParaRPr lang="en-US" altLang="zh-CN" sz="3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43" name="Rectangle 33"/>
          <p:cNvSpPr/>
          <p:nvPr/>
        </p:nvSpPr>
        <p:spPr>
          <a:xfrm>
            <a:off x="2447925" y="4329113"/>
            <a:ext cx="59594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>
                <a:solidFill>
                  <a:srgbClr val="FF00FF"/>
                </a:solidFill>
                <a:latin typeface="Times New Roman" panose="02020603050405020304" pitchFamily="18" charset="0"/>
              </a:rPr>
              <a:t>①</a:t>
            </a:r>
            <a:r>
              <a:rPr lang="zh-CN" altLang="en-US" sz="2400" dirty="0">
                <a:solidFill>
                  <a:srgbClr val="FF00FF"/>
                </a:solidFill>
                <a:latin typeface="Times New Roman" panose="02020603050405020304" pitchFamily="18" charset="0"/>
              </a:rPr>
              <a:t>左边     </a:t>
            </a:r>
            <a:r>
              <a:rPr lang="en-US" altLang="zh-CN" sz="2400">
                <a:solidFill>
                  <a:srgbClr val="FF00FF"/>
                </a:solidFill>
                <a:latin typeface="Times New Roman" panose="02020603050405020304" pitchFamily="18" charset="0"/>
              </a:rPr>
              <a:t>+    ②  </a:t>
            </a:r>
            <a:r>
              <a:rPr lang="zh-CN" altLang="en-US" sz="2400" dirty="0">
                <a:solidFill>
                  <a:srgbClr val="FF00FF"/>
                </a:solidFill>
                <a:latin typeface="Times New Roman" panose="02020603050405020304" pitchFamily="18" charset="0"/>
              </a:rPr>
              <a:t>左边   </a:t>
            </a:r>
            <a:r>
              <a:rPr lang="en-US" altLang="zh-CN" sz="2400">
                <a:solidFill>
                  <a:srgbClr val="FF00FF"/>
                </a:solidFill>
                <a:latin typeface="Times New Roman" panose="02020603050405020304" pitchFamily="18" charset="0"/>
              </a:rPr>
              <a:t>=  ①  </a:t>
            </a:r>
            <a:r>
              <a:rPr lang="zh-CN" altLang="en-US" sz="2400" dirty="0">
                <a:solidFill>
                  <a:srgbClr val="FF00FF"/>
                </a:solidFill>
                <a:latin typeface="Times New Roman" panose="02020603050405020304" pitchFamily="18" charset="0"/>
              </a:rPr>
              <a:t>左边 </a:t>
            </a:r>
            <a:r>
              <a:rPr lang="en-US" altLang="zh-CN" sz="2400">
                <a:solidFill>
                  <a:srgbClr val="FF00FF"/>
                </a:solidFill>
                <a:latin typeface="Times New Roman" panose="02020603050405020304" pitchFamily="18" charset="0"/>
              </a:rPr>
              <a:t>+  ②</a:t>
            </a:r>
            <a:r>
              <a:rPr lang="zh-CN" altLang="en-US" sz="2400" dirty="0">
                <a:solidFill>
                  <a:srgbClr val="FF00FF"/>
                </a:solidFill>
                <a:latin typeface="Times New Roman" panose="02020603050405020304" pitchFamily="18" charset="0"/>
              </a:rPr>
              <a:t>左边</a:t>
            </a:r>
            <a:endParaRPr lang="zh-CN" altLang="en-US" sz="2400" dirty="0">
              <a:solidFill>
                <a:srgbClr val="FF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44" name="Rectangle 51"/>
          <p:cNvSpPr/>
          <p:nvPr/>
        </p:nvSpPr>
        <p:spPr>
          <a:xfrm>
            <a:off x="2160588" y="5194300"/>
            <a:ext cx="4572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5x+0y =20</a:t>
            </a:r>
            <a:endParaRPr lang="en-US" altLang="zh-CN" sz="3200" b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       5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x=20</a:t>
            </a:r>
            <a:endParaRPr lang="en-US" altLang="zh-CN" sz="3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45" name="矩形 9244"/>
          <p:cNvSpPr/>
          <p:nvPr/>
        </p:nvSpPr>
        <p:spPr>
          <a:xfrm rot="5400000">
            <a:off x="-279400" y="646113"/>
            <a:ext cx="1563688" cy="649287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思路３</a:t>
            </a:r>
            <a:endParaRPr lang="zh-CN" altLang="en-US" sz="3600">
              <a:ln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922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9227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8" dur="10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9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10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2000"/>
                                        <p:tgtEl>
                                          <p:spTgt spid="9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5" grpId="0"/>
      <p:bldP spid="9242" grpId="0"/>
      <p:bldP spid="9243" grpId="0"/>
      <p:bldP spid="92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42" name="Text Box 3"/>
          <p:cNvSpPr txBox="1"/>
          <p:nvPr/>
        </p:nvSpPr>
        <p:spPr>
          <a:xfrm>
            <a:off x="755650" y="1484313"/>
            <a:ext cx="7632700" cy="3749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4000" dirty="0">
                <a:solidFill>
                  <a:schemeClr val="tx1"/>
                </a:solidFill>
                <a:latin typeface="Times New Roman" panose="02020603050405020304" pitchFamily="18" charset="0"/>
              </a:rPr>
              <a:t>　　两个二元一次方程中同一未知数的系数</a:t>
            </a:r>
            <a:r>
              <a:rPr lang="zh-CN" altLang="en-US" sz="4000" dirty="0">
                <a:solidFill>
                  <a:srgbClr val="FF3300"/>
                </a:solidFill>
                <a:latin typeface="Times New Roman" panose="02020603050405020304" pitchFamily="18" charset="0"/>
              </a:rPr>
              <a:t>相反或相等</a:t>
            </a:r>
            <a:r>
              <a:rPr lang="zh-CN" altLang="en-US" sz="4000" dirty="0">
                <a:solidFill>
                  <a:schemeClr val="tx1"/>
                </a:solidFill>
                <a:latin typeface="Times New Roman" panose="02020603050405020304" pitchFamily="18" charset="0"/>
              </a:rPr>
              <a:t>时，将两个方程的两边分别</a:t>
            </a:r>
            <a:r>
              <a:rPr lang="zh-CN" altLang="en-US" sz="4000" dirty="0">
                <a:solidFill>
                  <a:srgbClr val="FF3300"/>
                </a:solidFill>
                <a:latin typeface="Times New Roman" panose="02020603050405020304" pitchFamily="18" charset="0"/>
              </a:rPr>
              <a:t>相加或相减</a:t>
            </a:r>
            <a:r>
              <a:rPr lang="zh-CN" altLang="en-US" sz="4000" dirty="0">
                <a:solidFill>
                  <a:schemeClr val="tx1"/>
                </a:solidFill>
                <a:latin typeface="Times New Roman" panose="02020603050405020304" pitchFamily="18" charset="0"/>
              </a:rPr>
              <a:t>，就能消去这个</a:t>
            </a:r>
            <a:r>
              <a:rPr lang="zh-CN" altLang="en-US" sz="4000" dirty="0">
                <a:solidFill>
                  <a:srgbClr val="FF3300"/>
                </a:solidFill>
                <a:latin typeface="Times New Roman" panose="02020603050405020304" pitchFamily="18" charset="0"/>
              </a:rPr>
              <a:t>未知数</a:t>
            </a:r>
            <a:r>
              <a:rPr lang="zh-CN" altLang="en-US" sz="4000" dirty="0">
                <a:solidFill>
                  <a:schemeClr val="tx1"/>
                </a:solidFill>
                <a:latin typeface="Times New Roman" panose="02020603050405020304" pitchFamily="18" charset="0"/>
              </a:rPr>
              <a:t>，得到一个</a:t>
            </a:r>
            <a:r>
              <a:rPr lang="zh-CN" altLang="en-US" sz="4000" dirty="0">
                <a:solidFill>
                  <a:srgbClr val="FF3300"/>
                </a:solidFill>
                <a:latin typeface="Times New Roman" panose="02020603050405020304" pitchFamily="18" charset="0"/>
              </a:rPr>
              <a:t>一元一次方程</a:t>
            </a:r>
            <a:r>
              <a:rPr lang="zh-CN" altLang="en-US" sz="4000" dirty="0">
                <a:solidFill>
                  <a:schemeClr val="tx1"/>
                </a:solidFill>
                <a:latin typeface="Times New Roman" panose="02020603050405020304" pitchFamily="18" charset="0"/>
              </a:rPr>
              <a:t>，这种方法叫做加减消元法，简称加减法。</a:t>
            </a:r>
            <a:endParaRPr lang="zh-CN" altLang="en-US" sz="40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3" name="Text Box 4"/>
          <p:cNvSpPr txBox="1"/>
          <p:nvPr/>
        </p:nvSpPr>
        <p:spPr>
          <a:xfrm>
            <a:off x="468313" y="476250"/>
            <a:ext cx="5184775" cy="1766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en-US" altLang="zh-CN" sz="4400">
                <a:solidFill>
                  <a:schemeClr val="tx1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en-US" sz="4400" dirty="0">
                <a:solidFill>
                  <a:schemeClr val="tx1"/>
                </a:solidFill>
                <a:latin typeface="Times New Roman" panose="02020603050405020304" pitchFamily="18" charset="0"/>
              </a:rPr>
              <a:t>加减消元法的概念</a:t>
            </a:r>
            <a:endParaRPr lang="zh-CN" altLang="en-US" sz="44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endParaRPr lang="en-US" altLang="zh-CN" sz="4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1266" name="Rectangle 5"/>
          <p:cNvSpPr/>
          <p:nvPr/>
        </p:nvSpPr>
        <p:spPr>
          <a:xfrm>
            <a:off x="538163" y="4114800"/>
            <a:ext cx="4775200" cy="10668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933450" algn="l" eaLnBrk="0" hangingPunct="0"/>
            <a:endParaRPr lang="en-US" altLang="zh-CN" sz="3200" b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933450" algn="l" eaLnBrk="0" hangingPunct="0"/>
            <a:r>
              <a:rPr lang="zh-CN" altLang="en-US" sz="32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所以原方程组的解是</a:t>
            </a:r>
            <a:endParaRPr lang="zh-CN" altLang="en-US" sz="32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1267" name="对象 11266"/>
          <p:cNvGraphicFramePr>
            <a:graphicFrameLocks noChangeAspect="1"/>
          </p:cNvGraphicFramePr>
          <p:nvPr/>
        </p:nvGraphicFramePr>
        <p:xfrm>
          <a:off x="5183188" y="4149725"/>
          <a:ext cx="1633537" cy="171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431800" imgH="457835" progId="Equation.3">
                  <p:embed/>
                </p:oleObj>
              </mc:Choice>
              <mc:Fallback>
                <p:oleObj name="" r:id="rId1" imgW="431800" imgH="457835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183188" y="4149725"/>
                        <a:ext cx="1633537" cy="1717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8" name="Rectangle 6"/>
          <p:cNvSpPr/>
          <p:nvPr/>
        </p:nvSpPr>
        <p:spPr>
          <a:xfrm>
            <a:off x="3121025" y="3933825"/>
            <a:ext cx="227013" cy="3048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l"/>
            <a:r>
              <a:rPr lang="en-US" altLang="zh-CN" sz="1400" b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endParaRPr lang="en-US" altLang="zh-CN" sz="24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9" name="Rectangle 8"/>
          <p:cNvSpPr/>
          <p:nvPr/>
        </p:nvSpPr>
        <p:spPr>
          <a:xfrm>
            <a:off x="4129088" y="2911475"/>
            <a:ext cx="309562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sz="3200" dirty="0">
              <a:latin typeface="Times New Roman" panose="02020603050405020304" pitchFamily="18" charset="0"/>
            </a:endParaRPr>
          </a:p>
        </p:txBody>
      </p:sp>
      <p:grpSp>
        <p:nvGrpSpPr>
          <p:cNvPr id="11270" name="组合 11269"/>
          <p:cNvGrpSpPr/>
          <p:nvPr/>
        </p:nvGrpSpPr>
        <p:grpSpPr>
          <a:xfrm>
            <a:off x="2087563" y="296863"/>
            <a:ext cx="3851275" cy="1511300"/>
            <a:chOff x="0" y="0"/>
            <a:chExt cx="2261" cy="943"/>
          </a:xfrm>
        </p:grpSpPr>
        <p:graphicFrame>
          <p:nvGraphicFramePr>
            <p:cNvPr id="11271" name="对象 11270"/>
            <p:cNvGraphicFramePr>
              <a:graphicFrameLocks noChangeAspect="1"/>
            </p:cNvGraphicFramePr>
            <p:nvPr/>
          </p:nvGraphicFramePr>
          <p:xfrm>
            <a:off x="0" y="0"/>
            <a:ext cx="1905" cy="9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6" name="" r:id="rId3" imgW="850900" imgH="457200" progId="Equation.3">
                    <p:embed/>
                  </p:oleObj>
                </mc:Choice>
                <mc:Fallback>
                  <p:oleObj name="" r:id="rId3" imgW="850900" imgH="457200" progId="Equation.3">
                    <p:embed/>
                    <p:pic>
                      <p:nvPicPr>
                        <p:cNvPr id="0" name="图片 3085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1905" cy="94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272" name="Rectangle 9"/>
            <p:cNvSpPr/>
            <p:nvPr/>
          </p:nvSpPr>
          <p:spPr>
            <a:xfrm>
              <a:off x="1973" y="68"/>
              <a:ext cx="288" cy="28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2400">
                  <a:latin typeface="Times New Roman" panose="02020603050405020304" pitchFamily="18" charset="0"/>
                </a:rPr>
                <a:t>①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11273" name="Rectangle 10"/>
            <p:cNvSpPr/>
            <p:nvPr/>
          </p:nvSpPr>
          <p:spPr>
            <a:xfrm>
              <a:off x="1973" y="544"/>
              <a:ext cx="288" cy="28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2400">
                  <a:latin typeface="Times New Roman" panose="02020603050405020304" pitchFamily="18" charset="0"/>
                </a:rPr>
                <a:t>②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1274" name="Rectangle 13"/>
          <p:cNvSpPr/>
          <p:nvPr/>
        </p:nvSpPr>
        <p:spPr>
          <a:xfrm>
            <a:off x="4129088" y="2911475"/>
            <a:ext cx="309562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1275" name="Rectangle 21"/>
          <p:cNvSpPr/>
          <p:nvPr/>
        </p:nvSpPr>
        <p:spPr>
          <a:xfrm>
            <a:off x="1222375" y="1736725"/>
            <a:ext cx="4572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Times New Roman" panose="02020603050405020304" pitchFamily="18" charset="0"/>
              </a:rPr>
              <a:t>解</a:t>
            </a:r>
            <a:r>
              <a:rPr lang="en-US" altLang="zh-CN" sz="3200">
                <a:latin typeface="Times New Roman" panose="02020603050405020304" pitchFamily="18" charset="0"/>
              </a:rPr>
              <a:t>:</a:t>
            </a:r>
            <a:r>
              <a:rPr lang="zh-CN" altLang="en-US" sz="3200" dirty="0">
                <a:latin typeface="Times New Roman" panose="02020603050405020304" pitchFamily="18" charset="0"/>
              </a:rPr>
              <a:t>由①</a:t>
            </a:r>
            <a:r>
              <a:rPr lang="en-US" altLang="zh-CN" sz="3200">
                <a:latin typeface="Times New Roman" panose="02020603050405020304" pitchFamily="18" charset="0"/>
              </a:rPr>
              <a:t>+②</a:t>
            </a:r>
            <a:r>
              <a:rPr lang="zh-CN" altLang="en-US" sz="3200" dirty="0">
                <a:latin typeface="Times New Roman" panose="02020603050405020304" pitchFamily="18" charset="0"/>
              </a:rPr>
              <a:t>得</a:t>
            </a:r>
            <a:r>
              <a:rPr lang="en-US" altLang="zh-CN" sz="3200">
                <a:latin typeface="Times New Roman" panose="02020603050405020304" pitchFamily="18" charset="0"/>
              </a:rPr>
              <a:t>: 5</a:t>
            </a:r>
            <a:r>
              <a:rPr lang="en-US" altLang="zh-CN" sz="3200" b="0">
                <a:latin typeface="Times New Roman" panose="02020603050405020304" pitchFamily="18" charset="0"/>
              </a:rPr>
              <a:t>x=20                          </a:t>
            </a:r>
            <a:endParaRPr lang="en-US" altLang="zh-CN" sz="3200" b="0">
              <a:latin typeface="Times New Roman" panose="02020603050405020304" pitchFamily="18" charset="0"/>
            </a:endParaRPr>
          </a:p>
        </p:txBody>
      </p:sp>
      <p:sp>
        <p:nvSpPr>
          <p:cNvPr id="11276" name="Rectangle 22"/>
          <p:cNvSpPr/>
          <p:nvPr/>
        </p:nvSpPr>
        <p:spPr>
          <a:xfrm>
            <a:off x="1690688" y="2744788"/>
            <a:ext cx="4572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0" dirty="0">
                <a:latin typeface="Times New Roman" panose="02020603050405020304" pitchFamily="18" charset="0"/>
              </a:rPr>
              <a:t>把</a:t>
            </a:r>
            <a:r>
              <a:rPr lang="en-US" altLang="zh-CN" sz="3200" b="0">
                <a:latin typeface="Times New Roman" panose="02020603050405020304" pitchFamily="18" charset="0"/>
              </a:rPr>
              <a:t>x</a:t>
            </a:r>
            <a:r>
              <a:rPr lang="zh-CN" altLang="en-US" sz="3200" b="0" dirty="0">
                <a:latin typeface="Times New Roman" panose="02020603050405020304" pitchFamily="18" charset="0"/>
              </a:rPr>
              <a:t>＝</a:t>
            </a:r>
            <a:r>
              <a:rPr lang="en-US" altLang="zh-CN" sz="3200" b="0">
                <a:latin typeface="Times New Roman" panose="02020603050405020304" pitchFamily="18" charset="0"/>
              </a:rPr>
              <a:t>4</a:t>
            </a:r>
            <a:r>
              <a:rPr lang="zh-CN" altLang="en-US" sz="3200" b="0" dirty="0">
                <a:latin typeface="Times New Roman" panose="02020603050405020304" pitchFamily="18" charset="0"/>
              </a:rPr>
              <a:t>代入①，得                 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1277" name="Rectangle 23"/>
          <p:cNvSpPr/>
          <p:nvPr/>
        </p:nvSpPr>
        <p:spPr>
          <a:xfrm>
            <a:off x="4238625" y="2163763"/>
            <a:ext cx="1098550" cy="6397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0">
                <a:latin typeface="Times New Roman" panose="02020603050405020304" pitchFamily="18" charset="0"/>
              </a:rPr>
              <a:t>x</a:t>
            </a:r>
            <a:r>
              <a:rPr lang="zh-CN" altLang="en-US" sz="3600" b="0" dirty="0">
                <a:latin typeface="Times New Roman" panose="02020603050405020304" pitchFamily="18" charset="0"/>
              </a:rPr>
              <a:t>＝</a:t>
            </a:r>
            <a:r>
              <a:rPr lang="en-US" altLang="zh-CN" sz="3600" b="0">
                <a:latin typeface="Times New Roman" panose="02020603050405020304" pitchFamily="18" charset="0"/>
              </a:rPr>
              <a:t>4</a:t>
            </a:r>
            <a:endParaRPr lang="en-US" altLang="zh-CN" sz="3600" b="0">
              <a:latin typeface="Times New Roman" panose="02020603050405020304" pitchFamily="18" charset="0"/>
            </a:endParaRPr>
          </a:p>
        </p:txBody>
      </p:sp>
      <p:sp>
        <p:nvSpPr>
          <p:cNvPr id="11278" name="Rectangle 24"/>
          <p:cNvSpPr/>
          <p:nvPr/>
        </p:nvSpPr>
        <p:spPr>
          <a:xfrm>
            <a:off x="4645025" y="3357563"/>
            <a:ext cx="995363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0">
                <a:latin typeface="Times New Roman" panose="02020603050405020304" pitchFamily="18" charset="0"/>
              </a:rPr>
              <a:t>y</a:t>
            </a:r>
            <a:r>
              <a:rPr lang="zh-CN" altLang="en-US" sz="3200" b="0" dirty="0">
                <a:latin typeface="Times New Roman" panose="02020603050405020304" pitchFamily="18" charset="0"/>
              </a:rPr>
              <a:t>＝</a:t>
            </a:r>
            <a:r>
              <a:rPr lang="en-US" altLang="zh-CN" sz="3200" b="0">
                <a:latin typeface="Times New Roman" panose="02020603050405020304" pitchFamily="18" charset="0"/>
              </a:rPr>
              <a:t>1</a:t>
            </a:r>
            <a:endParaRPr lang="en-US" altLang="zh-CN" sz="32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127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278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75" grpId="0"/>
      <p:bldP spid="1127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2290" name="Text Box 4"/>
          <p:cNvSpPr txBox="1"/>
          <p:nvPr/>
        </p:nvSpPr>
        <p:spPr>
          <a:xfrm>
            <a:off x="1476375" y="728663"/>
            <a:ext cx="5616575" cy="871537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>
            <a:spAutoFit/>
          </a:bodyPr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zh-CN" sz="3000">
                <a:solidFill>
                  <a:srgbClr val="FC4234"/>
                </a:solidFill>
                <a:latin typeface="Times New Roman" panose="02020603050405020304" pitchFamily="18" charset="0"/>
              </a:rPr>
              <a:t>        </a:t>
            </a:r>
            <a:r>
              <a:rPr lang="zh-CN" altLang="en-US" sz="3200" dirty="0">
                <a:solidFill>
                  <a:srgbClr val="FC4234"/>
                </a:solidFill>
                <a:latin typeface="Times New Roman" panose="02020603050405020304" pitchFamily="18" charset="0"/>
              </a:rPr>
              <a:t>参考小丽的思路，怎样解下面的二元一次方程组呢？</a:t>
            </a:r>
            <a:endParaRPr lang="zh-CN" altLang="en-US" sz="3200" dirty="0">
              <a:solidFill>
                <a:srgbClr val="FC4234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2291" name="Picture 7" descr="201"/>
          <p:cNvPicPr>
            <a:picLocks noChangeAspect="1"/>
          </p:cNvPicPr>
          <p:nvPr/>
        </p:nvPicPr>
        <p:blipFill>
          <a:blip r:embed="rId2"/>
          <a:srcRect l="848" t="4701" r="83871" b="49739"/>
          <a:stretch>
            <a:fillRect/>
          </a:stretch>
        </p:blipFill>
        <p:spPr>
          <a:xfrm>
            <a:off x="0" y="296863"/>
            <a:ext cx="1371600" cy="186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Rectangle 30"/>
          <p:cNvSpPr/>
          <p:nvPr/>
        </p:nvSpPr>
        <p:spPr>
          <a:xfrm>
            <a:off x="381000" y="4495800"/>
            <a:ext cx="7142163" cy="19208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l"/>
            <a:r>
              <a:rPr lang="zh-CN" altLang="en-US" sz="2800" b="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观察方程组中的两个方程，未知数</a:t>
            </a:r>
            <a:r>
              <a:rPr lang="en-US" altLang="zh-CN" sz="2800" b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x</a:t>
            </a:r>
            <a:r>
              <a:rPr lang="zh-CN" altLang="en-US" sz="2800" b="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的系数</a:t>
            </a:r>
            <a:endParaRPr lang="zh-CN" altLang="en-US" sz="2800" b="0" dirty="0">
              <a:solidFill>
                <a:schemeClr val="tx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l"/>
            <a:r>
              <a:rPr lang="zh-CN" altLang="en-US" sz="2800" b="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相等，都是</a:t>
            </a:r>
            <a:r>
              <a:rPr lang="en-US" altLang="zh-CN" sz="3200" b="0">
                <a:solidFill>
                  <a:srgbClr val="FC4234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b="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．把这两个方程两边分别相减，</a:t>
            </a:r>
            <a:endParaRPr lang="zh-CN" altLang="en-US" sz="2800" b="0" dirty="0">
              <a:solidFill>
                <a:schemeClr val="tx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l"/>
            <a:r>
              <a:rPr lang="zh-CN" altLang="en-US" sz="2800" b="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就可以消去未知数</a:t>
            </a:r>
            <a:r>
              <a:rPr lang="en-US" altLang="zh-CN" sz="3200" b="0">
                <a:solidFill>
                  <a:srgbClr val="FC4234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800" b="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，同样得到一个一元一</a:t>
            </a:r>
            <a:endParaRPr lang="zh-CN" altLang="en-US" sz="2800" b="0" dirty="0">
              <a:solidFill>
                <a:schemeClr val="tx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l"/>
            <a:r>
              <a:rPr lang="zh-CN" altLang="en-US" sz="2800" b="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次方程．</a:t>
            </a:r>
            <a:endParaRPr lang="zh-CN" altLang="en-US" sz="2800" b="0" dirty="0">
              <a:solidFill>
                <a:schemeClr val="tx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aphicFrame>
        <p:nvGraphicFramePr>
          <p:cNvPr id="12293" name="内容占位符 12292"/>
          <p:cNvGraphicFramePr>
            <a:graphicFrameLocks noChangeAspect="1"/>
          </p:cNvGraphicFramePr>
          <p:nvPr>
            <p:ph idx="1"/>
          </p:nvPr>
        </p:nvGraphicFramePr>
        <p:xfrm>
          <a:off x="1539875" y="1982788"/>
          <a:ext cx="4195763" cy="199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3" imgW="876300" imgH="457200" progId="Equation.3">
                  <p:embed/>
                </p:oleObj>
              </mc:Choice>
              <mc:Fallback>
                <p:oleObj name="" r:id="rId3" imgW="876300" imgH="4572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39875" y="1982788"/>
                        <a:ext cx="4195763" cy="19986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4" name="Rectangle 35"/>
          <p:cNvSpPr/>
          <p:nvPr/>
        </p:nvSpPr>
        <p:spPr>
          <a:xfrm>
            <a:off x="5435600" y="2168525"/>
            <a:ext cx="4873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>
                <a:solidFill>
                  <a:srgbClr val="FFFFFF"/>
                </a:solidFill>
                <a:latin typeface="Times New Roman" panose="02020603050405020304" pitchFamily="18" charset="0"/>
              </a:rPr>
              <a:t>①</a:t>
            </a:r>
            <a:endParaRPr lang="en-US" altLang="zh-CN" sz="240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5" name="Rectangle 36"/>
          <p:cNvSpPr/>
          <p:nvPr/>
        </p:nvSpPr>
        <p:spPr>
          <a:xfrm>
            <a:off x="5580063" y="3213100"/>
            <a:ext cx="4873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>
                <a:solidFill>
                  <a:srgbClr val="FFFFFF"/>
                </a:solidFill>
                <a:latin typeface="Times New Roman" panose="02020603050405020304" pitchFamily="18" charset="0"/>
              </a:rPr>
              <a:t>②</a:t>
            </a:r>
            <a:endParaRPr lang="en-US" altLang="zh-CN" sz="240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6" name="Rectangle 37"/>
          <p:cNvSpPr/>
          <p:nvPr/>
        </p:nvSpPr>
        <p:spPr>
          <a:xfrm>
            <a:off x="1908175" y="2168525"/>
            <a:ext cx="398463" cy="1593850"/>
          </a:xfrm>
          <a:prstGeom prst="rect">
            <a:avLst/>
          </a:prstGeom>
          <a:noFill/>
          <a:ln w="127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2297" name="Rectangle 39"/>
          <p:cNvSpPr/>
          <p:nvPr/>
        </p:nvSpPr>
        <p:spPr>
          <a:xfrm>
            <a:off x="0" y="3824288"/>
            <a:ext cx="16922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分析</a:t>
            </a:r>
            <a:r>
              <a:rPr lang="zh-CN" altLang="en-US" sz="2400" b="0" dirty="0">
                <a:solidFill>
                  <a:srgbClr val="FF3300"/>
                </a:solidFill>
                <a:latin typeface="Times New Roman" panose="02020603050405020304" pitchFamily="18" charset="0"/>
              </a:rPr>
              <a:t>：</a:t>
            </a:r>
            <a:endParaRPr lang="zh-CN" altLang="en-US" sz="2400" b="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292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20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2292">
                                            <p:txEl>
                                              <p:charRg st="20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41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2292">
                                            <p:txEl>
                                              <p:charRg st="41" end="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61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2292">
                                            <p:txEl>
                                              <p:charRg st="61" end="6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3314" name="Rectangle 5"/>
          <p:cNvSpPr/>
          <p:nvPr/>
        </p:nvSpPr>
        <p:spPr>
          <a:xfrm>
            <a:off x="468313" y="5518150"/>
            <a:ext cx="5076825" cy="5778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1066800" algn="l"/>
            <a:r>
              <a:rPr lang="zh-CN" altLang="en-US" sz="3200" b="0" dirty="0">
                <a:solidFill>
                  <a:srgbClr val="FC4234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所以原方程组的解是</a:t>
            </a:r>
            <a:endParaRPr lang="zh-CN" altLang="en-US" sz="3200" b="0" dirty="0">
              <a:solidFill>
                <a:srgbClr val="FC4234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3315" name="对象 13314"/>
          <p:cNvGraphicFramePr>
            <a:graphicFrameLocks noChangeAspect="1"/>
          </p:cNvGraphicFramePr>
          <p:nvPr/>
        </p:nvGraphicFramePr>
        <p:xfrm>
          <a:off x="5435600" y="5337175"/>
          <a:ext cx="1438275" cy="1255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2" imgW="508635" imgH="457835" progId="Equation.3">
                  <p:embed/>
                </p:oleObj>
              </mc:Choice>
              <mc:Fallback>
                <p:oleObj name="" r:id="rId2" imgW="508635" imgH="457835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435600" y="5337175"/>
                        <a:ext cx="1438275" cy="1255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6" name="Rectangle 11"/>
          <p:cNvSpPr/>
          <p:nvPr/>
        </p:nvSpPr>
        <p:spPr>
          <a:xfrm>
            <a:off x="1331913" y="2025650"/>
            <a:ext cx="56165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解：把 ②－①得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:8y</a:t>
            </a:r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＝－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8</a:t>
            </a:r>
            <a:endParaRPr lang="en-US" altLang="zh-CN" sz="3200" b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                              y</a:t>
            </a:r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＝－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1</a:t>
            </a:r>
            <a:endParaRPr lang="en-US" altLang="zh-CN" sz="3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" name="Rectangle 12"/>
          <p:cNvSpPr/>
          <p:nvPr/>
        </p:nvSpPr>
        <p:spPr>
          <a:xfrm>
            <a:off x="2016125" y="3141663"/>
            <a:ext cx="52387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把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y </a:t>
            </a:r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＝－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代入①，得</a:t>
            </a:r>
            <a:endParaRPr lang="zh-CN" altLang="en-US" sz="32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            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2x</a:t>
            </a:r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5×</a:t>
            </a:r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（－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）＝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7</a:t>
            </a:r>
            <a:endParaRPr lang="en-US" altLang="zh-CN" sz="3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8" name="Rectangle 13"/>
          <p:cNvSpPr/>
          <p:nvPr/>
        </p:nvSpPr>
        <p:spPr>
          <a:xfrm>
            <a:off x="4968875" y="4184650"/>
            <a:ext cx="1920875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解得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:x</a:t>
            </a:r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1</a:t>
            </a:r>
            <a:endParaRPr lang="en-US" altLang="zh-CN" sz="3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3319" name="对象 13318"/>
          <p:cNvGraphicFramePr>
            <a:graphicFrameLocks noChangeAspect="1"/>
          </p:cNvGraphicFramePr>
          <p:nvPr/>
        </p:nvGraphicFramePr>
        <p:xfrm>
          <a:off x="1841500" y="0"/>
          <a:ext cx="3767138" cy="199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4" imgW="862965" imgH="457200" progId="Equation.DSMT4">
                  <p:embed/>
                </p:oleObj>
              </mc:Choice>
              <mc:Fallback>
                <p:oleObj name="" r:id="rId4" imgW="862965" imgH="45720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41500" y="0"/>
                        <a:ext cx="3767138" cy="199707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0" name="文本框 13319"/>
          <p:cNvSpPr txBox="1"/>
          <p:nvPr/>
        </p:nvSpPr>
        <p:spPr>
          <a:xfrm>
            <a:off x="5543550" y="225425"/>
            <a:ext cx="865188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>
                <a:solidFill>
                  <a:srgbClr val="FFFFFF"/>
                </a:solidFill>
                <a:latin typeface="Times New Roman" panose="02020603050405020304" pitchFamily="18" charset="0"/>
              </a:rPr>
              <a:t>①</a:t>
            </a:r>
            <a:endParaRPr lang="zh-CN" altLang="x-none" dirty="0">
              <a:latin typeface="Times New Roman" panose="02020603050405020304" pitchFamily="18" charset="0"/>
            </a:endParaRPr>
          </a:p>
        </p:txBody>
      </p:sp>
      <p:sp>
        <p:nvSpPr>
          <p:cNvPr id="13321" name="文本框 13320"/>
          <p:cNvSpPr txBox="1"/>
          <p:nvPr/>
        </p:nvSpPr>
        <p:spPr>
          <a:xfrm>
            <a:off x="5651500" y="1233488"/>
            <a:ext cx="7572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>
                <a:solidFill>
                  <a:srgbClr val="FFFFFF"/>
                </a:solidFill>
                <a:latin typeface="Times New Roman" panose="02020603050405020304" pitchFamily="18" charset="0"/>
              </a:rPr>
              <a:t>②</a:t>
            </a:r>
            <a:endParaRPr lang="zh-CN" altLang="x-none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6" grpId="0"/>
      <p:bldP spid="13317" grpId="0"/>
      <p:bldP spid="133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4338" name="Text Box 2"/>
          <p:cNvSpPr txBox="1"/>
          <p:nvPr/>
        </p:nvSpPr>
        <p:spPr>
          <a:xfrm>
            <a:off x="358775" y="620713"/>
            <a:ext cx="8461375" cy="17383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600" dirty="0">
                <a:solidFill>
                  <a:srgbClr val="009900"/>
                </a:solidFill>
                <a:latin typeface="Arial" panose="020B0604020202020204" pitchFamily="34" charset="0"/>
                <a:ea typeface="楷体_GB2312" pitchFamily="49" charset="-122"/>
              </a:rPr>
              <a:t>通过将两个方程相加（或相减）消去一个未知数，将方程组转化为一元一次方程来解的解法叫做</a:t>
            </a:r>
            <a:r>
              <a:rPr lang="zh-CN" altLang="en-US" sz="3600" dirty="0">
                <a:solidFill>
                  <a:srgbClr val="9933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加减消元法</a:t>
            </a:r>
            <a:r>
              <a:rPr lang="zh-CN" altLang="en-US" sz="3600" dirty="0">
                <a:solidFill>
                  <a:srgbClr val="009900"/>
                </a:solidFill>
                <a:latin typeface="Arial" panose="020B0604020202020204" pitchFamily="34" charset="0"/>
              </a:rPr>
              <a:t>，</a:t>
            </a:r>
            <a:r>
              <a:rPr lang="zh-CN" altLang="en-US" sz="3600" dirty="0">
                <a:solidFill>
                  <a:srgbClr val="009900"/>
                </a:solidFill>
                <a:latin typeface="Arial" panose="020B0604020202020204" pitchFamily="34" charset="0"/>
                <a:ea typeface="楷体_GB2312" pitchFamily="49" charset="-122"/>
              </a:rPr>
              <a:t>简称</a:t>
            </a:r>
            <a:r>
              <a:rPr lang="zh-CN" altLang="en-US" sz="3600" dirty="0">
                <a:solidFill>
                  <a:srgbClr val="9933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加减法</a:t>
            </a:r>
            <a:r>
              <a:rPr lang="zh-CN" altLang="en-US" sz="3600" dirty="0">
                <a:solidFill>
                  <a:srgbClr val="009900"/>
                </a:solidFill>
                <a:latin typeface="Arial" panose="020B0604020202020204" pitchFamily="34" charset="0"/>
              </a:rPr>
              <a:t>。</a:t>
            </a:r>
            <a:endParaRPr lang="zh-CN" altLang="en-US" sz="3600" dirty="0">
              <a:solidFill>
                <a:srgbClr val="009900"/>
              </a:solidFill>
              <a:latin typeface="Arial" panose="020B0604020202020204" pitchFamily="34" charset="0"/>
            </a:endParaRPr>
          </a:p>
        </p:txBody>
      </p:sp>
      <p:sp>
        <p:nvSpPr>
          <p:cNvPr id="14339" name="Text Box 3"/>
          <p:cNvSpPr txBox="1"/>
          <p:nvPr/>
        </p:nvSpPr>
        <p:spPr>
          <a:xfrm>
            <a:off x="250825" y="3716338"/>
            <a:ext cx="8461375" cy="20113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当</a:t>
            </a:r>
            <a:r>
              <a:rPr lang="zh-CN" altLang="en-US" sz="3600" dirty="0">
                <a:solidFill>
                  <a:srgbClr val="FF33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同一个</a:t>
            </a:r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未知数的系数</a:t>
            </a:r>
            <a:r>
              <a:rPr lang="zh-CN" altLang="en-US" sz="3600" dirty="0">
                <a:solidFill>
                  <a:srgbClr val="FF33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相同</a:t>
            </a:r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时，用</a:t>
            </a:r>
            <a:r>
              <a:rPr lang="zh-CN" altLang="en-US" sz="3600" dirty="0">
                <a:solidFill>
                  <a:srgbClr val="6600CC"/>
                </a:solidFill>
                <a:latin typeface="Arial" panose="020B0604020202020204" pitchFamily="34" charset="0"/>
                <a:ea typeface="楷体_GB2312" pitchFamily="49" charset="-122"/>
              </a:rPr>
              <a:t>减法</a:t>
            </a:r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；</a:t>
            </a:r>
            <a:endParaRPr lang="zh-CN" altLang="en-US" sz="3600" dirty="0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当</a:t>
            </a:r>
            <a:r>
              <a:rPr lang="zh-CN" altLang="en-US" sz="3600" dirty="0">
                <a:solidFill>
                  <a:srgbClr val="DA7608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同一个</a:t>
            </a:r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未知数的系数</a:t>
            </a:r>
            <a:r>
              <a:rPr lang="zh-CN" altLang="en-US" sz="3600" dirty="0">
                <a:solidFill>
                  <a:srgbClr val="DA7608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互为相反数</a:t>
            </a:r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时，用</a:t>
            </a:r>
            <a:r>
              <a:rPr lang="zh-CN" altLang="en-US" sz="3600" dirty="0">
                <a:solidFill>
                  <a:srgbClr val="6600CC"/>
                </a:solidFill>
                <a:latin typeface="Arial" panose="020B0604020202020204" pitchFamily="34" charset="0"/>
                <a:ea typeface="楷体_GB2312" pitchFamily="49" charset="-122"/>
              </a:rPr>
              <a:t>加法</a:t>
            </a:r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  <a:endParaRPr lang="zh-CN" altLang="en-US" sz="3600" dirty="0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cc66ff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339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19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339">
                                            <p:txEl>
                                              <p:charRg st="19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5362" name="Rectangle 2"/>
          <p:cNvSpPr/>
          <p:nvPr/>
        </p:nvSpPr>
        <p:spPr>
          <a:xfrm>
            <a:off x="1890713" y="2813050"/>
            <a:ext cx="21415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分别相加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3" name="Rectangle 3"/>
          <p:cNvSpPr/>
          <p:nvPr/>
        </p:nvSpPr>
        <p:spPr>
          <a:xfrm>
            <a:off x="7056438" y="2708275"/>
            <a:ext cx="385762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4" name="Text Box 5"/>
          <p:cNvSpPr txBox="1"/>
          <p:nvPr/>
        </p:nvSpPr>
        <p:spPr>
          <a:xfrm>
            <a:off x="323850" y="1762125"/>
            <a:ext cx="2743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已知方程组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AutoShape 6"/>
          <p:cNvSpPr/>
          <p:nvPr/>
        </p:nvSpPr>
        <p:spPr>
          <a:xfrm>
            <a:off x="2914650" y="1449388"/>
            <a:ext cx="304800" cy="1260475"/>
          </a:xfrm>
          <a:prstGeom prst="leftBrace">
            <a:avLst>
              <a:gd name="adj1" fmla="val 34461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5366" name="Rectangle 7"/>
          <p:cNvSpPr/>
          <p:nvPr/>
        </p:nvSpPr>
        <p:spPr>
          <a:xfrm>
            <a:off x="3219450" y="1304925"/>
            <a:ext cx="1865313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2x+7y=17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Rectangle 8"/>
          <p:cNvSpPr/>
          <p:nvPr/>
        </p:nvSpPr>
        <p:spPr>
          <a:xfrm>
            <a:off x="3219450" y="2219325"/>
            <a:ext cx="1565275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4x-7y=6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8" name="Rectangle 9"/>
          <p:cNvSpPr/>
          <p:nvPr/>
        </p:nvSpPr>
        <p:spPr>
          <a:xfrm>
            <a:off x="4819650" y="1838325"/>
            <a:ext cx="2214563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　两个方程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9" name="Rectangle 10"/>
          <p:cNvSpPr/>
          <p:nvPr/>
        </p:nvSpPr>
        <p:spPr>
          <a:xfrm>
            <a:off x="3600450" y="2924175"/>
            <a:ext cx="3433763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就可以消去未知数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5370" name="组合 15369"/>
          <p:cNvGrpSpPr/>
          <p:nvPr/>
        </p:nvGrpSpPr>
        <p:grpSpPr>
          <a:xfrm>
            <a:off x="1908175" y="3429000"/>
            <a:ext cx="5486400" cy="0"/>
            <a:chOff x="0" y="0"/>
            <a:chExt cx="3456" cy="0"/>
          </a:xfrm>
        </p:grpSpPr>
        <p:sp>
          <p:nvSpPr>
            <p:cNvPr id="15371" name="Line 11"/>
            <p:cNvSpPr/>
            <p:nvPr/>
          </p:nvSpPr>
          <p:spPr>
            <a:xfrm>
              <a:off x="3216" y="0"/>
              <a:ext cx="24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72" name="Line 12"/>
            <p:cNvSpPr/>
            <p:nvPr/>
          </p:nvSpPr>
          <p:spPr>
            <a:xfrm>
              <a:off x="0" y="0"/>
              <a:ext cx="110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5373" name="Rectangle 13"/>
          <p:cNvSpPr/>
          <p:nvPr/>
        </p:nvSpPr>
        <p:spPr>
          <a:xfrm>
            <a:off x="2051050" y="5192713"/>
            <a:ext cx="1808163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分别相减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4" name="Line 15"/>
          <p:cNvSpPr/>
          <p:nvPr/>
        </p:nvSpPr>
        <p:spPr>
          <a:xfrm>
            <a:off x="7019925" y="5876925"/>
            <a:ext cx="3810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75" name="Text Box 17"/>
          <p:cNvSpPr txBox="1"/>
          <p:nvPr/>
        </p:nvSpPr>
        <p:spPr>
          <a:xfrm>
            <a:off x="358775" y="4443413"/>
            <a:ext cx="2743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已知方程组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6" name="AutoShape 18"/>
          <p:cNvSpPr/>
          <p:nvPr/>
        </p:nvSpPr>
        <p:spPr>
          <a:xfrm>
            <a:off x="2873375" y="4165600"/>
            <a:ext cx="457200" cy="1017588"/>
          </a:xfrm>
          <a:prstGeom prst="leftBrace">
            <a:avLst>
              <a:gd name="adj1" fmla="val 18547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5377" name="Rectangle 19"/>
          <p:cNvSpPr/>
          <p:nvPr/>
        </p:nvSpPr>
        <p:spPr>
          <a:xfrm>
            <a:off x="3384550" y="3824288"/>
            <a:ext cx="1971675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23x-9y=18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8" name="Rectangle 20"/>
          <p:cNvSpPr/>
          <p:nvPr/>
        </p:nvSpPr>
        <p:spPr>
          <a:xfrm>
            <a:off x="3330575" y="4775200"/>
            <a:ext cx="2474913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23x+6y=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12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9" name="Rectangle 21"/>
          <p:cNvSpPr/>
          <p:nvPr/>
        </p:nvSpPr>
        <p:spPr>
          <a:xfrm>
            <a:off x="5311775" y="4394200"/>
            <a:ext cx="2214563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　两个方程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80" name="Rectangle 22"/>
          <p:cNvSpPr/>
          <p:nvPr/>
        </p:nvSpPr>
        <p:spPr>
          <a:xfrm>
            <a:off x="3708400" y="5373688"/>
            <a:ext cx="3433763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就可以消去未知数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81" name="Line 23"/>
          <p:cNvSpPr/>
          <p:nvPr/>
        </p:nvSpPr>
        <p:spPr>
          <a:xfrm>
            <a:off x="2087563" y="5876925"/>
            <a:ext cx="17526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82" name="Rectangle 24"/>
          <p:cNvSpPr/>
          <p:nvPr/>
        </p:nvSpPr>
        <p:spPr>
          <a:xfrm>
            <a:off x="7092950" y="5265738"/>
            <a:ext cx="309563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83" name="Rectangle 25"/>
          <p:cNvSpPr/>
          <p:nvPr/>
        </p:nvSpPr>
        <p:spPr>
          <a:xfrm>
            <a:off x="7056438" y="5265738"/>
            <a:ext cx="385762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84" name="Rectangle 26"/>
          <p:cNvSpPr/>
          <p:nvPr>
            <p:ph type="title" idx="4294967295"/>
          </p:nvPr>
        </p:nvSpPr>
        <p:spPr>
          <a:xfrm>
            <a:off x="2376488" y="404813"/>
            <a:ext cx="3276600" cy="990600"/>
          </a:xfrm>
        </p:spPr>
        <p:txBody>
          <a:bodyPr vert="horz" wrap="square" anchor="ctr"/>
          <a:p>
            <a:r>
              <a:rPr lang="zh-CN" altLang="x-none" b="0" dirty="0">
                <a:solidFill>
                  <a:srgbClr val="FF66CC"/>
                </a:solidFill>
              </a:rPr>
              <a:t>一</a:t>
            </a:r>
            <a:r>
              <a:rPr lang="en-US" altLang="zh-CN" b="0">
                <a:solidFill>
                  <a:srgbClr val="FF66CC"/>
                </a:solidFill>
              </a:rPr>
              <a:t>.</a:t>
            </a:r>
            <a:r>
              <a:rPr lang="zh-CN" altLang="x-none" b="0" dirty="0">
                <a:solidFill>
                  <a:srgbClr val="FF66CC"/>
                </a:solidFill>
              </a:rPr>
              <a:t>填空题：</a:t>
            </a:r>
            <a:endParaRPr lang="zh-CN" altLang="x-none" b="0" dirty="0">
              <a:solidFill>
                <a:srgbClr val="FF66CC"/>
              </a:solidFill>
            </a:endParaRPr>
          </a:p>
        </p:txBody>
      </p:sp>
      <p:sp>
        <p:nvSpPr>
          <p:cNvPr id="15385" name="Text Box 29"/>
          <p:cNvSpPr txBox="1"/>
          <p:nvPr/>
        </p:nvSpPr>
        <p:spPr>
          <a:xfrm>
            <a:off x="0" y="2960688"/>
            <a:ext cx="219551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只要两边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86" name="Text Box 30"/>
          <p:cNvSpPr txBox="1"/>
          <p:nvPr/>
        </p:nvSpPr>
        <p:spPr>
          <a:xfrm>
            <a:off x="250825" y="5300663"/>
            <a:ext cx="21240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只要两边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87" name="WordArt 31"/>
          <p:cNvSpPr>
            <a:spLocks noTextEdit="1"/>
          </p:cNvSpPr>
          <p:nvPr/>
        </p:nvSpPr>
        <p:spPr>
          <a:xfrm>
            <a:off x="395288" y="225425"/>
            <a:ext cx="1476375" cy="1295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练习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FF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/>
      <p:bldP spid="15373" grpId="0"/>
      <p:bldP spid="1538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6386" name="Text Box 2"/>
          <p:cNvSpPr txBox="1"/>
          <p:nvPr/>
        </p:nvSpPr>
        <p:spPr>
          <a:xfrm>
            <a:off x="228600" y="457200"/>
            <a:ext cx="28956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4800" dirty="0">
                <a:solidFill>
                  <a:srgbClr val="9933FF"/>
                </a:solidFill>
                <a:latin typeface="Times New Roman" panose="02020603050405020304" pitchFamily="18" charset="0"/>
              </a:rPr>
              <a:t>二</a:t>
            </a:r>
            <a:r>
              <a:rPr lang="en-US" altLang="zh-CN" sz="4800">
                <a:solidFill>
                  <a:srgbClr val="9933FF"/>
                </a:solidFill>
                <a:latin typeface="Times New Roman" panose="02020603050405020304" pitchFamily="18" charset="0"/>
              </a:rPr>
              <a:t>.</a:t>
            </a:r>
            <a:r>
              <a:rPr lang="zh-CN" altLang="en-US" sz="4800" dirty="0">
                <a:solidFill>
                  <a:srgbClr val="9933FF"/>
                </a:solidFill>
                <a:latin typeface="Times New Roman" panose="02020603050405020304" pitchFamily="18" charset="0"/>
              </a:rPr>
              <a:t>选择题</a:t>
            </a:r>
            <a:endParaRPr lang="zh-CN" altLang="en-US" sz="4800" dirty="0">
              <a:solidFill>
                <a:srgbClr val="9933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6387" name="组合 16386"/>
          <p:cNvGrpSpPr/>
          <p:nvPr/>
        </p:nvGrpSpPr>
        <p:grpSpPr>
          <a:xfrm>
            <a:off x="107950" y="1304925"/>
            <a:ext cx="8991600" cy="2774950"/>
            <a:chOff x="0" y="0"/>
            <a:chExt cx="5664" cy="1748"/>
          </a:xfrm>
        </p:grpSpPr>
        <p:sp>
          <p:nvSpPr>
            <p:cNvPr id="16388" name="Text Box 4"/>
            <p:cNvSpPr txBox="1"/>
            <p:nvPr/>
          </p:nvSpPr>
          <p:spPr>
            <a:xfrm>
              <a:off x="0" y="288"/>
              <a:ext cx="273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3600">
                  <a:solidFill>
                    <a:schemeClr val="tx1"/>
                  </a:solidFill>
                  <a:latin typeface="Times New Roman" panose="02020603050405020304" pitchFamily="18" charset="0"/>
                </a:rPr>
                <a:t>1. </a:t>
              </a:r>
              <a:r>
                <a:rPr lang="zh-CN" altLang="en-US" sz="36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用加减法解方程组</a:t>
              </a:r>
              <a:endParaRPr lang="zh-CN" altLang="en-US" sz="36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389" name="AutoShape 5"/>
            <p:cNvSpPr/>
            <p:nvPr/>
          </p:nvSpPr>
          <p:spPr>
            <a:xfrm>
              <a:off x="2688" y="144"/>
              <a:ext cx="144" cy="672"/>
            </a:xfrm>
            <a:prstGeom prst="leftBrace">
              <a:avLst>
                <a:gd name="adj1" fmla="val 38888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3200" dirty="0">
                <a:latin typeface="Times New Roman" panose="02020603050405020304" pitchFamily="18" charset="0"/>
              </a:endParaRPr>
            </a:p>
          </p:txBody>
        </p:sp>
        <p:sp>
          <p:nvSpPr>
            <p:cNvPr id="16390" name="Text Box 6"/>
            <p:cNvSpPr txBox="1"/>
            <p:nvPr/>
          </p:nvSpPr>
          <p:spPr>
            <a:xfrm>
              <a:off x="2880" y="0"/>
              <a:ext cx="172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8x+7y=</a:t>
              </a:r>
              <a:r>
                <a:rPr lang="zh-CN" altLang="en-US" sz="32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19①</a:t>
              </a:r>
              <a:endParaRPr lang="en-US" altLang="zh-CN" sz="32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391" name="Text Box 7"/>
            <p:cNvSpPr txBox="1"/>
            <p:nvPr/>
          </p:nvSpPr>
          <p:spPr>
            <a:xfrm>
              <a:off x="2880" y="624"/>
              <a:ext cx="148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8x-5y=17②</a:t>
              </a:r>
              <a:endParaRPr lang="en-US" altLang="zh-CN" sz="32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392" name="Rectangle 8"/>
            <p:cNvSpPr/>
            <p:nvPr/>
          </p:nvSpPr>
          <p:spPr>
            <a:xfrm>
              <a:off x="4176" y="354"/>
              <a:ext cx="148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zh-CN" altLang="en-US" sz="36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　应用（   ）</a:t>
              </a:r>
              <a:endParaRPr lang="zh-CN" altLang="en-US" sz="36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393" name="Rectangle 9"/>
            <p:cNvSpPr/>
            <p:nvPr/>
          </p:nvSpPr>
          <p:spPr>
            <a:xfrm>
              <a:off x="96" y="960"/>
              <a:ext cx="1792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3600">
                  <a:solidFill>
                    <a:schemeClr val="tx1"/>
                  </a:solidFill>
                  <a:latin typeface="Times New Roman" panose="02020603050405020304" pitchFamily="18" charset="0"/>
                </a:rPr>
                <a:t>A.①-②</a:t>
              </a:r>
              <a:r>
                <a:rPr lang="zh-CN" altLang="en-US" sz="36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消去</a:t>
              </a:r>
              <a:r>
                <a:rPr lang="en-US" altLang="zh-CN" sz="3600">
                  <a:solidFill>
                    <a:schemeClr val="tx1"/>
                  </a:solidFill>
                  <a:latin typeface="Times New Roman" panose="02020603050405020304" pitchFamily="18" charset="0"/>
                </a:rPr>
                <a:t>y</a:t>
              </a:r>
              <a:endParaRPr lang="en-US" altLang="zh-CN" sz="36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394" name="Rectangle 10"/>
            <p:cNvSpPr/>
            <p:nvPr/>
          </p:nvSpPr>
          <p:spPr>
            <a:xfrm>
              <a:off x="2112" y="960"/>
              <a:ext cx="1872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/>
              <a:r>
                <a:rPr lang="en-US" altLang="zh-CN" sz="3600">
                  <a:solidFill>
                    <a:schemeClr val="tx1"/>
                  </a:solidFill>
                  <a:latin typeface="Times New Roman" panose="02020603050405020304" pitchFamily="18" charset="0"/>
                </a:rPr>
                <a:t>B.①-②</a:t>
              </a:r>
              <a:r>
                <a:rPr lang="zh-CN" altLang="en-US" sz="36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消去</a:t>
              </a:r>
              <a:r>
                <a:rPr lang="en-US" altLang="zh-CN" sz="3600">
                  <a:solidFill>
                    <a:schemeClr val="tx1"/>
                  </a:solidFill>
                  <a:latin typeface="Times New Roman" panose="02020603050405020304" pitchFamily="18" charset="0"/>
                </a:rPr>
                <a:t>x</a:t>
              </a:r>
              <a:endParaRPr lang="en-US" altLang="zh-CN" sz="36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395" name="Rectangle 11"/>
            <p:cNvSpPr/>
            <p:nvPr/>
          </p:nvSpPr>
          <p:spPr>
            <a:xfrm>
              <a:off x="96" y="1344"/>
              <a:ext cx="2652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3600">
                  <a:solidFill>
                    <a:schemeClr val="tx1"/>
                  </a:solidFill>
                  <a:latin typeface="Times New Roman" panose="02020603050405020304" pitchFamily="18" charset="0"/>
                </a:rPr>
                <a:t>C. ②- ①</a:t>
              </a:r>
              <a:r>
                <a:rPr lang="zh-CN" altLang="en-US" sz="36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消去常数项</a:t>
              </a:r>
              <a:endParaRPr lang="zh-CN" altLang="en-US" sz="36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396" name="Rectangle 12"/>
            <p:cNvSpPr/>
            <p:nvPr/>
          </p:nvSpPr>
          <p:spPr>
            <a:xfrm>
              <a:off x="2688" y="1344"/>
              <a:ext cx="1913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3600">
                  <a:solidFill>
                    <a:schemeClr val="tx1"/>
                  </a:solidFill>
                  <a:latin typeface="Times New Roman" panose="02020603050405020304" pitchFamily="18" charset="0"/>
                </a:rPr>
                <a:t>D. </a:t>
              </a:r>
              <a:r>
                <a:rPr lang="zh-CN" altLang="en-US" sz="36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以上都不对</a:t>
              </a:r>
              <a:endParaRPr lang="zh-CN" altLang="en-US" sz="36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6397" name="Rectangle 13"/>
          <p:cNvSpPr/>
          <p:nvPr/>
        </p:nvSpPr>
        <p:spPr>
          <a:xfrm>
            <a:off x="8569325" y="1844675"/>
            <a:ext cx="487363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3600">
                <a:solidFill>
                  <a:srgbClr val="0000CC"/>
                </a:solidFill>
                <a:latin typeface="Times New Roman" panose="02020603050405020304" pitchFamily="18" charset="0"/>
              </a:rPr>
              <a:t>B</a:t>
            </a:r>
            <a:endParaRPr lang="en-US" altLang="zh-CN" sz="360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8" name="Rectangle 14"/>
          <p:cNvSpPr/>
          <p:nvPr/>
        </p:nvSpPr>
        <p:spPr>
          <a:xfrm>
            <a:off x="304800" y="4572000"/>
            <a:ext cx="1897063" cy="6397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3600">
                <a:solidFill>
                  <a:schemeClr val="tx1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3600" dirty="0">
                <a:solidFill>
                  <a:schemeClr val="tx1"/>
                </a:solidFill>
                <a:latin typeface="Times New Roman" panose="02020603050405020304" pitchFamily="18" charset="0"/>
              </a:rPr>
              <a:t>方程组</a:t>
            </a:r>
            <a:endParaRPr lang="zh-CN" altLang="en-US" sz="36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9" name="AutoShape 15"/>
          <p:cNvSpPr/>
          <p:nvPr/>
        </p:nvSpPr>
        <p:spPr>
          <a:xfrm>
            <a:off x="2133600" y="4267200"/>
            <a:ext cx="152400" cy="1219200"/>
          </a:xfrm>
          <a:prstGeom prst="leftBrace">
            <a:avLst>
              <a:gd name="adj1" fmla="val 66666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6400" name="Rectangle 16"/>
          <p:cNvSpPr/>
          <p:nvPr/>
        </p:nvSpPr>
        <p:spPr>
          <a:xfrm>
            <a:off x="2160588" y="4868863"/>
            <a:ext cx="1865312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3x+2y=13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01" name="Rectangle 17"/>
          <p:cNvSpPr/>
          <p:nvPr/>
        </p:nvSpPr>
        <p:spPr>
          <a:xfrm>
            <a:off x="2232025" y="4221163"/>
            <a:ext cx="1565275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3x-2y=5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02" name="Rectangle 18"/>
          <p:cNvSpPr/>
          <p:nvPr/>
        </p:nvSpPr>
        <p:spPr>
          <a:xfrm>
            <a:off x="3810000" y="4648200"/>
            <a:ext cx="5105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　消去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y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后所得的方程是（  ）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03" name="Rectangle 19"/>
          <p:cNvSpPr/>
          <p:nvPr/>
        </p:nvSpPr>
        <p:spPr>
          <a:xfrm>
            <a:off x="8388350" y="4545013"/>
            <a:ext cx="512763" cy="6397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04" name="Rectangle 20"/>
          <p:cNvSpPr/>
          <p:nvPr/>
        </p:nvSpPr>
        <p:spPr>
          <a:xfrm>
            <a:off x="503238" y="5697538"/>
            <a:ext cx="1600200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600">
                <a:solidFill>
                  <a:schemeClr val="tx1"/>
                </a:solidFill>
                <a:latin typeface="Times New Roman" panose="02020603050405020304" pitchFamily="18" charset="0"/>
              </a:rPr>
              <a:t>A.6x=8</a:t>
            </a:r>
            <a:endParaRPr lang="en-US" altLang="zh-CN" sz="36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05" name="Rectangle 21"/>
          <p:cNvSpPr/>
          <p:nvPr/>
        </p:nvSpPr>
        <p:spPr>
          <a:xfrm>
            <a:off x="2159000" y="5734050"/>
            <a:ext cx="1981200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600">
                <a:solidFill>
                  <a:schemeClr val="tx1"/>
                </a:solidFill>
                <a:latin typeface="Times New Roman" panose="02020603050405020304" pitchFamily="18" charset="0"/>
              </a:rPr>
              <a:t>B.6x=5</a:t>
            </a:r>
            <a:endParaRPr lang="en-US" altLang="zh-CN" sz="36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06" name="Rectangle 22"/>
          <p:cNvSpPr/>
          <p:nvPr/>
        </p:nvSpPr>
        <p:spPr>
          <a:xfrm>
            <a:off x="3708400" y="5734050"/>
            <a:ext cx="1995488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600">
                <a:solidFill>
                  <a:schemeClr val="tx1"/>
                </a:solidFill>
                <a:latin typeface="Times New Roman" panose="02020603050405020304" pitchFamily="18" charset="0"/>
              </a:rPr>
              <a:t>C.6x=18</a:t>
            </a:r>
            <a:endParaRPr lang="en-US" altLang="zh-CN" sz="36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07" name="Rectangle 23"/>
          <p:cNvSpPr/>
          <p:nvPr/>
        </p:nvSpPr>
        <p:spPr>
          <a:xfrm>
            <a:off x="5903913" y="5697538"/>
            <a:ext cx="1600200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600" err="1">
                <a:solidFill>
                  <a:schemeClr val="tx1"/>
                </a:solidFill>
                <a:latin typeface="Times New Roman" panose="02020603050405020304" pitchFamily="18" charset="0"/>
              </a:rPr>
              <a:t>D.x</a:t>
            </a:r>
            <a:r>
              <a:rPr lang="en-US" altLang="zh-CN" sz="3600">
                <a:solidFill>
                  <a:schemeClr val="tx1"/>
                </a:solidFill>
                <a:latin typeface="Times New Roman" panose="02020603050405020304" pitchFamily="18" charset="0"/>
              </a:rPr>
              <a:t>=18</a:t>
            </a:r>
            <a:endParaRPr lang="en-US" altLang="zh-CN" sz="36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1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7" grpId="0"/>
      <p:bldP spid="1640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7410" name="Text Box 2"/>
          <p:cNvSpPr txBox="1"/>
          <p:nvPr/>
        </p:nvSpPr>
        <p:spPr>
          <a:xfrm>
            <a:off x="1223963" y="260350"/>
            <a:ext cx="55086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</a:rPr>
              <a:t>三、指出下列方程组求解过程中有错误步骤，并给予订正：</a:t>
            </a:r>
            <a:endParaRPr lang="zh-CN" altLang="en-US" sz="32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7411" name="Text Box 3"/>
          <p:cNvSpPr txBox="1"/>
          <p:nvPr/>
        </p:nvSpPr>
        <p:spPr>
          <a:xfrm>
            <a:off x="1368425" y="1449388"/>
            <a:ext cx="3673475" cy="38687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7x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－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4y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＝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4</a:t>
            </a:r>
            <a:endParaRPr lang="en-US" altLang="zh-CN" sz="3200" b="0">
              <a:solidFill>
                <a:schemeClr val="tx1"/>
              </a:solidFill>
              <a:latin typeface="Verdana" panose="020B060403050404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5x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－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4y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＝－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4</a:t>
            </a:r>
            <a:endParaRPr lang="en-US" altLang="zh-CN" sz="3200" b="0">
              <a:solidFill>
                <a:schemeClr val="tx1"/>
              </a:solidFill>
              <a:latin typeface="Verdana" panose="020B0604030504040204" pitchFamily="34" charset="0"/>
            </a:endParaRPr>
          </a:p>
          <a:p>
            <a:pPr algn="l">
              <a:spcBef>
                <a:spcPct val="25000"/>
              </a:spcBef>
            </a:pP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解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:①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－②，得</a:t>
            </a:r>
            <a:endParaRPr lang="zh-CN" altLang="en-US" sz="3200" b="0" dirty="0">
              <a:solidFill>
                <a:schemeClr val="tx1"/>
              </a:solidFill>
              <a:latin typeface="Verdana" panose="020B0604030504040204" pitchFamily="34" charset="0"/>
            </a:endParaRPr>
          </a:p>
          <a:p>
            <a:pPr algn="l">
              <a:spcBef>
                <a:spcPct val="25000"/>
              </a:spcBef>
            </a:pP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　　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2x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＝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4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－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4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，</a:t>
            </a:r>
            <a:endParaRPr lang="zh-CN" altLang="en-US" sz="3200" b="0" dirty="0">
              <a:solidFill>
                <a:schemeClr val="tx1"/>
              </a:solidFill>
              <a:latin typeface="Verdana" panose="020B0604030504040204" pitchFamily="34" charset="0"/>
            </a:endParaRPr>
          </a:p>
          <a:p>
            <a:pPr algn="l">
              <a:spcBef>
                <a:spcPct val="25000"/>
              </a:spcBef>
            </a:pP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　　　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x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＝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0</a:t>
            </a:r>
            <a:endParaRPr lang="en-US" altLang="zh-CN" sz="3200" b="0">
              <a:solidFill>
                <a:schemeClr val="tx1"/>
              </a:solidFill>
              <a:latin typeface="Verdana" panose="020B0604030504040204" pitchFamily="34" charset="0"/>
            </a:endParaRPr>
          </a:p>
          <a:p>
            <a:pPr algn="l">
              <a:spcBef>
                <a:spcPct val="50000"/>
              </a:spcBef>
            </a:pPr>
            <a:endParaRPr lang="en-US" altLang="zh-CN" sz="3200" b="0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17412" name="Rectangle 4"/>
          <p:cNvSpPr/>
          <p:nvPr/>
        </p:nvSpPr>
        <p:spPr>
          <a:xfrm>
            <a:off x="3779838" y="1520825"/>
            <a:ext cx="538162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800" b="0">
                <a:solidFill>
                  <a:schemeClr val="tx1"/>
                </a:solidFill>
                <a:latin typeface="Verdana" panose="020B0604030504040204" pitchFamily="34" charset="0"/>
              </a:rPr>
              <a:t>①</a:t>
            </a:r>
            <a:endParaRPr lang="en-US" altLang="zh-CN" sz="2800" b="0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17413" name="Rectangle 5"/>
          <p:cNvSpPr/>
          <p:nvPr/>
        </p:nvSpPr>
        <p:spPr>
          <a:xfrm>
            <a:off x="7524750" y="1412875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400" b="0">
                <a:solidFill>
                  <a:schemeClr val="tx1"/>
                </a:solidFill>
                <a:latin typeface="Verdana" panose="020B0604030504040204" pitchFamily="34" charset="0"/>
              </a:rPr>
              <a:t>①</a:t>
            </a:r>
            <a:endParaRPr lang="en-US" altLang="zh-CN" sz="2400" b="0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17414" name="Rectangle 6"/>
          <p:cNvSpPr/>
          <p:nvPr/>
        </p:nvSpPr>
        <p:spPr>
          <a:xfrm>
            <a:off x="3492500" y="2708275"/>
            <a:ext cx="309563" cy="3651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endParaRPr lang="zh-CN" altLang="en-US" b="0" dirty="0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17415" name="Rectangle 7"/>
          <p:cNvSpPr/>
          <p:nvPr/>
        </p:nvSpPr>
        <p:spPr>
          <a:xfrm>
            <a:off x="7451725" y="1989138"/>
            <a:ext cx="4873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0">
                <a:solidFill>
                  <a:schemeClr val="tx1"/>
                </a:solidFill>
                <a:latin typeface="Verdana" panose="020B0604030504040204" pitchFamily="34" charset="0"/>
              </a:rPr>
              <a:t>②</a:t>
            </a:r>
            <a:endParaRPr lang="en-US" altLang="zh-CN" sz="2400" b="0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17416" name="Rectangle 8"/>
          <p:cNvSpPr/>
          <p:nvPr/>
        </p:nvSpPr>
        <p:spPr>
          <a:xfrm>
            <a:off x="3959225" y="2276475"/>
            <a:ext cx="538163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800" b="0">
                <a:solidFill>
                  <a:schemeClr val="tx1"/>
                </a:solidFill>
                <a:latin typeface="Verdana" panose="020B0604030504040204" pitchFamily="34" charset="0"/>
              </a:rPr>
              <a:t>②</a:t>
            </a:r>
            <a:endParaRPr lang="en-US" altLang="zh-CN" sz="2800" b="0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17417" name="AutoShape 9"/>
          <p:cNvSpPr/>
          <p:nvPr/>
        </p:nvSpPr>
        <p:spPr>
          <a:xfrm>
            <a:off x="1295400" y="1665288"/>
            <a:ext cx="71438" cy="755650"/>
          </a:xfrm>
          <a:prstGeom prst="leftBrace">
            <a:avLst>
              <a:gd name="adj1" fmla="val 88147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7418" name="AutoShape 10"/>
          <p:cNvSpPr/>
          <p:nvPr/>
        </p:nvSpPr>
        <p:spPr>
          <a:xfrm>
            <a:off x="4895850" y="1628775"/>
            <a:ext cx="215900" cy="863600"/>
          </a:xfrm>
          <a:prstGeom prst="leftBrace">
            <a:avLst>
              <a:gd name="adj1" fmla="val 3333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7419" name="Text Box 13"/>
          <p:cNvSpPr txBox="1"/>
          <p:nvPr/>
        </p:nvSpPr>
        <p:spPr>
          <a:xfrm>
            <a:off x="5076825" y="1412875"/>
            <a:ext cx="3816350" cy="32115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3x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－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4y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＝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14</a:t>
            </a:r>
            <a:endParaRPr lang="en-US" altLang="zh-CN" sz="3200" b="0">
              <a:solidFill>
                <a:schemeClr val="tx1"/>
              </a:solidFill>
              <a:latin typeface="Verdana" panose="020B060403050404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5x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＋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4y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＝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2</a:t>
            </a:r>
            <a:endParaRPr lang="en-US" altLang="zh-CN" sz="3200" b="0">
              <a:solidFill>
                <a:schemeClr val="tx1"/>
              </a:solidFill>
              <a:latin typeface="Verdana" panose="020B0604030504040204" pitchFamily="34" charset="0"/>
            </a:endParaRPr>
          </a:p>
          <a:p>
            <a:pPr algn="l">
              <a:spcBef>
                <a:spcPct val="30000"/>
              </a:spcBef>
            </a:pP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解　</a:t>
            </a:r>
            <a:r>
              <a:rPr lang="zh-CN" altLang="en-US" sz="3200" b="0" dirty="0">
                <a:solidFill>
                  <a:schemeClr val="tx1"/>
                </a:solidFill>
                <a:latin typeface="宋体" panose="02010600030101010101" pitchFamily="2" charset="-122"/>
              </a:rPr>
              <a:t>①－②，得</a:t>
            </a:r>
            <a:endParaRPr lang="zh-CN" altLang="en-US" sz="3200" b="0" dirty="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algn="l">
              <a:spcBef>
                <a:spcPct val="30000"/>
              </a:spcBef>
            </a:pPr>
            <a:r>
              <a:rPr lang="zh-CN" altLang="en-US" sz="3200" b="0" dirty="0">
                <a:solidFill>
                  <a:schemeClr val="tx1"/>
                </a:solidFill>
                <a:latin typeface="宋体" panose="02010600030101010101" pitchFamily="2" charset="-122"/>
              </a:rPr>
              <a:t>　　－</a:t>
            </a:r>
            <a:r>
              <a:rPr lang="en-US" altLang="zh-CN" sz="3200" b="0">
                <a:solidFill>
                  <a:schemeClr val="tx1"/>
                </a:solidFill>
                <a:latin typeface="宋体" panose="02010600030101010101" pitchFamily="2" charset="-122"/>
              </a:rPr>
              <a:t>2x</a:t>
            </a:r>
            <a:r>
              <a:rPr lang="zh-CN" altLang="en-US" sz="3200" b="0" dirty="0">
                <a:solidFill>
                  <a:schemeClr val="tx1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3200" b="0">
                <a:solidFill>
                  <a:schemeClr val="tx1"/>
                </a:solidFill>
                <a:latin typeface="宋体" panose="02010600030101010101" pitchFamily="2" charset="-122"/>
              </a:rPr>
              <a:t>12</a:t>
            </a:r>
            <a:endParaRPr lang="en-US" altLang="zh-CN" sz="3200" b="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algn="l">
              <a:spcBef>
                <a:spcPct val="30000"/>
              </a:spcBef>
            </a:pPr>
            <a:r>
              <a:rPr lang="zh-CN" altLang="en-US" sz="3200" b="0" dirty="0">
                <a:solidFill>
                  <a:schemeClr val="tx1"/>
                </a:solidFill>
                <a:latin typeface="宋体" panose="02010600030101010101" pitchFamily="2" charset="-122"/>
              </a:rPr>
              <a:t>　　　</a:t>
            </a:r>
            <a:r>
              <a:rPr lang="en-US" altLang="zh-CN" sz="3200" b="0">
                <a:solidFill>
                  <a:schemeClr val="tx1"/>
                </a:solidFill>
                <a:latin typeface="宋体" panose="02010600030101010101" pitchFamily="2" charset="-122"/>
              </a:rPr>
              <a:t>x </a:t>
            </a:r>
            <a:r>
              <a:rPr lang="zh-CN" altLang="en-US" sz="3200" b="0" dirty="0">
                <a:solidFill>
                  <a:schemeClr val="tx1"/>
                </a:solidFill>
                <a:latin typeface="宋体" panose="02010600030101010101" pitchFamily="2" charset="-122"/>
              </a:rPr>
              <a:t>＝－</a:t>
            </a:r>
            <a:r>
              <a:rPr lang="en-US" altLang="zh-CN" sz="3200" b="0">
                <a:solidFill>
                  <a:schemeClr val="tx1"/>
                </a:solidFill>
                <a:latin typeface="宋体" panose="02010600030101010101" pitchFamily="2" charset="-122"/>
              </a:rPr>
              <a:t>6</a:t>
            </a:r>
            <a:endParaRPr lang="en-US" altLang="zh-CN" sz="3200" b="0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17420" name="Rectangle 14"/>
          <p:cNvSpPr/>
          <p:nvPr/>
        </p:nvSpPr>
        <p:spPr>
          <a:xfrm>
            <a:off x="1331913" y="4616450"/>
            <a:ext cx="4572000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解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: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　①－②，得</a:t>
            </a:r>
            <a:endParaRPr lang="zh-CN" altLang="en-US" sz="3200" b="0" dirty="0">
              <a:solidFill>
                <a:schemeClr val="tx1"/>
              </a:solidFill>
              <a:latin typeface="Verdana" panose="020B0604030504040204" pitchFamily="34" charset="0"/>
            </a:endParaRPr>
          </a:p>
          <a:p>
            <a:pPr algn="l"/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　　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2x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＝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4</a:t>
            </a:r>
            <a:r>
              <a:rPr lang="zh-CN" altLang="en-US" sz="3200" b="0" dirty="0">
                <a:solidFill>
                  <a:srgbClr val="FF3300"/>
                </a:solidFill>
                <a:latin typeface="Verdana" panose="020B0604030504040204" pitchFamily="34" charset="0"/>
              </a:rPr>
              <a:t>＋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4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，</a:t>
            </a:r>
            <a:endParaRPr lang="zh-CN" altLang="en-US" sz="3200" b="0" dirty="0">
              <a:solidFill>
                <a:schemeClr val="tx1"/>
              </a:solidFill>
              <a:latin typeface="Verdana" panose="020B0604030504040204" pitchFamily="34" charset="0"/>
            </a:endParaRPr>
          </a:p>
          <a:p>
            <a:pPr algn="l"/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　　　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x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＝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4</a:t>
            </a:r>
            <a:endParaRPr lang="en-US" altLang="zh-CN" sz="3200" b="0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17421" name="Rectangle 15"/>
          <p:cNvSpPr/>
          <p:nvPr/>
        </p:nvSpPr>
        <p:spPr>
          <a:xfrm>
            <a:off x="5003800" y="4843463"/>
            <a:ext cx="4572000" cy="228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解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: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　①</a:t>
            </a:r>
            <a:r>
              <a:rPr lang="zh-CN" altLang="en-US" sz="3200" b="0" dirty="0">
                <a:solidFill>
                  <a:srgbClr val="FF3300"/>
                </a:solidFill>
                <a:latin typeface="Verdana" panose="020B0604030504040204" pitchFamily="34" charset="0"/>
              </a:rPr>
              <a:t>＋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②，得</a:t>
            </a:r>
            <a:endParaRPr lang="zh-CN" altLang="en-US" sz="3200" b="0" dirty="0">
              <a:solidFill>
                <a:schemeClr val="tx1"/>
              </a:solidFill>
              <a:latin typeface="Verdana" panose="020B0604030504040204" pitchFamily="34" charset="0"/>
            </a:endParaRPr>
          </a:p>
          <a:p>
            <a:pPr algn="l"/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　　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8x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＝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16</a:t>
            </a:r>
            <a:endParaRPr lang="en-US" altLang="zh-CN" sz="3200" b="0">
              <a:solidFill>
                <a:schemeClr val="tx1"/>
              </a:solidFill>
              <a:latin typeface="Verdana" panose="020B0604030504040204" pitchFamily="34" charset="0"/>
            </a:endParaRPr>
          </a:p>
          <a:p>
            <a:pPr algn="l"/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　　　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x </a:t>
            </a:r>
            <a:r>
              <a:rPr lang="zh-CN" altLang="en-US" sz="3200" b="0" dirty="0">
                <a:solidFill>
                  <a:schemeClr val="tx1"/>
                </a:solidFill>
                <a:latin typeface="Verdana" panose="020B0604030504040204" pitchFamily="34" charset="0"/>
              </a:rPr>
              <a:t>＝</a:t>
            </a:r>
            <a:r>
              <a:rPr lang="en-US" altLang="zh-CN" sz="3200" b="0">
                <a:solidFill>
                  <a:schemeClr val="tx1"/>
                </a:solidFill>
                <a:latin typeface="Verdana" panose="020B0604030504040204" pitchFamily="34" charset="0"/>
              </a:rPr>
              <a:t>2</a:t>
            </a:r>
            <a:endParaRPr lang="en-US" altLang="zh-CN" sz="3200" b="0">
              <a:solidFill>
                <a:schemeClr val="tx1"/>
              </a:solidFill>
              <a:latin typeface="Verdana" panose="020B0604030504040204" pitchFamily="34" charset="0"/>
            </a:endParaRPr>
          </a:p>
          <a:p>
            <a:pPr algn="l">
              <a:spcBef>
                <a:spcPct val="50000"/>
              </a:spcBef>
            </a:pPr>
            <a:endParaRPr lang="en-US" altLang="zh-CN" sz="3200" b="0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pic>
        <p:nvPicPr>
          <p:cNvPr id="17422" name="WordArt 17"/>
          <p:cNvPicPr/>
          <p:nvPr/>
        </p:nvPicPr>
        <p:blipFill>
          <a:blip r:embed="rId2"/>
          <a:stretch>
            <a:fillRect/>
          </a:stretch>
        </p:blipFill>
        <p:spPr>
          <a:xfrm>
            <a:off x="-73025" y="336550"/>
            <a:ext cx="993775" cy="5829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20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7420">
                                            <p:txEl>
                                              <p:charRg st="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19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7420">
                                            <p:txEl>
                                              <p:charRg st="19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7421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>
                                            <p:txEl>
                                              <p:charRg st="9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7421">
                                            <p:txEl>
                                              <p:charRg st="9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>
                                            <p:txEl>
                                              <p:charRg st="17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7421">
                                            <p:txEl>
                                              <p:charRg st="17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8434" name="Text Box 2"/>
          <p:cNvSpPr txBox="1"/>
          <p:nvPr/>
        </p:nvSpPr>
        <p:spPr>
          <a:xfrm>
            <a:off x="381000" y="762000"/>
            <a:ext cx="59436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4400" dirty="0">
                <a:solidFill>
                  <a:srgbClr val="9933FF"/>
                </a:solidFill>
                <a:latin typeface="Times New Roman" panose="02020603050405020304" pitchFamily="18" charset="0"/>
              </a:rPr>
              <a:t>四</a:t>
            </a:r>
            <a:r>
              <a:rPr lang="en-US" altLang="zh-CN" sz="4400">
                <a:solidFill>
                  <a:srgbClr val="9933FF"/>
                </a:solidFill>
                <a:latin typeface="Times New Roman" panose="02020603050405020304" pitchFamily="18" charset="0"/>
              </a:rPr>
              <a:t>. </a:t>
            </a:r>
            <a:r>
              <a:rPr lang="zh-CN" altLang="en-US" sz="4400" dirty="0">
                <a:solidFill>
                  <a:srgbClr val="9933FF"/>
                </a:solidFill>
                <a:latin typeface="Times New Roman" panose="02020603050405020304" pitchFamily="18" charset="0"/>
              </a:rPr>
              <a:t>用加减法解方程组</a:t>
            </a:r>
            <a:endParaRPr lang="zh-CN" altLang="en-US" sz="4400" dirty="0">
              <a:solidFill>
                <a:srgbClr val="9933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8435" name="组合 18434"/>
          <p:cNvGrpSpPr/>
          <p:nvPr/>
        </p:nvGrpSpPr>
        <p:grpSpPr>
          <a:xfrm>
            <a:off x="533400" y="1447800"/>
            <a:ext cx="3789363" cy="3094038"/>
            <a:chOff x="0" y="0"/>
            <a:chExt cx="2387" cy="1949"/>
          </a:xfrm>
        </p:grpSpPr>
        <p:sp>
          <p:nvSpPr>
            <p:cNvPr id="18436" name="Rectangle 4"/>
            <p:cNvSpPr/>
            <p:nvPr/>
          </p:nvSpPr>
          <p:spPr>
            <a:xfrm>
              <a:off x="0" y="240"/>
              <a:ext cx="76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zh-CN" altLang="en-US" sz="32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（</a:t>
              </a:r>
              <a:r>
                <a:rPr lang="en-US" altLang="zh-CN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1</a:t>
              </a:r>
              <a:r>
                <a:rPr lang="zh-CN" altLang="en-US" sz="32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）</a:t>
              </a:r>
              <a:endPara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37" name="AutoShape 5"/>
            <p:cNvSpPr/>
            <p:nvPr/>
          </p:nvSpPr>
          <p:spPr>
            <a:xfrm>
              <a:off x="672" y="96"/>
              <a:ext cx="192" cy="672"/>
            </a:xfrm>
            <a:prstGeom prst="leftBrace">
              <a:avLst>
                <a:gd name="adj1" fmla="val 29166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3200" dirty="0">
                <a:latin typeface="Times New Roman" panose="02020603050405020304" pitchFamily="18" charset="0"/>
              </a:endParaRPr>
            </a:p>
          </p:txBody>
        </p:sp>
        <p:sp>
          <p:nvSpPr>
            <p:cNvPr id="18438" name="Rectangle 6"/>
            <p:cNvSpPr/>
            <p:nvPr/>
          </p:nvSpPr>
          <p:spPr>
            <a:xfrm>
              <a:off x="912" y="0"/>
              <a:ext cx="130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3x+2y=9①</a:t>
              </a:r>
              <a:endParaRPr lang="en-US" altLang="zh-CN" sz="32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39" name="Rectangle 7"/>
            <p:cNvSpPr/>
            <p:nvPr/>
          </p:nvSpPr>
          <p:spPr>
            <a:xfrm>
              <a:off x="912" y="576"/>
              <a:ext cx="1245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3x-5y=2②</a:t>
              </a:r>
              <a:endParaRPr lang="en-US" altLang="zh-CN" sz="32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40" name="Rectangle 8"/>
            <p:cNvSpPr/>
            <p:nvPr/>
          </p:nvSpPr>
          <p:spPr>
            <a:xfrm>
              <a:off x="48" y="1248"/>
              <a:ext cx="76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zh-CN" altLang="en-US" sz="32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（</a:t>
              </a:r>
              <a:r>
                <a:rPr lang="en-US" altLang="zh-CN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2</a:t>
              </a:r>
              <a:r>
                <a:rPr lang="zh-CN" altLang="en-US" sz="32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）</a:t>
              </a:r>
              <a:endPara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41" name="AutoShape 9"/>
            <p:cNvSpPr/>
            <p:nvPr/>
          </p:nvSpPr>
          <p:spPr>
            <a:xfrm>
              <a:off x="720" y="1104"/>
              <a:ext cx="192" cy="672"/>
            </a:xfrm>
            <a:prstGeom prst="leftBrace">
              <a:avLst>
                <a:gd name="adj1" fmla="val 29166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3200" dirty="0">
                <a:latin typeface="Times New Roman" panose="02020603050405020304" pitchFamily="18" charset="0"/>
              </a:endParaRPr>
            </a:p>
          </p:txBody>
        </p:sp>
        <p:sp>
          <p:nvSpPr>
            <p:cNvPr id="18442" name="Rectangle 10"/>
            <p:cNvSpPr/>
            <p:nvPr/>
          </p:nvSpPr>
          <p:spPr>
            <a:xfrm>
              <a:off x="960" y="1008"/>
              <a:ext cx="142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2s+5t=     ①</a:t>
              </a:r>
              <a:endParaRPr lang="en-US" altLang="zh-CN" sz="32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43" name="Rectangle 11"/>
            <p:cNvSpPr/>
            <p:nvPr/>
          </p:nvSpPr>
          <p:spPr>
            <a:xfrm>
              <a:off x="960" y="1584"/>
              <a:ext cx="136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3s-5t=     ②</a:t>
              </a:r>
              <a:endParaRPr lang="en-US" altLang="zh-CN" sz="32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8444" name="组合 18443"/>
          <p:cNvGrpSpPr/>
          <p:nvPr/>
        </p:nvGrpSpPr>
        <p:grpSpPr>
          <a:xfrm>
            <a:off x="3352800" y="2895600"/>
            <a:ext cx="463550" cy="944563"/>
            <a:chOff x="0" y="0"/>
            <a:chExt cx="292" cy="595"/>
          </a:xfrm>
        </p:grpSpPr>
        <p:sp>
          <p:nvSpPr>
            <p:cNvPr id="18445" name="Rectangle 13"/>
            <p:cNvSpPr/>
            <p:nvPr/>
          </p:nvSpPr>
          <p:spPr>
            <a:xfrm>
              <a:off x="0" y="0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2800">
                  <a:solidFill>
                    <a:schemeClr val="tx1"/>
                  </a:solidFill>
                  <a:latin typeface="Times New Roman" panose="02020603050405020304" pitchFamily="18" charset="0"/>
                </a:rPr>
                <a:t>1</a:t>
              </a:r>
              <a:endParaRPr lang="en-US" altLang="zh-CN" sz="28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46" name="Rectangle 14"/>
            <p:cNvSpPr/>
            <p:nvPr/>
          </p:nvSpPr>
          <p:spPr>
            <a:xfrm>
              <a:off x="4" y="268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2800">
                  <a:solidFill>
                    <a:schemeClr val="tx1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 sz="28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47" name="Line 15"/>
            <p:cNvSpPr/>
            <p:nvPr/>
          </p:nvSpPr>
          <p:spPr>
            <a:xfrm>
              <a:off x="4" y="316"/>
              <a:ext cx="28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8448" name="组合 18447"/>
          <p:cNvGrpSpPr/>
          <p:nvPr/>
        </p:nvGrpSpPr>
        <p:grpSpPr>
          <a:xfrm>
            <a:off x="3276600" y="3810000"/>
            <a:ext cx="463550" cy="944563"/>
            <a:chOff x="0" y="0"/>
            <a:chExt cx="292" cy="595"/>
          </a:xfrm>
        </p:grpSpPr>
        <p:sp>
          <p:nvSpPr>
            <p:cNvPr id="18449" name="Rectangle 17"/>
            <p:cNvSpPr/>
            <p:nvPr/>
          </p:nvSpPr>
          <p:spPr>
            <a:xfrm>
              <a:off x="0" y="0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2800">
                  <a:solidFill>
                    <a:schemeClr val="tx1"/>
                  </a:solidFill>
                  <a:latin typeface="Times New Roman" panose="02020603050405020304" pitchFamily="18" charset="0"/>
                </a:rPr>
                <a:t>1</a:t>
              </a:r>
              <a:endParaRPr lang="en-US" altLang="zh-CN" sz="28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50" name="Rectangle 18"/>
            <p:cNvSpPr/>
            <p:nvPr/>
          </p:nvSpPr>
          <p:spPr>
            <a:xfrm>
              <a:off x="4" y="268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2800">
                  <a:solidFill>
                    <a:schemeClr val="tx1"/>
                  </a:solidFill>
                  <a:latin typeface="Times New Roman" panose="02020603050405020304" pitchFamily="18" charset="0"/>
                </a:rPr>
                <a:t>3</a:t>
              </a:r>
              <a:endParaRPr lang="en-US" altLang="zh-CN" sz="28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51" name="Line 19"/>
            <p:cNvSpPr/>
            <p:nvPr/>
          </p:nvSpPr>
          <p:spPr>
            <a:xfrm>
              <a:off x="4" y="316"/>
              <a:ext cx="28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8452" name="组合 18451"/>
          <p:cNvGrpSpPr/>
          <p:nvPr/>
        </p:nvGrpSpPr>
        <p:grpSpPr>
          <a:xfrm>
            <a:off x="4114800" y="1295400"/>
            <a:ext cx="3435350" cy="1722438"/>
            <a:chOff x="0" y="0"/>
            <a:chExt cx="2164" cy="1085"/>
          </a:xfrm>
        </p:grpSpPr>
        <p:sp>
          <p:nvSpPr>
            <p:cNvPr id="18453" name="AutoShape 21"/>
            <p:cNvSpPr/>
            <p:nvPr/>
          </p:nvSpPr>
          <p:spPr>
            <a:xfrm>
              <a:off x="0" y="528"/>
              <a:ext cx="960" cy="192"/>
            </a:xfrm>
            <a:prstGeom prst="rightArrow">
              <a:avLst>
                <a:gd name="adj1" fmla="val 50000"/>
                <a:gd name="adj2" fmla="val 1250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3200" dirty="0">
                <a:latin typeface="Times New Roman" panose="02020603050405020304" pitchFamily="18" charset="0"/>
              </a:endParaRPr>
            </a:p>
          </p:txBody>
        </p:sp>
        <p:grpSp>
          <p:nvGrpSpPr>
            <p:cNvPr id="18454" name="组合 18453"/>
            <p:cNvGrpSpPr/>
            <p:nvPr/>
          </p:nvGrpSpPr>
          <p:grpSpPr>
            <a:xfrm>
              <a:off x="1296" y="0"/>
              <a:ext cx="868" cy="1085"/>
              <a:chOff x="0" y="0"/>
              <a:chExt cx="868" cy="1085"/>
            </a:xfrm>
          </p:grpSpPr>
          <p:sp>
            <p:nvSpPr>
              <p:cNvPr id="18455" name="AutoShape 23"/>
              <p:cNvSpPr/>
              <p:nvPr/>
            </p:nvSpPr>
            <p:spPr>
              <a:xfrm>
                <a:off x="0" y="240"/>
                <a:ext cx="144" cy="720"/>
              </a:xfrm>
              <a:prstGeom prst="leftBrace">
                <a:avLst>
                  <a:gd name="adj1" fmla="val 41666"/>
                  <a:gd name="adj2" fmla="val 50000"/>
                </a:avLst>
              </a:prstGeom>
              <a:noFill/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32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456" name="Rectangle 24"/>
              <p:cNvSpPr/>
              <p:nvPr/>
            </p:nvSpPr>
            <p:spPr>
              <a:xfrm>
                <a:off x="576" y="0"/>
                <a:ext cx="22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l"/>
                <a:r>
                  <a:rPr lang="en-US" altLang="zh-CN" sz="280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7</a:t>
                </a:r>
                <a:endPara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457" name="Rectangle 25"/>
              <p:cNvSpPr/>
              <p:nvPr/>
            </p:nvSpPr>
            <p:spPr>
              <a:xfrm>
                <a:off x="580" y="268"/>
                <a:ext cx="22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l"/>
                <a:r>
                  <a:rPr lang="en-US" altLang="zh-CN" sz="280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3</a:t>
                </a:r>
                <a:endPara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458" name="Line 26"/>
              <p:cNvSpPr/>
              <p:nvPr/>
            </p:nvSpPr>
            <p:spPr>
              <a:xfrm>
                <a:off x="580" y="316"/>
                <a:ext cx="288" cy="0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8459" name="Rectangle 27"/>
              <p:cNvSpPr/>
              <p:nvPr/>
            </p:nvSpPr>
            <p:spPr>
              <a:xfrm>
                <a:off x="240" y="96"/>
                <a:ext cx="390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l"/>
                <a:r>
                  <a:rPr lang="en-US" altLang="zh-CN" sz="320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x=</a:t>
                </a:r>
                <a:endParaRPr lang="en-US" altLang="zh-CN" sz="320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18460" name="组合 18459"/>
              <p:cNvGrpSpPr/>
              <p:nvPr/>
            </p:nvGrpSpPr>
            <p:grpSpPr>
              <a:xfrm>
                <a:off x="240" y="720"/>
                <a:ext cx="580" cy="365"/>
                <a:chOff x="0" y="0"/>
                <a:chExt cx="580" cy="365"/>
              </a:xfrm>
            </p:grpSpPr>
            <p:sp>
              <p:nvSpPr>
                <p:cNvPr id="18461" name="Rectangle 29"/>
                <p:cNvSpPr/>
                <p:nvPr/>
              </p:nvSpPr>
              <p:spPr>
                <a:xfrm>
                  <a:off x="0" y="0"/>
                  <a:ext cx="39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p>
                  <a:pPr algn="l"/>
                  <a:r>
                    <a:rPr lang="en-US" altLang="zh-CN" sz="3200">
                      <a:solidFill>
                        <a:srgbClr val="FF0000"/>
                      </a:solidFill>
                      <a:latin typeface="Times New Roman" panose="02020603050405020304" pitchFamily="18" charset="0"/>
                    </a:rPr>
                    <a:t>y=</a:t>
                  </a:r>
                  <a:endParaRPr lang="en-US" altLang="zh-CN" sz="3200">
                    <a:solidFill>
                      <a:srgbClr val="FF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8462" name="Rectangle 30"/>
                <p:cNvSpPr/>
                <p:nvPr/>
              </p:nvSpPr>
              <p:spPr>
                <a:xfrm>
                  <a:off x="336" y="0"/>
                  <a:ext cx="244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p>
                  <a:pPr algn="l"/>
                  <a:r>
                    <a:rPr lang="en-US" altLang="zh-CN" sz="3200">
                      <a:solidFill>
                        <a:srgbClr val="FF0000"/>
                      </a:solidFill>
                      <a:latin typeface="Times New Roman" panose="02020603050405020304" pitchFamily="18" charset="0"/>
                    </a:rPr>
                    <a:t>1</a:t>
                  </a:r>
                  <a:endParaRPr lang="en-US" altLang="zh-CN" sz="3200">
                    <a:solidFill>
                      <a:srgbClr val="FF0000"/>
                    </a:solidFill>
                    <a:latin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18463" name="组合 18462"/>
          <p:cNvGrpSpPr/>
          <p:nvPr/>
        </p:nvGrpSpPr>
        <p:grpSpPr>
          <a:xfrm>
            <a:off x="4191000" y="2971800"/>
            <a:ext cx="3517900" cy="1935163"/>
            <a:chOff x="0" y="0"/>
            <a:chExt cx="2216" cy="1219"/>
          </a:xfrm>
        </p:grpSpPr>
        <p:sp>
          <p:nvSpPr>
            <p:cNvPr id="18464" name="AutoShape 32"/>
            <p:cNvSpPr/>
            <p:nvPr/>
          </p:nvSpPr>
          <p:spPr>
            <a:xfrm>
              <a:off x="0" y="480"/>
              <a:ext cx="960" cy="240"/>
            </a:xfrm>
            <a:prstGeom prst="rightArrow">
              <a:avLst>
                <a:gd name="adj1" fmla="val 50000"/>
                <a:gd name="adj2" fmla="val 1000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3200" dirty="0">
                <a:latin typeface="Times New Roman" panose="02020603050405020304" pitchFamily="18" charset="0"/>
              </a:endParaRPr>
            </a:p>
          </p:txBody>
        </p:sp>
        <p:grpSp>
          <p:nvGrpSpPr>
            <p:cNvPr id="18465" name="组合 18464"/>
            <p:cNvGrpSpPr/>
            <p:nvPr/>
          </p:nvGrpSpPr>
          <p:grpSpPr>
            <a:xfrm>
              <a:off x="1248" y="0"/>
              <a:ext cx="968" cy="1219"/>
              <a:chOff x="0" y="0"/>
              <a:chExt cx="968" cy="1219"/>
            </a:xfrm>
          </p:grpSpPr>
          <p:grpSp>
            <p:nvGrpSpPr>
              <p:cNvPr id="18466" name="组合 18465"/>
              <p:cNvGrpSpPr/>
              <p:nvPr/>
            </p:nvGrpSpPr>
            <p:grpSpPr>
              <a:xfrm>
                <a:off x="624" y="0"/>
                <a:ext cx="292" cy="595"/>
                <a:chOff x="0" y="0"/>
                <a:chExt cx="292" cy="595"/>
              </a:xfrm>
            </p:grpSpPr>
            <p:sp>
              <p:nvSpPr>
                <p:cNvPr id="18467" name="Rectangle 35"/>
                <p:cNvSpPr/>
                <p:nvPr/>
              </p:nvSpPr>
              <p:spPr>
                <a:xfrm>
                  <a:off x="0" y="0"/>
                  <a:ext cx="22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p>
                  <a:pPr algn="l"/>
                  <a:r>
                    <a:rPr lang="en-US" altLang="zh-CN" sz="2800">
                      <a:solidFill>
                        <a:srgbClr val="FF0000"/>
                      </a:solidFill>
                      <a:latin typeface="Times New Roman" panose="02020603050405020304" pitchFamily="18" charset="0"/>
                    </a:rPr>
                    <a:t>1</a:t>
                  </a:r>
                  <a:endParaRPr lang="en-US" altLang="zh-CN" sz="2800">
                    <a:solidFill>
                      <a:srgbClr val="FF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8468" name="Rectangle 36"/>
                <p:cNvSpPr/>
                <p:nvPr/>
              </p:nvSpPr>
              <p:spPr>
                <a:xfrm>
                  <a:off x="4" y="268"/>
                  <a:ext cx="22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p>
                  <a:pPr algn="l"/>
                  <a:r>
                    <a:rPr lang="en-US" altLang="zh-CN" sz="2800">
                      <a:solidFill>
                        <a:srgbClr val="FF0000"/>
                      </a:solidFill>
                      <a:latin typeface="Times New Roman" panose="02020603050405020304" pitchFamily="18" charset="0"/>
                    </a:rPr>
                    <a:t>6</a:t>
                  </a:r>
                  <a:endParaRPr lang="en-US" altLang="zh-CN" sz="2800">
                    <a:solidFill>
                      <a:srgbClr val="FF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8469" name="Line 37"/>
                <p:cNvSpPr/>
                <p:nvPr/>
              </p:nvSpPr>
              <p:spPr>
                <a:xfrm>
                  <a:off x="4" y="316"/>
                  <a:ext cx="288" cy="0"/>
                </a:xfrm>
                <a:prstGeom prst="line">
                  <a:avLst/>
                </a:prstGeom>
                <a:ln w="3810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8470" name="AutoShape 38"/>
              <p:cNvSpPr/>
              <p:nvPr/>
            </p:nvSpPr>
            <p:spPr>
              <a:xfrm>
                <a:off x="0" y="240"/>
                <a:ext cx="144" cy="720"/>
              </a:xfrm>
              <a:prstGeom prst="leftBrace">
                <a:avLst>
                  <a:gd name="adj1" fmla="val 41666"/>
                  <a:gd name="adj2" fmla="val 50000"/>
                </a:avLst>
              </a:prstGeom>
              <a:noFill/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32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471" name="Rectangle 39"/>
              <p:cNvSpPr/>
              <p:nvPr/>
            </p:nvSpPr>
            <p:spPr>
              <a:xfrm>
                <a:off x="240" y="96"/>
                <a:ext cx="362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l"/>
                <a:r>
                  <a:rPr lang="en-US" altLang="zh-CN" sz="320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s=</a:t>
                </a:r>
                <a:endParaRPr lang="en-US" altLang="zh-CN" sz="320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472" name="Rectangle 40"/>
              <p:cNvSpPr/>
              <p:nvPr/>
            </p:nvSpPr>
            <p:spPr>
              <a:xfrm>
                <a:off x="240" y="720"/>
                <a:ext cx="347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l"/>
                <a:r>
                  <a:rPr lang="en-US" altLang="zh-CN" sz="320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t=</a:t>
                </a:r>
                <a:endParaRPr lang="en-US" altLang="zh-CN" sz="320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18473" name="组合 18472"/>
              <p:cNvGrpSpPr/>
              <p:nvPr/>
            </p:nvGrpSpPr>
            <p:grpSpPr>
              <a:xfrm>
                <a:off x="624" y="624"/>
                <a:ext cx="344" cy="595"/>
                <a:chOff x="0" y="0"/>
                <a:chExt cx="344" cy="595"/>
              </a:xfrm>
            </p:grpSpPr>
            <p:sp>
              <p:nvSpPr>
                <p:cNvPr id="18474" name="Rectangle 42"/>
                <p:cNvSpPr/>
                <p:nvPr/>
              </p:nvSpPr>
              <p:spPr>
                <a:xfrm>
                  <a:off x="0" y="0"/>
                  <a:ext cx="22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p>
                  <a:pPr algn="l"/>
                  <a:r>
                    <a:rPr lang="en-US" altLang="zh-CN" sz="2800">
                      <a:solidFill>
                        <a:srgbClr val="FF0000"/>
                      </a:solidFill>
                      <a:latin typeface="Times New Roman" panose="02020603050405020304" pitchFamily="18" charset="0"/>
                    </a:rPr>
                    <a:t>1</a:t>
                  </a:r>
                  <a:endParaRPr lang="en-US" altLang="zh-CN" sz="2800">
                    <a:solidFill>
                      <a:srgbClr val="FF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8475" name="Rectangle 43"/>
                <p:cNvSpPr/>
                <p:nvPr/>
              </p:nvSpPr>
              <p:spPr>
                <a:xfrm>
                  <a:off x="4" y="268"/>
                  <a:ext cx="340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p>
                  <a:pPr algn="l"/>
                  <a:r>
                    <a:rPr lang="en-US" altLang="zh-CN" sz="2800">
                      <a:solidFill>
                        <a:srgbClr val="FF0000"/>
                      </a:solidFill>
                      <a:latin typeface="Times New Roman" panose="02020603050405020304" pitchFamily="18" charset="0"/>
                    </a:rPr>
                    <a:t>30</a:t>
                  </a:r>
                  <a:endParaRPr lang="en-US" altLang="zh-CN" sz="2800">
                    <a:solidFill>
                      <a:srgbClr val="FF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8476" name="Line 44"/>
                <p:cNvSpPr/>
                <p:nvPr/>
              </p:nvSpPr>
              <p:spPr>
                <a:xfrm>
                  <a:off x="4" y="316"/>
                  <a:ext cx="288" cy="0"/>
                </a:xfrm>
                <a:prstGeom prst="line">
                  <a:avLst/>
                </a:prstGeom>
                <a:ln w="3810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</p:grp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图片 19457" descr="200512302256579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4925" y="44450"/>
            <a:ext cx="9212263" cy="68865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9459" name="组合 19458"/>
          <p:cNvGrpSpPr/>
          <p:nvPr/>
        </p:nvGrpSpPr>
        <p:grpSpPr>
          <a:xfrm>
            <a:off x="720725" y="1773238"/>
            <a:ext cx="6740525" cy="1646237"/>
            <a:chOff x="0" y="0"/>
            <a:chExt cx="4246" cy="1037"/>
          </a:xfrm>
        </p:grpSpPr>
        <p:sp>
          <p:nvSpPr>
            <p:cNvPr id="19460" name="Rectangle 6"/>
            <p:cNvSpPr/>
            <p:nvPr/>
          </p:nvSpPr>
          <p:spPr>
            <a:xfrm>
              <a:off x="0" y="336"/>
              <a:ext cx="295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zh-CN" altLang="en-US" sz="32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五、已知</a:t>
              </a:r>
              <a:r>
                <a:rPr lang="en-US" altLang="zh-CN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a</a:t>
              </a:r>
              <a:r>
                <a:rPr lang="zh-CN" altLang="en-US" sz="32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、</a:t>
              </a:r>
              <a:r>
                <a:rPr lang="en-US" altLang="zh-CN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b</a:t>
              </a:r>
              <a:r>
                <a:rPr lang="zh-CN" altLang="en-US" sz="32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满足方程组</a:t>
              </a:r>
              <a:endPara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9461" name="Rectangle 7"/>
            <p:cNvSpPr/>
            <p:nvPr/>
          </p:nvSpPr>
          <p:spPr>
            <a:xfrm>
              <a:off x="3312" y="0"/>
              <a:ext cx="93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a+2b=8</a:t>
              </a:r>
              <a:endParaRPr lang="en-US" altLang="zh-CN" sz="32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9462" name="Rectangle 8"/>
            <p:cNvSpPr/>
            <p:nvPr/>
          </p:nvSpPr>
          <p:spPr>
            <a:xfrm>
              <a:off x="3312" y="672"/>
              <a:ext cx="93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2a+b=7</a:t>
              </a:r>
              <a:endParaRPr lang="en-US" altLang="zh-CN" sz="32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9463" name="AutoShape 4"/>
          <p:cNvSpPr/>
          <p:nvPr/>
        </p:nvSpPr>
        <p:spPr>
          <a:xfrm>
            <a:off x="5580063" y="1917700"/>
            <a:ext cx="304800" cy="1476375"/>
          </a:xfrm>
          <a:prstGeom prst="leftBrace">
            <a:avLst>
              <a:gd name="adj1" fmla="val 74405"/>
              <a:gd name="adj2" fmla="val 50000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4" name="Rectangle 9"/>
          <p:cNvSpPr/>
          <p:nvPr/>
        </p:nvSpPr>
        <p:spPr>
          <a:xfrm>
            <a:off x="1763713" y="3609975"/>
            <a:ext cx="1757362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则</a:t>
            </a:r>
            <a:r>
              <a:rPr lang="en-US" altLang="zh-CN" sz="3200" err="1">
                <a:solidFill>
                  <a:schemeClr val="tx1"/>
                </a:solidFill>
                <a:latin typeface="Times New Roman" panose="02020603050405020304" pitchFamily="18" charset="0"/>
              </a:rPr>
              <a:t>a+b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=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5" name="文本框 19464"/>
          <p:cNvSpPr txBox="1"/>
          <p:nvPr/>
        </p:nvSpPr>
        <p:spPr>
          <a:xfrm>
            <a:off x="3311525" y="3609975"/>
            <a:ext cx="387350" cy="5778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5</a:t>
            </a:r>
            <a:endParaRPr lang="zh-CN" altLang="x-none" dirty="0">
              <a:latin typeface="Times New Roman" panose="02020603050405020304" pitchFamily="18" charset="0"/>
            </a:endParaRPr>
          </a:p>
        </p:txBody>
      </p:sp>
      <p:sp>
        <p:nvSpPr>
          <p:cNvPr id="19466" name="Line 11"/>
          <p:cNvSpPr/>
          <p:nvPr/>
        </p:nvSpPr>
        <p:spPr>
          <a:xfrm>
            <a:off x="3311525" y="4113213"/>
            <a:ext cx="4572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99FF"/>
            </a:gs>
            <a:gs pos="100000">
              <a:srgbClr val="FFFFC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/>
      <p:pic>
        <p:nvPicPr>
          <p:cNvPr id="50178" name="图片 50177" descr="top_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3925" y="203200"/>
            <a:ext cx="5400675" cy="688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179" name="文本框 50178"/>
          <p:cNvSpPr txBox="1"/>
          <p:nvPr/>
        </p:nvSpPr>
        <p:spPr>
          <a:xfrm>
            <a:off x="971550" y="333375"/>
            <a:ext cx="4032250" cy="4826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>
            <a:spAutoFit/>
          </a:bodyPr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用加减法解方程组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: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0180" name="矩形 50179"/>
          <p:cNvSpPr/>
          <p:nvPr/>
        </p:nvSpPr>
        <p:spPr>
          <a:xfrm>
            <a:off x="4129088" y="32004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0181" name="矩形 50180"/>
          <p:cNvSpPr/>
          <p:nvPr/>
        </p:nvSpPr>
        <p:spPr>
          <a:xfrm>
            <a:off x="576263" y="2951163"/>
            <a:ext cx="7812087" cy="30162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l"/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分 析：</a:t>
            </a:r>
            <a:r>
              <a:rPr lang="zh-CN" altLang="en-US" sz="2800" b="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 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对于</a:t>
            </a:r>
            <a:r>
              <a:rPr lang="zh-CN" altLang="en-US" sz="32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当方程组中两方程不具备上述特点时，则可用</a:t>
            </a:r>
            <a:r>
              <a:rPr lang="zh-CN" altLang="en-US" sz="3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等式性质</a:t>
            </a:r>
            <a:r>
              <a:rPr lang="zh-CN" altLang="en-US" sz="32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来改变方程组中方程的形式，即得到与原方程组同解的且某未知数系数的</a:t>
            </a:r>
            <a:r>
              <a:rPr lang="zh-CN" altLang="en-US" sz="3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绝对值相等</a:t>
            </a:r>
            <a:r>
              <a:rPr lang="zh-CN" altLang="en-US" sz="32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的新的方程组，从而为加减消元法解方程组创造条件</a:t>
            </a:r>
            <a:r>
              <a:rPr lang="zh-CN" altLang="en-US" sz="320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．</a:t>
            </a:r>
            <a:endParaRPr lang="zh-CN" altLang="en-US" sz="3200" dirty="0">
              <a:solidFill>
                <a:schemeClr val="tx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50182" name="组合 50181"/>
          <p:cNvGrpSpPr/>
          <p:nvPr/>
        </p:nvGrpSpPr>
        <p:grpSpPr>
          <a:xfrm>
            <a:off x="900113" y="765175"/>
            <a:ext cx="4143375" cy="1635125"/>
            <a:chOff x="578" y="482"/>
            <a:chExt cx="2610" cy="1030"/>
          </a:xfrm>
        </p:grpSpPr>
        <p:graphicFrame>
          <p:nvGraphicFramePr>
            <p:cNvPr id="50183" name="对象 50182"/>
            <p:cNvGraphicFramePr/>
            <p:nvPr/>
          </p:nvGraphicFramePr>
          <p:xfrm>
            <a:off x="578" y="482"/>
            <a:ext cx="2302" cy="10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2" imgW="862965" imgH="457200" progId="Equation.3">
                    <p:embed/>
                  </p:oleObj>
                </mc:Choice>
                <mc:Fallback>
                  <p:oleObj name="" r:id="rId2" imgW="862965" imgH="457200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578" y="482"/>
                          <a:ext cx="2302" cy="103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0184" name="矩形 50183"/>
            <p:cNvSpPr/>
            <p:nvPr/>
          </p:nvSpPr>
          <p:spPr>
            <a:xfrm>
              <a:off x="2880" y="572"/>
              <a:ext cx="3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/>
              <a:r>
                <a:rPr lang="zh-CN" altLang="en-US" sz="2400" dirty="0">
                  <a:latin typeface="Times New Roman" panose="02020603050405020304" pitchFamily="18" charset="0"/>
                </a:rPr>
                <a:t>①</a:t>
              </a: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50185" name="矩形 50184"/>
            <p:cNvSpPr/>
            <p:nvPr/>
          </p:nvSpPr>
          <p:spPr>
            <a:xfrm>
              <a:off x="2880" y="1072"/>
              <a:ext cx="3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zh-CN" altLang="en-US" sz="2400">
                  <a:latin typeface="Times New Roman" panose="02020603050405020304" pitchFamily="18" charset="0"/>
                </a:rPr>
                <a:t>②</a:t>
              </a:r>
              <a:endParaRPr lang="zh-CN" altLang="en-US" sz="2400">
                <a:latin typeface="Times New Roman" panose="02020603050405020304" pitchFamily="18" charset="0"/>
              </a:endParaRPr>
            </a:p>
          </p:txBody>
        </p:sp>
      </p:grpSp>
      <p:pic>
        <p:nvPicPr>
          <p:cNvPr id="50186" name="图片 50185" descr="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8238" y="5265738"/>
            <a:ext cx="1349375" cy="1349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charRg st="0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181">
                                            <p:txEl>
                                              <p:charRg st="0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81">
                                            <p:txEl>
                                              <p:charRg st="0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0181">
                                            <p:txEl>
                                              <p:charRg st="0" end="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CC"/>
            </a:gs>
            <a:gs pos="100000">
              <a:srgbClr val="FFCC00"/>
            </a:gs>
          </a:gsLst>
          <a:path path="rect">
            <a:fillToRect l="100000" t="100000"/>
          </a:path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52226" name="文本框 52225"/>
          <p:cNvSpPr txBox="1"/>
          <p:nvPr/>
        </p:nvSpPr>
        <p:spPr>
          <a:xfrm>
            <a:off x="900113" y="225425"/>
            <a:ext cx="5976937" cy="579438"/>
          </a:xfrm>
          <a:prstGeom prst="rect">
            <a:avLst/>
          </a:prstGeom>
          <a:noFill/>
          <a:ln w="76200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</a:rPr>
              <a:t>练习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</a:rPr>
              <a:t>用加减法解方程组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endParaRPr lang="en-US" altLang="zh-CN" sz="32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2227" name="文本框 52226"/>
          <p:cNvSpPr txBox="1"/>
          <p:nvPr/>
        </p:nvSpPr>
        <p:spPr>
          <a:xfrm>
            <a:off x="1187450" y="1376363"/>
            <a:ext cx="792163" cy="579437"/>
          </a:xfrm>
          <a:prstGeom prst="rect">
            <a:avLst/>
          </a:prstGeom>
          <a:noFill/>
          <a:ln w="762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endParaRPr lang="en-US" altLang="zh-CN" sz="32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52228" name="组合 52227"/>
          <p:cNvGrpSpPr/>
          <p:nvPr/>
        </p:nvGrpSpPr>
        <p:grpSpPr>
          <a:xfrm>
            <a:off x="2303463" y="1016000"/>
            <a:ext cx="4176712" cy="1773238"/>
            <a:chOff x="1451" y="640"/>
            <a:chExt cx="2631" cy="1117"/>
          </a:xfrm>
        </p:grpSpPr>
        <p:sp>
          <p:nvSpPr>
            <p:cNvPr id="52229" name="左大括号 52228"/>
            <p:cNvSpPr/>
            <p:nvPr/>
          </p:nvSpPr>
          <p:spPr>
            <a:xfrm>
              <a:off x="1451" y="640"/>
              <a:ext cx="182" cy="1089"/>
            </a:xfrm>
            <a:prstGeom prst="leftBrace">
              <a:avLst>
                <a:gd name="adj1" fmla="val 58782"/>
                <a:gd name="adj2" fmla="val 46741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30" name="矩形 52229"/>
            <p:cNvSpPr/>
            <p:nvPr/>
          </p:nvSpPr>
          <p:spPr>
            <a:xfrm>
              <a:off x="1719" y="663"/>
              <a:ext cx="2363" cy="1094"/>
            </a:xfrm>
            <a:prstGeom prst="rect">
              <a:avLst/>
            </a:prstGeom>
            <a:noFill/>
            <a:ln w="76200">
              <a:noFill/>
            </a:ln>
          </p:spPr>
          <p:txBody>
            <a:bodyPr>
              <a:spAutoFit/>
            </a:bodyPr>
            <a:p>
              <a:pPr algn="l"/>
              <a:r>
                <a:rPr lang="en-US" altLang="zh-CN" sz="54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sz="5400" i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x+y</a:t>
              </a:r>
              <a:r>
                <a:rPr lang="zh-CN" altLang="en-US" sz="5400" dirty="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＝</a:t>
              </a:r>
              <a:r>
                <a:rPr lang="en-US" altLang="zh-CN" sz="54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endParaRPr lang="en-US" altLang="zh-CN" sz="54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 algn="l"/>
              <a:r>
                <a:rPr lang="en-US" altLang="zh-CN" sz="54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r>
                <a:rPr lang="en-US" altLang="zh-CN" sz="5400" i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x</a:t>
              </a:r>
              <a:r>
                <a:rPr lang="zh-CN" altLang="en-US" sz="5400" i="1" dirty="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－</a:t>
              </a:r>
              <a:r>
                <a:rPr lang="en-US" altLang="zh-CN" sz="54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5</a:t>
              </a:r>
              <a:r>
                <a:rPr lang="en-US" altLang="zh-CN" sz="5400" i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y</a:t>
              </a:r>
              <a:r>
                <a:rPr lang="zh-CN" altLang="en-US" sz="5400" dirty="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＝</a:t>
              </a:r>
              <a:r>
                <a:rPr lang="en-US" altLang="zh-CN" sz="54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11</a:t>
              </a:r>
              <a:endParaRPr lang="en-US" altLang="zh-CN" sz="54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52231" name="文本框 52230"/>
          <p:cNvSpPr txBox="1"/>
          <p:nvPr/>
        </p:nvSpPr>
        <p:spPr>
          <a:xfrm>
            <a:off x="1223963" y="3968750"/>
            <a:ext cx="792162" cy="579438"/>
          </a:xfrm>
          <a:prstGeom prst="rect">
            <a:avLst/>
          </a:prstGeom>
          <a:noFill/>
          <a:ln w="76200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endParaRPr lang="en-US" altLang="zh-CN" sz="32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52232" name="组合 52231"/>
          <p:cNvGrpSpPr/>
          <p:nvPr/>
        </p:nvGrpSpPr>
        <p:grpSpPr>
          <a:xfrm>
            <a:off x="2376488" y="3392488"/>
            <a:ext cx="3457575" cy="1952625"/>
            <a:chOff x="1497" y="2137"/>
            <a:chExt cx="2178" cy="1230"/>
          </a:xfrm>
        </p:grpSpPr>
        <p:sp>
          <p:nvSpPr>
            <p:cNvPr id="52233" name="左大括号 52232"/>
            <p:cNvSpPr/>
            <p:nvPr/>
          </p:nvSpPr>
          <p:spPr>
            <a:xfrm>
              <a:off x="1497" y="2137"/>
              <a:ext cx="249" cy="1225"/>
            </a:xfrm>
            <a:prstGeom prst="leftBrace">
              <a:avLst>
                <a:gd name="adj1" fmla="val 37353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34" name="矩形 52233"/>
            <p:cNvSpPr/>
            <p:nvPr/>
          </p:nvSpPr>
          <p:spPr>
            <a:xfrm>
              <a:off x="1724" y="2273"/>
              <a:ext cx="1951" cy="1094"/>
            </a:xfrm>
            <a:prstGeom prst="rect">
              <a:avLst/>
            </a:prstGeom>
            <a:noFill/>
            <a:ln w="76200">
              <a:noFill/>
            </a:ln>
          </p:spPr>
          <p:txBody>
            <a:bodyPr>
              <a:spAutoFit/>
            </a:bodyPr>
            <a:p>
              <a:pPr algn="l"/>
              <a:r>
                <a:rPr lang="en-US" altLang="zh-CN" sz="54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sz="5400" i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x+5y</a:t>
              </a:r>
              <a:r>
                <a:rPr lang="zh-CN" altLang="en-US" sz="5400" dirty="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＝</a:t>
              </a:r>
              <a:r>
                <a:rPr lang="en-US" altLang="zh-CN" sz="54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1</a:t>
              </a:r>
              <a:endParaRPr lang="en-US" altLang="zh-CN" sz="54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 algn="l"/>
              <a:r>
                <a:rPr lang="en-US" altLang="zh-CN" sz="54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r>
                <a:rPr lang="en-US" altLang="zh-CN" sz="5400" i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x+2y</a:t>
              </a:r>
              <a:r>
                <a:rPr lang="zh-CN" altLang="en-US" sz="5400" dirty="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＝</a:t>
              </a:r>
              <a:r>
                <a:rPr lang="en-US" altLang="zh-CN" sz="54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7</a:t>
              </a:r>
              <a:endParaRPr lang="en-US" altLang="zh-CN" sz="54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 spd="slow">
    <p:pull dir="r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/>
      <p:graphicFrame>
        <p:nvGraphicFramePr>
          <p:cNvPr id="55298" name="内容占位符 55297"/>
          <p:cNvGraphicFramePr/>
          <p:nvPr>
            <p:ph sz="half" idx="1"/>
          </p:nvPr>
        </p:nvGraphicFramePr>
        <p:xfrm>
          <a:off x="7223125" y="4495800"/>
          <a:ext cx="1203325" cy="1504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508000" imgH="660400" progId="Equation.3">
                  <p:embed/>
                </p:oleObj>
              </mc:Choice>
              <mc:Fallback>
                <p:oleObj name="" r:id="rId1" imgW="508000" imgH="6604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223125" y="4495800"/>
                        <a:ext cx="1203325" cy="15049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299" name="矩形 55298"/>
          <p:cNvSpPr/>
          <p:nvPr/>
        </p:nvSpPr>
        <p:spPr>
          <a:xfrm>
            <a:off x="395288" y="3608388"/>
            <a:ext cx="3232150" cy="579437"/>
          </a:xfrm>
          <a:prstGeom prst="rect">
            <a:avLst/>
          </a:prstGeom>
          <a:noFill/>
          <a:ln w="76200">
            <a:noFill/>
          </a:ln>
        </p:spPr>
        <p:txBody>
          <a:bodyPr wrap="none" anchor="t">
            <a:spAutoFit/>
          </a:bodyPr>
          <a:p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解：由①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×6</a:t>
            </a:r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，得</a:t>
            </a:r>
            <a:endParaRPr lang="zh-CN" altLang="en-US" sz="32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300" name="矩形 55299"/>
          <p:cNvSpPr/>
          <p:nvPr/>
        </p:nvSpPr>
        <p:spPr>
          <a:xfrm>
            <a:off x="1547813" y="4113213"/>
            <a:ext cx="2165350" cy="579437"/>
          </a:xfrm>
          <a:prstGeom prst="rect">
            <a:avLst/>
          </a:prstGeom>
          <a:noFill/>
          <a:ln w="76200">
            <a:noFill/>
          </a:ln>
        </p:spPr>
        <p:txBody>
          <a:bodyPr wrap="none" anchor="t">
            <a:spAutoFit/>
          </a:bodyPr>
          <a:p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2x+3y=4 ③</a:t>
            </a:r>
            <a:endParaRPr lang="en-US" altLang="zh-CN" sz="3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301" name="矩形 55300"/>
          <p:cNvSpPr/>
          <p:nvPr/>
        </p:nvSpPr>
        <p:spPr>
          <a:xfrm>
            <a:off x="719138" y="4652963"/>
            <a:ext cx="2419350" cy="579437"/>
          </a:xfrm>
          <a:prstGeom prst="rect">
            <a:avLst/>
          </a:prstGeom>
          <a:noFill/>
          <a:ln w="76200">
            <a:noFill/>
          </a:ln>
        </p:spPr>
        <p:txBody>
          <a:bodyPr wrap="none" anchor="t">
            <a:spAutoFit/>
          </a:bodyPr>
          <a:p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由②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×4</a:t>
            </a:r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，得</a:t>
            </a:r>
            <a:endParaRPr lang="zh-CN" altLang="en-US" sz="32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302" name="矩形 55301"/>
          <p:cNvSpPr/>
          <p:nvPr/>
        </p:nvSpPr>
        <p:spPr>
          <a:xfrm>
            <a:off x="1476375" y="5157788"/>
            <a:ext cx="2262188" cy="762000"/>
          </a:xfrm>
          <a:prstGeom prst="rect">
            <a:avLst/>
          </a:prstGeom>
          <a:noFill/>
          <a:ln w="76200">
            <a:noFill/>
          </a:ln>
        </p:spPr>
        <p:txBody>
          <a:bodyPr wrap="none" anchor="t">
            <a:spAutoFit/>
          </a:bodyPr>
          <a:p>
            <a:r>
              <a:rPr lang="zh-CN" altLang="en-US" sz="3200" b="0">
                <a:solidFill>
                  <a:srgbClr val="FFFF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2x </a:t>
            </a:r>
            <a:r>
              <a:rPr lang="en-US" altLang="zh-CN" sz="4400" b="0">
                <a:solidFill>
                  <a:schemeClr val="tx1"/>
                </a:solidFill>
                <a:latin typeface="Times New Roman" panose="02020603050405020304" pitchFamily="18" charset="0"/>
              </a:rPr>
              <a:t>- 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y=8 ④</a:t>
            </a:r>
            <a:endParaRPr lang="en-US" altLang="zh-CN" sz="3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303" name="矩形 55302"/>
          <p:cNvSpPr/>
          <p:nvPr/>
        </p:nvSpPr>
        <p:spPr>
          <a:xfrm>
            <a:off x="5327650" y="1773238"/>
            <a:ext cx="3565525" cy="701675"/>
          </a:xfrm>
          <a:prstGeom prst="rect">
            <a:avLst/>
          </a:prstGeom>
          <a:solidFill>
            <a:srgbClr val="CC99FF"/>
          </a:solidFill>
          <a:ln w="76200">
            <a:noFill/>
          </a:ln>
        </p:spPr>
        <p:txBody>
          <a:bodyPr>
            <a:spAutoFit/>
          </a:bodyPr>
          <a:p>
            <a:pPr algn="l"/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由③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-④</a:t>
            </a:r>
            <a:r>
              <a:rPr lang="zh-CN" altLang="en-US" sz="3200" b="0">
                <a:solidFill>
                  <a:schemeClr val="tx1"/>
                </a:solidFill>
                <a:latin typeface="Times New Roman" panose="02020603050405020304" pitchFamily="18" charset="0"/>
              </a:rPr>
              <a:t>得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:    y= </a:t>
            </a:r>
            <a:r>
              <a:rPr lang="en-US" altLang="zh-CN" sz="4000" b="0">
                <a:solidFill>
                  <a:schemeClr val="tx1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1</a:t>
            </a:r>
            <a:endParaRPr lang="en-US" altLang="zh-CN" sz="3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304" name="矩形 55303"/>
          <p:cNvSpPr/>
          <p:nvPr/>
        </p:nvSpPr>
        <p:spPr>
          <a:xfrm>
            <a:off x="6011863" y="3897313"/>
            <a:ext cx="2622550" cy="1554162"/>
          </a:xfrm>
          <a:prstGeom prst="rect">
            <a:avLst/>
          </a:prstGeom>
          <a:noFill/>
          <a:ln w="76200">
            <a:noFill/>
          </a:ln>
        </p:spPr>
        <p:txBody>
          <a:bodyPr wrap="none" anchor="t">
            <a:spAutoFit/>
          </a:bodyPr>
          <a:p>
            <a:pPr algn="l"/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所以原方程组</a:t>
            </a:r>
            <a:endParaRPr lang="zh-CN" altLang="en-US" sz="32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l"/>
            <a:endParaRPr lang="zh-CN" altLang="en-US" sz="32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的解是</a:t>
            </a:r>
            <a:endParaRPr lang="zh-CN" altLang="en-US" sz="32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305" name="矩形 55304"/>
          <p:cNvSpPr/>
          <p:nvPr/>
        </p:nvSpPr>
        <p:spPr>
          <a:xfrm>
            <a:off x="4572000" y="2457450"/>
            <a:ext cx="4572000" cy="1189038"/>
          </a:xfrm>
          <a:prstGeom prst="rect">
            <a:avLst/>
          </a:prstGeom>
          <a:noFill/>
          <a:ln w="76200">
            <a:noFill/>
          </a:ln>
        </p:spPr>
        <p:txBody>
          <a:bodyPr>
            <a:spAutoFit/>
          </a:bodyPr>
          <a:p>
            <a:r>
              <a:rPr lang="zh-CN" altLang="en-US" sz="3200" b="0">
                <a:solidFill>
                  <a:schemeClr val="tx1"/>
                </a:solidFill>
                <a:latin typeface="Times New Roman" panose="02020603050405020304" pitchFamily="18" charset="0"/>
              </a:rPr>
              <a:t>把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y= </a:t>
            </a:r>
            <a:r>
              <a:rPr lang="en-US" altLang="zh-CN" sz="4000" b="0">
                <a:solidFill>
                  <a:schemeClr val="tx1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代入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② </a:t>
            </a:r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，</a:t>
            </a:r>
            <a:endParaRPr lang="zh-CN" altLang="en-US" sz="32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解得</a:t>
            </a:r>
            <a:r>
              <a:rPr lang="en-US" altLang="zh-CN" sz="3200" b="0">
                <a:solidFill>
                  <a:schemeClr val="tx1"/>
                </a:solidFill>
                <a:latin typeface="Times New Roman" panose="02020603050405020304" pitchFamily="18" charset="0"/>
              </a:rPr>
              <a:t>:</a:t>
            </a:r>
            <a:endParaRPr lang="en-US" altLang="zh-CN" sz="3200" b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55306" name="内容占位符 55305"/>
          <p:cNvGraphicFramePr/>
          <p:nvPr>
            <p:ph sz="half" idx="2"/>
          </p:nvPr>
        </p:nvGraphicFramePr>
        <p:xfrm>
          <a:off x="7281863" y="2878138"/>
          <a:ext cx="1093787" cy="1211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" imgW="381000" imgH="393700" progId="Equation.3">
                  <p:embed/>
                </p:oleObj>
              </mc:Choice>
              <mc:Fallback>
                <p:oleObj name="" r:id="rId3" imgW="381000" imgH="3937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00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281863" y="2878138"/>
                        <a:ext cx="1093787" cy="121126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307" name="直接连接符 55306"/>
          <p:cNvSpPr/>
          <p:nvPr/>
        </p:nvSpPr>
        <p:spPr>
          <a:xfrm>
            <a:off x="4824413" y="1773238"/>
            <a:ext cx="0" cy="446405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55308" name="组合 55307"/>
          <p:cNvGrpSpPr/>
          <p:nvPr/>
        </p:nvGrpSpPr>
        <p:grpSpPr>
          <a:xfrm>
            <a:off x="358775" y="1628775"/>
            <a:ext cx="3384550" cy="1979613"/>
            <a:chOff x="226" y="1026"/>
            <a:chExt cx="2132" cy="1247"/>
          </a:xfrm>
        </p:grpSpPr>
        <p:sp>
          <p:nvSpPr>
            <p:cNvPr id="55309" name="矩形 55308"/>
            <p:cNvSpPr/>
            <p:nvPr/>
          </p:nvSpPr>
          <p:spPr>
            <a:xfrm>
              <a:off x="2025" y="1775"/>
              <a:ext cx="289" cy="34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zh-CN" altLang="en-US" sz="3600">
                  <a:solidFill>
                    <a:schemeClr val="tx1"/>
                  </a:solidFill>
                  <a:latin typeface="宋体" panose="02010600030101010101" pitchFamily="2" charset="-122"/>
                </a:rPr>
                <a:t>②</a:t>
              </a:r>
              <a:endParaRPr lang="zh-CN" altLang="en-US" b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5310" name="矩形 55309"/>
            <p:cNvSpPr/>
            <p:nvPr/>
          </p:nvSpPr>
          <p:spPr>
            <a:xfrm>
              <a:off x="2034" y="1184"/>
              <a:ext cx="324" cy="34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p>
              <a:r>
                <a:rPr lang="zh-CN" altLang="en-US" sz="3600">
                  <a:solidFill>
                    <a:schemeClr val="tx1"/>
                  </a:solidFill>
                  <a:latin typeface="宋体" panose="02010600030101010101" pitchFamily="2" charset="-122"/>
                </a:rPr>
                <a:t>①</a:t>
              </a:r>
              <a:endParaRPr lang="zh-CN" altLang="en-US" b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55311" name="对象 55310"/>
            <p:cNvGraphicFramePr/>
            <p:nvPr/>
          </p:nvGraphicFramePr>
          <p:xfrm>
            <a:off x="226" y="1026"/>
            <a:ext cx="1655" cy="12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5" imgW="862965" imgH="837565" progId="Equation.3">
                    <p:embed/>
                  </p:oleObj>
                </mc:Choice>
                <mc:Fallback>
                  <p:oleObj name="" r:id="rId5" imgW="862965" imgH="837565" progId="Equation.3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6">
                          <a:clrChange>
                            <a:clrFrom>
                              <a:srgbClr val="000000"/>
                            </a:clrFrom>
                            <a:clrTo>
                              <a:srgbClr val="FFFFFF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26" y="1026"/>
                          <a:ext cx="1655" cy="1247"/>
                        </a:xfrm>
                        <a:prstGeom prst="rect">
                          <a:avLst/>
                        </a:prstGeom>
                        <a:solidFill>
                          <a:srgbClr val="000066"/>
                        </a:solidFill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5312" name="矩形 55311"/>
          <p:cNvSpPr/>
          <p:nvPr/>
        </p:nvSpPr>
        <p:spPr>
          <a:xfrm>
            <a:off x="323850" y="225425"/>
            <a:ext cx="7596188" cy="1066800"/>
          </a:xfrm>
          <a:prstGeom prst="rect">
            <a:avLst/>
          </a:prstGeom>
          <a:noFill/>
          <a:ln w="76200">
            <a:noFill/>
          </a:ln>
        </p:spPr>
        <p:txBody>
          <a:bodyPr>
            <a:spAutoFit/>
          </a:bodyPr>
          <a:p>
            <a:endParaRPr lang="zh-CN" altLang="en-US" sz="3200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补充练习：用加减消元法解方程组：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99"/>
                            </p:stCondLst>
                            <p:childTnLst>
                              <p:par>
                                <p:cTn id="5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  <p:bldP spid="55300" grpId="0"/>
      <p:bldP spid="55301" grpId="0"/>
      <p:bldP spid="55302" grpId="0"/>
      <p:bldP spid="55303" grpId="0" animBg="1"/>
      <p:bldP spid="55304" grpId="0"/>
      <p:bldP spid="5530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482" name="Rectangle 4"/>
          <p:cNvSpPr/>
          <p:nvPr/>
        </p:nvSpPr>
        <p:spPr>
          <a:xfrm>
            <a:off x="431800" y="1520825"/>
            <a:ext cx="8280400" cy="155416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133350" algn="l"/>
            <a:r>
              <a:rPr lang="zh-CN" altLang="en-US" sz="3200" dirty="0">
                <a:latin typeface="Times New Roman" panose="02020603050405020304" pitchFamily="18" charset="0"/>
              </a:rPr>
              <a:t>上面这些方程组的特点是什么</a:t>
            </a:r>
            <a:r>
              <a:rPr lang="en-US" altLang="zh-CN" sz="3200">
                <a:latin typeface="Times New Roman" panose="02020603050405020304" pitchFamily="18" charset="0"/>
              </a:rPr>
              <a:t>?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 indent="133350" algn="l"/>
            <a:r>
              <a:rPr lang="zh-CN" altLang="en-US" sz="3200" dirty="0">
                <a:latin typeface="Times New Roman" panose="02020603050405020304" pitchFamily="18" charset="0"/>
              </a:rPr>
              <a:t>解这类方程组基本思路是什么？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 indent="133350" algn="l"/>
            <a:r>
              <a:rPr lang="zh-CN" altLang="en-US" sz="3200" dirty="0">
                <a:latin typeface="Times New Roman" panose="02020603050405020304" pitchFamily="18" charset="0"/>
              </a:rPr>
              <a:t>主要步骤有哪些？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20483" name="Rectangle 7"/>
          <p:cNvSpPr/>
          <p:nvPr/>
        </p:nvSpPr>
        <p:spPr>
          <a:xfrm>
            <a:off x="287338" y="4616450"/>
            <a:ext cx="9144000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latin typeface="Times New Roman" panose="02020603050405020304" pitchFamily="18" charset="0"/>
              </a:rPr>
              <a:t>主要步骤：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 algn="l"/>
            <a:r>
              <a:rPr lang="zh-CN" altLang="en-US" sz="3200" dirty="0">
                <a:latin typeface="Times New Roman" panose="02020603050405020304" pitchFamily="18" charset="0"/>
              </a:rPr>
              <a:t>        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 algn="l"/>
            <a:r>
              <a:rPr lang="zh-CN" altLang="en-US" sz="3200" dirty="0">
                <a:latin typeface="Times New Roman" panose="02020603050405020304" pitchFamily="18" charset="0"/>
              </a:rPr>
              <a:t>                        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20484" name="Rectangle 8"/>
          <p:cNvSpPr/>
          <p:nvPr/>
        </p:nvSpPr>
        <p:spPr>
          <a:xfrm>
            <a:off x="576263" y="3216275"/>
            <a:ext cx="1012825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2800" dirty="0">
                <a:latin typeface="Times New Roman" panose="02020603050405020304" pitchFamily="18" charset="0"/>
              </a:rPr>
              <a:t>特点</a:t>
            </a:r>
            <a:r>
              <a:rPr lang="en-US" altLang="zh-CN" sz="2800">
                <a:latin typeface="Times New Roman" panose="02020603050405020304" pitchFamily="18" charset="0"/>
              </a:rPr>
              <a:t>: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20485" name="Line 13"/>
          <p:cNvSpPr/>
          <p:nvPr/>
        </p:nvSpPr>
        <p:spPr>
          <a:xfrm>
            <a:off x="5410200" y="4114800"/>
            <a:ext cx="936625" cy="0"/>
          </a:xfrm>
          <a:prstGeom prst="line">
            <a:avLst/>
          </a:prstGeom>
          <a:ln w="857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0486" name="Rectangle 16"/>
          <p:cNvSpPr/>
          <p:nvPr/>
        </p:nvSpPr>
        <p:spPr>
          <a:xfrm>
            <a:off x="431800" y="3968750"/>
            <a:ext cx="17240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l"/>
            <a:r>
              <a:rPr lang="zh-CN" altLang="en-US" sz="2800" dirty="0">
                <a:latin typeface="Times New Roman" panose="02020603050405020304" pitchFamily="18" charset="0"/>
              </a:rPr>
              <a:t>基本思路</a:t>
            </a:r>
            <a:r>
              <a:rPr lang="en-US" altLang="zh-CN" sz="2800">
                <a:latin typeface="Times New Roman" panose="02020603050405020304" pitchFamily="18" charset="0"/>
              </a:rPr>
              <a:t>: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20487" name="Rectangle 18"/>
          <p:cNvSpPr/>
          <p:nvPr/>
        </p:nvSpPr>
        <p:spPr>
          <a:xfrm>
            <a:off x="2514600" y="6278563"/>
            <a:ext cx="13017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latin typeface="Times New Roman" panose="02020603050405020304" pitchFamily="18" charset="0"/>
              </a:rPr>
              <a:t>写解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20488" name="Rectangle 19"/>
          <p:cNvSpPr/>
          <p:nvPr/>
        </p:nvSpPr>
        <p:spPr>
          <a:xfrm>
            <a:off x="2514600" y="5410200"/>
            <a:ext cx="12287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latin typeface="Times New Roman" panose="02020603050405020304" pitchFamily="18" charset="0"/>
              </a:rPr>
              <a:t>求解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20489" name="Rectangle 20"/>
          <p:cNvSpPr/>
          <p:nvPr/>
        </p:nvSpPr>
        <p:spPr>
          <a:xfrm>
            <a:off x="2514600" y="4648200"/>
            <a:ext cx="12287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latin typeface="Times New Roman" panose="02020603050405020304" pitchFamily="18" charset="0"/>
              </a:rPr>
              <a:t>加减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20490" name="Rectangle 23"/>
          <p:cNvSpPr/>
          <p:nvPr/>
        </p:nvSpPr>
        <p:spPr>
          <a:xfrm>
            <a:off x="4343400" y="3886200"/>
            <a:ext cx="10922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2800" dirty="0">
                <a:latin typeface="Times New Roman" panose="02020603050405020304" pitchFamily="18" charset="0"/>
              </a:rPr>
              <a:t>二元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0491" name="Rectangle 24"/>
          <p:cNvSpPr/>
          <p:nvPr/>
        </p:nvSpPr>
        <p:spPr>
          <a:xfrm>
            <a:off x="6400800" y="3886200"/>
            <a:ext cx="1195388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2800" dirty="0">
                <a:latin typeface="Times New Roman" panose="02020603050405020304" pitchFamily="18" charset="0"/>
              </a:rPr>
              <a:t>一元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0492" name="Rectangle 25"/>
          <p:cNvSpPr/>
          <p:nvPr/>
        </p:nvSpPr>
        <p:spPr>
          <a:xfrm>
            <a:off x="2286000" y="3962400"/>
            <a:ext cx="1724025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2800" dirty="0">
                <a:latin typeface="Times New Roman" panose="02020603050405020304" pitchFamily="18" charset="0"/>
              </a:rPr>
              <a:t>加减消元</a:t>
            </a:r>
            <a:r>
              <a:rPr lang="en-US" altLang="zh-CN" sz="2800">
                <a:latin typeface="Times New Roman" panose="02020603050405020304" pitchFamily="18" charset="0"/>
              </a:rPr>
              <a:t>: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20493" name="Rectangle 26"/>
          <p:cNvSpPr/>
          <p:nvPr/>
        </p:nvSpPr>
        <p:spPr>
          <a:xfrm>
            <a:off x="4495800" y="4648200"/>
            <a:ext cx="25971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latin typeface="Times New Roman" panose="02020603050405020304" pitchFamily="18" charset="0"/>
              </a:rPr>
              <a:t>消去一个元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20494" name="Rectangle 27"/>
          <p:cNvSpPr/>
          <p:nvPr/>
        </p:nvSpPr>
        <p:spPr>
          <a:xfrm>
            <a:off x="4454525" y="5410200"/>
            <a:ext cx="52308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latin typeface="Times New Roman" panose="02020603050405020304" pitchFamily="18" charset="0"/>
              </a:rPr>
              <a:t>分别求出两个未知数的值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20495" name="Rectangle 28"/>
          <p:cNvSpPr/>
          <p:nvPr/>
        </p:nvSpPr>
        <p:spPr>
          <a:xfrm>
            <a:off x="4572000" y="6278563"/>
            <a:ext cx="4140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latin typeface="Times New Roman" panose="02020603050405020304" pitchFamily="18" charset="0"/>
              </a:rPr>
              <a:t>写出原方程组的解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20496" name="Rectangle 29"/>
          <p:cNvSpPr/>
          <p:nvPr/>
        </p:nvSpPr>
        <p:spPr>
          <a:xfrm>
            <a:off x="1752600" y="3124200"/>
            <a:ext cx="7091363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3200" dirty="0">
                <a:latin typeface="Times New Roman" panose="02020603050405020304" pitchFamily="18" charset="0"/>
              </a:rPr>
              <a:t>同一个未知数的系数相同或互为相反数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20497" name="Line 30"/>
          <p:cNvSpPr/>
          <p:nvPr/>
        </p:nvSpPr>
        <p:spPr>
          <a:xfrm>
            <a:off x="3505200" y="6553200"/>
            <a:ext cx="914400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498" name="Line 31"/>
          <p:cNvSpPr/>
          <p:nvPr/>
        </p:nvSpPr>
        <p:spPr>
          <a:xfrm>
            <a:off x="3505200" y="5715000"/>
            <a:ext cx="914400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499" name="Line 32"/>
          <p:cNvSpPr/>
          <p:nvPr/>
        </p:nvSpPr>
        <p:spPr>
          <a:xfrm>
            <a:off x="3505200" y="4953000"/>
            <a:ext cx="914400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00" name="文本框 20499"/>
          <p:cNvSpPr txBox="1"/>
          <p:nvPr/>
        </p:nvSpPr>
        <p:spPr>
          <a:xfrm>
            <a:off x="1292225" y="658813"/>
            <a:ext cx="309563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0501" name="文本框 20500"/>
          <p:cNvSpPr txBox="1"/>
          <p:nvPr/>
        </p:nvSpPr>
        <p:spPr>
          <a:xfrm>
            <a:off x="503238" y="476250"/>
            <a:ext cx="2468562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6000" dirty="0">
                <a:solidFill>
                  <a:srgbClr val="FC4234"/>
                </a:solidFill>
                <a:latin typeface="Times New Roman" panose="02020603050405020304" pitchFamily="18" charset="0"/>
              </a:rPr>
              <a:t>议一议</a:t>
            </a:r>
            <a:endParaRPr lang="zh-CN" altLang="en-US" sz="6000" dirty="0">
              <a:solidFill>
                <a:srgbClr val="FC4234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3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/>
      <p:bldP spid="20484" grpId="0"/>
      <p:bldP spid="20486" grpId="0"/>
      <p:bldP spid="20487" grpId="0"/>
      <p:bldP spid="20488" grpId="0"/>
      <p:bldP spid="20489" grpId="0"/>
      <p:bldP spid="20490" grpId="0"/>
      <p:bldP spid="20491" grpId="0"/>
      <p:bldP spid="20492" grpId="0"/>
      <p:bldP spid="20493" grpId="0"/>
      <p:bldP spid="20494" grpId="0"/>
      <p:bldP spid="20495" grpId="0"/>
      <p:bldP spid="2049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1506" name="Rectangle 4"/>
          <p:cNvSpPr/>
          <p:nvPr/>
        </p:nvSpPr>
        <p:spPr>
          <a:xfrm>
            <a:off x="0" y="2636838"/>
            <a:ext cx="9144000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主要步骤：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        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                        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7" name="Line 8"/>
          <p:cNvSpPr/>
          <p:nvPr/>
        </p:nvSpPr>
        <p:spPr>
          <a:xfrm>
            <a:off x="4967288" y="2168525"/>
            <a:ext cx="936625" cy="0"/>
          </a:xfrm>
          <a:prstGeom prst="line">
            <a:avLst/>
          </a:prstGeom>
          <a:ln w="85725" cap="flat" cmpd="sng">
            <a:solidFill>
              <a:srgbClr val="FFFFFF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1508" name="Rectangle 11"/>
          <p:cNvSpPr/>
          <p:nvPr/>
        </p:nvSpPr>
        <p:spPr>
          <a:xfrm>
            <a:off x="0" y="1917700"/>
            <a:ext cx="1724025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l"/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基本思路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: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9" name="Rectangle 12"/>
          <p:cNvSpPr/>
          <p:nvPr/>
        </p:nvSpPr>
        <p:spPr>
          <a:xfrm>
            <a:off x="1979613" y="5049838"/>
            <a:ext cx="10033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solidFill>
                  <a:srgbClr val="FFFFFF"/>
                </a:solidFill>
                <a:latin typeface="Times New Roman" panose="02020603050405020304" pitchFamily="18" charset="0"/>
              </a:rPr>
              <a:t>写解</a:t>
            </a:r>
            <a:endParaRPr lang="zh-CN" altLang="en-US" sz="32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0" name="Rectangle 13"/>
          <p:cNvSpPr/>
          <p:nvPr/>
        </p:nvSpPr>
        <p:spPr>
          <a:xfrm>
            <a:off x="1979613" y="4400550"/>
            <a:ext cx="16335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solidFill>
                  <a:srgbClr val="FFFFFF"/>
                </a:solidFill>
                <a:latin typeface="Times New Roman" panose="02020603050405020304" pitchFamily="18" charset="0"/>
              </a:rPr>
              <a:t>求解</a:t>
            </a:r>
            <a:endParaRPr lang="zh-CN" altLang="en-US" sz="32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1" name="Rectangle 14"/>
          <p:cNvSpPr/>
          <p:nvPr/>
        </p:nvSpPr>
        <p:spPr>
          <a:xfrm>
            <a:off x="1979613" y="3716338"/>
            <a:ext cx="10033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solidFill>
                  <a:srgbClr val="FFFFFF"/>
                </a:solidFill>
                <a:latin typeface="Times New Roman" panose="02020603050405020304" pitchFamily="18" charset="0"/>
              </a:rPr>
              <a:t>加减</a:t>
            </a:r>
            <a:endParaRPr lang="zh-CN" altLang="en-US" sz="32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2" name="Rectangle 15"/>
          <p:cNvSpPr/>
          <p:nvPr/>
        </p:nvSpPr>
        <p:spPr>
          <a:xfrm>
            <a:off x="3959225" y="1916113"/>
            <a:ext cx="10080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2800" dirty="0">
                <a:solidFill>
                  <a:srgbClr val="FFFFFF"/>
                </a:solidFill>
                <a:latin typeface="Times New Roman" panose="02020603050405020304" pitchFamily="18" charset="0"/>
              </a:rPr>
              <a:t>二元</a:t>
            </a:r>
            <a:endParaRPr lang="zh-CN" altLang="en-US" sz="28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3" name="Rectangle 16"/>
          <p:cNvSpPr/>
          <p:nvPr/>
        </p:nvSpPr>
        <p:spPr>
          <a:xfrm>
            <a:off x="6011863" y="1881188"/>
            <a:ext cx="10080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2800" dirty="0">
                <a:solidFill>
                  <a:srgbClr val="FFFFFF"/>
                </a:solidFill>
                <a:latin typeface="Times New Roman" panose="02020603050405020304" pitchFamily="18" charset="0"/>
              </a:rPr>
              <a:t>一元</a:t>
            </a:r>
            <a:endParaRPr lang="zh-CN" altLang="en-US" sz="28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4" name="Rectangle 17"/>
          <p:cNvSpPr/>
          <p:nvPr/>
        </p:nvSpPr>
        <p:spPr>
          <a:xfrm>
            <a:off x="1871663" y="1916113"/>
            <a:ext cx="17240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2800" dirty="0">
                <a:solidFill>
                  <a:srgbClr val="FFFFFF"/>
                </a:solidFill>
                <a:latin typeface="Times New Roman" panose="02020603050405020304" pitchFamily="18" charset="0"/>
              </a:rPr>
              <a:t>加减消元</a:t>
            </a:r>
            <a:r>
              <a:rPr lang="en-US" altLang="zh-CN" sz="2800">
                <a:solidFill>
                  <a:srgbClr val="FFFFFF"/>
                </a:solidFill>
                <a:latin typeface="Times New Roman" panose="02020603050405020304" pitchFamily="18" charset="0"/>
              </a:rPr>
              <a:t>:</a:t>
            </a:r>
            <a:endParaRPr lang="en-US" altLang="zh-CN" sz="280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5" name="Rectangle 18"/>
          <p:cNvSpPr/>
          <p:nvPr/>
        </p:nvSpPr>
        <p:spPr>
          <a:xfrm>
            <a:off x="4032250" y="3716338"/>
            <a:ext cx="262731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solidFill>
                  <a:srgbClr val="FFFFFF"/>
                </a:solidFill>
                <a:latin typeface="Times New Roman" panose="02020603050405020304" pitchFamily="18" charset="0"/>
              </a:rPr>
              <a:t>消去一个元</a:t>
            </a:r>
            <a:endParaRPr lang="zh-CN" altLang="en-US" sz="32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6" name="Rectangle 19"/>
          <p:cNvSpPr/>
          <p:nvPr/>
        </p:nvSpPr>
        <p:spPr>
          <a:xfrm>
            <a:off x="3816350" y="4400550"/>
            <a:ext cx="3840163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3200" dirty="0">
                <a:solidFill>
                  <a:srgbClr val="FFFFFF"/>
                </a:solidFill>
                <a:latin typeface="Times New Roman" panose="02020603050405020304" pitchFamily="18" charset="0"/>
              </a:rPr>
              <a:t>求出两个未知数的值</a:t>
            </a:r>
            <a:endParaRPr lang="zh-CN" altLang="en-US" sz="32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7" name="Rectangle 20"/>
          <p:cNvSpPr/>
          <p:nvPr/>
        </p:nvSpPr>
        <p:spPr>
          <a:xfrm>
            <a:off x="3816350" y="5049838"/>
            <a:ext cx="3027363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3200" dirty="0">
                <a:solidFill>
                  <a:srgbClr val="FFFFFF"/>
                </a:solidFill>
                <a:latin typeface="Times New Roman" panose="02020603050405020304" pitchFamily="18" charset="0"/>
              </a:rPr>
              <a:t>写出方程组的解</a:t>
            </a:r>
            <a:endParaRPr lang="zh-CN" altLang="en-US" sz="32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8" name="Rectangle 25"/>
          <p:cNvSpPr/>
          <p:nvPr>
            <p:ph type="title" idx="4294967295"/>
          </p:nvPr>
        </p:nvSpPr>
        <p:spPr>
          <a:xfrm>
            <a:off x="0" y="0"/>
            <a:ext cx="2376488" cy="908050"/>
          </a:xfrm>
        </p:spPr>
        <p:txBody>
          <a:bodyPr vert="horz" wrap="square" anchor="ctr"/>
          <a:p>
            <a:r>
              <a:rPr lang="zh-CN" altLang="en-US" b="0"/>
              <a:t>小结 ：</a:t>
            </a:r>
            <a:endParaRPr lang="zh-CN" altLang="en-US" b="0"/>
          </a:p>
        </p:txBody>
      </p:sp>
      <p:sp>
        <p:nvSpPr>
          <p:cNvPr id="21519" name="Rectangle 26"/>
          <p:cNvSpPr/>
          <p:nvPr/>
        </p:nvSpPr>
        <p:spPr>
          <a:xfrm>
            <a:off x="0" y="800100"/>
            <a:ext cx="7396163" cy="1066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3200">
                <a:solidFill>
                  <a:srgbClr val="FFFF00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加减消元法解方程组基本思路是什么？</a:t>
            </a:r>
            <a:endParaRPr lang="zh-CN" altLang="en-US" sz="3200" dirty="0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主要步骤有哪些？</a:t>
            </a:r>
            <a:endParaRPr lang="zh-CN" altLang="en-US" sz="3200" dirty="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20" name="Rectangle 27"/>
          <p:cNvSpPr/>
          <p:nvPr/>
        </p:nvSpPr>
        <p:spPr>
          <a:xfrm>
            <a:off x="1943100" y="2708275"/>
            <a:ext cx="11588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20000"/>
              </a:spcBef>
            </a:pPr>
            <a:r>
              <a:rPr lang="zh-CN" altLang="en-US" sz="3200" dirty="0">
                <a:solidFill>
                  <a:srgbClr val="FFFFFF"/>
                </a:solidFill>
                <a:latin typeface="Times New Roman" panose="02020603050405020304" pitchFamily="18" charset="0"/>
              </a:rPr>
              <a:t>变形</a:t>
            </a:r>
            <a:endParaRPr lang="zh-CN" altLang="en-US" sz="32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21" name="Rectangle 28"/>
          <p:cNvSpPr/>
          <p:nvPr/>
        </p:nvSpPr>
        <p:spPr>
          <a:xfrm>
            <a:off x="3851275" y="2457450"/>
            <a:ext cx="3840163" cy="11636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>
              <a:spcBef>
                <a:spcPct val="20000"/>
              </a:spcBef>
            </a:pPr>
            <a:r>
              <a:rPr lang="zh-CN" altLang="en-US" sz="3200" dirty="0">
                <a:solidFill>
                  <a:srgbClr val="FFFFFF"/>
                </a:solidFill>
                <a:latin typeface="Times New Roman" panose="02020603050405020304" pitchFamily="18" charset="0"/>
              </a:rPr>
              <a:t>同一个未知数的系</a:t>
            </a:r>
            <a:endParaRPr lang="zh-CN" altLang="en-US" sz="3200" dirty="0">
              <a:solidFill>
                <a:srgbClr val="FFFFFF"/>
              </a:solidFill>
              <a:latin typeface="Times New Roman" panose="02020603050405020304" pitchFamily="18" charset="0"/>
            </a:endParaRPr>
          </a:p>
          <a:p>
            <a:pPr algn="l">
              <a:spcBef>
                <a:spcPct val="20000"/>
              </a:spcBef>
            </a:pPr>
            <a:r>
              <a:rPr lang="zh-CN" altLang="en-US" sz="3200" dirty="0">
                <a:solidFill>
                  <a:srgbClr val="FFFFFF"/>
                </a:solidFill>
                <a:latin typeface="Times New Roman" panose="02020603050405020304" pitchFamily="18" charset="0"/>
              </a:rPr>
              <a:t>数相同或互为相反数</a:t>
            </a:r>
            <a:endParaRPr lang="zh-CN" altLang="en-US" sz="32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22" name="Line 33"/>
          <p:cNvSpPr/>
          <p:nvPr/>
        </p:nvSpPr>
        <p:spPr>
          <a:xfrm>
            <a:off x="2987675" y="2997200"/>
            <a:ext cx="914400" cy="0"/>
          </a:xfrm>
          <a:prstGeom prst="line">
            <a:avLst/>
          </a:prstGeom>
          <a:ln w="79375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23" name="Line 34"/>
          <p:cNvSpPr/>
          <p:nvPr/>
        </p:nvSpPr>
        <p:spPr>
          <a:xfrm>
            <a:off x="3059113" y="4005263"/>
            <a:ext cx="914400" cy="0"/>
          </a:xfrm>
          <a:prstGeom prst="line">
            <a:avLst/>
          </a:prstGeom>
          <a:ln w="79375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24" name="Line 35"/>
          <p:cNvSpPr/>
          <p:nvPr/>
        </p:nvSpPr>
        <p:spPr>
          <a:xfrm>
            <a:off x="3203575" y="4724400"/>
            <a:ext cx="698500" cy="0"/>
          </a:xfrm>
          <a:prstGeom prst="line">
            <a:avLst/>
          </a:prstGeom>
          <a:ln w="79375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25" name="Line 36"/>
          <p:cNvSpPr/>
          <p:nvPr/>
        </p:nvSpPr>
        <p:spPr>
          <a:xfrm>
            <a:off x="3024188" y="5337175"/>
            <a:ext cx="914400" cy="0"/>
          </a:xfrm>
          <a:prstGeom prst="line">
            <a:avLst/>
          </a:prstGeom>
          <a:ln w="79375" cap="flat" cmpd="sng">
            <a:solidFill>
              <a:srgbClr val="FF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26" name="Rectangle 37"/>
          <p:cNvSpPr/>
          <p:nvPr/>
        </p:nvSpPr>
        <p:spPr>
          <a:xfrm>
            <a:off x="0" y="5913438"/>
            <a:ext cx="7315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>
                <a:solidFill>
                  <a:srgbClr val="FFFF00"/>
                </a:solidFill>
                <a:latin typeface="Times New Roman" panose="02020603050405020304" pitchFamily="18" charset="0"/>
              </a:rPr>
              <a:t>2. </a:t>
            </a:r>
            <a:r>
              <a:rPr lang="zh-CN" altLang="en-US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二元一次方程组解法有</a:t>
            </a:r>
            <a:r>
              <a:rPr lang="zh-CN" altLang="en-US" sz="3200" u="sng" dirty="0">
                <a:solidFill>
                  <a:srgbClr val="FFFF00"/>
                </a:solidFill>
                <a:latin typeface="Times New Roman" panose="02020603050405020304" pitchFamily="18" charset="0"/>
              </a:rPr>
              <a:t>                          </a:t>
            </a:r>
            <a:r>
              <a:rPr lang="en-US" altLang="zh-CN" sz="3200">
                <a:solidFill>
                  <a:srgbClr val="FFFFFF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27" name="Rectangle 39"/>
          <p:cNvSpPr/>
          <p:nvPr/>
        </p:nvSpPr>
        <p:spPr>
          <a:xfrm>
            <a:off x="4578350" y="5842000"/>
            <a:ext cx="2671763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FFFF"/>
                </a:solidFill>
                <a:latin typeface="Times New Roman" panose="02020603050405020304" pitchFamily="18" charset="0"/>
              </a:rPr>
              <a:t>代入法、加减法</a:t>
            </a:r>
            <a:endParaRPr lang="zh-CN" altLang="en-US" sz="28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8" grpId="0"/>
      <p:bldP spid="21509" grpId="0"/>
      <p:bldP spid="21510" grpId="0"/>
      <p:bldP spid="21511" grpId="0"/>
      <p:bldP spid="21512" grpId="0"/>
      <p:bldP spid="21513" grpId="0"/>
      <p:bldP spid="21514" grpId="0"/>
      <p:bldP spid="21515" grpId="0"/>
      <p:bldP spid="21516" grpId="0"/>
      <p:bldP spid="21517" grpId="0"/>
      <p:bldP spid="21519" grpId="0"/>
      <p:bldP spid="21520" grpId="0"/>
      <p:bldP spid="21521" grpId="0"/>
      <p:bldP spid="21526" grpId="0"/>
      <p:bldP spid="21527" grpId="0"/>
    </p:bldLst>
  </p:timing>
</p:sld>
</file>

<file path=ppt/theme/theme1.xml><?xml version="1.0" encoding="utf-8"?>
<a:theme xmlns:a="http://schemas.openxmlformats.org/drawingml/2006/main" name="荧光初现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 Black"/>
        <a:ea typeface="黑体"/>
        <a:cs typeface=""/>
      </a:majorFont>
      <a:minorFont>
        <a:latin typeface="Arial Rounded MT Bold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1913</Words>
  <Application>WPS 演示</Application>
  <PresentationFormat>在屏幕上显示</PresentationFormat>
  <Paragraphs>424</Paragraphs>
  <Slides>21</Slides>
  <Notes>22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18</vt:i4>
      </vt:variant>
      <vt:variant>
        <vt:lpstr>幻灯片标题</vt:lpstr>
      </vt:variant>
      <vt:variant>
        <vt:i4>21</vt:i4>
      </vt:variant>
    </vt:vector>
  </HeadingPairs>
  <TitlesOfParts>
    <vt:vector size="56" baseType="lpstr">
      <vt:lpstr>Arial</vt:lpstr>
      <vt:lpstr>宋体</vt:lpstr>
      <vt:lpstr>Wingdings</vt:lpstr>
      <vt:lpstr>Times New Roman</vt:lpstr>
      <vt:lpstr>Arial Black</vt:lpstr>
      <vt:lpstr>黑体</vt:lpstr>
      <vt:lpstr>Arial Rounded MT Bold</vt:lpstr>
      <vt:lpstr>Verdana</vt:lpstr>
      <vt:lpstr>华文行楷</vt:lpstr>
      <vt:lpstr>楷体_GB2312</vt:lpstr>
      <vt:lpstr>新宋体</vt:lpstr>
      <vt:lpstr>微软雅黑</vt:lpstr>
      <vt:lpstr>Arial Unicode MS</vt:lpstr>
      <vt:lpstr>幼圆</vt:lpstr>
      <vt:lpstr>荧光初现</vt:lpstr>
      <vt:lpstr>1_默认设计模板</vt:lpstr>
      <vt:lpstr>默认设计模板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二元一次方程组的解法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一.填空题：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小结 ：</vt:lpstr>
    </vt:vector>
  </TitlesOfParts>
  <Company>1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1</dc:creator>
  <cp:lastModifiedBy>官田民</cp:lastModifiedBy>
  <cp:revision>35</cp:revision>
  <dcterms:created xsi:type="dcterms:W3CDTF">2004-12-03T05:54:00Z</dcterms:created>
  <dcterms:modified xsi:type="dcterms:W3CDTF">2021-04-15T03:56:40Z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2052-11.1.0.10356</vt:lpwstr>
  </property>
  <property fmtid="{D5CDD505-2E9C-101B-9397-08002B2CF9AE}" pid="3" name="ICV">
    <vt:lpwstr>6AF7CAE3906746F4B62631B687D5253E</vt:lpwstr>
  </property>
</Properties>
</file>