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828" r:id="rId4"/>
    <p:sldId id="829" r:id="rId5"/>
    <p:sldId id="830" r:id="rId6"/>
    <p:sldId id="831" r:id="rId7"/>
    <p:sldId id="832" r:id="rId8"/>
    <p:sldId id="833" r:id="rId9"/>
    <p:sldId id="858" r:id="rId10"/>
    <p:sldId id="859" r:id="rId11"/>
    <p:sldId id="860" r:id="rId12"/>
    <p:sldId id="834" r:id="rId13"/>
    <p:sldId id="835" r:id="rId14"/>
    <p:sldId id="836" r:id="rId15"/>
    <p:sldId id="837" r:id="rId16"/>
    <p:sldId id="838" r:id="rId17"/>
    <p:sldId id="839" r:id="rId18"/>
    <p:sldId id="840" r:id="rId19"/>
    <p:sldId id="841" r:id="rId20"/>
    <p:sldId id="842" r:id="rId21"/>
    <p:sldId id="843" r:id="rId22"/>
    <p:sldId id="844" r:id="rId23"/>
    <p:sldId id="848" r:id="rId24"/>
    <p:sldId id="849" r:id="rId25"/>
    <p:sldId id="850" r:id="rId26"/>
    <p:sldId id="852" r:id="rId27"/>
    <p:sldId id="851" r:id="rId28"/>
    <p:sldId id="853" r:id="rId29"/>
    <p:sldId id="854" r:id="rId30"/>
    <p:sldId id="855" r:id="rId31"/>
    <p:sldId id="856" r:id="rId32"/>
    <p:sldId id="857" r:id="rId33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gs" Target="tags/tag275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26.wmf"/><Relationship Id="rId8" Type="http://schemas.openxmlformats.org/officeDocument/2006/relationships/image" Target="../media/image25.wmf"/><Relationship Id="rId7" Type="http://schemas.openxmlformats.org/officeDocument/2006/relationships/image" Target="../media/image24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7" Type="http://schemas.openxmlformats.org/officeDocument/2006/relationships/image" Target="../media/image42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.png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1.xml"/><Relationship Id="rId6" Type="http://schemas.openxmlformats.org/officeDocument/2006/relationships/hyperlink" Target="tuoyuan1.exe" TargetMode="Externa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9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image" Target="../media/image11.png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image" Target="../media/image12.png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2" Type="http://schemas.openxmlformats.org/officeDocument/2006/relationships/slideLayout" Target="../slideLayouts/slideLayout1.xml"/><Relationship Id="rId21" Type="http://schemas.openxmlformats.org/officeDocument/2006/relationships/tags" Target="../tags/tag29.xml"/><Relationship Id="rId20" Type="http://schemas.openxmlformats.org/officeDocument/2006/relationships/image" Target="../media/image13.png"/><Relationship Id="rId2" Type="http://schemas.openxmlformats.org/officeDocument/2006/relationships/tags" Target="../tags/tag12.xml"/><Relationship Id="rId19" Type="http://schemas.openxmlformats.org/officeDocument/2006/relationships/tags" Target="../tags/tag28.xml"/><Relationship Id="rId18" Type="http://schemas.openxmlformats.org/officeDocument/2006/relationships/tags" Target="../tags/tag27.xml"/><Relationship Id="rId17" Type="http://schemas.openxmlformats.org/officeDocument/2006/relationships/tags" Target="../tags/tag26.xml"/><Relationship Id="rId16" Type="http://schemas.openxmlformats.org/officeDocument/2006/relationships/tags" Target="../tags/tag25.xml"/><Relationship Id="rId15" Type="http://schemas.openxmlformats.org/officeDocument/2006/relationships/tags" Target="../tags/tag24.xml"/><Relationship Id="rId14" Type="http://schemas.openxmlformats.org/officeDocument/2006/relationships/tags" Target="../tags/tag23.xml"/><Relationship Id="rId13" Type="http://schemas.openxmlformats.org/officeDocument/2006/relationships/tags" Target="../tags/tag22.xml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image" Target="../media/image15.png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image" Target="../media/image14.png"/><Relationship Id="rId2" Type="http://schemas.openxmlformats.org/officeDocument/2006/relationships/tags" Target="../tags/tag30.xml"/><Relationship Id="rId17" Type="http://schemas.openxmlformats.org/officeDocument/2006/relationships/slideLayout" Target="../slideLayouts/slideLayout1.xml"/><Relationship Id="rId16" Type="http://schemas.openxmlformats.org/officeDocument/2006/relationships/tags" Target="../tags/tag40.xml"/><Relationship Id="rId15" Type="http://schemas.openxmlformats.org/officeDocument/2006/relationships/image" Target="../media/image17.png"/><Relationship Id="rId14" Type="http://schemas.openxmlformats.org/officeDocument/2006/relationships/tags" Target="../tags/tag39.xml"/><Relationship Id="rId13" Type="http://schemas.openxmlformats.org/officeDocument/2006/relationships/tags" Target="../tags/tag38.xml"/><Relationship Id="rId12" Type="http://schemas.openxmlformats.org/officeDocument/2006/relationships/tags" Target="../tags/tag37.xml"/><Relationship Id="rId11" Type="http://schemas.openxmlformats.org/officeDocument/2006/relationships/tags" Target="../tags/tag36.xml"/><Relationship Id="rId10" Type="http://schemas.openxmlformats.org/officeDocument/2006/relationships/image" Target="../media/image16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wmf"/><Relationship Id="rId8" Type="http://schemas.openxmlformats.org/officeDocument/2006/relationships/oleObject" Target="../embeddings/oleObject6.bin"/><Relationship Id="rId7" Type="http://schemas.openxmlformats.org/officeDocument/2006/relationships/image" Target="../media/image20.wmf"/><Relationship Id="rId6" Type="http://schemas.openxmlformats.org/officeDocument/2006/relationships/oleObject" Target="../embeddings/oleObject5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18.wmf"/><Relationship Id="rId21" Type="http://schemas.openxmlformats.org/officeDocument/2006/relationships/vmlDrawing" Target="../drawings/vmlDrawing2.vml"/><Relationship Id="rId20" Type="http://schemas.openxmlformats.org/officeDocument/2006/relationships/slideLayout" Target="../slideLayouts/slideLayout1.xml"/><Relationship Id="rId2" Type="http://schemas.openxmlformats.org/officeDocument/2006/relationships/oleObject" Target="../embeddings/oleObject3.bin"/><Relationship Id="rId19" Type="http://schemas.openxmlformats.org/officeDocument/2006/relationships/image" Target="../media/image26.wmf"/><Relationship Id="rId18" Type="http://schemas.openxmlformats.org/officeDocument/2006/relationships/oleObject" Target="../embeddings/oleObject11.bin"/><Relationship Id="rId17" Type="http://schemas.openxmlformats.org/officeDocument/2006/relationships/image" Target="../media/image25.wmf"/><Relationship Id="rId16" Type="http://schemas.openxmlformats.org/officeDocument/2006/relationships/oleObject" Target="../embeddings/oleObject10.bin"/><Relationship Id="rId15" Type="http://schemas.openxmlformats.org/officeDocument/2006/relationships/image" Target="../media/image24.wmf"/><Relationship Id="rId14" Type="http://schemas.openxmlformats.org/officeDocument/2006/relationships/oleObject" Target="../embeddings/oleObject9.bin"/><Relationship Id="rId13" Type="http://schemas.openxmlformats.org/officeDocument/2006/relationships/image" Target="../media/image23.wmf"/><Relationship Id="rId12" Type="http://schemas.openxmlformats.org/officeDocument/2006/relationships/oleObject" Target="../embeddings/oleObject8.bin"/><Relationship Id="rId11" Type="http://schemas.openxmlformats.org/officeDocument/2006/relationships/image" Target="../media/image22.wmf"/><Relationship Id="rId10" Type="http://schemas.openxmlformats.org/officeDocument/2006/relationships/oleObject" Target="../embeddings/oleObject7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47.xml"/><Relationship Id="rId8" Type="http://schemas.openxmlformats.org/officeDocument/2006/relationships/tags" Target="../tags/tag46.xml"/><Relationship Id="rId7" Type="http://schemas.openxmlformats.org/officeDocument/2006/relationships/tags" Target="../tags/tag45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image" Target="../media/image27.png"/><Relationship Id="rId25" Type="http://schemas.openxmlformats.org/officeDocument/2006/relationships/slideLayout" Target="../slideLayouts/slideLayout1.xml"/><Relationship Id="rId24" Type="http://schemas.openxmlformats.org/officeDocument/2006/relationships/tags" Target="../tags/tag59.xml"/><Relationship Id="rId23" Type="http://schemas.openxmlformats.org/officeDocument/2006/relationships/tags" Target="../tags/tag58.xml"/><Relationship Id="rId22" Type="http://schemas.openxmlformats.org/officeDocument/2006/relationships/image" Target="../media/image30.png"/><Relationship Id="rId21" Type="http://schemas.openxmlformats.org/officeDocument/2006/relationships/tags" Target="../tags/tag57.xml"/><Relationship Id="rId20" Type="http://schemas.openxmlformats.org/officeDocument/2006/relationships/tags" Target="../tags/tag56.xml"/><Relationship Id="rId2" Type="http://schemas.openxmlformats.org/officeDocument/2006/relationships/tags" Target="../tags/tag41.xml"/><Relationship Id="rId19" Type="http://schemas.openxmlformats.org/officeDocument/2006/relationships/tags" Target="../tags/tag55.xml"/><Relationship Id="rId18" Type="http://schemas.openxmlformats.org/officeDocument/2006/relationships/tags" Target="../tags/tag54.xml"/><Relationship Id="rId17" Type="http://schemas.openxmlformats.org/officeDocument/2006/relationships/tags" Target="../tags/tag53.xml"/><Relationship Id="rId16" Type="http://schemas.openxmlformats.org/officeDocument/2006/relationships/image" Target="../media/image29.png"/><Relationship Id="rId15" Type="http://schemas.openxmlformats.org/officeDocument/2006/relationships/tags" Target="../tags/tag52.xml"/><Relationship Id="rId14" Type="http://schemas.openxmlformats.org/officeDocument/2006/relationships/tags" Target="../tags/tag51.xml"/><Relationship Id="rId13" Type="http://schemas.openxmlformats.org/officeDocument/2006/relationships/tags" Target="../tags/tag50.xml"/><Relationship Id="rId12" Type="http://schemas.openxmlformats.org/officeDocument/2006/relationships/tags" Target="../tags/tag49.xml"/><Relationship Id="rId11" Type="http://schemas.openxmlformats.org/officeDocument/2006/relationships/image" Target="../media/image28.png"/><Relationship Id="rId10" Type="http://schemas.openxmlformats.org/officeDocument/2006/relationships/tags" Target="../tags/tag48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tags" Target="../tags/tag63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image" Target="../media/image31.wmf"/><Relationship Id="rId28" Type="http://schemas.openxmlformats.org/officeDocument/2006/relationships/vmlDrawing" Target="../drawings/vmlDrawing3.vml"/><Relationship Id="rId27" Type="http://schemas.openxmlformats.org/officeDocument/2006/relationships/slideLayout" Target="../slideLayouts/slideLayout1.xml"/><Relationship Id="rId26" Type="http://schemas.openxmlformats.org/officeDocument/2006/relationships/tags" Target="../tags/tag78.xml"/><Relationship Id="rId25" Type="http://schemas.openxmlformats.org/officeDocument/2006/relationships/image" Target="../media/image35.png"/><Relationship Id="rId24" Type="http://schemas.openxmlformats.org/officeDocument/2006/relationships/tags" Target="../tags/tag77.xml"/><Relationship Id="rId23" Type="http://schemas.openxmlformats.org/officeDocument/2006/relationships/tags" Target="../tags/tag76.xml"/><Relationship Id="rId22" Type="http://schemas.openxmlformats.org/officeDocument/2006/relationships/tags" Target="../tags/tag75.xml"/><Relationship Id="rId21" Type="http://schemas.openxmlformats.org/officeDocument/2006/relationships/tags" Target="../tags/tag74.xml"/><Relationship Id="rId20" Type="http://schemas.openxmlformats.org/officeDocument/2006/relationships/image" Target="../media/image34.png"/><Relationship Id="rId2" Type="http://schemas.openxmlformats.org/officeDocument/2006/relationships/oleObject" Target="../embeddings/oleObject12.bin"/><Relationship Id="rId19" Type="http://schemas.openxmlformats.org/officeDocument/2006/relationships/tags" Target="../tags/tag73.xml"/><Relationship Id="rId18" Type="http://schemas.openxmlformats.org/officeDocument/2006/relationships/tags" Target="../tags/tag72.xml"/><Relationship Id="rId17" Type="http://schemas.openxmlformats.org/officeDocument/2006/relationships/tags" Target="../tags/tag71.xml"/><Relationship Id="rId16" Type="http://schemas.openxmlformats.org/officeDocument/2006/relationships/tags" Target="../tags/tag70.xml"/><Relationship Id="rId15" Type="http://schemas.openxmlformats.org/officeDocument/2006/relationships/image" Target="../media/image33.png"/><Relationship Id="rId14" Type="http://schemas.openxmlformats.org/officeDocument/2006/relationships/tags" Target="../tags/tag69.xml"/><Relationship Id="rId13" Type="http://schemas.openxmlformats.org/officeDocument/2006/relationships/tags" Target="../tags/tag68.xml"/><Relationship Id="rId12" Type="http://schemas.openxmlformats.org/officeDocument/2006/relationships/tags" Target="../tags/tag67.xml"/><Relationship Id="rId11" Type="http://schemas.openxmlformats.org/officeDocument/2006/relationships/tags" Target="../tags/tag66.xml"/><Relationship Id="rId10" Type="http://schemas.openxmlformats.org/officeDocument/2006/relationships/image" Target="../media/image32.pn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9.wmf"/><Relationship Id="rId8" Type="http://schemas.openxmlformats.org/officeDocument/2006/relationships/oleObject" Target="../embeddings/oleObject16.bin"/><Relationship Id="rId7" Type="http://schemas.openxmlformats.org/officeDocument/2006/relationships/image" Target="../media/image38.wmf"/><Relationship Id="rId6" Type="http://schemas.openxmlformats.org/officeDocument/2006/relationships/oleObject" Target="../embeddings/oleObject15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36.wmf"/><Relationship Id="rId2" Type="http://schemas.openxmlformats.org/officeDocument/2006/relationships/oleObject" Target="../embeddings/oleObject13.bin"/><Relationship Id="rId17" Type="http://schemas.openxmlformats.org/officeDocument/2006/relationships/vmlDrawing" Target="../drawings/vmlDrawing4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42.wmf"/><Relationship Id="rId14" Type="http://schemas.openxmlformats.org/officeDocument/2006/relationships/oleObject" Target="../embeddings/oleObject19.bin"/><Relationship Id="rId13" Type="http://schemas.openxmlformats.org/officeDocument/2006/relationships/image" Target="../media/image41.wmf"/><Relationship Id="rId12" Type="http://schemas.openxmlformats.org/officeDocument/2006/relationships/oleObject" Target="../embeddings/oleObject18.bin"/><Relationship Id="rId11" Type="http://schemas.openxmlformats.org/officeDocument/2006/relationships/image" Target="../media/image40.wmf"/><Relationship Id="rId10" Type="http://schemas.openxmlformats.org/officeDocument/2006/relationships/oleObject" Target="../embeddings/oleObject17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21.bin"/><Relationship Id="rId3" Type="http://schemas.openxmlformats.org/officeDocument/2006/relationships/image" Target="../media/image43.wmf"/><Relationship Id="rId2" Type="http://schemas.openxmlformats.org/officeDocument/2006/relationships/oleObject" Target="../embeddings/oleObject20.bin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5.wmf"/><Relationship Id="rId2" Type="http://schemas.openxmlformats.org/officeDocument/2006/relationships/oleObject" Target="../embeddings/oleObject22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85.xml"/><Relationship Id="rId8" Type="http://schemas.openxmlformats.org/officeDocument/2006/relationships/tags" Target="../tags/tag84.xml"/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2" Type="http://schemas.openxmlformats.org/officeDocument/2006/relationships/slideLayout" Target="../slideLayouts/slideLayout1.xml"/><Relationship Id="rId31" Type="http://schemas.openxmlformats.org/officeDocument/2006/relationships/tags" Target="../tags/tag102.xml"/><Relationship Id="rId30" Type="http://schemas.openxmlformats.org/officeDocument/2006/relationships/image" Target="../media/image51.png"/><Relationship Id="rId3" Type="http://schemas.openxmlformats.org/officeDocument/2006/relationships/image" Target="../media/image46.png"/><Relationship Id="rId29" Type="http://schemas.openxmlformats.org/officeDocument/2006/relationships/tags" Target="../tags/tag101.xml"/><Relationship Id="rId28" Type="http://schemas.openxmlformats.org/officeDocument/2006/relationships/tags" Target="../tags/tag100.xml"/><Relationship Id="rId27" Type="http://schemas.openxmlformats.org/officeDocument/2006/relationships/tags" Target="../tags/tag99.xml"/><Relationship Id="rId26" Type="http://schemas.openxmlformats.org/officeDocument/2006/relationships/tags" Target="../tags/tag98.xml"/><Relationship Id="rId25" Type="http://schemas.openxmlformats.org/officeDocument/2006/relationships/image" Target="../media/image50.png"/><Relationship Id="rId24" Type="http://schemas.openxmlformats.org/officeDocument/2006/relationships/tags" Target="../tags/tag97.xml"/><Relationship Id="rId23" Type="http://schemas.openxmlformats.org/officeDocument/2006/relationships/tags" Target="../tags/tag96.xml"/><Relationship Id="rId22" Type="http://schemas.openxmlformats.org/officeDocument/2006/relationships/tags" Target="../tags/tag95.xml"/><Relationship Id="rId21" Type="http://schemas.openxmlformats.org/officeDocument/2006/relationships/tags" Target="../tags/tag94.xml"/><Relationship Id="rId20" Type="http://schemas.openxmlformats.org/officeDocument/2006/relationships/image" Target="../media/image49.png"/><Relationship Id="rId2" Type="http://schemas.openxmlformats.org/officeDocument/2006/relationships/tags" Target="../tags/tag79.xml"/><Relationship Id="rId19" Type="http://schemas.openxmlformats.org/officeDocument/2006/relationships/tags" Target="../tags/tag93.xml"/><Relationship Id="rId18" Type="http://schemas.openxmlformats.org/officeDocument/2006/relationships/tags" Target="../tags/tag92.xml"/><Relationship Id="rId17" Type="http://schemas.openxmlformats.org/officeDocument/2006/relationships/tags" Target="../tags/tag91.xml"/><Relationship Id="rId16" Type="http://schemas.openxmlformats.org/officeDocument/2006/relationships/tags" Target="../tags/tag90.xml"/><Relationship Id="rId15" Type="http://schemas.openxmlformats.org/officeDocument/2006/relationships/image" Target="../media/image48.png"/><Relationship Id="rId14" Type="http://schemas.openxmlformats.org/officeDocument/2006/relationships/tags" Target="../tags/tag89.xml"/><Relationship Id="rId13" Type="http://schemas.openxmlformats.org/officeDocument/2006/relationships/tags" Target="../tags/tag88.xml"/><Relationship Id="rId12" Type="http://schemas.openxmlformats.org/officeDocument/2006/relationships/tags" Target="../tags/tag87.xml"/><Relationship Id="rId11" Type="http://schemas.openxmlformats.org/officeDocument/2006/relationships/tags" Target="../tags/tag86.xml"/><Relationship Id="rId10" Type="http://schemas.openxmlformats.org/officeDocument/2006/relationships/image" Target="../media/image47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110.xml"/><Relationship Id="rId8" Type="http://schemas.openxmlformats.org/officeDocument/2006/relationships/tags" Target="../tags/tag109.xml"/><Relationship Id="rId7" Type="http://schemas.openxmlformats.org/officeDocument/2006/relationships/tags" Target="../tags/tag108.xml"/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114.xml"/><Relationship Id="rId13" Type="http://schemas.openxmlformats.org/officeDocument/2006/relationships/image" Target="../media/image52.png"/><Relationship Id="rId12" Type="http://schemas.openxmlformats.org/officeDocument/2006/relationships/tags" Target="../tags/tag113.xml"/><Relationship Id="rId11" Type="http://schemas.openxmlformats.org/officeDocument/2006/relationships/tags" Target="../tags/tag112.xml"/><Relationship Id="rId10" Type="http://schemas.openxmlformats.org/officeDocument/2006/relationships/tags" Target="../tags/tag111.xml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121.xml"/><Relationship Id="rId8" Type="http://schemas.openxmlformats.org/officeDocument/2006/relationships/tags" Target="../tags/tag120.xml"/><Relationship Id="rId7" Type="http://schemas.openxmlformats.org/officeDocument/2006/relationships/tags" Target="../tags/tag119.xml"/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2" Type="http://schemas.openxmlformats.org/officeDocument/2006/relationships/slideLayout" Target="../slideLayouts/slideLayout1.xml"/><Relationship Id="rId31" Type="http://schemas.openxmlformats.org/officeDocument/2006/relationships/tags" Target="../tags/tag138.xml"/><Relationship Id="rId30" Type="http://schemas.openxmlformats.org/officeDocument/2006/relationships/image" Target="../media/image58.png"/><Relationship Id="rId3" Type="http://schemas.openxmlformats.org/officeDocument/2006/relationships/image" Target="../media/image53.png"/><Relationship Id="rId29" Type="http://schemas.openxmlformats.org/officeDocument/2006/relationships/tags" Target="../tags/tag137.xml"/><Relationship Id="rId28" Type="http://schemas.openxmlformats.org/officeDocument/2006/relationships/tags" Target="../tags/tag136.xml"/><Relationship Id="rId27" Type="http://schemas.openxmlformats.org/officeDocument/2006/relationships/tags" Target="../tags/tag135.xml"/><Relationship Id="rId26" Type="http://schemas.openxmlformats.org/officeDocument/2006/relationships/tags" Target="../tags/tag134.xml"/><Relationship Id="rId25" Type="http://schemas.openxmlformats.org/officeDocument/2006/relationships/image" Target="../media/image57.png"/><Relationship Id="rId24" Type="http://schemas.openxmlformats.org/officeDocument/2006/relationships/tags" Target="../tags/tag133.xml"/><Relationship Id="rId23" Type="http://schemas.openxmlformats.org/officeDocument/2006/relationships/tags" Target="../tags/tag132.xml"/><Relationship Id="rId22" Type="http://schemas.openxmlformats.org/officeDocument/2006/relationships/tags" Target="../tags/tag131.xml"/><Relationship Id="rId21" Type="http://schemas.openxmlformats.org/officeDocument/2006/relationships/tags" Target="../tags/tag130.xml"/><Relationship Id="rId20" Type="http://schemas.openxmlformats.org/officeDocument/2006/relationships/image" Target="../media/image56.png"/><Relationship Id="rId2" Type="http://schemas.openxmlformats.org/officeDocument/2006/relationships/tags" Target="../tags/tag115.xml"/><Relationship Id="rId19" Type="http://schemas.openxmlformats.org/officeDocument/2006/relationships/tags" Target="../tags/tag129.xml"/><Relationship Id="rId18" Type="http://schemas.openxmlformats.org/officeDocument/2006/relationships/tags" Target="../tags/tag128.xml"/><Relationship Id="rId17" Type="http://schemas.openxmlformats.org/officeDocument/2006/relationships/tags" Target="../tags/tag127.xml"/><Relationship Id="rId16" Type="http://schemas.openxmlformats.org/officeDocument/2006/relationships/tags" Target="../tags/tag126.xml"/><Relationship Id="rId15" Type="http://schemas.openxmlformats.org/officeDocument/2006/relationships/image" Target="../media/image55.png"/><Relationship Id="rId14" Type="http://schemas.openxmlformats.org/officeDocument/2006/relationships/tags" Target="../tags/tag125.xml"/><Relationship Id="rId13" Type="http://schemas.openxmlformats.org/officeDocument/2006/relationships/tags" Target="../tags/tag124.xml"/><Relationship Id="rId12" Type="http://schemas.openxmlformats.org/officeDocument/2006/relationships/tags" Target="../tags/tag123.xml"/><Relationship Id="rId11" Type="http://schemas.openxmlformats.org/officeDocument/2006/relationships/tags" Target="../tags/tag122.xml"/><Relationship Id="rId10" Type="http://schemas.openxmlformats.org/officeDocument/2006/relationships/image" Target="../media/image54.png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9.png"/><Relationship Id="rId8" Type="http://schemas.openxmlformats.org/officeDocument/2006/relationships/tags" Target="../tags/tag144.xml"/><Relationship Id="rId7" Type="http://schemas.openxmlformats.org/officeDocument/2006/relationships/tags" Target="../tags/tag143.xml"/><Relationship Id="rId6" Type="http://schemas.openxmlformats.org/officeDocument/2006/relationships/tags" Target="../tags/tag142.xml"/><Relationship Id="rId5" Type="http://schemas.openxmlformats.org/officeDocument/2006/relationships/tags" Target="../tags/tag141.xml"/><Relationship Id="rId4" Type="http://schemas.openxmlformats.org/officeDocument/2006/relationships/tags" Target="../tags/tag140.xml"/><Relationship Id="rId36" Type="http://schemas.openxmlformats.org/officeDocument/2006/relationships/slideLayout" Target="../slideLayouts/slideLayout1.xml"/><Relationship Id="rId35" Type="http://schemas.openxmlformats.org/officeDocument/2006/relationships/tags" Target="../tags/tag166.xml"/><Relationship Id="rId34" Type="http://schemas.openxmlformats.org/officeDocument/2006/relationships/image" Target="../media/image63.png"/><Relationship Id="rId33" Type="http://schemas.openxmlformats.org/officeDocument/2006/relationships/tags" Target="../tags/tag165.xml"/><Relationship Id="rId32" Type="http://schemas.openxmlformats.org/officeDocument/2006/relationships/tags" Target="../tags/tag164.xml"/><Relationship Id="rId31" Type="http://schemas.openxmlformats.org/officeDocument/2006/relationships/tags" Target="../tags/tag163.xml"/><Relationship Id="rId30" Type="http://schemas.openxmlformats.org/officeDocument/2006/relationships/tags" Target="../tags/tag162.xml"/><Relationship Id="rId3" Type="http://schemas.openxmlformats.org/officeDocument/2006/relationships/image" Target="../media/image14.png"/><Relationship Id="rId29" Type="http://schemas.openxmlformats.org/officeDocument/2006/relationships/image" Target="../media/image62.png"/><Relationship Id="rId28" Type="http://schemas.openxmlformats.org/officeDocument/2006/relationships/tags" Target="../tags/tag161.xml"/><Relationship Id="rId27" Type="http://schemas.openxmlformats.org/officeDocument/2006/relationships/tags" Target="../tags/tag160.xml"/><Relationship Id="rId26" Type="http://schemas.openxmlformats.org/officeDocument/2006/relationships/tags" Target="../tags/tag159.xml"/><Relationship Id="rId25" Type="http://schemas.openxmlformats.org/officeDocument/2006/relationships/tags" Target="../tags/tag158.xml"/><Relationship Id="rId24" Type="http://schemas.openxmlformats.org/officeDocument/2006/relationships/image" Target="../media/image61.png"/><Relationship Id="rId23" Type="http://schemas.openxmlformats.org/officeDocument/2006/relationships/tags" Target="../tags/tag157.xml"/><Relationship Id="rId22" Type="http://schemas.openxmlformats.org/officeDocument/2006/relationships/tags" Target="../tags/tag156.xml"/><Relationship Id="rId21" Type="http://schemas.openxmlformats.org/officeDocument/2006/relationships/tags" Target="../tags/tag155.xml"/><Relationship Id="rId20" Type="http://schemas.openxmlformats.org/officeDocument/2006/relationships/tags" Target="../tags/tag154.xml"/><Relationship Id="rId2" Type="http://schemas.openxmlformats.org/officeDocument/2006/relationships/tags" Target="../tags/tag139.xml"/><Relationship Id="rId19" Type="http://schemas.openxmlformats.org/officeDocument/2006/relationships/image" Target="../media/image60.png"/><Relationship Id="rId18" Type="http://schemas.openxmlformats.org/officeDocument/2006/relationships/tags" Target="../tags/tag153.xml"/><Relationship Id="rId17" Type="http://schemas.openxmlformats.org/officeDocument/2006/relationships/tags" Target="../tags/tag152.xml"/><Relationship Id="rId16" Type="http://schemas.openxmlformats.org/officeDocument/2006/relationships/tags" Target="../tags/tag151.xml"/><Relationship Id="rId15" Type="http://schemas.openxmlformats.org/officeDocument/2006/relationships/tags" Target="../tags/tag150.xml"/><Relationship Id="rId14" Type="http://schemas.openxmlformats.org/officeDocument/2006/relationships/tags" Target="../tags/tag149.xml"/><Relationship Id="rId13" Type="http://schemas.openxmlformats.org/officeDocument/2006/relationships/tags" Target="../tags/tag148.xml"/><Relationship Id="rId12" Type="http://schemas.openxmlformats.org/officeDocument/2006/relationships/tags" Target="../tags/tag147.xml"/><Relationship Id="rId11" Type="http://schemas.openxmlformats.org/officeDocument/2006/relationships/tags" Target="../tags/tag146.xml"/><Relationship Id="rId10" Type="http://schemas.openxmlformats.org/officeDocument/2006/relationships/tags" Target="../tags/tag145.xml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tags" Target="../tags/tag171.xml"/><Relationship Id="rId7" Type="http://schemas.openxmlformats.org/officeDocument/2006/relationships/tags" Target="../tags/tag170.xml"/><Relationship Id="rId6" Type="http://schemas.openxmlformats.org/officeDocument/2006/relationships/image" Target="../media/image65.png"/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6" Type="http://schemas.openxmlformats.org/officeDocument/2006/relationships/slideLayout" Target="../slideLayouts/slideLayout1.xml"/><Relationship Id="rId35" Type="http://schemas.openxmlformats.org/officeDocument/2006/relationships/tags" Target="../tags/tag193.xml"/><Relationship Id="rId34" Type="http://schemas.openxmlformats.org/officeDocument/2006/relationships/image" Target="../media/image70.png"/><Relationship Id="rId33" Type="http://schemas.openxmlformats.org/officeDocument/2006/relationships/tags" Target="../tags/tag192.xml"/><Relationship Id="rId32" Type="http://schemas.openxmlformats.org/officeDocument/2006/relationships/tags" Target="../tags/tag191.xml"/><Relationship Id="rId31" Type="http://schemas.openxmlformats.org/officeDocument/2006/relationships/tags" Target="../tags/tag190.xml"/><Relationship Id="rId30" Type="http://schemas.openxmlformats.org/officeDocument/2006/relationships/tags" Target="../tags/tag189.xml"/><Relationship Id="rId3" Type="http://schemas.openxmlformats.org/officeDocument/2006/relationships/image" Target="../media/image64.png"/><Relationship Id="rId29" Type="http://schemas.openxmlformats.org/officeDocument/2006/relationships/image" Target="../media/image69.png"/><Relationship Id="rId28" Type="http://schemas.openxmlformats.org/officeDocument/2006/relationships/tags" Target="../tags/tag188.xml"/><Relationship Id="rId27" Type="http://schemas.openxmlformats.org/officeDocument/2006/relationships/tags" Target="../tags/tag187.xml"/><Relationship Id="rId26" Type="http://schemas.openxmlformats.org/officeDocument/2006/relationships/tags" Target="../tags/tag186.xml"/><Relationship Id="rId25" Type="http://schemas.openxmlformats.org/officeDocument/2006/relationships/tags" Target="../tags/tag185.xml"/><Relationship Id="rId24" Type="http://schemas.openxmlformats.org/officeDocument/2006/relationships/image" Target="../media/image68.png"/><Relationship Id="rId23" Type="http://schemas.openxmlformats.org/officeDocument/2006/relationships/tags" Target="../tags/tag184.xml"/><Relationship Id="rId22" Type="http://schemas.openxmlformats.org/officeDocument/2006/relationships/tags" Target="../tags/tag183.xml"/><Relationship Id="rId21" Type="http://schemas.openxmlformats.org/officeDocument/2006/relationships/tags" Target="../tags/tag182.xml"/><Relationship Id="rId20" Type="http://schemas.openxmlformats.org/officeDocument/2006/relationships/tags" Target="../tags/tag181.xml"/><Relationship Id="rId2" Type="http://schemas.openxmlformats.org/officeDocument/2006/relationships/tags" Target="../tags/tag167.xml"/><Relationship Id="rId19" Type="http://schemas.openxmlformats.org/officeDocument/2006/relationships/tags" Target="../tags/tag180.xml"/><Relationship Id="rId18" Type="http://schemas.openxmlformats.org/officeDocument/2006/relationships/tags" Target="../tags/tag179.xml"/><Relationship Id="rId17" Type="http://schemas.openxmlformats.org/officeDocument/2006/relationships/tags" Target="../tags/tag178.xml"/><Relationship Id="rId16" Type="http://schemas.openxmlformats.org/officeDocument/2006/relationships/image" Target="../media/image67.png"/><Relationship Id="rId15" Type="http://schemas.openxmlformats.org/officeDocument/2006/relationships/tags" Target="../tags/tag177.xml"/><Relationship Id="rId14" Type="http://schemas.openxmlformats.org/officeDocument/2006/relationships/tags" Target="../tags/tag176.xml"/><Relationship Id="rId13" Type="http://schemas.openxmlformats.org/officeDocument/2006/relationships/tags" Target="../tags/tag175.xml"/><Relationship Id="rId12" Type="http://schemas.openxmlformats.org/officeDocument/2006/relationships/tags" Target="../tags/tag174.xml"/><Relationship Id="rId11" Type="http://schemas.openxmlformats.org/officeDocument/2006/relationships/tags" Target="../tags/tag173.xml"/><Relationship Id="rId10" Type="http://schemas.openxmlformats.org/officeDocument/2006/relationships/image" Target="../media/image66.png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72.png"/><Relationship Id="rId6" Type="http://schemas.openxmlformats.org/officeDocument/2006/relationships/tags" Target="../tags/tag197.xml"/><Relationship Id="rId5" Type="http://schemas.openxmlformats.org/officeDocument/2006/relationships/tags" Target="../tags/tag196.xml"/><Relationship Id="rId4" Type="http://schemas.openxmlformats.org/officeDocument/2006/relationships/image" Target="../media/image71.png"/><Relationship Id="rId3" Type="http://schemas.openxmlformats.org/officeDocument/2006/relationships/tags" Target="../tags/tag195.xml"/><Relationship Id="rId2" Type="http://schemas.openxmlformats.org/officeDocument/2006/relationships/tags" Target="../tags/tag194.xml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tags" Target="../tags/tag204.xml"/><Relationship Id="rId8" Type="http://schemas.openxmlformats.org/officeDocument/2006/relationships/tags" Target="../tags/tag203.xml"/><Relationship Id="rId7" Type="http://schemas.openxmlformats.org/officeDocument/2006/relationships/tags" Target="../tags/tag202.xml"/><Relationship Id="rId6" Type="http://schemas.openxmlformats.org/officeDocument/2006/relationships/tags" Target="../tags/tag201.xml"/><Relationship Id="rId5" Type="http://schemas.openxmlformats.org/officeDocument/2006/relationships/tags" Target="../tags/tag200.xml"/><Relationship Id="rId4" Type="http://schemas.openxmlformats.org/officeDocument/2006/relationships/image" Target="../media/image73.png"/><Relationship Id="rId3" Type="http://schemas.openxmlformats.org/officeDocument/2006/relationships/tags" Target="../tags/tag199.xml"/><Relationship Id="rId2" Type="http://schemas.openxmlformats.org/officeDocument/2006/relationships/tags" Target="../tags/tag198.x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209.xml"/><Relationship Id="rId14" Type="http://schemas.openxmlformats.org/officeDocument/2006/relationships/image" Target="../media/image74.png"/><Relationship Id="rId13" Type="http://schemas.openxmlformats.org/officeDocument/2006/relationships/tags" Target="../tags/tag208.xml"/><Relationship Id="rId12" Type="http://schemas.openxmlformats.org/officeDocument/2006/relationships/tags" Target="../tags/tag207.xml"/><Relationship Id="rId11" Type="http://schemas.openxmlformats.org/officeDocument/2006/relationships/tags" Target="../tags/tag206.xml"/><Relationship Id="rId10" Type="http://schemas.openxmlformats.org/officeDocument/2006/relationships/tags" Target="../tags/tag205.xml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tags" Target="../tags/tag216.xml"/><Relationship Id="rId8" Type="http://schemas.openxmlformats.org/officeDocument/2006/relationships/tags" Target="../tags/tag215.xml"/><Relationship Id="rId7" Type="http://schemas.openxmlformats.org/officeDocument/2006/relationships/tags" Target="../tags/tag214.xml"/><Relationship Id="rId6" Type="http://schemas.openxmlformats.org/officeDocument/2006/relationships/tags" Target="../tags/tag213.xml"/><Relationship Id="rId5" Type="http://schemas.openxmlformats.org/officeDocument/2006/relationships/tags" Target="../tags/tag212.xml"/><Relationship Id="rId4" Type="http://schemas.openxmlformats.org/officeDocument/2006/relationships/image" Target="../media/image75.png"/><Relationship Id="rId3" Type="http://schemas.openxmlformats.org/officeDocument/2006/relationships/tags" Target="../tags/tag211.xml"/><Relationship Id="rId2" Type="http://schemas.openxmlformats.org/officeDocument/2006/relationships/tags" Target="../tags/tag210.x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221.xml"/><Relationship Id="rId14" Type="http://schemas.openxmlformats.org/officeDocument/2006/relationships/image" Target="../media/image76.png"/><Relationship Id="rId13" Type="http://schemas.openxmlformats.org/officeDocument/2006/relationships/tags" Target="../tags/tag220.xml"/><Relationship Id="rId12" Type="http://schemas.openxmlformats.org/officeDocument/2006/relationships/tags" Target="../tags/tag219.xml"/><Relationship Id="rId11" Type="http://schemas.openxmlformats.org/officeDocument/2006/relationships/tags" Target="../tags/tag218.xml"/><Relationship Id="rId10" Type="http://schemas.openxmlformats.org/officeDocument/2006/relationships/tags" Target="../tags/tag217.xml"/><Relationship Id="rId1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tags" Target="../tags/tag228.xml"/><Relationship Id="rId8" Type="http://schemas.openxmlformats.org/officeDocument/2006/relationships/tags" Target="../tags/tag227.xml"/><Relationship Id="rId7" Type="http://schemas.openxmlformats.org/officeDocument/2006/relationships/tags" Target="../tags/tag226.xml"/><Relationship Id="rId6" Type="http://schemas.openxmlformats.org/officeDocument/2006/relationships/tags" Target="../tags/tag225.xml"/><Relationship Id="rId5" Type="http://schemas.openxmlformats.org/officeDocument/2006/relationships/tags" Target="../tags/tag224.xml"/><Relationship Id="rId4" Type="http://schemas.openxmlformats.org/officeDocument/2006/relationships/image" Target="../media/image77.png"/><Relationship Id="rId3" Type="http://schemas.openxmlformats.org/officeDocument/2006/relationships/tags" Target="../tags/tag223.xml"/><Relationship Id="rId2" Type="http://schemas.openxmlformats.org/officeDocument/2006/relationships/tags" Target="../tags/tag222.x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78.png"/><Relationship Id="rId13" Type="http://schemas.openxmlformats.org/officeDocument/2006/relationships/tags" Target="../tags/tag232.xml"/><Relationship Id="rId12" Type="http://schemas.openxmlformats.org/officeDocument/2006/relationships/tags" Target="../tags/tag231.xml"/><Relationship Id="rId11" Type="http://schemas.openxmlformats.org/officeDocument/2006/relationships/tags" Target="../tags/tag230.xml"/><Relationship Id="rId10" Type="http://schemas.openxmlformats.org/officeDocument/2006/relationships/tags" Target="../tags/tag229.xml"/><Relationship Id="rId1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tags" Target="../tags/tag238.xml"/><Relationship Id="rId8" Type="http://schemas.openxmlformats.org/officeDocument/2006/relationships/image" Target="../media/image80.png"/><Relationship Id="rId7" Type="http://schemas.openxmlformats.org/officeDocument/2006/relationships/tags" Target="../tags/tag237.xml"/><Relationship Id="rId6" Type="http://schemas.openxmlformats.org/officeDocument/2006/relationships/tags" Target="../tags/tag236.xml"/><Relationship Id="rId5" Type="http://schemas.openxmlformats.org/officeDocument/2006/relationships/tags" Target="../tags/tag235.xml"/><Relationship Id="rId4" Type="http://schemas.openxmlformats.org/officeDocument/2006/relationships/image" Target="../media/image79.png"/><Relationship Id="rId30" Type="http://schemas.openxmlformats.org/officeDocument/2006/relationships/slideLayout" Target="../slideLayouts/slideLayout1.xml"/><Relationship Id="rId3" Type="http://schemas.openxmlformats.org/officeDocument/2006/relationships/tags" Target="../tags/tag234.xml"/><Relationship Id="rId29" Type="http://schemas.openxmlformats.org/officeDocument/2006/relationships/tags" Target="../tags/tag255.xml"/><Relationship Id="rId28" Type="http://schemas.openxmlformats.org/officeDocument/2006/relationships/image" Target="../media/image83.png"/><Relationship Id="rId27" Type="http://schemas.openxmlformats.org/officeDocument/2006/relationships/tags" Target="../tags/tag254.xml"/><Relationship Id="rId26" Type="http://schemas.openxmlformats.org/officeDocument/2006/relationships/tags" Target="../tags/tag253.xml"/><Relationship Id="rId25" Type="http://schemas.openxmlformats.org/officeDocument/2006/relationships/tags" Target="../tags/tag252.xml"/><Relationship Id="rId24" Type="http://schemas.openxmlformats.org/officeDocument/2006/relationships/tags" Target="../tags/tag251.xml"/><Relationship Id="rId23" Type="http://schemas.openxmlformats.org/officeDocument/2006/relationships/image" Target="../media/image82.png"/><Relationship Id="rId22" Type="http://schemas.openxmlformats.org/officeDocument/2006/relationships/tags" Target="../tags/tag250.xml"/><Relationship Id="rId21" Type="http://schemas.openxmlformats.org/officeDocument/2006/relationships/tags" Target="../tags/tag249.xml"/><Relationship Id="rId20" Type="http://schemas.openxmlformats.org/officeDocument/2006/relationships/tags" Target="../tags/tag248.xml"/><Relationship Id="rId2" Type="http://schemas.openxmlformats.org/officeDocument/2006/relationships/tags" Target="../tags/tag233.xml"/><Relationship Id="rId19" Type="http://schemas.openxmlformats.org/officeDocument/2006/relationships/tags" Target="../tags/tag247.xml"/><Relationship Id="rId18" Type="http://schemas.openxmlformats.org/officeDocument/2006/relationships/image" Target="../media/image81.png"/><Relationship Id="rId17" Type="http://schemas.openxmlformats.org/officeDocument/2006/relationships/tags" Target="../tags/tag246.xml"/><Relationship Id="rId16" Type="http://schemas.openxmlformats.org/officeDocument/2006/relationships/tags" Target="../tags/tag245.xml"/><Relationship Id="rId15" Type="http://schemas.openxmlformats.org/officeDocument/2006/relationships/tags" Target="../tags/tag244.xml"/><Relationship Id="rId14" Type="http://schemas.openxmlformats.org/officeDocument/2006/relationships/tags" Target="../tags/tag243.xml"/><Relationship Id="rId13" Type="http://schemas.openxmlformats.org/officeDocument/2006/relationships/tags" Target="../tags/tag242.xml"/><Relationship Id="rId12" Type="http://schemas.openxmlformats.org/officeDocument/2006/relationships/tags" Target="../tags/tag241.xml"/><Relationship Id="rId11" Type="http://schemas.openxmlformats.org/officeDocument/2006/relationships/tags" Target="../tags/tag240.xml"/><Relationship Id="rId10" Type="http://schemas.openxmlformats.org/officeDocument/2006/relationships/tags" Target="../tags/tag239.xml"/><Relationship Id="rId1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tags" Target="../tags/tag261.xml"/><Relationship Id="rId8" Type="http://schemas.openxmlformats.org/officeDocument/2006/relationships/tags" Target="../tags/tag260.xml"/><Relationship Id="rId7" Type="http://schemas.openxmlformats.org/officeDocument/2006/relationships/tags" Target="../tags/tag259.xml"/><Relationship Id="rId6" Type="http://schemas.openxmlformats.org/officeDocument/2006/relationships/image" Target="../media/image85.png"/><Relationship Id="rId5" Type="http://schemas.openxmlformats.org/officeDocument/2006/relationships/tags" Target="../tags/tag258.xml"/><Relationship Id="rId4" Type="http://schemas.openxmlformats.org/officeDocument/2006/relationships/image" Target="../media/image84.png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7" Type="http://schemas.openxmlformats.org/officeDocument/2006/relationships/slideLayout" Target="../slideLayouts/slideLayout1.xml"/><Relationship Id="rId16" Type="http://schemas.openxmlformats.org/officeDocument/2006/relationships/tags" Target="../tags/tag268.xml"/><Relationship Id="rId15" Type="http://schemas.openxmlformats.org/officeDocument/2006/relationships/tags" Target="../tags/tag267.xml"/><Relationship Id="rId14" Type="http://schemas.openxmlformats.org/officeDocument/2006/relationships/tags" Target="../tags/tag266.xml"/><Relationship Id="rId13" Type="http://schemas.openxmlformats.org/officeDocument/2006/relationships/tags" Target="../tags/tag265.xml"/><Relationship Id="rId12" Type="http://schemas.openxmlformats.org/officeDocument/2006/relationships/tags" Target="../tags/tag264.xml"/><Relationship Id="rId11" Type="http://schemas.openxmlformats.org/officeDocument/2006/relationships/tags" Target="../tags/tag263.xml"/><Relationship Id="rId10" Type="http://schemas.openxmlformats.org/officeDocument/2006/relationships/tags" Target="../tags/tag262.xml"/><Relationship Id="rId1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tags" Target="../tags/tag274.xml"/><Relationship Id="rId8" Type="http://schemas.openxmlformats.org/officeDocument/2006/relationships/image" Target="../media/image87.png"/><Relationship Id="rId7" Type="http://schemas.openxmlformats.org/officeDocument/2006/relationships/tags" Target="../tags/tag273.xml"/><Relationship Id="rId6" Type="http://schemas.openxmlformats.org/officeDocument/2006/relationships/tags" Target="../tags/tag272.xml"/><Relationship Id="rId5" Type="http://schemas.openxmlformats.org/officeDocument/2006/relationships/image" Target="../media/image86.png"/><Relationship Id="rId4" Type="http://schemas.openxmlformats.org/officeDocument/2006/relationships/tags" Target="../tags/tag271.xml"/><Relationship Id="rId3" Type="http://schemas.openxmlformats.org/officeDocument/2006/relationships/tags" Target="../tags/tag270.xml"/><Relationship Id="rId2" Type="http://schemas.openxmlformats.org/officeDocument/2006/relationships/tags" Target="../tags/tag269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4860" y="1648460"/>
            <a:ext cx="9927590" cy="3141980"/>
          </a:xfrm>
        </p:spPr>
        <p:txBody>
          <a:bodyPr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3.1.1</a:t>
            </a:r>
            <a:r>
              <a:rPr lang="en-US" altLang="zh-CN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zh-CN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椭圆及其标准方程</a:t>
            </a:r>
            <a:br>
              <a:rPr altLang="zh-CN" b="1">
                <a:latin typeface="黑体" panose="02010609060101010101" charset="-122"/>
                <a:ea typeface="黑体" panose="02010609060101010101" charset="-122"/>
              </a:rPr>
            </a:br>
            <a:endParaRPr lang="zh-CN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3"/>
          <p:cNvSpPr txBox="1"/>
          <p:nvPr/>
        </p:nvSpPr>
        <p:spPr>
          <a:xfrm>
            <a:off x="1184275" y="1533525"/>
            <a:ext cx="6511290" cy="436753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p>
            <a:pPr eaLnBrk="0" hangingPunct="0">
              <a:lnSpc>
                <a:spcPct val="110000"/>
              </a:lnSpc>
              <a:spcBef>
                <a:spcPct val="50000"/>
              </a:spcBef>
            </a:pPr>
            <a:r>
              <a:rPr lang="zh-CN" altLang="zh-CN" sz="3600">
                <a:solidFill>
                  <a:schemeClr val="bg1"/>
                </a:solidFill>
                <a:latin typeface="Arial" panose="020B0604020202020204" pitchFamily="34" charset="0"/>
              </a:rPr>
              <a:t>        </a:t>
            </a:r>
            <a:r>
              <a:rPr lang="zh-CN" altLang="zh-CN" sz="3200" b="1"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</a:rPr>
              <a:t>020</a:t>
            </a:r>
            <a:r>
              <a:rPr lang="zh-CN" altLang="en-US" sz="3200" b="1">
                <a:latin typeface="Arial" panose="020B0604020202020204" pitchFamily="34" charset="0"/>
              </a:rPr>
              <a:t>年</a:t>
            </a:r>
            <a:r>
              <a:rPr lang="en-US" altLang="zh-CN" sz="3200" b="1">
                <a:latin typeface="Times New Roman" panose="02020603050405020304" pitchFamily="18" charset="0"/>
              </a:rPr>
              <a:t>6</a:t>
            </a:r>
            <a:r>
              <a:rPr lang="zh-CN" altLang="en-US" sz="3200" b="1">
                <a:latin typeface="Arial" panose="020B0604020202020204" pitchFamily="34" charset="0"/>
              </a:rPr>
              <a:t>月</a:t>
            </a:r>
            <a:r>
              <a:rPr lang="en-US" altLang="zh-CN" sz="3200" b="1">
                <a:latin typeface="Times New Roman" panose="02020603050405020304" pitchFamily="18" charset="0"/>
              </a:rPr>
              <a:t>23</a:t>
            </a:r>
            <a:r>
              <a:rPr lang="zh-CN" altLang="en-US" sz="3200" b="1">
                <a:latin typeface="Arial" panose="020B0604020202020204" pitchFamily="34" charset="0"/>
              </a:rPr>
              <a:t>日上午</a:t>
            </a:r>
            <a:r>
              <a:rPr lang="zh-CN" altLang="zh-CN" sz="3200" b="1">
                <a:latin typeface="Times New Roman" panose="02020603050405020304" pitchFamily="18" charset="0"/>
              </a:rPr>
              <a:t>北斗组网成功</a:t>
            </a:r>
            <a:r>
              <a:rPr lang="zh-CN" altLang="en-US" sz="3200" b="1">
                <a:latin typeface="Arial" panose="020B0604020202020204" pitchFamily="34" charset="0"/>
              </a:rPr>
              <a:t>，</a:t>
            </a:r>
            <a:r>
              <a:rPr lang="en-US" altLang="zh-CN" sz="3200" b="1">
                <a:latin typeface="Arial" panose="020B0604020202020204" pitchFamily="34" charset="0"/>
              </a:rPr>
              <a:t>7</a:t>
            </a:r>
            <a:r>
              <a:rPr lang="zh-CN" altLang="en-US" sz="3200" b="1">
                <a:latin typeface="Arial" panose="020B0604020202020204" pitchFamily="34" charset="0"/>
              </a:rPr>
              <a:t>月</a:t>
            </a:r>
            <a:r>
              <a:rPr lang="en-US" altLang="zh-CN" sz="3200" b="1">
                <a:latin typeface="Arial" panose="020B0604020202020204" pitchFamily="34" charset="0"/>
              </a:rPr>
              <a:t>31</a:t>
            </a:r>
            <a:r>
              <a:rPr lang="zh-CN" altLang="en-US" sz="3200" b="1">
                <a:latin typeface="Arial" panose="020B0604020202020204" pitchFamily="34" charset="0"/>
              </a:rPr>
              <a:t>日北斗卫星导航系统正式全面开通，五十五颗中国星在指定轨道运行，在感受祖国强大的同时，请问： 五十五颗中国星的运行轨道是什么？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716520" y="1149350"/>
            <a:ext cx="3246755" cy="51358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675" y="1135380"/>
            <a:ext cx="5880735" cy="51060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Picture 2" descr="未命名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630" y="1059815"/>
            <a:ext cx="3744913" cy="1936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3" descr="工艺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968" y="2861945"/>
            <a:ext cx="1800225" cy="2881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Picture 4" descr="0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1700" y="1149350"/>
            <a:ext cx="2449513" cy="154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Text Box 5"/>
          <p:cNvSpPr txBox="1"/>
          <p:nvPr/>
        </p:nvSpPr>
        <p:spPr>
          <a:xfrm>
            <a:off x="1043305" y="5709920"/>
            <a:ext cx="10318750" cy="534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</a:rPr>
              <a:t>如何精确地设计、制作、建造出现实生活中这些椭圆形的物件呢？</a:t>
            </a:r>
            <a:endParaRPr lang="zh-CN" altLang="en-US" sz="2400" b="1">
              <a:latin typeface="Arial" panose="020B0604020202020204" pitchFamily="34" charset="0"/>
            </a:endParaRPr>
          </a:p>
        </p:txBody>
      </p:sp>
      <p:pic>
        <p:nvPicPr>
          <p:cNvPr id="8198" name="Picture 6" descr="饰品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2190" y="2889885"/>
            <a:ext cx="1776413" cy="2881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5" name="Text Box 7"/>
          <p:cNvSpPr txBox="1"/>
          <p:nvPr/>
        </p:nvSpPr>
        <p:spPr>
          <a:xfrm>
            <a:off x="538163" y="917575"/>
            <a:ext cx="504825" cy="301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方正舒体" panose="02010601030101010101" pitchFamily="2" charset="-122"/>
              </a:rPr>
              <a:t>生活中的椭圆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方正舒体" panose="02010601030101010101" pitchFamily="2" charset="-122"/>
            </a:endParaRPr>
          </a:p>
        </p:txBody>
      </p:sp>
      <p:pic>
        <p:nvPicPr>
          <p:cNvPr id="8200" name="Picture 8" descr="未命名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1458" y="2880678"/>
            <a:ext cx="3760787" cy="287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文本框 12289"/>
          <p:cNvSpPr txBox="1"/>
          <p:nvPr/>
        </p:nvSpPr>
        <p:spPr>
          <a:xfrm>
            <a:off x="153670" y="4154170"/>
            <a:ext cx="609600" cy="946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思考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0" name="标题 12290"/>
          <p:cNvSpPr>
            <a:spLocks noGrp="1"/>
          </p:cNvSpPr>
          <p:nvPr>
            <p:ph type="title"/>
          </p:nvPr>
        </p:nvSpPr>
        <p:spPr>
          <a:xfrm>
            <a:off x="313690" y="1084580"/>
            <a:ext cx="3221990" cy="685800"/>
          </a:xfrm>
        </p:spPr>
        <p:txBody>
          <a:bodyPr anchor="ctr"/>
          <a:p>
            <a:pPr algn="l"/>
            <a:r>
              <a:rPr lang="en-US" altLang="zh-CN" sz="3600" b="1">
                <a:solidFill>
                  <a:srgbClr val="0000CC"/>
                </a:solidFill>
              </a:rPr>
              <a:t>1.</a:t>
            </a:r>
            <a:r>
              <a:rPr lang="zh-CN" altLang="en-US" sz="3600" b="1">
                <a:solidFill>
                  <a:srgbClr val="0000CC"/>
                </a:solidFill>
              </a:rPr>
              <a:t>数学实验</a:t>
            </a:r>
            <a:endParaRPr lang="zh-CN" altLang="en-US" sz="3600" b="1">
              <a:solidFill>
                <a:srgbClr val="0000CC"/>
              </a:solidFill>
            </a:endParaRPr>
          </a:p>
        </p:txBody>
      </p:sp>
      <p:sp>
        <p:nvSpPr>
          <p:cNvPr id="22531" name="文本占位符 12291"/>
          <p:cNvSpPr>
            <a:spLocks noGrp="1"/>
          </p:cNvSpPr>
          <p:nvPr>
            <p:ph type="body" sz="half" idx="1"/>
          </p:nvPr>
        </p:nvSpPr>
        <p:spPr>
          <a:xfrm>
            <a:off x="533400" y="1752600"/>
            <a:ext cx="10735945" cy="2209800"/>
          </a:xfrm>
          <a:solidFill>
            <a:schemeClr val="accent1">
              <a:alpha val="34999"/>
            </a:schemeClr>
          </a:solidFill>
        </p:spPr>
        <p:txBody>
          <a:bodyPr anchor="t"/>
          <a:p>
            <a:pPr algn="l">
              <a:buClrTx/>
              <a:buSzTx/>
              <a:buFontTx/>
            </a:pPr>
            <a:r>
              <a:rPr lang="en-US" altLang="zh-CN" sz="2800" b="1"/>
              <a:t>(1)</a:t>
            </a:r>
            <a:r>
              <a:rPr lang="zh-CN" altLang="en-US" sz="2800" b="1"/>
              <a:t>取一条细绳，</a:t>
            </a:r>
            <a:endParaRPr lang="zh-CN" altLang="en-US" sz="2800" b="1"/>
          </a:p>
          <a:p>
            <a:pPr algn="l">
              <a:buClrTx/>
              <a:buSzTx/>
              <a:buFontTx/>
            </a:pPr>
            <a:r>
              <a:rPr lang="en-US" altLang="zh-CN" sz="2800" b="1"/>
              <a:t>(2)</a:t>
            </a:r>
            <a:r>
              <a:rPr lang="zh-CN" altLang="en-US" sz="2800" b="1"/>
              <a:t>把它的两端固定在板上的两个定点</a:t>
            </a:r>
            <a:r>
              <a:rPr lang="en-US" altLang="zh-CN" sz="2800" b="1"/>
              <a:t>F</a:t>
            </a:r>
            <a:r>
              <a:rPr lang="en-US" altLang="zh-CN" sz="2800" b="1" baseline="-25000"/>
              <a:t>1</a:t>
            </a:r>
            <a:r>
              <a:rPr lang="zh-CN" altLang="en-US" sz="2800" b="1"/>
              <a:t>、</a:t>
            </a:r>
            <a:r>
              <a:rPr lang="en-US" altLang="zh-CN" sz="2800" b="1"/>
              <a:t>F</a:t>
            </a:r>
            <a:r>
              <a:rPr lang="en-US" altLang="zh-CN" sz="2800" b="1" baseline="-25000"/>
              <a:t>2</a:t>
            </a:r>
            <a:endParaRPr lang="en-US" altLang="zh-CN" sz="2800" b="1" baseline="-25000"/>
          </a:p>
          <a:p>
            <a:pPr algn="l">
              <a:buClrTx/>
              <a:buSzTx/>
              <a:buFontTx/>
            </a:pPr>
            <a:r>
              <a:rPr lang="en-US" altLang="zh-CN" sz="2800" b="1"/>
              <a:t>(3)</a:t>
            </a:r>
            <a:r>
              <a:rPr lang="zh-CN" altLang="en-US" sz="2800" b="1"/>
              <a:t>用铅笔尖（</a:t>
            </a:r>
            <a:r>
              <a:rPr lang="en-US" altLang="zh-CN" sz="2800" b="1"/>
              <a:t>M</a:t>
            </a:r>
            <a:r>
              <a:rPr lang="zh-CN" altLang="en-US" sz="2800" b="1"/>
              <a:t>）把细绳拉紧，在板上慢慢移动看看画出的 图形</a:t>
            </a:r>
            <a:endParaRPr lang="zh-CN" altLang="en-US" sz="2800" b="1"/>
          </a:p>
        </p:txBody>
      </p:sp>
      <p:sp>
        <p:nvSpPr>
          <p:cNvPr id="12293" name="文本框 12292"/>
          <p:cNvSpPr txBox="1"/>
          <p:nvPr/>
        </p:nvSpPr>
        <p:spPr>
          <a:xfrm>
            <a:off x="782320" y="4112260"/>
            <a:ext cx="10902315" cy="1813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在椭圆形成的过程中，细绳的两端的位置是固定的还是运动的？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在画椭圆的过程中，绳子的长度变了没有？说明了什么？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在画椭圆的过程中，绳子长度与两定点距离大小有怎样的关系？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94485" y="1149350"/>
            <a:ext cx="6844030" cy="65278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  <a:sym typeface="+mn-ea"/>
              </a:rPr>
              <a:t>请归纳出椭圆的定义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  <a:sym typeface="+mn-ea"/>
              </a:rPr>
              <a:t>?</a:t>
            </a:r>
            <a:endParaRPr lang="en-US" altLang="zh-CN" sz="3600" b="1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  <a:sym typeface="+mn-ea"/>
            </a:endParaRPr>
          </a:p>
        </p:txBody>
      </p:sp>
      <p:sp>
        <p:nvSpPr>
          <p:cNvPr id="23553" name="Rectangle 4"/>
          <p:cNvSpPr/>
          <p:nvPr/>
        </p:nvSpPr>
        <p:spPr>
          <a:xfrm>
            <a:off x="755650" y="3716338"/>
            <a:ext cx="7772400" cy="649287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t"/>
          <a:p>
            <a:pPr marL="342900" indent="-342900">
              <a:spcBef>
                <a:spcPct val="20000"/>
              </a:spcBef>
              <a:buChar char="•"/>
            </a:pP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3555" name="Group 6"/>
          <p:cNvGrpSpPr/>
          <p:nvPr/>
        </p:nvGrpSpPr>
        <p:grpSpPr>
          <a:xfrm>
            <a:off x="8909050" y="1481455"/>
            <a:ext cx="2520950" cy="1889125"/>
            <a:chOff x="0" y="0"/>
            <a:chExt cx="2624" cy="1326"/>
          </a:xfrm>
        </p:grpSpPr>
        <p:sp>
          <p:nvSpPr>
            <p:cNvPr id="23556" name="Freeform 7"/>
            <p:cNvSpPr/>
            <p:nvPr/>
          </p:nvSpPr>
          <p:spPr>
            <a:xfrm>
              <a:off x="0" y="192"/>
              <a:ext cx="2624" cy="1134"/>
            </a:xfrm>
            <a:custGeom>
              <a:avLst/>
              <a:gdLst/>
              <a:ahLst/>
              <a:cxnLst>
                <a:cxn ang="0">
                  <a:pos x="1319" y="0"/>
                </a:cxn>
                <a:cxn ang="0">
                  <a:pos x="1117" y="6"/>
                </a:cxn>
                <a:cxn ang="0">
                  <a:pos x="915" y="24"/>
                </a:cxn>
                <a:cxn ang="0">
                  <a:pos x="727" y="60"/>
                </a:cxn>
                <a:cxn ang="0">
                  <a:pos x="545" y="107"/>
                </a:cxn>
                <a:cxn ang="0">
                  <a:pos x="390" y="161"/>
                </a:cxn>
                <a:cxn ang="0">
                  <a:pos x="256" y="233"/>
                </a:cxn>
                <a:cxn ang="0">
                  <a:pos x="148" y="304"/>
                </a:cxn>
                <a:cxn ang="0">
                  <a:pos x="67" y="388"/>
                </a:cxn>
                <a:cxn ang="0">
                  <a:pos x="20" y="472"/>
                </a:cxn>
                <a:cxn ang="0">
                  <a:pos x="0" y="561"/>
                </a:cxn>
                <a:cxn ang="0">
                  <a:pos x="13" y="651"/>
                </a:cxn>
                <a:cxn ang="0">
                  <a:pos x="61" y="740"/>
                </a:cxn>
                <a:cxn ang="0">
                  <a:pos x="135" y="818"/>
                </a:cxn>
                <a:cxn ang="0">
                  <a:pos x="242" y="895"/>
                </a:cxn>
                <a:cxn ang="0">
                  <a:pos x="377" y="961"/>
                </a:cxn>
                <a:cxn ang="0">
                  <a:pos x="532" y="1021"/>
                </a:cxn>
                <a:cxn ang="0">
                  <a:pos x="706" y="1068"/>
                </a:cxn>
                <a:cxn ang="0">
                  <a:pos x="895" y="1104"/>
                </a:cxn>
                <a:cxn ang="0">
                  <a:pos x="1090" y="1128"/>
                </a:cxn>
                <a:cxn ang="0">
                  <a:pos x="1299" y="1134"/>
                </a:cxn>
                <a:cxn ang="0">
                  <a:pos x="1500" y="1128"/>
                </a:cxn>
                <a:cxn ang="0">
                  <a:pos x="1702" y="1110"/>
                </a:cxn>
                <a:cxn ang="0">
                  <a:pos x="1891" y="1074"/>
                </a:cxn>
                <a:cxn ang="0">
                  <a:pos x="2072" y="1033"/>
                </a:cxn>
                <a:cxn ang="0">
                  <a:pos x="2227" y="973"/>
                </a:cxn>
                <a:cxn ang="0">
                  <a:pos x="2362" y="907"/>
                </a:cxn>
                <a:cxn ang="0">
                  <a:pos x="2469" y="830"/>
                </a:cxn>
                <a:cxn ang="0">
                  <a:pos x="2557" y="752"/>
                </a:cxn>
                <a:cxn ang="0">
                  <a:pos x="2604" y="662"/>
                </a:cxn>
                <a:cxn ang="0">
                  <a:pos x="2624" y="579"/>
                </a:cxn>
                <a:cxn ang="0">
                  <a:pos x="2611" y="489"/>
                </a:cxn>
                <a:cxn ang="0">
                  <a:pos x="2563" y="400"/>
                </a:cxn>
                <a:cxn ang="0">
                  <a:pos x="2489" y="316"/>
                </a:cxn>
                <a:cxn ang="0">
                  <a:pos x="2389" y="239"/>
                </a:cxn>
                <a:cxn ang="0">
                  <a:pos x="2254" y="173"/>
                </a:cxn>
                <a:cxn ang="0">
                  <a:pos x="2099" y="113"/>
                </a:cxn>
                <a:cxn ang="0">
                  <a:pos x="1931" y="66"/>
                </a:cxn>
                <a:cxn ang="0">
                  <a:pos x="1743" y="30"/>
                </a:cxn>
                <a:cxn ang="0">
                  <a:pos x="1541" y="6"/>
                </a:cxn>
                <a:cxn ang="0">
                  <a:pos x="1339" y="0"/>
                </a:cxn>
              </a:cxnLst>
              <a:rect l="0" t="0" r="0" b="0"/>
              <a:pathLst>
                <a:path w="390" h="190">
                  <a:moveTo>
                    <a:pt x="196" y="0"/>
                  </a:moveTo>
                  <a:lnTo>
                    <a:pt x="166" y="1"/>
                  </a:lnTo>
                  <a:lnTo>
                    <a:pt x="136" y="4"/>
                  </a:lnTo>
                  <a:lnTo>
                    <a:pt x="108" y="10"/>
                  </a:lnTo>
                  <a:lnTo>
                    <a:pt x="81" y="18"/>
                  </a:lnTo>
                  <a:lnTo>
                    <a:pt x="58" y="27"/>
                  </a:lnTo>
                  <a:lnTo>
                    <a:pt x="38" y="39"/>
                  </a:lnTo>
                  <a:lnTo>
                    <a:pt x="22" y="51"/>
                  </a:lnTo>
                  <a:lnTo>
                    <a:pt x="10" y="65"/>
                  </a:lnTo>
                  <a:lnTo>
                    <a:pt x="3" y="79"/>
                  </a:lnTo>
                  <a:lnTo>
                    <a:pt x="0" y="94"/>
                  </a:lnTo>
                  <a:lnTo>
                    <a:pt x="2" y="109"/>
                  </a:lnTo>
                  <a:lnTo>
                    <a:pt x="9" y="124"/>
                  </a:lnTo>
                  <a:lnTo>
                    <a:pt x="20" y="137"/>
                  </a:lnTo>
                  <a:lnTo>
                    <a:pt x="36" y="150"/>
                  </a:lnTo>
                  <a:lnTo>
                    <a:pt x="56" y="161"/>
                  </a:lnTo>
                  <a:lnTo>
                    <a:pt x="79" y="171"/>
                  </a:lnTo>
                  <a:lnTo>
                    <a:pt x="105" y="179"/>
                  </a:lnTo>
                  <a:lnTo>
                    <a:pt x="133" y="185"/>
                  </a:lnTo>
                  <a:lnTo>
                    <a:pt x="162" y="189"/>
                  </a:lnTo>
                  <a:lnTo>
                    <a:pt x="193" y="190"/>
                  </a:lnTo>
                  <a:lnTo>
                    <a:pt x="223" y="189"/>
                  </a:lnTo>
                  <a:lnTo>
                    <a:pt x="253" y="186"/>
                  </a:lnTo>
                  <a:lnTo>
                    <a:pt x="281" y="180"/>
                  </a:lnTo>
                  <a:lnTo>
                    <a:pt x="308" y="173"/>
                  </a:lnTo>
                  <a:lnTo>
                    <a:pt x="331" y="163"/>
                  </a:lnTo>
                  <a:lnTo>
                    <a:pt x="351" y="152"/>
                  </a:lnTo>
                  <a:lnTo>
                    <a:pt x="367" y="139"/>
                  </a:lnTo>
                  <a:lnTo>
                    <a:pt x="380" y="126"/>
                  </a:lnTo>
                  <a:lnTo>
                    <a:pt x="387" y="111"/>
                  </a:lnTo>
                  <a:lnTo>
                    <a:pt x="390" y="97"/>
                  </a:lnTo>
                  <a:lnTo>
                    <a:pt x="388" y="82"/>
                  </a:lnTo>
                  <a:lnTo>
                    <a:pt x="381" y="67"/>
                  </a:lnTo>
                  <a:lnTo>
                    <a:pt x="370" y="53"/>
                  </a:lnTo>
                  <a:lnTo>
                    <a:pt x="355" y="40"/>
                  </a:lnTo>
                  <a:lnTo>
                    <a:pt x="335" y="29"/>
                  </a:lnTo>
                  <a:lnTo>
                    <a:pt x="312" y="19"/>
                  </a:lnTo>
                  <a:lnTo>
                    <a:pt x="287" y="11"/>
                  </a:lnTo>
                  <a:lnTo>
                    <a:pt x="259" y="5"/>
                  </a:lnTo>
                  <a:lnTo>
                    <a:pt x="229" y="1"/>
                  </a:lnTo>
                  <a:lnTo>
                    <a:pt x="199" y="0"/>
                  </a:lnTo>
                </a:path>
              </a:pathLst>
            </a:custGeom>
            <a:noFill/>
            <a:ln w="38100" cap="flat" cmpd="sng">
              <a:solidFill>
                <a:srgbClr val="0000C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7" name="Line 8"/>
            <p:cNvSpPr/>
            <p:nvPr/>
          </p:nvSpPr>
          <p:spPr>
            <a:xfrm flipH="1">
              <a:off x="147" y="225"/>
              <a:ext cx="720" cy="538"/>
            </a:xfrm>
            <a:prstGeom prst="line">
              <a:avLst/>
            </a:prstGeom>
            <a:ln w="20638" cap="flat" cmpd="sng">
              <a:solidFill>
                <a:srgbClr val="0000C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23558" name="Line 9"/>
            <p:cNvSpPr/>
            <p:nvPr/>
          </p:nvSpPr>
          <p:spPr>
            <a:xfrm>
              <a:off x="867" y="225"/>
              <a:ext cx="1568" cy="538"/>
            </a:xfrm>
            <a:prstGeom prst="line">
              <a:avLst/>
            </a:prstGeom>
            <a:ln w="20638" cap="flat" cmpd="sng">
              <a:solidFill>
                <a:srgbClr val="0000C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23559" name="Oval 10"/>
            <p:cNvSpPr/>
            <p:nvPr/>
          </p:nvSpPr>
          <p:spPr>
            <a:xfrm>
              <a:off x="134" y="751"/>
              <a:ext cx="34" cy="30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000C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0" name="Oval 11"/>
            <p:cNvSpPr/>
            <p:nvPr/>
          </p:nvSpPr>
          <p:spPr>
            <a:xfrm>
              <a:off x="2421" y="751"/>
              <a:ext cx="34" cy="30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000C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23561" name="Group 12"/>
            <p:cNvGrpSpPr/>
            <p:nvPr/>
          </p:nvGrpSpPr>
          <p:grpSpPr>
            <a:xfrm>
              <a:off x="2364" y="796"/>
              <a:ext cx="163" cy="207"/>
              <a:chOff x="0" y="0"/>
              <a:chExt cx="163" cy="207"/>
            </a:xfrm>
          </p:grpSpPr>
          <p:sp>
            <p:nvSpPr>
              <p:cNvPr id="23562" name="Rectangle 13"/>
              <p:cNvSpPr/>
              <p:nvPr/>
            </p:nvSpPr>
            <p:spPr>
              <a:xfrm>
                <a:off x="0" y="0"/>
                <a:ext cx="130" cy="1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p>
                <a:pPr algn="ctr"/>
                <a:r>
                  <a:rPr lang="en-US" altLang="zh-CN" sz="160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16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3" name="Rectangle 14"/>
              <p:cNvSpPr/>
              <p:nvPr/>
            </p:nvSpPr>
            <p:spPr>
              <a:xfrm>
                <a:off x="45" y="36"/>
                <a:ext cx="118" cy="1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p>
                <a:pPr algn="ctr"/>
                <a:r>
                  <a:rPr lang="en-US" altLang="zh-CN" sz="160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sz="16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3564" name="Group 15"/>
            <p:cNvGrpSpPr/>
            <p:nvPr/>
          </p:nvGrpSpPr>
          <p:grpSpPr>
            <a:xfrm>
              <a:off x="108" y="796"/>
              <a:ext cx="154" cy="207"/>
              <a:chOff x="0" y="0"/>
              <a:chExt cx="154" cy="207"/>
            </a:xfrm>
          </p:grpSpPr>
          <p:sp>
            <p:nvSpPr>
              <p:cNvPr id="23565" name="Rectangle 16"/>
              <p:cNvSpPr/>
              <p:nvPr/>
            </p:nvSpPr>
            <p:spPr>
              <a:xfrm>
                <a:off x="0" y="0"/>
                <a:ext cx="128" cy="1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p>
                <a:pPr algn="ctr"/>
                <a:r>
                  <a:rPr lang="en-US" altLang="zh-CN" sz="160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16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6" name="Rectangle 17"/>
              <p:cNvSpPr/>
              <p:nvPr/>
            </p:nvSpPr>
            <p:spPr>
              <a:xfrm>
                <a:off x="49" y="36"/>
                <a:ext cx="105" cy="1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p>
                <a:pPr algn="ctr"/>
                <a:r>
                  <a:rPr lang="en-US" altLang="zh-CN" sz="16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16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3567" name="Group 18"/>
            <p:cNvGrpSpPr/>
            <p:nvPr/>
          </p:nvGrpSpPr>
          <p:grpSpPr>
            <a:xfrm>
              <a:off x="773" y="0"/>
              <a:ext cx="219" cy="243"/>
              <a:chOff x="0" y="0"/>
              <a:chExt cx="219" cy="243"/>
            </a:xfrm>
          </p:grpSpPr>
          <p:sp>
            <p:nvSpPr>
              <p:cNvPr id="23568" name="Oval 19"/>
              <p:cNvSpPr/>
              <p:nvPr/>
            </p:nvSpPr>
            <p:spPr>
              <a:xfrm>
                <a:off x="81" y="213"/>
                <a:ext cx="33" cy="30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0C1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9" name="Rectangle 20"/>
              <p:cNvSpPr/>
              <p:nvPr/>
            </p:nvSpPr>
            <p:spPr>
              <a:xfrm>
                <a:off x="0" y="0"/>
                <a:ext cx="219" cy="2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p>
                <a:pPr algn="ctr"/>
                <a:r>
                  <a:rPr lang="en-US" altLang="zh-CN" sz="200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M</a:t>
                </a:r>
                <a:endParaRPr lang="en-US" altLang="zh-CN" sz="2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3331" name="文本框 13330"/>
          <p:cNvSpPr txBox="1"/>
          <p:nvPr/>
        </p:nvSpPr>
        <p:spPr>
          <a:xfrm>
            <a:off x="228600" y="2362200"/>
            <a:ext cx="813816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由于绳长固定，所以点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到两个定点的距离和是个定值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32" name="文本框 13331"/>
          <p:cNvSpPr txBox="1"/>
          <p:nvPr/>
        </p:nvSpPr>
        <p:spPr>
          <a:xfrm>
            <a:off x="0" y="3581400"/>
            <a:ext cx="89090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）点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到两个定点的距离和要大               于两个定点之间的距离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33" name="圆角矩形标注 13332"/>
          <p:cNvSpPr/>
          <p:nvPr/>
        </p:nvSpPr>
        <p:spPr>
          <a:xfrm flipV="1">
            <a:off x="4191000" y="4724400"/>
            <a:ext cx="3962400" cy="16764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wrap="none" anchor="ctr"/>
          <a:p>
            <a:pPr algn="ctr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根据上面的内容你能给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出椭圆的定义吗？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1" grpId="0"/>
      <p:bldP spid="1333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Rectangle 2"/>
          <p:cNvSpPr>
            <a:spLocks noGrp="1"/>
          </p:cNvSpPr>
          <p:nvPr>
            <p:ph type="title" idx="4294967295"/>
          </p:nvPr>
        </p:nvSpPr>
        <p:spPr>
          <a:xfrm>
            <a:off x="467995" y="1075690"/>
            <a:ext cx="4648200" cy="685800"/>
          </a:xfrm>
        </p:spPr>
        <p:txBody>
          <a:bodyPr vert="horz" wrap="square" lIns="91440" tIns="45720" rIns="91440" bIns="45720" anchor="ctr">
            <a:normAutofit fontScale="90000"/>
          </a:bodyPr>
          <a:p>
            <a:pPr algn="l" eaLnBrk="1" hangingPunct="1"/>
            <a:r>
              <a:rPr lang="en-US" altLang="zh-CN" b="1">
                <a:solidFill>
                  <a:srgbClr val="4236E0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b="1">
                <a:solidFill>
                  <a:srgbClr val="4236E0"/>
                </a:solidFill>
                <a:latin typeface="楷体_GB2312" pitchFamily="49" charset="-122"/>
                <a:ea typeface="楷体_GB2312" pitchFamily="49" charset="-122"/>
              </a:rPr>
              <a:t>椭圆的定义</a:t>
            </a:r>
            <a:endParaRPr lang="zh-CN" altLang="en-US" b="1">
              <a:solidFill>
                <a:srgbClr val="4236E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idx="1"/>
          </p:nvPr>
        </p:nvSpPr>
        <p:spPr>
          <a:xfrm>
            <a:off x="121920" y="1530350"/>
            <a:ext cx="11684000" cy="1152525"/>
          </a:xfrm>
        </p:spPr>
        <p:txBody>
          <a:bodyPr vert="horz" wrap="square" lIns="91440" tIns="45720" rIns="91440" bIns="45720" anchor="t">
            <a:normAutofit lnSpcReduction="10000"/>
          </a:bodyPr>
          <a:p>
            <a:pPr marL="457200" indent="-457200" algn="l" eaLnBrk="1" hangingPunct="1">
              <a:lnSpc>
                <a:spcPct val="110000"/>
              </a:lnSpc>
              <a:buNone/>
            </a:pPr>
            <a:r>
              <a:rPr lang="zh-CN" altLang="zh-CN" sz="4000">
                <a:solidFill>
                  <a:srgbClr val="FF0000"/>
                </a:solidFill>
              </a:rPr>
              <a:t>        </a:t>
            </a:r>
            <a:r>
              <a:rPr lang="zh-CN" altLang="zh-CN" sz="4000" b="1"/>
              <a:t> </a:t>
            </a:r>
            <a:r>
              <a:rPr lang="zh-CN" altLang="zh-CN" sz="2800" b="1"/>
              <a:t>在</a:t>
            </a:r>
            <a:r>
              <a:rPr lang="zh-CN" altLang="en-US" sz="2800" b="1"/>
              <a:t>平面内与</a:t>
            </a:r>
            <a:r>
              <a:rPr lang="zh-CN" altLang="en-US" sz="2800" b="1">
                <a:solidFill>
                  <a:srgbClr val="0000FF"/>
                </a:solidFill>
              </a:rPr>
              <a:t>两</a:t>
            </a:r>
            <a:r>
              <a:rPr lang="zh-CN" altLang="en-US" sz="2800" b="1"/>
              <a:t>个定点</a:t>
            </a:r>
            <a:r>
              <a:rPr lang="zh-CN" altLang="zh-CN" sz="2800" b="1"/>
              <a:t>F</a:t>
            </a:r>
            <a:r>
              <a:rPr lang="zh-CN" altLang="zh-CN" sz="2800" b="1" baseline="-25000"/>
              <a:t>1</a:t>
            </a:r>
            <a:r>
              <a:rPr lang="zh-CN" altLang="en-US" sz="2800" b="1"/>
              <a:t>、</a:t>
            </a:r>
            <a:r>
              <a:rPr lang="zh-CN" altLang="zh-CN" sz="2800" b="1"/>
              <a:t>F</a:t>
            </a:r>
            <a:r>
              <a:rPr lang="zh-CN" altLang="zh-CN" sz="2800" b="1" baseline="-25000"/>
              <a:t>2</a:t>
            </a:r>
            <a:r>
              <a:rPr lang="zh-CN" altLang="en-US" sz="2800" b="1"/>
              <a:t>的距离的</a:t>
            </a:r>
            <a:r>
              <a:rPr lang="zh-CN" altLang="en-US" sz="2800" b="1">
                <a:solidFill>
                  <a:srgbClr val="FF00FF"/>
                </a:solidFill>
              </a:rPr>
              <a:t>和</a:t>
            </a:r>
            <a:r>
              <a:rPr lang="zh-CN" altLang="en-US" sz="2800" b="1"/>
              <a:t>等于</a:t>
            </a:r>
            <a:r>
              <a:rPr lang="zh-CN" altLang="en-US" sz="2800" b="1">
                <a:solidFill>
                  <a:srgbClr val="158F32"/>
                </a:solidFill>
              </a:rPr>
              <a:t>常数</a:t>
            </a:r>
            <a:r>
              <a:rPr lang="zh-CN" altLang="en-US" sz="2800" b="1"/>
              <a:t>（大于</a:t>
            </a:r>
            <a:r>
              <a:rPr lang="zh-CN" altLang="zh-CN" sz="2800" b="1"/>
              <a:t>|F</a:t>
            </a:r>
            <a:r>
              <a:rPr lang="zh-CN" altLang="zh-CN" sz="2800" b="1" baseline="-25000"/>
              <a:t>1</a:t>
            </a:r>
            <a:r>
              <a:rPr lang="zh-CN" altLang="zh-CN" sz="2800" b="1"/>
              <a:t>F</a:t>
            </a:r>
            <a:r>
              <a:rPr lang="zh-CN" altLang="zh-CN" sz="2800" b="1" baseline="-25000"/>
              <a:t>2</a:t>
            </a:r>
            <a:r>
              <a:rPr lang="zh-CN" altLang="zh-CN" sz="2800" b="1"/>
              <a:t>|</a:t>
            </a:r>
            <a:r>
              <a:rPr lang="zh-CN" altLang="en-US" sz="2800" b="1"/>
              <a:t>）的点的轨迹叫做</a:t>
            </a:r>
            <a:r>
              <a:rPr lang="zh-CN" altLang="en-US" sz="2800" b="1" i="1">
                <a:solidFill>
                  <a:srgbClr val="FF0000"/>
                </a:solidFill>
                <a:ea typeface="华文彩云" panose="02010800040101010101" pitchFamily="2" charset="-122"/>
              </a:rPr>
              <a:t>椭圆</a:t>
            </a:r>
            <a:r>
              <a:rPr lang="zh-CN" altLang="en-US" sz="2800" b="1"/>
              <a:t>。</a:t>
            </a:r>
            <a:endParaRPr lang="zh-CN" altLang="en-US" sz="2800" b="1"/>
          </a:p>
        </p:txBody>
      </p:sp>
      <p:sp>
        <p:nvSpPr>
          <p:cNvPr id="10244" name="Text Box 4"/>
          <p:cNvSpPr txBox="1"/>
          <p:nvPr/>
        </p:nvSpPr>
        <p:spPr>
          <a:xfrm>
            <a:off x="248285" y="2695575"/>
            <a:ext cx="109467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         这两个定点叫做椭圆的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焦点</a:t>
            </a:r>
            <a:r>
              <a:rPr lang="zh-CN" altLang="en-US" sz="2800" b="1">
                <a:latin typeface="Times New Roman" panose="02020603050405020304" pitchFamily="18" charset="0"/>
              </a:rPr>
              <a:t>，两焦点间的距离叫做椭圆的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焦距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055" name="Oval 5"/>
          <p:cNvSpPr/>
          <p:nvPr/>
        </p:nvSpPr>
        <p:spPr>
          <a:xfrm>
            <a:off x="10381933" y="4364990"/>
            <a:ext cx="77787" cy="73025"/>
          </a:xfrm>
          <a:prstGeom prst="ellipse">
            <a:avLst/>
          </a:prstGeom>
          <a:solidFill>
            <a:srgbClr val="158F3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2056" name="Group 6"/>
          <p:cNvGrpSpPr/>
          <p:nvPr/>
        </p:nvGrpSpPr>
        <p:grpSpPr>
          <a:xfrm>
            <a:off x="8929370" y="3164840"/>
            <a:ext cx="2768600" cy="1330325"/>
            <a:chOff x="0" y="0"/>
            <a:chExt cx="1744" cy="838"/>
          </a:xfrm>
        </p:grpSpPr>
        <p:grpSp>
          <p:nvGrpSpPr>
            <p:cNvPr id="2063" name="Group 7"/>
            <p:cNvGrpSpPr/>
            <p:nvPr/>
          </p:nvGrpSpPr>
          <p:grpSpPr>
            <a:xfrm>
              <a:off x="0" y="0"/>
              <a:ext cx="1744" cy="838"/>
              <a:chOff x="0" y="0"/>
              <a:chExt cx="1744" cy="838"/>
            </a:xfrm>
          </p:grpSpPr>
          <p:sp>
            <p:nvSpPr>
              <p:cNvPr id="2065" name="Oval 8"/>
              <p:cNvSpPr/>
              <p:nvPr/>
            </p:nvSpPr>
            <p:spPr>
              <a:xfrm>
                <a:off x="0" y="168"/>
                <a:ext cx="1744" cy="670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grpSp>
            <p:nvGrpSpPr>
              <p:cNvPr id="2066" name="Group 9"/>
              <p:cNvGrpSpPr/>
              <p:nvPr/>
            </p:nvGrpSpPr>
            <p:grpSpPr>
              <a:xfrm>
                <a:off x="270" y="0"/>
                <a:ext cx="1330" cy="688"/>
                <a:chOff x="0" y="0"/>
                <a:chExt cx="1330" cy="688"/>
              </a:xfrm>
            </p:grpSpPr>
            <p:grpSp>
              <p:nvGrpSpPr>
                <p:cNvPr id="2067" name="Group 10"/>
                <p:cNvGrpSpPr/>
                <p:nvPr/>
              </p:nvGrpSpPr>
              <p:grpSpPr>
                <a:xfrm>
                  <a:off x="0" y="480"/>
                  <a:ext cx="1169" cy="208"/>
                  <a:chOff x="0" y="0"/>
                  <a:chExt cx="2285" cy="432"/>
                </a:xfrm>
              </p:grpSpPr>
              <p:sp>
                <p:nvSpPr>
                  <p:cNvPr id="2071" name="Oval 11"/>
                  <p:cNvSpPr/>
                  <p:nvPr/>
                </p:nvSpPr>
                <p:spPr>
                  <a:xfrm>
                    <a:off x="2040" y="0"/>
                    <a:ext cx="96" cy="96"/>
                  </a:xfrm>
                  <a:prstGeom prst="ellipse">
                    <a:avLst/>
                  </a:prstGeom>
                  <a:solidFill>
                    <a:srgbClr val="158F32"/>
                  </a:solidFill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072" name="Oval 12"/>
                  <p:cNvSpPr/>
                  <p:nvPr/>
                </p:nvSpPr>
                <p:spPr>
                  <a:xfrm>
                    <a:off x="120" y="0"/>
                    <a:ext cx="96" cy="96"/>
                  </a:xfrm>
                  <a:prstGeom prst="ellipse">
                    <a:avLst/>
                  </a:prstGeom>
                  <a:solidFill>
                    <a:srgbClr val="158F32"/>
                  </a:solidFill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endParaRPr lang="zh-CN" altLang="en-US">
                      <a:latin typeface="Arial" panose="020B0604020202020204" pitchFamily="34" charset="0"/>
                    </a:endParaRPr>
                  </a:p>
                </p:txBody>
              </p:sp>
              <p:graphicFrame>
                <p:nvGraphicFramePr>
                  <p:cNvPr id="2050" name="Object 13"/>
                  <p:cNvGraphicFramePr>
                    <a:graphicFrameLocks noChangeAspect="1"/>
                  </p:cNvGraphicFramePr>
                  <p:nvPr/>
                </p:nvGraphicFramePr>
                <p:xfrm>
                  <a:off x="0" y="48"/>
                  <a:ext cx="294" cy="384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038" name="" r:id="rId2" imgW="3962400" imgH="5181600" progId="Equations">
                          <p:embed/>
                        </p:oleObj>
                      </mc:Choice>
                      <mc:Fallback>
                        <p:oleObj name="" r:id="rId2" imgW="3962400" imgH="5181600" progId="Equations">
                          <p:embed/>
                          <p:pic>
                            <p:nvPicPr>
                              <p:cNvPr id="0" name="OLE substitute image"/>
                              <p:cNvPicPr/>
                              <p:nvPr/>
                            </p:nvPicPr>
                            <p:blipFill>
                              <a:blip r:embed="rId3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0" y="48"/>
                                <a:ext cx="294" cy="384"/>
                              </a:xfrm>
                              <a:prstGeom prst="rect">
                                <a:avLst/>
                              </a:prstGeom>
                              <a:noFill/>
                              <a:ln w="9525" cap="flat" cmpd="sng">
                                <a:solidFill>
                                  <a:srgbClr val="FFFFFF"/>
                                </a:solidFill>
                                <a:prstDash val="solid"/>
                                <a:miter/>
                                <a:headEnd type="none" w="med" len="med"/>
                                <a:tailEnd type="none" w="med" len="med"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2051" name="Object 14"/>
                  <p:cNvGraphicFramePr>
                    <a:graphicFrameLocks noChangeAspect="1"/>
                  </p:cNvGraphicFramePr>
                  <p:nvPr/>
                </p:nvGraphicFramePr>
                <p:xfrm>
                  <a:off x="1968" y="48"/>
                  <a:ext cx="317" cy="384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039" name="" r:id="rId4" imgW="4267200" imgH="5181600" progId="Equations">
                          <p:embed/>
                        </p:oleObj>
                      </mc:Choice>
                      <mc:Fallback>
                        <p:oleObj name="" r:id="rId4" imgW="4267200" imgH="5181600" progId="Equations">
                          <p:embed/>
                          <p:pic>
                            <p:nvPicPr>
                              <p:cNvPr id="0" name="OLE substitute image"/>
                              <p:cNvPicPr/>
                              <p:nvPr/>
                            </p:nvPicPr>
                            <p:blipFill>
                              <a:blip r:embed="rId5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1968" y="48"/>
                                <a:ext cx="317" cy="384"/>
                              </a:xfrm>
                              <a:prstGeom prst="rect">
                                <a:avLst/>
                              </a:prstGeom>
                              <a:noFill/>
                              <a:ln w="9525" cap="flat" cmpd="sng">
                                <a:solidFill>
                                  <a:srgbClr val="FFFFFF"/>
                                </a:solidFill>
                                <a:prstDash val="solid"/>
                                <a:miter/>
                                <a:headEnd type="none" w="med" len="med"/>
                                <a:tailEnd type="none" w="med" len="med"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sp>
              <p:nvSpPr>
                <p:cNvPr id="2068" name="Line 15"/>
                <p:cNvSpPr/>
                <p:nvPr/>
              </p:nvSpPr>
              <p:spPr>
                <a:xfrm>
                  <a:off x="957" y="203"/>
                  <a:ext cx="123" cy="300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/>
              </p:txBody>
            </p:sp>
            <p:sp>
              <p:nvSpPr>
                <p:cNvPr id="2069" name="Line 16"/>
                <p:cNvSpPr/>
                <p:nvPr/>
              </p:nvSpPr>
              <p:spPr>
                <a:xfrm flipV="1">
                  <a:off x="98" y="203"/>
                  <a:ext cx="859" cy="300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/>
              </p:txBody>
            </p:sp>
            <p:sp>
              <p:nvSpPr>
                <p:cNvPr id="2070" name="Text Box 17"/>
                <p:cNvSpPr txBox="1"/>
                <p:nvPr/>
              </p:nvSpPr>
              <p:spPr>
                <a:xfrm>
                  <a:off x="850" y="0"/>
                  <a:ext cx="480" cy="21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sz="1600">
                      <a:latin typeface="Times New Roman" panose="02020603050405020304" pitchFamily="18" charset="0"/>
                    </a:rPr>
                    <a:t>M</a:t>
                  </a:r>
                  <a:endParaRPr lang="zh-CN" altLang="en-US" sz="1600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2064" name="Line 18"/>
            <p:cNvSpPr/>
            <p:nvPr/>
          </p:nvSpPr>
          <p:spPr>
            <a:xfrm>
              <a:off x="352" y="502"/>
              <a:ext cx="10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Dot"/>
              <a:headEnd type="none" w="med" len="med"/>
              <a:tailEnd type="none" w="med" len="med"/>
            </a:ln>
          </p:spPr>
          <p:txBody>
            <a:bodyPr/>
            <a:p/>
          </p:txBody>
        </p:sp>
      </p:grpSp>
      <p:sp>
        <p:nvSpPr>
          <p:cNvPr id="10259" name="Text Box 19"/>
          <p:cNvSpPr txBox="1"/>
          <p:nvPr/>
        </p:nvSpPr>
        <p:spPr>
          <a:xfrm>
            <a:off x="467995" y="3474720"/>
            <a:ext cx="3733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99"/>
                </a:solidFill>
                <a:latin typeface="Times New Roman" panose="02020603050405020304" pitchFamily="18" charset="0"/>
                <a:ea typeface="黑体" panose="02010609060101010101" charset="-122"/>
              </a:rPr>
              <a:t>说明：</a:t>
            </a:r>
            <a:endParaRPr lang="zh-CN" altLang="en-US" sz="2400" b="1">
              <a:solidFill>
                <a:srgbClr val="FF3399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0260" name="Text Box 20"/>
          <p:cNvSpPr txBox="1"/>
          <p:nvPr/>
        </p:nvSpPr>
        <p:spPr>
          <a:xfrm>
            <a:off x="1327150" y="3505200"/>
            <a:ext cx="18611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6600FF"/>
                </a:solidFill>
                <a:latin typeface="Times New Roman" panose="02020603050405020304" pitchFamily="18" charset="0"/>
              </a:rPr>
              <a:t>1、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2400" b="1" baseline="-25000">
                <a:solidFill>
                  <a:srgbClr val="4236E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、F</a:t>
            </a:r>
            <a:r>
              <a:rPr lang="zh-CN" altLang="en-US" sz="2400" b="1" baseline="-25000">
                <a:solidFill>
                  <a:srgbClr val="4236E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anose="02020603050405020304" pitchFamily="18" charset="0"/>
              </a:rPr>
              <a:t>是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0261" name="Text Box 21"/>
          <p:cNvSpPr txBox="1"/>
          <p:nvPr/>
        </p:nvSpPr>
        <p:spPr>
          <a:xfrm>
            <a:off x="1327150" y="4004310"/>
            <a:ext cx="62699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6600FF"/>
                </a:solidFill>
                <a:latin typeface="Times New Roman" panose="02020603050405020304" pitchFamily="18" charset="0"/>
              </a:rPr>
              <a:t>2、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2400" b="1">
                <a:latin typeface="Times New Roman" panose="02020603050405020304" pitchFamily="18" charset="0"/>
              </a:rPr>
              <a:t>是椭圆上任意一点</a:t>
            </a:r>
            <a:r>
              <a:rPr lang="zh-CN" altLang="en-US" sz="2400" b="1">
                <a:latin typeface="宋体" panose="02010600030101010101" pitchFamily="2" charset="-122"/>
              </a:rPr>
              <a:t>，且</a:t>
            </a:r>
            <a:r>
              <a:rPr lang="zh-CN" altLang="en-US" sz="2400" b="1">
                <a:solidFill>
                  <a:srgbClr val="4236E0"/>
                </a:solidFill>
                <a:latin typeface="宋体" panose="02010600030101010101" pitchFamily="2" charset="-122"/>
              </a:rPr>
              <a:t>|MF</a:t>
            </a:r>
            <a:r>
              <a:rPr lang="zh-CN" altLang="en-US" sz="2400" b="1" baseline="-25000">
                <a:solidFill>
                  <a:srgbClr val="4236E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4236E0"/>
                </a:solidFill>
                <a:latin typeface="宋体" panose="02010600030101010101" pitchFamily="2" charset="-122"/>
              </a:rPr>
              <a:t>| + |MF</a:t>
            </a:r>
            <a:r>
              <a:rPr lang="zh-CN" altLang="en-US" sz="2400" b="1" baseline="-25000">
                <a:solidFill>
                  <a:srgbClr val="4236E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4236E0"/>
                </a:solidFill>
                <a:latin typeface="宋体" panose="02010600030101010101" pitchFamily="2" charset="-122"/>
              </a:rPr>
              <a:t>| = </a:t>
            </a:r>
            <a:endParaRPr lang="zh-CN" altLang="en-US" sz="2400" b="1">
              <a:solidFill>
                <a:srgbClr val="4236E0"/>
              </a:solidFill>
              <a:latin typeface="宋体" panose="02010600030101010101" pitchFamily="2" charset="-122"/>
            </a:endParaRPr>
          </a:p>
        </p:txBody>
      </p:sp>
      <p:sp>
        <p:nvSpPr>
          <p:cNvPr id="10262" name="Text Box 22"/>
          <p:cNvSpPr txBox="1"/>
          <p:nvPr/>
        </p:nvSpPr>
        <p:spPr>
          <a:xfrm>
            <a:off x="1327150" y="4669790"/>
            <a:ext cx="77743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66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66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 b="1">
                <a:latin typeface="Times New Roman" panose="02020603050405020304" pitchFamily="18" charset="0"/>
              </a:rPr>
              <a:t>这个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常数</a:t>
            </a:r>
            <a:r>
              <a:rPr lang="zh-CN" altLang="en-US" sz="2400" b="1">
                <a:latin typeface="Times New Roman" panose="02020603050405020304" pitchFamily="18" charset="0"/>
              </a:rPr>
              <a:t>为什么要大于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焦距</a:t>
            </a:r>
            <a:r>
              <a:rPr lang="zh-CN" altLang="en-US" sz="2400" b="1">
                <a:latin typeface="Times New Roman" panose="02020603050405020304" pitchFamily="18" charset="0"/>
              </a:rPr>
              <a:t>？</a:t>
            </a:r>
            <a:endParaRPr lang="zh-CN" altLang="en-US" sz="2400" b="1">
              <a:solidFill>
                <a:srgbClr val="4236E0"/>
              </a:solidFill>
              <a:latin typeface="宋体" panose="02010600030101010101" pitchFamily="2" charset="-122"/>
            </a:endParaRPr>
          </a:p>
        </p:txBody>
      </p:sp>
      <p:sp>
        <p:nvSpPr>
          <p:cNvPr id="10263" name="Text Box 23"/>
          <p:cNvSpPr txBox="1"/>
          <p:nvPr/>
        </p:nvSpPr>
        <p:spPr>
          <a:xfrm>
            <a:off x="1327150" y="5186045"/>
            <a:ext cx="56711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 b="1">
                <a:latin typeface="Times New Roman" panose="02020603050405020304" pitchFamily="18" charset="0"/>
              </a:rPr>
              <a:t>如果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常数等于焦距</a:t>
            </a:r>
            <a:r>
              <a:rPr lang="zh-CN" altLang="en-US" sz="2400" b="1">
                <a:latin typeface="Times New Roman" panose="02020603050405020304" pitchFamily="18" charset="0"/>
              </a:rPr>
              <a:t>，则M点的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轨迹是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0264" name="Text Box 24"/>
          <p:cNvSpPr txBox="1"/>
          <p:nvPr/>
        </p:nvSpPr>
        <p:spPr>
          <a:xfrm>
            <a:off x="1327150" y="5716905"/>
            <a:ext cx="52400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 b="1">
                <a:latin typeface="Times New Roman" panose="02020603050405020304" pitchFamily="18" charset="0"/>
              </a:rPr>
              <a:t>如果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  <a:sym typeface="+mn-ea"/>
              </a:rPr>
              <a:t>常数小于焦距</a:t>
            </a:r>
            <a:r>
              <a:rPr lang="zh-CN" altLang="en-US" sz="2400" b="1">
                <a:latin typeface="Times New Roman" panose="02020603050405020304" pitchFamily="18" charset="0"/>
              </a:rPr>
              <a:t>，则M点的</a:t>
            </a:r>
            <a:r>
              <a:rPr lang="zh-CN" altLang="en-US" sz="2400" b="1">
                <a:solidFill>
                  <a:srgbClr val="4236E0"/>
                </a:solidFill>
                <a:latin typeface="Times New Roman" panose="02020603050405020304" pitchFamily="18" charset="0"/>
              </a:rPr>
              <a:t>轨迹</a:t>
            </a:r>
            <a:endParaRPr lang="zh-CN" altLang="en-US" sz="2000" b="1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37205" y="3530600"/>
            <a:ext cx="24555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  <a:sym typeface="+mn-ea"/>
                <a:hlinkClick r:id="rId6"/>
              </a:rPr>
              <a:t>两个不同的定点</a:t>
            </a:r>
            <a:endParaRPr lang="zh-CN" altLang="en-US" sz="2400" b="1">
              <a:latin typeface="Times New Roman" panose="02020603050405020304" pitchFamily="18" charset="0"/>
              <a:sym typeface="+mn-ea"/>
              <a:hlinkClick r:id="rId6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97140" y="4074795"/>
            <a:ext cx="10179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常数</a:t>
            </a:r>
            <a:endParaRPr lang="zh-CN" altLang="en-US" sz="2400" b="1"/>
          </a:p>
        </p:txBody>
      </p:sp>
      <p:sp>
        <p:nvSpPr>
          <p:cNvPr id="5" name="文本框 4"/>
          <p:cNvSpPr txBox="1"/>
          <p:nvPr/>
        </p:nvSpPr>
        <p:spPr>
          <a:xfrm>
            <a:off x="6856730" y="5200650"/>
            <a:ext cx="18211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线段F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.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67170" y="5758815"/>
            <a:ext cx="13823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不存在.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7995" y="4578985"/>
            <a:ext cx="9874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3399"/>
                </a:solidFill>
                <a:latin typeface="Times New Roman" panose="02020603050405020304" pitchFamily="18" charset="0"/>
                <a:ea typeface="黑体" panose="02010609060101010101" charset="-122"/>
              </a:rPr>
              <a:t>思考：</a:t>
            </a:r>
            <a:endParaRPr lang="zh-CN" altLang="en-US" sz="2400" b="1">
              <a:solidFill>
                <a:srgbClr val="FF3399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" fill="hold"/>
                                        <p:tgtEl>
                                          <p:spTgt spid="1025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  <p:bldP spid="10244" grpId="0"/>
      <p:bldP spid="10259" grpId="0"/>
      <p:bldP spid="10260" grpId="0"/>
      <p:bldP spid="10261" grpId="0"/>
      <p:bldP spid="10262" grpId="0"/>
      <p:bldP spid="10263" grpId="0"/>
      <p:bldP spid="10264" grpId="0"/>
      <p:bldP spid="2" grpId="0"/>
      <p:bldP spid="3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3" name="组合 32"/>
          <p:cNvGrpSpPr/>
          <p:nvPr>
            <p:custDataLst>
              <p:tags r:id="rId2"/>
            </p:custDataLst>
          </p:nvPr>
        </p:nvGrpSpPr>
        <p:grpSpPr>
          <a:xfrm>
            <a:off x="401320" y="1238885"/>
            <a:ext cx="8008065" cy="480695"/>
            <a:chOff x="3559" y="2284"/>
            <a:chExt cx="28665" cy="757"/>
          </a:xfrm>
        </p:grpSpPr>
        <p:sp>
          <p:nvSpPr>
            <p:cNvPr id="34" name="文本框 33"/>
            <p:cNvSpPr txBox="1"/>
            <p:nvPr>
              <p:custDataLst>
                <p:tags r:id="rId3"/>
              </p:custDataLst>
            </p:nvPr>
          </p:nvSpPr>
          <p:spPr>
            <a:xfrm>
              <a:off x="3559" y="2316"/>
              <a:ext cx="2866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题型一：椭圆的定义及应用</a:t>
              </a:r>
              <a:endParaRPr lang="en-US" altLang="zh-CN" sz="24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圆角矩形 34"/>
            <p:cNvSpPr/>
            <p:nvPr>
              <p:custDataLst>
                <p:tags r:id="rId4"/>
              </p:custDataLst>
            </p:nvPr>
          </p:nvSpPr>
          <p:spPr>
            <a:xfrm>
              <a:off x="3559" y="2284"/>
              <a:ext cx="14263" cy="684"/>
            </a:xfrm>
            <a:prstGeom prst="round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  <a:prstDash val="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429895" y="1702435"/>
                <a:ext cx="11332845" cy="29686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30000"/>
                  </a:lnSpc>
                </a:pP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例</a:t>
                </a: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1.(1)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下列说法正确的的是</a:t>
                </a: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(  ).</a:t>
                </a:r>
                <a:endParaRPr lang="en-US" altLang="zh-CN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A.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已知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(−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，到两点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的距离之和大于</a:t>
                </a: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8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的点的轨迹是椭圆</a:t>
                </a:r>
                <a:endParaRPr lang="zh-CN" altLang="en-US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B.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已知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(−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，到两点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的距离之和</a:t>
                </a:r>
                <a:r>
                  <a:rPr 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等于</a:t>
                </a: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6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的点的轨迹是椭圆</a:t>
                </a:r>
                <a:endParaRPr lang="en-US" altLang="zh-CN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C.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到点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(−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的距离之和等于从点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5</m:t>
                    </m:r>
                    <m:r>
                      <a:rPr lang="en-US" altLang="zh-CN" sz="24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3</m:t>
                    </m:r>
                    <m:r>
                      <a:rPr lang="en-US" altLang="zh-CN" sz="24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的距离之和的点的轨迹是椭圆</a:t>
                </a:r>
                <a:endParaRPr lang="en-US" altLang="zh-CN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D.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到点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(−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>
                    <a:solidFill>
                      <a:schemeClr val="tx1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4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距离相等的点的轨迹是椭圆</a:t>
                </a:r>
                <a:endParaRPr lang="zh-CN" altLang="en-US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429895" y="1702435"/>
                <a:ext cx="11332845" cy="296862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组合 22"/>
          <p:cNvGrpSpPr/>
          <p:nvPr>
            <p:custDataLst>
              <p:tags r:id="rId8"/>
            </p:custDataLst>
          </p:nvPr>
        </p:nvGrpSpPr>
        <p:grpSpPr>
          <a:xfrm>
            <a:off x="467995" y="4747895"/>
            <a:ext cx="3303270" cy="533993"/>
            <a:chOff x="632" y="4725"/>
            <a:chExt cx="5202" cy="2751"/>
          </a:xfrm>
        </p:grpSpPr>
        <p:sp>
          <p:nvSpPr>
            <p:cNvPr id="16" name="文本框 15"/>
            <p:cNvSpPr txBox="1"/>
            <p:nvPr>
              <p:custDataLst>
                <p:tags r:id="rId9"/>
              </p:custDataLst>
            </p:nvPr>
          </p:nvSpPr>
          <p:spPr>
            <a:xfrm>
              <a:off x="632" y="4725"/>
              <a:ext cx="2559" cy="27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rPr>
                <a:t>答案：</a:t>
              </a:r>
              <a:r>
                <a:rPr lang="en-US" alt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rPr>
                <a:t>D.</a:t>
              </a:r>
              <a:endPara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  <p:sp>
          <p:nvSpPr>
            <p:cNvPr id="22" name="矩形 21"/>
            <p:cNvSpPr/>
            <p:nvPr>
              <p:custDataLst>
                <p:tags r:id="rId10"/>
              </p:custDataLst>
            </p:nvPr>
          </p:nvSpPr>
          <p:spPr>
            <a:xfrm>
              <a:off x="2399" y="6788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>
            <p:custDataLst>
              <p:tags r:id="rId11"/>
            </p:custDataLst>
          </p:nvPr>
        </p:nvSpPr>
        <p:spPr>
          <a:xfrm>
            <a:off x="1591945" y="4284980"/>
            <a:ext cx="1009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>
            <p:custDataLst>
              <p:tags r:id="rId12"/>
            </p:custDataLst>
          </p:nvPr>
        </p:nvSpPr>
        <p:spPr>
          <a:xfrm>
            <a:off x="1525270" y="4946650"/>
            <a:ext cx="2181225" cy="3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3" name="组合 32"/>
          <p:cNvGrpSpPr/>
          <p:nvPr>
            <p:custDataLst>
              <p:tags r:id="rId2"/>
            </p:custDataLst>
          </p:nvPr>
        </p:nvGrpSpPr>
        <p:grpSpPr>
          <a:xfrm>
            <a:off x="401320" y="1238885"/>
            <a:ext cx="8008065" cy="480695"/>
            <a:chOff x="3559" y="2284"/>
            <a:chExt cx="28665" cy="757"/>
          </a:xfrm>
        </p:grpSpPr>
        <p:sp>
          <p:nvSpPr>
            <p:cNvPr id="34" name="文本框 33"/>
            <p:cNvSpPr txBox="1"/>
            <p:nvPr>
              <p:custDataLst>
                <p:tags r:id="rId3"/>
              </p:custDataLst>
            </p:nvPr>
          </p:nvSpPr>
          <p:spPr>
            <a:xfrm>
              <a:off x="3559" y="2316"/>
              <a:ext cx="2866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题型一：椭圆的定义及应用</a:t>
              </a:r>
              <a:endParaRPr lang="en-US" altLang="zh-CN" sz="24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圆角矩形 34"/>
            <p:cNvSpPr/>
            <p:nvPr>
              <p:custDataLst>
                <p:tags r:id="rId4"/>
              </p:custDataLst>
            </p:nvPr>
          </p:nvSpPr>
          <p:spPr>
            <a:xfrm>
              <a:off x="3559" y="2284"/>
              <a:ext cx="14263" cy="684"/>
            </a:xfrm>
            <a:prstGeom prst="round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  <a:prstDash val="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429895" y="1702435"/>
                <a:ext cx="11332845" cy="1307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30000"/>
                  </a:lnSpc>
                </a:pP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例</a:t>
                </a: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1.(2)</a:t>
                </a:r>
                <a:r>
                  <a:rPr 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若椭圆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25</m:t>
                        </m:r>
                      </m:den>
                    </m:f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9</m:t>
                        </m:r>
                      </m:den>
                    </m:f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</m:oMath>
                </a14:m>
                <a:r>
                  <a:rPr 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上一点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𝑃</m:t>
                    </m:r>
                  </m:oMath>
                </a14:m>
                <a:r>
                  <a:rPr 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到一个焦点的距离为</a:t>
                </a: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5</a:t>
                </a:r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𝑃</m:t>
                    </m:r>
                  </m:oMath>
                </a14:m>
                <a:r>
                  <a:rPr lang="zh-CN" altLang="en-US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到另一个焦点的距离为</a:t>
                </a:r>
                <a:r>
                  <a: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_______.</a:t>
                </a:r>
                <a:endParaRPr lang="en-US" altLang="zh-CN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429895" y="1702435"/>
                <a:ext cx="11332845" cy="13074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组合 22"/>
          <p:cNvGrpSpPr/>
          <p:nvPr>
            <p:custDataLst>
              <p:tags r:id="rId8"/>
            </p:custDataLst>
          </p:nvPr>
        </p:nvGrpSpPr>
        <p:grpSpPr>
          <a:xfrm>
            <a:off x="525780" y="3065145"/>
            <a:ext cx="3303270" cy="533993"/>
            <a:chOff x="632" y="4725"/>
            <a:chExt cx="5202" cy="2751"/>
          </a:xfrm>
        </p:grpSpPr>
        <p:sp>
          <p:nvSpPr>
            <p:cNvPr id="16" name="文本框 15"/>
            <p:cNvSpPr txBox="1"/>
            <p:nvPr>
              <p:custDataLst>
                <p:tags r:id="rId9"/>
              </p:custDataLst>
            </p:nvPr>
          </p:nvSpPr>
          <p:spPr>
            <a:xfrm>
              <a:off x="632" y="4725"/>
              <a:ext cx="2559" cy="27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rPr>
                <a:t>答案：</a:t>
              </a:r>
              <a:r>
                <a:rPr lang="en-US" alt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rPr>
                <a:t>5.</a:t>
              </a:r>
              <a:endPara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  <p:sp>
          <p:nvSpPr>
            <p:cNvPr id="22" name="矩形 21"/>
            <p:cNvSpPr/>
            <p:nvPr>
              <p:custDataLst>
                <p:tags r:id="rId10"/>
              </p:custDataLst>
            </p:nvPr>
          </p:nvSpPr>
          <p:spPr>
            <a:xfrm>
              <a:off x="2399" y="6788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>
            <p:custDataLst>
              <p:tags r:id="rId11"/>
            </p:custDataLst>
          </p:nvPr>
        </p:nvSpPr>
        <p:spPr>
          <a:xfrm>
            <a:off x="1591945" y="4284980"/>
            <a:ext cx="1009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矩形 18"/>
          <p:cNvSpPr/>
          <p:nvPr>
            <p:custDataLst>
              <p:tags r:id="rId12"/>
            </p:custDataLst>
          </p:nvPr>
        </p:nvSpPr>
        <p:spPr>
          <a:xfrm>
            <a:off x="1406525" y="5800725"/>
            <a:ext cx="31432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>
            <p:custDataLst>
              <p:tags r:id="rId13"/>
            </p:custDataLst>
          </p:nvPr>
        </p:nvGrpSpPr>
        <p:grpSpPr>
          <a:xfrm>
            <a:off x="1676400" y="4805045"/>
            <a:ext cx="3207385" cy="1188720"/>
            <a:chOff x="2730" y="6648"/>
            <a:chExt cx="5051" cy="1872"/>
          </a:xfrm>
        </p:grpSpPr>
        <p:sp>
          <p:nvSpPr>
            <p:cNvPr id="11" name="矩形 10"/>
            <p:cNvSpPr/>
            <p:nvPr>
              <p:custDataLst>
                <p:tags r:id="rId14"/>
              </p:custDataLst>
            </p:nvPr>
          </p:nvSpPr>
          <p:spPr>
            <a:xfrm>
              <a:off x="4346" y="6648"/>
              <a:ext cx="3435" cy="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>
              <p:custDataLst>
                <p:tags r:id="rId15"/>
              </p:custDataLst>
            </p:nvPr>
          </p:nvSpPr>
          <p:spPr>
            <a:xfrm>
              <a:off x="2730" y="8312"/>
              <a:ext cx="1150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>
            <p:custDataLst>
              <p:tags r:id="rId16"/>
            </p:custDataLst>
          </p:nvPr>
        </p:nvSpPr>
        <p:spPr>
          <a:xfrm>
            <a:off x="1525270" y="4946650"/>
            <a:ext cx="2181225" cy="3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>
            <p:custDataLst>
              <p:tags r:id="rId17"/>
            </p:custDataLst>
          </p:nvPr>
        </p:nvGrpSpPr>
        <p:grpSpPr>
          <a:xfrm>
            <a:off x="509270" y="3665939"/>
            <a:ext cx="10946130" cy="1918376"/>
            <a:chOff x="602" y="4889"/>
            <a:chExt cx="17238" cy="988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文本框 6"/>
                <p:cNvSpPr txBox="1"/>
                <p:nvPr>
                  <p:custDataLst>
                    <p:tags r:id="rId18"/>
                  </p:custDataLst>
                </p:nvPr>
              </p:nvSpPr>
              <p:spPr>
                <a:xfrm>
                  <a:off x="602" y="4889"/>
                  <a:ext cx="17238" cy="988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解：由椭圆方程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9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知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5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，设椭圆的两个焦点分别为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令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𝑃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5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，由椭圆的定义知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𝑃𝐹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𝑃𝐹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10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所以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𝑃𝐹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5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7" name="文本框 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9"/>
                  </p:custDataLst>
                </p:nvPr>
              </p:nvSpPr>
              <p:spPr>
                <a:xfrm>
                  <a:off x="602" y="4889"/>
                  <a:ext cx="17238" cy="9883"/>
                </a:xfrm>
                <a:prstGeom prst="rect">
                  <a:avLst/>
                </a:prstGeom>
                <a:blipFill rotWithShape="1">
                  <a:blip r:embed="rId2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21"/>
              </p:custDataLst>
            </p:nvPr>
          </p:nvSpPr>
          <p:spPr>
            <a:xfrm>
              <a:off x="2399" y="6788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r="6135" b="55778"/>
          <a:stretch>
            <a:fillRect/>
          </a:stretch>
        </p:blipFill>
        <p:spPr>
          <a:xfrm>
            <a:off x="7825740" y="2173605"/>
            <a:ext cx="3809365" cy="342138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323215" y="1096645"/>
                <a:ext cx="11587480" cy="1465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10000"/>
                  </a:lnSpc>
                </a:pP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变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1.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已知椭圆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f>
                      <m:f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32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𝑎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&gt;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𝑏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&gt;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是它的焦点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过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的直线与椭圆交于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𝐴</m:t>
                    </m:r>
                  </m:oMath>
                </a14:m>
                <a:r>
                  <a:rPr lang="zh-CN" altLang="en-US" sz="3200">
                    <a:solidFill>
                      <a:schemeClr val="tx1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𝐵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两点，求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∆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𝐴𝐵</m:t>
                    </m:r>
                    <m:sSub>
                      <m:sSub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的周长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endParaRPr lang="en-US" alt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"/>
                </p:custDataLst>
              </p:nvPr>
            </p:nvSpPr>
            <p:spPr>
              <a:xfrm>
                <a:off x="323215" y="1096645"/>
                <a:ext cx="11587480" cy="146558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组合 22"/>
          <p:cNvGrpSpPr/>
          <p:nvPr>
            <p:custDataLst>
              <p:tags r:id="rId7"/>
            </p:custDataLst>
          </p:nvPr>
        </p:nvGrpSpPr>
        <p:grpSpPr>
          <a:xfrm>
            <a:off x="495300" y="2542540"/>
            <a:ext cx="7741526" cy="570865"/>
            <a:chOff x="558" y="4442"/>
            <a:chExt cx="12816" cy="309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文本框 15"/>
                <p:cNvSpPr txBox="1"/>
                <p:nvPr>
                  <p:custDataLst>
                    <p:tags r:id="rId8"/>
                  </p:custDataLst>
                </p:nvPr>
              </p:nvSpPr>
              <p:spPr>
                <a:xfrm>
                  <a:off x="631" y="4442"/>
                  <a:ext cx="12743" cy="30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3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解：如图，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∵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𝐴𝐹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𝐴𝐹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𝐵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𝐵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6" name="文本框 1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9"/>
                  </p:custDataLst>
                </p:nvPr>
              </p:nvSpPr>
              <p:spPr>
                <a:xfrm>
                  <a:off x="631" y="4442"/>
                  <a:ext cx="12743" cy="3099"/>
                </a:xfrm>
                <a:prstGeom prst="rect">
                  <a:avLst/>
                </a:prstGeom>
                <a:blipFill rotWithShape="1">
                  <a:blip r:embed="rId1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矩形 21"/>
            <p:cNvSpPr/>
            <p:nvPr>
              <p:custDataLst>
                <p:tags r:id="rId11"/>
              </p:custDataLst>
            </p:nvPr>
          </p:nvSpPr>
          <p:spPr>
            <a:xfrm>
              <a:off x="558" y="6984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>
            <p:custDataLst>
              <p:tags r:id="rId12"/>
            </p:custDataLst>
          </p:nvPr>
        </p:nvGrpSpPr>
        <p:grpSpPr>
          <a:xfrm>
            <a:off x="485140" y="3270885"/>
            <a:ext cx="7450455" cy="1226820"/>
            <a:chOff x="577" y="6055"/>
            <a:chExt cx="12334" cy="193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文本框 6"/>
                <p:cNvSpPr txBox="1"/>
                <p:nvPr>
                  <p:custDataLst>
                    <p:tags r:id="rId13"/>
                  </p:custDataLst>
                </p:nvPr>
              </p:nvSpPr>
              <p:spPr>
                <a:xfrm>
                  <a:off x="577" y="6055"/>
                  <a:ext cx="12334" cy="19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𝐶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∆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𝐴𝐵</m:t>
                          </m:r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𝐴𝐵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𝐵𝐹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𝐴𝐹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</m:t>
                      </m:r>
                    </m:oMath>
                  </a14:m>
                  <a:endParaRPr lang="en-US" altLang="zh-CN" sz="2400" i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endParaRPr>
                </a:p>
                <a:p>
                  <a:pPr>
                    <a:lnSpc>
                      <a:spcPct val="150000"/>
                    </a:lnSpc>
                  </a:pP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𝐴𝐹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𝐵𝐹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𝐴𝐹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|+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𝐵𝐹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|=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𝑎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.</m:t>
                      </m:r>
                    </m:oMath>
                  </a14:m>
                  <a:r>
                    <a:rPr lang="en-US" sz="2400" i="1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 </a:t>
                  </a:r>
                  <a:endParaRPr lang="en-US" sz="2400" i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endParaRPr>
                </a:p>
              </p:txBody>
            </p:sp>
          </mc:Choice>
          <mc:Fallback>
            <p:sp>
              <p:nvSpPr>
                <p:cNvPr id="7" name="文本框 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4"/>
                  </p:custDataLst>
                </p:nvPr>
              </p:nvSpPr>
              <p:spPr>
                <a:xfrm>
                  <a:off x="577" y="6055"/>
                  <a:ext cx="12334" cy="1932"/>
                </a:xfrm>
                <a:prstGeom prst="rect">
                  <a:avLst/>
                </a:prstGeom>
                <a:blipFill rotWithShape="1">
                  <a:blip r:embed="rId15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" name="矩形 2"/>
            <p:cNvSpPr/>
            <p:nvPr>
              <p:custDataLst>
                <p:tags r:id="rId16"/>
              </p:custDataLst>
            </p:nvPr>
          </p:nvSpPr>
          <p:spPr>
            <a:xfrm>
              <a:off x="10813" y="6811"/>
              <a:ext cx="128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文本框 16385"/>
          <p:cNvSpPr txBox="1"/>
          <p:nvPr/>
        </p:nvSpPr>
        <p:spPr>
          <a:xfrm>
            <a:off x="1570673" y="1113790"/>
            <a:ext cx="611981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♦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探讨建立平面直角坐标系的方案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1443990" y="2059305"/>
            <a:ext cx="73437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建立平面直角坐标系通常遵循的原则：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对称、“简洁”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388" name="组合 16387"/>
          <p:cNvGrpSpPr/>
          <p:nvPr/>
        </p:nvGrpSpPr>
        <p:grpSpPr>
          <a:xfrm>
            <a:off x="1905953" y="3286760"/>
            <a:ext cx="2663825" cy="2689225"/>
            <a:chOff x="0" y="0"/>
            <a:chExt cx="1678" cy="1694"/>
          </a:xfrm>
        </p:grpSpPr>
        <p:grpSp>
          <p:nvGrpSpPr>
            <p:cNvPr id="26628" name="组合 16388"/>
            <p:cNvGrpSpPr/>
            <p:nvPr/>
          </p:nvGrpSpPr>
          <p:grpSpPr>
            <a:xfrm rot="2694553">
              <a:off x="0" y="288"/>
              <a:ext cx="1406" cy="1406"/>
              <a:chOff x="0" y="0"/>
              <a:chExt cx="1406" cy="1406"/>
            </a:xfrm>
          </p:grpSpPr>
          <p:sp>
            <p:nvSpPr>
              <p:cNvPr id="26629" name="直接连接符 16389"/>
              <p:cNvSpPr/>
              <p:nvPr/>
            </p:nvSpPr>
            <p:spPr>
              <a:xfrm flipV="1">
                <a:off x="0" y="0"/>
                <a:ext cx="1406" cy="1406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sp>
            <p:nvSpPr>
              <p:cNvPr id="26630" name="直接连接符 16390"/>
              <p:cNvSpPr/>
              <p:nvPr/>
            </p:nvSpPr>
            <p:spPr>
              <a:xfrm flipH="1" flipV="1">
                <a:off x="46" y="45"/>
                <a:ext cx="1179" cy="118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</p:grpSp>
        <p:sp>
          <p:nvSpPr>
            <p:cNvPr id="26631" name="文本框 16391"/>
            <p:cNvSpPr txBox="1"/>
            <p:nvPr/>
          </p:nvSpPr>
          <p:spPr>
            <a:xfrm>
              <a:off x="453" y="987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32" name="文本框 16392"/>
            <p:cNvSpPr txBox="1"/>
            <p:nvPr/>
          </p:nvSpPr>
          <p:spPr>
            <a:xfrm>
              <a:off x="1496" y="969"/>
              <a:ext cx="18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33" name="文本框 16393"/>
            <p:cNvSpPr txBox="1"/>
            <p:nvPr/>
          </p:nvSpPr>
          <p:spPr>
            <a:xfrm>
              <a:off x="498" y="0"/>
              <a:ext cx="18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395" name="组合 16394"/>
          <p:cNvGrpSpPr/>
          <p:nvPr/>
        </p:nvGrpSpPr>
        <p:grpSpPr>
          <a:xfrm>
            <a:off x="3274378" y="2664460"/>
            <a:ext cx="2663825" cy="2663825"/>
            <a:chOff x="0" y="0"/>
            <a:chExt cx="1678" cy="1694"/>
          </a:xfrm>
        </p:grpSpPr>
        <p:grpSp>
          <p:nvGrpSpPr>
            <p:cNvPr id="26635" name="组合 16395"/>
            <p:cNvGrpSpPr/>
            <p:nvPr/>
          </p:nvGrpSpPr>
          <p:grpSpPr>
            <a:xfrm rot="2694553">
              <a:off x="0" y="288"/>
              <a:ext cx="1406" cy="1406"/>
              <a:chOff x="0" y="0"/>
              <a:chExt cx="1406" cy="1406"/>
            </a:xfrm>
          </p:grpSpPr>
          <p:sp>
            <p:nvSpPr>
              <p:cNvPr id="26636" name="直接连接符 16396"/>
              <p:cNvSpPr/>
              <p:nvPr/>
            </p:nvSpPr>
            <p:spPr>
              <a:xfrm flipV="1">
                <a:off x="0" y="0"/>
                <a:ext cx="1406" cy="1406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sp>
            <p:nvSpPr>
              <p:cNvPr id="26637" name="直接连接符 16397"/>
              <p:cNvSpPr/>
              <p:nvPr/>
            </p:nvSpPr>
            <p:spPr>
              <a:xfrm flipH="1" flipV="1">
                <a:off x="46" y="45"/>
                <a:ext cx="1179" cy="118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</p:grpSp>
        <p:sp>
          <p:nvSpPr>
            <p:cNvPr id="26638" name="文本框 16398"/>
            <p:cNvSpPr txBox="1"/>
            <p:nvPr/>
          </p:nvSpPr>
          <p:spPr>
            <a:xfrm>
              <a:off x="453" y="987"/>
              <a:ext cx="318" cy="25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39" name="文本框 16399"/>
            <p:cNvSpPr txBox="1"/>
            <p:nvPr/>
          </p:nvSpPr>
          <p:spPr>
            <a:xfrm>
              <a:off x="1496" y="969"/>
              <a:ext cx="182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40" name="文本框 16400"/>
            <p:cNvSpPr txBox="1"/>
            <p:nvPr/>
          </p:nvSpPr>
          <p:spPr>
            <a:xfrm>
              <a:off x="498" y="0"/>
              <a:ext cx="182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2" name="组合 16401"/>
          <p:cNvGrpSpPr/>
          <p:nvPr/>
        </p:nvGrpSpPr>
        <p:grpSpPr>
          <a:xfrm>
            <a:off x="2840990" y="2650173"/>
            <a:ext cx="2663825" cy="2689225"/>
            <a:chOff x="0" y="0"/>
            <a:chExt cx="1678" cy="1694"/>
          </a:xfrm>
        </p:grpSpPr>
        <p:grpSp>
          <p:nvGrpSpPr>
            <p:cNvPr id="26642" name="组合 16402"/>
            <p:cNvGrpSpPr/>
            <p:nvPr/>
          </p:nvGrpSpPr>
          <p:grpSpPr>
            <a:xfrm rot="2694553">
              <a:off x="0" y="288"/>
              <a:ext cx="1406" cy="1406"/>
              <a:chOff x="0" y="0"/>
              <a:chExt cx="1406" cy="1406"/>
            </a:xfrm>
          </p:grpSpPr>
          <p:sp>
            <p:nvSpPr>
              <p:cNvPr id="26643" name="直接连接符 16403"/>
              <p:cNvSpPr/>
              <p:nvPr/>
            </p:nvSpPr>
            <p:spPr>
              <a:xfrm flipV="1">
                <a:off x="0" y="0"/>
                <a:ext cx="1406" cy="1406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sp>
            <p:nvSpPr>
              <p:cNvPr id="26644" name="直接连接符 16404"/>
              <p:cNvSpPr/>
              <p:nvPr/>
            </p:nvSpPr>
            <p:spPr>
              <a:xfrm flipH="1" flipV="1">
                <a:off x="46" y="45"/>
                <a:ext cx="1179" cy="118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</p:grpSp>
        <p:sp>
          <p:nvSpPr>
            <p:cNvPr id="26645" name="文本框 16405"/>
            <p:cNvSpPr txBox="1"/>
            <p:nvPr/>
          </p:nvSpPr>
          <p:spPr>
            <a:xfrm>
              <a:off x="453" y="987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46" name="文本框 16406"/>
            <p:cNvSpPr txBox="1"/>
            <p:nvPr/>
          </p:nvSpPr>
          <p:spPr>
            <a:xfrm>
              <a:off x="1496" y="969"/>
              <a:ext cx="18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47" name="文本框 16407"/>
            <p:cNvSpPr txBox="1"/>
            <p:nvPr/>
          </p:nvSpPr>
          <p:spPr>
            <a:xfrm>
              <a:off x="498" y="0"/>
              <a:ext cx="18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9" name="组合 16408"/>
          <p:cNvGrpSpPr/>
          <p:nvPr/>
        </p:nvGrpSpPr>
        <p:grpSpPr>
          <a:xfrm>
            <a:off x="2669540" y="3455035"/>
            <a:ext cx="2592388" cy="1512888"/>
            <a:chOff x="0" y="0"/>
            <a:chExt cx="1633" cy="953"/>
          </a:xfrm>
        </p:grpSpPr>
        <p:sp>
          <p:nvSpPr>
            <p:cNvPr id="26649" name="椭圆 16409"/>
            <p:cNvSpPr/>
            <p:nvPr/>
          </p:nvSpPr>
          <p:spPr>
            <a:xfrm rot="10800000">
              <a:off x="0" y="0"/>
              <a:ext cx="1633" cy="953"/>
            </a:xfrm>
            <a:prstGeom prst="ellipse">
              <a:avLst/>
            </a:prstGeom>
            <a:noFill/>
            <a:ln w="28575" cap="flat" cmpd="sng">
              <a:solidFill>
                <a:srgbClr val="CC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50" name="椭圆 16410"/>
            <p:cNvSpPr/>
            <p:nvPr/>
          </p:nvSpPr>
          <p:spPr>
            <a:xfrm>
              <a:off x="273" y="454"/>
              <a:ext cx="45" cy="4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51" name="椭圆 16411"/>
            <p:cNvSpPr/>
            <p:nvPr/>
          </p:nvSpPr>
          <p:spPr>
            <a:xfrm>
              <a:off x="1360" y="453"/>
              <a:ext cx="46" cy="46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52" name="直接连接符 16412"/>
            <p:cNvSpPr/>
            <p:nvPr/>
          </p:nvSpPr>
          <p:spPr>
            <a:xfrm flipV="1">
              <a:off x="290" y="82"/>
              <a:ext cx="971" cy="38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26653" name="直接连接符 16413"/>
            <p:cNvSpPr/>
            <p:nvPr/>
          </p:nvSpPr>
          <p:spPr>
            <a:xfrm>
              <a:off x="1252" y="73"/>
              <a:ext cx="127" cy="39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/>
          </p:txBody>
        </p:sp>
      </p:grpSp>
      <p:grpSp>
        <p:nvGrpSpPr>
          <p:cNvPr id="16415" name="组合 16414"/>
          <p:cNvGrpSpPr/>
          <p:nvPr/>
        </p:nvGrpSpPr>
        <p:grpSpPr>
          <a:xfrm>
            <a:off x="2914015" y="3181985"/>
            <a:ext cx="2187575" cy="1498600"/>
            <a:chOff x="0" y="0"/>
            <a:chExt cx="1378" cy="944"/>
          </a:xfrm>
        </p:grpSpPr>
        <p:sp>
          <p:nvSpPr>
            <p:cNvPr id="26655" name="文本框 16415"/>
            <p:cNvSpPr txBox="1"/>
            <p:nvPr/>
          </p:nvSpPr>
          <p:spPr>
            <a:xfrm>
              <a:off x="1069" y="0"/>
              <a:ext cx="2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56" name="文本框 16416"/>
            <p:cNvSpPr txBox="1"/>
            <p:nvPr/>
          </p:nvSpPr>
          <p:spPr>
            <a:xfrm>
              <a:off x="0" y="636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sz="1400" b="1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14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57" name="文本框 16417"/>
            <p:cNvSpPr txBox="1"/>
            <p:nvPr/>
          </p:nvSpPr>
          <p:spPr>
            <a:xfrm>
              <a:off x="1061" y="656"/>
              <a:ext cx="31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sz="1400" b="1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14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19" name="矩形 16418"/>
          <p:cNvSpPr/>
          <p:nvPr/>
        </p:nvSpPr>
        <p:spPr>
          <a:xfrm>
            <a:off x="3318828" y="5636260"/>
            <a:ext cx="12557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方案一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420" name="组合 16419"/>
          <p:cNvGrpSpPr/>
          <p:nvPr/>
        </p:nvGrpSpPr>
        <p:grpSpPr>
          <a:xfrm>
            <a:off x="7342823" y="2591435"/>
            <a:ext cx="2593975" cy="3546475"/>
            <a:chOff x="0" y="0"/>
            <a:chExt cx="1634" cy="2234"/>
          </a:xfrm>
        </p:grpSpPr>
        <p:sp>
          <p:nvSpPr>
            <p:cNvPr id="26660" name="文本框 16420"/>
            <p:cNvSpPr txBox="1"/>
            <p:nvPr/>
          </p:nvSpPr>
          <p:spPr>
            <a:xfrm>
              <a:off x="772" y="1407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sz="1400" b="1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1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61" name="文本框 16421"/>
            <p:cNvSpPr txBox="1"/>
            <p:nvPr/>
          </p:nvSpPr>
          <p:spPr>
            <a:xfrm>
              <a:off x="763" y="411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sz="1400" b="1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6662" name="组合 16422"/>
            <p:cNvGrpSpPr/>
            <p:nvPr/>
          </p:nvGrpSpPr>
          <p:grpSpPr>
            <a:xfrm>
              <a:off x="0" y="0"/>
              <a:ext cx="1634" cy="2234"/>
              <a:chOff x="0" y="0"/>
              <a:chExt cx="1634" cy="2234"/>
            </a:xfrm>
          </p:grpSpPr>
          <p:sp>
            <p:nvSpPr>
              <p:cNvPr id="26663" name="文本框 16423"/>
              <p:cNvSpPr txBox="1"/>
              <p:nvPr/>
            </p:nvSpPr>
            <p:spPr>
              <a:xfrm>
                <a:off x="364" y="1907"/>
                <a:ext cx="91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方案二</a:t>
                </a:r>
                <a:endParaRPr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6664" name="组合 16424"/>
              <p:cNvGrpSpPr/>
              <p:nvPr/>
            </p:nvGrpSpPr>
            <p:grpSpPr>
              <a:xfrm>
                <a:off x="0" y="0"/>
                <a:ext cx="1634" cy="1905"/>
                <a:chOff x="0" y="0"/>
                <a:chExt cx="1634" cy="1905"/>
              </a:xfrm>
            </p:grpSpPr>
            <p:sp>
              <p:nvSpPr>
                <p:cNvPr id="26665" name="直接连接符 16425"/>
                <p:cNvSpPr/>
                <p:nvPr/>
              </p:nvSpPr>
              <p:spPr>
                <a:xfrm flipV="1">
                  <a:off x="0" y="1030"/>
                  <a:ext cx="1543" cy="0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26666" name="直接连接符 16426"/>
                <p:cNvSpPr/>
                <p:nvPr/>
              </p:nvSpPr>
              <p:spPr>
                <a:xfrm flipH="1" flipV="1">
                  <a:off x="772" y="101"/>
                  <a:ext cx="0" cy="1804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26667" name="文本框 16427"/>
                <p:cNvSpPr txBox="1"/>
                <p:nvPr/>
              </p:nvSpPr>
              <p:spPr>
                <a:xfrm>
                  <a:off x="556" y="984"/>
                  <a:ext cx="336" cy="25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0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sz="2000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68" name="文本框 16428"/>
                <p:cNvSpPr txBox="1"/>
                <p:nvPr/>
              </p:nvSpPr>
              <p:spPr>
                <a:xfrm>
                  <a:off x="1346" y="1008"/>
                  <a:ext cx="28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69" name="文本框 16429"/>
                <p:cNvSpPr txBox="1"/>
                <p:nvPr/>
              </p:nvSpPr>
              <p:spPr>
                <a:xfrm>
                  <a:off x="580" y="0"/>
                  <a:ext cx="240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70" name="文本框 16430"/>
                <p:cNvSpPr txBox="1"/>
                <p:nvPr/>
              </p:nvSpPr>
              <p:spPr>
                <a:xfrm>
                  <a:off x="52" y="624"/>
                  <a:ext cx="480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M</a:t>
                  </a:r>
                  <a:endParaRPr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71" name="椭圆 16431"/>
                <p:cNvSpPr/>
                <p:nvPr/>
              </p:nvSpPr>
              <p:spPr>
                <a:xfrm>
                  <a:off x="292" y="336"/>
                  <a:ext cx="960" cy="1440"/>
                </a:xfrm>
                <a:prstGeom prst="ellipse">
                  <a:avLst/>
                </a:prstGeom>
                <a:noFill/>
                <a:ln w="28575" cap="flat" cmpd="sng">
                  <a:solidFill>
                    <a:srgbClr val="CC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72" name="直接连接符 16432"/>
                <p:cNvSpPr/>
                <p:nvPr/>
              </p:nvSpPr>
              <p:spPr>
                <a:xfrm flipH="1">
                  <a:off x="340" y="528"/>
                  <a:ext cx="432" cy="28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/>
              </p:txBody>
            </p:sp>
            <p:sp>
              <p:nvSpPr>
                <p:cNvPr id="26673" name="直接连接符 16433"/>
                <p:cNvSpPr/>
                <p:nvPr/>
              </p:nvSpPr>
              <p:spPr>
                <a:xfrm flipH="1" flipV="1">
                  <a:off x="340" y="816"/>
                  <a:ext cx="432" cy="72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/>
              </p:txBody>
            </p:sp>
            <p:sp>
              <p:nvSpPr>
                <p:cNvPr id="26674" name="椭圆 16434"/>
                <p:cNvSpPr/>
                <p:nvPr/>
              </p:nvSpPr>
              <p:spPr>
                <a:xfrm>
                  <a:off x="751" y="1513"/>
                  <a:ext cx="46" cy="46"/>
                </a:xfrm>
                <a:prstGeom prst="ellipse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75" name="椭圆 16435"/>
                <p:cNvSpPr/>
                <p:nvPr/>
              </p:nvSpPr>
              <p:spPr>
                <a:xfrm>
                  <a:off x="756" y="507"/>
                  <a:ext cx="46" cy="46"/>
                </a:xfrm>
                <a:prstGeom prst="ellipse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grpSp>
        <p:nvGrpSpPr>
          <p:cNvPr id="16437" name="组合 16436"/>
          <p:cNvGrpSpPr/>
          <p:nvPr/>
        </p:nvGrpSpPr>
        <p:grpSpPr>
          <a:xfrm>
            <a:off x="3037840" y="2666048"/>
            <a:ext cx="2770188" cy="2663825"/>
            <a:chOff x="0" y="0"/>
            <a:chExt cx="1745" cy="1678"/>
          </a:xfrm>
        </p:grpSpPr>
        <p:sp>
          <p:nvSpPr>
            <p:cNvPr id="26677" name="直接连接符 16437"/>
            <p:cNvSpPr/>
            <p:nvPr/>
          </p:nvSpPr>
          <p:spPr>
            <a:xfrm rot="2694553" flipV="1">
              <a:off x="0" y="285"/>
              <a:ext cx="1406" cy="1393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26678" name="直接连接符 16438"/>
            <p:cNvSpPr/>
            <p:nvPr/>
          </p:nvSpPr>
          <p:spPr>
            <a:xfrm rot="2694553" flipH="1" flipV="1">
              <a:off x="566" y="302"/>
              <a:ext cx="1179" cy="1169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26679" name="文本框 16439"/>
            <p:cNvSpPr txBox="1"/>
            <p:nvPr/>
          </p:nvSpPr>
          <p:spPr>
            <a:xfrm>
              <a:off x="907" y="998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80" name="文本框 16440"/>
            <p:cNvSpPr txBox="1"/>
            <p:nvPr/>
          </p:nvSpPr>
          <p:spPr>
            <a:xfrm>
              <a:off x="1496" y="960"/>
              <a:ext cx="18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81" name="文本框 16441"/>
            <p:cNvSpPr txBox="1"/>
            <p:nvPr/>
          </p:nvSpPr>
          <p:spPr>
            <a:xfrm>
              <a:off x="952" y="0"/>
              <a:ext cx="18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4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93" name="Text Box 29"/>
          <p:cNvSpPr txBox="1"/>
          <p:nvPr/>
        </p:nvSpPr>
        <p:spPr>
          <a:xfrm>
            <a:off x="1776730" y="1040130"/>
            <a:ext cx="100514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zh-CN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lang="en-US" altLang="zh-CN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以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zh-CN" sz="2800" b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zh-CN" sz="2800" b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2 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所在直线为 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x 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轴，线段 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zh-CN" sz="2800" b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zh-CN" sz="2800" b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的垂直平分线为 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y 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轴建立直角坐标系．</a:t>
            </a:r>
            <a:endParaRPr lang="zh-CN" altLang="en-US" sz="2800" b="1">
              <a:solidFill>
                <a:srgbClr val="3333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296" name="Text Box 32"/>
          <p:cNvSpPr txBox="1"/>
          <p:nvPr/>
        </p:nvSpPr>
        <p:spPr>
          <a:xfrm>
            <a:off x="1563053" y="1898015"/>
            <a:ext cx="54927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设 </a:t>
            </a:r>
            <a:r>
              <a:rPr lang="en-US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zh-CN" altLang="zh-CN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( 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zh-CN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y </a:t>
            </a:r>
            <a:r>
              <a:rPr lang="zh-CN" altLang="zh-CN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是椭圆上任意一点</a:t>
            </a:r>
            <a:endParaRPr lang="zh-CN" altLang="en-US" sz="2800" b="1">
              <a:solidFill>
                <a:srgbClr val="3333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297" name="Text Box 33"/>
          <p:cNvSpPr txBox="1"/>
          <p:nvPr/>
        </p:nvSpPr>
        <p:spPr>
          <a:xfrm>
            <a:off x="1552575" y="2370455"/>
            <a:ext cx="69449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设|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sz="2800" b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sz="2800" b="1" i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|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=2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，则有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sz="2800" b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(-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，0)、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sz="2800" b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，0)</a:t>
            </a:r>
            <a:endParaRPr lang="zh-CN" altLang="en-US" sz="2800" b="1">
              <a:solidFill>
                <a:srgbClr val="3333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8" name="Group 37"/>
          <p:cNvGrpSpPr/>
          <p:nvPr/>
        </p:nvGrpSpPr>
        <p:grpSpPr>
          <a:xfrm>
            <a:off x="7709218" y="1353185"/>
            <a:ext cx="4321175" cy="2690813"/>
            <a:chOff x="0" y="0"/>
            <a:chExt cx="2722" cy="1695"/>
          </a:xfrm>
        </p:grpSpPr>
        <p:sp>
          <p:nvSpPr>
            <p:cNvPr id="3134" name="Line 38"/>
            <p:cNvSpPr/>
            <p:nvPr/>
          </p:nvSpPr>
          <p:spPr>
            <a:xfrm>
              <a:off x="0" y="923"/>
              <a:ext cx="217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3135" name="Line 39"/>
            <p:cNvSpPr/>
            <p:nvPr/>
          </p:nvSpPr>
          <p:spPr>
            <a:xfrm>
              <a:off x="1339" y="561"/>
              <a:ext cx="182" cy="362"/>
            </a:xfrm>
            <a:prstGeom prst="line">
              <a:avLst/>
            </a:prstGeom>
            <a:ln w="28575" cap="flat" cmpd="sng">
              <a:solidFill>
                <a:srgbClr val="CC009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3136" name="Line 40"/>
            <p:cNvSpPr/>
            <p:nvPr/>
          </p:nvSpPr>
          <p:spPr>
            <a:xfrm flipV="1">
              <a:off x="653" y="578"/>
              <a:ext cx="681" cy="340"/>
            </a:xfrm>
            <a:prstGeom prst="line">
              <a:avLst/>
            </a:prstGeom>
            <a:ln w="28575" cap="flat" cmpd="sng">
              <a:solidFill>
                <a:srgbClr val="CC0099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3137" name="Line 41"/>
            <p:cNvSpPr/>
            <p:nvPr/>
          </p:nvSpPr>
          <p:spPr>
            <a:xfrm flipH="1" flipV="1">
              <a:off x="1089" y="107"/>
              <a:ext cx="0" cy="158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grpSp>
          <p:nvGrpSpPr>
            <p:cNvPr id="3138" name="Group 42"/>
            <p:cNvGrpSpPr/>
            <p:nvPr/>
          </p:nvGrpSpPr>
          <p:grpSpPr>
            <a:xfrm>
              <a:off x="373" y="552"/>
              <a:ext cx="1850" cy="735"/>
              <a:chOff x="0" y="0"/>
              <a:chExt cx="1850" cy="735"/>
            </a:xfrm>
          </p:grpSpPr>
          <p:grpSp>
            <p:nvGrpSpPr>
              <p:cNvPr id="3143" name="Group 43"/>
              <p:cNvGrpSpPr/>
              <p:nvPr/>
            </p:nvGrpSpPr>
            <p:grpSpPr>
              <a:xfrm>
                <a:off x="0" y="0"/>
                <a:ext cx="1850" cy="735"/>
                <a:chOff x="0" y="0"/>
                <a:chExt cx="1850" cy="735"/>
              </a:xfrm>
            </p:grpSpPr>
            <p:sp>
              <p:nvSpPr>
                <p:cNvPr id="3146" name="Oval 44"/>
                <p:cNvSpPr/>
                <p:nvPr/>
              </p:nvSpPr>
              <p:spPr>
                <a:xfrm>
                  <a:off x="0" y="0"/>
                  <a:ext cx="1425" cy="735"/>
                </a:xfrm>
                <a:prstGeom prst="ellipse">
                  <a:avLst/>
                </a:prstGeom>
                <a:noFill/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3147" name="Text Box 45"/>
                <p:cNvSpPr txBox="1"/>
                <p:nvPr/>
              </p:nvSpPr>
              <p:spPr>
                <a:xfrm>
                  <a:off x="172" y="363"/>
                  <a:ext cx="589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eaLnBrk="0" hangingPunct="0"/>
                  <a:r>
                    <a:rPr lang="zh-CN" altLang="zh-CN" b="1" i="1">
                      <a:latin typeface="Times New Roman" panose="02020603050405020304" pitchFamily="18" charset="0"/>
                      <a:ea typeface="楷体_GB2312" pitchFamily="49" charset="-122"/>
                    </a:rPr>
                    <a:t>F</a:t>
                  </a:r>
                  <a:r>
                    <a:rPr lang="zh-CN" altLang="zh-CN" b="1" baseline="-25000">
                      <a:latin typeface="Times New Roman" panose="02020603050405020304" pitchFamily="18" charset="0"/>
                      <a:ea typeface="楷体_GB2312" pitchFamily="49" charset="-122"/>
                    </a:rPr>
                    <a:t>1</a:t>
                  </a:r>
                  <a:endParaRPr lang="zh-CN" altLang="zh-CN" b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3148" name="Text Box 46"/>
                <p:cNvSpPr txBox="1"/>
                <p:nvPr/>
              </p:nvSpPr>
              <p:spPr>
                <a:xfrm>
                  <a:off x="1033" y="354"/>
                  <a:ext cx="817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eaLnBrk="0" hangingPunct="0"/>
                  <a:r>
                    <a:rPr lang="zh-CN" altLang="zh-CN" b="1" i="1">
                      <a:latin typeface="Times New Roman" panose="02020603050405020304" pitchFamily="18" charset="0"/>
                      <a:ea typeface="楷体_GB2312" pitchFamily="49" charset="-122"/>
                    </a:rPr>
                    <a:t>F</a:t>
                  </a:r>
                  <a:r>
                    <a:rPr lang="zh-CN" altLang="zh-CN" b="1" baseline="-25000">
                      <a:latin typeface="Times New Roman" panose="02020603050405020304" pitchFamily="18" charset="0"/>
                      <a:ea typeface="楷体_GB2312" pitchFamily="49" charset="-122"/>
                    </a:rPr>
                    <a:t>2</a:t>
                  </a:r>
                  <a:endParaRPr lang="zh-CN" altLang="zh-CN" b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</p:grpSp>
          <p:sp>
            <p:nvSpPr>
              <p:cNvPr id="3144" name="Oval 47"/>
              <p:cNvSpPr/>
              <p:nvPr/>
            </p:nvSpPr>
            <p:spPr>
              <a:xfrm>
                <a:off x="1129" y="355"/>
                <a:ext cx="40" cy="4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3145" name="Oval 48"/>
              <p:cNvSpPr/>
              <p:nvPr/>
            </p:nvSpPr>
            <p:spPr>
              <a:xfrm>
                <a:off x="262" y="354"/>
                <a:ext cx="40" cy="4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139" name="Text Box 49"/>
            <p:cNvSpPr txBox="1"/>
            <p:nvPr/>
          </p:nvSpPr>
          <p:spPr>
            <a:xfrm>
              <a:off x="2069" y="862"/>
              <a:ext cx="6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x</a:t>
              </a:r>
              <a:endParaRPr lang="zh-CN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140" name="Text Box 50"/>
            <p:cNvSpPr txBox="1"/>
            <p:nvPr/>
          </p:nvSpPr>
          <p:spPr>
            <a:xfrm>
              <a:off x="1097" y="0"/>
              <a:ext cx="6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y</a:t>
              </a:r>
              <a:endParaRPr lang="zh-CN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3141" name="Oval 51"/>
            <p:cNvSpPr/>
            <p:nvPr/>
          </p:nvSpPr>
          <p:spPr>
            <a:xfrm>
              <a:off x="1316" y="552"/>
              <a:ext cx="45" cy="45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 eaLnBrk="0" hangingPunct="0"/>
              <a:endParaRPr lang="zh-CN" altLang="zh-CN">
                <a:latin typeface="Arial" panose="020B0604020202020204" pitchFamily="34" charset="0"/>
              </a:endParaRPr>
            </a:p>
          </p:txBody>
        </p:sp>
        <p:sp>
          <p:nvSpPr>
            <p:cNvPr id="3142" name="Text Box 52"/>
            <p:cNvSpPr txBox="1"/>
            <p:nvPr/>
          </p:nvSpPr>
          <p:spPr>
            <a:xfrm>
              <a:off x="1176" y="329"/>
              <a:ext cx="1089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b="1">
                  <a:latin typeface="Times New Roman" panose="02020603050405020304" pitchFamily="18" charset="0"/>
                </a:rPr>
                <a:t>M</a:t>
              </a:r>
              <a:r>
                <a:rPr lang="zh-CN" altLang="zh-CN" b="1">
                  <a:latin typeface="Times New Roman" panose="02020603050405020304" pitchFamily="18" charset="0"/>
                </a:rPr>
                <a:t>( </a:t>
              </a:r>
              <a:r>
                <a:rPr lang="zh-CN" altLang="zh-CN" b="1" i="1">
                  <a:latin typeface="Times New Roman" panose="02020603050405020304" pitchFamily="18" charset="0"/>
                </a:rPr>
                <a:t>x </a:t>
              </a:r>
              <a:r>
                <a:rPr lang="zh-CN" altLang="zh-CN">
                  <a:latin typeface="Times New Roman" panose="02020603050405020304" pitchFamily="18" charset="0"/>
                </a:rPr>
                <a:t>,</a:t>
              </a:r>
              <a:r>
                <a:rPr lang="zh-CN" altLang="zh-CN" b="1">
                  <a:latin typeface="Times New Roman" panose="02020603050405020304" pitchFamily="18" charset="0"/>
                </a:rPr>
                <a:t> </a:t>
              </a:r>
              <a:r>
                <a:rPr lang="zh-CN" altLang="zh-CN" b="1" i="1">
                  <a:latin typeface="Times New Roman" panose="02020603050405020304" pitchFamily="18" charset="0"/>
                </a:rPr>
                <a:t>y </a:t>
              </a:r>
              <a:r>
                <a:rPr lang="zh-CN" altLang="zh-CN" b="1">
                  <a:latin typeface="Times New Roman" panose="02020603050405020304" pitchFamily="18" charset="0"/>
                </a:rPr>
                <a:t>)</a:t>
              </a:r>
              <a:endParaRPr lang="zh-CN" altLang="zh-CN" b="1" i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083" name="Object 53"/>
            <p:cNvGraphicFramePr>
              <a:graphicFrameLocks noChangeAspect="1"/>
            </p:cNvGraphicFramePr>
            <p:nvPr/>
          </p:nvGraphicFramePr>
          <p:xfrm>
            <a:off x="717" y="941"/>
            <a:ext cx="400" cy="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" r:id="rId2" imgW="9753600" imgH="5181600" progId="">
                    <p:embed/>
                  </p:oleObj>
                </mc:Choice>
                <mc:Fallback>
                  <p:oleObj name="" r:id="rId2" imgW="9753600" imgH="518160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000000"/>
                            </a:clrFrom>
                            <a:clrTo>
                              <a:srgbClr val="000000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17" y="941"/>
                          <a:ext cx="400" cy="2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4" name="Object 54"/>
            <p:cNvGraphicFramePr>
              <a:graphicFrameLocks noChangeAspect="1"/>
            </p:cNvGraphicFramePr>
            <p:nvPr/>
          </p:nvGraphicFramePr>
          <p:xfrm>
            <a:off x="1588" y="923"/>
            <a:ext cx="350" cy="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" r:id="rId4" imgW="8534400" imgH="5181600" progId="">
                    <p:embed/>
                  </p:oleObj>
                </mc:Choice>
                <mc:Fallback>
                  <p:oleObj name="" r:id="rId4" imgW="8534400" imgH="518160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000000"/>
                            </a:clrFrom>
                            <a:clrTo>
                              <a:srgbClr val="000000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588" y="923"/>
                          <a:ext cx="350" cy="2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319" name="Text Box 55"/>
          <p:cNvSpPr txBox="1"/>
          <p:nvPr/>
        </p:nvSpPr>
        <p:spPr>
          <a:xfrm>
            <a:off x="1261745" y="2872105"/>
            <a:ext cx="93027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   椭圆上的点满|</a:t>
            </a:r>
            <a:r>
              <a:rPr lang="en-US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sz="2800" b="1" i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|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+|</a:t>
            </a:r>
            <a:r>
              <a:rPr lang="en-US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r>
              <a:rPr lang="zh-CN" altLang="en-US" sz="2800" b="1" i="1" baseline="-25000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|</a:t>
            </a:r>
            <a:r>
              <a:rPr lang="en-US" altLang="zh-CN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为定值，设为2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，则2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800" b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&gt;2</a:t>
            </a:r>
            <a:r>
              <a:rPr lang="zh-CN" altLang="en-US" sz="2800" b="1" i="1">
                <a:solidFill>
                  <a:srgbClr val="3333CC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zh-CN" altLang="en-US" sz="2800" b="1" i="1">
              <a:solidFill>
                <a:srgbClr val="3333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1" name="Group 56"/>
          <p:cNvGrpSpPr/>
          <p:nvPr/>
        </p:nvGrpSpPr>
        <p:grpSpPr>
          <a:xfrm>
            <a:off x="1776730" y="3419476"/>
            <a:ext cx="4513263" cy="542925"/>
            <a:chOff x="0" y="-27"/>
            <a:chExt cx="2843" cy="342"/>
          </a:xfrm>
        </p:grpSpPr>
        <p:sp>
          <p:nvSpPr>
            <p:cNvPr id="3133" name="Text Box 57"/>
            <p:cNvSpPr txBox="1"/>
            <p:nvPr/>
          </p:nvSpPr>
          <p:spPr>
            <a:xfrm>
              <a:off x="0" y="0"/>
              <a:ext cx="15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sz="2400" b="1">
                  <a:latin typeface="Arial" panose="020B0604020202020204" pitchFamily="34" charset="0"/>
                  <a:ea typeface="楷体_GB2312" pitchFamily="49" charset="-122"/>
                </a:rPr>
                <a:t>则：</a:t>
              </a:r>
              <a:endParaRPr lang="zh-CN" altLang="en-US" sz="2400" b="1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graphicFrame>
          <p:nvGraphicFramePr>
            <p:cNvPr id="3082" name="Object 58"/>
            <p:cNvGraphicFramePr>
              <a:graphicFrameLocks noChangeAspect="1"/>
            </p:cNvGraphicFramePr>
            <p:nvPr/>
          </p:nvGraphicFramePr>
          <p:xfrm>
            <a:off x="382" y="-27"/>
            <a:ext cx="2461" cy="3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" r:id="rId6" imgW="48158400" imgH="6705600" progId="">
                    <p:embed/>
                  </p:oleObj>
                </mc:Choice>
                <mc:Fallback>
                  <p:oleObj name="" r:id="rId6" imgW="48158400" imgH="670560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82" y="-27"/>
                          <a:ext cx="2461" cy="3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324" name="Object 60"/>
          <p:cNvGraphicFramePr>
            <a:graphicFrameLocks noChangeAspect="1"/>
          </p:cNvGraphicFramePr>
          <p:nvPr/>
        </p:nvGraphicFramePr>
        <p:xfrm>
          <a:off x="2097723" y="3977640"/>
          <a:ext cx="41529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8" imgW="51206400" imgH="6705600" progId="">
                  <p:embed/>
                </p:oleObj>
              </mc:Choice>
              <mc:Fallback>
                <p:oleObj name="" r:id="rId8" imgW="51206400" imgH="67056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97723" y="3977640"/>
                        <a:ext cx="4152900" cy="54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25" name="Object 61"/>
          <p:cNvGraphicFramePr>
            <a:graphicFrameLocks noChangeAspect="1"/>
          </p:cNvGraphicFramePr>
          <p:nvPr/>
        </p:nvGraphicFramePr>
        <p:xfrm>
          <a:off x="2021205" y="4630420"/>
          <a:ext cx="58578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10" imgW="72237600" imgH="6705600" progId="">
                  <p:embed/>
                </p:oleObj>
              </mc:Choice>
              <mc:Fallback>
                <p:oleObj name="" r:id="rId10" imgW="72237600" imgH="67056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021205" y="4630420"/>
                        <a:ext cx="5857875" cy="54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26" name="Object 62"/>
          <p:cNvGraphicFramePr>
            <a:graphicFrameLocks noChangeAspect="1"/>
          </p:cNvGraphicFramePr>
          <p:nvPr/>
        </p:nvGraphicFramePr>
        <p:xfrm>
          <a:off x="1644333" y="5171440"/>
          <a:ext cx="2967037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12" imgW="36576000" imgH="6705600" progId="">
                  <p:embed/>
                </p:oleObj>
              </mc:Choice>
              <mc:Fallback>
                <p:oleObj name="" r:id="rId12" imgW="36576000" imgH="67056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644333" y="5171440"/>
                        <a:ext cx="2967037" cy="54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27" name="Object 63"/>
          <p:cNvGraphicFramePr>
            <a:graphicFrameLocks noChangeAspect="1"/>
          </p:cNvGraphicFramePr>
          <p:nvPr/>
        </p:nvGraphicFramePr>
        <p:xfrm>
          <a:off x="4679633" y="5219700"/>
          <a:ext cx="3706812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14" imgW="45720000" imgH="5791200" progId="">
                  <p:embed/>
                </p:oleObj>
              </mc:Choice>
              <mc:Fallback>
                <p:oleObj name="" r:id="rId14" imgW="45720000" imgH="57912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679633" y="5219700"/>
                        <a:ext cx="3706812" cy="46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Group 64"/>
          <p:cNvGrpSpPr/>
          <p:nvPr/>
        </p:nvGrpSpPr>
        <p:grpSpPr>
          <a:xfrm>
            <a:off x="523558" y="5708968"/>
            <a:ext cx="3816350" cy="503237"/>
            <a:chOff x="0" y="0"/>
            <a:chExt cx="2404" cy="317"/>
          </a:xfrm>
        </p:grpSpPr>
        <p:sp>
          <p:nvSpPr>
            <p:cNvPr id="3131" name="Text Box 65"/>
            <p:cNvSpPr txBox="1"/>
            <p:nvPr/>
          </p:nvSpPr>
          <p:spPr>
            <a:xfrm>
              <a:off x="0" y="0"/>
              <a:ext cx="64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sz="2400" b="1">
                  <a:latin typeface="Arial" panose="020B0604020202020204" pitchFamily="34" charset="0"/>
                  <a:ea typeface="楷体_GB2312" pitchFamily="49" charset="-122"/>
                </a:rPr>
                <a:t>设</a:t>
              </a:r>
              <a:endParaRPr lang="zh-CN" altLang="en-US" sz="2400" b="1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graphicFrame>
          <p:nvGraphicFramePr>
            <p:cNvPr id="3081" name="Object 66"/>
            <p:cNvGraphicFramePr>
              <a:graphicFrameLocks noChangeAspect="1"/>
            </p:cNvGraphicFramePr>
            <p:nvPr/>
          </p:nvGraphicFramePr>
          <p:xfrm>
            <a:off x="324" y="53"/>
            <a:ext cx="1309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" r:id="rId16" imgW="25603200" imgH="5181600" progId="">
                    <p:embed/>
                  </p:oleObj>
                </mc:Choice>
                <mc:Fallback>
                  <p:oleObj name="" r:id="rId16" imgW="25603200" imgH="518160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324" y="53"/>
                          <a:ext cx="1309" cy="2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32" name="Text Box 67"/>
            <p:cNvSpPr txBox="1"/>
            <p:nvPr/>
          </p:nvSpPr>
          <p:spPr>
            <a:xfrm>
              <a:off x="1620" y="29"/>
              <a:ext cx="7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sz="2400" b="1">
                  <a:latin typeface="Arial" panose="020B0604020202020204" pitchFamily="34" charset="0"/>
                  <a:ea typeface="楷体_GB2312" pitchFamily="49" charset="-122"/>
                </a:rPr>
                <a:t>得</a:t>
              </a:r>
              <a:endParaRPr lang="zh-CN" altLang="en-US" sz="2400" b="1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13" name="Group 68"/>
          <p:cNvGrpSpPr/>
          <p:nvPr/>
        </p:nvGrpSpPr>
        <p:grpSpPr>
          <a:xfrm>
            <a:off x="5585143" y="5574665"/>
            <a:ext cx="3290887" cy="714375"/>
            <a:chOff x="0" y="0"/>
            <a:chExt cx="2073" cy="450"/>
          </a:xfrm>
        </p:grpSpPr>
        <p:sp>
          <p:nvSpPr>
            <p:cNvPr id="3130" name="Text Box 69"/>
            <p:cNvSpPr txBox="1"/>
            <p:nvPr/>
          </p:nvSpPr>
          <p:spPr>
            <a:xfrm>
              <a:off x="0" y="79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/>
              <a:r>
                <a:rPr lang="zh-CN" altLang="en-US" sz="2400" b="1">
                  <a:latin typeface="Times New Roman" panose="02020603050405020304" pitchFamily="18" charset="0"/>
                  <a:ea typeface="楷体_GB2312" pitchFamily="49" charset="-122"/>
                </a:rPr>
                <a:t>即：</a:t>
              </a:r>
              <a:endParaRPr lang="zh-CN" altLang="en-US" sz="24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aphicFrame>
          <p:nvGraphicFramePr>
            <p:cNvPr id="3080" name="Object 70"/>
            <p:cNvGraphicFramePr>
              <a:graphicFrameLocks noChangeAspect="1"/>
            </p:cNvGraphicFramePr>
            <p:nvPr/>
          </p:nvGraphicFramePr>
          <p:xfrm>
            <a:off x="454" y="0"/>
            <a:ext cx="1619" cy="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0" name="" r:id="rId18" imgW="31699200" imgH="8839200" progId="">
                    <p:embed/>
                  </p:oleObj>
                </mc:Choice>
                <mc:Fallback>
                  <p:oleObj name="" r:id="rId18" imgW="31699200" imgH="883920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454" y="0"/>
                          <a:ext cx="1619" cy="4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72"/>
          <p:cNvGrpSpPr/>
          <p:nvPr/>
        </p:nvGrpSpPr>
        <p:grpSpPr>
          <a:xfrm>
            <a:off x="9406890" y="3372803"/>
            <a:ext cx="2376488" cy="3051175"/>
            <a:chOff x="0" y="0"/>
            <a:chExt cx="1497" cy="1922"/>
          </a:xfrm>
        </p:grpSpPr>
        <p:sp>
          <p:nvSpPr>
            <p:cNvPr id="3114" name="Text Box 73"/>
            <p:cNvSpPr txBox="1"/>
            <p:nvPr/>
          </p:nvSpPr>
          <p:spPr>
            <a:xfrm>
              <a:off x="1183" y="929"/>
              <a:ext cx="31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x</a:t>
              </a:r>
              <a:endParaRPr lang="zh-CN" altLang="zh-CN" sz="2400" b="1" i="1">
                <a:latin typeface="Times New Roman" panose="02020603050405020304" pitchFamily="18" charset="0"/>
              </a:endParaRPr>
            </a:p>
          </p:txBody>
        </p:sp>
        <p:grpSp>
          <p:nvGrpSpPr>
            <p:cNvPr id="3115" name="Group 74"/>
            <p:cNvGrpSpPr/>
            <p:nvPr/>
          </p:nvGrpSpPr>
          <p:grpSpPr>
            <a:xfrm>
              <a:off x="0" y="0"/>
              <a:ext cx="1349" cy="1922"/>
              <a:chOff x="0" y="0"/>
              <a:chExt cx="1349" cy="1922"/>
            </a:xfrm>
          </p:grpSpPr>
          <p:sp>
            <p:nvSpPr>
              <p:cNvPr id="3116" name="Line 75"/>
              <p:cNvSpPr/>
              <p:nvPr/>
            </p:nvSpPr>
            <p:spPr>
              <a:xfrm>
                <a:off x="0" y="982"/>
                <a:ext cx="1253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grpSp>
            <p:nvGrpSpPr>
              <p:cNvPr id="3117" name="Group 76"/>
              <p:cNvGrpSpPr/>
              <p:nvPr/>
            </p:nvGrpSpPr>
            <p:grpSpPr>
              <a:xfrm>
                <a:off x="335" y="0"/>
                <a:ext cx="1014" cy="1922"/>
                <a:chOff x="0" y="0"/>
                <a:chExt cx="1014" cy="1922"/>
              </a:xfrm>
            </p:grpSpPr>
            <p:sp>
              <p:nvSpPr>
                <p:cNvPr id="3118" name="Line 77"/>
                <p:cNvSpPr/>
                <p:nvPr/>
              </p:nvSpPr>
              <p:spPr>
                <a:xfrm flipH="1" flipV="1">
                  <a:off x="326" y="90"/>
                  <a:ext cx="0" cy="1832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3119" name="Oval 78"/>
                <p:cNvSpPr/>
                <p:nvPr/>
              </p:nvSpPr>
              <p:spPr>
                <a:xfrm>
                  <a:off x="0" y="319"/>
                  <a:ext cx="661" cy="1320"/>
                </a:xfrm>
                <a:prstGeom prst="ellipse">
                  <a:avLst/>
                </a:prstGeom>
                <a:noFill/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algn="ctr" eaLnBrk="0" hangingPunct="0"/>
                  <a:endParaRPr lang="zh-CN" altLang="zh-CN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3120" name="Text Box 79"/>
                <p:cNvSpPr txBox="1"/>
                <p:nvPr/>
              </p:nvSpPr>
              <p:spPr>
                <a:xfrm>
                  <a:off x="326" y="0"/>
                  <a:ext cx="313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eaLnBrk="0" hangingPunct="0"/>
                  <a:r>
                    <a:rPr lang="zh-CN" altLang="zh-CN" sz="2400" b="1" i="1">
                      <a:latin typeface="Times New Roman" panose="02020603050405020304" pitchFamily="18" charset="0"/>
                    </a:rPr>
                    <a:t>y</a:t>
                  </a:r>
                  <a:endParaRPr lang="zh-CN" altLang="zh-CN" sz="2400" b="1" i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121" name="Oval 80"/>
                <p:cNvSpPr/>
                <p:nvPr/>
              </p:nvSpPr>
              <p:spPr>
                <a:xfrm>
                  <a:off x="626" y="739"/>
                  <a:ext cx="34" cy="37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3122" name="Oval 81"/>
                <p:cNvSpPr/>
                <p:nvPr/>
              </p:nvSpPr>
              <p:spPr>
                <a:xfrm>
                  <a:off x="313" y="1387"/>
                  <a:ext cx="34" cy="38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algn="ctr" eaLnBrk="0" hangingPunct="0"/>
                  <a:endParaRPr lang="zh-CN" altLang="zh-CN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3123" name="Oval 82"/>
                <p:cNvSpPr/>
                <p:nvPr/>
              </p:nvSpPr>
              <p:spPr>
                <a:xfrm>
                  <a:off x="313" y="548"/>
                  <a:ext cx="34" cy="37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algn="ctr" eaLnBrk="0" hangingPunct="0"/>
                  <a:endParaRPr lang="zh-CN" altLang="zh-CN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3124" name="Text Box 83"/>
                <p:cNvSpPr txBox="1"/>
                <p:nvPr/>
              </p:nvSpPr>
              <p:spPr>
                <a:xfrm>
                  <a:off x="299" y="964"/>
                  <a:ext cx="70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eaLnBrk="0" hangingPunct="0"/>
                  <a:r>
                    <a:rPr lang="zh-CN" altLang="zh-CN" b="1" i="1">
                      <a:latin typeface="Times New Roman" panose="02020603050405020304" pitchFamily="18" charset="0"/>
                    </a:rPr>
                    <a:t>O</a:t>
                  </a:r>
                  <a:endParaRPr lang="zh-CN" altLang="zh-CN" b="1" i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125" name="Text Box 84"/>
                <p:cNvSpPr txBox="1"/>
                <p:nvPr/>
              </p:nvSpPr>
              <p:spPr>
                <a:xfrm>
                  <a:off x="64" y="1291"/>
                  <a:ext cx="670" cy="25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eaLnBrk="0" hangingPunct="0"/>
                  <a:r>
                    <a:rPr lang="zh-CN" altLang="zh-CN" sz="2000" b="1" i="1">
                      <a:latin typeface="Times New Roman" panose="02020603050405020304" pitchFamily="18" charset="0"/>
                      <a:ea typeface="楷体_GB2312" pitchFamily="49" charset="-122"/>
                    </a:rPr>
                    <a:t>F</a:t>
                  </a:r>
                  <a:r>
                    <a:rPr lang="zh-CN" altLang="zh-CN" sz="2000" b="1" baseline="-25000">
                      <a:latin typeface="Times New Roman" panose="02020603050405020304" pitchFamily="18" charset="0"/>
                      <a:ea typeface="楷体_GB2312" pitchFamily="49" charset="-122"/>
                    </a:rPr>
                    <a:t>1</a:t>
                  </a:r>
                  <a:endParaRPr lang="zh-CN" altLang="zh-CN" sz="2000" b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3126" name="Text Box 85"/>
                <p:cNvSpPr txBox="1"/>
                <p:nvPr/>
              </p:nvSpPr>
              <p:spPr>
                <a:xfrm>
                  <a:off x="99" y="452"/>
                  <a:ext cx="670" cy="25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eaLnBrk="0" hangingPunct="0"/>
                  <a:r>
                    <a:rPr lang="zh-CN" altLang="zh-CN" sz="2000" b="1" i="1">
                      <a:latin typeface="Times New Roman" panose="02020603050405020304" pitchFamily="18" charset="0"/>
                      <a:ea typeface="楷体_GB2312" pitchFamily="49" charset="-122"/>
                    </a:rPr>
                    <a:t>F</a:t>
                  </a:r>
                  <a:r>
                    <a:rPr lang="zh-CN" altLang="zh-CN" sz="2000" b="1" baseline="-25000">
                      <a:latin typeface="Times New Roman" panose="02020603050405020304" pitchFamily="18" charset="0"/>
                      <a:ea typeface="楷体_GB2312" pitchFamily="49" charset="-122"/>
                    </a:rPr>
                    <a:t>2</a:t>
                  </a:r>
                  <a:endParaRPr lang="zh-CN" altLang="zh-CN" sz="2000" b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3127" name="Text Box 86"/>
                <p:cNvSpPr txBox="1"/>
                <p:nvPr/>
              </p:nvSpPr>
              <p:spPr>
                <a:xfrm>
                  <a:off x="620" y="641"/>
                  <a:ext cx="394" cy="2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eaLnBrk="0" hangingPunct="0"/>
                  <a:r>
                    <a:rPr lang="en-US" altLang="zh-CN" sz="2000" b="1" i="1">
                      <a:latin typeface="Times New Roman" panose="02020603050405020304" pitchFamily="18" charset="0"/>
                    </a:rPr>
                    <a:t>M</a:t>
                  </a:r>
                  <a:endParaRPr lang="en-US" altLang="zh-CN" sz="2000" b="1" i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128" name="Line 87"/>
                <p:cNvSpPr/>
                <p:nvPr/>
              </p:nvSpPr>
              <p:spPr>
                <a:xfrm>
                  <a:off x="307" y="568"/>
                  <a:ext cx="313" cy="19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/>
              </p:txBody>
            </p:sp>
            <p:sp>
              <p:nvSpPr>
                <p:cNvPr id="3129" name="Line 88"/>
                <p:cNvSpPr/>
                <p:nvPr/>
              </p:nvSpPr>
              <p:spPr>
                <a:xfrm flipV="1">
                  <a:off x="307" y="774"/>
                  <a:ext cx="309" cy="62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/>
              </p:txBody>
            </p:sp>
          </p:grpSp>
        </p:grpSp>
      </p:grpSp>
      <p:sp>
        <p:nvSpPr>
          <p:cNvPr id="11353" name="Text Box 89"/>
          <p:cNvSpPr txBox="1"/>
          <p:nvPr/>
        </p:nvSpPr>
        <p:spPr>
          <a:xfrm>
            <a:off x="3713798" y="5803583"/>
            <a:ext cx="21605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zh-CN" sz="2000" b="1">
                <a:latin typeface="Arial" panose="020B0604020202020204" pitchFamily="34" charset="0"/>
              </a:rPr>
              <a:t>b</a:t>
            </a:r>
            <a:r>
              <a:rPr lang="zh-CN" altLang="zh-CN" sz="2000" b="1" baseline="30000">
                <a:latin typeface="Arial" panose="020B0604020202020204" pitchFamily="34" charset="0"/>
              </a:rPr>
              <a:t>2</a:t>
            </a:r>
            <a:r>
              <a:rPr lang="zh-CN" altLang="zh-CN" sz="2000" b="1">
                <a:latin typeface="Arial" panose="020B0604020202020204" pitchFamily="34" charset="0"/>
              </a:rPr>
              <a:t>x</a:t>
            </a:r>
            <a:r>
              <a:rPr lang="zh-CN" altLang="zh-CN" sz="2000" b="1" baseline="30000">
                <a:latin typeface="Arial" panose="020B0604020202020204" pitchFamily="34" charset="0"/>
              </a:rPr>
              <a:t>2</a:t>
            </a:r>
            <a:r>
              <a:rPr lang="zh-CN" altLang="zh-CN" sz="2000" b="1">
                <a:latin typeface="Arial" panose="020B0604020202020204" pitchFamily="34" charset="0"/>
              </a:rPr>
              <a:t>+a</a:t>
            </a:r>
            <a:r>
              <a:rPr lang="zh-CN" altLang="zh-CN" sz="2000" b="1" baseline="30000">
                <a:latin typeface="Arial" panose="020B0604020202020204" pitchFamily="34" charset="0"/>
              </a:rPr>
              <a:t>2</a:t>
            </a:r>
            <a:r>
              <a:rPr lang="zh-CN" altLang="zh-CN" sz="2000" b="1">
                <a:latin typeface="Arial" panose="020B0604020202020204" pitchFamily="34" charset="0"/>
              </a:rPr>
              <a:t>y</a:t>
            </a:r>
            <a:r>
              <a:rPr lang="zh-CN" altLang="zh-CN" sz="2000" b="1" baseline="30000">
                <a:latin typeface="Arial" panose="020B0604020202020204" pitchFamily="34" charset="0"/>
              </a:rPr>
              <a:t>2</a:t>
            </a:r>
            <a:r>
              <a:rPr lang="zh-CN" altLang="zh-CN" sz="2000" b="1">
                <a:latin typeface="Arial" panose="020B0604020202020204" pitchFamily="34" charset="0"/>
              </a:rPr>
              <a:t>=a</a:t>
            </a:r>
            <a:r>
              <a:rPr lang="zh-CN" altLang="zh-CN" sz="2000" b="1" baseline="30000">
                <a:latin typeface="Arial" panose="020B0604020202020204" pitchFamily="34" charset="0"/>
              </a:rPr>
              <a:t>2</a:t>
            </a:r>
            <a:r>
              <a:rPr lang="zh-CN" altLang="zh-CN" sz="2000" b="1">
                <a:latin typeface="Arial" panose="020B0604020202020204" pitchFamily="34" charset="0"/>
              </a:rPr>
              <a:t>b</a:t>
            </a:r>
            <a:r>
              <a:rPr lang="zh-CN" altLang="zh-CN" sz="2000" b="1" baseline="30000">
                <a:latin typeface="Arial" panose="020B0604020202020204" pitchFamily="34" charset="0"/>
              </a:rPr>
              <a:t>2</a:t>
            </a:r>
            <a:endParaRPr lang="zh-CN" altLang="zh-CN" sz="2000" b="1" baseline="30000">
              <a:latin typeface="Arial" panose="020B0604020202020204" pitchFamily="34" charset="0"/>
            </a:endParaRPr>
          </a:p>
        </p:txBody>
      </p:sp>
      <p:sp>
        <p:nvSpPr>
          <p:cNvPr id="3113" name="Text Box 90"/>
          <p:cNvSpPr txBox="1"/>
          <p:nvPr/>
        </p:nvSpPr>
        <p:spPr>
          <a:xfrm>
            <a:off x="185420" y="1147445"/>
            <a:ext cx="155511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zh-CN" sz="3200" b="1">
                <a:solidFill>
                  <a:srgbClr val="660033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4800" b="1">
                <a:solidFill>
                  <a:srgbClr val="FF3300"/>
                </a:solidFill>
                <a:latin typeface="Times New Roman" panose="02020603050405020304" pitchFamily="18" charset="0"/>
              </a:rPr>
              <a:t>探究：</a:t>
            </a:r>
            <a:r>
              <a:rPr lang="zh-CN" altLang="en-US" sz="4800" b="1">
                <a:solidFill>
                  <a:srgbClr val="000066"/>
                </a:solidFill>
                <a:latin typeface="Arial" panose="020B0604020202020204" pitchFamily="34" charset="0"/>
              </a:rPr>
              <a:t>推导椭圆的方程</a:t>
            </a:r>
            <a:endParaRPr lang="zh-CN" altLang="en-US" sz="4800" b="1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0833e-05 0 L 0.0843229 -0.0662963 " pathEditMode="relative" rAng="0" ptsTypes="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-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1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1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6" grpId="0"/>
      <p:bldP spid="11297" grpId="0"/>
      <p:bldP spid="113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9089390" y="3021330"/>
            <a:ext cx="2556510" cy="3584575"/>
          </a:xfrm>
          <a:prstGeom prst="rect">
            <a:avLst/>
          </a:prstGeom>
        </p:spPr>
      </p:pic>
      <p:sp>
        <p:nvSpPr>
          <p:cNvPr id="14" name="矩形 13"/>
          <p:cNvSpPr/>
          <p:nvPr>
            <p:custDataLst>
              <p:tags r:id="rId4"/>
            </p:custDataLst>
          </p:nvPr>
        </p:nvSpPr>
        <p:spPr>
          <a:xfrm>
            <a:off x="3521075" y="4197350"/>
            <a:ext cx="31877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>
            <p:custDataLst>
              <p:tags r:id="rId5"/>
            </p:custDataLst>
          </p:nvPr>
        </p:nvSpPr>
        <p:spPr>
          <a:xfrm>
            <a:off x="1675765" y="3183255"/>
            <a:ext cx="1375410" cy="30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>
            <p:custDataLst>
              <p:tags r:id="rId6"/>
            </p:custDataLst>
          </p:nvPr>
        </p:nvSpPr>
        <p:spPr>
          <a:xfrm>
            <a:off x="2469515" y="2106930"/>
            <a:ext cx="23685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矩形 16"/>
          <p:cNvSpPr/>
          <p:nvPr>
            <p:custDataLst>
              <p:tags r:id="rId7"/>
            </p:custDataLst>
          </p:nvPr>
        </p:nvSpPr>
        <p:spPr>
          <a:xfrm>
            <a:off x="2409825" y="4274820"/>
            <a:ext cx="26416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>
            <p:custDataLst>
              <p:tags r:id="rId8"/>
            </p:custDataLst>
          </p:nvPr>
        </p:nvGrpSpPr>
        <p:grpSpPr>
          <a:xfrm>
            <a:off x="627380" y="3188970"/>
            <a:ext cx="8649551" cy="1124551"/>
            <a:chOff x="700" y="4182"/>
            <a:chExt cx="18573" cy="6137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文本框 11"/>
                <p:cNvSpPr txBox="1"/>
                <p:nvPr>
                  <p:custDataLst>
                    <p:tags r:id="rId9"/>
                  </p:custDataLst>
                </p:nvPr>
              </p:nvSpPr>
              <p:spPr>
                <a:xfrm>
                  <a:off x="700" y="4182"/>
                  <a:ext cx="18573" cy="6137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chemeClr val="accent1">
                          <a:lumMod val="75000"/>
                        </a:schemeClr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思考</a:t>
                  </a:r>
                  <a:r>
                    <a:rPr lang="en-US" altLang="zh-CN" sz="2400" b="1">
                      <a:solidFill>
                        <a:schemeClr val="accent1">
                          <a:lumMod val="75000"/>
                        </a:schemeClr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3</a:t>
                  </a:r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：</a:t>
                  </a:r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如图，如果</a:t>
                  </a: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焦点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zh-CN" altLang="en-US" sz="2400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</a:rPr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在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𝑦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轴上</a:t>
                  </a:r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，且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sub>
                      </m:sSub>
                    </m:oMath>
                  </a14:m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的坐标分别为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𝑐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 </a:t>
                  </a:r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𝑐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 </a:t>
                  </a:r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𝑎</m:t>
                      </m:r>
                    </m:oMath>
                  </a14:m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𝑏</m:t>
                      </m:r>
                    </m:oMath>
                  </a14:m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的意义同上，那么椭圆的方程是什么？</a:t>
                  </a:r>
                  <a:endParaRPr lang="zh-CN" sz="2400" b="1"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</mc:Choice>
          <mc:Fallback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0"/>
                  </p:custDataLst>
                </p:nvPr>
              </p:nvSpPr>
              <p:spPr>
                <a:xfrm>
                  <a:off x="700" y="4182"/>
                  <a:ext cx="18573" cy="6137"/>
                </a:xfrm>
                <a:prstGeom prst="rect">
                  <a:avLst/>
                </a:prstGeom>
                <a:blipFill rotWithShape="1">
                  <a:blip r:embed="rId11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矩形 27"/>
            <p:cNvSpPr/>
            <p:nvPr>
              <p:custDataLst>
                <p:tags r:id="rId12"/>
              </p:custDataLst>
            </p:nvPr>
          </p:nvSpPr>
          <p:spPr>
            <a:xfrm>
              <a:off x="1804" y="8696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>
            <p:custDataLst>
              <p:tags r:id="rId13"/>
            </p:custDataLst>
          </p:nvPr>
        </p:nvGrpSpPr>
        <p:grpSpPr>
          <a:xfrm>
            <a:off x="625475" y="4518025"/>
            <a:ext cx="8649551" cy="1402711"/>
            <a:chOff x="700" y="4182"/>
            <a:chExt cx="18573" cy="7655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4" name="文本框 23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700" y="4182"/>
                  <a:ext cx="18573" cy="7655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sz="24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容易知道，此时椭圆的方程是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𝑏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zh-CN" altLang="en-US" sz="2400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</a:rPr>
                    <a:t>，</a:t>
                  </a:r>
                  <a:r>
                    <a:rPr lang="zh-CN" altLang="en-US" sz="24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</a:rPr>
                    <a:t>这个方程也是椭圆的方程</a:t>
                  </a:r>
                  <a:r>
                    <a:rPr lang="en-US" altLang="zh-CN" sz="24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</a:rPr>
                    <a:t>.</a:t>
                  </a:r>
                  <a:endParaRPr lang="en-US" altLang="zh-CN" sz="2400" b="1">
                    <a:solidFill>
                      <a:schemeClr val="tx1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endParaRPr>
                </a:p>
              </p:txBody>
            </p:sp>
          </mc:Choice>
          <mc:Fallback>
            <p:sp>
              <p:nvSpPr>
                <p:cNvPr id="24" name="文本框 23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5"/>
                  </p:custDataLst>
                </p:nvPr>
              </p:nvSpPr>
              <p:spPr>
                <a:xfrm>
                  <a:off x="700" y="4182"/>
                  <a:ext cx="18573" cy="7655"/>
                </a:xfrm>
                <a:prstGeom prst="rect">
                  <a:avLst/>
                </a:prstGeom>
                <a:blipFill rotWithShape="1">
                  <a:blip r:embed="rId16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矩形 29"/>
            <p:cNvSpPr/>
            <p:nvPr>
              <p:custDataLst>
                <p:tags r:id="rId17"/>
              </p:custDataLst>
            </p:nvPr>
          </p:nvSpPr>
          <p:spPr>
            <a:xfrm>
              <a:off x="1804" y="8696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>
            <p:custDataLst>
              <p:tags r:id="rId18"/>
            </p:custDataLst>
          </p:nvPr>
        </p:nvGrpSpPr>
        <p:grpSpPr>
          <a:xfrm>
            <a:off x="681355" y="1103630"/>
            <a:ext cx="11230944" cy="1831975"/>
            <a:chOff x="785" y="1003"/>
            <a:chExt cx="17687" cy="2885"/>
          </a:xfrm>
        </p:grpSpPr>
        <p:grpSp>
          <p:nvGrpSpPr>
            <p:cNvPr id="2" name="组合 1"/>
            <p:cNvGrpSpPr/>
            <p:nvPr>
              <p:custDataLst>
                <p:tags r:id="rId19"/>
              </p:custDataLst>
            </p:nvPr>
          </p:nvGrpSpPr>
          <p:grpSpPr>
            <a:xfrm>
              <a:off x="818" y="1003"/>
              <a:ext cx="17654" cy="2783"/>
              <a:chOff x="575" y="-81276"/>
              <a:chExt cx="17803" cy="278708"/>
            </a:xfrm>
          </p:grpSpPr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3" name="文本框 2"/>
                  <p:cNvSpPr txBox="1"/>
                  <p:nvPr>
                    <p:custDataLst>
                      <p:tags r:id="rId20"/>
                    </p:custDataLst>
                  </p:nvPr>
                </p:nvSpPr>
                <p:spPr>
                  <a:xfrm>
                    <a:off x="575" y="-81276"/>
                    <a:ext cx="17803" cy="278708"/>
                  </a:xfrm>
                  <a:prstGeom prst="rect">
                    <a:avLst/>
                  </a:prstGeom>
                  <a:noFill/>
                  <a:ln w="28575">
                    <a:solidFill>
                      <a:srgbClr val="000000">
                        <a:alpha val="0"/>
                      </a:srgbClr>
                    </a:solidFill>
                  </a:ln>
                </p:spPr>
                <p:txBody>
                  <a:bodyPr wrap="square" rtlCol="0">
                    <a:spAutoFit/>
                  </a:bodyPr>
                  <a:p>
                    <a:pPr>
                      <a:lnSpc>
                        <a:spcPct val="160000"/>
                      </a:lnSpc>
                    </a:pPr>
                    <a:r>
                      <a:rPr lang="en-US" sz="2400" b="1">
                        <a:ea typeface="宋体" panose="02010600030101010101" pitchFamily="2" charset="-122"/>
                      </a:rPr>
                      <a:t>       </a:t>
                    </a:r>
                    <a:r>
                      <a:rPr sz="2400" b="1">
                        <a:ea typeface="宋体" panose="02010600030101010101" pitchFamily="2" charset="-122"/>
                      </a:rPr>
                      <a:t>我们把</a:t>
                    </a:r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+</m:t>
                        </m:r>
                        <m:f>
                          <m:f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𝑏</m:t>
                                </m:r>
                              </m:e>
                              <m:sup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=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(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𝑎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&gt;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𝑏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&gt;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0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)</m:t>
                        </m:r>
                      </m:oMath>
                    </a14:m>
                    <a:r>
                      <a:rPr lang="zh-CN" altLang="en-US" sz="2400" b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a:t>叫做椭圆的标准方程，</a:t>
                    </a:r>
                    <a:r>
                      <a:rPr lang="zh-CN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rPr>
                      <a:t>它</a:t>
                    </a:r>
                    <a:r>
                      <a:rPr lang="zh-CN" altLang="en-US" sz="24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rPr>
                      <a:t>表示焦点在</a:t>
                    </a:r>
                    <a14:m>
                      <m:oMath xmlns:m="http://schemas.openxmlformats.org/officeDocument/2006/math"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𝑥</m:t>
                        </m:r>
                      </m:oMath>
                    </a14:m>
                    <a:r>
                      <a:rPr lang="zh-CN" altLang="en-US" sz="24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rPr>
                      <a:t>轴上，两个焦点分别是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(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𝑐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,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0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)</m:t>
                        </m:r>
                      </m:oMath>
                    </a14:m>
                    <a:r>
                      <a:rPr lang="en-US" altLang="zh-CN" sz="2400" b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a:t> </a:t>
                    </a:r>
                    <a:r>
                      <a:rPr lang="zh-CN" altLang="en-US" sz="2400" b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a:t>，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(−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𝑐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,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0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)</m:t>
                        </m:r>
                      </m:oMath>
                    </a14:m>
                    <a:r>
                      <a:rPr lang="zh-CN" altLang="en-US" sz="2400" b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a:t>的椭圆</a:t>
                    </a:r>
                    <a:r>
                      <a:rPr lang="zh-CN" altLang="en-US" sz="2400" b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a:t>，这里</a:t>
                    </a:r>
                    <a14:m>
                      <m:oMath xmlns:m="http://schemas.openxmlformats.org/officeDocument/2006/math">
                        <m:sSup>
                          <m:sSup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𝑐</m:t>
                            </m:r>
                          </m:e>
                          <m:sup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=</m:t>
                        </m:r>
                        <m:sSup>
                          <m:sSup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+</m:t>
                        </m:r>
                        <m:sSup>
                          <m:sSup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2</m:t>
                            </m:r>
                          </m:sup>
                        </m:sSup>
                      </m:oMath>
                    </a14:m>
                    <a:r>
                      <a:rPr lang="en-US" altLang="zh-CN" sz="2400" b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a:t>.</a:t>
                    </a:r>
                    <a:endParaRPr lang="en-US" altLang="zh-CN" sz="24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endParaRPr>
                  </a:p>
                </p:txBody>
              </p:sp>
            </mc:Choice>
            <mc:Fallback>
              <p:sp>
                <p:nvSpPr>
                  <p:cNvPr id="3" name="文本框 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>
                    <p:custDataLst>
                      <p:tags r:id="rId21"/>
                    </p:custDataLst>
                  </p:nvPr>
                </p:nvSpPr>
                <p:spPr>
                  <a:xfrm>
                    <a:off x="575" y="-81276"/>
                    <a:ext cx="17803" cy="278708"/>
                  </a:xfrm>
                  <a:prstGeom prst="rect">
                    <a:avLst/>
                  </a:prstGeom>
                  <a:blipFill rotWithShape="1">
                    <a:blip r:embed="rId22"/>
                  </a:blipFill>
                  <a:ln w="28575">
                    <a:solidFill>
                      <a:srgbClr val="000000">
                        <a:alpha val="0"/>
                      </a:srgbClr>
                    </a:solidFill>
                  </a:ln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8" name="矩形 7"/>
              <p:cNvSpPr/>
              <p:nvPr>
                <p:custDataLst>
                  <p:tags r:id="rId23"/>
                </p:custDataLst>
              </p:nvPr>
            </p:nvSpPr>
            <p:spPr>
              <a:xfrm>
                <a:off x="2508" y="5476"/>
                <a:ext cx="3027" cy="1377"/>
              </a:xfrm>
              <a:prstGeom prst="rect">
                <a:avLst/>
              </a:prstGeom>
              <a:noFill/>
              <a:ln>
                <a:solidFill>
                  <a:srgbClr val="000000">
                    <a:alpha val="0"/>
                  </a:srgbClr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en-US" altLang="zh-CN"/>
                  <a:t>l</a:t>
                </a:r>
                <a:endParaRPr lang="en-US" altLang="zh-CN"/>
              </a:p>
            </p:txBody>
          </p:sp>
        </p:grpSp>
        <p:sp>
          <p:nvSpPr>
            <p:cNvPr id="31" name="矩形 30"/>
            <p:cNvSpPr/>
            <p:nvPr>
              <p:custDataLst>
                <p:tags r:id="rId24"/>
              </p:custDataLst>
            </p:nvPr>
          </p:nvSpPr>
          <p:spPr>
            <a:xfrm>
              <a:off x="785" y="1140"/>
              <a:ext cx="17522" cy="274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Text Box 3"/>
          <p:cNvSpPr txBox="1"/>
          <p:nvPr/>
        </p:nvSpPr>
        <p:spPr>
          <a:xfrm>
            <a:off x="371475" y="1149350"/>
            <a:ext cx="11590020" cy="135953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例</a:t>
            </a:r>
            <a:r>
              <a:rPr lang="en-US" altLang="zh-CN" sz="2800" b="1">
                <a:latin typeface="宋体" panose="02010600030101010101" pitchFamily="2" charset="-122"/>
              </a:rPr>
              <a:t>1  </a:t>
            </a:r>
            <a:r>
              <a:rPr lang="zh-CN" altLang="en-US" sz="2800" b="1">
                <a:latin typeface="宋体" panose="02010600030101010101" pitchFamily="2" charset="-122"/>
              </a:rPr>
              <a:t>已知椭圆的两个焦点坐标分别是</a:t>
            </a:r>
            <a:r>
              <a:rPr lang="en-US" altLang="zh-CN" sz="2800" b="1">
                <a:latin typeface="Times New Roman" panose="02020603050405020304" pitchFamily="18" charset="0"/>
              </a:rPr>
              <a:t>(-2</a:t>
            </a:r>
            <a:r>
              <a:rPr lang="en-US" altLang="zh-CN" sz="2800">
                <a:latin typeface="Times New Roman" panose="02020603050405020304" pitchFamily="18" charset="0"/>
              </a:rPr>
              <a:t>,0</a:t>
            </a:r>
            <a:r>
              <a:rPr lang="en-US" altLang="zh-CN" sz="2800" b="1">
                <a:latin typeface="Times New Roman" panose="02020603050405020304" pitchFamily="18" charset="0"/>
              </a:rPr>
              <a:t>),  (2,0), </a:t>
            </a:r>
            <a:r>
              <a:rPr lang="zh-CN" altLang="en-US" sz="2800" b="1">
                <a:latin typeface="Times New Roman" panose="02020603050405020304" pitchFamily="18" charset="0"/>
              </a:rPr>
              <a:t>并且经过点   </a:t>
            </a:r>
            <a:r>
              <a:rPr lang="en-US" altLang="zh-CN" sz="2800" b="1">
                <a:latin typeface="Times New Roman" panose="02020603050405020304" pitchFamily="18" charset="0"/>
              </a:rPr>
              <a:t>    </a:t>
            </a:r>
            <a:r>
              <a:rPr lang="zh-CN" altLang="en-US" sz="2800" b="1">
                <a:latin typeface="Times New Roman" panose="02020603050405020304" pitchFamily="18" charset="0"/>
              </a:rPr>
              <a:t>           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r>
              <a:rPr lang="zh-CN" altLang="en-US" sz="2800" b="1">
                <a:latin typeface="Times New Roman" panose="02020603050405020304" pitchFamily="18" charset="0"/>
              </a:rPr>
              <a:t>求它的标准方程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graphicFrame>
        <p:nvGraphicFramePr>
          <p:cNvPr id="10243" name="Object 4"/>
          <p:cNvGraphicFramePr>
            <a:graphicFrameLocks noChangeAspect="1"/>
          </p:cNvGraphicFramePr>
          <p:nvPr/>
        </p:nvGraphicFramePr>
        <p:xfrm>
          <a:off x="10162540" y="1149350"/>
          <a:ext cx="1279525" cy="982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" r:id="rId2" imgW="12801600" imgH="9753600" progId="">
                  <p:embed/>
                </p:oleObj>
              </mc:Choice>
              <mc:Fallback>
                <p:oleObj name="" r:id="rId2" imgW="12801600" imgH="97536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62540" y="1149350"/>
                        <a:ext cx="1279525" cy="9823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/>
          <p:cNvSpPr/>
          <p:nvPr>
            <p:custDataLst>
              <p:tags r:id="rId4"/>
            </p:custDataLst>
          </p:nvPr>
        </p:nvSpPr>
        <p:spPr>
          <a:xfrm>
            <a:off x="1492885" y="3320415"/>
            <a:ext cx="1375410" cy="30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3005455" y="3800475"/>
            <a:ext cx="109537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矩形 20"/>
          <p:cNvSpPr/>
          <p:nvPr>
            <p:custDataLst>
              <p:tags r:id="rId6"/>
            </p:custDataLst>
          </p:nvPr>
        </p:nvSpPr>
        <p:spPr>
          <a:xfrm>
            <a:off x="1415415" y="3760470"/>
            <a:ext cx="298323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7"/>
            </p:custDataLst>
          </p:nvPr>
        </p:nvGrpSpPr>
        <p:grpSpPr>
          <a:xfrm>
            <a:off x="509270" y="2817495"/>
            <a:ext cx="11353165" cy="942975"/>
            <a:chOff x="678" y="2073"/>
            <a:chExt cx="17879" cy="1485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文本框 11"/>
                <p:cNvSpPr txBox="1"/>
                <p:nvPr>
                  <p:custDataLst>
                    <p:tags r:id="rId8"/>
                  </p:custDataLst>
                </p:nvPr>
              </p:nvSpPr>
              <p:spPr>
                <a:xfrm>
                  <a:off x="678" y="2073"/>
                  <a:ext cx="17879" cy="148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解：由于椭圆的焦点在轴上，所以设它的标准方程为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𝑏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9"/>
                  </p:custDataLst>
                </p:nvPr>
              </p:nvSpPr>
              <p:spPr>
                <a:xfrm>
                  <a:off x="678" y="2073"/>
                  <a:ext cx="17879" cy="1485"/>
                </a:xfrm>
                <a:prstGeom prst="rect">
                  <a:avLst/>
                </a:prstGeom>
                <a:blipFill rotWithShape="1">
                  <a:blip r:embed="rId1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11"/>
              </p:custDataLst>
            </p:nvPr>
          </p:nvSpPr>
          <p:spPr>
            <a:xfrm>
              <a:off x="3601" y="2478"/>
              <a:ext cx="373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>
            <p:custDataLst>
              <p:tags r:id="rId12"/>
            </p:custDataLst>
          </p:nvPr>
        </p:nvGrpSpPr>
        <p:grpSpPr>
          <a:xfrm>
            <a:off x="509270" y="3574415"/>
            <a:ext cx="10974705" cy="1777365"/>
            <a:chOff x="802" y="3853"/>
            <a:chExt cx="17283" cy="279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文本框 12"/>
                <p:cNvSpPr txBox="1"/>
                <p:nvPr>
                  <p:custDataLst>
                    <p:tags r:id="rId13"/>
                  </p:custDataLst>
                </p:nvPr>
              </p:nvSpPr>
              <p:spPr>
                <a:xfrm>
                  <a:off x="802" y="3853"/>
                  <a:ext cx="17283" cy="27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由</a:t>
                  </a: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椭圆的定义知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𝑐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，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+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−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(−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10</m:t>
                          </m:r>
                        </m:e>
                      </m:rad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，</m:t>
                      </m:r>
                    </m:oMath>
                  </a14:m>
                  <a:endParaRPr lang="en-US" sz="2400" i="1">
                    <a:solidFill>
                      <a:srgbClr val="FF0000"/>
                    </a:solidFill>
                    <a:latin typeface="Cambria Math" panose="02040503050406030204" charset="0"/>
                    <a:ea typeface="MS Mincho" panose="02020609040205080304" charset="-128"/>
                    <a:cs typeface="Cambria Math" panose="02040503050406030204" charset="0"/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所以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10</m:t>
                          </m:r>
                        </m:e>
                      </m:rad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cs typeface="Cambria Math" panose="02040503050406030204" charset="0"/>
                        </a:rPr>
                        <m:t>.</m:t>
                      </m:r>
                    </m:oMath>
                  </a14:m>
                  <a:endPara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endParaRPr>
                </a:p>
              </p:txBody>
            </p:sp>
          </mc:Choice>
          <mc:Fallback>
            <p:sp>
              <p:nvSpPr>
                <p:cNvPr id="13" name="文本框 12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4"/>
                  </p:custDataLst>
                </p:nvPr>
              </p:nvSpPr>
              <p:spPr>
                <a:xfrm>
                  <a:off x="802" y="3853"/>
                  <a:ext cx="17283" cy="2799"/>
                </a:xfrm>
                <a:prstGeom prst="rect">
                  <a:avLst/>
                </a:prstGeom>
                <a:blipFill rotWithShape="1">
                  <a:blip r:embed="rId15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矩形 13"/>
            <p:cNvSpPr/>
            <p:nvPr>
              <p:custDataLst>
                <p:tags r:id="rId16"/>
              </p:custDataLst>
            </p:nvPr>
          </p:nvSpPr>
          <p:spPr>
            <a:xfrm>
              <a:off x="5257" y="4874"/>
              <a:ext cx="502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>
            <p:custDataLst>
              <p:tags r:id="rId17"/>
            </p:custDataLst>
          </p:nvPr>
        </p:nvGrpSpPr>
        <p:grpSpPr>
          <a:xfrm>
            <a:off x="509270" y="5086985"/>
            <a:ext cx="5490845" cy="916305"/>
            <a:chOff x="831" y="5892"/>
            <a:chExt cx="17879" cy="144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文本框 15"/>
                <p:cNvSpPr txBox="1"/>
                <p:nvPr>
                  <p:custDataLst>
                    <p:tags r:id="rId18"/>
                  </p:custDataLst>
                </p:nvPr>
              </p:nvSpPr>
              <p:spPr>
                <a:xfrm>
                  <a:off x="831" y="6278"/>
                  <a:ext cx="17879" cy="1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所以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𝑏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𝑎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𝑐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4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6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6" name="文本框 1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9"/>
                  </p:custDataLst>
                </p:nvPr>
              </p:nvSpPr>
              <p:spPr>
                <a:xfrm>
                  <a:off x="831" y="6278"/>
                  <a:ext cx="17879" cy="1057"/>
                </a:xfrm>
                <a:prstGeom prst="rect">
                  <a:avLst/>
                </a:prstGeom>
                <a:blipFill rotWithShape="1">
                  <a:blip r:embed="rId2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矩形 16"/>
            <p:cNvSpPr/>
            <p:nvPr>
              <p:custDataLst>
                <p:tags r:id="rId21"/>
              </p:custDataLst>
            </p:nvPr>
          </p:nvSpPr>
          <p:spPr>
            <a:xfrm>
              <a:off x="3507" y="5892"/>
              <a:ext cx="416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>
            <p:custDataLst>
              <p:tags r:id="rId22"/>
            </p:custDataLst>
          </p:nvPr>
        </p:nvGrpSpPr>
        <p:grpSpPr>
          <a:xfrm>
            <a:off x="1467877" y="5135880"/>
            <a:ext cx="10493717" cy="941070"/>
            <a:chOff x="3349" y="6906"/>
            <a:chExt cx="29239" cy="148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9" name="文本框 18"/>
                <p:cNvSpPr txBox="1"/>
                <p:nvPr>
                  <p:custDataLst>
                    <p:tags r:id="rId23"/>
                  </p:custDataLst>
                </p:nvPr>
              </p:nvSpPr>
              <p:spPr>
                <a:xfrm>
                  <a:off x="14709" y="6906"/>
                  <a:ext cx="17879" cy="148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所以，所求椭圆的标准方程为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10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6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9" name="文本框 18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4"/>
                  </p:custDataLst>
                </p:nvPr>
              </p:nvSpPr>
              <p:spPr>
                <a:xfrm>
                  <a:off x="14709" y="6906"/>
                  <a:ext cx="17879" cy="1482"/>
                </a:xfrm>
                <a:prstGeom prst="rect">
                  <a:avLst/>
                </a:prstGeom>
                <a:blipFill rotWithShape="1">
                  <a:blip r:embed="rId25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矩形 19"/>
            <p:cNvSpPr/>
            <p:nvPr>
              <p:custDataLst>
                <p:tags r:id="rId26"/>
              </p:custDataLst>
            </p:nvPr>
          </p:nvSpPr>
          <p:spPr>
            <a:xfrm>
              <a:off x="3349" y="7900"/>
              <a:ext cx="402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8437" name="Text Box 5"/>
          <p:cNvSpPr txBox="1"/>
          <p:nvPr/>
        </p:nvSpPr>
        <p:spPr>
          <a:xfrm>
            <a:off x="371475" y="2538095"/>
            <a:ext cx="3125470" cy="601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p>
            <a:pPr eaLnBrk="0" hangingPunct="0"/>
            <a:r>
              <a:rPr lang="zh-CN" altLang="en-US" sz="2800" b="1">
                <a:latin typeface="宋体" panose="02010600030101010101" pitchFamily="2" charset="-122"/>
              </a:rPr>
              <a:t>解法一：定义法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 eaLnBrk="0" hangingPunct="0"/>
            <a:endParaRPr lang="zh-CN" altLang="en-US" sz="2800" b="1">
              <a:latin typeface="宋体" panose="02010600030101010101" pitchFamily="2" charset="-122"/>
            </a:endParaRPr>
          </a:p>
          <a:p>
            <a:pPr eaLnBrk="0" hangingPunct="0"/>
            <a:endParaRPr lang="zh-CN" altLang="en-US" sz="28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8" name="Text Box 3"/>
          <p:cNvSpPr txBox="1"/>
          <p:nvPr/>
        </p:nvSpPr>
        <p:spPr>
          <a:xfrm>
            <a:off x="953770" y="1421130"/>
            <a:ext cx="952754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800" b="1">
                <a:solidFill>
                  <a:srgbClr val="0000CC"/>
                </a:solidFill>
                <a:latin typeface="宋体" panose="02010600030101010101" pitchFamily="2" charset="-122"/>
              </a:rPr>
              <a:t>解法二</a:t>
            </a: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800" b="1">
                <a:latin typeface="宋体" panose="02010600030101010101" pitchFamily="2" charset="-122"/>
              </a:rPr>
              <a:t>因为椭圆的焦点在</a:t>
            </a:r>
            <a:r>
              <a:rPr lang="en-US" altLang="zh-CN" sz="2800" b="1" i="1"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latin typeface="宋体" panose="02010600030101010101" pitchFamily="2" charset="-122"/>
              </a:rPr>
              <a:t>轴上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latin typeface="宋体" panose="02010600030101010101" pitchFamily="2" charset="-122"/>
              </a:rPr>
              <a:t>所以设它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 eaLnBrk="0" hangingPunct="0"/>
            <a:endParaRPr lang="zh-CN" altLang="en-US" sz="2800" b="1">
              <a:latin typeface="宋体" panose="02010600030101010101" pitchFamily="2" charset="-122"/>
            </a:endParaRPr>
          </a:p>
          <a:p>
            <a:pPr eaLnBrk="0" hangingPunct="0"/>
            <a:r>
              <a:rPr lang="zh-CN" altLang="en-US" sz="2800" b="1">
                <a:latin typeface="宋体" panose="02010600030101010101" pitchFamily="2" charset="-122"/>
              </a:rPr>
              <a:t>的标准方程为</a:t>
            </a:r>
            <a:r>
              <a:rPr lang="en-US" altLang="zh-CN" sz="2800" b="1">
                <a:latin typeface="宋体" panose="02010600030101010101" pitchFamily="2" charset="-122"/>
              </a:rPr>
              <a:t>: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graphicFrame>
        <p:nvGraphicFramePr>
          <p:cNvPr id="12291" name="Object 4"/>
          <p:cNvGraphicFramePr>
            <a:graphicFrameLocks noChangeAspect="1"/>
          </p:cNvGraphicFramePr>
          <p:nvPr/>
        </p:nvGraphicFramePr>
        <p:xfrm>
          <a:off x="3545840" y="1948498"/>
          <a:ext cx="3336925" cy="92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2" imgW="36271200" imgH="10058400" progId="">
                  <p:embed/>
                </p:oleObj>
              </mc:Choice>
              <mc:Fallback>
                <p:oleObj name="" r:id="rId2" imgW="36271200" imgH="100584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45840" y="1948498"/>
                        <a:ext cx="3336925" cy="925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Object 5"/>
          <p:cNvGraphicFramePr>
            <a:graphicFrameLocks noChangeAspect="1"/>
          </p:cNvGraphicFramePr>
          <p:nvPr/>
        </p:nvGraphicFramePr>
        <p:xfrm>
          <a:off x="6804025" y="3355340"/>
          <a:ext cx="1109663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" r:id="rId4" imgW="11582400" imgH="4267200" progId="">
                  <p:embed/>
                </p:oleObj>
              </mc:Choice>
              <mc:Fallback>
                <p:oleObj name="" r:id="rId4" imgW="11582400" imgH="42672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04025" y="3355340"/>
                        <a:ext cx="1109663" cy="406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6"/>
          <p:cNvGraphicFramePr>
            <a:graphicFrameLocks noChangeAspect="1"/>
          </p:cNvGraphicFramePr>
          <p:nvPr/>
        </p:nvGraphicFramePr>
        <p:xfrm>
          <a:off x="1447800" y="3930015"/>
          <a:ext cx="189865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" r:id="rId6" imgW="19812000" imgH="4876800" progId="">
                  <p:embed/>
                </p:oleObj>
              </mc:Choice>
              <mc:Fallback>
                <p:oleObj name="" r:id="rId6" imgW="19812000" imgH="48768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47800" y="3930015"/>
                        <a:ext cx="1898650" cy="500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7" name="Object 7"/>
          <p:cNvGraphicFramePr>
            <a:graphicFrameLocks noChangeAspect="1"/>
          </p:cNvGraphicFramePr>
          <p:nvPr/>
        </p:nvGraphicFramePr>
        <p:xfrm>
          <a:off x="1403350" y="4434840"/>
          <a:ext cx="3921125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" r:id="rId8" imgW="40538400" imgH="10058400" progId="">
                  <p:embed/>
                </p:oleObj>
              </mc:Choice>
              <mc:Fallback>
                <p:oleObj name="" r:id="rId8" imgW="40538400" imgH="100584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03350" y="4434840"/>
                        <a:ext cx="3921125" cy="973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8" name="Text Box 8"/>
          <p:cNvSpPr txBox="1"/>
          <p:nvPr/>
        </p:nvSpPr>
        <p:spPr>
          <a:xfrm>
            <a:off x="3924300" y="3785553"/>
            <a:ext cx="2252663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sym typeface="Math1" pitchFamily="2" charset="2"/>
              </a:rPr>
              <a:t>①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sym typeface="Math1" pitchFamily="2" charset="2"/>
            </a:endParaRPr>
          </a:p>
        </p:txBody>
      </p:sp>
      <p:sp>
        <p:nvSpPr>
          <p:cNvPr id="20489" name="Text Box 9"/>
          <p:cNvSpPr txBox="1"/>
          <p:nvPr/>
        </p:nvSpPr>
        <p:spPr>
          <a:xfrm>
            <a:off x="5368925" y="4506278"/>
            <a:ext cx="731838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sym typeface="Math1" pitchFamily="2" charset="2"/>
              </a:rPr>
              <a:t>②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sym typeface="Math1" pitchFamily="2" charset="2"/>
            </a:endParaRPr>
          </a:p>
        </p:txBody>
      </p:sp>
      <p:sp>
        <p:nvSpPr>
          <p:cNvPr id="20490" name="Text Box 10"/>
          <p:cNvSpPr txBox="1"/>
          <p:nvPr/>
        </p:nvSpPr>
        <p:spPr>
          <a:xfrm>
            <a:off x="6436995" y="4477068"/>
            <a:ext cx="2755900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latin typeface="Arial" panose="020B0604020202020204" pitchFamily="34" charset="0"/>
                <a:sym typeface="Math1" pitchFamily="2" charset="2"/>
              </a:rPr>
              <a:t>联立①②</a:t>
            </a:r>
            <a:r>
              <a:rPr lang="en-US" altLang="zh-CN" sz="2800" b="1">
                <a:latin typeface="Arial" panose="020B0604020202020204" pitchFamily="34" charset="0"/>
                <a:sym typeface="Math1" pitchFamily="2" charset="2"/>
              </a:rPr>
              <a:t>,</a:t>
            </a:r>
            <a:endParaRPr lang="en-US" altLang="zh-CN" sz="2800" b="1">
              <a:latin typeface="Arial" panose="020B0604020202020204" pitchFamily="34" charset="0"/>
              <a:sym typeface="Math1" pitchFamily="2" charset="2"/>
            </a:endParaRPr>
          </a:p>
        </p:txBody>
      </p:sp>
      <p:graphicFrame>
        <p:nvGraphicFramePr>
          <p:cNvPr id="20491" name="Object 11"/>
          <p:cNvGraphicFramePr>
            <a:graphicFrameLocks noChangeAspect="1"/>
          </p:cNvGraphicFramePr>
          <p:nvPr/>
        </p:nvGraphicFramePr>
        <p:xfrm>
          <a:off x="8200708" y="4664393"/>
          <a:ext cx="3222625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" r:id="rId10" imgW="31394400" imgH="5486400" progId="">
                  <p:embed/>
                </p:oleObj>
              </mc:Choice>
              <mc:Fallback>
                <p:oleObj name="" r:id="rId10" imgW="31394400" imgH="54864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200708" y="4664393"/>
                        <a:ext cx="3222625" cy="563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2" name="Text Box 12"/>
          <p:cNvSpPr txBox="1"/>
          <p:nvPr/>
        </p:nvSpPr>
        <p:spPr>
          <a:xfrm>
            <a:off x="1374775" y="5494973"/>
            <a:ext cx="57181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>
                <a:latin typeface="宋体" panose="02010600030101010101" pitchFamily="2" charset="-122"/>
              </a:rPr>
              <a:t>因此</a:t>
            </a:r>
            <a:r>
              <a:rPr lang="en-US" altLang="zh-CN" sz="2800" b="1">
                <a:latin typeface="宋体" panose="02010600030101010101" pitchFamily="2" charset="-122"/>
              </a:rPr>
              <a:t>, </a:t>
            </a:r>
            <a:r>
              <a:rPr lang="zh-CN" altLang="en-US" sz="2800" b="1">
                <a:latin typeface="宋体" panose="02010600030101010101" pitchFamily="2" charset="-122"/>
              </a:rPr>
              <a:t>所求椭圆的标准方程为</a:t>
            </a:r>
            <a:r>
              <a:rPr lang="en-US" altLang="zh-CN" sz="2800" b="1">
                <a:solidFill>
                  <a:schemeClr val="bg2"/>
                </a:solidFill>
                <a:latin typeface="宋体" panose="02010600030101010101" pitchFamily="2" charset="-122"/>
              </a:rPr>
              <a:t>:</a:t>
            </a:r>
            <a:endParaRPr lang="en-US" altLang="zh-CN" sz="2800" b="1">
              <a:solidFill>
                <a:schemeClr val="bg2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6300788" y="5302885"/>
          <a:ext cx="1900237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" r:id="rId12" imgW="20726400" imgH="10058400" progId="">
                  <p:embed/>
                </p:oleObj>
              </mc:Choice>
              <mc:Fallback>
                <p:oleObj name="" r:id="rId12" imgW="20726400" imgH="100584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00788" y="5302885"/>
                        <a:ext cx="1900237" cy="922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3" name="Text Box 14"/>
          <p:cNvSpPr txBox="1"/>
          <p:nvPr/>
        </p:nvSpPr>
        <p:spPr>
          <a:xfrm>
            <a:off x="468313" y="3930015"/>
            <a:ext cx="23749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lang="zh-CN" altLang="en-US" sz="2800">
              <a:latin typeface="Arial" panose="020B0604020202020204" pitchFamily="34" charset="0"/>
            </a:endParaRPr>
          </a:p>
        </p:txBody>
      </p:sp>
      <p:grpSp>
        <p:nvGrpSpPr>
          <p:cNvPr id="2" name="Group 15"/>
          <p:cNvGrpSpPr/>
          <p:nvPr/>
        </p:nvGrpSpPr>
        <p:grpSpPr>
          <a:xfrm>
            <a:off x="1331913" y="3282315"/>
            <a:ext cx="4819650" cy="536575"/>
            <a:chOff x="0" y="0"/>
            <a:chExt cx="3036" cy="338"/>
          </a:xfrm>
        </p:grpSpPr>
        <p:graphicFrame>
          <p:nvGraphicFramePr>
            <p:cNvPr id="12297" name="Object 16"/>
            <p:cNvGraphicFramePr>
              <a:graphicFrameLocks noChangeAspect="1"/>
            </p:cNvGraphicFramePr>
            <p:nvPr/>
          </p:nvGraphicFramePr>
          <p:xfrm>
            <a:off x="1859" y="45"/>
            <a:ext cx="1177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4" name="" r:id="rId14" imgW="19507200" imgH="4876800" progId="">
                    <p:embed/>
                  </p:oleObj>
                </mc:Choice>
                <mc:Fallback>
                  <p:oleObj name="" r:id="rId14" imgW="19507200" imgH="4876800" progId="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859" y="45"/>
                          <a:ext cx="1177" cy="29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306" name="Text Box 17"/>
            <p:cNvSpPr txBox="1"/>
            <p:nvPr/>
          </p:nvSpPr>
          <p:spPr>
            <a:xfrm>
              <a:off x="0" y="0"/>
              <a:ext cx="21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2800" b="1">
                  <a:latin typeface="Arial" panose="020B0604020202020204" pitchFamily="34" charset="0"/>
                </a:rPr>
                <a:t>又∵焦点的坐标为</a:t>
              </a:r>
              <a:endParaRPr lang="zh-CN" altLang="en-US" sz="2800" b="1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/>
      <p:bldP spid="20489" grpId="0"/>
      <p:bldP spid="20490" grpId="0"/>
      <p:bldP spid="204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9" name="Text Box 2"/>
          <p:cNvSpPr txBox="1"/>
          <p:nvPr/>
        </p:nvSpPr>
        <p:spPr>
          <a:xfrm>
            <a:off x="692785" y="1214755"/>
            <a:ext cx="8424863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latin typeface="Times New Roman" panose="02020603050405020304" pitchFamily="18" charset="0"/>
              </a:rPr>
              <a:t>    </a:t>
            </a:r>
            <a:r>
              <a:rPr lang="zh-CN" altLang="en-US" sz="2800" b="1">
                <a:latin typeface="Times New Roman" panose="02020603050405020304" pitchFamily="18" charset="0"/>
              </a:rPr>
              <a:t>变式1.  已知椭圆的两个焦点的坐标是（ 0 ，-2）和（ 0 ，2），并且经过点</a:t>
            </a:r>
            <a:r>
              <a:rPr lang="zh-CN" altLang="en-US" sz="2800" b="1" i="1">
                <a:latin typeface="Times New Roman" panose="02020603050405020304" pitchFamily="18" charset="0"/>
              </a:rPr>
              <a:t>P               </a:t>
            </a:r>
            <a:r>
              <a:rPr lang="zh-CN" altLang="en-US" sz="2800" b="1">
                <a:latin typeface="Times New Roman" panose="02020603050405020304" pitchFamily="18" charset="0"/>
              </a:rPr>
              <a:t>.求它的标准方程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grpSp>
        <p:nvGrpSpPr>
          <p:cNvPr id="5" name="Group 18"/>
          <p:cNvGrpSpPr/>
          <p:nvPr/>
        </p:nvGrpSpPr>
        <p:grpSpPr>
          <a:xfrm>
            <a:off x="1061720" y="3704273"/>
            <a:ext cx="4327525" cy="823912"/>
            <a:chOff x="0" y="0"/>
            <a:chExt cx="2726" cy="519"/>
          </a:xfrm>
        </p:grpSpPr>
        <p:sp>
          <p:nvSpPr>
            <p:cNvPr id="13346" name="Text Box 19"/>
            <p:cNvSpPr txBox="1"/>
            <p:nvPr/>
          </p:nvSpPr>
          <p:spPr>
            <a:xfrm>
              <a:off x="0" y="122"/>
              <a:ext cx="195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Arial" panose="020B0604020202020204" pitchFamily="34" charset="0"/>
                </a:rPr>
                <a:t>∴椭圆的</a:t>
              </a:r>
              <a:r>
                <a:rPr lang="zh-CN" altLang="en-US" sz="2400" b="1">
                  <a:latin typeface="Arial" panose="020B0604020202020204" pitchFamily="34" charset="0"/>
                  <a:sym typeface="Wingdings" panose="05000000000000000000" pitchFamily="2" charset="2"/>
                </a:rPr>
                <a:t>标准方程为</a:t>
              </a:r>
              <a:r>
                <a:rPr lang="zh-CN" altLang="en-US" sz="2400">
                  <a:latin typeface="Arial" panose="020B0604020202020204" pitchFamily="34" charset="0"/>
                  <a:sym typeface="Wingdings" panose="05000000000000000000" pitchFamily="2" charset="2"/>
                </a:rPr>
                <a:t> </a:t>
              </a:r>
              <a:endParaRPr lang="zh-CN" altLang="en-US" sz="2400">
                <a:latin typeface="Arial" panose="020B0604020202020204" pitchFamily="34" charset="0"/>
                <a:sym typeface="Wingdings" panose="05000000000000000000" pitchFamily="2" charset="2"/>
              </a:endParaRPr>
            </a:p>
          </p:txBody>
        </p:sp>
        <p:graphicFrame>
          <p:nvGraphicFramePr>
            <p:cNvPr id="13315" name="Object 20"/>
            <p:cNvGraphicFramePr>
              <a:graphicFrameLocks noChangeAspect="1"/>
            </p:cNvGraphicFramePr>
            <p:nvPr/>
          </p:nvGraphicFramePr>
          <p:xfrm>
            <a:off x="1814" y="0"/>
            <a:ext cx="912" cy="5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5" name="" r:id="rId2" imgW="17678400" imgH="10058400" progId="Equations">
                    <p:embed/>
                  </p:oleObj>
                </mc:Choice>
                <mc:Fallback>
                  <p:oleObj name="" r:id="rId2" imgW="17678400" imgH="10058400" progId="Equations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814" y="0"/>
                          <a:ext cx="912" cy="5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832985" y="1885315"/>
          <a:ext cx="1130300" cy="1179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" r:id="rId4" imgW="13716000" imgH="10363200" progId="Equations">
                  <p:embed/>
                </p:oleObj>
              </mc:Choice>
              <mc:Fallback>
                <p:oleObj name="" r:id="rId4" imgW="13716000" imgH="10363200" progId="Equations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32985" y="1885315"/>
                        <a:ext cx="1130300" cy="117919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21920" y="1149350"/>
            <a:ext cx="21240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Times New Roman" panose="02020603050405020304" pitchFamily="18" charset="0"/>
                <a:sym typeface="+mn-ea"/>
              </a:rPr>
              <a:t>    变式</a:t>
            </a:r>
            <a:r>
              <a:rPr lang="en-US" altLang="zh-CN" sz="2800" b="1">
                <a:latin typeface="Times New Roman" panose="02020603050405020304" pitchFamily="18" charset="0"/>
                <a:sym typeface="+mn-ea"/>
              </a:rPr>
              <a:t>2</a:t>
            </a:r>
            <a:endParaRPr lang="en-US" altLang="zh-CN" sz="2800" b="1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02970" y="1515745"/>
            <a:ext cx="10662920" cy="1272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lang="zh-CN" altLang="en-US" sz="3200">
                <a:sym typeface="+mn-ea"/>
              </a:rPr>
              <a:t>已知两个焦点的距离为8 ，椭圆上一点P到两焦点的距离和等于10 ，求椭圆的标准方程。</a:t>
            </a:r>
            <a:endParaRPr lang="zh-CN" altLang="en-US" sz="3200">
              <a:sym typeface="+mn-ea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1045210" y="2905760"/>
          <a:ext cx="6979285" cy="1109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" r:id="rId2" imgW="38404800" imgH="10058400" progId="Equations">
                  <p:embed/>
                </p:oleObj>
              </mc:Choice>
              <mc:Fallback>
                <p:oleObj name="" r:id="rId2" imgW="38404800" imgH="10058400" progId="Equations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45210" y="2905760"/>
                        <a:ext cx="6979285" cy="110934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Rectangle 3"/>
          <p:cNvSpPr/>
          <p:nvPr/>
        </p:nvSpPr>
        <p:spPr>
          <a:xfrm>
            <a:off x="1240790" y="1303973"/>
            <a:ext cx="7775575" cy="468153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</a:pPr>
            <a:r>
              <a:rPr lang="zh-CN" altLang="en-US" sz="4400" b="1">
                <a:solidFill>
                  <a:srgbClr val="00206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求椭圆标准方程的方法</a:t>
            </a:r>
            <a:endParaRPr lang="zh-CN" altLang="en-US" sz="4400" b="1">
              <a:solidFill>
                <a:srgbClr val="00206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</a:pPr>
            <a:r>
              <a:rPr lang="en-US" altLang="zh-CN" sz="4000" b="1">
                <a:solidFill>
                  <a:srgbClr val="002060"/>
                </a:solidFill>
                <a:latin typeface="Arial" panose="020B0604020202020204" pitchFamily="34" charset="0"/>
                <a:ea typeface="华文楷体" panose="02010600040101010101" pitchFamily="2" charset="-122"/>
                <a:sym typeface="Wingdings" panose="05000000000000000000" pitchFamily="2" charset="2"/>
              </a:rPr>
              <a:t>   1</a:t>
            </a:r>
            <a:r>
              <a:rPr lang="zh-CN" altLang="en-US" sz="4000" b="1">
                <a:solidFill>
                  <a:srgbClr val="002060"/>
                </a:solidFill>
                <a:latin typeface="Arial" panose="020B0604020202020204" pitchFamily="34" charset="0"/>
                <a:ea typeface="华文楷体" panose="02010600040101010101" pitchFamily="2" charset="-122"/>
                <a:sym typeface="Wingdings" panose="05000000000000000000" pitchFamily="2" charset="2"/>
              </a:rPr>
              <a:t>、定义法</a:t>
            </a:r>
            <a:r>
              <a:rPr lang="en-US" altLang="zh-CN" sz="4000" b="1">
                <a:solidFill>
                  <a:srgbClr val="002060"/>
                </a:solidFill>
                <a:latin typeface="Arial" panose="020B0604020202020204" pitchFamily="34" charset="0"/>
                <a:ea typeface="华文楷体" panose="02010600040101010101" pitchFamily="2" charset="-122"/>
                <a:sym typeface="Wingdings" panose="05000000000000000000" pitchFamily="2" charset="2"/>
              </a:rPr>
              <a:t>;</a:t>
            </a:r>
            <a:endParaRPr lang="zh-CN" altLang="en-US" sz="4000" b="1">
              <a:solidFill>
                <a:srgbClr val="002060"/>
              </a:solidFill>
              <a:latin typeface="Arial" panose="020B0604020202020204" pitchFamily="34" charset="0"/>
              <a:ea typeface="华文楷体" panose="02010600040101010101" pitchFamily="2" charset="-122"/>
              <a:sym typeface="Wingdings" panose="05000000000000000000" pitchFamily="2" charset="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</a:pPr>
            <a:r>
              <a:rPr lang="en-US" altLang="zh-CN" sz="4000" b="1">
                <a:solidFill>
                  <a:srgbClr val="002060"/>
                </a:solidFill>
                <a:latin typeface="Arial" panose="020B0604020202020204" pitchFamily="34" charset="0"/>
                <a:ea typeface="华文楷体" panose="02010600040101010101" pitchFamily="2" charset="-122"/>
                <a:sym typeface="Wingdings" panose="05000000000000000000" pitchFamily="2" charset="2"/>
              </a:rPr>
              <a:t>   2</a:t>
            </a:r>
            <a:r>
              <a:rPr lang="zh-CN" altLang="en-US" sz="4000" b="1">
                <a:solidFill>
                  <a:srgbClr val="002060"/>
                </a:solidFill>
                <a:latin typeface="Arial" panose="020B0604020202020204" pitchFamily="34" charset="0"/>
                <a:ea typeface="华文楷体" panose="02010600040101010101" pitchFamily="2" charset="-122"/>
                <a:sym typeface="Wingdings" panose="05000000000000000000" pitchFamily="2" charset="2"/>
              </a:rPr>
              <a:t>、</a:t>
            </a:r>
            <a:r>
              <a:rPr lang="zh-CN" altLang="en-US" sz="40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待定系数法。</a:t>
            </a:r>
            <a:endParaRPr lang="zh-CN" altLang="en-US" sz="3600" b="1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 eaLnBrk="0" hangingPunct="0">
              <a:spcBef>
                <a:spcPct val="50000"/>
              </a:spcBef>
              <a:buClr>
                <a:schemeClr val="folHlink"/>
              </a:buClr>
              <a:buFont typeface="Wingdings" panose="05000000000000000000" pitchFamily="2" charset="2"/>
            </a:pPr>
            <a:r>
              <a:rPr lang="zh-CN" altLang="en-US" sz="3600" b="1">
                <a:solidFill>
                  <a:srgbClr val="002060"/>
                </a:solidFill>
                <a:latin typeface="黑体" panose="02010609060101010101" charset="-122"/>
                <a:sym typeface="+mn-ea"/>
              </a:rPr>
              <a:t>求椭圆标准方程的步骤：</a:t>
            </a:r>
            <a:endParaRPr lang="zh-CN" altLang="en-US" sz="3600" b="1">
              <a:solidFill>
                <a:srgbClr val="002060"/>
              </a:solidFill>
              <a:latin typeface="黑体" panose="02010609060101010101" charset="-122"/>
              <a:sym typeface="+mn-ea"/>
            </a:endParaRPr>
          </a:p>
          <a:p>
            <a:pPr marL="342900" indent="-342900" eaLnBrk="0" hangingPunct="0">
              <a:spcBef>
                <a:spcPct val="50000"/>
              </a:spcBef>
              <a:buClr>
                <a:schemeClr val="folHlink"/>
              </a:buClr>
              <a:buFont typeface="Wingdings" panose="05000000000000000000" pitchFamily="2" charset="2"/>
            </a:pPr>
            <a:r>
              <a:rPr lang="zh-CN" altLang="en-US" sz="36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36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6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en-US" sz="3600" b="1">
                <a:solidFill>
                  <a:srgbClr val="002060"/>
                </a:solidFill>
                <a:ea typeface="楷体_GB2312" pitchFamily="49" charset="-122"/>
                <a:sym typeface="+mn-ea"/>
              </a:rPr>
              <a:t>定位：确定焦点所在的坐标轴；</a:t>
            </a:r>
            <a:endParaRPr lang="zh-CN" altLang="en-US" sz="3600" b="1">
              <a:solidFill>
                <a:srgbClr val="00206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50000"/>
              </a:spcBef>
              <a:buClr>
                <a:schemeClr val="folHlink"/>
              </a:buClr>
              <a:buFont typeface="Wingdings" panose="05000000000000000000" pitchFamily="2" charset="2"/>
            </a:pPr>
            <a:r>
              <a:rPr lang="zh-CN" altLang="en-US" sz="36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36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6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en-US" sz="3600" b="1">
                <a:solidFill>
                  <a:srgbClr val="002060"/>
                </a:solidFill>
                <a:ea typeface="楷体_GB2312" pitchFamily="49" charset="-122"/>
                <a:sym typeface="+mn-ea"/>
              </a:rPr>
              <a:t>定量：求</a:t>
            </a:r>
            <a:r>
              <a:rPr lang="zh-CN" altLang="en-US" sz="3600">
                <a:solidFill>
                  <a:srgbClr val="00206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a, b</a:t>
            </a:r>
            <a:r>
              <a:rPr lang="zh-CN" altLang="en-US" sz="3600" b="1">
                <a:solidFill>
                  <a:srgbClr val="002060"/>
                </a:solidFill>
                <a:ea typeface="楷体_GB2312" pitchFamily="49" charset="-122"/>
                <a:sym typeface="+mn-ea"/>
              </a:rPr>
              <a:t>的值.</a:t>
            </a:r>
            <a:endParaRPr lang="zh-CN" altLang="en-US" sz="3600" b="1">
              <a:solidFill>
                <a:srgbClr val="00206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</a:pPr>
            <a:endParaRPr lang="zh-CN" altLang="en-US" sz="3600" b="1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</a:pPr>
            <a:endParaRPr lang="zh-CN" altLang="en-US" sz="3600" b="1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" name="图片 2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 rot="16200000">
            <a:off x="9404350" y="2203450"/>
            <a:ext cx="2719070" cy="2961005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4"/>
            </p:custDataLst>
          </p:nvPr>
        </p:nvSpPr>
        <p:spPr>
          <a:xfrm>
            <a:off x="1492885" y="3213735"/>
            <a:ext cx="1375410" cy="30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3005455" y="3693795"/>
            <a:ext cx="109537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>
            <p:custDataLst>
              <p:tags r:id="rId6"/>
            </p:custDataLst>
          </p:nvPr>
        </p:nvSpPr>
        <p:spPr>
          <a:xfrm>
            <a:off x="1415415" y="3653790"/>
            <a:ext cx="298323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>
            <p:custDataLst>
              <p:tags r:id="rId7"/>
            </p:custDataLst>
          </p:nvPr>
        </p:nvGrpSpPr>
        <p:grpSpPr>
          <a:xfrm>
            <a:off x="509270" y="1111867"/>
            <a:ext cx="11343479" cy="1785618"/>
            <a:chOff x="575" y="-60248"/>
            <a:chExt cx="18015" cy="28161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" name="文本框 7"/>
                <p:cNvSpPr txBox="1"/>
                <p:nvPr>
                  <p:custDataLst>
                    <p:tags r:id="rId8"/>
                  </p:custDataLst>
                </p:nvPr>
              </p:nvSpPr>
              <p:spPr>
                <a:xfrm>
                  <a:off x="575" y="-60248"/>
                  <a:ext cx="18015" cy="2816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30000"/>
                    </a:lnSpc>
                  </a:pPr>
                  <a:r>
                    <a:rPr lang="zh-CN" altLang="en-US" sz="2800" b="1">
                      <a:solidFill>
                        <a:schemeClr val="accent1">
                          <a:lumMod val="75000"/>
                        </a:schemeClr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例</a:t>
                  </a:r>
                  <a:r>
                    <a:rPr lang="en-US" altLang="zh-CN" sz="2800" b="1">
                      <a:solidFill>
                        <a:schemeClr val="accent1">
                          <a:lumMod val="75000"/>
                        </a:schemeClr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2</a:t>
                  </a:r>
                  <a:r>
                    <a:rPr lang="en-US" altLang="zh-CN" sz="2800" b="1">
                      <a:solidFill>
                        <a:schemeClr val="accent1">
                          <a:lumMod val="75000"/>
                        </a:schemeClr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.</a:t>
                  </a:r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如图，在圆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800" b="1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800" b="1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𝒙</m:t>
                          </m:r>
                        </m:e>
                        <m:sup>
                          <m:r>
                            <a:rPr lang="en-US" altLang="zh-CN" sz="2800" b="1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𝟐</m:t>
                          </m:r>
                        </m:sup>
                      </m:sSup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+</m:t>
                      </m:r>
                      <m:sSup>
                        <m:sSupPr>
                          <m:ctrlPr>
                            <a:rPr lang="en-US" altLang="zh-CN" sz="2800" b="1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800" b="1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𝒚</m:t>
                          </m:r>
                        </m:e>
                        <m:sup>
                          <m:r>
                            <a:rPr lang="en-US" altLang="zh-CN" sz="2800" b="1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𝟐</m:t>
                          </m:r>
                        </m:sup>
                      </m:sSup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𝟒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上任意取一点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𝑷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，过点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𝑷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作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𝒙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轴的垂线段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𝑷𝑫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𝑫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为垂足</a:t>
                  </a:r>
                  <a:r>
                    <a:rPr lang="en-US" altLang="zh-CN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.</a:t>
                  </a:r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当点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𝑷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在圆上运动时，线段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𝑷𝑫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的中点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𝑴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的轨迹是什么？为什么？</a:t>
                  </a:r>
                  <a:r>
                    <a:rPr lang="en-US" altLang="zh-CN" sz="28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(</a:t>
                  </a:r>
                  <a:r>
                    <a:rPr lang="zh-CN" altLang="en-US" sz="28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当点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𝑷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经过圆与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𝒙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轴的交点时，规定点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𝑴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与点</a:t>
                  </a:r>
                  <a14:m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𝑷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重合</a:t>
                  </a:r>
                  <a:r>
                    <a:rPr lang="en-US" altLang="zh-CN" sz="2800" b="1"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.)</a:t>
                  </a:r>
                  <a:endParaRPr lang="en-US" altLang="zh-CN"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endParaRPr>
                </a:p>
              </p:txBody>
            </p:sp>
          </mc:Choice>
          <mc:Fallback>
            <p:sp>
              <p:nvSpPr>
                <p:cNvPr id="8" name="文本框 7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9"/>
                  </p:custDataLst>
                </p:nvPr>
              </p:nvSpPr>
              <p:spPr>
                <a:xfrm>
                  <a:off x="575" y="-60248"/>
                  <a:ext cx="18015" cy="281612"/>
                </a:xfrm>
                <a:prstGeom prst="rect">
                  <a:avLst/>
                </a:prstGeom>
                <a:blipFill rotWithShape="1">
                  <a:blip r:embed="rId10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11"/>
              </p:custDataLst>
            </p:nvPr>
          </p:nvSpPr>
          <p:spPr>
            <a:xfrm>
              <a:off x="2508" y="5476"/>
              <a:ext cx="3027" cy="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l</a:t>
              </a:r>
              <a:endParaRPr lang="en-US" altLang="zh-CN"/>
            </a:p>
          </p:txBody>
        </p:sp>
      </p:grpSp>
      <p:grpSp>
        <p:nvGrpSpPr>
          <p:cNvPr id="10" name="组合 9"/>
          <p:cNvGrpSpPr/>
          <p:nvPr>
            <p:custDataLst>
              <p:tags r:id="rId12"/>
            </p:custDataLst>
          </p:nvPr>
        </p:nvGrpSpPr>
        <p:grpSpPr>
          <a:xfrm>
            <a:off x="509270" y="2724150"/>
            <a:ext cx="8651875" cy="1375410"/>
            <a:chOff x="678" y="1833"/>
            <a:chExt cx="13625" cy="2166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文本框 11"/>
                <p:cNvSpPr txBox="1"/>
                <p:nvPr>
                  <p:custDataLst>
                    <p:tags r:id="rId13"/>
                  </p:custDataLst>
                </p:nvPr>
              </p:nvSpPr>
              <p:spPr>
                <a:xfrm>
                  <a:off x="678" y="1833"/>
                  <a:ext cx="13625" cy="216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解：设点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的坐标为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𝑦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𝑃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的坐标为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,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，则点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𝐷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的坐标为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.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由点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是线段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𝑃𝐷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的中点，得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，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𝑦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4"/>
                  </p:custDataLst>
                </p:nvPr>
              </p:nvSpPr>
              <p:spPr>
                <a:xfrm>
                  <a:off x="678" y="1833"/>
                  <a:ext cx="13625" cy="2166"/>
                </a:xfrm>
                <a:prstGeom prst="rect">
                  <a:avLst/>
                </a:prstGeom>
                <a:blipFill rotWithShape="1">
                  <a:blip r:embed="rId15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矩形 12"/>
            <p:cNvSpPr/>
            <p:nvPr>
              <p:custDataLst>
                <p:tags r:id="rId16"/>
              </p:custDataLst>
            </p:nvPr>
          </p:nvSpPr>
          <p:spPr>
            <a:xfrm>
              <a:off x="3601" y="2478"/>
              <a:ext cx="373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>
            <p:custDataLst>
              <p:tags r:id="rId17"/>
            </p:custDataLst>
          </p:nvPr>
        </p:nvGrpSpPr>
        <p:grpSpPr>
          <a:xfrm>
            <a:off x="476250" y="4009390"/>
            <a:ext cx="10974705" cy="665480"/>
            <a:chOff x="894" y="3997"/>
            <a:chExt cx="17283" cy="104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4" name="文本框 13"/>
                <p:cNvSpPr txBox="1"/>
                <p:nvPr>
                  <p:custDataLst>
                    <p:tags r:id="rId18"/>
                  </p:custDataLst>
                </p:nvPr>
              </p:nvSpPr>
              <p:spPr>
                <a:xfrm>
                  <a:off x="894" y="3997"/>
                  <a:ext cx="17283" cy="104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因为点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𝑃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,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在圆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𝑥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𝑦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上，所以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0</m:t>
                              </m:r>
                            </m:sub>
                          </m:sSub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0</m:t>
                              </m:r>
                            </m:sub>
                          </m:sSub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   </a:t>
                  </a:r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①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  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4" name="文本框 13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9"/>
                  </p:custDataLst>
                </p:nvPr>
              </p:nvSpPr>
              <p:spPr>
                <a:xfrm>
                  <a:off x="894" y="3997"/>
                  <a:ext cx="17283" cy="1048"/>
                </a:xfrm>
                <a:prstGeom prst="rect">
                  <a:avLst/>
                </a:prstGeom>
                <a:blipFill rotWithShape="1">
                  <a:blip r:embed="rId2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矩形 15"/>
            <p:cNvSpPr/>
            <p:nvPr>
              <p:custDataLst>
                <p:tags r:id="rId21"/>
              </p:custDataLst>
            </p:nvPr>
          </p:nvSpPr>
          <p:spPr>
            <a:xfrm>
              <a:off x="5257" y="4874"/>
              <a:ext cx="502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>
            <p:custDataLst>
              <p:tags r:id="rId22"/>
            </p:custDataLst>
          </p:nvPr>
        </p:nvGrpSpPr>
        <p:grpSpPr>
          <a:xfrm>
            <a:off x="461571" y="4572635"/>
            <a:ext cx="9046274" cy="939165"/>
            <a:chOff x="777" y="4834"/>
            <a:chExt cx="29456" cy="147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7" name="文本框 16"/>
                <p:cNvSpPr txBox="1"/>
                <p:nvPr>
                  <p:custDataLst>
                    <p:tags r:id="rId23"/>
                  </p:custDataLst>
                </p:nvPr>
              </p:nvSpPr>
              <p:spPr>
                <a:xfrm>
                  <a:off x="777" y="4834"/>
                  <a:ext cx="29456" cy="147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把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0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𝑦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代入方程</a:t>
                  </a:r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①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，得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4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，即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7" name="文本框 1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4"/>
                  </p:custDataLst>
                </p:nvPr>
              </p:nvSpPr>
              <p:spPr>
                <a:xfrm>
                  <a:off x="777" y="4834"/>
                  <a:ext cx="29456" cy="1479"/>
                </a:xfrm>
                <a:prstGeom prst="rect">
                  <a:avLst/>
                </a:prstGeom>
                <a:blipFill rotWithShape="1">
                  <a:blip r:embed="rId25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矩形 18"/>
            <p:cNvSpPr/>
            <p:nvPr>
              <p:custDataLst>
                <p:tags r:id="rId26"/>
              </p:custDataLst>
            </p:nvPr>
          </p:nvSpPr>
          <p:spPr>
            <a:xfrm>
              <a:off x="3507" y="5892"/>
              <a:ext cx="416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>
            <p:custDataLst>
              <p:tags r:id="rId27"/>
            </p:custDataLst>
          </p:nvPr>
        </p:nvGrpSpPr>
        <p:grpSpPr>
          <a:xfrm>
            <a:off x="483870" y="5516245"/>
            <a:ext cx="6416675" cy="704850"/>
            <a:chOff x="678" y="6909"/>
            <a:chExt cx="17879" cy="1110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0" name="文本框 19"/>
                <p:cNvSpPr txBox="1"/>
                <p:nvPr>
                  <p:custDataLst>
                    <p:tags r:id="rId28"/>
                  </p:custDataLst>
                </p:nvPr>
              </p:nvSpPr>
              <p:spPr>
                <a:xfrm>
                  <a:off x="678" y="6909"/>
                  <a:ext cx="17879" cy="101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所以点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的轨迹是椭圆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20" name="文本框 19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9"/>
                  </p:custDataLst>
                </p:nvPr>
              </p:nvSpPr>
              <p:spPr>
                <a:xfrm>
                  <a:off x="678" y="6909"/>
                  <a:ext cx="17879" cy="1016"/>
                </a:xfrm>
                <a:prstGeom prst="rect">
                  <a:avLst/>
                </a:prstGeom>
                <a:blipFill rotWithShape="1">
                  <a:blip r:embed="rId3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矩形 22"/>
            <p:cNvSpPr/>
            <p:nvPr>
              <p:custDataLst>
                <p:tags r:id="rId31"/>
              </p:custDataLst>
            </p:nvPr>
          </p:nvSpPr>
          <p:spPr>
            <a:xfrm>
              <a:off x="3349" y="7900"/>
              <a:ext cx="402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矩形 13"/>
          <p:cNvSpPr/>
          <p:nvPr>
            <p:custDataLst>
              <p:tags r:id="rId2"/>
            </p:custDataLst>
          </p:nvPr>
        </p:nvSpPr>
        <p:spPr>
          <a:xfrm>
            <a:off x="3338195" y="4227830"/>
            <a:ext cx="31877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1492885" y="3213735"/>
            <a:ext cx="1375410" cy="30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>
            <p:custDataLst>
              <p:tags r:id="rId4"/>
            </p:custDataLst>
          </p:nvPr>
        </p:nvSpPr>
        <p:spPr>
          <a:xfrm>
            <a:off x="2286635" y="2137410"/>
            <a:ext cx="23685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矩形 16"/>
          <p:cNvSpPr/>
          <p:nvPr>
            <p:custDataLst>
              <p:tags r:id="rId5"/>
            </p:custDataLst>
          </p:nvPr>
        </p:nvSpPr>
        <p:spPr>
          <a:xfrm>
            <a:off x="2226945" y="4305300"/>
            <a:ext cx="26416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>
            <p:custDataLst>
              <p:tags r:id="rId6"/>
            </p:custDataLst>
          </p:nvPr>
        </p:nvGrpSpPr>
        <p:grpSpPr>
          <a:xfrm>
            <a:off x="442595" y="1174414"/>
            <a:ext cx="11202788" cy="1124563"/>
            <a:chOff x="696" y="-8345"/>
            <a:chExt cx="24056" cy="18581"/>
          </a:xfrm>
        </p:grpSpPr>
        <p:sp>
          <p:nvSpPr>
            <p:cNvPr id="12" name="文本框 11"/>
            <p:cNvSpPr txBox="1"/>
            <p:nvPr>
              <p:custDataLst>
                <p:tags r:id="rId7"/>
              </p:custDataLst>
            </p:nvPr>
          </p:nvSpPr>
          <p:spPr>
            <a:xfrm>
              <a:off x="696" y="-8345"/>
              <a:ext cx="24056" cy="1858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>
                <a:lnSpc>
                  <a:spcPct val="140000"/>
                </a:lnSpc>
              </a:pPr>
              <a:r>
                <a:rPr lang="zh-CN" altLang="en-US" sz="2400" b="1">
                  <a:solidFill>
                    <a:schemeClr val="accent1">
                      <a:lumMod val="75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思考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：</a:t>
              </a:r>
              <a:r>
                <a:rPr 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由例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我们发现，可以由圆通过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“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压缩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”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得到椭圆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.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你能通过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“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拉伸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”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得到椭圆吗？如何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“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拉伸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</a:rPr>
                <a:t>”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？由此你能发现椭圆与圆之间的关系吗？</a:t>
              </a:r>
              <a:endParaRPr lang="zh-CN" altLang="en-US" sz="24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矩形 27"/>
            <p:cNvSpPr/>
            <p:nvPr>
              <p:custDataLst>
                <p:tags r:id="rId8"/>
              </p:custDataLst>
            </p:nvPr>
          </p:nvSpPr>
          <p:spPr>
            <a:xfrm>
              <a:off x="1804" y="8696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>
            <p:custDataLst>
              <p:tags r:id="rId9"/>
            </p:custDataLst>
          </p:nvPr>
        </p:nvSpPr>
        <p:spPr>
          <a:xfrm>
            <a:off x="956945" y="5375910"/>
            <a:ext cx="55245" cy="21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10"/>
            </p:custDataLst>
          </p:nvPr>
        </p:nvGrpSpPr>
        <p:grpSpPr>
          <a:xfrm>
            <a:off x="460583" y="2316443"/>
            <a:ext cx="11202788" cy="3708377"/>
            <a:chOff x="556" y="-10386"/>
            <a:chExt cx="24056" cy="6127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文本框 12"/>
                <p:cNvSpPr txBox="1"/>
                <p:nvPr>
                  <p:custDataLst>
                    <p:tags r:id="rId11"/>
                  </p:custDataLst>
                </p:nvPr>
              </p:nvSpPr>
              <p:spPr>
                <a:xfrm>
                  <a:off x="556" y="-10386"/>
                  <a:ext cx="24056" cy="61273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从例</a:t>
                  </a:r>
                  <a:r>
                    <a:rPr lang="en-US" alt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2</a:t>
                  </a:r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我们可以发现，</a:t>
                  </a:r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将圆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𝑥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𝑦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上的所有点的横坐标保持不变，纵坐标变为原来的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时，利用三角函数中学习的伸缩变换的知识，可以得到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𝑥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(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𝑦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)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</m:oMath>
                  </a14:m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，即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，此为椭圆方程</a:t>
                  </a:r>
                  <a:r>
                    <a:rPr lang="en-US" alt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.</a:t>
                  </a:r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同理可将圆上所有点的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横坐标保持不变，纵坐标变为原来的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倍</a:t>
                  </a:r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，利用伸缩变换可得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𝑥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(</m:t>
                          </m:r>
                          <m:f>
                            <m:f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fPr>
                            <m:num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𝑦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)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</m:oMath>
                  </a14:m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</a:t>
                  </a:r>
                  <a:r>
                    <a:rPr lang="zh-CN" sz="2400" b="1"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即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16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，得到拉伸后的椭圆方程</a:t>
                  </a:r>
                  <a:r>
                    <a:rPr lang="en-US" alt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.</a:t>
                  </a:r>
                  <a:r>
                    <a:rPr lang="zh-CN" altLang="en-US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所以椭圆可以由圆经过伸缩变换得到</a:t>
                  </a:r>
                  <a:r>
                    <a:rPr lang="en-US" altLang="zh-CN" sz="2400" b="1">
                      <a:latin typeface="宋体" panose="02010600030101010101" pitchFamily="2" charset="-122"/>
                      <a:ea typeface="宋体" panose="02010600030101010101" pitchFamily="2" charset="-122"/>
                    </a:rPr>
                    <a:t>.</a:t>
                  </a:r>
                  <a:endParaRPr lang="en-US" altLang="zh-CN" sz="2400" b="1"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</mc:Choice>
          <mc:Fallback>
            <p:sp>
              <p:nvSpPr>
                <p:cNvPr id="13" name="文本框 12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2"/>
                  </p:custDataLst>
                </p:nvPr>
              </p:nvSpPr>
              <p:spPr>
                <a:xfrm>
                  <a:off x="556" y="-10386"/>
                  <a:ext cx="24056" cy="61273"/>
                </a:xfrm>
                <a:prstGeom prst="rect">
                  <a:avLst/>
                </a:prstGeom>
                <a:blipFill rotWithShape="1">
                  <a:blip r:embed="rId13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矩形 14"/>
            <p:cNvSpPr/>
            <p:nvPr>
              <p:custDataLst>
                <p:tags r:id="rId14"/>
              </p:custDataLst>
            </p:nvPr>
          </p:nvSpPr>
          <p:spPr>
            <a:xfrm>
              <a:off x="1804" y="8696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" name="图片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 rot="16200000">
            <a:off x="8529320" y="937895"/>
            <a:ext cx="2873375" cy="4234180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4"/>
            </p:custDataLst>
          </p:nvPr>
        </p:nvSpPr>
        <p:spPr>
          <a:xfrm>
            <a:off x="1492885" y="3107055"/>
            <a:ext cx="1375410" cy="30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3005455" y="3587115"/>
            <a:ext cx="109537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矩形 20"/>
          <p:cNvSpPr/>
          <p:nvPr>
            <p:custDataLst>
              <p:tags r:id="rId6"/>
            </p:custDataLst>
          </p:nvPr>
        </p:nvSpPr>
        <p:spPr>
          <a:xfrm>
            <a:off x="1415415" y="3547110"/>
            <a:ext cx="298323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>
            <p:custDataLst>
              <p:tags r:id="rId7"/>
            </p:custDataLst>
          </p:nvPr>
        </p:nvGrpSpPr>
        <p:grpSpPr>
          <a:xfrm>
            <a:off x="385445" y="1005205"/>
            <a:ext cx="11468100" cy="1444626"/>
            <a:chOff x="575" y="-60248"/>
            <a:chExt cx="14292" cy="227834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" name="文本框 2"/>
                <p:cNvSpPr txBox="1"/>
                <p:nvPr>
                  <p:custDataLst>
                    <p:tags r:id="rId8"/>
                  </p:custDataLst>
                </p:nvPr>
              </p:nvSpPr>
              <p:spPr>
                <a:xfrm>
                  <a:off x="575" y="-60248"/>
                  <a:ext cx="14292" cy="2278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30000"/>
                    </a:lnSpc>
                  </a:pPr>
                  <a:r>
                    <a:rPr lang="zh-CN" altLang="en-US" sz="2800" b="1">
                      <a:solidFill>
                        <a:schemeClr val="accent1">
                          <a:lumMod val="75000"/>
                        </a:schemeClr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例</a:t>
                  </a:r>
                  <a:r>
                    <a:rPr lang="en-US" altLang="zh-CN" sz="2800" b="1">
                      <a:solidFill>
                        <a:schemeClr val="accent1">
                          <a:lumMod val="75000"/>
                        </a:schemeClr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3</a:t>
                  </a:r>
                  <a:r>
                    <a:rPr lang="en-US" altLang="zh-CN" sz="2800" b="1">
                      <a:solidFill>
                        <a:schemeClr val="accent1">
                          <a:lumMod val="75000"/>
                        </a:schemeClr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.</a:t>
                  </a:r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如图，在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𝐴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𝐵</m:t>
                      </m:r>
                    </m:oMath>
                  </a14:m>
                  <a:r>
                    <a:rPr lang="zh-CN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两点的坐标分别为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(−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5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,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0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zh-CN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5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,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0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en-US" altLang="zh-CN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.</a:t>
                  </a:r>
                  <a:r>
                    <a:rPr lang="zh-CN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直线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𝐴𝑀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，</m:t>
                      </m:r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𝐵𝑀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相交于点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altLang="en-US" sz="2800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，</a:t>
                  </a:r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且它们的斜率之积是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−</m:t>
                      </m:r>
                      <m:f>
                        <m:fPr>
                          <m:ctrlPr>
                            <a:rPr lang="en-US" altLang="zh-CN" sz="28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altLang="zh-CN" sz="28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4</m:t>
                          </m:r>
                        </m:num>
                        <m:den>
                          <m:r>
                            <a:rPr lang="en-US" altLang="zh-CN" sz="2800" i="1">
                              <a:solidFill>
                                <a:schemeClr val="tx1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9</m:t>
                          </m:r>
                        </m:den>
                      </m:f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，求点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solidFill>
                            <a:schemeClr val="tx1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altLang="en-US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的轨迹方程</a:t>
                  </a:r>
                  <a:r>
                    <a:rPr lang="en-US" altLang="zh-CN" sz="2800" b="1">
                      <a:solidFill>
                        <a:schemeClr val="tx1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.</a:t>
                  </a:r>
                  <a:endParaRPr lang="en-US" altLang="zh-CN" sz="2800" b="1">
                    <a:solidFill>
                      <a:schemeClr val="tx1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endParaRPr>
                </a:p>
              </p:txBody>
            </p:sp>
          </mc:Choice>
          <mc:Fallback>
            <p:sp>
              <p:nvSpPr>
                <p:cNvPr id="3" name="文本框 2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9"/>
                  </p:custDataLst>
                </p:nvPr>
              </p:nvSpPr>
              <p:spPr>
                <a:xfrm>
                  <a:off x="575" y="-60248"/>
                  <a:ext cx="14292" cy="227834"/>
                </a:xfrm>
                <a:prstGeom prst="rect">
                  <a:avLst/>
                </a:prstGeom>
                <a:blipFill rotWithShape="1">
                  <a:blip r:embed="rId10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矩形 7"/>
            <p:cNvSpPr/>
            <p:nvPr>
              <p:custDataLst>
                <p:tags r:id="rId11"/>
              </p:custDataLst>
            </p:nvPr>
          </p:nvSpPr>
          <p:spPr>
            <a:xfrm>
              <a:off x="2508" y="5476"/>
              <a:ext cx="3027" cy="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altLang="zh-CN"/>
                <a:t>l</a:t>
              </a:r>
              <a:endParaRPr lang="en-US" altLang="zh-CN"/>
            </a:p>
          </p:txBody>
        </p:sp>
      </p:grpSp>
      <p:grpSp>
        <p:nvGrpSpPr>
          <p:cNvPr id="10" name="组合 9"/>
          <p:cNvGrpSpPr/>
          <p:nvPr>
            <p:custDataLst>
              <p:tags r:id="rId12"/>
            </p:custDataLst>
          </p:nvPr>
        </p:nvGrpSpPr>
        <p:grpSpPr>
          <a:xfrm>
            <a:off x="309245" y="2379345"/>
            <a:ext cx="10941685" cy="1290320"/>
            <a:chOff x="678" y="1833"/>
            <a:chExt cx="17231" cy="203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文本框 11"/>
                <p:cNvSpPr txBox="1"/>
                <p:nvPr>
                  <p:custDataLst>
                    <p:tags r:id="rId13"/>
                  </p:custDataLst>
                </p:nvPr>
              </p:nvSpPr>
              <p:spPr>
                <a:xfrm>
                  <a:off x="678" y="1833"/>
                  <a:ext cx="17231" cy="20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解：设点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的坐标为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𝑦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，因为点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𝐴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的坐标为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，</a:t>
                  </a:r>
                  <a:endParaRPr 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所以直线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𝐴𝑀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的斜率为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𝑘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𝐴𝑀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+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≠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.</m:t>
                      </m:r>
                    </m:oMath>
                  </a14:m>
                  <a:endParaRPr lang="zh-CN" sz="240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4"/>
                  </p:custDataLst>
                </p:nvPr>
              </p:nvSpPr>
              <p:spPr>
                <a:xfrm>
                  <a:off x="678" y="1833"/>
                  <a:ext cx="17231" cy="2032"/>
                </a:xfrm>
                <a:prstGeom prst="rect">
                  <a:avLst/>
                </a:prstGeom>
                <a:blipFill rotWithShape="1">
                  <a:blip r:embed="rId15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16"/>
              </p:custDataLst>
            </p:nvPr>
          </p:nvSpPr>
          <p:spPr>
            <a:xfrm>
              <a:off x="3601" y="2478"/>
              <a:ext cx="373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>
            <p:custDataLst>
              <p:tags r:id="rId17"/>
            </p:custDataLst>
          </p:nvPr>
        </p:nvGrpSpPr>
        <p:grpSpPr>
          <a:xfrm>
            <a:off x="294005" y="3482340"/>
            <a:ext cx="8670925" cy="815975"/>
            <a:chOff x="-7896" y="4832"/>
            <a:chExt cx="13655" cy="1285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文本框 12"/>
                <p:cNvSpPr txBox="1"/>
                <p:nvPr>
                  <p:custDataLst>
                    <p:tags r:id="rId18"/>
                  </p:custDataLst>
                </p:nvPr>
              </p:nvSpPr>
              <p:spPr>
                <a:xfrm>
                  <a:off x="-7896" y="4832"/>
                  <a:ext cx="9632" cy="128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同理，直线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𝐵𝑀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的斜率为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𝑘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𝐵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𝑀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−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≠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).</m:t>
                      </m:r>
                    </m:oMath>
                  </a14:m>
                  <a:endParaRPr 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3" name="文本框 12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9"/>
                  </p:custDataLst>
                </p:nvPr>
              </p:nvSpPr>
              <p:spPr>
                <a:xfrm>
                  <a:off x="-7896" y="4832"/>
                  <a:ext cx="9632" cy="1285"/>
                </a:xfrm>
                <a:prstGeom prst="rect">
                  <a:avLst/>
                </a:prstGeom>
                <a:blipFill rotWithShape="1">
                  <a:blip r:embed="rId2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矩形 13"/>
            <p:cNvSpPr/>
            <p:nvPr>
              <p:custDataLst>
                <p:tags r:id="rId21"/>
              </p:custDataLst>
            </p:nvPr>
          </p:nvSpPr>
          <p:spPr>
            <a:xfrm>
              <a:off x="5257" y="4874"/>
              <a:ext cx="502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>
            <p:custDataLst>
              <p:tags r:id="rId22"/>
            </p:custDataLst>
          </p:nvPr>
        </p:nvGrpSpPr>
        <p:grpSpPr>
          <a:xfrm>
            <a:off x="318696" y="4043680"/>
            <a:ext cx="9046274" cy="887730"/>
            <a:chOff x="777" y="5164"/>
            <a:chExt cx="29456" cy="139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文本框 15"/>
                <p:cNvSpPr txBox="1"/>
                <p:nvPr>
                  <p:custDataLst>
                    <p:tags r:id="rId23"/>
                  </p:custDataLst>
                </p:nvPr>
              </p:nvSpPr>
              <p:spPr>
                <a:xfrm>
                  <a:off x="777" y="5164"/>
                  <a:ext cx="29456" cy="139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由已知，有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+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×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−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4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9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≠±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zh-CN" altLang="en-US" sz="2400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，</a:t>
                  </a:r>
                  <a:endParaRPr lang="zh-CN" altLang="en-US" sz="2400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endParaRPr>
                </a:p>
              </p:txBody>
            </p:sp>
          </mc:Choice>
          <mc:Fallback>
            <p:sp>
              <p:nvSpPr>
                <p:cNvPr id="16" name="文本框 1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4"/>
                  </p:custDataLst>
                </p:nvPr>
              </p:nvSpPr>
              <p:spPr>
                <a:xfrm>
                  <a:off x="777" y="5164"/>
                  <a:ext cx="29456" cy="1398"/>
                </a:xfrm>
                <a:prstGeom prst="rect">
                  <a:avLst/>
                </a:prstGeom>
                <a:blipFill rotWithShape="1">
                  <a:blip r:embed="rId25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矩形 16"/>
            <p:cNvSpPr/>
            <p:nvPr>
              <p:custDataLst>
                <p:tags r:id="rId26"/>
              </p:custDataLst>
            </p:nvPr>
          </p:nvSpPr>
          <p:spPr>
            <a:xfrm>
              <a:off x="3507" y="5892"/>
              <a:ext cx="416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>
            <p:custDataLst>
              <p:tags r:id="rId27"/>
            </p:custDataLst>
          </p:nvPr>
        </p:nvGrpSpPr>
        <p:grpSpPr>
          <a:xfrm>
            <a:off x="318744" y="4548505"/>
            <a:ext cx="9398012" cy="1798955"/>
            <a:chOff x="616" y="7900"/>
            <a:chExt cx="26186" cy="283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9" name="文本框 18"/>
                <p:cNvSpPr txBox="1"/>
                <p:nvPr>
                  <p:custDataLst>
                    <p:tags r:id="rId28"/>
                  </p:custDataLst>
                </p:nvPr>
              </p:nvSpPr>
              <p:spPr>
                <a:xfrm>
                  <a:off x="616" y="8019"/>
                  <a:ext cx="26186" cy="271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化简，得点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的轨迹方程为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f>
                            <m:f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fPr>
                            <m:num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100</m:t>
                              </m:r>
                            </m:num>
                            <m:den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9</m:t>
                              </m:r>
                            </m:den>
                          </m:f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𝑥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≠±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的轨迹是除去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)，(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,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两点的椭圆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9" name="文本框 18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9"/>
                  </p:custDataLst>
                </p:nvPr>
              </p:nvSpPr>
              <p:spPr>
                <a:xfrm>
                  <a:off x="616" y="8019"/>
                  <a:ext cx="26186" cy="2714"/>
                </a:xfrm>
                <a:prstGeom prst="rect">
                  <a:avLst/>
                </a:prstGeom>
                <a:blipFill rotWithShape="1">
                  <a:blip r:embed="rId3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矩形 19"/>
            <p:cNvSpPr/>
            <p:nvPr>
              <p:custDataLst>
                <p:tags r:id="rId31"/>
              </p:custDataLst>
            </p:nvPr>
          </p:nvSpPr>
          <p:spPr>
            <a:xfrm>
              <a:off x="3349" y="7900"/>
              <a:ext cx="402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7244" t="53882" r="6135" b="591"/>
          <a:stretch>
            <a:fillRect/>
          </a:stretch>
        </p:blipFill>
        <p:spPr>
          <a:xfrm>
            <a:off x="9298940" y="1289685"/>
            <a:ext cx="2602865" cy="2608580"/>
          </a:xfrm>
          <a:prstGeom prst="rect">
            <a:avLst/>
          </a:prstGeom>
        </p:spPr>
      </p:pic>
      <p:grpSp>
        <p:nvGrpSpPr>
          <p:cNvPr id="33" name="组合 32"/>
          <p:cNvGrpSpPr/>
          <p:nvPr>
            <p:custDataLst>
              <p:tags r:id="rId4"/>
            </p:custDataLst>
          </p:nvPr>
        </p:nvGrpSpPr>
        <p:grpSpPr>
          <a:xfrm>
            <a:off x="401320" y="1116965"/>
            <a:ext cx="8008065" cy="480695"/>
            <a:chOff x="3559" y="2284"/>
            <a:chExt cx="28665" cy="757"/>
          </a:xfrm>
        </p:grpSpPr>
        <p:sp>
          <p:nvSpPr>
            <p:cNvPr id="34" name="文本框 33"/>
            <p:cNvSpPr txBox="1"/>
            <p:nvPr>
              <p:custDataLst>
                <p:tags r:id="rId5"/>
              </p:custDataLst>
            </p:nvPr>
          </p:nvSpPr>
          <p:spPr>
            <a:xfrm>
              <a:off x="3559" y="2316"/>
              <a:ext cx="2866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</a:rPr>
                <a:t>题型二：定义法求椭圆标准方程</a:t>
              </a:r>
              <a:endParaRPr lang="en-US" altLang="zh-CN" sz="24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圆角矩形 34"/>
            <p:cNvSpPr/>
            <p:nvPr>
              <p:custDataLst>
                <p:tags r:id="rId6"/>
              </p:custDataLst>
            </p:nvPr>
          </p:nvSpPr>
          <p:spPr>
            <a:xfrm>
              <a:off x="3559" y="2284"/>
              <a:ext cx="17241" cy="684"/>
            </a:xfrm>
            <a:prstGeom prst="round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  <a:prstDash val="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7"/>
                </p:custDataLst>
              </p:nvPr>
            </p:nvSpPr>
            <p:spPr>
              <a:xfrm>
                <a:off x="429895" y="1504315"/>
                <a:ext cx="8803005" cy="12465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30000"/>
                  </a:lnSpc>
                </a:pPr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例</a:t>
                </a:r>
                <a:r>
                  <a:rPr lang="en-US" altLang="zh-CN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2.</a:t>
                </a:r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已知圆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𝑨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：</m:t>
                    </m:r>
                    <m:sSup>
                      <m:sSupPr>
                        <m:ctrlP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pPr>
                      <m:e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(</m:t>
                        </m:r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𝒙</m:t>
                        </m:r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+</m:t>
                        </m:r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𝟑</m:t>
                        </m:r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)</m:t>
                        </m:r>
                      </m:e>
                      <m:sup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𝟐</m:t>
                        </m:r>
                      </m:sup>
                    </m:sSup>
                    <m:r>
                      <a:rPr lang="en-US" altLang="zh-CN" sz="2800" b="1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sSup>
                      <m:sSupPr>
                        <m:ctrlP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pPr>
                      <m:e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𝒚</m:t>
                        </m:r>
                      </m:e>
                      <m:sup>
                        <m:r>
                          <a:rPr lang="en-US" altLang="zh-CN" sz="2800" b="1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𝟐</m:t>
                        </m:r>
                      </m:sup>
                    </m:sSup>
                    <m:r>
                      <a:rPr lang="en-US" altLang="zh-CN" sz="2800" b="1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800" b="1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𝟏𝟎𝟎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，圆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𝑨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内一定点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𝑩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𝟑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𝟎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，圆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过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𝑩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且与圆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𝑨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内切，求圆心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的轨迹方程</a:t>
                </a:r>
                <a:r>
                  <a:rPr lang="en-US" altLang="zh-CN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endParaRPr lang="en-US" altLang="zh-CN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8"/>
                </p:custDataLst>
              </p:nvPr>
            </p:nvSpPr>
            <p:spPr>
              <a:xfrm>
                <a:off x="429895" y="1504315"/>
                <a:ext cx="8803005" cy="12465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矩形 13"/>
          <p:cNvSpPr/>
          <p:nvPr>
            <p:custDataLst>
              <p:tags r:id="rId10"/>
            </p:custDataLst>
          </p:nvPr>
        </p:nvSpPr>
        <p:spPr>
          <a:xfrm>
            <a:off x="1591945" y="4086860"/>
            <a:ext cx="1009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矩形 18"/>
          <p:cNvSpPr/>
          <p:nvPr>
            <p:custDataLst>
              <p:tags r:id="rId11"/>
            </p:custDataLst>
          </p:nvPr>
        </p:nvSpPr>
        <p:spPr>
          <a:xfrm>
            <a:off x="1406525" y="5602605"/>
            <a:ext cx="31432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>
            <p:custDataLst>
              <p:tags r:id="rId12"/>
            </p:custDataLst>
          </p:nvPr>
        </p:nvGrpSpPr>
        <p:grpSpPr>
          <a:xfrm>
            <a:off x="1676400" y="4606925"/>
            <a:ext cx="3207385" cy="1188720"/>
            <a:chOff x="2730" y="6648"/>
            <a:chExt cx="5051" cy="1872"/>
          </a:xfrm>
        </p:grpSpPr>
        <p:sp>
          <p:nvSpPr>
            <p:cNvPr id="11" name="矩形 10"/>
            <p:cNvSpPr/>
            <p:nvPr>
              <p:custDataLst>
                <p:tags r:id="rId13"/>
              </p:custDataLst>
            </p:nvPr>
          </p:nvSpPr>
          <p:spPr>
            <a:xfrm>
              <a:off x="4346" y="6648"/>
              <a:ext cx="3435" cy="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>
              <p:custDataLst>
                <p:tags r:id="rId14"/>
              </p:custDataLst>
            </p:nvPr>
          </p:nvSpPr>
          <p:spPr>
            <a:xfrm>
              <a:off x="2730" y="8312"/>
              <a:ext cx="1150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>
            <p:custDataLst>
              <p:tags r:id="rId15"/>
            </p:custDataLst>
          </p:nvPr>
        </p:nvSpPr>
        <p:spPr>
          <a:xfrm>
            <a:off x="1525270" y="4748530"/>
            <a:ext cx="2181225" cy="3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>
            <p:custDataLst>
              <p:tags r:id="rId16"/>
            </p:custDataLst>
          </p:nvPr>
        </p:nvGrpSpPr>
        <p:grpSpPr>
          <a:xfrm>
            <a:off x="509270" y="2635662"/>
            <a:ext cx="10946130" cy="619983"/>
            <a:chOff x="902" y="3713"/>
            <a:chExt cx="17238" cy="3194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文本框 6"/>
                <p:cNvSpPr txBox="1"/>
                <p:nvPr>
                  <p:custDataLst>
                    <p:tags r:id="rId17"/>
                  </p:custDataLst>
                </p:nvPr>
              </p:nvSpPr>
              <p:spPr>
                <a:xfrm>
                  <a:off x="902" y="3713"/>
                  <a:ext cx="17238" cy="313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解：设圆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的半径为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𝑟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∵</a:t>
                  </a: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圆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过点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𝐵</m:t>
                      </m:r>
                    </m:oMath>
                  </a14:m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𝑃𝐵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𝑟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7" name="文本框 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8"/>
                  </p:custDataLst>
                </p:nvPr>
              </p:nvSpPr>
              <p:spPr>
                <a:xfrm>
                  <a:off x="902" y="3713"/>
                  <a:ext cx="17238" cy="3131"/>
                </a:xfrm>
                <a:prstGeom prst="rect">
                  <a:avLst/>
                </a:prstGeom>
                <a:blipFill rotWithShape="1">
                  <a:blip r:embed="rId19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20"/>
              </p:custDataLst>
            </p:nvPr>
          </p:nvSpPr>
          <p:spPr>
            <a:xfrm>
              <a:off x="2399" y="6788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>
            <p:custDataLst>
              <p:tags r:id="rId21"/>
            </p:custDataLst>
          </p:nvPr>
        </p:nvGrpSpPr>
        <p:grpSpPr>
          <a:xfrm>
            <a:off x="506095" y="4916515"/>
            <a:ext cx="10946130" cy="1271994"/>
            <a:chOff x="902" y="4187"/>
            <a:chExt cx="17238" cy="655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5" name="文本框 14"/>
                <p:cNvSpPr txBox="1"/>
                <p:nvPr>
                  <p:custDataLst>
                    <p:tags r:id="rId22"/>
                  </p:custDataLst>
                </p:nvPr>
              </p:nvSpPr>
              <p:spPr>
                <a:xfrm>
                  <a:off x="902" y="4187"/>
                  <a:ext cx="17238" cy="655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00000"/>
                    </a:lnSpc>
                  </a:pP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10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𝑐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𝐴𝐵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6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5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𝑐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3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.∴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𝑏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𝑎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−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𝑐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16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即点的轨迹方程为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16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5" name="文本框 14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3"/>
                  </p:custDataLst>
                </p:nvPr>
              </p:nvSpPr>
              <p:spPr>
                <a:xfrm>
                  <a:off x="902" y="4187"/>
                  <a:ext cx="17238" cy="6553"/>
                </a:xfrm>
                <a:prstGeom prst="rect">
                  <a:avLst/>
                </a:prstGeom>
                <a:blipFill rotWithShape="1">
                  <a:blip r:embed="rId24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矩形 15"/>
            <p:cNvSpPr/>
            <p:nvPr>
              <p:custDataLst>
                <p:tags r:id="rId25"/>
              </p:custDataLst>
            </p:nvPr>
          </p:nvSpPr>
          <p:spPr>
            <a:xfrm>
              <a:off x="2399" y="6788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>
            <p:custDataLst>
              <p:tags r:id="rId26"/>
            </p:custDataLst>
          </p:nvPr>
        </p:nvGrpSpPr>
        <p:grpSpPr>
          <a:xfrm>
            <a:off x="509270" y="3232785"/>
            <a:ext cx="10946130" cy="1123950"/>
            <a:chOff x="802" y="4395"/>
            <a:chExt cx="17238" cy="1770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" name="文本框 9"/>
                <p:cNvSpPr txBox="1"/>
                <p:nvPr>
                  <p:custDataLst>
                    <p:tags r:id="rId27"/>
                  </p:custDataLst>
                </p:nvPr>
              </p:nvSpPr>
              <p:spPr>
                <a:xfrm>
                  <a:off x="802" y="4395"/>
                  <a:ext cx="17238" cy="177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又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∵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圆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与圆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𝐴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内切，圆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𝐴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的半径为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10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两圆的圆心距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𝐴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𝑟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，即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𝑃𝐴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|+|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𝑃𝐵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10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(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大于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𝐴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𝐵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)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0" name="文本框 9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8"/>
                  </p:custDataLst>
                </p:nvPr>
              </p:nvSpPr>
              <p:spPr>
                <a:xfrm>
                  <a:off x="802" y="4395"/>
                  <a:ext cx="17238" cy="1771"/>
                </a:xfrm>
                <a:prstGeom prst="rect">
                  <a:avLst/>
                </a:prstGeom>
                <a:blipFill rotWithShape="1">
                  <a:blip r:embed="rId29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" name="圆角矩形 17"/>
            <p:cNvSpPr/>
            <p:nvPr>
              <p:custDataLst>
                <p:tags r:id="rId30"/>
              </p:custDataLst>
            </p:nvPr>
          </p:nvSpPr>
          <p:spPr>
            <a:xfrm>
              <a:off x="10797" y="4606"/>
              <a:ext cx="119" cy="119"/>
            </a:xfrm>
            <a:prstGeom prst="round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>
            <p:custDataLst>
              <p:tags r:id="rId31"/>
            </p:custDataLst>
          </p:nvPr>
        </p:nvGrpSpPr>
        <p:grpSpPr>
          <a:xfrm>
            <a:off x="497205" y="4277995"/>
            <a:ext cx="10946130" cy="607060"/>
            <a:chOff x="783" y="6041"/>
            <a:chExt cx="17238" cy="956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文本框 11"/>
                <p:cNvSpPr txBox="1"/>
                <p:nvPr>
                  <p:custDataLst>
                    <p:tags r:id="rId32"/>
                  </p:custDataLst>
                </p:nvPr>
              </p:nvSpPr>
              <p:spPr>
                <a:xfrm>
                  <a:off x="783" y="6041"/>
                  <a:ext cx="17238" cy="9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𝑃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的轨迹是以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𝐴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𝐵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为焦点的椭圆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33"/>
                  </p:custDataLst>
                </p:nvPr>
              </p:nvSpPr>
              <p:spPr>
                <a:xfrm>
                  <a:off x="783" y="6041"/>
                  <a:ext cx="17238" cy="957"/>
                </a:xfrm>
                <a:prstGeom prst="rect">
                  <a:avLst/>
                </a:prstGeom>
                <a:blipFill rotWithShape="1">
                  <a:blip r:embed="rId34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矩形 22"/>
            <p:cNvSpPr/>
            <p:nvPr>
              <p:custDataLst>
                <p:tags r:id="rId35"/>
              </p:custDataLst>
            </p:nvPr>
          </p:nvSpPr>
          <p:spPr>
            <a:xfrm>
              <a:off x="11979" y="6156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 rot="10800000">
            <a:off x="8787765" y="2346325"/>
            <a:ext cx="2807970" cy="282321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323215" y="1109345"/>
                <a:ext cx="11466830" cy="13957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变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2.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如图，已知圆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en-US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(</m:t>
                        </m:r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𝑥</m:t>
                        </m:r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+</m:t>
                        </m:r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)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sSup>
                      <m:sSup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16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及点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𝑄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为圆上一点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endParaRPr lang="en-US" alt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30000"/>
                  </a:lnSpc>
                </a:pP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𝐴𝑄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的垂直平分线交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𝐶𝑄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于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𝑀</m:t>
                    </m:r>
                  </m:oMath>
                </a14:m>
                <a:r>
                  <a:rPr lang="zh-CN" altLang="en-US" sz="3200">
                    <a:solidFill>
                      <a:schemeClr val="tx1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，</a:t>
                </a:r>
                <a:r>
                  <a:rPr lang="zh-CN" altLang="en-US" sz="3200" b="1">
                    <a:solidFill>
                      <a:schemeClr val="tx1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求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𝑀</m:t>
                    </m:r>
                  </m:oMath>
                </a14:m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的轨迹方程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endParaRPr lang="en-US" alt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"/>
                </p:custDataLst>
              </p:nvPr>
            </p:nvSpPr>
            <p:spPr>
              <a:xfrm>
                <a:off x="323215" y="1109345"/>
                <a:ext cx="11466830" cy="1395730"/>
              </a:xfrm>
              <a:prstGeom prst="rect">
                <a:avLst/>
              </a:prstGeom>
              <a:blipFill rotWithShape="1">
                <a:blip r:embed="rId6"/>
                <a:stretch>
                  <a:fillRect r="-8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组合 22"/>
          <p:cNvGrpSpPr/>
          <p:nvPr>
            <p:custDataLst>
              <p:tags r:id="rId7"/>
            </p:custDataLst>
          </p:nvPr>
        </p:nvGrpSpPr>
        <p:grpSpPr>
          <a:xfrm>
            <a:off x="495300" y="2357120"/>
            <a:ext cx="7741526" cy="570865"/>
            <a:chOff x="558" y="4442"/>
            <a:chExt cx="12816" cy="309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文本框 15"/>
                <p:cNvSpPr txBox="1"/>
                <p:nvPr>
                  <p:custDataLst>
                    <p:tags r:id="rId8"/>
                  </p:custDataLst>
                </p:nvPr>
              </p:nvSpPr>
              <p:spPr>
                <a:xfrm>
                  <a:off x="631" y="4442"/>
                  <a:ext cx="12743" cy="30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3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解：由垂直平分线性质可知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𝑀𝑄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𝑀𝐴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|，</m:t>
                      </m:r>
                    </m:oMath>
                  </a14:m>
                  <a:endParaRPr 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6" name="文本框 1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9"/>
                  </p:custDataLst>
                </p:nvPr>
              </p:nvSpPr>
              <p:spPr>
                <a:xfrm>
                  <a:off x="631" y="4442"/>
                  <a:ext cx="12743" cy="3099"/>
                </a:xfrm>
                <a:prstGeom prst="rect">
                  <a:avLst/>
                </a:prstGeom>
                <a:blipFill rotWithShape="1">
                  <a:blip r:embed="rId10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矩形 21"/>
            <p:cNvSpPr/>
            <p:nvPr>
              <p:custDataLst>
                <p:tags r:id="rId11"/>
              </p:custDataLst>
            </p:nvPr>
          </p:nvSpPr>
          <p:spPr>
            <a:xfrm>
              <a:off x="558" y="6984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>
            <p:custDataLst>
              <p:tags r:id="rId12"/>
            </p:custDataLst>
          </p:nvPr>
        </p:nvSpPr>
        <p:spPr>
          <a:xfrm>
            <a:off x="1530350" y="5208905"/>
            <a:ext cx="47371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>
            <p:custDataLst>
              <p:tags r:id="rId13"/>
            </p:custDataLst>
          </p:nvPr>
        </p:nvGrpSpPr>
        <p:grpSpPr>
          <a:xfrm>
            <a:off x="485140" y="2887980"/>
            <a:ext cx="7450455" cy="1198880"/>
            <a:chOff x="577" y="5815"/>
            <a:chExt cx="12334" cy="188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文本框 6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577" y="5815"/>
                  <a:ext cx="12334" cy="188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𝐶𝑀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|+|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𝑀𝐴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|=|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𝐶𝑀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|+|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𝑀𝑄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|=|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𝐶𝑄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|.</m:t>
                      </m:r>
                    </m:oMath>
                  </a14:m>
                  <a:endParaRPr lang="en-US" altLang="zh-CN" sz="2400" i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𝐶𝑀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|+|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𝑀𝐴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|=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.</m:t>
                      </m:r>
                    </m:oMath>
                  </a14:m>
                  <a:endParaRPr lang="zh-CN" altLang="en-US" sz="2400" i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endParaRPr>
                </a:p>
              </p:txBody>
            </p:sp>
          </mc:Choice>
          <mc:Fallback>
            <p:sp>
              <p:nvSpPr>
                <p:cNvPr id="7" name="文本框 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5"/>
                  </p:custDataLst>
                </p:nvPr>
              </p:nvSpPr>
              <p:spPr>
                <a:xfrm>
                  <a:off x="577" y="5815"/>
                  <a:ext cx="12334" cy="1888"/>
                </a:xfrm>
                <a:prstGeom prst="rect">
                  <a:avLst/>
                </a:prstGeom>
                <a:blipFill rotWithShape="1">
                  <a:blip r:embed="rId16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" name="矩形 10"/>
            <p:cNvSpPr/>
            <p:nvPr>
              <p:custDataLst>
                <p:tags r:id="rId17"/>
              </p:custDataLst>
            </p:nvPr>
          </p:nvSpPr>
          <p:spPr>
            <a:xfrm>
              <a:off x="10813" y="6811"/>
              <a:ext cx="128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>
            <p:custDataLst>
              <p:tags r:id="rId18"/>
            </p:custDataLst>
          </p:nvPr>
        </p:nvGrpSpPr>
        <p:grpSpPr>
          <a:xfrm>
            <a:off x="6804660" y="6327775"/>
            <a:ext cx="661670" cy="264795"/>
            <a:chOff x="10745" y="7977"/>
            <a:chExt cx="1042" cy="417"/>
          </a:xfrm>
        </p:grpSpPr>
        <p:sp>
          <p:nvSpPr>
            <p:cNvPr id="24" name="矩形 23"/>
            <p:cNvSpPr/>
            <p:nvPr>
              <p:custDataLst>
                <p:tags r:id="rId19"/>
              </p:custDataLst>
            </p:nvPr>
          </p:nvSpPr>
          <p:spPr>
            <a:xfrm>
              <a:off x="10745" y="8275"/>
              <a:ext cx="128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>
              <p:custDataLst>
                <p:tags r:id="rId20"/>
              </p:custDataLst>
            </p:nvPr>
          </p:nvSpPr>
          <p:spPr>
            <a:xfrm>
              <a:off x="11500" y="7977"/>
              <a:ext cx="287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>
            <p:custDataLst>
              <p:tags r:id="rId21"/>
            </p:custDataLst>
          </p:nvPr>
        </p:nvGrpSpPr>
        <p:grpSpPr>
          <a:xfrm>
            <a:off x="485140" y="4133850"/>
            <a:ext cx="7450455" cy="645160"/>
            <a:chOff x="764" y="5262"/>
            <a:chExt cx="11733" cy="1016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文本框 11"/>
                <p:cNvSpPr txBox="1"/>
                <p:nvPr>
                  <p:custDataLst>
                    <p:tags r:id="rId22"/>
                  </p:custDataLst>
                </p:nvPr>
              </p:nvSpPr>
              <p:spPr>
                <a:xfrm>
                  <a:off x="764" y="5262"/>
                  <a:ext cx="11733" cy="101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又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∵</a:t>
                  </a:r>
                  <a14:m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𝐴𝐶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|=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2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，所以</a:t>
                  </a:r>
                  <a14:m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𝑀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点轨迹为椭圆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3"/>
                  </p:custDataLst>
                </p:nvPr>
              </p:nvSpPr>
              <p:spPr>
                <a:xfrm>
                  <a:off x="764" y="5262"/>
                  <a:ext cx="11733" cy="1016"/>
                </a:xfrm>
                <a:prstGeom prst="rect">
                  <a:avLst/>
                </a:prstGeom>
                <a:blipFill rotWithShape="1">
                  <a:blip r:embed="rId24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矩形 13"/>
            <p:cNvSpPr/>
            <p:nvPr>
              <p:custDataLst>
                <p:tags r:id="rId25"/>
              </p:custDataLst>
            </p:nvPr>
          </p:nvSpPr>
          <p:spPr>
            <a:xfrm>
              <a:off x="8497" y="5437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>
            <p:custDataLst>
              <p:tags r:id="rId26"/>
            </p:custDataLst>
          </p:nvPr>
        </p:nvGrpSpPr>
        <p:grpSpPr>
          <a:xfrm>
            <a:off x="485140" y="4735195"/>
            <a:ext cx="7449820" cy="670560"/>
            <a:chOff x="764" y="6209"/>
            <a:chExt cx="11732" cy="1056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文本框 12"/>
                <p:cNvSpPr txBox="1"/>
                <p:nvPr>
                  <p:custDataLst>
                    <p:tags r:id="rId27"/>
                  </p:custDataLst>
                </p:nvPr>
              </p:nvSpPr>
              <p:spPr>
                <a:xfrm>
                  <a:off x="764" y="6209"/>
                  <a:ext cx="11733" cy="105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由椭圆定义知</a:t>
                  </a:r>
                  <a14:m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𝑎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2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𝑐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1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</a:t>
                  </a:r>
                  <a:r>
                    <a:rPr 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𝑏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𝑎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−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𝑐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3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.</m:t>
                      </m:r>
                    </m:oMath>
                  </a14:m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3" name="文本框 12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8"/>
                  </p:custDataLst>
                </p:nvPr>
              </p:nvSpPr>
              <p:spPr>
                <a:xfrm>
                  <a:off x="764" y="6209"/>
                  <a:ext cx="11733" cy="1057"/>
                </a:xfrm>
                <a:prstGeom prst="rect">
                  <a:avLst/>
                </a:prstGeom>
                <a:blipFill rotWithShape="1">
                  <a:blip r:embed="rId29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矩形 18"/>
            <p:cNvSpPr/>
            <p:nvPr>
              <p:custDataLst>
                <p:tags r:id="rId30"/>
              </p:custDataLst>
            </p:nvPr>
          </p:nvSpPr>
          <p:spPr>
            <a:xfrm>
              <a:off x="11340" y="6715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>
            <p:custDataLst>
              <p:tags r:id="rId31"/>
            </p:custDataLst>
          </p:nvPr>
        </p:nvGrpSpPr>
        <p:grpSpPr>
          <a:xfrm>
            <a:off x="525780" y="5250180"/>
            <a:ext cx="7449820" cy="941070"/>
            <a:chOff x="828" y="7020"/>
            <a:chExt cx="11732" cy="148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7" name="文本框 16"/>
                <p:cNvSpPr txBox="1"/>
                <p:nvPr>
                  <p:custDataLst>
                    <p:tags r:id="rId32"/>
                  </p:custDataLst>
                </p:nvPr>
              </p:nvSpPr>
              <p:spPr>
                <a:xfrm>
                  <a:off x="828" y="7020"/>
                  <a:ext cx="11733" cy="148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所求轨迹方程为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3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7" name="文本框 1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33"/>
                  </p:custDataLst>
                </p:nvPr>
              </p:nvSpPr>
              <p:spPr>
                <a:xfrm>
                  <a:off x="828" y="7020"/>
                  <a:ext cx="11733" cy="1482"/>
                </a:xfrm>
                <a:prstGeom prst="rect">
                  <a:avLst/>
                </a:prstGeom>
                <a:blipFill rotWithShape="1">
                  <a:blip r:embed="rId34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1" name="矩形 20"/>
            <p:cNvSpPr/>
            <p:nvPr>
              <p:custDataLst>
                <p:tags r:id="rId35"/>
              </p:custDataLst>
            </p:nvPr>
          </p:nvSpPr>
          <p:spPr>
            <a:xfrm>
              <a:off x="7650" y="7897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445135" y="1149350"/>
                <a:ext cx="8803005" cy="1424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30000"/>
                  </a:lnSpc>
                </a:pP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例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3.</a:t>
                </a:r>
                <a:r>
                  <a:rPr 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求适合下列条件的椭圆的标准方程：</a:t>
                </a:r>
                <a:endParaRPr 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(3)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经过点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,−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2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3200" b="1"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和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𝐵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(−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2</m:t>
                    </m:r>
                    <m:rad>
                      <m:radPr>
                        <m:degHide m:val="on"/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).</m:t>
                    </m:r>
                  </m:oMath>
                </a14:m>
                <a:endParaRPr lang="zh-CN" altLang="en-US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445135" y="1149350"/>
                <a:ext cx="8803005" cy="14243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576580" y="2530297"/>
                <a:ext cx="10946130" cy="359537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p>
                <a:pPr>
                  <a:lnSpc>
                    <a:spcPct val="110000"/>
                  </a:lnSpc>
                </a:pPr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解</a:t>
                </a:r>
                <a:r>
                  <a:rPr lang="en-US" altLang="zh-CN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(3)</a:t>
                </a:r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：法一</a:t>
                </a:r>
                <a:r>
                  <a:rPr lang="en-US" altLang="zh-CN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(</a:t>
                </a:r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分类讨论法</a:t>
                </a:r>
                <a:r>
                  <a:rPr lang="en-US" altLang="zh-CN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)</a:t>
                </a:r>
                <a:endParaRPr lang="en-US" altLang="zh-CN" sz="28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endParaRPr>
              </a:p>
              <a:p>
                <a:pPr>
                  <a:lnSpc>
                    <a:spcPct val="110000"/>
                  </a:lnSpc>
                </a:pPr>
                <a:r>
                  <a:rPr lang="zh-CN" altLang="en-US" sz="280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①</a:t>
                </a:r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当焦点在</a:t>
                </a:r>
                <a14:m>
                  <m:oMath xmlns:m="http://schemas.openxmlformats.org/officeDocument/2006/math"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m:t>𝑥</m:t>
                    </m:r>
                  </m:oMath>
                </a14:m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轴上时，设椭圆的标准方程为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f>
                      <m:f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𝑎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&gt;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𝑏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&gt;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en-US" altLang="zh-CN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.</a:t>
                </a:r>
                <a:endParaRPr lang="en-US" altLang="zh-CN" sz="28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+mn-ea"/>
                </a:endParaRPr>
              </a:p>
              <a:p>
                <a:pPr>
                  <a:lnSpc>
                    <a:spcPct val="110000"/>
                  </a:lnSpc>
                </a:pPr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依题意有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ctrlPr>
                          <a:rPr lang="en-US" altLang="zh-CN" sz="28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800" b="1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</m:ctrlPr>
                          </m:eqArrPr>
                          <m:e>
                            <m:f>
                              <m:f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(</m:t>
                                    </m:r>
                                    <m:rad>
                                      <m:radPr>
                                        <m:degHide m:val="on"/>
                                        <m:ctrlPr>
                                          <a:rPr lang="en-US" altLang="zh-CN" sz="28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US" altLang="zh-CN" sz="28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(−</m:t>
                                    </m:r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=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1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，</m:t>
                            </m:r>
                          </m:e>
                          <m:e>
                            <m:f>
                              <m:f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(−</m:t>
                                    </m:r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  <m:rad>
                                      <m:radPr>
                                        <m:degHide m:val="on"/>
                                        <m:ctrlPr>
                                          <a:rPr lang="en-US" altLang="zh-CN" sz="28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US" altLang="zh-CN" sz="28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1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en-US" altLang="zh-CN" sz="28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=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1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，</m:t>
                            </m:r>
                          </m:e>
                        </m:eqArr>
                      </m:e>
                    </m:d>
                  </m:oMath>
                </a14:m>
                <a:r>
                  <a:rPr lang="zh-CN" altLang="en-US" sz="2800" b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rPr>
                  <a:t>解得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ctrlPr>
                          <a:rPr lang="en-US" altLang="zh-CN" sz="28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800" b="1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</m:ctrlPr>
                          </m:eqArrPr>
                          <m:e>
                            <m:sSup>
                              <m:sSup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  <a:sym typeface="+mn-ea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  <a:sym typeface="+mn-ea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  <a:sym typeface="+mn-ea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=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15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，</m:t>
                            </m:r>
                          </m:e>
                          <m:e>
                            <m:sSup>
                              <m:sSupPr>
                                <m:ctrl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  <a:sym typeface="+mn-ea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  <a:sym typeface="+mn-ea"/>
                                  </a:rPr>
                                  <m:t>𝑏</m:t>
                                </m:r>
                              </m:e>
                              <m:sup>
                                <m: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  <a:sym typeface="+mn-ea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=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5</m:t>
                            </m:r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.</m:t>
                            </m:r>
                          </m:e>
                        </m:eqArr>
                      </m:e>
                    </m:d>
                  </m:oMath>
                </a14:m>
                <a:endParaRPr lang="en-US" altLang="zh-CN" sz="2800" i="1">
                  <a:solidFill>
                    <a:srgbClr val="FF0000"/>
                  </a:solidFill>
                  <a:latin typeface="Cambria Math" panose="02040503050406030204" charset="0"/>
                  <a:ea typeface="宋体" panose="02010600030101010101" pitchFamily="2" charset="-122"/>
                  <a:cs typeface="Cambria Math" panose="02040503050406030204" charset="0"/>
                </a:endParaRPr>
              </a:p>
              <a:p>
                <a:pPr>
                  <a:lnSpc>
                    <a:spcPct val="110000"/>
                  </a:lnSpc>
                </a:pPr>
                <a:r>
                  <a:rPr lang="zh-CN" altLang="en-US" sz="2800" b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故所求</a:t>
                </a:r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椭圆的标准方程为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15</m:t>
                        </m:r>
                      </m:den>
                    </m:f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f>
                      <m:f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5</m:t>
                        </m:r>
                      </m:den>
                    </m:f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</m:oMath>
                </a14:m>
                <a:r>
                  <a:rPr lang="en-US" altLang="zh-CN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 .</a:t>
                </a:r>
                <a:endParaRPr lang="zh-CN" altLang="en-US" sz="28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endParaRPr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576580" y="2530297"/>
                <a:ext cx="10946130" cy="3595370"/>
              </a:xfrm>
              <a:prstGeom prst="rect">
                <a:avLst/>
              </a:prstGeom>
              <a:blipFill rotWithShape="1">
                <a:blip r:embed="rId7"/>
                <a:stretch>
                  <a:fillRect t="-13" b="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429895" y="1064895"/>
                <a:ext cx="8803005" cy="121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10000"/>
                  </a:lnSpc>
                </a:pP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例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3.</a:t>
                </a:r>
                <a:r>
                  <a:rPr 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求适合下列条件的椭圆的标准方程：</a:t>
                </a:r>
                <a:endParaRPr 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10000"/>
                  </a:lnSpc>
                </a:pP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(3)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经过点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,−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2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3200" b="1"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和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𝐵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(−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2</m:t>
                    </m:r>
                    <m:rad>
                      <m:radPr>
                        <m:degHide m:val="on"/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).</m:t>
                    </m:r>
                  </m:oMath>
                </a14:m>
                <a:endParaRPr lang="zh-CN" altLang="en-US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429895" y="1064895"/>
                <a:ext cx="8803005" cy="12192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1591945" y="4163060"/>
            <a:ext cx="1009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矩形 18"/>
          <p:cNvSpPr/>
          <p:nvPr>
            <p:custDataLst>
              <p:tags r:id="rId6"/>
            </p:custDataLst>
          </p:nvPr>
        </p:nvSpPr>
        <p:spPr>
          <a:xfrm>
            <a:off x="1406525" y="5678805"/>
            <a:ext cx="31432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>
            <p:custDataLst>
              <p:tags r:id="rId7"/>
            </p:custDataLst>
          </p:nvPr>
        </p:nvGrpSpPr>
        <p:grpSpPr>
          <a:xfrm>
            <a:off x="1676400" y="4683125"/>
            <a:ext cx="3207385" cy="1188720"/>
            <a:chOff x="2730" y="6648"/>
            <a:chExt cx="5051" cy="1872"/>
          </a:xfrm>
        </p:grpSpPr>
        <p:sp>
          <p:nvSpPr>
            <p:cNvPr id="11" name="矩形 10"/>
            <p:cNvSpPr/>
            <p:nvPr>
              <p:custDataLst>
                <p:tags r:id="rId8"/>
              </p:custDataLst>
            </p:nvPr>
          </p:nvSpPr>
          <p:spPr>
            <a:xfrm>
              <a:off x="4346" y="6648"/>
              <a:ext cx="3435" cy="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>
              <p:custDataLst>
                <p:tags r:id="rId9"/>
              </p:custDataLst>
            </p:nvPr>
          </p:nvSpPr>
          <p:spPr>
            <a:xfrm>
              <a:off x="2730" y="8312"/>
              <a:ext cx="1150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>
            <p:custDataLst>
              <p:tags r:id="rId10"/>
            </p:custDataLst>
          </p:nvPr>
        </p:nvSpPr>
        <p:spPr>
          <a:xfrm>
            <a:off x="1525270" y="4824730"/>
            <a:ext cx="2181225" cy="3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>
            <p:custDataLst>
              <p:tags r:id="rId11"/>
            </p:custDataLst>
          </p:nvPr>
        </p:nvGrpSpPr>
        <p:grpSpPr>
          <a:xfrm>
            <a:off x="514350" y="2037080"/>
            <a:ext cx="10946130" cy="3828916"/>
            <a:chOff x="1308" y="6788"/>
            <a:chExt cx="17238" cy="41456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文本框 6"/>
                <p:cNvSpPr txBox="1"/>
                <p:nvPr>
                  <p:custDataLst>
                    <p:tags r:id="rId12"/>
                  </p:custDataLst>
                </p:nvPr>
              </p:nvSpPr>
              <p:spPr>
                <a:xfrm>
                  <a:off x="1308" y="8663"/>
                  <a:ext cx="17238" cy="3958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解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(3)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：法一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(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分类讨论法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)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②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当焦点在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𝑦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轴上时，设椭圆的标准方程为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𝑏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依题意有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CN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  <a:sym typeface="+mn-ea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(</m:t>
                                      </m:r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−</m:t>
                                      </m:r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)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𝑎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(</m:t>
                                      </m:r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altLang="zh-CN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charset="0"/>
                                              <a:ea typeface="宋体" panose="02010600030101010101" pitchFamily="2" charset="-122"/>
                                              <a:cs typeface="Cambria Math" panose="02040503050406030204" charset="0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en-US" altLang="zh-CN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charset="0"/>
                                              <a:ea typeface="宋体" panose="02010600030101010101" pitchFamily="2" charset="-122"/>
                                              <a:cs typeface="Cambria Math" panose="02040503050406030204" charset="0"/>
                                            </a:rPr>
                                            <m:t>3</m:t>
                                          </m:r>
                                        </m:e>
                                      </m:rad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)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𝑏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=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1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，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1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𝑎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(−</m:t>
                                      </m:r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altLang="zh-CN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charset="0"/>
                                              <a:ea typeface="宋体" panose="02010600030101010101" pitchFamily="2" charset="-122"/>
                                              <a:cs typeface="Cambria Math" panose="02040503050406030204" charset="0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en-US" altLang="zh-CN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charset="0"/>
                                              <a:ea typeface="宋体" panose="02010600030101010101" pitchFamily="2" charset="-122"/>
                                              <a:cs typeface="Cambria Math" panose="02040503050406030204" charset="0"/>
                                            </a:rPr>
                                            <m:t>3</m:t>
                                          </m:r>
                                        </m:e>
                                      </m:rad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)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𝑏</m:t>
                                      </m:r>
                                    </m:e>
                                    <m:sup>
                                      <m:r>
                                        <a:rPr lang="en-US" altLang="zh-CN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charset="0"/>
                                          <a:ea typeface="宋体" panose="02010600030101010101" pitchFamily="2" charset="-122"/>
                                          <a:cs typeface="Cambria Math" panose="02040503050406030204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=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1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，</m:t>
                              </m:r>
                            </m:e>
                          </m:eqArr>
                        </m:e>
                      </m:d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解得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CN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  <a:sym typeface="+mn-ea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  <a:sym typeface="+mn-ea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  <a:sym typeface="+mn-ea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  <a:sym typeface="+mn-ea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=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5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，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  <a:sym typeface="+mn-ea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  <a:sym typeface="+mn-ea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  <a:sym typeface="+mn-ea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=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1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5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.</m:t>
                              </m:r>
                            </m:e>
                          </m:eqArr>
                        </m:e>
                      </m:d>
                    </m:oMath>
                  </a14:m>
                  <a:endParaRPr lang="en-US" altLang="zh-CN" sz="2400" i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∵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𝑏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，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∴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无解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</a:rPr>
                    <a:t>.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7" name="文本框 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3"/>
                  </p:custDataLst>
                </p:nvPr>
              </p:nvSpPr>
              <p:spPr>
                <a:xfrm>
                  <a:off x="1308" y="8663"/>
                  <a:ext cx="17238" cy="39581"/>
                </a:xfrm>
                <a:prstGeom prst="rect">
                  <a:avLst/>
                </a:prstGeom>
                <a:blipFill rotWithShape="1">
                  <a:blip r:embed="rId14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15"/>
              </p:custDataLst>
            </p:nvPr>
          </p:nvSpPr>
          <p:spPr>
            <a:xfrm>
              <a:off x="2399" y="6788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673735" y="1125855"/>
                <a:ext cx="8803005" cy="13214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20000"/>
                  </a:lnSpc>
                </a:pP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例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3.</a:t>
                </a:r>
                <a:r>
                  <a:rPr 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求适合下列条件的椭圆的标准方程：</a:t>
                </a:r>
                <a:endParaRPr 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20000"/>
                  </a:lnSpc>
                </a:pP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(3)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经过点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𝐴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,−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2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3200" b="1"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和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𝐵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(−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2</m:t>
                    </m:r>
                    <m:rad>
                      <m:radPr>
                        <m:degHide m:val="on"/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).</m:t>
                    </m:r>
                  </m:oMath>
                </a14:m>
                <a:endParaRPr lang="zh-CN" altLang="en-US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673735" y="1125855"/>
                <a:ext cx="8803005" cy="132143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1835785" y="4498340"/>
            <a:ext cx="1009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矩形 18"/>
          <p:cNvSpPr/>
          <p:nvPr>
            <p:custDataLst>
              <p:tags r:id="rId6"/>
            </p:custDataLst>
          </p:nvPr>
        </p:nvSpPr>
        <p:spPr>
          <a:xfrm>
            <a:off x="1650365" y="6014085"/>
            <a:ext cx="31432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>
            <p:custDataLst>
              <p:tags r:id="rId7"/>
            </p:custDataLst>
          </p:nvPr>
        </p:nvGrpSpPr>
        <p:grpSpPr>
          <a:xfrm>
            <a:off x="1920240" y="5018405"/>
            <a:ext cx="3207385" cy="1188720"/>
            <a:chOff x="2730" y="6648"/>
            <a:chExt cx="5051" cy="1872"/>
          </a:xfrm>
        </p:grpSpPr>
        <p:sp>
          <p:nvSpPr>
            <p:cNvPr id="11" name="矩形 10"/>
            <p:cNvSpPr/>
            <p:nvPr>
              <p:custDataLst>
                <p:tags r:id="rId8"/>
              </p:custDataLst>
            </p:nvPr>
          </p:nvSpPr>
          <p:spPr>
            <a:xfrm>
              <a:off x="4346" y="6648"/>
              <a:ext cx="3435" cy="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>
              <p:custDataLst>
                <p:tags r:id="rId9"/>
              </p:custDataLst>
            </p:nvPr>
          </p:nvSpPr>
          <p:spPr>
            <a:xfrm>
              <a:off x="2730" y="8312"/>
              <a:ext cx="1150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>
            <p:custDataLst>
              <p:tags r:id="rId10"/>
            </p:custDataLst>
          </p:nvPr>
        </p:nvSpPr>
        <p:spPr>
          <a:xfrm>
            <a:off x="1769110" y="5160010"/>
            <a:ext cx="2181225" cy="3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>
            <p:custDataLst>
              <p:tags r:id="rId11"/>
            </p:custDataLst>
          </p:nvPr>
        </p:nvGrpSpPr>
        <p:grpSpPr>
          <a:xfrm>
            <a:off x="713740" y="2372360"/>
            <a:ext cx="10946130" cy="3757151"/>
            <a:chOff x="1238" y="6788"/>
            <a:chExt cx="17238" cy="4067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文本框 6"/>
                <p:cNvSpPr txBox="1"/>
                <p:nvPr>
                  <p:custDataLst>
                    <p:tags r:id="rId12"/>
                  </p:custDataLst>
                </p:nvPr>
              </p:nvSpPr>
              <p:spPr>
                <a:xfrm>
                  <a:off x="1238" y="8663"/>
                  <a:ext cx="17238" cy="388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解</a:t>
                  </a:r>
                  <a:r>
                    <a:rPr lang="en-US" altLang="zh-CN" sz="2400" b="1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(3)</a:t>
                  </a:r>
                  <a:r>
                    <a:rPr lang="zh-CN" altLang="en-US" sz="2400" b="1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：法二</a:t>
                  </a:r>
                  <a:r>
                    <a:rPr lang="en-US" altLang="zh-CN" sz="2400" b="1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(</a:t>
                  </a:r>
                  <a:r>
                    <a:rPr lang="zh-CN" altLang="en-US" sz="2400" b="1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待定系数法</a:t>
                  </a:r>
                  <a:r>
                    <a:rPr lang="en-US" altLang="zh-CN" sz="2400" b="1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)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设所求椭圆的方程为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𝑚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𝑥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𝑛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𝑦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𝑚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≠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𝑛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，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𝑚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，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𝑛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依题意有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CN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  <a:sym typeface="+mn-ea"/>
                                </a:rPr>
                              </m:ctrlPr>
                            </m:eqArr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3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𝑚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+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4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𝑛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=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1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，</m:t>
                              </m:r>
                            </m:e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12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𝑚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+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𝑛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=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1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MS Mincho" panose="02020609040205080304" charset="-128"/>
                                  <a:cs typeface="Cambria Math" panose="02040503050406030204" charset="0"/>
                                </a:rPr>
                                <m:t>，</m:t>
                              </m:r>
                            </m:e>
                          </m:eqArr>
                        </m:e>
                      </m:d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  <a:sym typeface="+mn-ea"/>
                    </a:rPr>
                    <a:t>解得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CN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  <a:sym typeface="+mn-ea"/>
                                </a:rPr>
                              </m:ctrlPr>
                            </m:eqArr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  <a:sym typeface="+mn-ea"/>
                                </a:rPr>
                                <m:t>𝑚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15</m:t>
                                  </m:r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，</m:t>
                              </m:r>
                            </m:e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  <a:sym typeface="+mn-ea"/>
                                </a:rPr>
                                <m:t>𝑛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5</m:t>
                                  </m:r>
                                </m:den>
                              </m:f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.</m:t>
                              </m:r>
                            </m:e>
                          </m:eqArr>
                        </m:e>
                      </m:d>
                    </m:oMath>
                  </a14:m>
                  <a:endParaRPr lang="en-US" altLang="zh-CN" sz="2400" i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endParaRPr>
                </a:p>
                <a:p>
                  <a:pPr>
                    <a:lnSpc>
                      <a:spcPct val="14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Cambria Math" panose="02040503050406030204" charset="0"/>
                      <a:ea typeface="宋体" panose="02010600030101010101" pitchFamily="2" charset="-122"/>
                      <a:cs typeface="Cambria Math" panose="02040503050406030204" charset="0"/>
                    </a:rPr>
                    <a:t>故所求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椭圆的标准方程为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15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 .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7" name="文本框 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3"/>
                  </p:custDataLst>
                </p:nvPr>
              </p:nvSpPr>
              <p:spPr>
                <a:xfrm>
                  <a:off x="1238" y="8663"/>
                  <a:ext cx="17238" cy="38804"/>
                </a:xfrm>
                <a:prstGeom prst="rect">
                  <a:avLst/>
                </a:prstGeom>
                <a:blipFill rotWithShape="1">
                  <a:blip r:embed="rId14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15"/>
              </p:custDataLst>
            </p:nvPr>
          </p:nvSpPr>
          <p:spPr>
            <a:xfrm>
              <a:off x="2399" y="6788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567055" y="1094105"/>
                <a:ext cx="9231630" cy="1365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00000"/>
                  </a:lnSpc>
                </a:pP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变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3.</a:t>
                </a:r>
                <a:r>
                  <a:rPr 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求适合下列条件的椭圆的标准方程：</a:t>
                </a:r>
                <a:endParaRPr 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00000"/>
                  </a:lnSpc>
                </a:pP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(1)</a:t>
                </a:r>
                <a:r>
                  <a:rPr lang="zh-CN" altLang="en-US" sz="32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经过两点</a:t>
                </a:r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2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,−</m:t>
                    </m:r>
                    <m:rad>
                      <m:radPr>
                        <m:degHide m:val="on"/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e>
                    </m:rad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)，(−</m:t>
                    </m:r>
                    <m:r>
                      <a:rPr lang="en-US" sz="3200" i="1">
                        <a:latin typeface="Cambria Math" panose="02040503050406030204" charset="0"/>
                      </a:rPr>
                      <m:t>1</m:t>
                    </m:r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</m:t>
                    </m:r>
                    <m:f>
                      <m:fPr>
                        <m:ctrlP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3200" i="1"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3200" i="1"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14</m:t>
                            </m:r>
                          </m:e>
                        </m:rad>
                      </m:num>
                      <m:den>
                        <m:r>
                          <a:rPr lang="en-US" altLang="zh-CN" sz="32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  <m:r>
                      <a:rPr lang="en-US" altLang="zh-CN" sz="32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)；</m:t>
                    </m:r>
                  </m:oMath>
                </a14:m>
                <a:endParaRPr lang="zh-CN" sz="32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567055" y="1094105"/>
                <a:ext cx="9231630" cy="136588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矩形 21"/>
          <p:cNvSpPr/>
          <p:nvPr>
            <p:custDataLst>
              <p:tags r:id="rId5"/>
            </p:custDataLst>
          </p:nvPr>
        </p:nvSpPr>
        <p:spPr>
          <a:xfrm>
            <a:off x="728980" y="3779520"/>
            <a:ext cx="2075180" cy="2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1774190" y="4980305"/>
            <a:ext cx="47371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>
            <p:custDataLst>
              <p:tags r:id="rId7"/>
            </p:custDataLst>
          </p:nvPr>
        </p:nvSpPr>
        <p:spPr>
          <a:xfrm>
            <a:off x="6911975" y="3300730"/>
            <a:ext cx="7747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>
            <p:custDataLst>
              <p:tags r:id="rId8"/>
            </p:custDataLst>
          </p:nvPr>
        </p:nvGrpSpPr>
        <p:grpSpPr>
          <a:xfrm>
            <a:off x="7048500" y="6099175"/>
            <a:ext cx="661670" cy="264795"/>
            <a:chOff x="10745" y="7977"/>
            <a:chExt cx="1042" cy="417"/>
          </a:xfrm>
        </p:grpSpPr>
        <p:sp>
          <p:nvSpPr>
            <p:cNvPr id="24" name="矩形 23"/>
            <p:cNvSpPr/>
            <p:nvPr>
              <p:custDataLst>
                <p:tags r:id="rId9"/>
              </p:custDataLst>
            </p:nvPr>
          </p:nvSpPr>
          <p:spPr>
            <a:xfrm>
              <a:off x="10745" y="8275"/>
              <a:ext cx="128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>
              <p:custDataLst>
                <p:tags r:id="rId10"/>
              </p:custDataLst>
            </p:nvPr>
          </p:nvSpPr>
          <p:spPr>
            <a:xfrm>
              <a:off x="11500" y="7977"/>
              <a:ext cx="287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>
            <p:custDataLst>
              <p:tags r:id="rId11"/>
            </p:custDataLst>
          </p:nvPr>
        </p:nvSpPr>
        <p:spPr>
          <a:xfrm>
            <a:off x="7444740" y="4827905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文本框 16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713740" y="2255977"/>
                <a:ext cx="10946130" cy="358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p>
                <a:pPr>
                  <a:lnSpc>
                    <a:spcPct val="14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  <a:highlight>
                      <a:srgbClr val="FFFF00"/>
                    </a:highlight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解</a:t>
                </a:r>
                <a:r>
                  <a:rPr lang="en-US" altLang="zh-CN" sz="2400" b="1">
                    <a:solidFill>
                      <a:srgbClr val="FF0000"/>
                    </a:solidFill>
                    <a:highlight>
                      <a:srgbClr val="FFFF00"/>
                    </a:highlight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(1)</a:t>
                </a:r>
                <a:r>
                  <a:rPr lang="zh-CN" altLang="en-US" sz="2400" b="1">
                    <a:solidFill>
                      <a:srgbClr val="FF0000"/>
                    </a:solidFill>
                    <a:highlight>
                      <a:srgbClr val="FFFF00"/>
                    </a:highlight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：</a:t>
                </a:r>
                <a:r>
                  <a:rPr lang="en-US" altLang="zh-CN" sz="2400" b="1">
                    <a:solidFill>
                      <a:srgbClr val="FF0000"/>
                    </a:solidFill>
                    <a:highlight>
                      <a:srgbClr val="FFFF00"/>
                    </a:highlight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(</a:t>
                </a:r>
                <a:r>
                  <a:rPr lang="zh-CN" altLang="en-US" sz="2400" b="1">
                    <a:solidFill>
                      <a:srgbClr val="FF0000"/>
                    </a:solidFill>
                    <a:highlight>
                      <a:srgbClr val="FFFF00"/>
                    </a:highlight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待定系数法</a:t>
                </a:r>
                <a:r>
                  <a:rPr lang="en-US" altLang="zh-CN" sz="2400" b="1">
                    <a:solidFill>
                      <a:srgbClr val="FF0000"/>
                    </a:solidFill>
                    <a:highlight>
                      <a:srgbClr val="FFFF00"/>
                    </a:highlight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)</a:t>
                </a:r>
                <a:endParaRPr lang="en-US" alt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设所求椭圆的方程为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𝑚</m:t>
                    </m:r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𝑛</m:t>
                    </m:r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((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𝑚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≠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𝑛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，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𝑚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&gt;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，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𝑛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&gt;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0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.</a:t>
                </a:r>
                <a:endParaRPr lang="en-US" alt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+mn-ea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依题意有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b="1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</m:ctrlPr>
                          </m:eqArr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4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𝑚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+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2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𝑛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=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1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，</m:t>
                            </m:r>
                          </m:e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𝑚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14</m:t>
                                </m:r>
                              </m:num>
                              <m:den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4</m:t>
                                </m:r>
                              </m:den>
                            </m:f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𝑛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=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1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，</m:t>
                            </m:r>
                          </m:e>
                        </m:eqArr>
                      </m:e>
                    </m:d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rPr>
                  <a:t>解得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b="1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</m:ctrlPr>
                          </m:eqArr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𝑚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8</m:t>
                                </m:r>
                              </m:den>
                            </m:f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，</m:t>
                            </m:r>
                          </m:e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  <a:sym typeface="+mn-ea"/>
                              </a:rPr>
                              <m:t>𝑛</m:t>
                            </m:r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4</m:t>
                                </m:r>
                              </m:den>
                            </m:f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.</m:t>
                            </m:r>
                          </m:e>
                        </m:eqArr>
                      </m:e>
                    </m:d>
                  </m:oMath>
                </a14:m>
                <a:endParaRPr lang="en-US" altLang="zh-CN" sz="2400" i="1">
                  <a:solidFill>
                    <a:srgbClr val="FF0000"/>
                  </a:solidFill>
                  <a:latin typeface="Cambria Math" panose="02040503050406030204" charset="0"/>
                  <a:ea typeface="宋体" panose="02010600030101010101" pitchFamily="2" charset="-122"/>
                  <a:cs typeface="Cambria Math" panose="02040503050406030204" charset="0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</a:rPr>
                  <a:t>故所求</a:t>
                </a:r>
                <a:r>
                  <a: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椭圆的标准方程为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8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4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</m:oMath>
                </a14:m>
                <a:r>
                  <a: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 .</a:t>
                </a:r>
                <a:endParaRPr lang="zh-CN" altLang="en-US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endParaRPr>
              </a:p>
            </p:txBody>
          </p:sp>
        </mc:Choice>
        <mc:Fallback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3"/>
                </p:custDataLst>
              </p:nvPr>
            </p:nvSpPr>
            <p:spPr>
              <a:xfrm>
                <a:off x="713740" y="2255977"/>
                <a:ext cx="10946130" cy="3583940"/>
              </a:xfrm>
              <a:prstGeom prst="rect">
                <a:avLst/>
              </a:prstGeom>
              <a:blipFill rotWithShape="1">
                <a:blip r:embed="rId14"/>
                <a:stretch>
                  <a:fillRect t="-13" b="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323215" y="1063625"/>
                <a:ext cx="9231630" cy="11823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>
                  <a:lnSpc>
                    <a:spcPct val="100000"/>
                  </a:lnSpc>
                </a:pPr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变</a:t>
                </a:r>
                <a:r>
                  <a:rPr lang="en-US" altLang="zh-CN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3.</a:t>
                </a:r>
                <a:r>
                  <a:rPr lang="zh-CN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求适合下列条件的椭圆的标准方程：</a:t>
                </a:r>
                <a:endParaRPr lang="en-US" altLang="zh-CN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  <a:p>
                <a:pPr algn="l">
                  <a:lnSpc>
                    <a:spcPct val="100000"/>
                  </a:lnSpc>
                </a:pPr>
                <a:r>
                  <a:rPr lang="en-US" altLang="zh-CN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(2)</a:t>
                </a:r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过点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en-US" altLang="zh-CN" sz="28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28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,−</m:t>
                    </m:r>
                    <m:rad>
                      <m:radPr>
                        <m:degHide m:val="on"/>
                        <m:ctrlPr>
                          <a:rPr lang="en-US" altLang="zh-CN" sz="28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i="1"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5</m:t>
                        </m:r>
                      </m:e>
                    </m:rad>
                    <m:r>
                      <a:rPr lang="en-US" altLang="zh-CN" sz="2800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，且与椭圆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25</m:t>
                        </m:r>
                      </m:den>
                    </m:f>
                    <m:r>
                      <a:rPr lang="en-US" altLang="zh-CN" sz="28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+</m:t>
                    </m:r>
                    <m:f>
                      <m:fPr>
                        <m:ctrlPr>
                          <a:rPr lang="en-US" altLang="zh-CN" sz="28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Cambria Math" panose="02040503050406030204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9</m:t>
                        </m:r>
                      </m:den>
                    </m:f>
                    <m:r>
                      <a:rPr lang="en-US" altLang="zh-CN" sz="28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2800" i="1">
                        <a:solidFill>
                          <a:schemeClr val="tx1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1</m:t>
                    </m:r>
                  </m:oMath>
                </a14:m>
                <a:r>
                  <a:rPr lang="zh-CN" altLang="en-US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有相同的焦点</a:t>
                </a:r>
                <a:r>
                  <a:rPr lang="en-US" altLang="zh-CN" sz="2800" b="1"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endParaRPr lang="zh-CN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323215" y="1063625"/>
                <a:ext cx="9231630" cy="118237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组合 22"/>
          <p:cNvGrpSpPr/>
          <p:nvPr>
            <p:custDataLst>
              <p:tags r:id="rId5"/>
            </p:custDataLst>
          </p:nvPr>
        </p:nvGrpSpPr>
        <p:grpSpPr>
          <a:xfrm>
            <a:off x="339725" y="2085856"/>
            <a:ext cx="11437718" cy="1452307"/>
            <a:chOff x="558" y="3290"/>
            <a:chExt cx="18935" cy="7884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文本框 15"/>
                <p:cNvSpPr txBox="1"/>
                <p:nvPr>
                  <p:custDataLst>
                    <p:tags r:id="rId6"/>
                  </p:custDataLst>
                </p:nvPr>
              </p:nvSpPr>
              <p:spPr>
                <a:xfrm>
                  <a:off x="631" y="3290"/>
                  <a:ext cx="18862" cy="788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2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解：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∵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所求椭圆与椭圆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25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9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有相同的焦点，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其焦点在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𝑦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轴上，且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𝑐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25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−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9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16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设它的标准方程为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𝑎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𝑏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&gt;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0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6" name="文本框 1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631" y="3290"/>
                  <a:ext cx="18862" cy="7884"/>
                </a:xfrm>
                <a:prstGeom prst="rect">
                  <a:avLst/>
                </a:prstGeom>
                <a:blipFill rotWithShape="1">
                  <a:blip r:embed="rId8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矩形 21"/>
            <p:cNvSpPr/>
            <p:nvPr>
              <p:custDataLst>
                <p:tags r:id="rId9"/>
              </p:custDataLst>
            </p:nvPr>
          </p:nvSpPr>
          <p:spPr>
            <a:xfrm>
              <a:off x="558" y="6984"/>
              <a:ext cx="3435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>
            <p:custDataLst>
              <p:tags r:id="rId10"/>
            </p:custDataLst>
          </p:nvPr>
        </p:nvSpPr>
        <p:spPr>
          <a:xfrm>
            <a:off x="1530350" y="4919345"/>
            <a:ext cx="47371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>
            <p:custDataLst>
              <p:tags r:id="rId11"/>
            </p:custDataLst>
          </p:nvPr>
        </p:nvSpPr>
        <p:spPr>
          <a:xfrm>
            <a:off x="6668135" y="3239770"/>
            <a:ext cx="77470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>
            <p:custDataLst>
              <p:tags r:id="rId12"/>
            </p:custDataLst>
          </p:nvPr>
        </p:nvGrpSpPr>
        <p:grpSpPr>
          <a:xfrm>
            <a:off x="6804660" y="6038215"/>
            <a:ext cx="661670" cy="264795"/>
            <a:chOff x="10745" y="7977"/>
            <a:chExt cx="1042" cy="417"/>
          </a:xfrm>
        </p:grpSpPr>
        <p:sp>
          <p:nvSpPr>
            <p:cNvPr id="24" name="矩形 23"/>
            <p:cNvSpPr/>
            <p:nvPr>
              <p:custDataLst>
                <p:tags r:id="rId13"/>
              </p:custDataLst>
            </p:nvPr>
          </p:nvSpPr>
          <p:spPr>
            <a:xfrm>
              <a:off x="10745" y="8275"/>
              <a:ext cx="128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>
              <p:custDataLst>
                <p:tags r:id="rId14"/>
              </p:custDataLst>
            </p:nvPr>
          </p:nvSpPr>
          <p:spPr>
            <a:xfrm>
              <a:off x="11500" y="7977"/>
              <a:ext cx="287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>
            <p:custDataLst>
              <p:tags r:id="rId15"/>
            </p:custDataLst>
          </p:nvPr>
        </p:nvGrpSpPr>
        <p:grpSpPr>
          <a:xfrm>
            <a:off x="360680" y="3555365"/>
            <a:ext cx="10838180" cy="671362"/>
            <a:chOff x="568" y="5185"/>
            <a:chExt cx="17068" cy="1841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文本框 11"/>
                <p:cNvSpPr txBox="1"/>
                <p:nvPr>
                  <p:custDataLst>
                    <p:tags r:id="rId16"/>
                  </p:custDataLst>
                </p:nvPr>
              </p:nvSpPr>
              <p:spPr>
                <a:xfrm>
                  <a:off x="568" y="5185"/>
                  <a:ext cx="17068" cy="184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∵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𝑐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16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，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且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𝑐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𝑎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−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𝑏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，故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𝑎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−</m:t>
                      </m:r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𝑏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16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r>
                    <a:rPr lang="zh-CN" altLang="en-US" sz="2400"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①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7"/>
                  </p:custDataLst>
                </p:nvPr>
              </p:nvSpPr>
              <p:spPr>
                <a:xfrm>
                  <a:off x="568" y="5185"/>
                  <a:ext cx="17068" cy="1841"/>
                </a:xfrm>
                <a:prstGeom prst="rect">
                  <a:avLst/>
                </a:prstGeom>
                <a:blipFill rotWithShape="1">
                  <a:blip r:embed="rId18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矩形 18"/>
            <p:cNvSpPr/>
            <p:nvPr>
              <p:custDataLst>
                <p:tags r:id="rId19"/>
              </p:custDataLst>
            </p:nvPr>
          </p:nvSpPr>
          <p:spPr>
            <a:xfrm>
              <a:off x="11340" y="6715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>
            <p:custDataLst>
              <p:tags r:id="rId20"/>
            </p:custDataLst>
          </p:nvPr>
        </p:nvGrpSpPr>
        <p:grpSpPr>
          <a:xfrm>
            <a:off x="392430" y="4002067"/>
            <a:ext cx="10838180" cy="981698"/>
            <a:chOff x="764" y="4249"/>
            <a:chExt cx="17068" cy="269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8" name="文本框 7"/>
                <p:cNvSpPr txBox="1"/>
                <p:nvPr>
                  <p:custDataLst>
                    <p:tags r:id="rId21"/>
                  </p:custDataLst>
                </p:nvPr>
              </p:nvSpPr>
              <p:spPr>
                <a:xfrm>
                  <a:off x="764" y="4249"/>
                  <a:ext cx="17068" cy="269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5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又</a:t>
                  </a:r>
                  <a:r>
                    <a:rPr 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∵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点</a:t>
                  </a:r>
                  <a14:m>
                    <m:oMath xmlns:m="http://schemas.openxmlformats.org/officeDocument/2006/math"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(</m:t>
                      </m:r>
                      <m:rad>
                        <m:radPr>
                          <m:degHide m:val="on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3</m:t>
                          </m:r>
                        </m:e>
                      </m:rad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,−</m:t>
                      </m:r>
                      <m:rad>
                        <m:radPr>
                          <m:degHide m:val="on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5</m:t>
                          </m:r>
                        </m:e>
                      </m:rad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)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在椭圆上，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∴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5</m:t>
                                  </m:r>
                                </m:e>
                              </m:rad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altLang="zh-CN" sz="24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charset="0"/>
                                      <a:ea typeface="宋体" panose="02010600030101010101" pitchFamily="2" charset="-122"/>
                                      <a:cs typeface="Cambria Math" panose="02040503050406030204" charset="0"/>
                                    </a:rPr>
                                    <m:t>3</m:t>
                                  </m:r>
                                </m:e>
                              </m:rad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，即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</a:rPr>
                            <m:t>5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</a:rPr>
                            <m:t>3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 </a:t>
                  </a:r>
                  <a:r>
                    <a:rPr lang="zh-CN" altLang="en-US" sz="2400"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②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8" name="文本框 7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2"/>
                  </p:custDataLst>
                </p:nvPr>
              </p:nvSpPr>
              <p:spPr>
                <a:xfrm>
                  <a:off x="764" y="4249"/>
                  <a:ext cx="17068" cy="2692"/>
                </a:xfrm>
                <a:prstGeom prst="rect">
                  <a:avLst/>
                </a:prstGeom>
                <a:blipFill rotWithShape="1">
                  <a:blip r:embed="rId23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矩形 8"/>
            <p:cNvSpPr/>
            <p:nvPr>
              <p:custDataLst>
                <p:tags r:id="rId24"/>
              </p:custDataLst>
            </p:nvPr>
          </p:nvSpPr>
          <p:spPr>
            <a:xfrm>
              <a:off x="11340" y="6715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>
            <p:custDataLst>
              <p:tags r:id="rId25"/>
            </p:custDataLst>
          </p:nvPr>
        </p:nvGrpSpPr>
        <p:grpSpPr>
          <a:xfrm>
            <a:off x="378460" y="4931410"/>
            <a:ext cx="10838180" cy="1330325"/>
            <a:chOff x="764" y="5185"/>
            <a:chExt cx="17068" cy="364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4" name="文本框 13"/>
                <p:cNvSpPr txBox="1"/>
                <p:nvPr>
                  <p:custDataLst>
                    <p:tags r:id="rId26"/>
                  </p:custDataLst>
                </p:nvPr>
              </p:nvSpPr>
              <p:spPr>
                <a:xfrm>
                  <a:off x="764" y="5185"/>
                  <a:ext cx="17068" cy="364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p>
                  <a:pPr>
                    <a:lnSpc>
                      <a:spcPct val="130000"/>
                    </a:lnSpc>
                  </a:pPr>
                  <a:r>
                    <a:rPr 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由</a:t>
                  </a:r>
                  <a:r>
                    <a:rPr lang="zh-CN" altLang="en-US" sz="2400"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①②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得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𝑏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4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</m:ctrlPr>
                        </m:sSup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𝑎</m:t>
                          </m:r>
                        </m:e>
                        <m: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  <a:sym typeface="+mn-ea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  <a:sym typeface="+mn-ea"/>
                        </a:rPr>
                        <m:t>20</m:t>
                      </m:r>
                    </m:oMath>
                  </a14:m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+mn-ea"/>
                    </a:rPr>
                    <a:t>，</a:t>
                  </a:r>
                  <a:endPara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endParaRPr>
                </a:p>
                <a:p>
                  <a:pPr>
                    <a:lnSpc>
                      <a:spcPct val="130000"/>
                    </a:lnSpc>
                  </a:pPr>
                  <a:r>
                    <a:rPr lang="zh-CN" altLang="en-US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所以所求椭圆的标准方程为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20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宋体" panose="02010600030101010101" pitchFamily="2" charset="-122"/>
                              <a:cs typeface="Cambria Math" panose="02040503050406030204" charset="0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=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宋体" panose="02010600030101010101" pitchFamily="2" charset="-122"/>
                          <a:cs typeface="Cambria Math" panose="02040503050406030204" charset="0"/>
                        </a:rPr>
                        <m:t>1</m:t>
                      </m:r>
                    </m:oMath>
                  </a14:m>
                  <a:r>
                    <a:rPr lang="en-US" altLang="zh-CN" sz="2400" b="1">
                      <a:solidFill>
                        <a:srgbClr val="FF0000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宋体" panose="02010600030101010101" pitchFamily="2" charset="-122"/>
                      <a:sym typeface="+mn-ea"/>
                    </a:rPr>
                    <a:t>.</a:t>
                  </a:r>
                  <a:endPara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4" name="文本框 13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7"/>
                  </p:custDataLst>
                </p:nvPr>
              </p:nvSpPr>
              <p:spPr>
                <a:xfrm>
                  <a:off x="764" y="5185"/>
                  <a:ext cx="17068" cy="3648"/>
                </a:xfrm>
                <a:prstGeom prst="rect">
                  <a:avLst/>
                </a:prstGeom>
                <a:blipFill rotWithShape="1">
                  <a:blip r:embed="rId28"/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矩形 16"/>
            <p:cNvSpPr/>
            <p:nvPr>
              <p:custDataLst>
                <p:tags r:id="rId29"/>
              </p:custDataLst>
            </p:nvPr>
          </p:nvSpPr>
          <p:spPr>
            <a:xfrm>
              <a:off x="11340" y="6715"/>
              <a:ext cx="11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417830" y="1577975"/>
                <a:ext cx="11139805" cy="1974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lvl="0" indent="0" algn="l">
                  <a:lnSpc>
                    <a:spcPct val="170000"/>
                  </a:lnSpc>
                  <a:buNone/>
                </a:pPr>
                <a:r>
                  <a:rPr lang="en-US"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Cambria Math" panose="02040503050406030204" charset="0"/>
                    <a:sym typeface="+mn-ea"/>
                  </a:rPr>
                  <a:t>1.</a:t>
                </a:r>
                <a:r>
                  <a:rPr lang="zh-CN" altLang="en-US"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Cambria Math" panose="02040503050406030204" charset="0"/>
                    <a:sym typeface="+mn-ea"/>
                  </a:rPr>
                  <a:t>椭圆的定义：把</a:t>
                </a:r>
                <a:r>
                  <a:rPr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平面内与两个定点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Cambria Math" panose="02040503050406030204" charset="0"/>
                    <a:ea typeface="宋体" panose="02010600030101010101" pitchFamily="2" charset="-122"/>
                    <a:cs typeface="Cambria Math" panose="02040503050406030204" charset="0"/>
                    <a:sym typeface="+mn-ea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的距离的和等于常数</a:t>
                </a:r>
                <a:r>
                  <a:rPr 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(</a:t>
                </a:r>
                <a:r>
                  <a: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大于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|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𝐹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|</m:t>
                    </m:r>
                  </m:oMath>
                </a14:m>
                <a:r>
                  <a:rPr 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)</a:t>
                </a:r>
                <a:r>
                  <a:rPr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的点的轨迹叫做椭圆</a:t>
                </a:r>
                <a:r>
                  <a:rPr lang="en-US" sz="2400" b="1">
                    <a:ea typeface="宋体" panose="02010600030101010101" pitchFamily="2" charset="-122"/>
                    <a:sym typeface="+mn-ea"/>
                  </a:rPr>
                  <a:t>.</a:t>
                </a:r>
                <a:r>
                  <a:rPr sz="2400" b="1">
                    <a:ea typeface="宋体" panose="02010600030101010101" pitchFamily="2" charset="-122"/>
                    <a:sym typeface="+mn-ea"/>
                  </a:rPr>
                  <a:t>这</a:t>
                </a:r>
                <a:r>
                  <a:rPr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两个定点叫做椭圆的</a:t>
                </a:r>
                <a:r>
                  <a:rPr lang="zh-CN"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焦</a:t>
                </a:r>
                <a:r>
                  <a:rPr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点</a:t>
                </a:r>
                <a:r>
                  <a:rPr sz="2400" b="1"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两交点间的距离叫做椭圆的焦距</a:t>
                </a:r>
                <a:r>
                  <a:rPr sz="2400" b="1"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sz="2400" b="1">
                    <a:solidFill>
                      <a:srgbClr val="FF0000"/>
                    </a:solidFill>
                    <a:ea typeface="宋体" panose="02010600030101010101" pitchFamily="2" charset="-122"/>
                    <a:sym typeface="+mn-ea"/>
                  </a:rPr>
                  <a:t>焦距的一半称为半焦距</a:t>
                </a:r>
                <a:r>
                  <a:rPr lang="en-US" sz="2400" b="1">
                    <a:ea typeface="宋体" panose="02010600030101010101" pitchFamily="2" charset="-122"/>
                    <a:sym typeface="+mn-ea"/>
                  </a:rPr>
                  <a:t>.</a:t>
                </a:r>
                <a:endPara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Cambria Math" panose="02040503050406030204" charset="0"/>
                  <a:sym typeface="+mn-ea"/>
                </a:endParaRPr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417830" y="1577975"/>
                <a:ext cx="11139805" cy="1974215"/>
              </a:xfrm>
              <a:prstGeom prst="rect">
                <a:avLst/>
              </a:prstGeom>
              <a:blipFill rotWithShape="1">
                <a:blip r:embed="rId4"/>
                <a:stretch>
                  <a:fillRect r="-46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图片 12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 rot="16200000">
            <a:off x="4902200" y="2877820"/>
            <a:ext cx="2280285" cy="2987675"/>
          </a:xfrm>
          <a:prstGeom prst="rect">
            <a:avLst/>
          </a:prstGeom>
        </p:spPr>
      </p:pic>
      <p:grpSp>
        <p:nvGrpSpPr>
          <p:cNvPr id="25" name="组合 24"/>
          <p:cNvGrpSpPr/>
          <p:nvPr>
            <p:custDataLst>
              <p:tags r:id="rId7"/>
            </p:custDataLst>
          </p:nvPr>
        </p:nvGrpSpPr>
        <p:grpSpPr>
          <a:xfrm>
            <a:off x="3282950" y="4723765"/>
            <a:ext cx="3251200" cy="681990"/>
            <a:chOff x="5170" y="5798"/>
            <a:chExt cx="5120" cy="1074"/>
          </a:xfrm>
        </p:grpSpPr>
        <p:cxnSp>
          <p:nvCxnSpPr>
            <p:cNvPr id="14" name="直接箭头连接符 13"/>
            <p:cNvCxnSpPr/>
            <p:nvPr>
              <p:custDataLst>
                <p:tags r:id="rId8"/>
              </p:custDataLst>
            </p:nvPr>
          </p:nvCxnSpPr>
          <p:spPr>
            <a:xfrm flipH="1">
              <a:off x="6433" y="5812"/>
              <a:ext cx="1621" cy="56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/>
            <p:nvPr>
              <p:custDataLst>
                <p:tags r:id="rId9"/>
              </p:custDataLst>
            </p:nvPr>
          </p:nvCxnSpPr>
          <p:spPr>
            <a:xfrm flipH="1">
              <a:off x="6548" y="5798"/>
              <a:ext cx="3743" cy="66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5170" y="6148"/>
              <a:ext cx="1252" cy="72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焦点</a:t>
              </a:r>
              <a:endPara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合 25"/>
          <p:cNvGrpSpPr/>
          <p:nvPr>
            <p:custDataLst>
              <p:tags r:id="rId11"/>
            </p:custDataLst>
          </p:nvPr>
        </p:nvGrpSpPr>
        <p:grpSpPr>
          <a:xfrm>
            <a:off x="5214620" y="4478655"/>
            <a:ext cx="1402080" cy="1600835"/>
            <a:chOff x="8212" y="5712"/>
            <a:chExt cx="2208" cy="2521"/>
          </a:xfrm>
        </p:grpSpPr>
        <p:cxnSp>
          <p:nvCxnSpPr>
            <p:cNvPr id="18" name="直接连接符 17"/>
            <p:cNvCxnSpPr/>
            <p:nvPr>
              <p:custDataLst>
                <p:tags r:id="rId12"/>
              </p:custDataLst>
            </p:nvPr>
          </p:nvCxnSpPr>
          <p:spPr>
            <a:xfrm>
              <a:off x="8212" y="5712"/>
              <a:ext cx="2208" cy="0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>
              <p:custDataLst>
                <p:tags r:id="rId13"/>
              </p:custDataLst>
            </p:nvPr>
          </p:nvSpPr>
          <p:spPr>
            <a:xfrm>
              <a:off x="8583" y="7509"/>
              <a:ext cx="1252" cy="72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焦距</a:t>
              </a:r>
              <a:endPara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7" name="组合 26"/>
          <p:cNvGrpSpPr/>
          <p:nvPr>
            <p:custDataLst>
              <p:tags r:id="rId14"/>
            </p:custDataLst>
          </p:nvPr>
        </p:nvGrpSpPr>
        <p:grpSpPr>
          <a:xfrm>
            <a:off x="6270625" y="4554855"/>
            <a:ext cx="2516505" cy="1480185"/>
            <a:chOff x="9875" y="5712"/>
            <a:chExt cx="3963" cy="2331"/>
          </a:xfrm>
        </p:grpSpPr>
        <p:cxnSp>
          <p:nvCxnSpPr>
            <p:cNvPr id="20" name="直接箭头连接符 19"/>
            <p:cNvCxnSpPr/>
            <p:nvPr>
              <p:custDataLst>
                <p:tags r:id="rId15"/>
              </p:custDataLst>
            </p:nvPr>
          </p:nvCxnSpPr>
          <p:spPr>
            <a:xfrm>
              <a:off x="9875" y="5712"/>
              <a:ext cx="1965" cy="160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>
              <p:custDataLst>
                <p:tags r:id="rId16"/>
              </p:custDataLst>
            </p:nvPr>
          </p:nvSpPr>
          <p:spPr>
            <a:xfrm>
              <a:off x="12104" y="7319"/>
              <a:ext cx="1734" cy="72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半焦距</a:t>
              </a:r>
              <a:endPara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417830" y="981075"/>
            <a:ext cx="111398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>
              <a:lnSpc>
                <a:spcPct val="150000"/>
              </a:lnSpc>
              <a:buNone/>
            </a:pPr>
            <a:r>
              <a:rPr 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Cambria Math" panose="02040503050406030204" charset="0"/>
                <a:sym typeface="+mn-ea"/>
              </a:rPr>
              <a:t>2.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Cambria Math" panose="02040503050406030204" charset="0"/>
                <a:sym typeface="+mn-ea"/>
              </a:rPr>
              <a:t>椭圆的标准方程：</a:t>
            </a:r>
            <a:endParaRPr lang="en-US" sz="24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Cambria Math" panose="02040503050406030204" charset="0"/>
              <a:sym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custDataLst>
                  <p:tags r:id="rId3"/>
                </p:custDataLst>
              </p:nvPr>
            </p:nvGraphicFramePr>
            <p:xfrm>
              <a:off x="681990" y="1566545"/>
              <a:ext cx="9847580" cy="4648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59330"/>
                    <a:gridCol w="3579495"/>
                    <a:gridCol w="4008755"/>
                  </a:tblGrid>
                  <a:tr h="457200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焦点在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轴上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>
                              <a:latin typeface="宋体" panose="02010600030101010101" pitchFamily="2" charset="-122"/>
                              <a:ea typeface="宋体" panose="02010600030101010101" pitchFamily="2" charset="-122"/>
                              <a:sym typeface="+mn-ea"/>
                            </a:rPr>
                            <a:t>焦点在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𝑦</m:t>
                              </m:r>
                            </m:oMath>
                          </a14:m>
                          <a:r>
                            <a:rPr lang="zh-CN" altLang="en-US" sz="2400">
                              <a:latin typeface="宋体" panose="02010600030101010101" pitchFamily="2" charset="-122"/>
                              <a:ea typeface="宋体" panose="02010600030101010101" pitchFamily="2" charset="-122"/>
                              <a:sym typeface="+mn-ea"/>
                            </a:rPr>
                            <a:t>轴上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</a:tr>
                  <a:tr h="816610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标准方程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𝑥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𝑎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+</m:t>
                                </m:r>
                                <m:f>
                                  <m:f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𝑦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𝑏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=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1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(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𝑎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&gt;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𝑏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&gt;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0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𝑦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𝑎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+</m:t>
                                </m:r>
                                <m:f>
                                  <m:f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𝑥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𝑏</m:t>
                                        </m:r>
                                      </m:e>
                                      <m:sup>
                                        <m:r>
                                          <a:rPr lang="en-US" altLang="zh-CN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charset="0"/>
                                            <a:ea typeface="宋体" panose="02010600030101010101" pitchFamily="2" charset="-122"/>
                                            <a:cs typeface="Cambria Math" panose="02040503050406030204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=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1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(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𝑎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&gt;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𝑏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&gt;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0</m:t>
                                </m:r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</a:tr>
                  <a:tr h="2204085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  <a:cs typeface="宋体" panose="02010600030101010101" pitchFamily="2" charset="-122"/>
                            </a:rPr>
                            <a:t>图形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endParaRPr lang="en-US" altLang="zh-CN" sz="2000" b="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endParaRPr>
                        </a:p>
                      </a:txBody>
                      <a:tcPr vert="horz"/>
                    </a:tc>
                  </a:tr>
                  <a:tr h="568325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  <a:cs typeface="宋体" panose="02010600030101010101" pitchFamily="2" charset="-122"/>
                            </a:rPr>
                            <a:t>焦点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14:m>
                            <m:oMath xmlns:m="http://schemas.openxmlformats.org/officeDocument/2006/math"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−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𝑐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,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0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oMath>
                          </a14:m>
                          <a:r>
                            <a:rPr lang="en-US" altLang="zh-CN" sz="2400" b="0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,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(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𝑐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,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0</m:t>
                              </m:r>
                              <m:r>
                                <a:rPr lang="en-US" altLang="zh-CN" sz="2400" b="0" i="1"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)</m:t>
                              </m:r>
                            </m:oMath>
                          </a14:m>
                          <a:endParaRPr lang="en-US" altLang="zh-CN" sz="2400" b="0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(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0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,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−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𝑐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)，(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0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,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𝑐</m:t>
                                </m:r>
                                <m:r>
                                  <a:rPr lang="en-US" altLang="zh-CN" sz="2000" b="0" i="1"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altLang="zh-CN" sz="2000" b="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endParaRPr>
                        </a:p>
                      </a:txBody>
                      <a:tcPr vert="horz"/>
                    </a:tc>
                  </a:tr>
                  <a:tr h="513715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14:m>
                            <m:oMath xmlns:m="http://schemas.openxmlformats.org/officeDocument/2006/math"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𝑎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，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𝑏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，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charset="0"/>
                                  <a:ea typeface="宋体" panose="02010600030101010101" pitchFamily="2" charset="-122"/>
                                  <a:cs typeface="Cambria Math" panose="02040503050406030204" charset="0"/>
                                </a:rPr>
                                <m:t>𝑐</m:t>
                              </m:r>
                            </m:oMath>
                          </a14:m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  <a:cs typeface="宋体" panose="02010600030101010101" pitchFamily="2" charset="-122"/>
                            </a:rPr>
                            <a:t>的关系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 gridSpan="2">
                      <a:txBody>
                        <a:bodyPr wrap="square"/>
                        <a:p>
                          <a:pPr 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charset="0"/>
                                    <a:ea typeface="宋体" panose="02010600030101010101" pitchFamily="2" charset="-122"/>
                                    <a:cs typeface="Cambria Math" panose="02040503050406030204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charset="0"/>
                                        <a:ea typeface="宋体" panose="02010600030101010101" pitchFamily="2" charset="-122"/>
                                        <a:cs typeface="Cambria Math" panose="02040503050406030204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altLang="zh-CN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 hMerge="1"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custDataLst>
                  <p:tags r:id="rId4"/>
                </p:custDataLst>
              </p:nvPr>
            </p:nvGraphicFramePr>
            <p:xfrm>
              <a:off x="681990" y="1566545"/>
              <a:ext cx="9847580" cy="4648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59330"/>
                    <a:gridCol w="3579495"/>
                    <a:gridCol w="4008755"/>
                  </a:tblGrid>
                  <a:tr h="457200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</a:tr>
                  <a:tr h="827405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</a:rPr>
                            <a:t>标准方程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</a:tr>
                  <a:tr h="2204085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  <a:cs typeface="宋体" panose="02010600030101010101" pitchFamily="2" charset="-122"/>
                            </a:rPr>
                            <a:t>图形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endParaRPr lang="en-US" altLang="zh-CN" sz="2000" b="0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endParaRPr>
                        </a:p>
                      </a:txBody>
                      <a:tcPr vert="horz"/>
                    </a:tc>
                  </a:tr>
                  <a:tr h="568325">
                    <a:tc>
                      <a:txBody>
                        <a:bodyPr wrap="square"/>
                        <a:p>
                          <a:pPr algn="ctr">
                            <a:buNone/>
                          </a:pPr>
                          <a:r>
                            <a:rPr lang="zh-CN" altLang="en-US" sz="2400" b="1">
                              <a:latin typeface="宋体" panose="02010600030101010101" pitchFamily="2" charset="-122"/>
                              <a:ea typeface="宋体" panose="02010600030101010101" pitchFamily="2" charset="-122"/>
                              <a:cs typeface="宋体" panose="02010600030101010101" pitchFamily="2" charset="-122"/>
                            </a:rPr>
                            <a:t>焦点</a:t>
                          </a:r>
                          <a:endParaRPr lang="zh-CN" altLang="en-US" sz="2400" b="1">
                            <a:latin typeface="宋体" panose="02010600030101010101" pitchFamily="2" charset="-122"/>
                            <a:ea typeface="宋体" panose="02010600030101010101" pitchFamily="2" charset="-122"/>
                            <a:cs typeface="宋体" panose="02010600030101010101" pitchFamily="2" charset="-122"/>
                          </a:endParaRPr>
                        </a:p>
                      </a:txBody>
                      <a:tcPr vert="horz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</a:tr>
                  <a:tr h="51371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vert="horz">
                        <a:blipFill>
                          <a:blip r:embed="rId5"/>
                        </a:blipFill>
                      </a:tcPr>
                    </a:tc>
                    <a:tc hMerge="1"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15" name="组合 14"/>
          <p:cNvGrpSpPr/>
          <p:nvPr>
            <p:custDataLst>
              <p:tags r:id="rId6"/>
            </p:custDataLst>
          </p:nvPr>
        </p:nvGrpSpPr>
        <p:grpSpPr>
          <a:xfrm>
            <a:off x="3308985" y="2935605"/>
            <a:ext cx="6033135" cy="2019300"/>
            <a:chOff x="5211" y="4191"/>
            <a:chExt cx="9501" cy="3180"/>
          </a:xfrm>
        </p:grpSpPr>
        <p:pic>
          <p:nvPicPr>
            <p:cNvPr id="13" name="图片 12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rcRect l="8836" t="3432" r="8836" b="51921"/>
            <a:stretch>
              <a:fillRect/>
            </a:stretch>
          </p:blipFill>
          <p:spPr>
            <a:xfrm rot="16200000">
              <a:off x="6048" y="3563"/>
              <a:ext cx="2722" cy="4397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8"/>
            <a:srcRect l="1033" t="68681" r="2757" b="369"/>
            <a:stretch>
              <a:fillRect/>
            </a:stretch>
          </p:blipFill>
          <p:spPr>
            <a:xfrm rot="16200000">
              <a:off x="11598" y="4257"/>
              <a:ext cx="3181" cy="3048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9950,&quot;width&quot;:6400}"/>
</p:tagLst>
</file>

<file path=ppt/tags/tag2.xml><?xml version="1.0" encoding="utf-8"?>
<p:tagLst xmlns:p="http://schemas.openxmlformats.org/presentationml/2006/main">
  <p:tag name="AS_UNIQUEID" val="478"/>
</p:tagLst>
</file>

<file path=ppt/tags/tag3.xml><?xml version="1.0" encoding="utf-8"?>
<p:tagLst xmlns:p="http://schemas.openxmlformats.org/presentationml/2006/main">
  <p:tag name="AS_UNIQUEID" val="479"/>
</p:tagLst>
</file>

<file path=ppt/tags/tag4.xml><?xml version="1.0" encoding="utf-8"?>
<p:tagLst xmlns:p="http://schemas.openxmlformats.org/presentationml/2006/main">
  <p:tag name="AS_UNIQUEID" val="480"/>
</p:tagLst>
</file>

<file path=ppt/tags/tag5.xml><?xml version="1.0" encoding="utf-8"?>
<p:tagLst xmlns:p="http://schemas.openxmlformats.org/presentationml/2006/main">
  <p:tag name="AS_UNIQUEID" val="481"/>
</p:tagLst>
</file>

<file path=ppt/tags/tag6.xml><?xml version="1.0" encoding="utf-8"?>
<p:tagLst xmlns:p="http://schemas.openxmlformats.org/presentationml/2006/main">
  <p:tag name="AS_UNIQUEID" val="481"/>
</p:tagLst>
</file>

<file path=ppt/tags/tag7.xml><?xml version="1.0" encoding="utf-8"?>
<p:tagLst xmlns:p="http://schemas.openxmlformats.org/presentationml/2006/main">
  <p:tag name="AS_UNIQUEID" val="483"/>
</p:tagLst>
</file>

<file path=ppt/tags/tag8.xml><?xml version="1.0" encoding="utf-8"?>
<p:tagLst xmlns:p="http://schemas.openxmlformats.org/presentationml/2006/main">
  <p:tag name="AS_UNIQUEID" val="484"/>
</p:tagLst>
</file>

<file path=ppt/tags/tag9.xml><?xml version="1.0" encoding="utf-8"?>
<p:tagLst xmlns:p="http://schemas.openxmlformats.org/presentationml/2006/main">
  <p:tag name="AS_UNIQUEID" val="485"/>
</p:tagLst>
</file>

<file path=ppt/tags/tag10.xml><?xml version="1.0" encoding="utf-8"?>
<p:tagLst xmlns:p="http://schemas.openxmlformats.org/presentationml/2006/main">
  <p:tag name="AS_UNIQUEID" val="486"/>
</p:tagLst>
</file>

<file path=ppt/tags/tag11.xml><?xml version="1.0" encoding="utf-8"?>
<p:tagLst xmlns:p="http://schemas.openxmlformats.org/presentationml/2006/main">
  <p:tag name="AS_UNIQUEID" val="491"/>
</p:tagLst>
</file>

<file path=ppt/tags/tag12.xml><?xml version="1.0" encoding="utf-8"?>
<p:tagLst xmlns:p="http://schemas.openxmlformats.org/presentationml/2006/main">
  <p:tag name="AS_UNIQUEID" val="512"/>
</p:tagLst>
</file>

<file path=ppt/tags/tag13.xml><?xml version="1.0" encoding="utf-8"?>
<p:tagLst xmlns:p="http://schemas.openxmlformats.org/presentationml/2006/main">
  <p:tag name="AS_UNIQUEID" val="513"/>
</p:tagLst>
</file>

<file path=ppt/tags/tag14.xml><?xml version="1.0" encoding="utf-8"?>
<p:tagLst xmlns:p="http://schemas.openxmlformats.org/presentationml/2006/main">
  <p:tag name="AS_UNIQUEID" val="514"/>
</p:tagLst>
</file>

<file path=ppt/tags/tag15.xml><?xml version="1.0" encoding="utf-8"?>
<p:tagLst xmlns:p="http://schemas.openxmlformats.org/presentationml/2006/main">
  <p:tag name="AS_UNIQUEID" val="515"/>
</p:tagLst>
</file>

<file path=ppt/tags/tag16.xml><?xml version="1.0" encoding="utf-8"?>
<p:tagLst xmlns:p="http://schemas.openxmlformats.org/presentationml/2006/main">
  <p:tag name="AS_UNIQUEID" val="515"/>
</p:tagLst>
</file>

<file path=ppt/tags/tag17.xml><?xml version="1.0" encoding="utf-8"?>
<p:tagLst xmlns:p="http://schemas.openxmlformats.org/presentationml/2006/main">
  <p:tag name="AS_UNIQUEID" val="517"/>
</p:tagLst>
</file>

<file path=ppt/tags/tag18.xml><?xml version="1.0" encoding="utf-8"?>
<p:tagLst xmlns:p="http://schemas.openxmlformats.org/presentationml/2006/main">
  <p:tag name="AS_UNIQUEID" val="518"/>
</p:tagLst>
</file>

<file path=ppt/tags/tag19.xml><?xml version="1.0" encoding="utf-8"?>
<p:tagLst xmlns:p="http://schemas.openxmlformats.org/presentationml/2006/main">
  <p:tag name="AS_UNIQUEID" val="519"/>
</p:tagLst>
</file>

<file path=ppt/tags/tag20.xml><?xml version="1.0" encoding="utf-8"?>
<p:tagLst xmlns:p="http://schemas.openxmlformats.org/presentationml/2006/main">
  <p:tag name="AS_UNIQUEID" val="520"/>
</p:tagLst>
</file>

<file path=ppt/tags/tag21.xml><?xml version="1.0" encoding="utf-8"?>
<p:tagLst xmlns:p="http://schemas.openxmlformats.org/presentationml/2006/main">
  <p:tag name="AS_UNIQUEID" val="521"/>
</p:tagLst>
</file>

<file path=ppt/tags/tag22.xml><?xml version="1.0" encoding="utf-8"?>
<p:tagLst xmlns:p="http://schemas.openxmlformats.org/presentationml/2006/main">
  <p:tag name="AS_UNIQUEID" val="522"/>
</p:tagLst>
</file>

<file path=ppt/tags/tag23.xml><?xml version="1.0" encoding="utf-8"?>
<p:tagLst xmlns:p="http://schemas.openxmlformats.org/presentationml/2006/main">
  <p:tag name="AS_UNIQUEID" val="523"/>
</p:tagLst>
</file>

<file path=ppt/tags/tag24.xml><?xml version="1.0" encoding="utf-8"?>
<p:tagLst xmlns:p="http://schemas.openxmlformats.org/presentationml/2006/main">
  <p:tag name="AS_UNIQUEID" val="524"/>
</p:tagLst>
</file>

<file path=ppt/tags/tag25.xml><?xml version="1.0" encoding="utf-8"?>
<p:tagLst xmlns:p="http://schemas.openxmlformats.org/presentationml/2006/main">
  <p:tag name="AS_UNIQUEID" val="525"/>
</p:tagLst>
</file>

<file path=ppt/tags/tag26.xml><?xml version="1.0" encoding="utf-8"?>
<p:tagLst xmlns:p="http://schemas.openxmlformats.org/presentationml/2006/main">
  <p:tag name="AS_UNIQUEID" val="526"/>
</p:tagLst>
</file>

<file path=ppt/tags/tag27.xml><?xml version="1.0" encoding="utf-8"?>
<p:tagLst xmlns:p="http://schemas.openxmlformats.org/presentationml/2006/main">
  <p:tag name="AS_UNIQUEID" val="527"/>
</p:tagLst>
</file>

<file path=ppt/tags/tag28.xml><?xml version="1.0" encoding="utf-8"?>
<p:tagLst xmlns:p="http://schemas.openxmlformats.org/presentationml/2006/main">
  <p:tag name="AS_UNIQUEID" val="527"/>
</p:tagLst>
</file>

<file path=ppt/tags/tag29.xml><?xml version="1.0" encoding="utf-8"?>
<p:tagLst xmlns:p="http://schemas.openxmlformats.org/presentationml/2006/main">
  <p:tag name="AS_UNIQUEID" val="529"/>
</p:tagLst>
</file>

<file path=ppt/tags/tag30.xml><?xml version="1.0" encoding="utf-8"?>
<p:tagLst xmlns:p="http://schemas.openxmlformats.org/presentationml/2006/main">
  <p:tag name="AS_UNIQUEID" val="553"/>
</p:tagLst>
</file>

<file path=ppt/tags/tag31.xml><?xml version="1.0" encoding="utf-8"?>
<p:tagLst xmlns:p="http://schemas.openxmlformats.org/presentationml/2006/main">
  <p:tag name="AS_UNIQUEID" val="570"/>
</p:tagLst>
</file>

<file path=ppt/tags/tag32.xml><?xml version="1.0" encoding="utf-8"?>
<p:tagLst xmlns:p="http://schemas.openxmlformats.org/presentationml/2006/main">
  <p:tag name="AS_UNIQUEID" val="570"/>
</p:tagLst>
</file>

<file path=ppt/tags/tag33.xml><?xml version="1.0" encoding="utf-8"?>
<p:tagLst xmlns:p="http://schemas.openxmlformats.org/presentationml/2006/main">
  <p:tag name="AS_UNIQUEID" val="572"/>
</p:tagLst>
</file>

<file path=ppt/tags/tag34.xml><?xml version="1.0" encoding="utf-8"?>
<p:tagLst xmlns:p="http://schemas.openxmlformats.org/presentationml/2006/main">
  <p:tag name="AS_UNIQUEID" val="573"/>
</p:tagLst>
</file>

<file path=ppt/tags/tag35.xml><?xml version="1.0" encoding="utf-8"?>
<p:tagLst xmlns:p="http://schemas.openxmlformats.org/presentationml/2006/main">
  <p:tag name="AS_UNIQUEID" val="573"/>
</p:tagLst>
</file>

<file path=ppt/tags/tag36.xml><?xml version="1.0" encoding="utf-8"?>
<p:tagLst xmlns:p="http://schemas.openxmlformats.org/presentationml/2006/main">
  <p:tag name="AS_UNIQUEID" val="575"/>
</p:tagLst>
</file>

<file path=ppt/tags/tag37.xml><?xml version="1.0" encoding="utf-8"?>
<p:tagLst xmlns:p="http://schemas.openxmlformats.org/presentationml/2006/main">
  <p:tag name="AS_UNIQUEID" val="577"/>
</p:tagLst>
</file>

<file path=ppt/tags/tag38.xml><?xml version="1.0" encoding="utf-8"?>
<p:tagLst xmlns:p="http://schemas.openxmlformats.org/presentationml/2006/main">
  <p:tag name="AS_UNIQUEID" val="578"/>
</p:tagLst>
</file>

<file path=ppt/tags/tag39.xml><?xml version="1.0" encoding="utf-8"?>
<p:tagLst xmlns:p="http://schemas.openxmlformats.org/presentationml/2006/main">
  <p:tag name="AS_UNIQUEID" val="578"/>
</p:tagLst>
</file>

<file path=ppt/tags/tag40.xml><?xml version="1.0" encoding="utf-8"?>
<p:tagLst xmlns:p="http://schemas.openxmlformats.org/presentationml/2006/main">
  <p:tag name="AS_UNIQUEID" val="580"/>
</p:tagLst>
</file>

<file path=ppt/tags/tag41.xml><?xml version="1.0" encoding="utf-8"?>
<p:tagLst xmlns:p="http://schemas.openxmlformats.org/presentationml/2006/main">
  <p:tag name="AS_UNIQUEID" val="190"/>
</p:tagLst>
</file>

<file path=ppt/tags/tag42.xml><?xml version="1.0" encoding="utf-8"?>
<p:tagLst xmlns:p="http://schemas.openxmlformats.org/presentationml/2006/main">
  <p:tag name="AS_UNIQUEID" val="191"/>
</p:tagLst>
</file>

<file path=ppt/tags/tag43.xml><?xml version="1.0" encoding="utf-8"?>
<p:tagLst xmlns:p="http://schemas.openxmlformats.org/presentationml/2006/main">
  <p:tag name="AS_UNIQUEID" val="208"/>
</p:tagLst>
</file>

<file path=ppt/tags/tag44.xml><?xml version="1.0" encoding="utf-8"?>
<p:tagLst xmlns:p="http://schemas.openxmlformats.org/presentationml/2006/main">
  <p:tag name="AS_UNIQUEID" val="209"/>
</p:tagLst>
</file>

<file path=ppt/tags/tag45.xml><?xml version="1.0" encoding="utf-8"?>
<p:tagLst xmlns:p="http://schemas.openxmlformats.org/presentationml/2006/main">
  <p:tag name="AS_UNIQUEID" val="210"/>
</p:tagLst>
</file>

<file path=ppt/tags/tag46.xml><?xml version="1.0" encoding="utf-8"?>
<p:tagLst xmlns:p="http://schemas.openxmlformats.org/presentationml/2006/main">
  <p:tag name="AS_UNIQUEID" val="211"/>
</p:tagLst>
</file>

<file path=ppt/tags/tag47.xml><?xml version="1.0" encoding="utf-8"?>
<p:tagLst xmlns:p="http://schemas.openxmlformats.org/presentationml/2006/main">
  <p:tag name="AS_UNIQUEID" val="212"/>
</p:tagLst>
</file>

<file path=ppt/tags/tag48.xml><?xml version="1.0" encoding="utf-8"?>
<p:tagLst xmlns:p="http://schemas.openxmlformats.org/presentationml/2006/main">
  <p:tag name="AS_UNIQUEID" val="212"/>
</p:tagLst>
</file>

<file path=ppt/tags/tag49.xml><?xml version="1.0" encoding="utf-8"?>
<p:tagLst xmlns:p="http://schemas.openxmlformats.org/presentationml/2006/main">
  <p:tag name="AS_UNIQUEID" val="214"/>
</p:tagLst>
</file>

<file path=ppt/tags/tag50.xml><?xml version="1.0" encoding="utf-8"?>
<p:tagLst xmlns:p="http://schemas.openxmlformats.org/presentationml/2006/main">
  <p:tag name="AS_UNIQUEID" val="215"/>
</p:tagLst>
</file>

<file path=ppt/tags/tag51.xml><?xml version="1.0" encoding="utf-8"?>
<p:tagLst xmlns:p="http://schemas.openxmlformats.org/presentationml/2006/main">
  <p:tag name="AS_UNIQUEID" val="216"/>
</p:tagLst>
</file>

<file path=ppt/tags/tag52.xml><?xml version="1.0" encoding="utf-8"?>
<p:tagLst xmlns:p="http://schemas.openxmlformats.org/presentationml/2006/main">
  <p:tag name="AS_UNIQUEID" val="216"/>
</p:tagLst>
</file>

<file path=ppt/tags/tag53.xml><?xml version="1.0" encoding="utf-8"?>
<p:tagLst xmlns:p="http://schemas.openxmlformats.org/presentationml/2006/main">
  <p:tag name="AS_UNIQUEID" val="218"/>
</p:tagLst>
</file>

<file path=ppt/tags/tag54.xml><?xml version="1.0" encoding="utf-8"?>
<p:tagLst xmlns:p="http://schemas.openxmlformats.org/presentationml/2006/main">
  <p:tag name="AS_UNIQUEID" val="219"/>
</p:tagLst>
</file>

<file path=ppt/tags/tag55.xml><?xml version="1.0" encoding="utf-8"?>
<p:tagLst xmlns:p="http://schemas.openxmlformats.org/presentationml/2006/main">
  <p:tag name="AS_UNIQUEID" val="220"/>
</p:tagLst>
</file>

<file path=ppt/tags/tag56.xml><?xml version="1.0" encoding="utf-8"?>
<p:tagLst xmlns:p="http://schemas.openxmlformats.org/presentationml/2006/main">
  <p:tag name="AS_UNIQUEID" val="221"/>
</p:tagLst>
</file>

<file path=ppt/tags/tag57.xml><?xml version="1.0" encoding="utf-8"?>
<p:tagLst xmlns:p="http://schemas.openxmlformats.org/presentationml/2006/main">
  <p:tag name="AS_UNIQUEID" val="221"/>
</p:tagLst>
</file>

<file path=ppt/tags/tag58.xml><?xml version="1.0" encoding="utf-8"?>
<p:tagLst xmlns:p="http://schemas.openxmlformats.org/presentationml/2006/main">
  <p:tag name="AS_UNIQUEID" val="223"/>
</p:tagLst>
</file>

<file path=ppt/tags/tag59.xml><?xml version="1.0" encoding="utf-8"?>
<p:tagLst xmlns:p="http://schemas.openxmlformats.org/presentationml/2006/main">
  <p:tag name="AS_UNIQUEID" val="224"/>
</p:tagLst>
</file>

<file path=ppt/tags/tag60.xml><?xml version="1.0" encoding="utf-8"?>
<p:tagLst xmlns:p="http://schemas.openxmlformats.org/presentationml/2006/main">
  <p:tag name="AS_UNIQUEID" val="315"/>
</p:tagLst>
</file>

<file path=ppt/tags/tag61.xml><?xml version="1.0" encoding="utf-8"?>
<p:tagLst xmlns:p="http://schemas.openxmlformats.org/presentationml/2006/main">
  <p:tag name="AS_UNIQUEID" val="316"/>
</p:tagLst>
</file>

<file path=ppt/tags/tag62.xml><?xml version="1.0" encoding="utf-8"?>
<p:tagLst xmlns:p="http://schemas.openxmlformats.org/presentationml/2006/main">
  <p:tag name="AS_UNIQUEID" val="317"/>
</p:tagLst>
</file>

<file path=ppt/tags/tag63.xml><?xml version="1.0" encoding="utf-8"?>
<p:tagLst xmlns:p="http://schemas.openxmlformats.org/presentationml/2006/main">
  <p:tag name="AS_UNIQUEID" val="322"/>
</p:tagLst>
</file>

<file path=ppt/tags/tag64.xml><?xml version="1.0" encoding="utf-8"?>
<p:tagLst xmlns:p="http://schemas.openxmlformats.org/presentationml/2006/main">
  <p:tag name="AS_UNIQUEID" val="323"/>
</p:tagLst>
</file>

<file path=ppt/tags/tag65.xml><?xml version="1.0" encoding="utf-8"?>
<p:tagLst xmlns:p="http://schemas.openxmlformats.org/presentationml/2006/main">
  <p:tag name="AS_UNIQUEID" val="323"/>
</p:tagLst>
</file>

<file path=ppt/tags/tag66.xml><?xml version="1.0" encoding="utf-8"?>
<p:tagLst xmlns:p="http://schemas.openxmlformats.org/presentationml/2006/main">
  <p:tag name="AS_UNIQUEID" val="325"/>
</p:tagLst>
</file>

<file path=ppt/tags/tag67.xml><?xml version="1.0" encoding="utf-8"?>
<p:tagLst xmlns:p="http://schemas.openxmlformats.org/presentationml/2006/main">
  <p:tag name="AS_UNIQUEID" val="326"/>
</p:tagLst>
</file>

<file path=ppt/tags/tag68.xml><?xml version="1.0" encoding="utf-8"?>
<p:tagLst xmlns:p="http://schemas.openxmlformats.org/presentationml/2006/main">
  <p:tag name="AS_UNIQUEID" val="327"/>
</p:tagLst>
</file>

<file path=ppt/tags/tag69.xml><?xml version="1.0" encoding="utf-8"?>
<p:tagLst xmlns:p="http://schemas.openxmlformats.org/presentationml/2006/main">
  <p:tag name="AS_UNIQUEID" val="327"/>
</p:tagLst>
</file>

<file path=ppt/tags/tag70.xml><?xml version="1.0" encoding="utf-8"?>
<p:tagLst xmlns:p="http://schemas.openxmlformats.org/presentationml/2006/main">
  <p:tag name="AS_UNIQUEID" val="329"/>
</p:tagLst>
</file>

<file path=ppt/tags/tag71.xml><?xml version="1.0" encoding="utf-8"?>
<p:tagLst xmlns:p="http://schemas.openxmlformats.org/presentationml/2006/main">
  <p:tag name="AS_UNIQUEID" val="330"/>
</p:tagLst>
</file>

<file path=ppt/tags/tag72.xml><?xml version="1.0" encoding="utf-8"?>
<p:tagLst xmlns:p="http://schemas.openxmlformats.org/presentationml/2006/main">
  <p:tag name="AS_UNIQUEID" val="331"/>
</p:tagLst>
</file>

<file path=ppt/tags/tag73.xml><?xml version="1.0" encoding="utf-8"?>
<p:tagLst xmlns:p="http://schemas.openxmlformats.org/presentationml/2006/main">
  <p:tag name="AS_UNIQUEID" val="331"/>
</p:tagLst>
</file>

<file path=ppt/tags/tag74.xml><?xml version="1.0" encoding="utf-8"?>
<p:tagLst xmlns:p="http://schemas.openxmlformats.org/presentationml/2006/main">
  <p:tag name="AS_UNIQUEID" val="333"/>
</p:tagLst>
</file>

<file path=ppt/tags/tag75.xml><?xml version="1.0" encoding="utf-8"?>
<p:tagLst xmlns:p="http://schemas.openxmlformats.org/presentationml/2006/main">
  <p:tag name="AS_UNIQUEID" val="334"/>
</p:tagLst>
</file>

<file path=ppt/tags/tag76.xml><?xml version="1.0" encoding="utf-8"?>
<p:tagLst xmlns:p="http://schemas.openxmlformats.org/presentationml/2006/main">
  <p:tag name="AS_UNIQUEID" val="335"/>
</p:tagLst>
</file>

<file path=ppt/tags/tag77.xml><?xml version="1.0" encoding="utf-8"?>
<p:tagLst xmlns:p="http://schemas.openxmlformats.org/presentationml/2006/main">
  <p:tag name="AS_UNIQUEID" val="335"/>
</p:tagLst>
</file>

<file path=ppt/tags/tag78.xml><?xml version="1.0" encoding="utf-8"?>
<p:tagLst xmlns:p="http://schemas.openxmlformats.org/presentationml/2006/main">
  <p:tag name="AS_UNIQUEID" val="337"/>
</p:tagLst>
</file>

<file path=ppt/tags/tag79.xml><?xml version="1.0" encoding="utf-8"?>
<p:tagLst xmlns:p="http://schemas.openxmlformats.org/presentationml/2006/main">
  <p:tag name="AS_UNIQUEID" val="342"/>
</p:tagLst>
</file>

<file path=ppt/tags/tag80.xml><?xml version="1.0" encoding="utf-8"?>
<p:tagLst xmlns:p="http://schemas.openxmlformats.org/presentationml/2006/main">
  <p:tag name="AS_UNIQUEID" val="359"/>
</p:tagLst>
</file>

<file path=ppt/tags/tag81.xml><?xml version="1.0" encoding="utf-8"?>
<p:tagLst xmlns:p="http://schemas.openxmlformats.org/presentationml/2006/main">
  <p:tag name="AS_UNIQUEID" val="360"/>
</p:tagLst>
</file>

<file path=ppt/tags/tag82.xml><?xml version="1.0" encoding="utf-8"?>
<p:tagLst xmlns:p="http://schemas.openxmlformats.org/presentationml/2006/main">
  <p:tag name="AS_UNIQUEID" val="361"/>
</p:tagLst>
</file>

<file path=ppt/tags/tag83.xml><?xml version="1.0" encoding="utf-8"?>
<p:tagLst xmlns:p="http://schemas.openxmlformats.org/presentationml/2006/main">
  <p:tag name="AS_UNIQUEID" val="362"/>
</p:tagLst>
</file>

<file path=ppt/tags/tag84.xml><?xml version="1.0" encoding="utf-8"?>
<p:tagLst xmlns:p="http://schemas.openxmlformats.org/presentationml/2006/main">
  <p:tag name="AS_UNIQUEID" val="363"/>
</p:tagLst>
</file>

<file path=ppt/tags/tag85.xml><?xml version="1.0" encoding="utf-8"?>
<p:tagLst xmlns:p="http://schemas.openxmlformats.org/presentationml/2006/main">
  <p:tag name="AS_UNIQUEID" val="363"/>
</p:tagLst>
</file>

<file path=ppt/tags/tag86.xml><?xml version="1.0" encoding="utf-8"?>
<p:tagLst xmlns:p="http://schemas.openxmlformats.org/presentationml/2006/main">
  <p:tag name="AS_UNIQUEID" val="365"/>
</p:tagLst>
</file>

<file path=ppt/tags/tag87.xml><?xml version="1.0" encoding="utf-8"?>
<p:tagLst xmlns:p="http://schemas.openxmlformats.org/presentationml/2006/main">
  <p:tag name="AS_UNIQUEID" val="366"/>
</p:tagLst>
</file>

<file path=ppt/tags/tag88.xml><?xml version="1.0" encoding="utf-8"?>
<p:tagLst xmlns:p="http://schemas.openxmlformats.org/presentationml/2006/main">
  <p:tag name="AS_UNIQUEID" val="367"/>
</p:tagLst>
</file>

<file path=ppt/tags/tag89.xml><?xml version="1.0" encoding="utf-8"?>
<p:tagLst xmlns:p="http://schemas.openxmlformats.org/presentationml/2006/main">
  <p:tag name="AS_UNIQUEID" val="367"/>
</p:tagLst>
</file>

<file path=ppt/tags/tag90.xml><?xml version="1.0" encoding="utf-8"?>
<p:tagLst xmlns:p="http://schemas.openxmlformats.org/presentationml/2006/main">
  <p:tag name="AS_UNIQUEID" val="369"/>
</p:tagLst>
</file>

<file path=ppt/tags/tag91.xml><?xml version="1.0" encoding="utf-8"?>
<p:tagLst xmlns:p="http://schemas.openxmlformats.org/presentationml/2006/main">
  <p:tag name="AS_UNIQUEID" val="370"/>
</p:tagLst>
</file>

<file path=ppt/tags/tag92.xml><?xml version="1.0" encoding="utf-8"?>
<p:tagLst xmlns:p="http://schemas.openxmlformats.org/presentationml/2006/main">
  <p:tag name="AS_UNIQUEID" val="371"/>
</p:tagLst>
</file>

<file path=ppt/tags/tag93.xml><?xml version="1.0" encoding="utf-8"?>
<p:tagLst xmlns:p="http://schemas.openxmlformats.org/presentationml/2006/main">
  <p:tag name="AS_UNIQUEID" val="371"/>
</p:tagLst>
</file>

<file path=ppt/tags/tag94.xml><?xml version="1.0" encoding="utf-8"?>
<p:tagLst xmlns:p="http://schemas.openxmlformats.org/presentationml/2006/main">
  <p:tag name="AS_UNIQUEID" val="373"/>
</p:tagLst>
</file>

<file path=ppt/tags/tag95.xml><?xml version="1.0" encoding="utf-8"?>
<p:tagLst xmlns:p="http://schemas.openxmlformats.org/presentationml/2006/main">
  <p:tag name="AS_UNIQUEID" val="374"/>
</p:tagLst>
</file>

<file path=ppt/tags/tag96.xml><?xml version="1.0" encoding="utf-8"?>
<p:tagLst xmlns:p="http://schemas.openxmlformats.org/presentationml/2006/main">
  <p:tag name="AS_UNIQUEID" val="375"/>
</p:tagLst>
</file>

<file path=ppt/tags/tag97.xml><?xml version="1.0" encoding="utf-8"?>
<p:tagLst xmlns:p="http://schemas.openxmlformats.org/presentationml/2006/main">
  <p:tag name="AS_UNIQUEID" val="375"/>
</p:tagLst>
</file>

<file path=ppt/tags/tag98.xml><?xml version="1.0" encoding="utf-8"?>
<p:tagLst xmlns:p="http://schemas.openxmlformats.org/presentationml/2006/main">
  <p:tag name="AS_UNIQUEID" val="377"/>
</p:tagLst>
</file>

<file path=ppt/tags/tag99.xml><?xml version="1.0" encoding="utf-8"?>
<p:tagLst xmlns:p="http://schemas.openxmlformats.org/presentationml/2006/main">
  <p:tag name="AS_UNIQUEID" val="378"/>
</p:tagLst>
</file>

<file path=ppt/tags/tag100.xml><?xml version="1.0" encoding="utf-8"?>
<p:tagLst xmlns:p="http://schemas.openxmlformats.org/presentationml/2006/main">
  <p:tag name="AS_UNIQUEID" val="379"/>
</p:tagLst>
</file>

<file path=ppt/tags/tag101.xml><?xml version="1.0" encoding="utf-8"?>
<p:tagLst xmlns:p="http://schemas.openxmlformats.org/presentationml/2006/main">
  <p:tag name="AS_UNIQUEID" val="379"/>
</p:tagLst>
</file>

<file path=ppt/tags/tag102.xml><?xml version="1.0" encoding="utf-8"?>
<p:tagLst xmlns:p="http://schemas.openxmlformats.org/presentationml/2006/main">
  <p:tag name="AS_UNIQUEID" val="381"/>
</p:tagLst>
</file>

<file path=ppt/tags/tag103.xml><?xml version="1.0" encoding="utf-8"?>
<p:tagLst xmlns:p="http://schemas.openxmlformats.org/presentationml/2006/main">
  <p:tag name="AS_UNIQUEID" val="386"/>
</p:tagLst>
</file>

<file path=ppt/tags/tag104.xml><?xml version="1.0" encoding="utf-8"?>
<p:tagLst xmlns:p="http://schemas.openxmlformats.org/presentationml/2006/main">
  <p:tag name="AS_UNIQUEID" val="403"/>
</p:tagLst>
</file>

<file path=ppt/tags/tag105.xml><?xml version="1.0" encoding="utf-8"?>
<p:tagLst xmlns:p="http://schemas.openxmlformats.org/presentationml/2006/main">
  <p:tag name="AS_UNIQUEID" val="404"/>
</p:tagLst>
</file>

<file path=ppt/tags/tag106.xml><?xml version="1.0" encoding="utf-8"?>
<p:tagLst xmlns:p="http://schemas.openxmlformats.org/presentationml/2006/main">
  <p:tag name="AS_UNIQUEID" val="405"/>
</p:tagLst>
</file>

<file path=ppt/tags/tag107.xml><?xml version="1.0" encoding="utf-8"?>
<p:tagLst xmlns:p="http://schemas.openxmlformats.org/presentationml/2006/main">
  <p:tag name="AS_UNIQUEID" val="406"/>
</p:tagLst>
</file>

<file path=ppt/tags/tag108.xml><?xml version="1.0" encoding="utf-8"?>
<p:tagLst xmlns:p="http://schemas.openxmlformats.org/presentationml/2006/main">
  <p:tag name="AS_UNIQUEID" val="407"/>
</p:tagLst>
</file>

<file path=ppt/tags/tag109.xml><?xml version="1.0" encoding="utf-8"?>
<p:tagLst xmlns:p="http://schemas.openxmlformats.org/presentationml/2006/main">
  <p:tag name="AS_UNIQUEID" val="408"/>
</p:tagLst>
</file>

<file path=ppt/tags/tag110.xml><?xml version="1.0" encoding="utf-8"?>
<p:tagLst xmlns:p="http://schemas.openxmlformats.org/presentationml/2006/main">
  <p:tag name="AS_UNIQUEID" val="409"/>
</p:tagLst>
</file>

<file path=ppt/tags/tag111.xml><?xml version="1.0" encoding="utf-8"?>
<p:tagLst xmlns:p="http://schemas.openxmlformats.org/presentationml/2006/main">
  <p:tag name="AS_UNIQUEID" val="410"/>
</p:tagLst>
</file>

<file path=ppt/tags/tag112.xml><?xml version="1.0" encoding="utf-8"?>
<p:tagLst xmlns:p="http://schemas.openxmlformats.org/presentationml/2006/main">
  <p:tag name="AS_UNIQUEID" val="411"/>
</p:tagLst>
</file>

<file path=ppt/tags/tag113.xml><?xml version="1.0" encoding="utf-8"?>
<p:tagLst xmlns:p="http://schemas.openxmlformats.org/presentationml/2006/main">
  <p:tag name="AS_UNIQUEID" val="411"/>
</p:tagLst>
</file>

<file path=ppt/tags/tag114.xml><?xml version="1.0" encoding="utf-8"?>
<p:tagLst xmlns:p="http://schemas.openxmlformats.org/presentationml/2006/main">
  <p:tag name="AS_UNIQUEID" val="413"/>
</p:tagLst>
</file>

<file path=ppt/tags/tag115.xml><?xml version="1.0" encoding="utf-8"?>
<p:tagLst xmlns:p="http://schemas.openxmlformats.org/presentationml/2006/main">
  <p:tag name="AS_UNIQUEID" val="418"/>
</p:tagLst>
</file>

<file path=ppt/tags/tag116.xml><?xml version="1.0" encoding="utf-8"?>
<p:tagLst xmlns:p="http://schemas.openxmlformats.org/presentationml/2006/main">
  <p:tag name="AS_UNIQUEID" val="435"/>
</p:tagLst>
</file>

<file path=ppt/tags/tag117.xml><?xml version="1.0" encoding="utf-8"?>
<p:tagLst xmlns:p="http://schemas.openxmlformats.org/presentationml/2006/main">
  <p:tag name="AS_UNIQUEID" val="436"/>
</p:tagLst>
</file>

<file path=ppt/tags/tag118.xml><?xml version="1.0" encoding="utf-8"?>
<p:tagLst xmlns:p="http://schemas.openxmlformats.org/presentationml/2006/main">
  <p:tag name="AS_UNIQUEID" val="437"/>
</p:tagLst>
</file>

<file path=ppt/tags/tag119.xml><?xml version="1.0" encoding="utf-8"?>
<p:tagLst xmlns:p="http://schemas.openxmlformats.org/presentationml/2006/main">
  <p:tag name="AS_UNIQUEID" val="438"/>
</p:tagLst>
</file>

<file path=ppt/tags/tag120.xml><?xml version="1.0" encoding="utf-8"?>
<p:tagLst xmlns:p="http://schemas.openxmlformats.org/presentationml/2006/main">
  <p:tag name="AS_UNIQUEID" val="439"/>
</p:tagLst>
</file>

<file path=ppt/tags/tag121.xml><?xml version="1.0" encoding="utf-8"?>
<p:tagLst xmlns:p="http://schemas.openxmlformats.org/presentationml/2006/main">
  <p:tag name="AS_UNIQUEID" val="439"/>
</p:tagLst>
</file>

<file path=ppt/tags/tag122.xml><?xml version="1.0" encoding="utf-8"?>
<p:tagLst xmlns:p="http://schemas.openxmlformats.org/presentationml/2006/main">
  <p:tag name="AS_UNIQUEID" val="441"/>
</p:tagLst>
</file>

<file path=ppt/tags/tag123.xml><?xml version="1.0" encoding="utf-8"?>
<p:tagLst xmlns:p="http://schemas.openxmlformats.org/presentationml/2006/main">
  <p:tag name="AS_UNIQUEID" val="442"/>
</p:tagLst>
</file>

<file path=ppt/tags/tag124.xml><?xml version="1.0" encoding="utf-8"?>
<p:tagLst xmlns:p="http://schemas.openxmlformats.org/presentationml/2006/main">
  <p:tag name="AS_UNIQUEID" val="443"/>
</p:tagLst>
</file>

<file path=ppt/tags/tag125.xml><?xml version="1.0" encoding="utf-8"?>
<p:tagLst xmlns:p="http://schemas.openxmlformats.org/presentationml/2006/main">
  <p:tag name="AS_UNIQUEID" val="443"/>
</p:tagLst>
</file>

<file path=ppt/tags/tag126.xml><?xml version="1.0" encoding="utf-8"?>
<p:tagLst xmlns:p="http://schemas.openxmlformats.org/presentationml/2006/main">
  <p:tag name="AS_UNIQUEID" val="445"/>
</p:tagLst>
</file>

<file path=ppt/tags/tag127.xml><?xml version="1.0" encoding="utf-8"?>
<p:tagLst xmlns:p="http://schemas.openxmlformats.org/presentationml/2006/main">
  <p:tag name="AS_UNIQUEID" val="446"/>
</p:tagLst>
</file>

<file path=ppt/tags/tag128.xml><?xml version="1.0" encoding="utf-8"?>
<p:tagLst xmlns:p="http://schemas.openxmlformats.org/presentationml/2006/main">
  <p:tag name="AS_UNIQUEID" val="447"/>
</p:tagLst>
</file>

<file path=ppt/tags/tag129.xml><?xml version="1.0" encoding="utf-8"?>
<p:tagLst xmlns:p="http://schemas.openxmlformats.org/presentationml/2006/main">
  <p:tag name="AS_UNIQUEID" val="447"/>
</p:tagLst>
</file>

<file path=ppt/tags/tag130.xml><?xml version="1.0" encoding="utf-8"?>
<p:tagLst xmlns:p="http://schemas.openxmlformats.org/presentationml/2006/main">
  <p:tag name="AS_UNIQUEID" val="449"/>
</p:tagLst>
</file>

<file path=ppt/tags/tag131.xml><?xml version="1.0" encoding="utf-8"?>
<p:tagLst xmlns:p="http://schemas.openxmlformats.org/presentationml/2006/main">
  <p:tag name="AS_UNIQUEID" val="450"/>
</p:tagLst>
</file>

<file path=ppt/tags/tag132.xml><?xml version="1.0" encoding="utf-8"?>
<p:tagLst xmlns:p="http://schemas.openxmlformats.org/presentationml/2006/main">
  <p:tag name="AS_UNIQUEID" val="451"/>
</p:tagLst>
</file>

<file path=ppt/tags/tag133.xml><?xml version="1.0" encoding="utf-8"?>
<p:tagLst xmlns:p="http://schemas.openxmlformats.org/presentationml/2006/main">
  <p:tag name="AS_UNIQUEID" val="451"/>
</p:tagLst>
</file>

<file path=ppt/tags/tag134.xml><?xml version="1.0" encoding="utf-8"?>
<p:tagLst xmlns:p="http://schemas.openxmlformats.org/presentationml/2006/main">
  <p:tag name="AS_UNIQUEID" val="453"/>
</p:tagLst>
</file>

<file path=ppt/tags/tag135.xml><?xml version="1.0" encoding="utf-8"?>
<p:tagLst xmlns:p="http://schemas.openxmlformats.org/presentationml/2006/main">
  <p:tag name="AS_UNIQUEID" val="454"/>
</p:tagLst>
</file>

<file path=ppt/tags/tag136.xml><?xml version="1.0" encoding="utf-8"?>
<p:tagLst xmlns:p="http://schemas.openxmlformats.org/presentationml/2006/main">
  <p:tag name="AS_UNIQUEID" val="455"/>
</p:tagLst>
</file>

<file path=ppt/tags/tag137.xml><?xml version="1.0" encoding="utf-8"?>
<p:tagLst xmlns:p="http://schemas.openxmlformats.org/presentationml/2006/main">
  <p:tag name="AS_UNIQUEID" val="455"/>
</p:tagLst>
</file>

<file path=ppt/tags/tag138.xml><?xml version="1.0" encoding="utf-8"?>
<p:tagLst xmlns:p="http://schemas.openxmlformats.org/presentationml/2006/main">
  <p:tag name="AS_UNIQUEID" val="457"/>
</p:tagLst>
</file>

<file path=ppt/tags/tag139.xml><?xml version="1.0" encoding="utf-8"?>
<p:tagLst xmlns:p="http://schemas.openxmlformats.org/presentationml/2006/main">
  <p:tag name="AS_UNIQUEID" val="588"/>
</p:tagLst>
</file>

<file path=ppt/tags/tag140.xml><?xml version="1.0" encoding="utf-8"?>
<p:tagLst xmlns:p="http://schemas.openxmlformats.org/presentationml/2006/main">
  <p:tag name="AS_UNIQUEID" val="605"/>
</p:tagLst>
</file>

<file path=ppt/tags/tag141.xml><?xml version="1.0" encoding="utf-8"?>
<p:tagLst xmlns:p="http://schemas.openxmlformats.org/presentationml/2006/main">
  <p:tag name="AS_UNIQUEID" val="606"/>
</p:tagLst>
</file>

<file path=ppt/tags/tag142.xml><?xml version="1.0" encoding="utf-8"?>
<p:tagLst xmlns:p="http://schemas.openxmlformats.org/presentationml/2006/main">
  <p:tag name="AS_UNIQUEID" val="607"/>
</p:tagLst>
</file>

<file path=ppt/tags/tag143.xml><?xml version="1.0" encoding="utf-8"?>
<p:tagLst xmlns:p="http://schemas.openxmlformats.org/presentationml/2006/main">
  <p:tag name="AS_UNIQUEID" val="608"/>
</p:tagLst>
</file>

<file path=ppt/tags/tag144.xml><?xml version="1.0" encoding="utf-8"?>
<p:tagLst xmlns:p="http://schemas.openxmlformats.org/presentationml/2006/main">
  <p:tag name="AS_UNIQUEID" val="608"/>
</p:tagLst>
</file>

<file path=ppt/tags/tag145.xml><?xml version="1.0" encoding="utf-8"?>
<p:tagLst xmlns:p="http://schemas.openxmlformats.org/presentationml/2006/main">
  <p:tag name="AS_UNIQUEID" val="610"/>
</p:tagLst>
</file>

<file path=ppt/tags/tag146.xml><?xml version="1.0" encoding="utf-8"?>
<p:tagLst xmlns:p="http://schemas.openxmlformats.org/presentationml/2006/main">
  <p:tag name="AS_UNIQUEID" val="611"/>
</p:tagLst>
</file>

<file path=ppt/tags/tag147.xml><?xml version="1.0" encoding="utf-8"?>
<p:tagLst xmlns:p="http://schemas.openxmlformats.org/presentationml/2006/main">
  <p:tag name="AS_UNIQUEID" val="612"/>
</p:tagLst>
</file>

<file path=ppt/tags/tag148.xml><?xml version="1.0" encoding="utf-8"?>
<p:tagLst xmlns:p="http://schemas.openxmlformats.org/presentationml/2006/main">
  <p:tag name="AS_UNIQUEID" val="613"/>
</p:tagLst>
</file>

<file path=ppt/tags/tag149.xml><?xml version="1.0" encoding="utf-8"?>
<p:tagLst xmlns:p="http://schemas.openxmlformats.org/presentationml/2006/main">
  <p:tag name="AS_UNIQUEID" val="614"/>
</p:tagLst>
</file>

<file path=ppt/tags/tag150.xml><?xml version="1.0" encoding="utf-8"?>
<p:tagLst xmlns:p="http://schemas.openxmlformats.org/presentationml/2006/main">
  <p:tag name="AS_UNIQUEID" val="615"/>
</p:tagLst>
</file>

<file path=ppt/tags/tag151.xml><?xml version="1.0" encoding="utf-8"?>
<p:tagLst xmlns:p="http://schemas.openxmlformats.org/presentationml/2006/main">
  <p:tag name="AS_UNIQUEID" val="616"/>
</p:tagLst>
</file>

<file path=ppt/tags/tag152.xml><?xml version="1.0" encoding="utf-8"?>
<p:tagLst xmlns:p="http://schemas.openxmlformats.org/presentationml/2006/main">
  <p:tag name="AS_UNIQUEID" val="617"/>
</p:tagLst>
</file>

<file path=ppt/tags/tag153.xml><?xml version="1.0" encoding="utf-8"?>
<p:tagLst xmlns:p="http://schemas.openxmlformats.org/presentationml/2006/main">
  <p:tag name="AS_UNIQUEID" val="617"/>
</p:tagLst>
</file>

<file path=ppt/tags/tag154.xml><?xml version="1.0" encoding="utf-8"?>
<p:tagLst xmlns:p="http://schemas.openxmlformats.org/presentationml/2006/main">
  <p:tag name="AS_UNIQUEID" val="619"/>
</p:tagLst>
</file>

<file path=ppt/tags/tag155.xml><?xml version="1.0" encoding="utf-8"?>
<p:tagLst xmlns:p="http://schemas.openxmlformats.org/presentationml/2006/main">
  <p:tag name="AS_UNIQUEID" val="620"/>
</p:tagLst>
</file>

<file path=ppt/tags/tag156.xml><?xml version="1.0" encoding="utf-8"?>
<p:tagLst xmlns:p="http://schemas.openxmlformats.org/presentationml/2006/main">
  <p:tag name="AS_UNIQUEID" val="621"/>
</p:tagLst>
</file>

<file path=ppt/tags/tag157.xml><?xml version="1.0" encoding="utf-8"?>
<p:tagLst xmlns:p="http://schemas.openxmlformats.org/presentationml/2006/main">
  <p:tag name="AS_UNIQUEID" val="621"/>
</p:tagLst>
</file>

<file path=ppt/tags/tag158.xml><?xml version="1.0" encoding="utf-8"?>
<p:tagLst xmlns:p="http://schemas.openxmlformats.org/presentationml/2006/main">
  <p:tag name="AS_UNIQUEID" val="623"/>
</p:tagLst>
</file>

<file path=ppt/tags/tag159.xml><?xml version="1.0" encoding="utf-8"?>
<p:tagLst xmlns:p="http://schemas.openxmlformats.org/presentationml/2006/main">
  <p:tag name="AS_UNIQUEID" val="624"/>
</p:tagLst>
</file>

<file path=ppt/tags/tag160.xml><?xml version="1.0" encoding="utf-8"?>
<p:tagLst xmlns:p="http://schemas.openxmlformats.org/presentationml/2006/main">
  <p:tag name="AS_UNIQUEID" val="625"/>
</p:tagLst>
</file>

<file path=ppt/tags/tag161.xml><?xml version="1.0" encoding="utf-8"?>
<p:tagLst xmlns:p="http://schemas.openxmlformats.org/presentationml/2006/main">
  <p:tag name="AS_UNIQUEID" val="625"/>
</p:tagLst>
</file>

<file path=ppt/tags/tag162.xml><?xml version="1.0" encoding="utf-8"?>
<p:tagLst xmlns:p="http://schemas.openxmlformats.org/presentationml/2006/main">
  <p:tag name="AS_UNIQUEID" val="627"/>
</p:tagLst>
</file>

<file path=ppt/tags/tag163.xml><?xml version="1.0" encoding="utf-8"?>
<p:tagLst xmlns:p="http://schemas.openxmlformats.org/presentationml/2006/main">
  <p:tag name="AS_UNIQUEID" val="628"/>
</p:tagLst>
</file>

<file path=ppt/tags/tag164.xml><?xml version="1.0" encoding="utf-8"?>
<p:tagLst xmlns:p="http://schemas.openxmlformats.org/presentationml/2006/main">
  <p:tag name="AS_UNIQUEID" val="629"/>
</p:tagLst>
</file>

<file path=ppt/tags/tag165.xml><?xml version="1.0" encoding="utf-8"?>
<p:tagLst xmlns:p="http://schemas.openxmlformats.org/presentationml/2006/main">
  <p:tag name="AS_UNIQUEID" val="629"/>
</p:tagLst>
</file>

<file path=ppt/tags/tag166.xml><?xml version="1.0" encoding="utf-8"?>
<p:tagLst xmlns:p="http://schemas.openxmlformats.org/presentationml/2006/main">
  <p:tag name="AS_UNIQUEID" val="631"/>
</p:tagLst>
</file>

<file path=ppt/tags/tag167.xml><?xml version="1.0" encoding="utf-8"?>
<p:tagLst xmlns:p="http://schemas.openxmlformats.org/presentationml/2006/main">
  <p:tag name="AS_UNIQUEID" val="691"/>
</p:tagLst>
</file>

<file path=ppt/tags/tag168.xml><?xml version="1.0" encoding="utf-8"?>
<p:tagLst xmlns:p="http://schemas.openxmlformats.org/presentationml/2006/main">
  <p:tag name="AS_UNIQUEID" val="708"/>
</p:tagLst>
</file>

<file path=ppt/tags/tag169.xml><?xml version="1.0" encoding="utf-8"?>
<p:tagLst xmlns:p="http://schemas.openxmlformats.org/presentationml/2006/main">
  <p:tag name="AS_UNIQUEID" val="708"/>
</p:tagLst>
</file>

<file path=ppt/tags/tag170.xml><?xml version="1.0" encoding="utf-8"?>
<p:tagLst xmlns:p="http://schemas.openxmlformats.org/presentationml/2006/main">
  <p:tag name="AS_UNIQUEID" val="710"/>
</p:tagLst>
</file>

<file path=ppt/tags/tag171.xml><?xml version="1.0" encoding="utf-8"?>
<p:tagLst xmlns:p="http://schemas.openxmlformats.org/presentationml/2006/main">
  <p:tag name="AS_UNIQUEID" val="711"/>
</p:tagLst>
</file>

<file path=ppt/tags/tag172.xml><?xml version="1.0" encoding="utf-8"?>
<p:tagLst xmlns:p="http://schemas.openxmlformats.org/presentationml/2006/main">
  <p:tag name="AS_UNIQUEID" val="711"/>
</p:tagLst>
</file>

<file path=ppt/tags/tag173.xml><?xml version="1.0" encoding="utf-8"?>
<p:tagLst xmlns:p="http://schemas.openxmlformats.org/presentationml/2006/main">
  <p:tag name="AS_UNIQUEID" val="713"/>
</p:tagLst>
</file>

<file path=ppt/tags/tag174.xml><?xml version="1.0" encoding="utf-8"?>
<p:tagLst xmlns:p="http://schemas.openxmlformats.org/presentationml/2006/main">
  <p:tag name="AS_UNIQUEID" val="714"/>
</p:tagLst>
</file>

<file path=ppt/tags/tag175.xml><?xml version="1.0" encoding="utf-8"?>
<p:tagLst xmlns:p="http://schemas.openxmlformats.org/presentationml/2006/main">
  <p:tag name="AS_UNIQUEID" val="715"/>
</p:tagLst>
</file>

<file path=ppt/tags/tag176.xml><?xml version="1.0" encoding="utf-8"?>
<p:tagLst xmlns:p="http://schemas.openxmlformats.org/presentationml/2006/main">
  <p:tag name="AS_UNIQUEID" val="716"/>
</p:tagLst>
</file>

<file path=ppt/tags/tag177.xml><?xml version="1.0" encoding="utf-8"?>
<p:tagLst xmlns:p="http://schemas.openxmlformats.org/presentationml/2006/main">
  <p:tag name="AS_UNIQUEID" val="716"/>
</p:tagLst>
</file>

<file path=ppt/tags/tag178.xml><?xml version="1.0" encoding="utf-8"?>
<p:tagLst xmlns:p="http://schemas.openxmlformats.org/presentationml/2006/main">
  <p:tag name="AS_UNIQUEID" val="718"/>
</p:tagLst>
</file>

<file path=ppt/tags/tag179.xml><?xml version="1.0" encoding="utf-8"?>
<p:tagLst xmlns:p="http://schemas.openxmlformats.org/presentationml/2006/main">
  <p:tag name="AS_UNIQUEID" val="719"/>
</p:tagLst>
</file>

<file path=ppt/tags/tag180.xml><?xml version="1.0" encoding="utf-8"?>
<p:tagLst xmlns:p="http://schemas.openxmlformats.org/presentationml/2006/main">
  <p:tag name="AS_UNIQUEID" val="720"/>
</p:tagLst>
</file>

<file path=ppt/tags/tag181.xml><?xml version="1.0" encoding="utf-8"?>
<p:tagLst xmlns:p="http://schemas.openxmlformats.org/presentationml/2006/main">
  <p:tag name="AS_UNIQUEID" val="721"/>
</p:tagLst>
</file>

<file path=ppt/tags/tag182.xml><?xml version="1.0" encoding="utf-8"?>
<p:tagLst xmlns:p="http://schemas.openxmlformats.org/presentationml/2006/main">
  <p:tag name="AS_UNIQUEID" val="722"/>
</p:tagLst>
</file>

<file path=ppt/tags/tag183.xml><?xml version="1.0" encoding="utf-8"?>
<p:tagLst xmlns:p="http://schemas.openxmlformats.org/presentationml/2006/main">
  <p:tag name="AS_UNIQUEID" val="723"/>
</p:tagLst>
</file>

<file path=ppt/tags/tag184.xml><?xml version="1.0" encoding="utf-8"?>
<p:tagLst xmlns:p="http://schemas.openxmlformats.org/presentationml/2006/main">
  <p:tag name="AS_UNIQUEID" val="723"/>
</p:tagLst>
</file>

<file path=ppt/tags/tag185.xml><?xml version="1.0" encoding="utf-8"?>
<p:tagLst xmlns:p="http://schemas.openxmlformats.org/presentationml/2006/main">
  <p:tag name="AS_UNIQUEID" val="725"/>
</p:tagLst>
</file>

<file path=ppt/tags/tag186.xml><?xml version="1.0" encoding="utf-8"?>
<p:tagLst xmlns:p="http://schemas.openxmlformats.org/presentationml/2006/main">
  <p:tag name="AS_UNIQUEID" val="726"/>
</p:tagLst>
</file>

<file path=ppt/tags/tag187.xml><?xml version="1.0" encoding="utf-8"?>
<p:tagLst xmlns:p="http://schemas.openxmlformats.org/presentationml/2006/main">
  <p:tag name="AS_UNIQUEID" val="727"/>
</p:tagLst>
</file>

<file path=ppt/tags/tag188.xml><?xml version="1.0" encoding="utf-8"?>
<p:tagLst xmlns:p="http://schemas.openxmlformats.org/presentationml/2006/main">
  <p:tag name="AS_UNIQUEID" val="727"/>
</p:tagLst>
</file>

<file path=ppt/tags/tag189.xml><?xml version="1.0" encoding="utf-8"?>
<p:tagLst xmlns:p="http://schemas.openxmlformats.org/presentationml/2006/main">
  <p:tag name="AS_UNIQUEID" val="729"/>
</p:tagLst>
</file>

<file path=ppt/tags/tag190.xml><?xml version="1.0" encoding="utf-8"?>
<p:tagLst xmlns:p="http://schemas.openxmlformats.org/presentationml/2006/main">
  <p:tag name="AS_UNIQUEID" val="730"/>
</p:tagLst>
</file>

<file path=ppt/tags/tag191.xml><?xml version="1.0" encoding="utf-8"?>
<p:tagLst xmlns:p="http://schemas.openxmlformats.org/presentationml/2006/main">
  <p:tag name="AS_UNIQUEID" val="731"/>
</p:tagLst>
</file>

<file path=ppt/tags/tag192.xml><?xml version="1.0" encoding="utf-8"?>
<p:tagLst xmlns:p="http://schemas.openxmlformats.org/presentationml/2006/main">
  <p:tag name="AS_UNIQUEID" val="731"/>
</p:tagLst>
</file>

<file path=ppt/tags/tag193.xml><?xml version="1.0" encoding="utf-8"?>
<p:tagLst xmlns:p="http://schemas.openxmlformats.org/presentationml/2006/main">
  <p:tag name="AS_UNIQUEID" val="733"/>
</p:tagLst>
</file>

<file path=ppt/tags/tag194.xml><?xml version="1.0" encoding="utf-8"?>
<p:tagLst xmlns:p="http://schemas.openxmlformats.org/presentationml/2006/main">
  <p:tag name="AS_UNIQUEID" val="809"/>
</p:tagLst>
</file>

<file path=ppt/tags/tag195.xml><?xml version="1.0" encoding="utf-8"?>
<p:tagLst xmlns:p="http://schemas.openxmlformats.org/presentationml/2006/main">
  <p:tag name="AS_UNIQUEID" val="809"/>
</p:tagLst>
</file>

<file path=ppt/tags/tag196.xml><?xml version="1.0" encoding="utf-8"?>
<p:tagLst xmlns:p="http://schemas.openxmlformats.org/presentationml/2006/main">
  <p:tag name="AS_UNIQUEID" val="818"/>
</p:tagLst>
</file>

<file path=ppt/tags/tag197.xml><?xml version="1.0" encoding="utf-8"?>
<p:tagLst xmlns:p="http://schemas.openxmlformats.org/presentationml/2006/main">
  <p:tag name="AS_UNIQUEID" val="818"/>
</p:tagLst>
</file>

<file path=ppt/tags/tag198.xml><?xml version="1.0" encoding="utf-8"?>
<p:tagLst xmlns:p="http://schemas.openxmlformats.org/presentationml/2006/main">
  <p:tag name="AS_UNIQUEID" val="841"/>
</p:tagLst>
</file>

<file path=ppt/tags/tag199.xml><?xml version="1.0" encoding="utf-8"?>
<p:tagLst xmlns:p="http://schemas.openxmlformats.org/presentationml/2006/main">
  <p:tag name="AS_UNIQUEID" val="841"/>
</p:tagLst>
</file>

<file path=ppt/tags/tag200.xml><?xml version="1.0" encoding="utf-8"?>
<p:tagLst xmlns:p="http://schemas.openxmlformats.org/presentationml/2006/main">
  <p:tag name="AS_UNIQUEID" val="843"/>
</p:tagLst>
</file>

<file path=ppt/tags/tag201.xml><?xml version="1.0" encoding="utf-8"?>
<p:tagLst xmlns:p="http://schemas.openxmlformats.org/presentationml/2006/main">
  <p:tag name="AS_UNIQUEID" val="844"/>
</p:tagLst>
</file>

<file path=ppt/tags/tag202.xml><?xml version="1.0" encoding="utf-8"?>
<p:tagLst xmlns:p="http://schemas.openxmlformats.org/presentationml/2006/main">
  <p:tag name="AS_UNIQUEID" val="845"/>
</p:tagLst>
</file>

<file path=ppt/tags/tag203.xml><?xml version="1.0" encoding="utf-8"?>
<p:tagLst xmlns:p="http://schemas.openxmlformats.org/presentationml/2006/main">
  <p:tag name="AS_UNIQUEID" val="846"/>
</p:tagLst>
</file>

<file path=ppt/tags/tag204.xml><?xml version="1.0" encoding="utf-8"?>
<p:tagLst xmlns:p="http://schemas.openxmlformats.org/presentationml/2006/main">
  <p:tag name="AS_UNIQUEID" val="847"/>
</p:tagLst>
</file>

<file path=ppt/tags/tag205.xml><?xml version="1.0" encoding="utf-8"?>
<p:tagLst xmlns:p="http://schemas.openxmlformats.org/presentationml/2006/main">
  <p:tag name="AS_UNIQUEID" val="848"/>
</p:tagLst>
</file>

<file path=ppt/tags/tag206.xml><?xml version="1.0" encoding="utf-8"?>
<p:tagLst xmlns:p="http://schemas.openxmlformats.org/presentationml/2006/main">
  <p:tag name="AS_UNIQUEID" val="849"/>
</p:tagLst>
</file>

<file path=ppt/tags/tag207.xml><?xml version="1.0" encoding="utf-8"?>
<p:tagLst xmlns:p="http://schemas.openxmlformats.org/presentationml/2006/main">
  <p:tag name="AS_UNIQUEID" val="850"/>
</p:tagLst>
</file>

<file path=ppt/tags/tag208.xml><?xml version="1.0" encoding="utf-8"?>
<p:tagLst xmlns:p="http://schemas.openxmlformats.org/presentationml/2006/main">
  <p:tag name="AS_UNIQUEID" val="850"/>
</p:tagLst>
</file>

<file path=ppt/tags/tag209.xml><?xml version="1.0" encoding="utf-8"?>
<p:tagLst xmlns:p="http://schemas.openxmlformats.org/presentationml/2006/main">
  <p:tag name="AS_UNIQUEID" val="852"/>
</p:tagLst>
</file>

<file path=ppt/tags/tag210.xml><?xml version="1.0" encoding="utf-8"?>
<p:tagLst xmlns:p="http://schemas.openxmlformats.org/presentationml/2006/main">
  <p:tag name="AS_UNIQUEID" val="873"/>
</p:tagLst>
</file>

<file path=ppt/tags/tag211.xml><?xml version="1.0" encoding="utf-8"?>
<p:tagLst xmlns:p="http://schemas.openxmlformats.org/presentationml/2006/main">
  <p:tag name="AS_UNIQUEID" val="873"/>
</p:tagLst>
</file>

<file path=ppt/tags/tag212.xml><?xml version="1.0" encoding="utf-8"?>
<p:tagLst xmlns:p="http://schemas.openxmlformats.org/presentationml/2006/main">
  <p:tag name="AS_UNIQUEID" val="875"/>
</p:tagLst>
</file>

<file path=ppt/tags/tag213.xml><?xml version="1.0" encoding="utf-8"?>
<p:tagLst xmlns:p="http://schemas.openxmlformats.org/presentationml/2006/main">
  <p:tag name="AS_UNIQUEID" val="876"/>
</p:tagLst>
</file>

<file path=ppt/tags/tag214.xml><?xml version="1.0" encoding="utf-8"?>
<p:tagLst xmlns:p="http://schemas.openxmlformats.org/presentationml/2006/main">
  <p:tag name="AS_UNIQUEID" val="877"/>
</p:tagLst>
</file>

<file path=ppt/tags/tag215.xml><?xml version="1.0" encoding="utf-8"?>
<p:tagLst xmlns:p="http://schemas.openxmlformats.org/presentationml/2006/main">
  <p:tag name="AS_UNIQUEID" val="878"/>
</p:tagLst>
</file>

<file path=ppt/tags/tag216.xml><?xml version="1.0" encoding="utf-8"?>
<p:tagLst xmlns:p="http://schemas.openxmlformats.org/presentationml/2006/main">
  <p:tag name="AS_UNIQUEID" val="879"/>
</p:tagLst>
</file>

<file path=ppt/tags/tag217.xml><?xml version="1.0" encoding="utf-8"?>
<p:tagLst xmlns:p="http://schemas.openxmlformats.org/presentationml/2006/main">
  <p:tag name="AS_UNIQUEID" val="880"/>
</p:tagLst>
</file>

<file path=ppt/tags/tag218.xml><?xml version="1.0" encoding="utf-8"?>
<p:tagLst xmlns:p="http://schemas.openxmlformats.org/presentationml/2006/main">
  <p:tag name="AS_UNIQUEID" val="881"/>
</p:tagLst>
</file>

<file path=ppt/tags/tag219.xml><?xml version="1.0" encoding="utf-8"?>
<p:tagLst xmlns:p="http://schemas.openxmlformats.org/presentationml/2006/main">
  <p:tag name="AS_UNIQUEID" val="882"/>
</p:tagLst>
</file>

<file path=ppt/tags/tag220.xml><?xml version="1.0" encoding="utf-8"?>
<p:tagLst xmlns:p="http://schemas.openxmlformats.org/presentationml/2006/main">
  <p:tag name="AS_UNIQUEID" val="882"/>
</p:tagLst>
</file>

<file path=ppt/tags/tag221.xml><?xml version="1.0" encoding="utf-8"?>
<p:tagLst xmlns:p="http://schemas.openxmlformats.org/presentationml/2006/main">
  <p:tag name="AS_UNIQUEID" val="884"/>
</p:tagLst>
</file>

<file path=ppt/tags/tag222.xml><?xml version="1.0" encoding="utf-8"?>
<p:tagLst xmlns:p="http://schemas.openxmlformats.org/presentationml/2006/main">
  <p:tag name="AS_UNIQUEID" val="924"/>
</p:tagLst>
</file>

<file path=ppt/tags/tag223.xml><?xml version="1.0" encoding="utf-8"?>
<p:tagLst xmlns:p="http://schemas.openxmlformats.org/presentationml/2006/main">
  <p:tag name="AS_UNIQUEID" val="924"/>
</p:tagLst>
</file>

<file path=ppt/tags/tag224.xml><?xml version="1.0" encoding="utf-8"?>
<p:tagLst xmlns:p="http://schemas.openxmlformats.org/presentationml/2006/main">
  <p:tag name="AS_UNIQUEID" val="926"/>
</p:tagLst>
</file>

<file path=ppt/tags/tag225.xml><?xml version="1.0" encoding="utf-8"?>
<p:tagLst xmlns:p="http://schemas.openxmlformats.org/presentationml/2006/main">
  <p:tag name="AS_UNIQUEID" val="927"/>
</p:tagLst>
</file>

<file path=ppt/tags/tag226.xml><?xml version="1.0" encoding="utf-8"?>
<p:tagLst xmlns:p="http://schemas.openxmlformats.org/presentationml/2006/main">
  <p:tag name="AS_UNIQUEID" val="928"/>
</p:tagLst>
</file>

<file path=ppt/tags/tag227.xml><?xml version="1.0" encoding="utf-8"?>
<p:tagLst xmlns:p="http://schemas.openxmlformats.org/presentationml/2006/main">
  <p:tag name="AS_UNIQUEID" val="929"/>
</p:tagLst>
</file>

<file path=ppt/tags/tag228.xml><?xml version="1.0" encoding="utf-8"?>
<p:tagLst xmlns:p="http://schemas.openxmlformats.org/presentationml/2006/main">
  <p:tag name="AS_UNIQUEID" val="930"/>
</p:tagLst>
</file>

<file path=ppt/tags/tag229.xml><?xml version="1.0" encoding="utf-8"?>
<p:tagLst xmlns:p="http://schemas.openxmlformats.org/presentationml/2006/main">
  <p:tag name="AS_UNIQUEID" val="931"/>
</p:tagLst>
</file>

<file path=ppt/tags/tag230.xml><?xml version="1.0" encoding="utf-8"?>
<p:tagLst xmlns:p="http://schemas.openxmlformats.org/presentationml/2006/main">
  <p:tag name="AS_UNIQUEID" val="932"/>
</p:tagLst>
</file>

<file path=ppt/tags/tag231.xml><?xml version="1.0" encoding="utf-8"?>
<p:tagLst xmlns:p="http://schemas.openxmlformats.org/presentationml/2006/main">
  <p:tag name="AS_UNIQUEID" val="933"/>
</p:tagLst>
</file>

<file path=ppt/tags/tag232.xml><?xml version="1.0" encoding="utf-8"?>
<p:tagLst xmlns:p="http://schemas.openxmlformats.org/presentationml/2006/main">
  <p:tag name="AS_UNIQUEID" val="933"/>
</p:tagLst>
</file>

<file path=ppt/tags/tag233.xml><?xml version="1.0" encoding="utf-8"?>
<p:tagLst xmlns:p="http://schemas.openxmlformats.org/presentationml/2006/main">
  <p:tag name="AS_UNIQUEID" val="955"/>
</p:tagLst>
</file>

<file path=ppt/tags/tag234.xml><?xml version="1.0" encoding="utf-8"?>
<p:tagLst xmlns:p="http://schemas.openxmlformats.org/presentationml/2006/main">
  <p:tag name="AS_UNIQUEID" val="955"/>
</p:tagLst>
</file>

<file path=ppt/tags/tag235.xml><?xml version="1.0" encoding="utf-8"?>
<p:tagLst xmlns:p="http://schemas.openxmlformats.org/presentationml/2006/main">
  <p:tag name="AS_UNIQUEID" val="957"/>
</p:tagLst>
</file>

<file path=ppt/tags/tag236.xml><?xml version="1.0" encoding="utf-8"?>
<p:tagLst xmlns:p="http://schemas.openxmlformats.org/presentationml/2006/main">
  <p:tag name="AS_UNIQUEID" val="958"/>
</p:tagLst>
</file>

<file path=ppt/tags/tag237.xml><?xml version="1.0" encoding="utf-8"?>
<p:tagLst xmlns:p="http://schemas.openxmlformats.org/presentationml/2006/main">
  <p:tag name="AS_UNIQUEID" val="958"/>
</p:tagLst>
</file>

<file path=ppt/tags/tag238.xml><?xml version="1.0" encoding="utf-8"?>
<p:tagLst xmlns:p="http://schemas.openxmlformats.org/presentationml/2006/main">
  <p:tag name="AS_UNIQUEID" val="960"/>
</p:tagLst>
</file>

<file path=ppt/tags/tag239.xml><?xml version="1.0" encoding="utf-8"?>
<p:tagLst xmlns:p="http://schemas.openxmlformats.org/presentationml/2006/main">
  <p:tag name="AS_UNIQUEID" val="961"/>
</p:tagLst>
</file>

<file path=ppt/tags/tag240.xml><?xml version="1.0" encoding="utf-8"?>
<p:tagLst xmlns:p="http://schemas.openxmlformats.org/presentationml/2006/main">
  <p:tag name="AS_UNIQUEID" val="962"/>
</p:tagLst>
</file>

<file path=ppt/tags/tag241.xml><?xml version="1.0" encoding="utf-8"?>
<p:tagLst xmlns:p="http://schemas.openxmlformats.org/presentationml/2006/main">
  <p:tag name="AS_UNIQUEID" val="963"/>
</p:tagLst>
</file>

<file path=ppt/tags/tag242.xml><?xml version="1.0" encoding="utf-8"?>
<p:tagLst xmlns:p="http://schemas.openxmlformats.org/presentationml/2006/main">
  <p:tag name="AS_UNIQUEID" val="964"/>
</p:tagLst>
</file>

<file path=ppt/tags/tag243.xml><?xml version="1.0" encoding="utf-8"?>
<p:tagLst xmlns:p="http://schemas.openxmlformats.org/presentationml/2006/main">
  <p:tag name="AS_UNIQUEID" val="965"/>
</p:tagLst>
</file>

<file path=ppt/tags/tag244.xml><?xml version="1.0" encoding="utf-8"?>
<p:tagLst xmlns:p="http://schemas.openxmlformats.org/presentationml/2006/main">
  <p:tag name="AS_UNIQUEID" val="966"/>
</p:tagLst>
</file>

<file path=ppt/tags/tag245.xml><?xml version="1.0" encoding="utf-8"?>
<p:tagLst xmlns:p="http://schemas.openxmlformats.org/presentationml/2006/main">
  <p:tag name="AS_UNIQUEID" val="967"/>
</p:tagLst>
</file>

<file path=ppt/tags/tag246.xml><?xml version="1.0" encoding="utf-8"?>
<p:tagLst xmlns:p="http://schemas.openxmlformats.org/presentationml/2006/main">
  <p:tag name="AS_UNIQUEID" val="967"/>
</p:tagLst>
</file>

<file path=ppt/tags/tag247.xml><?xml version="1.0" encoding="utf-8"?>
<p:tagLst xmlns:p="http://schemas.openxmlformats.org/presentationml/2006/main">
  <p:tag name="AS_UNIQUEID" val="969"/>
</p:tagLst>
</file>

<file path=ppt/tags/tag248.xml><?xml version="1.0" encoding="utf-8"?>
<p:tagLst xmlns:p="http://schemas.openxmlformats.org/presentationml/2006/main">
  <p:tag name="AS_UNIQUEID" val="970"/>
</p:tagLst>
</file>

<file path=ppt/tags/tag249.xml><?xml version="1.0" encoding="utf-8"?>
<p:tagLst xmlns:p="http://schemas.openxmlformats.org/presentationml/2006/main">
  <p:tag name="AS_UNIQUEID" val="971"/>
</p:tagLst>
</file>

<file path=ppt/tags/tag250.xml><?xml version="1.0" encoding="utf-8"?>
<p:tagLst xmlns:p="http://schemas.openxmlformats.org/presentationml/2006/main">
  <p:tag name="AS_UNIQUEID" val="971"/>
</p:tagLst>
</file>

<file path=ppt/tags/tag251.xml><?xml version="1.0" encoding="utf-8"?>
<p:tagLst xmlns:p="http://schemas.openxmlformats.org/presentationml/2006/main">
  <p:tag name="AS_UNIQUEID" val="973"/>
</p:tagLst>
</file>

<file path=ppt/tags/tag252.xml><?xml version="1.0" encoding="utf-8"?>
<p:tagLst xmlns:p="http://schemas.openxmlformats.org/presentationml/2006/main">
  <p:tag name="AS_UNIQUEID" val="974"/>
</p:tagLst>
</file>

<file path=ppt/tags/tag253.xml><?xml version="1.0" encoding="utf-8"?>
<p:tagLst xmlns:p="http://schemas.openxmlformats.org/presentationml/2006/main">
  <p:tag name="AS_UNIQUEID" val="975"/>
</p:tagLst>
</file>

<file path=ppt/tags/tag254.xml><?xml version="1.0" encoding="utf-8"?>
<p:tagLst xmlns:p="http://schemas.openxmlformats.org/presentationml/2006/main">
  <p:tag name="AS_UNIQUEID" val="975"/>
</p:tagLst>
</file>

<file path=ppt/tags/tag255.xml><?xml version="1.0" encoding="utf-8"?>
<p:tagLst xmlns:p="http://schemas.openxmlformats.org/presentationml/2006/main">
  <p:tag name="AS_UNIQUEID" val="977"/>
</p:tagLst>
</file>

<file path=ppt/tags/tag256.xml><?xml version="1.0" encoding="utf-8"?>
<p:tagLst xmlns:p="http://schemas.openxmlformats.org/presentationml/2006/main">
  <p:tag name="AS_UNIQUEID" val="995"/>
</p:tagLst>
</file>

<file path=ppt/tags/tag257.xml><?xml version="1.0" encoding="utf-8"?>
<p:tagLst xmlns:p="http://schemas.openxmlformats.org/presentationml/2006/main">
  <p:tag name="AS_UNIQUEID" val="995"/>
</p:tagLst>
</file>

<file path=ppt/tags/tag258.xml><?xml version="1.0" encoding="utf-8"?>
<p:tagLst xmlns:p="http://schemas.openxmlformats.org/presentationml/2006/main">
  <p:tag name="AS_UNIQUEID" val="997"/>
</p:tagLst>
</file>

<file path=ppt/tags/tag259.xml><?xml version="1.0" encoding="utf-8"?>
<p:tagLst xmlns:p="http://schemas.openxmlformats.org/presentationml/2006/main">
  <p:tag name="AS_UNIQUEID" val="998"/>
</p:tagLst>
</file>

<file path=ppt/tags/tag260.xml><?xml version="1.0" encoding="utf-8"?>
<p:tagLst xmlns:p="http://schemas.openxmlformats.org/presentationml/2006/main">
  <p:tag name="AS_UNIQUEID" val="999"/>
</p:tagLst>
</file>

<file path=ppt/tags/tag261.xml><?xml version="1.0" encoding="utf-8"?>
<p:tagLst xmlns:p="http://schemas.openxmlformats.org/presentationml/2006/main">
  <p:tag name="AS_UNIQUEID" val="1000"/>
</p:tagLst>
</file>

<file path=ppt/tags/tag262.xml><?xml version="1.0" encoding="utf-8"?>
<p:tagLst xmlns:p="http://schemas.openxmlformats.org/presentationml/2006/main">
  <p:tag name="AS_UNIQUEID" val="1001"/>
</p:tagLst>
</file>

<file path=ppt/tags/tag263.xml><?xml version="1.0" encoding="utf-8"?>
<p:tagLst xmlns:p="http://schemas.openxmlformats.org/presentationml/2006/main">
  <p:tag name="AS_UNIQUEID" val="1002"/>
</p:tagLst>
</file>

<file path=ppt/tags/tag264.xml><?xml version="1.0" encoding="utf-8"?>
<p:tagLst xmlns:p="http://schemas.openxmlformats.org/presentationml/2006/main">
  <p:tag name="AS_UNIQUEID" val="1003"/>
</p:tagLst>
</file>

<file path=ppt/tags/tag265.xml><?xml version="1.0" encoding="utf-8"?>
<p:tagLst xmlns:p="http://schemas.openxmlformats.org/presentationml/2006/main">
  <p:tag name="AS_UNIQUEID" val="1004"/>
</p:tagLst>
</file>

<file path=ppt/tags/tag266.xml><?xml version="1.0" encoding="utf-8"?>
<p:tagLst xmlns:p="http://schemas.openxmlformats.org/presentationml/2006/main">
  <p:tag name="AS_UNIQUEID" val="1005"/>
</p:tagLst>
</file>

<file path=ppt/tags/tag267.xml><?xml version="1.0" encoding="utf-8"?>
<p:tagLst xmlns:p="http://schemas.openxmlformats.org/presentationml/2006/main">
  <p:tag name="AS_UNIQUEID" val="1006"/>
</p:tagLst>
</file>

<file path=ppt/tags/tag268.xml><?xml version="1.0" encoding="utf-8"?>
<p:tagLst xmlns:p="http://schemas.openxmlformats.org/presentationml/2006/main">
  <p:tag name="AS_UNIQUEID" val="1007"/>
</p:tagLst>
</file>

<file path=ppt/tags/tag269.xml><?xml version="1.0" encoding="utf-8"?>
<p:tagLst xmlns:p="http://schemas.openxmlformats.org/presentationml/2006/main">
  <p:tag name="AS_UNIQUEID" val="1025"/>
</p:tagLst>
</file>

<file path=ppt/tags/tag270.xml><?xml version="1.0" encoding="utf-8"?>
<p:tagLst xmlns:p="http://schemas.openxmlformats.org/presentationml/2006/main">
  <p:tag name="AS_UNIQUEID" val="1026"/>
  <p:tag name="KSO_WM_UNIT_TABLE_BEAUTIFY" val="smartTable{ce66fd99-7fbf-4fe7-b6b8-b49150e8e23c}"/>
</p:tagLst>
</file>

<file path=ppt/tags/tag271.xml><?xml version="1.0" encoding="utf-8"?>
<p:tagLst xmlns:p="http://schemas.openxmlformats.org/presentationml/2006/main">
  <p:tag name="AS_UNIQUEID" val="1026"/>
  <p:tag name="KSO_WM_UNIT_TABLE_BEAUTIFY" val="smartTable{ce66fd99-7fbf-4fe7-b6b8-b49150e8e23c}"/>
</p:tagLst>
</file>

<file path=ppt/tags/tag272.xml><?xml version="1.0" encoding="utf-8"?>
<p:tagLst xmlns:p="http://schemas.openxmlformats.org/presentationml/2006/main">
  <p:tag name="AS_UNIQUEID" val="1027"/>
</p:tagLst>
</file>

<file path=ppt/tags/tag273.xml><?xml version="1.0" encoding="utf-8"?>
<p:tagLst xmlns:p="http://schemas.openxmlformats.org/presentationml/2006/main">
  <p:tag name="AS_UNIQUEID" val="1028"/>
</p:tagLst>
</file>

<file path=ppt/tags/tag274.xml><?xml version="1.0" encoding="utf-8"?>
<p:tagLst xmlns:p="http://schemas.openxmlformats.org/presentationml/2006/main">
  <p:tag name="AS_UNIQUEID" val="1029"/>
</p:tagLst>
</file>

<file path=ppt/tags/tag275.xml><?xml version="1.0" encoding="utf-8"?>
<p:tagLst xmlns:p="http://schemas.openxmlformats.org/presentationml/2006/main">
  <p:tag name="COMMONDATA" val="eyJoZGlkIjoiZjdkYzcwYmY3YjBiMmFlNDkwMWQyMGE2MzUxNzEzZjYifQ=="/>
  <p:tag name="KSO_WPP_MARK_KEY" val="738337c7-e23e-43b9-883c-948c2aa972e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5650</Words>
  <Application>WPS 演示</Application>
  <PresentationFormat>宽屏</PresentationFormat>
  <Paragraphs>385</Paragraphs>
  <Slides>31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31</vt:i4>
      </vt:variant>
    </vt:vector>
  </HeadingPairs>
  <TitlesOfParts>
    <vt:vector size="58" baseType="lpstr">
      <vt:lpstr>Arial</vt:lpstr>
      <vt:lpstr>宋体</vt:lpstr>
      <vt:lpstr>Wingdings</vt:lpstr>
      <vt:lpstr>黑体</vt:lpstr>
      <vt:lpstr>Times New Roman</vt:lpstr>
      <vt:lpstr>楷体</vt:lpstr>
      <vt:lpstr>微软雅黑</vt:lpstr>
      <vt:lpstr>Calibri</vt:lpstr>
      <vt:lpstr>Arial Unicode MS</vt:lpstr>
      <vt:lpstr>Tahoma</vt:lpstr>
      <vt:lpstr>华文中宋</vt:lpstr>
      <vt:lpstr>方正舒体</vt:lpstr>
      <vt:lpstr>华文彩云</vt:lpstr>
      <vt:lpstr>楷体_GB2312</vt:lpstr>
      <vt:lpstr>新宋体</vt:lpstr>
      <vt:lpstr>Cambria Math</vt:lpstr>
      <vt:lpstr>MS Mincho</vt:lpstr>
      <vt:lpstr>Math1</vt:lpstr>
      <vt:lpstr>Segoe Print</vt:lpstr>
      <vt:lpstr>华文新魏</vt:lpstr>
      <vt:lpstr>华文楷体</vt:lpstr>
      <vt:lpstr>Office 主题</vt:lpstr>
      <vt:lpstr>Equations</vt:lpstr>
      <vt:lpstr>Equations</vt:lpstr>
      <vt:lpstr>Equations</vt:lpstr>
      <vt:lpstr>Equations</vt:lpstr>
      <vt:lpstr>Equations</vt:lpstr>
      <vt:lpstr>2.5.2 圆与圆的位置关系 </vt:lpstr>
      <vt:lpstr>PowerPoint 演示文稿</vt:lpstr>
      <vt:lpstr>PowerPoint 演示文稿</vt:lpstr>
      <vt:lpstr>PowerPoint 演示文稿</vt:lpstr>
      <vt:lpstr>1.数学实验</vt:lpstr>
      <vt:lpstr>PowerPoint 演示文稿</vt:lpstr>
      <vt:lpstr>2.椭圆的定义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83</cp:revision>
  <dcterms:created xsi:type="dcterms:W3CDTF">2021-08-30T01:33:00Z</dcterms:created>
  <dcterms:modified xsi:type="dcterms:W3CDTF">2022-10-17T10:36:00Z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2052-11.1.0.12598</vt:lpwstr>
  </property>
</Properties>
</file>