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28"/>
  </p:handoutMasterIdLst>
  <p:sldIdLst>
    <p:sldId id="259" r:id="rId3"/>
    <p:sldId id="258" r:id="rId4"/>
    <p:sldId id="261" r:id="rId5"/>
    <p:sldId id="264" r:id="rId6"/>
    <p:sldId id="260" r:id="rId7"/>
    <p:sldId id="262" r:id="rId8"/>
    <p:sldId id="263" r:id="rId10"/>
    <p:sldId id="265" r:id="rId11"/>
    <p:sldId id="266" r:id="rId12"/>
    <p:sldId id="267" r:id="rId13"/>
    <p:sldId id="268" r:id="rId14"/>
    <p:sldId id="25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4" r:id="rId26"/>
    <p:sldId id="285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10F7"/>
    <a:srgbClr val="200AF6"/>
    <a:srgbClr val="B1A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379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p>
            <a:pPr lvl="0"/>
            <a:endParaRPr lang="zh-CN" altLang="en-US" sz="2400" b="1" dirty="0">
              <a:solidFill>
                <a:srgbClr val="FFFFFF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6867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6868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1536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37891" name="文本占位符 1536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/>
            <a:endParaRPr lang="en-US" altLang="zh-CN" dirty="0"/>
          </a:p>
        </p:txBody>
      </p:sp>
      <p:sp>
        <p:nvSpPr>
          <p:cNvPr id="37892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4038600" cy="3886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showMasterPhAnim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4"/>
          <p:cNvGrpSpPr/>
          <p:nvPr/>
        </p:nvGrpSpPr>
        <p:grpSpPr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080" name="Rectangle 5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 eaLnBrk="1" hangingPunct="1">
                <a:buFontTx/>
                <a:buNone/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3081" name="Rectangle 6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3082" name="Rectangle 7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dirty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3" name="Rectangle 8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dirty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4" name="Rectangle 9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5" name="Rectangle 10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dirty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6" name="Rectangle 11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3087" name="Rectangle 12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8" name="Rectangle 13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 eaLnBrk="1" hangingPunct="1">
                <a:buFontTx/>
                <a:buNone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27" name="日期占位符 1027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" name="页脚占位符 1028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灯片编号占位符 1029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zh-CN" altLang="en-US" dirty="0">
                <a:latin typeface="Arial Black" panose="020B0A04020102020204" pitchFamily="34" charset="0"/>
              </a:rPr>
            </a:fld>
            <a:endParaRPr lang="zh-CN" altLang="en-US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wmf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wmf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wmf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3.jpeg"/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19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jpeg"/><Relationship Id="rId1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21.wmf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25.wmf"/><Relationship Id="rId1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NULL" TargetMode="External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Picture 8" descr="http://www.40000km.cn/UploadFiles/ckeditor/2013-12/2013120415451976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" y="1256665"/>
            <a:ext cx="9133840" cy="562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矩形 5121"/>
          <p:cNvSpPr/>
          <p:nvPr/>
        </p:nvSpPr>
        <p:spPr>
          <a:xfrm>
            <a:off x="1141095" y="22225"/>
            <a:ext cx="7127875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200AF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§5.5向心加速度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200AF6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彩云" panose="02010800040101010101" charset="-122"/>
              <a:ea typeface="华文彩云" panose="02010800040101010101" charset="-122"/>
              <a:cs typeface="华文彩云" panose="0201080004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6" descr="http://img4.imgtn.bdimg.com/it/u=2256621878,387638391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Oval 2"/>
          <p:cNvSpPr>
            <a:spLocks noChangeArrowheads="1"/>
          </p:cNvSpPr>
          <p:nvPr/>
        </p:nvSpPr>
        <p:spPr bwMode="auto">
          <a:xfrm>
            <a:off x="5945764" y="880606"/>
            <a:ext cx="2155246" cy="2155246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 bwMode="auto">
          <a:xfrm>
            <a:off x="5508104" y="1996760"/>
            <a:ext cx="1497957" cy="873807"/>
            <a:chOff x="-83" y="1695"/>
            <a:chExt cx="1356" cy="791"/>
          </a:xfrm>
        </p:grpSpPr>
        <p:sp>
          <p:nvSpPr>
            <p:cNvPr id="55" name="Line 4"/>
            <p:cNvSpPr>
              <a:spLocks noChangeShapeType="1"/>
            </p:cNvSpPr>
            <p:nvPr/>
          </p:nvSpPr>
          <p:spPr bwMode="auto">
            <a:xfrm flipH="1">
              <a:off x="712" y="1695"/>
              <a:ext cx="561" cy="683"/>
            </a:xfrm>
            <a:prstGeom prst="line">
              <a:avLst/>
            </a:prstGeom>
            <a:noFill/>
            <a:ln w="12700">
              <a:solidFill>
                <a:srgbClr val="00CCFF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" name="Group 5"/>
            <p:cNvGrpSpPr/>
            <p:nvPr/>
          </p:nvGrpSpPr>
          <p:grpSpPr bwMode="auto">
            <a:xfrm>
              <a:off x="-83" y="1719"/>
              <a:ext cx="822" cy="767"/>
              <a:chOff x="-83" y="1719"/>
              <a:chExt cx="822" cy="767"/>
            </a:xfrm>
          </p:grpSpPr>
          <p:sp>
            <p:nvSpPr>
              <p:cNvPr id="57" name="Oval 6"/>
              <p:cNvSpPr>
                <a:spLocks noChangeArrowheads="1"/>
              </p:cNvSpPr>
              <p:nvPr/>
            </p:nvSpPr>
            <p:spPr bwMode="auto">
              <a:xfrm>
                <a:off x="603" y="2350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chemeClr val="tx1"/>
                  </a:solidFill>
                  <a:latin typeface="Verdana" panose="020B0604030504040204" pitchFamily="34" charset="0"/>
                </a:endParaRPr>
              </a:p>
            </p:txBody>
          </p:sp>
          <p:grpSp>
            <p:nvGrpSpPr>
              <p:cNvPr id="5" name="Group 7"/>
              <p:cNvGrpSpPr/>
              <p:nvPr/>
            </p:nvGrpSpPr>
            <p:grpSpPr bwMode="auto">
              <a:xfrm>
                <a:off x="-83" y="1719"/>
                <a:ext cx="704" cy="659"/>
                <a:chOff x="-83" y="1719"/>
                <a:chExt cx="704" cy="659"/>
              </a:xfrm>
            </p:grpSpPr>
            <p:sp>
              <p:nvSpPr>
                <p:cNvPr id="59" name="Line 8"/>
                <p:cNvSpPr>
                  <a:spLocks noChangeShapeType="1"/>
                </p:cNvSpPr>
                <p:nvPr/>
              </p:nvSpPr>
              <p:spPr bwMode="auto">
                <a:xfrm flipH="1" flipV="1">
                  <a:off x="249" y="2024"/>
                  <a:ext cx="372" cy="354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-83" y="1719"/>
                  <a:ext cx="304" cy="4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2" tIns="45716" rIns="91432" bIns="45716">
                  <a:spAutoFit/>
                </a:bodyPr>
                <a:lstStyle>
                  <a:lvl1pPr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400" b="1" i="1" dirty="0">
                      <a:solidFill>
                        <a:srgbClr val="CC3300"/>
                      </a:solidFill>
                      <a:latin typeface="Times New Roman" panose="02020603050405020304" pitchFamily="18" charset="0"/>
                      <a:ea typeface="隶书" panose="02010509060101010101" pitchFamily="49" charset="-122"/>
                    </a:rPr>
                    <a:t>v</a:t>
                  </a:r>
                  <a:endParaRPr lang="en-US" altLang="zh-CN" sz="2400" b="1" i="1" dirty="0">
                    <a:solidFill>
                      <a:srgbClr val="CC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endParaRPr>
                </a:p>
              </p:txBody>
            </p:sp>
          </p:grpSp>
        </p:grpSp>
      </p:grpSp>
      <p:grpSp>
        <p:nvGrpSpPr>
          <p:cNvPr id="6" name="Group 21"/>
          <p:cNvGrpSpPr/>
          <p:nvPr/>
        </p:nvGrpSpPr>
        <p:grpSpPr bwMode="auto">
          <a:xfrm>
            <a:off x="6575988" y="232275"/>
            <a:ext cx="1027360" cy="1747616"/>
            <a:chOff x="900" y="73"/>
            <a:chExt cx="930" cy="1582"/>
          </a:xfrm>
        </p:grpSpPr>
        <p:sp>
          <p:nvSpPr>
            <p:cNvPr id="62" name="Line 22"/>
            <p:cNvSpPr>
              <a:spLocks noChangeShapeType="1"/>
            </p:cNvSpPr>
            <p:nvPr/>
          </p:nvSpPr>
          <p:spPr bwMode="auto">
            <a:xfrm>
              <a:off x="972" y="703"/>
              <a:ext cx="317" cy="952"/>
            </a:xfrm>
            <a:prstGeom prst="line">
              <a:avLst/>
            </a:prstGeom>
            <a:noFill/>
            <a:ln w="12700">
              <a:solidFill>
                <a:srgbClr val="00CCFF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7" name="Group 23"/>
            <p:cNvGrpSpPr/>
            <p:nvPr/>
          </p:nvGrpSpPr>
          <p:grpSpPr bwMode="auto">
            <a:xfrm>
              <a:off x="900" y="73"/>
              <a:ext cx="930" cy="715"/>
              <a:chOff x="930" y="102"/>
              <a:chExt cx="930" cy="715"/>
            </a:xfrm>
          </p:grpSpPr>
          <p:sp>
            <p:nvSpPr>
              <p:cNvPr id="64" name="Oval 24"/>
              <p:cNvSpPr>
                <a:spLocks noChangeArrowheads="1"/>
              </p:cNvSpPr>
              <p:nvPr/>
            </p:nvSpPr>
            <p:spPr bwMode="auto">
              <a:xfrm>
                <a:off x="930" y="681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chemeClr val="tx1"/>
                  </a:solidFill>
                  <a:latin typeface="Verdana" panose="020B0604030504040204" pitchFamily="34" charset="0"/>
                </a:endParaRPr>
              </a:p>
            </p:txBody>
          </p:sp>
          <p:grpSp>
            <p:nvGrpSpPr>
              <p:cNvPr id="8" name="Group 25"/>
              <p:cNvGrpSpPr/>
              <p:nvPr/>
            </p:nvGrpSpPr>
            <p:grpSpPr bwMode="auto">
              <a:xfrm>
                <a:off x="1065" y="102"/>
                <a:ext cx="795" cy="625"/>
                <a:chOff x="1065" y="102"/>
                <a:chExt cx="795" cy="625"/>
              </a:xfrm>
            </p:grpSpPr>
            <p:sp>
              <p:nvSpPr>
                <p:cNvPr id="66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065" y="527"/>
                  <a:ext cx="500" cy="200"/>
                </a:xfrm>
                <a:prstGeom prst="line">
                  <a:avLst/>
                </a:prstGeom>
                <a:noFill/>
                <a:ln w="31750">
                  <a:solidFill>
                    <a:schemeClr val="tx2"/>
                  </a:solidFill>
                  <a:rou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7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511" y="102"/>
                  <a:ext cx="349" cy="4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2" tIns="45716" rIns="91432" bIns="45716">
                  <a:spAutoFit/>
                </a:bodyPr>
                <a:lstStyle>
                  <a:lvl1pPr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400" b="1" i="1" dirty="0">
                      <a:solidFill>
                        <a:srgbClr val="CC3300"/>
                      </a:solidFill>
                      <a:latin typeface="Times New Roman" panose="02020603050405020304" pitchFamily="18" charset="0"/>
                      <a:ea typeface="隶书" panose="02010509060101010101" pitchFamily="49" charset="-122"/>
                    </a:rPr>
                    <a:t>v</a:t>
                  </a:r>
                  <a:endParaRPr lang="en-US" altLang="zh-CN" sz="2400" b="1" i="1" dirty="0">
                    <a:solidFill>
                      <a:srgbClr val="CC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endParaRPr>
                </a:p>
              </p:txBody>
            </p:sp>
          </p:grpSp>
        </p:grpSp>
      </p:grpSp>
      <p:sp>
        <p:nvSpPr>
          <p:cNvPr id="68" name="Oval 28"/>
          <p:cNvSpPr>
            <a:spLocks noChangeArrowheads="1"/>
          </p:cNvSpPr>
          <p:nvPr/>
        </p:nvSpPr>
        <p:spPr bwMode="auto">
          <a:xfrm>
            <a:off x="6265009" y="2720883"/>
            <a:ext cx="150238" cy="1502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pSp>
        <p:nvGrpSpPr>
          <p:cNvPr id="9" name="Group 29"/>
          <p:cNvGrpSpPr/>
          <p:nvPr/>
        </p:nvGrpSpPr>
        <p:grpSpPr bwMode="auto">
          <a:xfrm>
            <a:off x="7017857" y="1996715"/>
            <a:ext cx="1153294" cy="1216261"/>
            <a:chOff x="1310" y="1689"/>
            <a:chExt cx="1044" cy="1101"/>
          </a:xfrm>
        </p:grpSpPr>
        <p:sp>
          <p:nvSpPr>
            <p:cNvPr id="70" name="Line 30"/>
            <p:cNvSpPr>
              <a:spLocks noChangeShapeType="1"/>
            </p:cNvSpPr>
            <p:nvPr/>
          </p:nvSpPr>
          <p:spPr bwMode="auto">
            <a:xfrm flipH="1" flipV="1">
              <a:off x="1310" y="1689"/>
              <a:ext cx="953" cy="135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" name="Group 31"/>
            <p:cNvGrpSpPr/>
            <p:nvPr/>
          </p:nvGrpSpPr>
          <p:grpSpPr bwMode="auto">
            <a:xfrm>
              <a:off x="2001" y="1752"/>
              <a:ext cx="353" cy="1038"/>
              <a:chOff x="2001" y="1752"/>
              <a:chExt cx="353" cy="1038"/>
            </a:xfrm>
          </p:grpSpPr>
          <p:grpSp>
            <p:nvGrpSpPr>
              <p:cNvPr id="11" name="Group 32"/>
              <p:cNvGrpSpPr/>
              <p:nvPr/>
            </p:nvGrpSpPr>
            <p:grpSpPr bwMode="auto">
              <a:xfrm>
                <a:off x="2001" y="1879"/>
                <a:ext cx="290" cy="911"/>
                <a:chOff x="2001" y="1879"/>
                <a:chExt cx="290" cy="911"/>
              </a:xfrm>
            </p:grpSpPr>
            <p:sp>
              <p:nvSpPr>
                <p:cNvPr id="74" name="Line 33"/>
                <p:cNvSpPr>
                  <a:spLocks noChangeShapeType="1"/>
                </p:cNvSpPr>
                <p:nvPr/>
              </p:nvSpPr>
              <p:spPr bwMode="auto">
                <a:xfrm flipH="1">
                  <a:off x="2145" y="1879"/>
                  <a:ext cx="136" cy="590"/>
                </a:xfrm>
                <a:prstGeom prst="line">
                  <a:avLst/>
                </a:prstGeom>
                <a:noFill/>
                <a:ln w="31750">
                  <a:solidFill>
                    <a:schemeClr val="tx2"/>
                  </a:solidFill>
                  <a:rou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5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001" y="2372"/>
                  <a:ext cx="290" cy="4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2" tIns="45716" rIns="91432" bIns="45716">
                  <a:spAutoFit/>
                </a:bodyPr>
                <a:lstStyle>
                  <a:lvl1pPr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400" b="1" i="1" dirty="0">
                      <a:solidFill>
                        <a:srgbClr val="CC3300"/>
                      </a:solidFill>
                      <a:latin typeface="Times New Roman" panose="02020603050405020304" pitchFamily="18" charset="0"/>
                      <a:ea typeface="隶书" panose="02010509060101010101" pitchFamily="49" charset="-122"/>
                    </a:rPr>
                    <a:t>v</a:t>
                  </a:r>
                  <a:endParaRPr lang="en-US" altLang="zh-CN" sz="2400" b="1" i="1" dirty="0">
                    <a:solidFill>
                      <a:srgbClr val="CC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endParaRPr>
                </a:p>
              </p:txBody>
            </p:sp>
          </p:grpSp>
          <p:sp>
            <p:nvSpPr>
              <p:cNvPr id="73" name="Oval 35"/>
              <p:cNvSpPr>
                <a:spLocks noChangeArrowheads="1"/>
              </p:cNvSpPr>
              <p:nvPr/>
            </p:nvSpPr>
            <p:spPr bwMode="auto">
              <a:xfrm>
                <a:off x="2218" y="1752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chemeClr val="tx1"/>
                  </a:solidFill>
                  <a:latin typeface="Verdana" panose="020B0604030504040204" pitchFamily="34" charset="0"/>
                </a:endParaRPr>
              </a:p>
            </p:txBody>
          </p:sp>
        </p:grpSp>
      </p:grpSp>
      <p:sp>
        <p:nvSpPr>
          <p:cNvPr id="76" name="Text Box 36"/>
          <p:cNvSpPr txBox="1">
            <a:spLocks noChangeArrowheads="1"/>
          </p:cNvSpPr>
          <p:nvPr/>
        </p:nvSpPr>
        <p:spPr bwMode="auto">
          <a:xfrm>
            <a:off x="6965943" y="2023366"/>
            <a:ext cx="2518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O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7" name="Text Box 30"/>
          <p:cNvSpPr txBox="1">
            <a:spLocks noChangeArrowheads="1"/>
          </p:cNvSpPr>
          <p:nvPr/>
        </p:nvSpPr>
        <p:spPr bwMode="auto">
          <a:xfrm>
            <a:off x="596007" y="2953275"/>
            <a:ext cx="3759969" cy="461665"/>
          </a:xfrm>
          <a:prstGeom prst="rect">
            <a:avLst/>
          </a:prstGeom>
          <a:noFill/>
          <a:ln w="28575">
            <a:noFill/>
            <a:prstDash val="lgDash"/>
            <a:miter lim="800000"/>
          </a:ln>
          <a:effectLst/>
        </p:spPr>
        <p:txBody>
          <a:bodyPr wrap="square">
            <a:spAutoFit/>
          </a:bodyPr>
          <a:lstStyle>
            <a:lvl1pPr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/>
            <a:r>
              <a:rPr kumimoji="1"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匀速圆周运动是变速运动</a:t>
            </a:r>
            <a:endParaRPr kumimoji="1"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8" name="Text Box 8"/>
          <p:cNvSpPr txBox="1">
            <a:spLocks noChangeArrowheads="1"/>
          </p:cNvSpPr>
          <p:nvPr/>
        </p:nvSpPr>
        <p:spPr bwMode="auto">
          <a:xfrm>
            <a:off x="596265" y="701675"/>
            <a:ext cx="4756150" cy="643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2" tIns="45716" rIns="91432" bIns="45716">
            <a:spAutoFit/>
            <a:scene3d>
              <a:camera prst="orthographicFront"/>
              <a:lightRig rig="threePt" dir="t"/>
            </a:scene3d>
          </a:bodyPr>
          <a:lstStyle>
            <a:lvl1pPr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0"/>
              </a:spcBef>
            </a:pPr>
            <a:r>
              <a:rPr lang="zh-CN" alt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ea typeface="微软雅黑" panose="020B0503020204020204" charset="-122"/>
              </a:rPr>
              <a:t>什么是匀速圆周运动？</a:t>
            </a:r>
            <a:endParaRPr lang="zh-CN" altLang="en-US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200AF6"/>
              </a:solidFill>
              <a:effectLst/>
              <a:ea typeface="微软雅黑" panose="020B0503020204020204" charset="-122"/>
            </a:endParaRPr>
          </a:p>
        </p:txBody>
      </p:sp>
      <p:sp>
        <p:nvSpPr>
          <p:cNvPr id="79" name="Rectangle 27"/>
          <p:cNvSpPr>
            <a:spLocks noChangeArrowheads="1"/>
          </p:cNvSpPr>
          <p:nvPr/>
        </p:nvSpPr>
        <p:spPr bwMode="auto">
          <a:xfrm>
            <a:off x="451991" y="1441052"/>
            <a:ext cx="4408041" cy="607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 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大小不变，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ω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n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不变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0" name="Rectangle 28"/>
          <p:cNvSpPr>
            <a:spLocks noChangeArrowheads="1"/>
          </p:cNvSpPr>
          <p:nvPr/>
        </p:nvSpPr>
        <p:spPr bwMode="auto">
          <a:xfrm>
            <a:off x="996040" y="2276872"/>
            <a:ext cx="27098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spcBef>
                <a:spcPct val="0"/>
              </a:spcBef>
            </a:pPr>
            <a:r>
              <a:rPr kumimoji="1" lang="zh-CN" altLang="en-US" sz="2400" b="1" dirty="0">
                <a:solidFill>
                  <a:srgbClr val="FF0000"/>
                </a:solidFill>
              </a:rPr>
              <a:t>速度方向在变化</a:t>
            </a:r>
            <a:endParaRPr kumimoji="1"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81" name="Picture 2" descr="E:\2015下学期精品课件\栏目图标\图标\一级\新课导入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6" y="116632"/>
            <a:ext cx="1857687" cy="54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Text Box 8"/>
          <p:cNvSpPr txBox="1">
            <a:spLocks noChangeArrowheads="1"/>
          </p:cNvSpPr>
          <p:nvPr/>
        </p:nvSpPr>
        <p:spPr bwMode="auto">
          <a:xfrm>
            <a:off x="675616" y="3805304"/>
            <a:ext cx="1439862" cy="461665"/>
          </a:xfrm>
          <a:prstGeom prst="rect">
            <a:avLst/>
          </a:prstGeom>
          <a:solidFill>
            <a:srgbClr val="00FF00">
              <a:alpha val="59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+mn-ea"/>
                <a:ea typeface="+mn-ea"/>
              </a:rPr>
              <a:t>变速运动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  <p:sp>
        <p:nvSpPr>
          <p:cNvPr id="84" name="Text Box 10"/>
          <p:cNvSpPr txBox="1">
            <a:spLocks noChangeArrowheads="1"/>
          </p:cNvSpPr>
          <p:nvPr/>
        </p:nvSpPr>
        <p:spPr bwMode="auto">
          <a:xfrm>
            <a:off x="3466599" y="3843145"/>
            <a:ext cx="2041505" cy="461665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+mn-ea"/>
                <a:ea typeface="+mn-ea"/>
              </a:rPr>
              <a:t>运动状态改变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  <p:sp>
        <p:nvSpPr>
          <p:cNvPr id="86" name="Text Box 12"/>
          <p:cNvSpPr txBox="1">
            <a:spLocks noChangeArrowheads="1"/>
          </p:cNvSpPr>
          <p:nvPr/>
        </p:nvSpPr>
        <p:spPr bwMode="auto">
          <a:xfrm>
            <a:off x="5874861" y="4581128"/>
            <a:ext cx="2373918" cy="461665"/>
          </a:xfrm>
          <a:prstGeom prst="rect">
            <a:avLst/>
          </a:prstGeom>
          <a:solidFill>
            <a:srgbClr val="00FF00">
              <a:alpha val="59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latin typeface="+mn-ea"/>
                <a:ea typeface="+mn-ea"/>
              </a:rPr>
              <a:t>一定存在加速度</a:t>
            </a:r>
            <a:endParaRPr kumimoji="1" lang="zh-CN" altLang="en-US" sz="2400" b="1" dirty="0">
              <a:latin typeface="+mn-ea"/>
              <a:ea typeface="+mn-ea"/>
            </a:endParaRPr>
          </a:p>
        </p:txBody>
      </p:sp>
      <p:sp>
        <p:nvSpPr>
          <p:cNvPr id="87" name="Rectangle 5"/>
          <p:cNvSpPr>
            <a:spLocks noChangeArrowheads="1"/>
          </p:cNvSpPr>
          <p:nvPr/>
        </p:nvSpPr>
        <p:spPr bwMode="auto">
          <a:xfrm>
            <a:off x="547102" y="5229200"/>
            <a:ext cx="79796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400" b="1" dirty="0" smtClean="0">
                <a:solidFill>
                  <a:srgbClr val="000000"/>
                </a:solidFill>
                <a:latin typeface="+mn-ea"/>
                <a:ea typeface="+mn-ea"/>
              </a:rPr>
              <a:t>    那么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做匀速圆周运动的物体的加速度有什么样的特点</a:t>
            </a:r>
            <a:r>
              <a:rPr kumimoji="1" lang="zh-CN" altLang="en-US" sz="2400" b="1" dirty="0" smtClean="0">
                <a:solidFill>
                  <a:srgbClr val="000000"/>
                </a:solidFill>
                <a:latin typeface="+mn-ea"/>
                <a:ea typeface="+mn-ea"/>
              </a:rPr>
              <a:t>呢？它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的</a:t>
            </a:r>
            <a:r>
              <a:rPr kumimoji="1"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方向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是什么</a:t>
            </a:r>
            <a:r>
              <a:rPr kumimoji="1" lang="zh-CN" altLang="en-US" sz="2400" b="1" dirty="0" smtClean="0">
                <a:solidFill>
                  <a:srgbClr val="000000"/>
                </a:solidFill>
                <a:latin typeface="+mn-ea"/>
                <a:ea typeface="+mn-ea"/>
              </a:rPr>
              <a:t>呢？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+mn-ea"/>
                <a:ea typeface="+mn-ea"/>
              </a:rPr>
              <a:t>大小</a:t>
            </a:r>
            <a:r>
              <a:rPr kumimoji="1" lang="zh-CN" altLang="en-US" sz="2400" b="1" dirty="0">
                <a:solidFill>
                  <a:srgbClr val="000000"/>
                </a:solidFill>
                <a:latin typeface="+mn-ea"/>
                <a:ea typeface="+mn-ea"/>
              </a:rPr>
              <a:t>如何</a:t>
            </a:r>
            <a:r>
              <a:rPr kumimoji="1" lang="zh-CN" altLang="en-US" sz="2400" b="1" dirty="0" smtClean="0">
                <a:solidFill>
                  <a:srgbClr val="000000"/>
                </a:solidFill>
                <a:latin typeface="+mn-ea"/>
                <a:ea typeface="+mn-ea"/>
              </a:rPr>
              <a:t>计算？</a:t>
            </a:r>
            <a:endParaRPr kumimoji="1" lang="en-US" altLang="zh-CN" sz="24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AutoShape 183"/>
          <p:cNvSpPr>
            <a:spLocks noChangeArrowheads="1"/>
          </p:cNvSpPr>
          <p:nvPr/>
        </p:nvSpPr>
        <p:spPr bwMode="auto">
          <a:xfrm>
            <a:off x="4536909" y="4704221"/>
            <a:ext cx="971195" cy="21548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57591581 h 21600"/>
              <a:gd name="T4" fmla="*/ 2147483647 w 21600"/>
              <a:gd name="T5" fmla="*/ 515183795 h 21600"/>
              <a:gd name="T6" fmla="*/ 2147483647 w 21600"/>
              <a:gd name="T7" fmla="*/ 2575915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3938 h 21600"/>
              <a:gd name="T14" fmla="*/ 18169 w 21600"/>
              <a:gd name="T15" fmla="*/ 1766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3938"/>
                </a:lnTo>
                <a:lnTo>
                  <a:pt x="3375" y="3938"/>
                </a:lnTo>
                <a:lnTo>
                  <a:pt x="3375" y="17662"/>
                </a:lnTo>
                <a:lnTo>
                  <a:pt x="16200" y="17662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3938"/>
                </a:moveTo>
                <a:lnTo>
                  <a:pt x="1350" y="17662"/>
                </a:lnTo>
                <a:lnTo>
                  <a:pt x="2700" y="17662"/>
                </a:lnTo>
                <a:lnTo>
                  <a:pt x="2700" y="3938"/>
                </a:lnTo>
                <a:lnTo>
                  <a:pt x="1350" y="3938"/>
                </a:lnTo>
                <a:close/>
              </a:path>
              <a:path w="21600" h="21600">
                <a:moveTo>
                  <a:pt x="0" y="3938"/>
                </a:moveTo>
                <a:lnTo>
                  <a:pt x="0" y="17662"/>
                </a:lnTo>
                <a:lnTo>
                  <a:pt x="675" y="17662"/>
                </a:lnTo>
                <a:lnTo>
                  <a:pt x="675" y="3938"/>
                </a:lnTo>
                <a:lnTo>
                  <a:pt x="0" y="3938"/>
                </a:lnTo>
                <a:close/>
              </a:path>
            </a:pathLst>
          </a:custGeom>
          <a:gradFill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" name="AutoShape 183"/>
          <p:cNvSpPr>
            <a:spLocks noChangeArrowheads="1"/>
          </p:cNvSpPr>
          <p:nvPr/>
        </p:nvSpPr>
        <p:spPr bwMode="auto">
          <a:xfrm>
            <a:off x="2350971" y="3928396"/>
            <a:ext cx="971195" cy="21548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57591581 h 21600"/>
              <a:gd name="T4" fmla="*/ 2147483647 w 21600"/>
              <a:gd name="T5" fmla="*/ 515183795 h 21600"/>
              <a:gd name="T6" fmla="*/ 2147483647 w 21600"/>
              <a:gd name="T7" fmla="*/ 257591581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3938 h 21600"/>
              <a:gd name="T14" fmla="*/ 18169 w 21600"/>
              <a:gd name="T15" fmla="*/ 1766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3938"/>
                </a:lnTo>
                <a:lnTo>
                  <a:pt x="3375" y="3938"/>
                </a:lnTo>
                <a:lnTo>
                  <a:pt x="3375" y="17662"/>
                </a:lnTo>
                <a:lnTo>
                  <a:pt x="16200" y="17662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3938"/>
                </a:moveTo>
                <a:lnTo>
                  <a:pt x="1350" y="17662"/>
                </a:lnTo>
                <a:lnTo>
                  <a:pt x="2700" y="17662"/>
                </a:lnTo>
                <a:lnTo>
                  <a:pt x="2700" y="3938"/>
                </a:lnTo>
                <a:lnTo>
                  <a:pt x="1350" y="3938"/>
                </a:lnTo>
                <a:close/>
              </a:path>
              <a:path w="21600" h="21600">
                <a:moveTo>
                  <a:pt x="0" y="3938"/>
                </a:moveTo>
                <a:lnTo>
                  <a:pt x="0" y="17662"/>
                </a:lnTo>
                <a:lnTo>
                  <a:pt x="675" y="17662"/>
                </a:lnTo>
                <a:lnTo>
                  <a:pt x="675" y="3938"/>
                </a:lnTo>
                <a:lnTo>
                  <a:pt x="0" y="3938"/>
                </a:lnTo>
                <a:close/>
              </a:path>
            </a:pathLst>
          </a:custGeom>
          <a:gradFill rotWithShape="1">
            <a:gsLst>
              <a:gs pos="0">
                <a:srgbClr val="DCEBF5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C -0.05017 -0.0551 -0.05764 -0.15394 -0.01597 -0.2213 C 0.02535 -0.2882 0.1007 -0.29792 0.1507 -0.24329 C 0.20035 -0.1882 0.20816 -0.0882 0.16684 -0.02107 C 0.12535 0.04606 0.05087 0.05578 -2.77778E-6 4.44444E-6 Z " pathEditMode="relative" rAng="13166940" ptsTypes="fffff">
                                      <p:cBhvr>
                                        <p:cTn id="6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-121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77" grpId="0" bldLvl="0" animBg="1"/>
      <p:bldP spid="79" grpId="0" bldLvl="0" animBg="1"/>
      <p:bldP spid="80" grpId="0" bldLvl="0" animBg="1"/>
      <p:bldP spid="82" grpId="0" bldLvl="0" animBg="1" autoUpdateAnimBg="0"/>
      <p:bldP spid="84" grpId="0" bldLvl="0" animBg="1"/>
      <p:bldP spid="86" grpId="0" bldLvl="0" animBg="1"/>
      <p:bldP spid="87" grpId="0" autoUpdateAnimBg="0"/>
      <p:bldP spid="38" grpId="0" bldLvl="0" animBg="1"/>
      <p:bldP spid="3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0498" name="标题 49049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地球公转</a:t>
            </a:r>
            <a:endParaRPr lang="zh-CN" altLang="en-US"/>
          </a:p>
        </p:txBody>
      </p:sp>
      <p:pic>
        <p:nvPicPr>
          <p:cNvPr id="490499" name="图片 490498" descr="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0500" name="椭圆 490499"/>
          <p:cNvSpPr/>
          <p:nvPr/>
        </p:nvSpPr>
        <p:spPr>
          <a:xfrm>
            <a:off x="2081213" y="981075"/>
            <a:ext cx="4608512" cy="4608513"/>
          </a:xfrm>
          <a:prstGeom prst="ellipse">
            <a:avLst/>
          </a:prstGeom>
          <a:noFill/>
          <a:ln w="1905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490501" name="图片 490500" descr="地球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888" y="649288"/>
            <a:ext cx="749300" cy="742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0502" name="文本框 490501"/>
          <p:cNvSpPr txBox="1"/>
          <p:nvPr/>
        </p:nvSpPr>
        <p:spPr>
          <a:xfrm>
            <a:off x="2843213" y="5876925"/>
            <a:ext cx="3344862" cy="519113"/>
          </a:xfrm>
          <a:prstGeom prst="rect">
            <a:avLst/>
          </a:prstGeom>
          <a:noFill/>
          <a:ln w="9525">
            <a:noFill/>
          </a:ln>
        </p:spPr>
        <p:txBody>
          <a:bodyPr lIns="91432" tIns="45716" rIns="91432" bIns="45716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FF00"/>
                </a:solidFill>
                <a:latin typeface="Arial" panose="020B0604020202020204" pitchFamily="34" charset="0"/>
                <a:ea typeface="微软雅黑" panose="020B0503020204020204" charset="-122"/>
              </a:rPr>
              <a:t>地球围绕太阳转</a:t>
            </a:r>
            <a:endParaRPr lang="zh-CN" altLang="en-US" sz="2800" b="1">
              <a:solidFill>
                <a:srgbClr val="FFFF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905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0.00624 C 0.13333 -0.00624 0.24583 0.14451 0.24583 0.33041 C 0.24583 0.51584 0.13333 0.66705 -0.00469 0.66705 C -0.14305 0.66705 -0.25503 0.51584 -0.25503 0.33041 C -0.25503 0.14451 -0.14305 -0.00624 -0.00469 -0.00624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4905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49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05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2036" name="文本框 172035"/>
          <p:cNvSpPr txBox="1"/>
          <p:nvPr/>
        </p:nvSpPr>
        <p:spPr>
          <a:xfrm>
            <a:off x="287338" y="2060575"/>
            <a:ext cx="8748712" cy="21228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sz="6600" dirty="0">
                <a:latin typeface="Times New Roman" panose="02020603050405020304" pitchFamily="18" charset="0"/>
                <a:ea typeface="宋体" panose="02010600030101010101" pitchFamily="2" charset="-122"/>
              </a:rPr>
              <a:t>地球</a:t>
            </a:r>
            <a:r>
              <a:rPr lang="zh-CN" altLang="en-US" sz="6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为什么会做匀速圆周运动呢？</a:t>
            </a:r>
            <a:endParaRPr lang="zh-CN" altLang="en-US" sz="66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grpSp>
        <p:nvGrpSpPr>
          <p:cNvPr id="6147" name="组合 172037"/>
          <p:cNvGrpSpPr/>
          <p:nvPr/>
        </p:nvGrpSpPr>
        <p:grpSpPr>
          <a:xfrm>
            <a:off x="323850" y="1125538"/>
            <a:ext cx="1855788" cy="1995487"/>
            <a:chOff x="336" y="3072"/>
            <a:chExt cx="960" cy="864"/>
          </a:xfrm>
        </p:grpSpPr>
        <p:pic>
          <p:nvPicPr>
            <p:cNvPr id="6148" name="图片 172038" descr="BD00028_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00B2FF"/>
                </a:clrFrom>
                <a:clrTo>
                  <a:srgbClr val="FF9999"/>
                </a:clrTo>
              </a:clrChange>
              <a:clrChange>
                <a:clrFrom>
                  <a:srgbClr val="000000"/>
                </a:clrFrom>
                <a:clrTo>
                  <a:srgbClr val="FFFFCC"/>
                </a:clrTo>
              </a:clrChange>
            </a:blip>
            <a:stretch>
              <a:fillRect/>
            </a:stretch>
          </p:blipFill>
          <p:spPr>
            <a:xfrm>
              <a:off x="528" y="3408"/>
              <a:ext cx="543" cy="52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49" name="文本框 172039"/>
            <p:cNvSpPr txBox="1"/>
            <p:nvPr/>
          </p:nvSpPr>
          <p:spPr>
            <a:xfrm>
              <a:off x="336" y="3072"/>
              <a:ext cx="960" cy="3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rgbClr val="FF0066"/>
                  </a:solidFill>
                  <a:latin typeface="Times New Roman" panose="02020603050405020304" pitchFamily="18" charset="0"/>
                  <a:ea typeface="方正舒体" panose="02010601030101010101" pitchFamily="2" charset="-122"/>
                </a:rPr>
                <a:t>想一</a:t>
              </a:r>
              <a:r>
                <a:rPr lang="zh-CN" altLang="en-US" sz="4000">
                  <a:solidFill>
                    <a:srgbClr val="FF0066"/>
                  </a:solidFill>
                  <a:latin typeface="Times New Roman" panose="02020603050405020304" pitchFamily="18" charset="0"/>
                  <a:ea typeface="方正舒体" panose="02010601030101010101" pitchFamily="2" charset="-122"/>
                </a:rPr>
                <a:t>想</a:t>
              </a:r>
              <a:endParaRPr lang="zh-CN" altLang="en-US" sz="4000">
                <a:solidFill>
                  <a:srgbClr val="FF0066"/>
                </a:solidFill>
                <a:latin typeface="Times New Roman" panose="02020603050405020304" pitchFamily="18" charset="0"/>
                <a:ea typeface="方正舒体" panose="02010601030101010101" pitchFamily="2" charset="-122"/>
              </a:endParaRPr>
            </a:p>
          </p:txBody>
        </p:sp>
      </p:grpSp>
      <p:pic>
        <p:nvPicPr>
          <p:cNvPr id="30722" name="图片 30721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3725" y="170815"/>
            <a:ext cx="1800225" cy="1127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/>
          <p:nvPr/>
        </p:nvSpPr>
        <p:spPr>
          <a:xfrm>
            <a:off x="304800" y="2254250"/>
            <a:ext cx="4114800" cy="19637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）图中的地球受到什么力的作用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?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）这个力可能沿什么方向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?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123" name="Rectangle 3"/>
          <p:cNvSpPr/>
          <p:nvPr/>
        </p:nvSpPr>
        <p:spPr>
          <a:xfrm>
            <a:off x="2680970" y="765810"/>
            <a:ext cx="425196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感知加速度的方向 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010F7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彩云" panose="02010800040101010101" charset="-122"/>
              <a:ea typeface="华文彩云" panose="02010800040101010101" charset="-122"/>
              <a:cs typeface="华文彩云" panose="02010800040101010101" charset="-122"/>
            </a:endParaRPr>
          </a:p>
        </p:txBody>
      </p:sp>
      <p:grpSp>
        <p:nvGrpSpPr>
          <p:cNvPr id="5124" name="Group 4"/>
          <p:cNvGrpSpPr/>
          <p:nvPr/>
        </p:nvGrpSpPr>
        <p:grpSpPr>
          <a:xfrm>
            <a:off x="0" y="620713"/>
            <a:ext cx="2016125" cy="936625"/>
            <a:chOff x="0" y="0"/>
            <a:chExt cx="1270" cy="590"/>
          </a:xfrm>
        </p:grpSpPr>
        <p:grpSp>
          <p:nvGrpSpPr>
            <p:cNvPr id="5128" name="Group 5"/>
            <p:cNvGrpSpPr/>
            <p:nvPr/>
          </p:nvGrpSpPr>
          <p:grpSpPr>
            <a:xfrm>
              <a:off x="0" y="0"/>
              <a:ext cx="1270" cy="590"/>
              <a:chOff x="0" y="0"/>
              <a:chExt cx="1270" cy="590"/>
            </a:xfrm>
          </p:grpSpPr>
          <p:sp>
            <p:nvSpPr>
              <p:cNvPr id="7174" name="AutoShape 10"/>
              <p:cNvSpPr>
                <a:spLocks noChangeArrowheads="1"/>
              </p:cNvSpPr>
              <p:nvPr/>
            </p:nvSpPr>
            <p:spPr bwMode="auto">
              <a:xfrm>
                <a:off x="46" y="45"/>
                <a:ext cx="1224" cy="45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82"/>
                  </a:gs>
                  <a:gs pos="30000">
                    <a:srgbClr val="66008F">
                      <a:alpha val="95500"/>
                    </a:srgbClr>
                  </a:gs>
                  <a:gs pos="64999">
                    <a:srgbClr val="BA0066">
                      <a:alpha val="90250"/>
                    </a:srgbClr>
                  </a:gs>
                  <a:gs pos="89999">
                    <a:srgbClr val="FF0000">
                      <a:alpha val="86499"/>
                    </a:srgbClr>
                  </a:gs>
                  <a:gs pos="100000">
                    <a:srgbClr val="FF8200">
                      <a:alpha val="84999"/>
                    </a:srgbClr>
                  </a:gs>
                </a:gsLst>
                <a:lin ang="5400000" scaled="1"/>
              </a:gradFill>
              <a:ln w="9525">
                <a:solidFill>
                  <a:schemeClr val="hlink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133" name="Rectangle 11"/>
              <p:cNvSpPr/>
              <p:nvPr/>
            </p:nvSpPr>
            <p:spPr>
              <a:xfrm>
                <a:off x="0" y="45"/>
                <a:ext cx="227" cy="45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34" name="Rectangle 12"/>
              <p:cNvSpPr/>
              <p:nvPr/>
            </p:nvSpPr>
            <p:spPr>
              <a:xfrm>
                <a:off x="318" y="0"/>
                <a:ext cx="91" cy="59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129" name="Text Box 13"/>
            <p:cNvSpPr txBox="1"/>
            <p:nvPr/>
          </p:nvSpPr>
          <p:spPr>
            <a:xfrm>
              <a:off x="385" y="91"/>
              <a:ext cx="8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讨论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pic>
        <p:nvPicPr>
          <p:cNvPr id="7178" name="Picture 10" descr="太阳拉地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1916113"/>
            <a:ext cx="4030663" cy="290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1219200" y="5105400"/>
            <a:ext cx="6635750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）地球受到指向太阳的引力作用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 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9200" y="5791200"/>
            <a:ext cx="534193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（</a:t>
            </a:r>
            <a:r>
              <a:rPr kumimoji="0" lang="en-US" altLang="zh-CN" sz="3200" b="1" kern="1200" cap="none" spc="0" normalizeH="0" baseline="0" noProof="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2</a:t>
            </a:r>
            <a:r>
              <a:rPr kumimoji="0" lang="zh-CN" altLang="en-US" sz="3200" b="1" kern="1200" cap="none" spc="0" normalizeH="0" baseline="0" noProof="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）这个力指向太阳的方向</a:t>
            </a:r>
            <a:endParaRPr kumimoji="0" lang="zh-CN" altLang="en-US" sz="3200" b="1" kern="1200" cap="none" spc="0" normalizeH="0" baseline="0" noProof="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  <p:pic>
        <p:nvPicPr>
          <p:cNvPr id="30722" name="图片 30721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595" y="137160"/>
            <a:ext cx="1800225" cy="1127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9" grpId="0" bldLvl="0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Oval 2"/>
          <p:cNvSpPr/>
          <p:nvPr/>
        </p:nvSpPr>
        <p:spPr>
          <a:xfrm>
            <a:off x="5562600" y="3582988"/>
            <a:ext cx="304800" cy="303212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 vert="horz" wrap="square" lIns="91440" tIns="45720" rIns="91440" bIns="45720" anchor="ctr">
            <a:scene3d>
              <a:camera prst="orthographicFront"/>
              <a:lightRig rig="threePt" dir="t"/>
            </a:scene3d>
          </a:bodyPr>
          <a:p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  <a:t>地 球 绕太阳 运 行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0AF6"/>
              </a:solidFill>
              <a:effectLst/>
              <a:latin typeface="华文隶书" panose="02010800040101010101" charset="-122"/>
              <a:ea typeface="华文隶书" panose="02010800040101010101" charset="-122"/>
              <a:cs typeface="华文隶书" panose="02010800040101010101" charset="-122"/>
            </a:endParaRPr>
          </a:p>
        </p:txBody>
      </p:sp>
      <p:sp>
        <p:nvSpPr>
          <p:cNvPr id="6148" name="Oval 4"/>
          <p:cNvSpPr/>
          <p:nvPr/>
        </p:nvSpPr>
        <p:spPr>
          <a:xfrm>
            <a:off x="2971800" y="1446213"/>
            <a:ext cx="2971800" cy="2971800"/>
          </a:xfrm>
          <a:prstGeom prst="ellipse">
            <a:avLst/>
          </a:prstGeom>
          <a:noFill/>
          <a:ln w="28575" cap="flat" cmpd="sng">
            <a:solidFill>
              <a:schemeClr val="accent2"/>
            </a:solidFill>
            <a:prstDash val="dash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49" name="Oval 5"/>
          <p:cNvSpPr/>
          <p:nvPr/>
        </p:nvSpPr>
        <p:spPr>
          <a:xfrm>
            <a:off x="4267200" y="1296988"/>
            <a:ext cx="304800" cy="303212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22" name="Line 6"/>
          <p:cNvSpPr/>
          <p:nvPr/>
        </p:nvSpPr>
        <p:spPr>
          <a:xfrm>
            <a:off x="4419600" y="1446213"/>
            <a:ext cx="0" cy="839787"/>
          </a:xfrm>
          <a:prstGeom prst="line">
            <a:avLst/>
          </a:prstGeom>
          <a:ln w="508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4823" name="Rectangle 7"/>
          <p:cNvSpPr/>
          <p:nvPr/>
        </p:nvSpPr>
        <p:spPr>
          <a:xfrm>
            <a:off x="3886200" y="1779588"/>
            <a:ext cx="46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7" rIns="91434" bIns="45717">
            <a:spAutoFit/>
          </a:bodyPr>
          <a:p>
            <a:pPr defTabSz="916305">
              <a:spcBef>
                <a:spcPct val="3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36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52" name="Line 8"/>
          <p:cNvSpPr/>
          <p:nvPr/>
        </p:nvSpPr>
        <p:spPr>
          <a:xfrm>
            <a:off x="5105400" y="3354388"/>
            <a:ext cx="0" cy="0"/>
          </a:xfrm>
          <a:prstGeom prst="line">
            <a:avLst/>
          </a:prstGeom>
          <a:ln w="9525">
            <a:noFill/>
          </a:ln>
        </p:spPr>
      </p:sp>
      <p:sp>
        <p:nvSpPr>
          <p:cNvPr id="34825" name="Oval 9"/>
          <p:cNvSpPr/>
          <p:nvPr/>
        </p:nvSpPr>
        <p:spPr>
          <a:xfrm rot="2346538" flipH="1">
            <a:off x="3217863" y="3770313"/>
            <a:ext cx="330200" cy="328612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26" name="Rectangle 10"/>
          <p:cNvSpPr/>
          <p:nvPr/>
        </p:nvSpPr>
        <p:spPr>
          <a:xfrm>
            <a:off x="3352800" y="2895600"/>
            <a:ext cx="409575" cy="5334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7" rIns="91434" bIns="45717">
            <a:spAutoFit/>
          </a:bodyPr>
          <a:p>
            <a:pPr algn="ctr" defTabSz="916305">
              <a:spcBef>
                <a:spcPct val="20000"/>
              </a:spcBef>
            </a:pPr>
            <a:r>
              <a:rPr lang="en-US" altLang="zh-CN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9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7" name="Rectangle 11"/>
          <p:cNvSpPr/>
          <p:nvPr/>
        </p:nvSpPr>
        <p:spPr>
          <a:xfrm>
            <a:off x="5181600" y="2743200"/>
            <a:ext cx="409575" cy="5334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7" rIns="91434" bIns="45717">
            <a:spAutoFit/>
          </a:bodyPr>
          <a:p>
            <a:pPr algn="ctr" defTabSz="916305">
              <a:spcBef>
                <a:spcPct val="20000"/>
              </a:spcBef>
            </a:pPr>
            <a:r>
              <a:rPr lang="en-US" altLang="zh-CN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9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8" name="Line 12"/>
          <p:cNvSpPr/>
          <p:nvPr/>
        </p:nvSpPr>
        <p:spPr>
          <a:xfrm rot="-8344582">
            <a:off x="3622675" y="3200400"/>
            <a:ext cx="6350" cy="874713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4829" name="Line 13"/>
          <p:cNvSpPr/>
          <p:nvPr/>
        </p:nvSpPr>
        <p:spPr>
          <a:xfrm rot="5400000" flipH="1">
            <a:off x="5122863" y="3030538"/>
            <a:ext cx="457200" cy="796925"/>
          </a:xfrm>
          <a:prstGeom prst="line">
            <a:avLst/>
          </a:prstGeom>
          <a:ln w="5715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4830" name="Text Box 14"/>
          <p:cNvSpPr txBox="1"/>
          <p:nvPr/>
        </p:nvSpPr>
        <p:spPr>
          <a:xfrm>
            <a:off x="228600" y="4648200"/>
            <a:ext cx="8763000" cy="119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3600" b="1" dirty="0">
                <a:solidFill>
                  <a:srgbClr val="6600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结论：  做匀速圆周运动的地球，合外力方向</a:t>
            </a:r>
            <a:r>
              <a:rPr lang="zh-CN" altLang="en-US" sz="3600" b="1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指向圆心（太阳）</a:t>
            </a:r>
            <a:endParaRPr lang="zh-CN" altLang="en-US" sz="3600" b="1" dirty="0">
              <a:solidFill>
                <a:srgbClr val="FF33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159" name="Oval 15"/>
          <p:cNvSpPr/>
          <p:nvPr/>
        </p:nvSpPr>
        <p:spPr>
          <a:xfrm>
            <a:off x="4038600" y="2514600"/>
            <a:ext cx="838200" cy="8382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236" name="文本框 9235"/>
          <p:cNvSpPr txBox="1"/>
          <p:nvPr/>
        </p:nvSpPr>
        <p:spPr>
          <a:xfrm>
            <a:off x="263525" y="5715000"/>
            <a:ext cx="88392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010202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由牛顿第二定律知，知道了合外力就可以推出加速度，那么</a:t>
            </a:r>
            <a:r>
              <a:rPr lang="zh-CN" altLang="en-US" sz="2800" b="1" noProof="1">
                <a:solidFill>
                  <a:srgbClr val="01020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合外力指向圆心，物体的加速度也指向圆心</a:t>
            </a:r>
            <a:endParaRPr lang="zh-CN" altLang="en-US" sz="2800" b="1" noProof="1">
              <a:solidFill>
                <a:srgbClr val="01020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ldLvl="0" animBg="1"/>
      <p:bldP spid="34823" grpId="0"/>
      <p:bldP spid="34825" grpId="0" bldLvl="0" animBg="1"/>
      <p:bldP spid="34826" grpId="0"/>
      <p:bldP spid="34827" grpId="0"/>
      <p:bldP spid="34830" grpId="0"/>
      <p:bldP spid="92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0" name="Group 2"/>
          <p:cNvGrpSpPr/>
          <p:nvPr/>
        </p:nvGrpSpPr>
        <p:grpSpPr>
          <a:xfrm>
            <a:off x="0" y="620713"/>
            <a:ext cx="2016125" cy="936625"/>
            <a:chOff x="0" y="0"/>
            <a:chExt cx="1270" cy="590"/>
          </a:xfrm>
        </p:grpSpPr>
        <p:grpSp>
          <p:nvGrpSpPr>
            <p:cNvPr id="7187" name="Group 3"/>
            <p:cNvGrpSpPr/>
            <p:nvPr/>
          </p:nvGrpSpPr>
          <p:grpSpPr>
            <a:xfrm>
              <a:off x="0" y="0"/>
              <a:ext cx="1270" cy="590"/>
              <a:chOff x="0" y="0"/>
              <a:chExt cx="1270" cy="590"/>
            </a:xfrm>
          </p:grpSpPr>
          <p:sp>
            <p:nvSpPr>
              <p:cNvPr id="8196" name="AutoShape 10"/>
              <p:cNvSpPr>
                <a:spLocks noChangeArrowheads="1"/>
              </p:cNvSpPr>
              <p:nvPr/>
            </p:nvSpPr>
            <p:spPr bwMode="auto">
              <a:xfrm>
                <a:off x="46" y="45"/>
                <a:ext cx="1224" cy="45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82"/>
                  </a:gs>
                  <a:gs pos="30000">
                    <a:srgbClr val="66008F">
                      <a:alpha val="95500"/>
                    </a:srgbClr>
                  </a:gs>
                  <a:gs pos="64999">
                    <a:srgbClr val="BA0066">
                      <a:alpha val="90250"/>
                    </a:srgbClr>
                  </a:gs>
                  <a:gs pos="89999">
                    <a:srgbClr val="FF0000">
                      <a:alpha val="86499"/>
                    </a:srgbClr>
                  </a:gs>
                  <a:gs pos="100000">
                    <a:srgbClr val="FF8200">
                      <a:alpha val="84999"/>
                    </a:srgbClr>
                  </a:gs>
                </a:gsLst>
                <a:lin ang="5400000" scaled="1"/>
              </a:gradFill>
              <a:ln w="9525">
                <a:solidFill>
                  <a:schemeClr val="hlink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92" name="Rectangle 11"/>
              <p:cNvSpPr/>
              <p:nvPr/>
            </p:nvSpPr>
            <p:spPr>
              <a:xfrm>
                <a:off x="0" y="45"/>
                <a:ext cx="227" cy="45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193" name="Rectangle 12"/>
              <p:cNvSpPr/>
              <p:nvPr/>
            </p:nvSpPr>
            <p:spPr>
              <a:xfrm>
                <a:off x="318" y="0"/>
                <a:ext cx="91" cy="59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188" name="Text Box 13"/>
            <p:cNvSpPr txBox="1"/>
            <p:nvPr/>
          </p:nvSpPr>
          <p:spPr>
            <a:xfrm>
              <a:off x="385" y="91"/>
              <a:ext cx="8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讨论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pic>
        <p:nvPicPr>
          <p:cNvPr id="8200" name="Picture 8" descr="图钉拉小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" y="1600200"/>
            <a:ext cx="4032250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304800" y="4572000"/>
            <a:ext cx="8458200" cy="1077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）光滑水平面上小球受到几个力的作用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?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）这几个力的合力沿什么方向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? 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152400" y="5638800"/>
            <a:ext cx="9193213" cy="9540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小球受到重力、支持力和绳子的拉力三个力的作用，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G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N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相互抵消，其合力即为绳子的拉力，其方向指向圆心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7174" name="Rectangle 11"/>
          <p:cNvSpPr/>
          <p:nvPr/>
        </p:nvSpPr>
        <p:spPr>
          <a:xfrm>
            <a:off x="2743200" y="686435"/>
            <a:ext cx="425196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感知加速度的方向 </a:t>
            </a:r>
            <a:endParaRPr lang="zh-CN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010F7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彩云" panose="02010800040101010101" charset="-122"/>
              <a:ea typeface="华文彩云" panose="02010800040101010101" charset="-122"/>
              <a:cs typeface="华文彩云" panose="02010800040101010101" charset="-122"/>
            </a:endParaRPr>
          </a:p>
        </p:txBody>
      </p:sp>
      <p:sp>
        <p:nvSpPr>
          <p:cNvPr id="9231" name="Oval 15"/>
          <p:cNvSpPr/>
          <p:nvPr/>
        </p:nvSpPr>
        <p:spPr>
          <a:xfrm>
            <a:off x="4876800" y="2819400"/>
            <a:ext cx="3252788" cy="554038"/>
          </a:xfrm>
          <a:prstGeom prst="ellipse">
            <a:avLst/>
          </a:prstGeom>
          <a:noFill/>
          <a:ln w="38100" cap="flat" cmpd="sng">
            <a:solidFill>
              <a:schemeClr val="tx2"/>
            </a:solidFill>
            <a:prstDash val="dash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" name="Group 16"/>
          <p:cNvGrpSpPr/>
          <p:nvPr/>
        </p:nvGrpSpPr>
        <p:grpSpPr>
          <a:xfrm>
            <a:off x="6583363" y="2938463"/>
            <a:ext cx="1752600" cy="331787"/>
            <a:chOff x="2776" y="897"/>
            <a:chExt cx="1105" cy="208"/>
          </a:xfrm>
        </p:grpSpPr>
        <p:sp>
          <p:nvSpPr>
            <p:cNvPr id="7185" name="Oval 17"/>
            <p:cNvSpPr/>
            <p:nvPr/>
          </p:nvSpPr>
          <p:spPr>
            <a:xfrm>
              <a:off x="3673" y="897"/>
              <a:ext cx="208" cy="208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6" name="Line 18"/>
            <p:cNvSpPr/>
            <p:nvPr/>
          </p:nvSpPr>
          <p:spPr>
            <a:xfrm>
              <a:off x="2776" y="1010"/>
              <a:ext cx="92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9236" name="Line 20"/>
          <p:cNvSpPr/>
          <p:nvPr/>
        </p:nvSpPr>
        <p:spPr>
          <a:xfrm>
            <a:off x="8185150" y="3124200"/>
            <a:ext cx="0" cy="868363"/>
          </a:xfrm>
          <a:prstGeom prst="line">
            <a:avLst/>
          </a:prstGeom>
          <a:ln w="5715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7" name="Line 21"/>
          <p:cNvSpPr/>
          <p:nvPr/>
        </p:nvSpPr>
        <p:spPr>
          <a:xfrm flipV="1">
            <a:off x="8183563" y="2325688"/>
            <a:ext cx="0" cy="869950"/>
          </a:xfrm>
          <a:prstGeom prst="line">
            <a:avLst/>
          </a:prstGeom>
          <a:ln w="5715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8" name="Rectangle 22"/>
          <p:cNvSpPr/>
          <p:nvPr/>
        </p:nvSpPr>
        <p:spPr>
          <a:xfrm>
            <a:off x="8212138" y="2514600"/>
            <a:ext cx="622300" cy="533400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>
            <a:spAutoFit/>
          </a:bodyPr>
          <a:p>
            <a:pPr algn="ctr" defTabSz="916305">
              <a:spcBef>
                <a:spcPct val="20000"/>
              </a:spcBef>
            </a:pPr>
            <a:r>
              <a:rPr lang="en-US" altLang="zh-CN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</a:t>
            </a:r>
            <a:endParaRPr lang="en-US" altLang="zh-CN" sz="29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39" name="Line 23"/>
          <p:cNvSpPr/>
          <p:nvPr/>
        </p:nvSpPr>
        <p:spPr>
          <a:xfrm rot="5400000" flipH="1">
            <a:off x="7748588" y="2684463"/>
            <a:ext cx="0" cy="866775"/>
          </a:xfrm>
          <a:prstGeom prst="line">
            <a:avLst/>
          </a:prstGeom>
          <a:ln w="5715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40" name="Rectangle 24"/>
          <p:cNvSpPr/>
          <p:nvPr/>
        </p:nvSpPr>
        <p:spPr>
          <a:xfrm>
            <a:off x="7134225" y="2660650"/>
            <a:ext cx="409575" cy="5334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7" rIns="91434" bIns="45717">
            <a:spAutoFit/>
          </a:bodyPr>
          <a:p>
            <a:pPr algn="ctr" defTabSz="916305">
              <a:spcBef>
                <a:spcPct val="20000"/>
              </a:spcBef>
            </a:pPr>
            <a:r>
              <a:rPr lang="en-US" altLang="zh-CN" sz="29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9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41" name="Rectangle 25"/>
          <p:cNvSpPr/>
          <p:nvPr/>
        </p:nvSpPr>
        <p:spPr>
          <a:xfrm>
            <a:off x="6126163" y="2813050"/>
            <a:ext cx="457200" cy="533400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>
            <a:spAutoFit/>
          </a:bodyPr>
          <a:p>
            <a:pPr algn="ctr" defTabSz="916305">
              <a:spcBef>
                <a:spcPct val="20000"/>
              </a:spcBef>
            </a:pPr>
            <a:r>
              <a:rPr lang="en-US" altLang="zh-CN" sz="29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endParaRPr lang="en-US" altLang="zh-CN" sz="29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84" name="文本占位符 6145"/>
          <p:cNvSpPr txBox="1"/>
          <p:nvPr/>
        </p:nvSpPr>
        <p:spPr>
          <a:xfrm>
            <a:off x="762000" y="1676400"/>
            <a:ext cx="3657600" cy="3746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1630" indent="-341630" defTabSz="916305" eaLnBrk="0" hangingPunct="0"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zh-CN" altLang="en-US" sz="2000" dirty="0">
                <a:latin typeface="华文行楷" panose="02010800040101010101" pitchFamily="2" charset="-122"/>
                <a:ea typeface="华文行楷" panose="02010800040101010101" pitchFamily="2" charset="-122"/>
              </a:rPr>
              <a:t>轻绳栓一小球</a:t>
            </a:r>
            <a:r>
              <a:rPr lang="en-US" altLang="zh-CN" sz="2000" dirty="0">
                <a:latin typeface="华文行楷" panose="02010800040101010101" pitchFamily="2" charset="-122"/>
                <a:ea typeface="华文行楷" panose="02010800040101010101" pitchFamily="2" charset="-122"/>
              </a:rPr>
              <a:t>,</a:t>
            </a:r>
            <a:r>
              <a:rPr lang="zh-CN" altLang="en-US" sz="2000" dirty="0">
                <a:latin typeface="华文行楷" panose="02010800040101010101" pitchFamily="2" charset="-122"/>
                <a:ea typeface="华文行楷" panose="02010800040101010101" pitchFamily="2" charset="-122"/>
              </a:rPr>
              <a:t>在光滑水平面做匀速圆周运动。</a:t>
            </a:r>
            <a:r>
              <a:rPr lang="zh-CN" altLang="en-US" sz="2000" dirty="0">
                <a:solidFill>
                  <a:schemeClr val="hlin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     </a:t>
            </a:r>
            <a:endParaRPr lang="zh-CN" altLang="en-US" sz="2000" dirty="0">
              <a:solidFill>
                <a:schemeClr val="hlink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pic>
        <p:nvPicPr>
          <p:cNvPr id="30722" name="图片 30721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3915" y="266700"/>
            <a:ext cx="1800225" cy="1127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4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4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 bldLvl="0" animBg="1"/>
      <p:bldP spid="9231" grpId="0" bldLvl="0" animBg="1"/>
      <p:bldP spid="9238" grpId="0"/>
      <p:bldP spid="92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863599" y="1196752"/>
            <a:ext cx="7740849" cy="22517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defRPr/>
            </a:pPr>
            <a:r>
              <a:rPr lang="zh-CN" altLang="en-US" sz="36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     由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牛顿第二定律知，知道了</a:t>
            </a:r>
            <a:r>
              <a:rPr lang="zh-CN" altLang="en-US" sz="3600" b="1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合外力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就可以推出</a:t>
            </a:r>
            <a:r>
              <a:rPr lang="zh-CN" altLang="en-US" sz="3600" b="1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加速度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，那么物体的</a:t>
            </a:r>
            <a:r>
              <a:rPr lang="zh-CN" altLang="en-US" sz="36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加速度应该也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指向</a:t>
            </a:r>
            <a:r>
              <a:rPr lang="zh-CN" altLang="en-US" sz="36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圆心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。</a:t>
            </a:r>
            <a:endParaRPr lang="zh-CN" altLang="en-US" sz="36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3207" y="3627545"/>
            <a:ext cx="8136904" cy="1531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ct val="13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zh-CN" altLang="en-US" sz="36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      “</a:t>
            </a:r>
            <a:r>
              <a:rPr lang="zh-CN" altLang="en-US" sz="3600" b="1" dirty="0">
                <a:solidFill>
                  <a:srgbClr val="FF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任何</a:t>
            </a: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物体做匀速圆周运动的加速度都指向圆心”吗</a:t>
            </a:r>
            <a:r>
              <a:rPr lang="en-US" altLang="zh-CN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?</a:t>
            </a:r>
            <a:endParaRPr lang="en-US" altLang="zh-CN" sz="36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9090" name="Picture 2" descr="E:\2015下学期精品课件\栏目图标\图标\二级\想一想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13843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图片 30721" descr="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7380" y="5273675"/>
            <a:ext cx="1800225" cy="1127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ei.cjjh.tc.edu.tw/%7Epei/force/images/force_2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83472"/>
            <a:ext cx="3805266" cy="255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pic29.nipic.com/20130520/5632392_235433144000_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0"/>
          <a:stretch>
            <a:fillRect/>
          </a:stretch>
        </p:blipFill>
        <p:spPr bwMode="auto">
          <a:xfrm>
            <a:off x="4860032" y="908720"/>
            <a:ext cx="3800060" cy="256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40000km.cn/UploadFiles/ckeditor/2013-12/20131204154519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23" y="3683472"/>
            <a:ext cx="4046669" cy="255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826" name="Picture 2" descr="http://www.xgdfzty.com/upload/2010_02/10022815526746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"/>
          <a:stretch>
            <a:fillRect/>
          </a:stretch>
        </p:blipFill>
        <p:spPr bwMode="auto">
          <a:xfrm>
            <a:off x="478522" y="908720"/>
            <a:ext cx="4021470" cy="256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03555" y="73705"/>
            <a:ext cx="6896100" cy="7683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 cap="all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分析生活中圆周运动的例子</a:t>
            </a:r>
            <a:endParaRPr lang="zh-CN" altLang="en-US" sz="4400" b="1" cap="all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98375"/>
            <a:ext cx="4600263" cy="258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89040"/>
            <a:ext cx="4501380" cy="256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4"/>
          <p:cNvGrpSpPr/>
          <p:nvPr/>
        </p:nvGrpSpPr>
        <p:grpSpPr bwMode="auto">
          <a:xfrm>
            <a:off x="5597318" y="1362312"/>
            <a:ext cx="2935122" cy="1203562"/>
            <a:chOff x="3488" y="2087"/>
            <a:chExt cx="2168" cy="889"/>
          </a:xfrm>
        </p:grpSpPr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488" y="2641"/>
              <a:ext cx="136" cy="136"/>
            </a:xfrm>
            <a:prstGeom prst="ellipse">
              <a:avLst/>
            </a:prstGeom>
            <a:noFill/>
            <a:ln w="28575" algn="ctr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4" name="Line 6"/>
            <p:cNvSpPr>
              <a:spLocks noChangeShapeType="1"/>
            </p:cNvSpPr>
            <p:nvPr/>
          </p:nvSpPr>
          <p:spPr bwMode="auto">
            <a:xfrm flipV="1">
              <a:off x="3587" y="2087"/>
              <a:ext cx="998" cy="5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" name="Group 7"/>
            <p:cNvGrpSpPr/>
            <p:nvPr/>
          </p:nvGrpSpPr>
          <p:grpSpPr bwMode="auto">
            <a:xfrm>
              <a:off x="3560" y="2477"/>
              <a:ext cx="2041" cy="499"/>
              <a:chOff x="3560" y="2477"/>
              <a:chExt cx="2041" cy="499"/>
            </a:xfrm>
          </p:grpSpPr>
          <p:sp>
            <p:nvSpPr>
              <p:cNvPr id="59" name="Oval 8"/>
              <p:cNvSpPr>
                <a:spLocks noChangeArrowheads="1"/>
              </p:cNvSpPr>
              <p:nvPr/>
            </p:nvSpPr>
            <p:spPr bwMode="auto">
              <a:xfrm>
                <a:off x="3560" y="2477"/>
                <a:ext cx="2041" cy="499"/>
              </a:xfrm>
              <a:prstGeom prst="ellipse">
                <a:avLst/>
              </a:prstGeom>
              <a:noFill/>
              <a:ln w="19050" algn="ctr">
                <a:solidFill>
                  <a:srgbClr val="800000"/>
                </a:solidFill>
                <a:prstDash val="dash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0" name="Oval 9"/>
              <p:cNvSpPr>
                <a:spLocks noChangeArrowheads="1"/>
              </p:cNvSpPr>
              <p:nvPr/>
            </p:nvSpPr>
            <p:spPr bwMode="auto">
              <a:xfrm>
                <a:off x="4549" y="2694"/>
                <a:ext cx="45" cy="46"/>
              </a:xfrm>
              <a:prstGeom prst="ellipse">
                <a:avLst/>
              </a:prstGeom>
              <a:solidFill>
                <a:srgbClr val="000000"/>
              </a:solidFill>
              <a:ln w="9525" algn="ctr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6" name="Line 10"/>
            <p:cNvSpPr>
              <a:spLocks noChangeShapeType="1"/>
            </p:cNvSpPr>
            <p:nvPr/>
          </p:nvSpPr>
          <p:spPr bwMode="auto">
            <a:xfrm flipH="1" flipV="1">
              <a:off x="4580" y="2087"/>
              <a:ext cx="940" cy="5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7" name="Oval 11"/>
            <p:cNvSpPr>
              <a:spLocks noChangeArrowheads="1"/>
            </p:cNvSpPr>
            <p:nvPr/>
          </p:nvSpPr>
          <p:spPr bwMode="auto">
            <a:xfrm>
              <a:off x="5520" y="2632"/>
              <a:ext cx="136" cy="136"/>
            </a:xfrm>
            <a:prstGeom prst="ellipse">
              <a:avLst/>
            </a:prstGeom>
            <a:noFill/>
            <a:ln w="28575" algn="ctr">
              <a:solidFill>
                <a:schemeClr val="tx1"/>
              </a:solidFill>
              <a:prstDash val="sysDot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8" name="Line 12"/>
            <p:cNvSpPr>
              <a:spLocks noChangeShapeType="1"/>
            </p:cNvSpPr>
            <p:nvPr/>
          </p:nvSpPr>
          <p:spPr bwMode="auto">
            <a:xfrm>
              <a:off x="3560" y="2714"/>
              <a:ext cx="1012" cy="5"/>
            </a:xfrm>
            <a:prstGeom prst="line">
              <a:avLst/>
            </a:prstGeom>
            <a:noFill/>
            <a:ln w="19050">
              <a:solidFill>
                <a:srgbClr val="993300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" name="Group 13"/>
          <p:cNvGrpSpPr/>
          <p:nvPr/>
        </p:nvGrpSpPr>
        <p:grpSpPr bwMode="auto">
          <a:xfrm>
            <a:off x="5700788" y="1113519"/>
            <a:ext cx="1001841" cy="1066824"/>
            <a:chOff x="3552" y="1911"/>
            <a:chExt cx="740" cy="788"/>
          </a:xfrm>
        </p:grpSpPr>
        <p:sp>
          <p:nvSpPr>
            <p:cNvPr id="62" name="Line 14"/>
            <p:cNvSpPr>
              <a:spLocks noChangeShapeType="1"/>
            </p:cNvSpPr>
            <p:nvPr/>
          </p:nvSpPr>
          <p:spPr bwMode="auto">
            <a:xfrm flipV="1">
              <a:off x="3552" y="2252"/>
              <a:ext cx="740" cy="44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3" name="Text Box 15"/>
            <p:cNvSpPr txBox="1">
              <a:spLocks noChangeArrowheads="1"/>
            </p:cNvSpPr>
            <p:nvPr/>
          </p:nvSpPr>
          <p:spPr bwMode="auto">
            <a:xfrm>
              <a:off x="3859" y="1911"/>
              <a:ext cx="389" cy="3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zh-CN" sz="2400" b="1" i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400" b="1" baseline="-25000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endParaRPr lang="en-US" altLang="zh-CN" sz="2400" b="1" baseline="-25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Group 16"/>
          <p:cNvGrpSpPr/>
          <p:nvPr/>
        </p:nvGrpSpPr>
        <p:grpSpPr bwMode="auto">
          <a:xfrm>
            <a:off x="5224217" y="2183549"/>
            <a:ext cx="471136" cy="885411"/>
            <a:chOff x="3249" y="2584"/>
            <a:chExt cx="348" cy="654"/>
          </a:xfrm>
        </p:grpSpPr>
        <p:sp>
          <p:nvSpPr>
            <p:cNvPr id="65" name="Line 17"/>
            <p:cNvSpPr>
              <a:spLocks noChangeShapeType="1"/>
            </p:cNvSpPr>
            <p:nvPr/>
          </p:nvSpPr>
          <p:spPr bwMode="auto">
            <a:xfrm>
              <a:off x="3597" y="2584"/>
              <a:ext cx="0" cy="499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6" name="Text Box 18"/>
            <p:cNvSpPr txBox="1">
              <a:spLocks noChangeArrowheads="1"/>
            </p:cNvSpPr>
            <p:nvPr/>
          </p:nvSpPr>
          <p:spPr bwMode="auto">
            <a:xfrm>
              <a:off x="3249" y="2897"/>
              <a:ext cx="301" cy="3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zh-CN" sz="2400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endParaRPr lang="en-US" altLang="zh-CN" sz="2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Group 19"/>
          <p:cNvGrpSpPr/>
          <p:nvPr/>
        </p:nvGrpSpPr>
        <p:grpSpPr bwMode="auto">
          <a:xfrm>
            <a:off x="5688740" y="1633218"/>
            <a:ext cx="1440484" cy="1227931"/>
            <a:chOff x="3556" y="2251"/>
            <a:chExt cx="1064" cy="907"/>
          </a:xfrm>
        </p:grpSpPr>
        <p:sp>
          <p:nvSpPr>
            <p:cNvPr id="68" name="Line 20"/>
            <p:cNvSpPr>
              <a:spLocks noChangeShapeType="1"/>
            </p:cNvSpPr>
            <p:nvPr/>
          </p:nvSpPr>
          <p:spPr bwMode="auto">
            <a:xfrm>
              <a:off x="4286" y="2251"/>
              <a:ext cx="0" cy="453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9" name="Line 21"/>
            <p:cNvSpPr>
              <a:spLocks noChangeShapeType="1"/>
            </p:cNvSpPr>
            <p:nvPr/>
          </p:nvSpPr>
          <p:spPr bwMode="auto">
            <a:xfrm flipH="1">
              <a:off x="3560" y="2704"/>
              <a:ext cx="726" cy="45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7" name="Group 22"/>
            <p:cNvGrpSpPr/>
            <p:nvPr/>
          </p:nvGrpSpPr>
          <p:grpSpPr bwMode="auto">
            <a:xfrm>
              <a:off x="3556" y="2605"/>
              <a:ext cx="1064" cy="341"/>
              <a:chOff x="3556" y="2605"/>
              <a:chExt cx="1064" cy="341"/>
            </a:xfrm>
          </p:grpSpPr>
          <p:sp>
            <p:nvSpPr>
              <p:cNvPr id="71" name="Line 23"/>
              <p:cNvSpPr>
                <a:spLocks noChangeShapeType="1"/>
              </p:cNvSpPr>
              <p:nvPr/>
            </p:nvSpPr>
            <p:spPr bwMode="auto">
              <a:xfrm>
                <a:off x="3556" y="2678"/>
                <a:ext cx="730" cy="0"/>
              </a:xfrm>
              <a:prstGeom prst="line">
                <a:avLst/>
              </a:prstGeom>
              <a:noFill/>
              <a:ln w="38100">
                <a:solidFill>
                  <a:srgbClr val="0000FF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2" name="Text Box 24"/>
              <p:cNvSpPr txBox="1">
                <a:spLocks noChangeArrowheads="1"/>
              </p:cNvSpPr>
              <p:nvPr/>
            </p:nvSpPr>
            <p:spPr bwMode="auto">
              <a:xfrm>
                <a:off x="4286" y="2605"/>
                <a:ext cx="334" cy="34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zh-CN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="1" i="0" baseline="-25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endParaRPr lang="zh-CN" altLang="en-US" sz="2400" b="1" i="0" baseline="-25000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73" name="Oval 25"/>
          <p:cNvSpPr>
            <a:spLocks noChangeArrowheads="1"/>
          </p:cNvSpPr>
          <p:nvPr/>
        </p:nvSpPr>
        <p:spPr bwMode="auto">
          <a:xfrm>
            <a:off x="1086803" y="3932708"/>
            <a:ext cx="2160588" cy="2160588"/>
          </a:xfrm>
          <a:prstGeom prst="ellipse">
            <a:avLst/>
          </a:prstGeom>
          <a:noFill/>
          <a:ln w="28575">
            <a:solidFill>
              <a:schemeClr val="accent6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" name="Line 26"/>
          <p:cNvSpPr>
            <a:spLocks noChangeShapeType="1"/>
          </p:cNvSpPr>
          <p:nvPr/>
        </p:nvSpPr>
        <p:spPr bwMode="auto">
          <a:xfrm>
            <a:off x="1302703" y="6093296"/>
            <a:ext cx="18002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" name="Group 27"/>
          <p:cNvGrpSpPr/>
          <p:nvPr/>
        </p:nvGrpSpPr>
        <p:grpSpPr bwMode="auto">
          <a:xfrm>
            <a:off x="2039303" y="3932715"/>
            <a:ext cx="287338" cy="215493"/>
            <a:chOff x="4332" y="2960"/>
            <a:chExt cx="181" cy="136"/>
          </a:xfrm>
        </p:grpSpPr>
        <p:sp>
          <p:nvSpPr>
            <p:cNvPr id="76" name="Rectangle 28"/>
            <p:cNvSpPr>
              <a:spLocks noChangeArrowheads="1"/>
            </p:cNvSpPr>
            <p:nvPr/>
          </p:nvSpPr>
          <p:spPr bwMode="auto">
            <a:xfrm>
              <a:off x="4332" y="3006"/>
              <a:ext cx="181" cy="90"/>
            </a:xfrm>
            <a:prstGeom prst="rect">
              <a:avLst/>
            </a:prstGeom>
            <a:blipFill>
              <a:blip r:embed="rId3" cstate="print"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7" name="Oval 29"/>
            <p:cNvSpPr>
              <a:spLocks noChangeArrowheads="1"/>
            </p:cNvSpPr>
            <p:nvPr/>
          </p:nvSpPr>
          <p:spPr bwMode="auto">
            <a:xfrm>
              <a:off x="4352" y="2960"/>
              <a:ext cx="46" cy="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8" name="Oval 30"/>
            <p:cNvSpPr>
              <a:spLocks noChangeArrowheads="1"/>
            </p:cNvSpPr>
            <p:nvPr/>
          </p:nvSpPr>
          <p:spPr bwMode="auto">
            <a:xfrm>
              <a:off x="4443" y="2960"/>
              <a:ext cx="46" cy="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solidFill>
                <a:schemeClr val="tx1">
                  <a:lumMod val="95000"/>
                  <a:lumOff val="5000"/>
                </a:schemeClr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9" name="Group 31"/>
          <p:cNvGrpSpPr/>
          <p:nvPr/>
        </p:nvGrpSpPr>
        <p:grpSpPr bwMode="auto">
          <a:xfrm>
            <a:off x="1734510" y="4148614"/>
            <a:ext cx="433388" cy="1284289"/>
            <a:chOff x="2834" y="2704"/>
            <a:chExt cx="273" cy="809"/>
          </a:xfrm>
        </p:grpSpPr>
        <p:sp>
          <p:nvSpPr>
            <p:cNvPr id="80" name="Line 32"/>
            <p:cNvSpPr>
              <a:spLocks noChangeShapeType="1"/>
            </p:cNvSpPr>
            <p:nvPr/>
          </p:nvSpPr>
          <p:spPr bwMode="auto">
            <a:xfrm>
              <a:off x="3107" y="2704"/>
              <a:ext cx="0" cy="590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Text Box 33"/>
            <p:cNvSpPr txBox="1">
              <a:spLocks noChangeArrowheads="1"/>
            </p:cNvSpPr>
            <p:nvPr/>
          </p:nvSpPr>
          <p:spPr bwMode="auto">
            <a:xfrm>
              <a:off x="2834" y="3183"/>
              <a:ext cx="272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en-US" altLang="zh-CN" sz="2800" b="1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Group 34"/>
          <p:cNvGrpSpPr/>
          <p:nvPr/>
        </p:nvGrpSpPr>
        <p:grpSpPr bwMode="auto">
          <a:xfrm>
            <a:off x="2167097" y="4077035"/>
            <a:ext cx="879475" cy="941386"/>
            <a:chOff x="3107" y="2704"/>
            <a:chExt cx="554" cy="593"/>
          </a:xfrm>
        </p:grpSpPr>
        <p:sp>
          <p:nvSpPr>
            <p:cNvPr id="83" name="Line 35"/>
            <p:cNvSpPr>
              <a:spLocks noChangeShapeType="1"/>
            </p:cNvSpPr>
            <p:nvPr/>
          </p:nvSpPr>
          <p:spPr bwMode="auto">
            <a:xfrm>
              <a:off x="3107" y="2704"/>
              <a:ext cx="0" cy="45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Text Box 36"/>
            <p:cNvSpPr txBox="1">
              <a:spLocks noChangeArrowheads="1"/>
            </p:cNvSpPr>
            <p:nvPr/>
          </p:nvSpPr>
          <p:spPr bwMode="auto">
            <a:xfrm>
              <a:off x="3117" y="3006"/>
              <a:ext cx="54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5" name="Line 37"/>
            <p:cNvSpPr>
              <a:spLocks noChangeShapeType="1"/>
            </p:cNvSpPr>
            <p:nvPr/>
          </p:nvSpPr>
          <p:spPr bwMode="auto">
            <a:xfrm>
              <a:off x="3107" y="2704"/>
              <a:ext cx="0" cy="24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Text Box 38"/>
            <p:cNvSpPr txBox="1">
              <a:spLocks noChangeArrowheads="1"/>
            </p:cNvSpPr>
            <p:nvPr/>
          </p:nvSpPr>
          <p:spPr bwMode="auto">
            <a:xfrm>
              <a:off x="3129" y="2734"/>
              <a:ext cx="45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zh-CN" sz="2400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400" b="1" baseline="-25000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32765" y="141015"/>
            <a:ext cx="6896100" cy="7683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400" b="1" cap="all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分析生活中圆周运动的例子</a:t>
            </a:r>
            <a:endParaRPr lang="zh-CN" altLang="en-US" sz="4400" b="1" cap="all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ldLvl="0" animBg="1"/>
      <p:bldP spid="7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2" name="Text Box 2"/>
          <p:cNvSpPr txBox="1">
            <a:spLocks noChangeArrowheads="1"/>
          </p:cNvSpPr>
          <p:nvPr/>
        </p:nvSpPr>
        <p:spPr bwMode="auto">
          <a:xfrm>
            <a:off x="539552" y="4221088"/>
            <a:ext cx="7920880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en-US" altLang="zh-CN" dirty="0" smtClean="0"/>
              <a:t>2.  </a:t>
            </a:r>
            <a:r>
              <a:rPr lang="zh-CN" altLang="en-US" dirty="0" smtClean="0"/>
              <a:t>向心力</a:t>
            </a:r>
            <a:r>
              <a:rPr lang="zh-CN" altLang="en-US" dirty="0"/>
              <a:t>的作用效果：只</a:t>
            </a:r>
            <a:r>
              <a:rPr lang="zh-CN" altLang="en-US" dirty="0">
                <a:solidFill>
                  <a:srgbClr val="FF0000"/>
                </a:solidFill>
              </a:rPr>
              <a:t>改变速度的方向</a:t>
            </a:r>
            <a:r>
              <a:rPr lang="zh-CN" altLang="en-US" dirty="0"/>
              <a:t>，不改变速度的</a:t>
            </a:r>
            <a:r>
              <a:rPr lang="zh-CN" altLang="en-US" dirty="0" smtClean="0"/>
              <a:t>大小。</a:t>
            </a:r>
            <a:endParaRPr lang="en-US" altLang="zh-CN" dirty="0"/>
          </a:p>
        </p:txBody>
      </p:sp>
      <p:sp>
        <p:nvSpPr>
          <p:cNvPr id="358405" name="Text Box 5"/>
          <p:cNvSpPr txBox="1">
            <a:spLocks noChangeArrowheads="1"/>
          </p:cNvSpPr>
          <p:nvPr/>
        </p:nvSpPr>
        <p:spPr bwMode="auto">
          <a:xfrm>
            <a:off x="539552" y="3240500"/>
            <a:ext cx="7920880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en-US" altLang="zh-CN" dirty="0" smtClean="0"/>
              <a:t>1.  </a:t>
            </a:r>
            <a:r>
              <a:rPr lang="zh-CN" altLang="en-US" dirty="0" smtClean="0"/>
              <a:t>向心加速度</a:t>
            </a:r>
            <a:r>
              <a:rPr lang="zh-CN" altLang="en-US" dirty="0"/>
              <a:t>的方向：与速度</a:t>
            </a:r>
            <a:r>
              <a:rPr lang="zh-CN" altLang="en-US" dirty="0">
                <a:solidFill>
                  <a:srgbClr val="FF0000"/>
                </a:solidFill>
              </a:rPr>
              <a:t>垂直</a:t>
            </a:r>
            <a:r>
              <a:rPr lang="zh-CN" altLang="en-US" dirty="0"/>
              <a:t>，始终</a:t>
            </a:r>
            <a:r>
              <a:rPr lang="zh-CN" altLang="en-US" dirty="0">
                <a:solidFill>
                  <a:srgbClr val="FF0000"/>
                </a:solidFill>
              </a:rPr>
              <a:t>指向圆心</a:t>
            </a:r>
            <a:r>
              <a:rPr lang="zh-CN" altLang="en-US" dirty="0"/>
              <a:t>（方向不断变化</a:t>
            </a:r>
            <a:r>
              <a:rPr lang="zh-CN" altLang="en-US" dirty="0" smtClean="0"/>
              <a:t>）</a:t>
            </a:r>
            <a:r>
              <a:rPr lang="zh-CN" altLang="en-US" dirty="0"/>
              <a:t>。</a:t>
            </a:r>
            <a:endParaRPr lang="zh-CN" altLang="en-US" dirty="0"/>
          </a:p>
        </p:txBody>
      </p:sp>
      <p:sp>
        <p:nvSpPr>
          <p:cNvPr id="5" name="Oval 2"/>
          <p:cNvSpPr>
            <a:spLocks noChangeArrowheads="1"/>
          </p:cNvSpPr>
          <p:nvPr/>
        </p:nvSpPr>
        <p:spPr bwMode="auto">
          <a:xfrm>
            <a:off x="3642757" y="668128"/>
            <a:ext cx="2155246" cy="2155246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 bwMode="auto">
          <a:xfrm>
            <a:off x="3205097" y="1784282"/>
            <a:ext cx="1497957" cy="873807"/>
            <a:chOff x="-83" y="1695"/>
            <a:chExt cx="1356" cy="791"/>
          </a:xfrm>
        </p:grpSpPr>
        <p:sp>
          <p:nvSpPr>
            <p:cNvPr id="7" name="Line 4"/>
            <p:cNvSpPr>
              <a:spLocks noChangeShapeType="1"/>
            </p:cNvSpPr>
            <p:nvPr/>
          </p:nvSpPr>
          <p:spPr bwMode="auto">
            <a:xfrm flipH="1">
              <a:off x="712" y="1695"/>
              <a:ext cx="561" cy="683"/>
            </a:xfrm>
            <a:prstGeom prst="line">
              <a:avLst/>
            </a:prstGeom>
            <a:noFill/>
            <a:ln w="12700">
              <a:solidFill>
                <a:srgbClr val="00CCFF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" name="Group 5"/>
            <p:cNvGrpSpPr/>
            <p:nvPr/>
          </p:nvGrpSpPr>
          <p:grpSpPr bwMode="auto">
            <a:xfrm>
              <a:off x="-83" y="1719"/>
              <a:ext cx="822" cy="767"/>
              <a:chOff x="-83" y="1719"/>
              <a:chExt cx="822" cy="767"/>
            </a:xfrm>
          </p:grpSpPr>
          <p:sp>
            <p:nvSpPr>
              <p:cNvPr id="9" name="Oval 6"/>
              <p:cNvSpPr>
                <a:spLocks noChangeArrowheads="1"/>
              </p:cNvSpPr>
              <p:nvPr/>
            </p:nvSpPr>
            <p:spPr bwMode="auto">
              <a:xfrm>
                <a:off x="603" y="2350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chemeClr val="tx1"/>
                  </a:solidFill>
                  <a:latin typeface="Verdana" panose="020B0604030504040204" pitchFamily="34" charset="0"/>
                </a:endParaRPr>
              </a:p>
            </p:txBody>
          </p:sp>
          <p:grpSp>
            <p:nvGrpSpPr>
              <p:cNvPr id="6" name="Group 7"/>
              <p:cNvGrpSpPr/>
              <p:nvPr/>
            </p:nvGrpSpPr>
            <p:grpSpPr bwMode="auto">
              <a:xfrm>
                <a:off x="-83" y="1719"/>
                <a:ext cx="704" cy="659"/>
                <a:chOff x="-83" y="1719"/>
                <a:chExt cx="704" cy="659"/>
              </a:xfrm>
            </p:grpSpPr>
            <p:sp>
              <p:nvSpPr>
                <p:cNvPr id="11" name="Line 8"/>
                <p:cNvSpPr>
                  <a:spLocks noChangeShapeType="1"/>
                </p:cNvSpPr>
                <p:nvPr/>
              </p:nvSpPr>
              <p:spPr bwMode="auto">
                <a:xfrm flipH="1" flipV="1">
                  <a:off x="249" y="2024"/>
                  <a:ext cx="372" cy="354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-83" y="1719"/>
                  <a:ext cx="304" cy="4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2" tIns="45716" rIns="91432" bIns="45716">
                  <a:spAutoFit/>
                </a:bodyPr>
                <a:lstStyle>
                  <a:lvl1pPr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400" b="1" i="1" dirty="0">
                      <a:solidFill>
                        <a:srgbClr val="CC3300"/>
                      </a:solidFill>
                      <a:latin typeface="Times New Roman" panose="02020603050405020304" pitchFamily="18" charset="0"/>
                      <a:ea typeface="隶书" panose="02010509060101010101" pitchFamily="49" charset="-122"/>
                    </a:rPr>
                    <a:t>v</a:t>
                  </a:r>
                  <a:endParaRPr lang="en-US" altLang="zh-CN" sz="2400" b="1" i="1" dirty="0">
                    <a:solidFill>
                      <a:srgbClr val="CC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endParaRPr>
                </a:p>
              </p:txBody>
            </p:sp>
          </p:grpSp>
        </p:grpSp>
      </p:grpSp>
      <p:grpSp>
        <p:nvGrpSpPr>
          <p:cNvPr id="8" name="Group 21"/>
          <p:cNvGrpSpPr/>
          <p:nvPr/>
        </p:nvGrpSpPr>
        <p:grpSpPr bwMode="auto">
          <a:xfrm>
            <a:off x="4272981" y="19797"/>
            <a:ext cx="1027360" cy="1747616"/>
            <a:chOff x="900" y="73"/>
            <a:chExt cx="930" cy="1582"/>
          </a:xfrm>
        </p:grpSpPr>
        <p:sp>
          <p:nvSpPr>
            <p:cNvPr id="14" name="Line 22"/>
            <p:cNvSpPr>
              <a:spLocks noChangeShapeType="1"/>
            </p:cNvSpPr>
            <p:nvPr/>
          </p:nvSpPr>
          <p:spPr bwMode="auto">
            <a:xfrm>
              <a:off x="972" y="703"/>
              <a:ext cx="317" cy="952"/>
            </a:xfrm>
            <a:prstGeom prst="line">
              <a:avLst/>
            </a:prstGeom>
            <a:noFill/>
            <a:ln w="12700">
              <a:solidFill>
                <a:srgbClr val="00CCFF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" name="Group 23"/>
            <p:cNvGrpSpPr/>
            <p:nvPr/>
          </p:nvGrpSpPr>
          <p:grpSpPr bwMode="auto">
            <a:xfrm>
              <a:off x="900" y="73"/>
              <a:ext cx="930" cy="715"/>
              <a:chOff x="930" y="102"/>
              <a:chExt cx="930" cy="715"/>
            </a:xfrm>
          </p:grpSpPr>
          <p:sp>
            <p:nvSpPr>
              <p:cNvPr id="16" name="Oval 24"/>
              <p:cNvSpPr>
                <a:spLocks noChangeArrowheads="1"/>
              </p:cNvSpPr>
              <p:nvPr/>
            </p:nvSpPr>
            <p:spPr bwMode="auto">
              <a:xfrm>
                <a:off x="930" y="681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chemeClr val="tx1"/>
                  </a:solidFill>
                  <a:latin typeface="Verdana" panose="020B0604030504040204" pitchFamily="34" charset="0"/>
                </a:endParaRPr>
              </a:p>
            </p:txBody>
          </p:sp>
          <p:grpSp>
            <p:nvGrpSpPr>
              <p:cNvPr id="13" name="Group 25"/>
              <p:cNvGrpSpPr/>
              <p:nvPr/>
            </p:nvGrpSpPr>
            <p:grpSpPr bwMode="auto">
              <a:xfrm>
                <a:off x="1065" y="102"/>
                <a:ext cx="795" cy="625"/>
                <a:chOff x="1065" y="102"/>
                <a:chExt cx="795" cy="625"/>
              </a:xfrm>
            </p:grpSpPr>
            <p:sp>
              <p:nvSpPr>
                <p:cNvPr id="18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1065" y="527"/>
                  <a:ext cx="528" cy="200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1511" y="102"/>
                  <a:ext cx="349" cy="4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2" tIns="45716" rIns="91432" bIns="45716">
                  <a:spAutoFit/>
                </a:bodyPr>
                <a:lstStyle>
                  <a:lvl1pPr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400" b="1" i="1" dirty="0">
                      <a:solidFill>
                        <a:srgbClr val="CC3300"/>
                      </a:solidFill>
                      <a:latin typeface="Times New Roman" panose="02020603050405020304" pitchFamily="18" charset="0"/>
                      <a:ea typeface="隶书" panose="02010509060101010101" pitchFamily="49" charset="-122"/>
                    </a:rPr>
                    <a:t>v</a:t>
                  </a:r>
                  <a:endParaRPr lang="en-US" altLang="zh-CN" sz="2400" b="1" i="1" dirty="0">
                    <a:solidFill>
                      <a:srgbClr val="CC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endParaRPr>
                </a:p>
              </p:txBody>
            </p:sp>
          </p:grpSp>
        </p:grpSp>
      </p:grpSp>
      <p:sp>
        <p:nvSpPr>
          <p:cNvPr id="20" name="Oval 28"/>
          <p:cNvSpPr>
            <a:spLocks noChangeArrowheads="1"/>
          </p:cNvSpPr>
          <p:nvPr/>
        </p:nvSpPr>
        <p:spPr bwMode="auto">
          <a:xfrm>
            <a:off x="3962002" y="2508405"/>
            <a:ext cx="150238" cy="15023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pSp>
        <p:nvGrpSpPr>
          <p:cNvPr id="15" name="Group 29"/>
          <p:cNvGrpSpPr/>
          <p:nvPr/>
        </p:nvGrpSpPr>
        <p:grpSpPr bwMode="auto">
          <a:xfrm>
            <a:off x="4714850" y="1784237"/>
            <a:ext cx="1153294" cy="1216261"/>
            <a:chOff x="1310" y="1689"/>
            <a:chExt cx="1044" cy="1101"/>
          </a:xfrm>
        </p:grpSpPr>
        <p:sp>
          <p:nvSpPr>
            <p:cNvPr id="22" name="Line 30"/>
            <p:cNvSpPr>
              <a:spLocks noChangeShapeType="1"/>
            </p:cNvSpPr>
            <p:nvPr/>
          </p:nvSpPr>
          <p:spPr bwMode="auto">
            <a:xfrm flipH="1" flipV="1">
              <a:off x="1310" y="1689"/>
              <a:ext cx="953" cy="135"/>
            </a:xfrm>
            <a:prstGeom prst="line">
              <a:avLst/>
            </a:prstGeom>
            <a:noFill/>
            <a:ln w="12700">
              <a:solidFill>
                <a:srgbClr val="00FFFF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7" name="Group 31"/>
            <p:cNvGrpSpPr/>
            <p:nvPr/>
          </p:nvGrpSpPr>
          <p:grpSpPr bwMode="auto">
            <a:xfrm>
              <a:off x="2001" y="1752"/>
              <a:ext cx="353" cy="1038"/>
              <a:chOff x="2001" y="1752"/>
              <a:chExt cx="353" cy="1038"/>
            </a:xfrm>
          </p:grpSpPr>
          <p:grpSp>
            <p:nvGrpSpPr>
              <p:cNvPr id="21" name="Group 32"/>
              <p:cNvGrpSpPr/>
              <p:nvPr/>
            </p:nvGrpSpPr>
            <p:grpSpPr bwMode="auto">
              <a:xfrm>
                <a:off x="2001" y="1879"/>
                <a:ext cx="290" cy="911"/>
                <a:chOff x="2001" y="1879"/>
                <a:chExt cx="290" cy="911"/>
              </a:xfrm>
            </p:grpSpPr>
            <p:sp>
              <p:nvSpPr>
                <p:cNvPr id="26" name="Line 33"/>
                <p:cNvSpPr>
                  <a:spLocks noChangeShapeType="1"/>
                </p:cNvSpPr>
                <p:nvPr/>
              </p:nvSpPr>
              <p:spPr bwMode="auto">
                <a:xfrm flipH="1">
                  <a:off x="2145" y="1879"/>
                  <a:ext cx="136" cy="590"/>
                </a:xfrm>
                <a:prstGeom prst="line">
                  <a:avLst/>
                </a:prstGeom>
                <a:noFill/>
                <a:ln w="31750">
                  <a:solidFill>
                    <a:srgbClr val="0000FF"/>
                  </a:solidFill>
                  <a:round/>
                  <a:tailEnd type="stealth" w="lg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7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001" y="2372"/>
                  <a:ext cx="290" cy="4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2" tIns="45716" rIns="91432" bIns="45716">
                  <a:spAutoFit/>
                </a:bodyPr>
                <a:lstStyle>
                  <a:lvl1pPr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rgbClr val="8E163E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400" b="1" i="1" dirty="0">
                      <a:solidFill>
                        <a:srgbClr val="CC3300"/>
                      </a:solidFill>
                      <a:latin typeface="Times New Roman" panose="02020603050405020304" pitchFamily="18" charset="0"/>
                      <a:ea typeface="隶书" panose="02010509060101010101" pitchFamily="49" charset="-122"/>
                    </a:rPr>
                    <a:t>v</a:t>
                  </a:r>
                  <a:endParaRPr lang="en-US" altLang="zh-CN" sz="2400" b="1" i="1" dirty="0">
                    <a:solidFill>
                      <a:srgbClr val="CC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endParaRPr>
                </a:p>
              </p:txBody>
            </p:sp>
          </p:grpSp>
          <p:sp>
            <p:nvSpPr>
              <p:cNvPr id="25" name="Oval 35"/>
              <p:cNvSpPr>
                <a:spLocks noChangeArrowheads="1"/>
              </p:cNvSpPr>
              <p:nvPr/>
            </p:nvSpPr>
            <p:spPr bwMode="auto">
              <a:xfrm>
                <a:off x="2218" y="1752"/>
                <a:ext cx="136" cy="1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00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rgbClr val="FF00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8E163E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zh-CN">
                  <a:solidFill>
                    <a:schemeClr val="tx1"/>
                  </a:solidFill>
                  <a:latin typeface="Verdana" panose="020B0604030504040204" pitchFamily="34" charset="0"/>
                </a:endParaRPr>
              </a:p>
            </p:txBody>
          </p:sp>
        </p:grpSp>
      </p:grpSp>
      <p:sp>
        <p:nvSpPr>
          <p:cNvPr id="28" name="Text Box 36"/>
          <p:cNvSpPr txBox="1">
            <a:spLocks noChangeArrowheads="1"/>
          </p:cNvSpPr>
          <p:nvPr/>
        </p:nvSpPr>
        <p:spPr bwMode="auto">
          <a:xfrm>
            <a:off x="4523186" y="1532462"/>
            <a:ext cx="2518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O</a:t>
            </a:r>
            <a:endParaRPr lang="en-US" altLang="zh-CN" sz="2400" b="1" i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" name="Rectangle 14"/>
          <p:cNvSpPr>
            <a:spLocks noChangeArrowheads="1"/>
          </p:cNvSpPr>
          <p:nvPr/>
        </p:nvSpPr>
        <p:spPr bwMode="auto">
          <a:xfrm>
            <a:off x="4914805" y="1915028"/>
            <a:ext cx="356175" cy="40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4" tIns="45717" rIns="91434" bIns="45717">
            <a:spAutoFit/>
          </a:bodyPr>
          <a:lstStyle>
            <a:lvl1pPr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0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" name="Line 21"/>
          <p:cNvSpPr>
            <a:spLocks noChangeShapeType="1"/>
          </p:cNvSpPr>
          <p:nvPr/>
        </p:nvSpPr>
        <p:spPr bwMode="auto">
          <a:xfrm rot="5400000" flipH="1">
            <a:off x="5326048" y="1513911"/>
            <a:ext cx="88245" cy="72974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" name="Line 22"/>
          <p:cNvSpPr>
            <a:spLocks noChangeShapeType="1"/>
          </p:cNvSpPr>
          <p:nvPr/>
        </p:nvSpPr>
        <p:spPr bwMode="auto">
          <a:xfrm rot="13004658" flipH="1">
            <a:off x="4312342" y="1858460"/>
            <a:ext cx="38792" cy="7554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" name="Line 23"/>
          <p:cNvSpPr>
            <a:spLocks noChangeShapeType="1"/>
          </p:cNvSpPr>
          <p:nvPr/>
        </p:nvSpPr>
        <p:spPr bwMode="auto">
          <a:xfrm rot="18625558" flipH="1">
            <a:off x="4305989" y="824296"/>
            <a:ext cx="358887" cy="600744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auto">
          <a:xfrm>
            <a:off x="4129257" y="1741514"/>
            <a:ext cx="356175" cy="40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4" tIns="45717" rIns="91434" bIns="45717">
            <a:spAutoFit/>
          </a:bodyPr>
          <a:lstStyle>
            <a:lvl1pPr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0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4649121" y="1055947"/>
            <a:ext cx="356175" cy="400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4" tIns="45717" rIns="91434" bIns="45717">
            <a:spAutoFit/>
          </a:bodyPr>
          <a:lstStyle>
            <a:lvl1pPr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0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" name="Rectangle 18"/>
          <p:cNvSpPr>
            <a:spLocks noChangeArrowheads="1"/>
          </p:cNvSpPr>
          <p:nvPr/>
        </p:nvSpPr>
        <p:spPr bwMode="auto">
          <a:xfrm>
            <a:off x="5160139" y="1417126"/>
            <a:ext cx="607478" cy="46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>
            <a:lvl1pPr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endParaRPr lang="en-US" altLang="zh-CN" sz="2400" b="1" baseline="-25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" name="Rectangle 18"/>
          <p:cNvSpPr>
            <a:spLocks noChangeArrowheads="1"/>
          </p:cNvSpPr>
          <p:nvPr/>
        </p:nvSpPr>
        <p:spPr bwMode="auto">
          <a:xfrm>
            <a:off x="3989287" y="893838"/>
            <a:ext cx="607478" cy="46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>
            <a:lvl1pPr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endParaRPr lang="en-US" altLang="zh-CN" sz="2400" b="1" baseline="-25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" name="Rectangle 18"/>
          <p:cNvSpPr>
            <a:spLocks noChangeArrowheads="1"/>
          </p:cNvSpPr>
          <p:nvPr/>
        </p:nvSpPr>
        <p:spPr bwMode="auto">
          <a:xfrm>
            <a:off x="4156812" y="2077079"/>
            <a:ext cx="607478" cy="46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>
            <a:lvl1pPr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defTabSz="916305">
              <a:spcBef>
                <a:spcPct val="50000"/>
              </a:spcBef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defTabSz="916305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endParaRPr lang="en-US" altLang="zh-CN" sz="2400" b="1" baseline="-25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9552" y="5229200"/>
            <a:ext cx="780625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匀速圆周运动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的性质：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加速度大小不变，方向时刻改变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，是变</a:t>
            </a:r>
            <a:r>
              <a:rPr lang="zh-C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加速运动。</a:t>
            </a:r>
            <a:endParaRPr lang="en-US" altLang="zh-C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4993" name="Picture 1" descr="E:\2015下学期精品课件\栏目图标\图标\二级\规律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9708"/>
            <a:ext cx="1152128" cy="53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C -0.05017 -0.0551 -0.05764 -0.15394 -0.01597 -0.2213 C 0.02535 -0.2882 0.1007 -0.29792 0.1507 -0.24329 C 0.20035 -0.1882 0.20816 -0.0882 0.16684 -0.02107 C 0.12535 0.04606 0.05087 0.05578 -2.77778E-6 4.44444E-6 Z " pathEditMode="relative" rAng="13166940" ptsTypes="fffff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-121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58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02" grpId="0"/>
      <p:bldP spid="358405" grpId="0"/>
      <p:bldP spid="20" grpId="0" bldLvl="0" animBg="1"/>
      <p:bldP spid="33" grpId="0" bldLvl="0" animBg="1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7426" name="矩形 487425"/>
          <p:cNvSpPr>
            <a:spLocks noRot="1"/>
          </p:cNvSpPr>
          <p:nvPr/>
        </p:nvSpPr>
        <p:spPr>
          <a:xfrm>
            <a:off x="152400" y="-6350"/>
            <a:ext cx="576263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000000">
                  <a:gamma/>
                  <a:tint val="98431"/>
                  <a:invGamma/>
                  <a:alpha val="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cene3d>
              <a:camera prst="orthographicFront"/>
              <a:lightRig rig="threePt" dir="t"/>
            </a:scene3d>
          </a:bodyPr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</a:rPr>
              <a:t>向心加速度</a:t>
            </a:r>
            <a:endParaRPr lang="zh-CN" altLang="en-US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彩云" panose="02010800040101010101" charset="-122"/>
              <a:ea typeface="华文彩云" panose="02010800040101010101" charset="-122"/>
            </a:endParaRPr>
          </a:p>
        </p:txBody>
      </p:sp>
      <p:sp>
        <p:nvSpPr>
          <p:cNvPr id="487427" name="矩形 487426"/>
          <p:cNvSpPr/>
          <p:nvPr/>
        </p:nvSpPr>
        <p:spPr>
          <a:xfrm>
            <a:off x="838200" y="946150"/>
            <a:ext cx="8001000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 i="1" dirty="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800" b="1" i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定义：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做匀速圆周运动的物体加速度指向圆心，这个加速度称为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向心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加速度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7428" name="矩形 487427"/>
          <p:cNvSpPr/>
          <p:nvPr/>
        </p:nvSpPr>
        <p:spPr>
          <a:xfrm>
            <a:off x="838200" y="3257550"/>
            <a:ext cx="8001000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 i="1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800" b="1" i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物理意义：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描述由于速度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方向变化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导致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速度变化的快慢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,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即描述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速度方向变化的快慢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7429" name="矩形 487428"/>
          <p:cNvSpPr/>
          <p:nvPr/>
        </p:nvSpPr>
        <p:spPr>
          <a:xfrm>
            <a:off x="838200" y="2241550"/>
            <a:ext cx="32781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i="1" dirty="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b="1" i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符号：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a</a:t>
            </a:r>
            <a:r>
              <a:rPr lang="en-US" altLang="zh-CN" sz="28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n</a:t>
            </a:r>
            <a:endParaRPr lang="en-US" altLang="zh-CN" sz="2800" b="1" i="1" baseline="-25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87430" name="矩形 487429"/>
          <p:cNvSpPr/>
          <p:nvPr/>
        </p:nvSpPr>
        <p:spPr>
          <a:xfrm>
            <a:off x="838200" y="2768600"/>
            <a:ext cx="52117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i="1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 b="1" i="1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方向：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始终指向圆心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7431" name="矩形 487430"/>
          <p:cNvSpPr/>
          <p:nvPr/>
        </p:nvSpPr>
        <p:spPr>
          <a:xfrm>
            <a:off x="914400" y="4903788"/>
            <a:ext cx="7848600" cy="1630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i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注意</a:t>
            </a:r>
            <a:r>
              <a:rPr lang="zh-CN" altLang="en-US" sz="2800" b="1" dirty="0">
                <a:solidFill>
                  <a:srgbClr val="99000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匀速圆周运动</a:t>
            </a:r>
            <a:r>
              <a:rPr lang="zh-CN" altLang="en-US" sz="2800" b="1" dirty="0">
                <a:solidFill>
                  <a:srgbClr val="99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加速度的大小不变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8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方向在时刻改变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，所以匀速圆周运动</a:t>
            </a:r>
            <a:r>
              <a:rPr lang="zh-CN" altLang="en-US" sz="2800" b="1" dirty="0">
                <a:solidFill>
                  <a:srgbClr val="99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不是匀变速运动</a:t>
            </a: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，是</a:t>
            </a:r>
            <a:r>
              <a:rPr lang="zh-CN" altLang="en-US" sz="2800" b="1" dirty="0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变加速运动</a:t>
            </a:r>
            <a:r>
              <a:rPr lang="en-US" altLang="zh-CN" sz="28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2800" b="1">
              <a:solidFill>
                <a:srgbClr val="000099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7432" name="圆角矩形标注 487431"/>
          <p:cNvSpPr/>
          <p:nvPr/>
        </p:nvSpPr>
        <p:spPr>
          <a:xfrm>
            <a:off x="5791200" y="2089150"/>
            <a:ext cx="2652713" cy="762000"/>
          </a:xfrm>
          <a:prstGeom prst="wedgeRoundRectCallout">
            <a:avLst>
              <a:gd name="adj1" fmla="val -41921"/>
              <a:gd name="adj2" fmla="val -105417"/>
              <a:gd name="adj3" fmla="val 16667"/>
            </a:avLst>
          </a:prstGeom>
          <a:solidFill>
            <a:srgbClr val="FFFFCC">
              <a:alpha val="8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指向圆心</a:t>
            </a:r>
            <a:endParaRPr lang="zh-CN" altLang="en-US" sz="2800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38200" y="154305"/>
            <a:ext cx="426466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一、向心加速度</a:t>
            </a:r>
            <a:endParaRPr lang="zh-CN" altLang="en-US" sz="3600" b="1">
              <a:ln w="10160">
                <a:solidFill>
                  <a:schemeClr val="accent5"/>
                </a:solidFill>
                <a:prstDash val="solid"/>
              </a:ln>
              <a:solidFill>
                <a:srgbClr val="F010F7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7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8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8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8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8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1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87431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26" grpId="0" bldLvl="0" animBg="1"/>
      <p:bldP spid="487427" grpId="0" bldLvl="0" animBg="1"/>
      <p:bldP spid="487428" grpId="0" bldLvl="0" animBg="1"/>
      <p:bldP spid="487429" grpId="0" bldLvl="0" animBg="1"/>
      <p:bldP spid="487430" grpId="0" bldLvl="0" animBg="1"/>
      <p:bldP spid="48743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6" name="Picture 6" descr="思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21635" y="2738120"/>
            <a:ext cx="2743200" cy="2716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Text Box 7"/>
          <p:cNvSpPr txBox="1"/>
          <p:nvPr/>
        </p:nvSpPr>
        <p:spPr>
          <a:xfrm>
            <a:off x="883285" y="1711325"/>
            <a:ext cx="8155305" cy="110807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6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向心加速度的大小呢？</a:t>
            </a:r>
            <a:endParaRPr lang="zh-CN" altLang="en-US" sz="6600" dirty="0">
              <a:ln w="10160">
                <a:solidFill>
                  <a:schemeClr val="accent5"/>
                </a:solidFill>
                <a:prstDash val="solid"/>
              </a:ln>
              <a:solidFill>
                <a:srgbClr val="F010F7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9" name="文本框 14338"/>
          <p:cNvSpPr txBox="1"/>
          <p:nvPr/>
        </p:nvSpPr>
        <p:spPr>
          <a:xfrm>
            <a:off x="990600" y="2133600"/>
            <a:ext cx="3509963" cy="641350"/>
          </a:xfrm>
          <a:prstGeom prst="rect">
            <a:avLst/>
          </a:prstGeom>
          <a:noFill/>
          <a:ln w="254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微软雅黑" panose="020B0503020204020204" charset="-122"/>
              </a:rPr>
              <a:t>加速度的定义式</a:t>
            </a:r>
            <a:endParaRPr lang="zh-CN" altLang="en-US" sz="36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aphicFrame>
        <p:nvGraphicFramePr>
          <p:cNvPr id="14340" name="内容占位符 14339"/>
          <p:cNvGraphicFramePr>
            <a:graphicFrameLocks noGrp="1"/>
          </p:cNvGraphicFramePr>
          <p:nvPr>
            <p:ph idx="4294967295"/>
          </p:nvPr>
        </p:nvGraphicFramePr>
        <p:xfrm>
          <a:off x="4724400" y="1752600"/>
          <a:ext cx="1662113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469900" imgH="393700" progId="Equation.3">
                  <p:embed/>
                </p:oleObj>
              </mc:Choice>
              <mc:Fallback>
                <p:oleObj name="" r:id="rId2" imgW="4699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>
                      <a:xfrm>
                        <a:off x="4724400" y="1752600"/>
                        <a:ext cx="1662113" cy="13938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文本框 14340"/>
          <p:cNvSpPr txBox="1"/>
          <p:nvPr/>
        </p:nvSpPr>
        <p:spPr>
          <a:xfrm>
            <a:off x="971550" y="3284538"/>
            <a:ext cx="5665788" cy="641350"/>
          </a:xfrm>
          <a:prstGeom prst="rect">
            <a:avLst/>
          </a:prstGeom>
          <a:noFill/>
          <a:ln w="254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微软雅黑" panose="020B0503020204020204" charset="-122"/>
              </a:rPr>
              <a:t>速度的变化量</a:t>
            </a:r>
            <a:r>
              <a:rPr lang="en-US" altLang="zh-CN" sz="3600" b="1" dirty="0">
                <a:latin typeface="Arial" panose="020B0604020202020204" pitchFamily="34" charset="0"/>
                <a:ea typeface="微软雅黑" panose="020B0503020204020204" charset="-122"/>
              </a:rPr>
              <a:t>ΔV=V</a:t>
            </a:r>
            <a:r>
              <a:rPr lang="en-US" altLang="zh-CN" sz="3600" b="1" baseline="-25000" dirty="0">
                <a:latin typeface="Arial" panose="020B0604020202020204" pitchFamily="34" charset="0"/>
                <a:ea typeface="微软雅黑" panose="020B0503020204020204" charset="-122"/>
              </a:rPr>
              <a:t>2</a:t>
            </a:r>
            <a:r>
              <a:rPr lang="en-US" altLang="zh-CN" sz="3600" b="1" dirty="0">
                <a:latin typeface="Arial" panose="020B0604020202020204" pitchFamily="34" charset="0"/>
                <a:ea typeface="微软雅黑" panose="020B0503020204020204" charset="-122"/>
              </a:rPr>
              <a:t>—V</a:t>
            </a:r>
            <a:r>
              <a:rPr lang="en-US" altLang="zh-CN" sz="3600" b="1" baseline="-25000" dirty="0">
                <a:latin typeface="Arial" panose="020B0604020202020204" pitchFamily="34" charset="0"/>
                <a:ea typeface="微软雅黑" panose="020B0503020204020204" charset="-122"/>
              </a:rPr>
              <a:t>1</a:t>
            </a:r>
            <a:endParaRPr lang="en-US" altLang="zh-CN" sz="3600" b="1" baseline="-25000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914400" y="5181600"/>
            <a:ext cx="7486650" cy="646113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注意：不是大小之差，是矢量之差。</a:t>
            </a:r>
            <a:endParaRPr lang="zh-CN" altLang="en-US" sz="36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4343" name="线形标注 1 14342"/>
          <p:cNvSpPr/>
          <p:nvPr/>
        </p:nvSpPr>
        <p:spPr>
          <a:xfrm>
            <a:off x="6664325" y="3602038"/>
            <a:ext cx="1939925" cy="1050925"/>
          </a:xfrm>
          <a:prstGeom prst="borderCallout1">
            <a:avLst>
              <a:gd name="adj1" fmla="val 10875"/>
              <a:gd name="adj2" fmla="val -3926"/>
              <a:gd name="adj3" fmla="val 14500"/>
              <a:gd name="adj4" fmla="val -19394"/>
            </a:avLst>
          </a:prstGeom>
          <a:noFill/>
          <a:ln w="31750" cap="flat" cmpd="sng">
            <a:solidFill>
              <a:srgbClr val="339966"/>
            </a:solidFill>
            <a:prstDash val="sysDot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矢量差如何求？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13319" name="Group 2"/>
          <p:cNvGrpSpPr/>
          <p:nvPr/>
        </p:nvGrpSpPr>
        <p:grpSpPr>
          <a:xfrm>
            <a:off x="304800" y="762000"/>
            <a:ext cx="2016125" cy="936625"/>
            <a:chOff x="0" y="0"/>
            <a:chExt cx="1270" cy="590"/>
          </a:xfrm>
        </p:grpSpPr>
        <p:grpSp>
          <p:nvGrpSpPr>
            <p:cNvPr id="13320" name="Group 3"/>
            <p:cNvGrpSpPr/>
            <p:nvPr/>
          </p:nvGrpSpPr>
          <p:grpSpPr>
            <a:xfrm>
              <a:off x="0" y="0"/>
              <a:ext cx="1270" cy="590"/>
              <a:chOff x="0" y="0"/>
              <a:chExt cx="1270" cy="590"/>
            </a:xfrm>
          </p:grpSpPr>
          <p:sp>
            <p:nvSpPr>
              <p:cNvPr id="11" name="AutoShape 10"/>
              <p:cNvSpPr>
                <a:spLocks noChangeArrowheads="1"/>
              </p:cNvSpPr>
              <p:nvPr/>
            </p:nvSpPr>
            <p:spPr bwMode="auto">
              <a:xfrm>
                <a:off x="46" y="45"/>
                <a:ext cx="1224" cy="45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82"/>
                  </a:gs>
                  <a:gs pos="30000">
                    <a:srgbClr val="66008F">
                      <a:alpha val="95500"/>
                    </a:srgbClr>
                  </a:gs>
                  <a:gs pos="64999">
                    <a:srgbClr val="BA0066">
                      <a:alpha val="90250"/>
                    </a:srgbClr>
                  </a:gs>
                  <a:gs pos="89999">
                    <a:srgbClr val="FF0000">
                      <a:alpha val="86499"/>
                    </a:srgbClr>
                  </a:gs>
                  <a:gs pos="100000">
                    <a:srgbClr val="FF8200">
                      <a:alpha val="84999"/>
                    </a:srgbClr>
                  </a:gs>
                </a:gsLst>
                <a:lin ang="5400000" scaled="1"/>
              </a:gradFill>
              <a:ln w="9525">
                <a:solidFill>
                  <a:schemeClr val="hlink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325" name="Rectangle 11"/>
              <p:cNvSpPr/>
              <p:nvPr/>
            </p:nvSpPr>
            <p:spPr>
              <a:xfrm>
                <a:off x="0" y="45"/>
                <a:ext cx="227" cy="45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26" name="Rectangle 12"/>
              <p:cNvSpPr/>
              <p:nvPr/>
            </p:nvSpPr>
            <p:spPr>
              <a:xfrm>
                <a:off x="318" y="0"/>
                <a:ext cx="91" cy="59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3321" name="Text Box 13"/>
            <p:cNvSpPr txBox="1"/>
            <p:nvPr/>
          </p:nvSpPr>
          <p:spPr>
            <a:xfrm>
              <a:off x="385" y="91"/>
              <a:ext cx="8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回顾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1" grpId="0"/>
      <p:bldP spid="14342" grpId="0" bldLvl="0" animBg="1"/>
      <p:bldP spid="1434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矩形 1"/>
          <p:cNvSpPr>
            <a:spLocks noChangeArrowheads="1"/>
          </p:cNvSpPr>
          <p:nvPr/>
        </p:nvSpPr>
        <p:spPr bwMode="auto">
          <a:xfrm>
            <a:off x="685800" y="381000"/>
            <a:ext cx="8153400" cy="1446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问题</a:t>
            </a:r>
            <a:r>
              <a:rPr kumimoji="1" lang="en-US" altLang="zh-CN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</a:t>
            </a: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：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沿直线向右加速运动的物体，初速度是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5m/s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，经过一段时间后，速度增大为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8m/s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，求这段时间内物体速度的变化量？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171" name="矩形 2"/>
          <p:cNvSpPr>
            <a:spLocks noChangeArrowheads="1"/>
          </p:cNvSpPr>
          <p:nvPr/>
        </p:nvSpPr>
        <p:spPr bwMode="auto">
          <a:xfrm>
            <a:off x="762000" y="2362200"/>
            <a:ext cx="7924800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问题</a:t>
            </a:r>
            <a:r>
              <a:rPr kumimoji="1" lang="en-US" altLang="zh-CN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</a:t>
            </a: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：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如果物体的速度由向右的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5m/s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减小到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3m/s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，其速度的变化量又如何？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172" name="矩形 3"/>
          <p:cNvSpPr>
            <a:spLocks noChangeArrowheads="1"/>
          </p:cNvSpPr>
          <p:nvPr/>
        </p:nvSpPr>
        <p:spPr bwMode="auto">
          <a:xfrm>
            <a:off x="762000" y="4267200"/>
            <a:ext cx="8382000" cy="1006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问题</a:t>
            </a:r>
            <a:r>
              <a:rPr kumimoji="1" lang="en-US" altLang="zh-CN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3</a:t>
            </a: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：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如果物体做平抛运动从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A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运动至</a:t>
            </a: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B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过程中的速度的变化量如何？</a:t>
            </a:r>
            <a:endParaRPr kumimoji="1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6170" name="Oval 6"/>
          <p:cNvSpPr/>
          <p:nvPr/>
        </p:nvSpPr>
        <p:spPr>
          <a:xfrm>
            <a:off x="4572000" y="1938338"/>
            <a:ext cx="215900" cy="215900"/>
          </a:xfrm>
          <a:prstGeom prst="ellipse">
            <a:avLst/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800" dirty="0">
              <a:latin typeface="Times New Roman" panose="02020603050405020304" pitchFamily="18" charset="0"/>
            </a:endParaRPr>
          </a:p>
        </p:txBody>
      </p:sp>
      <p:grpSp>
        <p:nvGrpSpPr>
          <p:cNvPr id="2" name="组合 37"/>
          <p:cNvGrpSpPr/>
          <p:nvPr/>
        </p:nvGrpSpPr>
        <p:grpSpPr>
          <a:xfrm>
            <a:off x="4737100" y="1447800"/>
            <a:ext cx="1512888" cy="525463"/>
            <a:chOff x="4737100" y="1447800"/>
            <a:chExt cx="1512888" cy="525463"/>
          </a:xfrm>
        </p:grpSpPr>
        <p:sp>
          <p:nvSpPr>
            <p:cNvPr id="14377" name="Text Box 7"/>
            <p:cNvSpPr txBox="1"/>
            <p:nvPr/>
          </p:nvSpPr>
          <p:spPr>
            <a:xfrm>
              <a:off x="5240337" y="1447800"/>
              <a:ext cx="628650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en-US" altLang="zh-CN" sz="24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4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4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378" name="Line 8"/>
            <p:cNvSpPr/>
            <p:nvPr/>
          </p:nvSpPr>
          <p:spPr>
            <a:xfrm>
              <a:off x="4737100" y="1973263"/>
              <a:ext cx="1512888" cy="0"/>
            </a:xfrm>
            <a:prstGeom prst="line">
              <a:avLst/>
            </a:prstGeom>
            <a:ln w="57150" cap="flat" cmpd="sng">
              <a:solidFill>
                <a:srgbClr val="C00000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3" name="组合 39"/>
          <p:cNvGrpSpPr/>
          <p:nvPr/>
        </p:nvGrpSpPr>
        <p:grpSpPr>
          <a:xfrm>
            <a:off x="4737100" y="2044700"/>
            <a:ext cx="2374900" cy="457200"/>
            <a:chOff x="4737100" y="2044700"/>
            <a:chExt cx="2374901" cy="457200"/>
          </a:xfrm>
        </p:grpSpPr>
        <p:sp>
          <p:nvSpPr>
            <p:cNvPr id="14375" name="Line 9"/>
            <p:cNvSpPr/>
            <p:nvPr/>
          </p:nvSpPr>
          <p:spPr>
            <a:xfrm>
              <a:off x="4737100" y="2116138"/>
              <a:ext cx="2374901" cy="0"/>
            </a:xfrm>
            <a:prstGeom prst="line">
              <a:avLst/>
            </a:prstGeom>
            <a:ln w="57150" cap="flat" cmpd="sng">
              <a:solidFill>
                <a:srgbClr val="00206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376" name="Text Box 10"/>
            <p:cNvSpPr txBox="1"/>
            <p:nvPr/>
          </p:nvSpPr>
          <p:spPr>
            <a:xfrm>
              <a:off x="5580062" y="2044700"/>
              <a:ext cx="576263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en-US" altLang="zh-CN" sz="24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4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4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8"/>
          <p:cNvGrpSpPr/>
          <p:nvPr/>
        </p:nvGrpSpPr>
        <p:grpSpPr>
          <a:xfrm>
            <a:off x="6229350" y="1447800"/>
            <a:ext cx="935038" cy="504825"/>
            <a:chOff x="6229351" y="1447800"/>
            <a:chExt cx="935037" cy="504825"/>
          </a:xfrm>
        </p:grpSpPr>
        <p:sp>
          <p:nvSpPr>
            <p:cNvPr id="14373" name="Text Box 11"/>
            <p:cNvSpPr txBox="1"/>
            <p:nvPr/>
          </p:nvSpPr>
          <p:spPr>
            <a:xfrm>
              <a:off x="6300788" y="1447800"/>
              <a:ext cx="863600" cy="4572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en-US" altLang="zh-CN" sz="24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△V</a:t>
              </a:r>
              <a:endParaRPr lang="en-US" altLang="zh-CN" sz="2400" b="1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374" name="Line 12"/>
            <p:cNvSpPr/>
            <p:nvPr/>
          </p:nvSpPr>
          <p:spPr>
            <a:xfrm flipV="1">
              <a:off x="6229351" y="1952625"/>
              <a:ext cx="863600" cy="0"/>
            </a:xfrm>
            <a:prstGeom prst="line">
              <a:avLst/>
            </a:prstGeom>
            <a:ln w="57150" cap="flat" cmpd="sng">
              <a:solidFill>
                <a:srgbClr val="6600CC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5" name="组合 32"/>
          <p:cNvGrpSpPr/>
          <p:nvPr/>
        </p:nvGrpSpPr>
        <p:grpSpPr>
          <a:xfrm>
            <a:off x="5195888" y="3048000"/>
            <a:ext cx="2359025" cy="506413"/>
            <a:chOff x="5195887" y="3048000"/>
            <a:chExt cx="2359026" cy="506523"/>
          </a:xfrm>
        </p:grpSpPr>
        <p:sp>
          <p:nvSpPr>
            <p:cNvPr id="14371" name="Text Box 15"/>
            <p:cNvSpPr txBox="1"/>
            <p:nvPr/>
          </p:nvSpPr>
          <p:spPr>
            <a:xfrm>
              <a:off x="5970587" y="3048000"/>
              <a:ext cx="576263" cy="457300"/>
            </a:xfrm>
            <a:prstGeom prst="rect">
              <a:avLst/>
            </a:prstGeom>
            <a:noFill/>
            <a:ln w="57150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en-US" altLang="zh-CN" sz="24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4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4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372" name="Line 16"/>
            <p:cNvSpPr/>
            <p:nvPr/>
          </p:nvSpPr>
          <p:spPr>
            <a:xfrm flipV="1">
              <a:off x="5195887" y="3552936"/>
              <a:ext cx="2359026" cy="1587"/>
            </a:xfrm>
            <a:prstGeom prst="line">
              <a:avLst/>
            </a:prstGeom>
            <a:ln w="57150" cap="flat" cmpd="sng">
              <a:solidFill>
                <a:srgbClr val="C00000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6" name="组合 33"/>
          <p:cNvGrpSpPr/>
          <p:nvPr/>
        </p:nvGrpSpPr>
        <p:grpSpPr>
          <a:xfrm>
            <a:off x="5197475" y="3697288"/>
            <a:ext cx="1152525" cy="461962"/>
            <a:chOff x="5197475" y="3697430"/>
            <a:chExt cx="1152525" cy="461766"/>
          </a:xfrm>
        </p:grpSpPr>
        <p:sp>
          <p:nvSpPr>
            <p:cNvPr id="14369" name="Text Box 17"/>
            <p:cNvSpPr txBox="1"/>
            <p:nvPr/>
          </p:nvSpPr>
          <p:spPr>
            <a:xfrm>
              <a:off x="5621411" y="3697430"/>
              <a:ext cx="444353" cy="461766"/>
            </a:xfrm>
            <a:prstGeom prst="rect">
              <a:avLst/>
            </a:prstGeom>
            <a:noFill/>
            <a:ln w="57150">
              <a:noFill/>
            </a:ln>
          </p:spPr>
          <p:txBody>
            <a:bodyPr wrap="none">
              <a:spAutoFit/>
            </a:bodyPr>
            <a:p>
              <a:pPr algn="ctr" eaLnBrk="0" hangingPunct="0"/>
              <a:r>
                <a:rPr lang="en-US" altLang="zh-CN" sz="24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4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4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370" name="Line 18"/>
            <p:cNvSpPr/>
            <p:nvPr/>
          </p:nvSpPr>
          <p:spPr>
            <a:xfrm>
              <a:off x="5197475" y="3697430"/>
              <a:ext cx="1152525" cy="0"/>
            </a:xfrm>
            <a:prstGeom prst="line">
              <a:avLst/>
            </a:prstGeom>
            <a:ln w="57150" cap="flat" cmpd="sng">
              <a:solidFill>
                <a:srgbClr val="002060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6162" name="Oval 14"/>
          <p:cNvSpPr/>
          <p:nvPr/>
        </p:nvSpPr>
        <p:spPr>
          <a:xfrm>
            <a:off x="5105400" y="3479800"/>
            <a:ext cx="215900" cy="217488"/>
          </a:xfrm>
          <a:prstGeom prst="ellipse">
            <a:avLst/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800" dirty="0">
              <a:latin typeface="Times New Roman" panose="02020603050405020304" pitchFamily="18" charset="0"/>
            </a:endParaRPr>
          </a:p>
        </p:txBody>
      </p:sp>
      <p:grpSp>
        <p:nvGrpSpPr>
          <p:cNvPr id="7" name="组合 36"/>
          <p:cNvGrpSpPr/>
          <p:nvPr/>
        </p:nvGrpSpPr>
        <p:grpSpPr>
          <a:xfrm>
            <a:off x="6324600" y="3733800"/>
            <a:ext cx="1208088" cy="461963"/>
            <a:chOff x="6323815" y="3733951"/>
            <a:chExt cx="1208872" cy="461812"/>
          </a:xfrm>
        </p:grpSpPr>
        <p:sp>
          <p:nvSpPr>
            <p:cNvPr id="14367" name="Line 20"/>
            <p:cNvSpPr/>
            <p:nvPr/>
          </p:nvSpPr>
          <p:spPr>
            <a:xfrm flipH="1">
              <a:off x="6323815" y="3733951"/>
              <a:ext cx="1208872" cy="0"/>
            </a:xfrm>
            <a:prstGeom prst="line">
              <a:avLst/>
            </a:prstGeom>
            <a:ln w="57150" cap="flat" cmpd="sng">
              <a:solidFill>
                <a:srgbClr val="6600CC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368" name="Text Box 21"/>
            <p:cNvSpPr txBox="1"/>
            <p:nvPr/>
          </p:nvSpPr>
          <p:spPr>
            <a:xfrm>
              <a:off x="6683772" y="3733997"/>
              <a:ext cx="642928" cy="461766"/>
            </a:xfrm>
            <a:prstGeom prst="rect">
              <a:avLst/>
            </a:prstGeom>
            <a:noFill/>
            <a:ln w="57150">
              <a:noFill/>
            </a:ln>
          </p:spPr>
          <p:txBody>
            <a:bodyPr>
              <a:spAutoFit/>
            </a:bodyPr>
            <a:p>
              <a:pPr algn="ctr" eaLnBrk="0" hangingPunct="0"/>
              <a:r>
                <a:rPr lang="en-US" altLang="zh-CN" sz="12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△</a:t>
              </a:r>
              <a:r>
                <a:rPr lang="en-US" altLang="zh-CN" sz="24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endParaRPr lang="en-US" altLang="zh-CN" sz="2400" b="1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6154" name="弧线 31"/>
          <p:cNvSpPr/>
          <p:nvPr/>
        </p:nvSpPr>
        <p:spPr>
          <a:xfrm>
            <a:off x="3048000" y="5257800"/>
            <a:ext cx="1828800" cy="1600200"/>
          </a:xfrm>
          <a:custGeom>
            <a:avLst/>
            <a:gdLst/>
            <a:ahLst/>
            <a:cxnLst>
              <a:cxn ang="0">
                <a:pos x="-88" y="0"/>
              </a:cxn>
              <a:cxn ang="0">
                <a:pos x="1828712" y="1164738"/>
              </a:cxn>
              <a:cxn ang="0">
                <a:pos x="-88" y="0"/>
              </a:cxn>
              <a:cxn ang="0">
                <a:pos x="1828712" y="1164738"/>
              </a:cxn>
              <a:cxn ang="0">
                <a:pos x="0" y="1600200"/>
              </a:cxn>
              <a:cxn ang="0">
                <a:pos x="-88" y="0"/>
              </a:cxn>
            </a:cxnLst>
            <a:pathLst>
              <a:path w="20785" h="21600" fill="none">
                <a:moveTo>
                  <a:pt x="-1" y="0"/>
                </a:moveTo>
                <a:cubicBezTo>
                  <a:pt x="9665" y="0"/>
                  <a:pt x="18154" y="6421"/>
                  <a:pt x="20784" y="15722"/>
                </a:cubicBezTo>
              </a:path>
              <a:path w="20785" h="21600" stroke="0">
                <a:moveTo>
                  <a:pt x="-1" y="0"/>
                </a:moveTo>
                <a:cubicBezTo>
                  <a:pt x="9665" y="0"/>
                  <a:pt x="18154" y="6421"/>
                  <a:pt x="20784" y="15722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 cap="flat" cmpd="sng">
            <a:solidFill>
              <a:schemeClr val="tx1">
                <a:alpha val="100000"/>
              </a:schemeClr>
            </a:solidFill>
            <a:prstDash val="lgDash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8" name="组合 46"/>
          <p:cNvGrpSpPr/>
          <p:nvPr/>
        </p:nvGrpSpPr>
        <p:grpSpPr>
          <a:xfrm>
            <a:off x="6096000" y="5105400"/>
            <a:ext cx="1143000" cy="808038"/>
            <a:chOff x="6096000" y="5105400"/>
            <a:chExt cx="1143000" cy="808037"/>
          </a:xfrm>
        </p:grpSpPr>
        <p:sp>
          <p:nvSpPr>
            <p:cNvPr id="14365" name="文本框 6"/>
            <p:cNvSpPr txBox="1"/>
            <p:nvPr/>
          </p:nvSpPr>
          <p:spPr>
            <a:xfrm>
              <a:off x="6096000" y="5334000"/>
              <a:ext cx="685800" cy="5794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i="1" dirty="0">
                  <a:solidFill>
                    <a:srgbClr val="F010F7"/>
                  </a:solidFill>
                  <a:latin typeface="Times New Roman" panose="02020603050405020304" pitchFamily="18" charset="0"/>
                </a:rPr>
                <a:t>v</a:t>
              </a:r>
              <a:r>
                <a:rPr lang="en-US" altLang="zh-CN" sz="2800" b="1" i="1" baseline="-25000" dirty="0">
                  <a:solidFill>
                    <a:srgbClr val="F010F7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800" b="1" i="1" baseline="-25000" dirty="0">
                <a:solidFill>
                  <a:srgbClr val="F010F7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66" name="直线 55"/>
            <p:cNvSpPr/>
            <p:nvPr/>
          </p:nvSpPr>
          <p:spPr>
            <a:xfrm>
              <a:off x="6096000" y="5105400"/>
              <a:ext cx="1143000" cy="685800"/>
            </a:xfrm>
            <a:prstGeom prst="line">
              <a:avLst/>
            </a:prstGeom>
            <a:ln w="50800" cap="flat" cmpd="sng">
              <a:solidFill>
                <a:srgbClr val="002060"/>
              </a:solidFill>
              <a:prstDash val="solid"/>
              <a:headEnd type="none" w="med" len="med"/>
              <a:tailEnd type="arrow" w="med" len="med"/>
            </a:ln>
          </p:spPr>
        </p:sp>
      </p:grpSp>
      <p:grpSp>
        <p:nvGrpSpPr>
          <p:cNvPr id="9" name="组合 47"/>
          <p:cNvGrpSpPr/>
          <p:nvPr/>
        </p:nvGrpSpPr>
        <p:grpSpPr>
          <a:xfrm>
            <a:off x="7239000" y="5105400"/>
            <a:ext cx="1066800" cy="685800"/>
            <a:chOff x="7239000" y="5105400"/>
            <a:chExt cx="1066800" cy="685800"/>
          </a:xfrm>
        </p:grpSpPr>
        <p:sp>
          <p:nvSpPr>
            <p:cNvPr id="14363" name="文本框 52"/>
            <p:cNvSpPr txBox="1"/>
            <p:nvPr/>
          </p:nvSpPr>
          <p:spPr>
            <a:xfrm>
              <a:off x="7391400" y="5181600"/>
              <a:ext cx="914400" cy="5794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Δ</a:t>
              </a:r>
              <a:r>
                <a:rPr lang="en-US" altLang="zh-CN" sz="3200" b="1" i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v</a:t>
              </a:r>
              <a:endParaRPr lang="en-US" altLang="zh-CN" sz="2800" b="1" i="1" baseline="-250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64" name="直线 55"/>
            <p:cNvSpPr/>
            <p:nvPr/>
          </p:nvSpPr>
          <p:spPr>
            <a:xfrm flipH="1">
              <a:off x="7239000" y="5105400"/>
              <a:ext cx="0" cy="685800"/>
            </a:xfrm>
            <a:prstGeom prst="line">
              <a:avLst/>
            </a:prstGeom>
            <a:ln w="50800" cap="flat" cmpd="sng">
              <a:solidFill>
                <a:srgbClr val="6600CC"/>
              </a:solidFill>
              <a:prstDash val="solid"/>
              <a:headEnd type="none" w="med" len="med"/>
              <a:tailEnd type="arrow" w="med" len="med"/>
            </a:ln>
          </p:spPr>
        </p:sp>
      </p:grpSp>
      <p:sp>
        <p:nvSpPr>
          <p:cNvPr id="6160" name="Oval 6"/>
          <p:cNvSpPr/>
          <p:nvPr/>
        </p:nvSpPr>
        <p:spPr>
          <a:xfrm>
            <a:off x="2971800" y="5181600"/>
            <a:ext cx="215900" cy="215900"/>
          </a:xfrm>
          <a:prstGeom prst="ellipse">
            <a:avLst/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7" name="矩形 10"/>
          <p:cNvSpPr>
            <a:spLocks noRot="1" noChangeArrowheads="1"/>
          </p:cNvSpPr>
          <p:nvPr/>
        </p:nvSpPr>
        <p:spPr bwMode="auto">
          <a:xfrm>
            <a:off x="1270" y="0"/>
            <a:ext cx="576263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000000">
                  <a:gamma/>
                  <a:tint val="98431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华文彩云" panose="02010800040101010101" charset="-122"/>
                <a:ea typeface="华文彩云" panose="02010800040101010101" charset="-122"/>
                <a:cs typeface="+mn-cs"/>
              </a:rPr>
              <a:t>用矢量图表示速度变化量</a:t>
            </a:r>
            <a:endParaRPr kumimoji="1" lang="zh-CN" altLang="en-US" sz="32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华文彩云" panose="02010800040101010101" charset="-122"/>
              <a:ea typeface="华文彩云" panose="02010800040101010101" charset="-122"/>
              <a:cs typeface="+mn-cs"/>
            </a:endParaRPr>
          </a:p>
        </p:txBody>
      </p:sp>
      <p:grpSp>
        <p:nvGrpSpPr>
          <p:cNvPr id="10" name="组合 43"/>
          <p:cNvGrpSpPr/>
          <p:nvPr/>
        </p:nvGrpSpPr>
        <p:grpSpPr>
          <a:xfrm>
            <a:off x="3124200" y="4953000"/>
            <a:ext cx="1704975" cy="523875"/>
            <a:chOff x="3124200" y="4953000"/>
            <a:chExt cx="1705230" cy="523220"/>
          </a:xfrm>
        </p:grpSpPr>
        <p:sp>
          <p:nvSpPr>
            <p:cNvPr id="14361" name="直线 55"/>
            <p:cNvSpPr/>
            <p:nvPr/>
          </p:nvSpPr>
          <p:spPr>
            <a:xfrm>
              <a:off x="3124200" y="5257800"/>
              <a:ext cx="1219200" cy="0"/>
            </a:xfrm>
            <a:prstGeom prst="line">
              <a:avLst/>
            </a:prstGeom>
            <a:ln w="50800" cap="flat" cmpd="sng">
              <a:solidFill>
                <a:srgbClr val="99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14362" name="矩形 40"/>
            <p:cNvSpPr/>
            <p:nvPr/>
          </p:nvSpPr>
          <p:spPr>
            <a:xfrm>
              <a:off x="4343400" y="4953000"/>
              <a:ext cx="486030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 eaLnBrk="0" hangingPunct="0"/>
              <a:r>
                <a:rPr lang="en-US" altLang="zh-CN" sz="28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8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8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1" name="组合 44"/>
          <p:cNvGrpSpPr/>
          <p:nvPr/>
        </p:nvGrpSpPr>
        <p:grpSpPr>
          <a:xfrm>
            <a:off x="4267200" y="5638800"/>
            <a:ext cx="1628775" cy="752475"/>
            <a:chOff x="4267200" y="5638800"/>
            <a:chExt cx="1629030" cy="751820"/>
          </a:xfrm>
        </p:grpSpPr>
        <p:sp>
          <p:nvSpPr>
            <p:cNvPr id="14359" name="直线 55"/>
            <p:cNvSpPr/>
            <p:nvPr/>
          </p:nvSpPr>
          <p:spPr>
            <a:xfrm>
              <a:off x="4267200" y="5638800"/>
              <a:ext cx="1066800" cy="609600"/>
            </a:xfrm>
            <a:prstGeom prst="line">
              <a:avLst/>
            </a:prstGeom>
            <a:ln w="50800" cap="flat" cmpd="sng">
              <a:solidFill>
                <a:srgbClr val="00206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14360" name="矩形 41"/>
            <p:cNvSpPr/>
            <p:nvPr/>
          </p:nvSpPr>
          <p:spPr>
            <a:xfrm>
              <a:off x="5410200" y="5867400"/>
              <a:ext cx="486030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 eaLnBrk="0" hangingPunct="0"/>
              <a:r>
                <a:rPr lang="en-US" altLang="zh-CN" sz="28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8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" name="组合 45"/>
          <p:cNvGrpSpPr/>
          <p:nvPr/>
        </p:nvGrpSpPr>
        <p:grpSpPr>
          <a:xfrm>
            <a:off x="6096000" y="4724400"/>
            <a:ext cx="1781175" cy="523875"/>
            <a:chOff x="6096000" y="4724400"/>
            <a:chExt cx="1781430" cy="523220"/>
          </a:xfrm>
        </p:grpSpPr>
        <p:sp>
          <p:nvSpPr>
            <p:cNvPr id="14357" name="直线 55"/>
            <p:cNvSpPr/>
            <p:nvPr/>
          </p:nvSpPr>
          <p:spPr>
            <a:xfrm>
              <a:off x="6096000" y="5105400"/>
              <a:ext cx="1219200" cy="0"/>
            </a:xfrm>
            <a:prstGeom prst="line">
              <a:avLst/>
            </a:prstGeom>
            <a:ln w="50800" cap="flat" cmpd="sng">
              <a:solidFill>
                <a:srgbClr val="99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14358" name="矩形 42"/>
            <p:cNvSpPr/>
            <p:nvPr/>
          </p:nvSpPr>
          <p:spPr>
            <a:xfrm>
              <a:off x="7391400" y="4724400"/>
              <a:ext cx="486030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 eaLnBrk="0" hangingPunct="0"/>
              <a:r>
                <a:rPr lang="en-US" altLang="zh-CN" sz="2800" b="1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V</a:t>
              </a:r>
              <a:r>
                <a:rPr lang="en-US" altLang="zh-CN" sz="2800" b="1" baseline="-25000" dirty="0">
                  <a:solidFill>
                    <a:srgbClr val="F010F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800" b="1" baseline="-2500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6170" grpId="0" bldLvl="0" animBg="1"/>
      <p:bldP spid="6162" grpId="0" bldLvl="0" animBg="1"/>
      <p:bldP spid="616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8"/>
          <p:cNvSpPr/>
          <p:nvPr/>
        </p:nvSpPr>
        <p:spPr>
          <a:xfrm>
            <a:off x="533400" y="3200400"/>
            <a:ext cx="2590800" cy="45720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89" name="TextBox 42"/>
          <p:cNvSpPr txBox="1">
            <a:spLocks noChangeArrowheads="1"/>
          </p:cNvSpPr>
          <p:nvPr/>
        </p:nvSpPr>
        <p:spPr bwMode="auto">
          <a:xfrm>
            <a:off x="457200" y="2438400"/>
            <a:ext cx="7848600" cy="19380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4000" b="1" kern="1200" cap="none" spc="0" normalizeH="0" baseline="0" noProof="0" dirty="0">
                <a:solidFill>
                  <a:schemeClr val="bg2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4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不管直线运动还是曲线运动，</a:t>
            </a:r>
            <a:r>
              <a:rPr kumimoji="0" lang="zh-CN" altLang="en-US" sz="4000" b="1" kern="1200" cap="none" spc="0" normalizeH="0" baseline="0" noProof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速度变化量</a:t>
            </a:r>
            <a:r>
              <a:rPr kumimoji="0" lang="zh-CN" altLang="en-US" sz="4000" b="1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都是从</a:t>
            </a:r>
            <a:r>
              <a:rPr kumimoji="0" lang="zh-CN" altLang="en-US" sz="4000" b="1" kern="1200" cap="none" spc="0" normalizeH="0" baseline="0" noProof="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初速度的</a:t>
            </a:r>
            <a:r>
              <a:rPr kumimoji="0" lang="zh-CN" altLang="en-US" sz="40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末端</a:t>
            </a:r>
            <a:r>
              <a:rPr kumimoji="0" lang="zh-CN" altLang="en-US" sz="4000" b="1" kern="1200" cap="none" spc="0" normalizeH="0" baseline="0" noProof="0" dirty="0">
                <a:solidFill>
                  <a:srgbClr val="F010F7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指向</a:t>
            </a:r>
            <a:r>
              <a:rPr kumimoji="0" lang="zh-CN" altLang="en-US" sz="4000" b="1" kern="1200" cap="none" spc="0" normalizeH="0" baseline="0" noProof="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末速度的</a:t>
            </a:r>
            <a:r>
              <a:rPr kumimoji="0" lang="zh-CN" altLang="en-US" sz="4000" b="1" u="sng" kern="1200" cap="none" spc="0" normalizeH="0" baseline="0" noProof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末端</a:t>
            </a:r>
            <a:r>
              <a:rPr kumimoji="0" lang="zh-CN" altLang="en-US" sz="4000" kern="1200" cap="none" spc="0" normalizeH="0" baseline="0" noProof="0" dirty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4000" kern="1200" cap="none" spc="0" normalizeH="0" baseline="0" noProof="0" dirty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15364" name="Group 2"/>
          <p:cNvGrpSpPr/>
          <p:nvPr/>
        </p:nvGrpSpPr>
        <p:grpSpPr>
          <a:xfrm>
            <a:off x="796925" y="1135063"/>
            <a:ext cx="1943100" cy="723900"/>
            <a:chOff x="46" y="43"/>
            <a:chExt cx="1224" cy="456"/>
          </a:xfrm>
        </p:grpSpPr>
        <p:sp>
          <p:nvSpPr>
            <p:cNvPr id="6" name="AutoShape 10"/>
            <p:cNvSpPr>
              <a:spLocks noChangeArrowheads="1"/>
            </p:cNvSpPr>
            <p:nvPr/>
          </p:nvSpPr>
          <p:spPr bwMode="auto">
            <a:xfrm>
              <a:off x="46" y="45"/>
              <a:ext cx="1224" cy="45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82"/>
                </a:gs>
                <a:gs pos="30000">
                  <a:srgbClr val="66008F">
                    <a:alpha val="95500"/>
                  </a:srgbClr>
                </a:gs>
                <a:gs pos="64999">
                  <a:srgbClr val="BA0066">
                    <a:alpha val="90250"/>
                  </a:srgbClr>
                </a:gs>
                <a:gs pos="89999">
                  <a:srgbClr val="FF0000">
                    <a:alpha val="86499"/>
                  </a:srgbClr>
                </a:gs>
                <a:gs pos="100000">
                  <a:srgbClr val="FF8200">
                    <a:alpha val="84999"/>
                  </a:srgbClr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366" name="Text Box 13"/>
            <p:cNvSpPr txBox="1"/>
            <p:nvPr/>
          </p:nvSpPr>
          <p:spPr>
            <a:xfrm>
              <a:off x="257" y="43"/>
              <a:ext cx="817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结论</a:t>
              </a:r>
              <a:endPara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 Box 4"/>
          <p:cNvSpPr txBox="1">
            <a:spLocks noChangeArrowheads="1"/>
          </p:cNvSpPr>
          <p:nvPr/>
        </p:nvSpPr>
        <p:spPr bwMode="auto">
          <a:xfrm>
            <a:off x="359830" y="285794"/>
            <a:ext cx="8145995" cy="16527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600" dirty="0" smtClean="0">
                <a:cs typeface="Times New Roman" panose="02020603050405020304" pitchFamily="18" charset="0"/>
              </a:rPr>
              <a:t>        设</a:t>
            </a:r>
            <a:r>
              <a:rPr lang="zh-CN" altLang="en-US" sz="2600" dirty="0">
                <a:cs typeface="Times New Roman" panose="02020603050405020304" pitchFamily="18" charset="0"/>
              </a:rPr>
              <a:t>质点沿半径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为 </a:t>
            </a:r>
            <a:r>
              <a:rPr lang="en-US" altLang="zh-CN" sz="2600" i="1" dirty="0" smtClean="0">
                <a:cs typeface="Times New Roman" panose="02020603050405020304" pitchFamily="18" charset="0"/>
              </a:rPr>
              <a:t>r</a:t>
            </a:r>
            <a:r>
              <a:rPr lang="en-US" altLang="zh-CN" sz="2600" dirty="0" smtClean="0">
                <a:cs typeface="Times New Roman" panose="02020603050405020304" pitchFamily="18" charset="0"/>
              </a:rPr>
              <a:t>  </a:t>
            </a:r>
            <a:r>
              <a:rPr lang="zh-CN" altLang="en-US" sz="2600" dirty="0">
                <a:cs typeface="Times New Roman" panose="02020603050405020304" pitchFamily="18" charset="0"/>
              </a:rPr>
              <a:t>的圆做匀速圆周运动，某时刻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位于 </a:t>
            </a:r>
            <a:r>
              <a:rPr lang="en-US" altLang="zh-CN" sz="2600" i="1" dirty="0" smtClean="0">
                <a:cs typeface="Times New Roman" panose="02020603050405020304" pitchFamily="18" charset="0"/>
              </a:rPr>
              <a:t>A</a:t>
            </a:r>
            <a:r>
              <a:rPr lang="en-US" altLang="zh-CN" sz="2600" dirty="0" smtClean="0">
                <a:cs typeface="Times New Roman" panose="02020603050405020304" pitchFamily="18" charset="0"/>
              </a:rPr>
              <a:t> 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点</a:t>
            </a:r>
            <a:r>
              <a:rPr lang="zh-CN" altLang="en-US" sz="2600" dirty="0">
                <a:cs typeface="Times New Roman" panose="02020603050405020304" pitchFamily="18" charset="0"/>
              </a:rPr>
              <a:t>，速度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为</a:t>
            </a:r>
            <a:r>
              <a:rPr lang="zh-CN" altLang="en-US" sz="2600" i="1" dirty="0" smtClean="0">
                <a:cs typeface="Times New Roman" panose="02020603050405020304" pitchFamily="18" charset="0"/>
              </a:rPr>
              <a:t> </a:t>
            </a:r>
            <a:r>
              <a:rPr lang="en-US" altLang="zh-CN" sz="2600" i="1" dirty="0" err="1" smtClean="0">
                <a:cs typeface="Times New Roman" panose="02020603050405020304" pitchFamily="18" charset="0"/>
              </a:rPr>
              <a:t>v</a:t>
            </a:r>
            <a:r>
              <a:rPr lang="en-US" altLang="zh-CN" sz="2600" i="1" baseline="-25000" dirty="0" err="1" smtClean="0">
                <a:cs typeface="Times New Roman" panose="02020603050405020304" pitchFamily="18" charset="0"/>
              </a:rPr>
              <a:t>A</a:t>
            </a:r>
            <a:r>
              <a:rPr lang="en-US" altLang="zh-CN" sz="2600" i="1" baseline="-25000" dirty="0" smtClean="0">
                <a:cs typeface="Times New Roman" panose="02020603050405020304" pitchFamily="18" charset="0"/>
              </a:rPr>
              <a:t> </a:t>
            </a:r>
            <a:r>
              <a:rPr lang="zh-CN" altLang="en-US" sz="2600" dirty="0">
                <a:cs typeface="Times New Roman" panose="02020603050405020304" pitchFamily="18" charset="0"/>
              </a:rPr>
              <a:t>，经过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时间 </a:t>
            </a:r>
            <a:r>
              <a:rPr lang="el-GR" altLang="zh-CN" sz="2600" dirty="0" smtClean="0">
                <a:cs typeface="Times New Roman" panose="02020603050405020304" pitchFamily="18" charset="0"/>
              </a:rPr>
              <a:t>Δ</a:t>
            </a:r>
            <a:r>
              <a:rPr lang="en-US" altLang="zh-CN" sz="2600" i="1" dirty="0" smtClean="0">
                <a:cs typeface="Times New Roman" panose="02020603050405020304" pitchFamily="18" charset="0"/>
              </a:rPr>
              <a:t>t </a:t>
            </a:r>
            <a:r>
              <a:rPr lang="zh-CN" altLang="en-US" sz="2600" dirty="0">
                <a:cs typeface="Times New Roman" panose="02020603050405020304" pitchFamily="18" charset="0"/>
              </a:rPr>
              <a:t>后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位于 </a:t>
            </a:r>
            <a:r>
              <a:rPr lang="en-US" altLang="zh-CN" sz="2600" i="1" dirty="0" smtClean="0">
                <a:cs typeface="Times New Roman" panose="02020603050405020304" pitchFamily="18" charset="0"/>
              </a:rPr>
              <a:t>B</a:t>
            </a:r>
            <a:r>
              <a:rPr lang="en-US" altLang="zh-CN" sz="2600" dirty="0" smtClean="0">
                <a:cs typeface="Times New Roman" panose="02020603050405020304" pitchFamily="18" charset="0"/>
              </a:rPr>
              <a:t> 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点</a:t>
            </a:r>
            <a:r>
              <a:rPr lang="zh-CN" altLang="en-US" sz="2600" dirty="0">
                <a:cs typeface="Times New Roman" panose="02020603050405020304" pitchFamily="18" charset="0"/>
              </a:rPr>
              <a:t>，速度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为 </a:t>
            </a:r>
            <a:r>
              <a:rPr lang="en-US" altLang="zh-CN" sz="2600" i="1" dirty="0" err="1" smtClean="0">
                <a:cs typeface="Times New Roman" panose="02020603050405020304" pitchFamily="18" charset="0"/>
              </a:rPr>
              <a:t>v</a:t>
            </a:r>
            <a:r>
              <a:rPr lang="en-US" altLang="zh-CN" sz="2600" i="1" baseline="-25000" dirty="0" err="1" smtClean="0">
                <a:cs typeface="Times New Roman" panose="02020603050405020304" pitchFamily="18" charset="0"/>
              </a:rPr>
              <a:t>B</a:t>
            </a:r>
            <a:r>
              <a:rPr lang="en-US" altLang="zh-CN" sz="2600" dirty="0" smtClean="0">
                <a:cs typeface="Times New Roman" panose="02020603050405020304" pitchFamily="18" charset="0"/>
              </a:rPr>
              <a:t> </a:t>
            </a:r>
            <a:r>
              <a:rPr lang="zh-CN" altLang="en-US" sz="2600" dirty="0" smtClean="0">
                <a:cs typeface="Times New Roman" panose="02020603050405020304" pitchFamily="18" charset="0"/>
              </a:rPr>
              <a:t>。</a:t>
            </a:r>
            <a:endParaRPr lang="zh-CN" altLang="en-US" sz="2600" dirty="0">
              <a:cs typeface="Times New Roman" panose="02020603050405020304" pitchFamily="18" charset="0"/>
            </a:endParaRPr>
          </a:p>
        </p:txBody>
      </p:sp>
      <p:grpSp>
        <p:nvGrpSpPr>
          <p:cNvPr id="2" name="Group 8"/>
          <p:cNvGrpSpPr/>
          <p:nvPr/>
        </p:nvGrpSpPr>
        <p:grpSpPr bwMode="auto">
          <a:xfrm>
            <a:off x="4318150" y="2297016"/>
            <a:ext cx="916917" cy="647633"/>
            <a:chOff x="2679" y="1198"/>
            <a:chExt cx="681" cy="481"/>
          </a:xfrm>
        </p:grpSpPr>
        <p:sp>
          <p:nvSpPr>
            <p:cNvPr id="26685" name="Text Box 9"/>
            <p:cNvSpPr txBox="1">
              <a:spLocks noChangeArrowheads="1"/>
            </p:cNvSpPr>
            <p:nvPr/>
          </p:nvSpPr>
          <p:spPr bwMode="auto">
            <a:xfrm>
              <a:off x="2691" y="1198"/>
              <a:ext cx="669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dirty="0" err="1">
                  <a:solidFill>
                    <a:srgbClr val="3333FF"/>
                  </a:solidFill>
                </a:rPr>
                <a:t>Δ</a:t>
              </a:r>
              <a:r>
                <a:rPr lang="en-US" altLang="zh-CN" sz="2000" i="1" dirty="0" err="1">
                  <a:solidFill>
                    <a:srgbClr val="3333FF"/>
                  </a:solidFill>
                </a:rPr>
                <a:t>v</a:t>
              </a:r>
              <a:endParaRPr lang="en-US" altLang="zh-CN" sz="2000" i="1" baseline="-25000" dirty="0">
                <a:solidFill>
                  <a:srgbClr val="3333FF"/>
                </a:solidFill>
              </a:endParaRPr>
            </a:p>
          </p:txBody>
        </p:sp>
        <p:sp>
          <p:nvSpPr>
            <p:cNvPr id="26686" name="Line 10"/>
            <p:cNvSpPr>
              <a:spLocks noChangeShapeType="1"/>
            </p:cNvSpPr>
            <p:nvPr/>
          </p:nvSpPr>
          <p:spPr bwMode="auto">
            <a:xfrm flipH="1">
              <a:off x="2679" y="1443"/>
              <a:ext cx="384" cy="96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1"/>
          <p:cNvGrpSpPr/>
          <p:nvPr/>
        </p:nvGrpSpPr>
        <p:grpSpPr bwMode="auto">
          <a:xfrm>
            <a:off x="6701128" y="2730501"/>
            <a:ext cx="1217613" cy="906462"/>
            <a:chOff x="4456" y="899"/>
            <a:chExt cx="767" cy="571"/>
          </a:xfrm>
        </p:grpSpPr>
        <p:sp>
          <p:nvSpPr>
            <p:cNvPr id="26683" name="Line 12"/>
            <p:cNvSpPr>
              <a:spLocks noChangeShapeType="1"/>
            </p:cNvSpPr>
            <p:nvPr/>
          </p:nvSpPr>
          <p:spPr bwMode="auto">
            <a:xfrm rot="7020000" flipV="1">
              <a:off x="4840" y="1086"/>
              <a:ext cx="0" cy="767"/>
            </a:xfrm>
            <a:prstGeom prst="line">
              <a:avLst/>
            </a:prstGeom>
            <a:noFill/>
            <a:ln w="28575">
              <a:solidFill>
                <a:srgbClr val="9900FF"/>
              </a:solidFill>
              <a:round/>
              <a:head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4" name="Line 13"/>
            <p:cNvSpPr>
              <a:spLocks noChangeShapeType="1"/>
            </p:cNvSpPr>
            <p:nvPr/>
          </p:nvSpPr>
          <p:spPr bwMode="auto">
            <a:xfrm flipH="1">
              <a:off x="4503" y="899"/>
              <a:ext cx="672" cy="405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4"/>
          <p:cNvGrpSpPr/>
          <p:nvPr/>
        </p:nvGrpSpPr>
        <p:grpSpPr bwMode="auto">
          <a:xfrm>
            <a:off x="7261516" y="2713038"/>
            <a:ext cx="609600" cy="1271588"/>
            <a:chOff x="4809" y="888"/>
            <a:chExt cx="384" cy="801"/>
          </a:xfrm>
        </p:grpSpPr>
        <p:sp>
          <p:nvSpPr>
            <p:cNvPr id="26681" name="Line 15"/>
            <p:cNvSpPr>
              <a:spLocks noChangeShapeType="1"/>
            </p:cNvSpPr>
            <p:nvPr/>
          </p:nvSpPr>
          <p:spPr bwMode="auto">
            <a:xfrm rot="9120000" flipV="1">
              <a:off x="5007" y="922"/>
              <a:ext cx="0" cy="767"/>
            </a:xfrm>
            <a:prstGeom prst="line">
              <a:avLst/>
            </a:prstGeom>
            <a:noFill/>
            <a:ln w="28575">
              <a:solidFill>
                <a:srgbClr val="9900FF"/>
              </a:solidFill>
              <a:round/>
              <a:head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Line 16"/>
            <p:cNvSpPr>
              <a:spLocks noChangeShapeType="1"/>
            </p:cNvSpPr>
            <p:nvPr/>
          </p:nvSpPr>
          <p:spPr bwMode="auto">
            <a:xfrm flipH="1">
              <a:off x="4809" y="888"/>
              <a:ext cx="384" cy="96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47857" name="Line 17"/>
          <p:cNvSpPr>
            <a:spLocks noChangeShapeType="1"/>
          </p:cNvSpPr>
          <p:nvPr/>
        </p:nvSpPr>
        <p:spPr bwMode="auto">
          <a:xfrm>
            <a:off x="6104228" y="3922713"/>
            <a:ext cx="213360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" name="Group 18"/>
          <p:cNvGrpSpPr/>
          <p:nvPr/>
        </p:nvGrpSpPr>
        <p:grpSpPr bwMode="auto">
          <a:xfrm>
            <a:off x="1692275" y="2781731"/>
            <a:ext cx="3959845" cy="3383574"/>
            <a:chOff x="723" y="1546"/>
            <a:chExt cx="2941" cy="2513"/>
          </a:xfrm>
        </p:grpSpPr>
        <p:sp>
          <p:nvSpPr>
            <p:cNvPr id="26671" name="Oval 19"/>
            <p:cNvSpPr>
              <a:spLocks noChangeAspect="1" noChangeArrowheads="1"/>
            </p:cNvSpPr>
            <p:nvPr/>
          </p:nvSpPr>
          <p:spPr bwMode="auto">
            <a:xfrm>
              <a:off x="1946" y="2784"/>
              <a:ext cx="48" cy="48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6" name="Group 20"/>
            <p:cNvGrpSpPr/>
            <p:nvPr/>
          </p:nvGrpSpPr>
          <p:grpSpPr bwMode="auto">
            <a:xfrm>
              <a:off x="723" y="1546"/>
              <a:ext cx="2941" cy="2513"/>
              <a:chOff x="723" y="1546"/>
              <a:chExt cx="2941" cy="2513"/>
            </a:xfrm>
          </p:grpSpPr>
          <p:sp>
            <p:nvSpPr>
              <p:cNvPr id="26673" name="Oval 21"/>
              <p:cNvSpPr>
                <a:spLocks noChangeAspect="1" noChangeArrowheads="1"/>
              </p:cNvSpPr>
              <p:nvPr/>
            </p:nvSpPr>
            <p:spPr bwMode="auto">
              <a:xfrm>
                <a:off x="723" y="1575"/>
                <a:ext cx="2484" cy="2484"/>
              </a:xfrm>
              <a:prstGeom prst="ellipse">
                <a:avLst/>
              </a:prstGeom>
              <a:noFill/>
              <a:ln w="28575">
                <a:solidFill>
                  <a:srgbClr val="333333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6674" name="Text Box 22"/>
              <p:cNvSpPr txBox="1">
                <a:spLocks noChangeArrowheads="1"/>
              </p:cNvSpPr>
              <p:nvPr/>
            </p:nvSpPr>
            <p:spPr bwMode="auto">
              <a:xfrm>
                <a:off x="1653" y="2783"/>
                <a:ext cx="637" cy="3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 dirty="0"/>
                  <a:t>O</a:t>
                </a:r>
                <a:endParaRPr lang="en-US" altLang="zh-CN" i="1" dirty="0"/>
              </a:p>
            </p:txBody>
          </p:sp>
          <p:sp>
            <p:nvSpPr>
              <p:cNvPr id="26675" name="Line 23"/>
              <p:cNvSpPr>
                <a:spLocks noChangeShapeType="1"/>
              </p:cNvSpPr>
              <p:nvPr/>
            </p:nvSpPr>
            <p:spPr bwMode="auto">
              <a:xfrm>
                <a:off x="1971" y="2814"/>
                <a:ext cx="12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6" name="Text Box 24"/>
              <p:cNvSpPr txBox="1">
                <a:spLocks noChangeArrowheads="1"/>
              </p:cNvSpPr>
              <p:nvPr/>
            </p:nvSpPr>
            <p:spPr bwMode="auto">
              <a:xfrm>
                <a:off x="3232" y="2631"/>
                <a:ext cx="432" cy="3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 dirty="0"/>
                  <a:t>A</a:t>
                </a:r>
                <a:endParaRPr lang="en-US" altLang="zh-CN" i="1" baseline="-25000" dirty="0"/>
              </a:p>
            </p:txBody>
          </p:sp>
          <p:sp>
            <p:nvSpPr>
              <p:cNvPr id="26677" name="Text Box 25"/>
              <p:cNvSpPr txBox="1">
                <a:spLocks noChangeArrowheads="1"/>
              </p:cNvSpPr>
              <p:nvPr/>
            </p:nvSpPr>
            <p:spPr bwMode="auto">
              <a:xfrm>
                <a:off x="1952" y="1546"/>
                <a:ext cx="288" cy="3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i="1" dirty="0"/>
                  <a:t>B</a:t>
                </a:r>
                <a:endParaRPr lang="en-US" altLang="zh-CN" i="1" dirty="0"/>
              </a:p>
            </p:txBody>
          </p:sp>
          <p:sp>
            <p:nvSpPr>
              <p:cNvPr id="26678" name="Line 26"/>
              <p:cNvSpPr>
                <a:spLocks noChangeShapeType="1"/>
              </p:cNvSpPr>
              <p:nvPr/>
            </p:nvSpPr>
            <p:spPr bwMode="auto">
              <a:xfrm rot="5400000">
                <a:off x="1350" y="2193"/>
                <a:ext cx="123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9" name="Oval 27"/>
              <p:cNvSpPr>
                <a:spLocks noChangeAspect="1" noChangeArrowheads="1"/>
              </p:cNvSpPr>
              <p:nvPr/>
            </p:nvSpPr>
            <p:spPr bwMode="auto">
              <a:xfrm>
                <a:off x="3184" y="2792"/>
                <a:ext cx="39" cy="39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6680" name="Oval 28"/>
              <p:cNvSpPr>
                <a:spLocks noChangeAspect="1" noChangeArrowheads="1"/>
              </p:cNvSpPr>
              <p:nvPr/>
            </p:nvSpPr>
            <p:spPr bwMode="auto">
              <a:xfrm>
                <a:off x="1952" y="1552"/>
                <a:ext cx="39" cy="39"/>
              </a:xfrm>
              <a:prstGeom prst="ellipse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rou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</p:grpSp>
      <p:grpSp>
        <p:nvGrpSpPr>
          <p:cNvPr id="8" name="Group 29"/>
          <p:cNvGrpSpPr/>
          <p:nvPr/>
        </p:nvGrpSpPr>
        <p:grpSpPr bwMode="auto">
          <a:xfrm>
            <a:off x="1956847" y="2550146"/>
            <a:ext cx="1416443" cy="399890"/>
            <a:chOff x="924" y="1365"/>
            <a:chExt cx="1052" cy="297"/>
          </a:xfrm>
        </p:grpSpPr>
        <p:sp>
          <p:nvSpPr>
            <p:cNvPr id="26669" name="Line 30"/>
            <p:cNvSpPr>
              <a:spLocks noChangeShapeType="1"/>
            </p:cNvSpPr>
            <p:nvPr/>
          </p:nvSpPr>
          <p:spPr bwMode="auto">
            <a:xfrm rot="5400000" flipV="1">
              <a:off x="1593" y="1182"/>
              <a:ext cx="0" cy="767"/>
            </a:xfrm>
            <a:prstGeom prst="line">
              <a:avLst/>
            </a:prstGeom>
            <a:noFill/>
            <a:ln w="28575">
              <a:solidFill>
                <a:srgbClr val="9900FF"/>
              </a:solidFill>
              <a:round/>
              <a:head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0" name="Text Box 31"/>
            <p:cNvSpPr txBox="1">
              <a:spLocks noChangeArrowheads="1"/>
            </p:cNvSpPr>
            <p:nvPr/>
          </p:nvSpPr>
          <p:spPr bwMode="auto">
            <a:xfrm>
              <a:off x="924" y="1365"/>
              <a:ext cx="368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9900FF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9900FF"/>
                  </a:solidFill>
                </a:rPr>
                <a:t>B</a:t>
              </a:r>
              <a:endParaRPr lang="en-US" altLang="zh-CN" sz="2000" i="1" baseline="-25000" dirty="0">
                <a:solidFill>
                  <a:srgbClr val="9900FF"/>
                </a:solidFill>
              </a:endParaRPr>
            </a:p>
          </p:txBody>
        </p:sp>
      </p:grpSp>
      <p:grpSp>
        <p:nvGrpSpPr>
          <p:cNvPr id="9" name="Group 32"/>
          <p:cNvGrpSpPr/>
          <p:nvPr/>
        </p:nvGrpSpPr>
        <p:grpSpPr bwMode="auto">
          <a:xfrm>
            <a:off x="3163921" y="1340768"/>
            <a:ext cx="479329" cy="1472994"/>
            <a:chOff x="3690" y="1729"/>
            <a:chExt cx="356" cy="1094"/>
          </a:xfrm>
        </p:grpSpPr>
        <p:sp>
          <p:nvSpPr>
            <p:cNvPr id="26667" name="Text Box 33"/>
            <p:cNvSpPr txBox="1">
              <a:spLocks noChangeArrowheads="1"/>
            </p:cNvSpPr>
            <p:nvPr/>
          </p:nvSpPr>
          <p:spPr bwMode="auto">
            <a:xfrm>
              <a:off x="3690" y="1729"/>
              <a:ext cx="356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FF0000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FF0000"/>
                  </a:solidFill>
                </a:rPr>
                <a:t>A</a:t>
              </a:r>
              <a:endParaRPr lang="en-US" altLang="zh-CN" sz="2000" i="1" baseline="-25000" dirty="0">
                <a:solidFill>
                  <a:srgbClr val="FF0000"/>
                </a:solidFill>
              </a:endParaRPr>
            </a:p>
          </p:txBody>
        </p:sp>
        <p:sp>
          <p:nvSpPr>
            <p:cNvPr id="26668" name="Line 34"/>
            <p:cNvSpPr>
              <a:spLocks noChangeShapeType="1"/>
            </p:cNvSpPr>
            <p:nvPr/>
          </p:nvSpPr>
          <p:spPr bwMode="auto">
            <a:xfrm flipV="1">
              <a:off x="3840" y="2056"/>
              <a:ext cx="0" cy="76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35"/>
          <p:cNvGrpSpPr/>
          <p:nvPr/>
        </p:nvGrpSpPr>
        <p:grpSpPr bwMode="auto">
          <a:xfrm>
            <a:off x="2346639" y="1799509"/>
            <a:ext cx="1021939" cy="1016555"/>
            <a:chOff x="1644" y="1316"/>
            <a:chExt cx="759" cy="755"/>
          </a:xfrm>
        </p:grpSpPr>
        <p:sp>
          <p:nvSpPr>
            <p:cNvPr id="26665" name="Line 36"/>
            <p:cNvSpPr>
              <a:spLocks noChangeShapeType="1"/>
            </p:cNvSpPr>
            <p:nvPr/>
          </p:nvSpPr>
          <p:spPr bwMode="auto">
            <a:xfrm flipH="1">
              <a:off x="1644" y="1316"/>
              <a:ext cx="759" cy="755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6" name="Text Box 37"/>
            <p:cNvSpPr txBox="1">
              <a:spLocks noChangeArrowheads="1"/>
            </p:cNvSpPr>
            <p:nvPr/>
          </p:nvSpPr>
          <p:spPr bwMode="auto">
            <a:xfrm>
              <a:off x="1669" y="1468"/>
              <a:ext cx="428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dirty="0" err="1">
                  <a:solidFill>
                    <a:srgbClr val="3333FF"/>
                  </a:solidFill>
                </a:rPr>
                <a:t>Δ</a:t>
              </a:r>
              <a:r>
                <a:rPr lang="en-US" altLang="zh-CN" sz="2000" i="1" dirty="0" err="1">
                  <a:solidFill>
                    <a:srgbClr val="3333FF"/>
                  </a:solidFill>
                </a:rPr>
                <a:t>v</a:t>
              </a:r>
              <a:endParaRPr lang="en-US" altLang="zh-CN" sz="2000" i="1" baseline="-25000" dirty="0">
                <a:solidFill>
                  <a:srgbClr val="3333FF"/>
                </a:solidFill>
              </a:endParaRPr>
            </a:p>
          </p:txBody>
        </p:sp>
      </p:grpSp>
      <p:grpSp>
        <p:nvGrpSpPr>
          <p:cNvPr id="11" name="Group 38"/>
          <p:cNvGrpSpPr/>
          <p:nvPr/>
        </p:nvGrpSpPr>
        <p:grpSpPr bwMode="auto">
          <a:xfrm>
            <a:off x="2855876" y="2333823"/>
            <a:ext cx="1699193" cy="2135435"/>
            <a:chOff x="1587" y="1201"/>
            <a:chExt cx="1262" cy="1586"/>
          </a:xfrm>
        </p:grpSpPr>
        <p:sp>
          <p:nvSpPr>
            <p:cNvPr id="26661" name="Text Box 39"/>
            <p:cNvSpPr txBox="1">
              <a:spLocks noChangeArrowheads="1"/>
            </p:cNvSpPr>
            <p:nvPr/>
          </p:nvSpPr>
          <p:spPr bwMode="auto">
            <a:xfrm>
              <a:off x="2417" y="1725"/>
              <a:ext cx="432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i="1" dirty="0"/>
                <a:t>B</a:t>
              </a:r>
              <a:endParaRPr lang="en-US" altLang="zh-CN" i="1" baseline="-25000" dirty="0"/>
            </a:p>
          </p:txBody>
        </p:sp>
        <p:sp>
          <p:nvSpPr>
            <p:cNvPr id="26662" name="Line 40"/>
            <p:cNvSpPr>
              <a:spLocks noChangeShapeType="1"/>
            </p:cNvSpPr>
            <p:nvPr/>
          </p:nvSpPr>
          <p:spPr bwMode="auto">
            <a:xfrm flipV="1">
              <a:off x="1986" y="1719"/>
              <a:ext cx="558" cy="10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3" name="Line 41"/>
            <p:cNvSpPr>
              <a:spLocks noChangeShapeType="1"/>
            </p:cNvSpPr>
            <p:nvPr/>
          </p:nvSpPr>
          <p:spPr bwMode="auto">
            <a:xfrm rot="7020000" flipV="1">
              <a:off x="2209" y="1152"/>
              <a:ext cx="0" cy="767"/>
            </a:xfrm>
            <a:prstGeom prst="line">
              <a:avLst/>
            </a:prstGeom>
            <a:noFill/>
            <a:ln w="28575">
              <a:solidFill>
                <a:srgbClr val="9900FF"/>
              </a:solidFill>
              <a:round/>
              <a:head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4" name="Text Box 42"/>
            <p:cNvSpPr txBox="1">
              <a:spLocks noChangeArrowheads="1"/>
            </p:cNvSpPr>
            <p:nvPr/>
          </p:nvSpPr>
          <p:spPr bwMode="auto">
            <a:xfrm>
              <a:off x="1587" y="1201"/>
              <a:ext cx="510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9900FF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9900FF"/>
                  </a:solidFill>
                </a:rPr>
                <a:t>B</a:t>
              </a:r>
              <a:endParaRPr lang="en-US" altLang="zh-CN" sz="2000" i="1" baseline="-25000" dirty="0">
                <a:solidFill>
                  <a:srgbClr val="9900FF"/>
                </a:solidFill>
              </a:endParaRPr>
            </a:p>
          </p:txBody>
        </p:sp>
      </p:grpSp>
      <p:grpSp>
        <p:nvGrpSpPr>
          <p:cNvPr id="12" name="Group 43"/>
          <p:cNvGrpSpPr/>
          <p:nvPr/>
        </p:nvGrpSpPr>
        <p:grpSpPr bwMode="auto">
          <a:xfrm>
            <a:off x="4051348" y="1546980"/>
            <a:ext cx="630129" cy="1471645"/>
            <a:chOff x="3765" y="1730"/>
            <a:chExt cx="468" cy="1093"/>
          </a:xfrm>
        </p:grpSpPr>
        <p:sp>
          <p:nvSpPr>
            <p:cNvPr id="26659" name="Text Box 44"/>
            <p:cNvSpPr txBox="1">
              <a:spLocks noChangeArrowheads="1"/>
            </p:cNvSpPr>
            <p:nvPr/>
          </p:nvSpPr>
          <p:spPr bwMode="auto">
            <a:xfrm>
              <a:off x="3765" y="1730"/>
              <a:ext cx="468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FF0000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FF0000"/>
                  </a:solidFill>
                </a:rPr>
                <a:t>A</a:t>
              </a:r>
              <a:endParaRPr lang="en-US" altLang="zh-CN" sz="2000" i="1" baseline="-25000" dirty="0">
                <a:solidFill>
                  <a:srgbClr val="FF0000"/>
                </a:solidFill>
              </a:endParaRPr>
            </a:p>
          </p:txBody>
        </p:sp>
        <p:sp>
          <p:nvSpPr>
            <p:cNvPr id="26660" name="Line 45"/>
            <p:cNvSpPr>
              <a:spLocks noChangeShapeType="1"/>
            </p:cNvSpPr>
            <p:nvPr/>
          </p:nvSpPr>
          <p:spPr bwMode="auto">
            <a:xfrm flipV="1">
              <a:off x="3840" y="2056"/>
              <a:ext cx="0" cy="76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Group 46"/>
          <p:cNvGrpSpPr/>
          <p:nvPr/>
        </p:nvGrpSpPr>
        <p:grpSpPr bwMode="auto">
          <a:xfrm>
            <a:off x="3240955" y="1815981"/>
            <a:ext cx="904798" cy="733803"/>
            <a:chOff x="1872" y="825"/>
            <a:chExt cx="672" cy="545"/>
          </a:xfrm>
        </p:grpSpPr>
        <p:sp>
          <p:nvSpPr>
            <p:cNvPr id="26657" name="Line 47"/>
            <p:cNvSpPr>
              <a:spLocks noChangeShapeType="1"/>
            </p:cNvSpPr>
            <p:nvPr/>
          </p:nvSpPr>
          <p:spPr bwMode="auto">
            <a:xfrm flipH="1">
              <a:off x="1872" y="965"/>
              <a:ext cx="672" cy="405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Text Box 48"/>
            <p:cNvSpPr txBox="1">
              <a:spLocks noChangeArrowheads="1"/>
            </p:cNvSpPr>
            <p:nvPr/>
          </p:nvSpPr>
          <p:spPr bwMode="auto">
            <a:xfrm>
              <a:off x="2045" y="825"/>
              <a:ext cx="371" cy="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dirty="0" err="1">
                  <a:solidFill>
                    <a:srgbClr val="3333FF"/>
                  </a:solidFill>
                </a:rPr>
                <a:t>Δ</a:t>
              </a:r>
              <a:r>
                <a:rPr lang="en-US" altLang="zh-CN" sz="2000" i="1" dirty="0" err="1">
                  <a:solidFill>
                    <a:srgbClr val="3333FF"/>
                  </a:solidFill>
                </a:rPr>
                <a:t>v</a:t>
              </a:r>
              <a:endParaRPr lang="en-US" altLang="zh-CN" sz="2000" i="1" baseline="-25000" dirty="0">
                <a:solidFill>
                  <a:srgbClr val="3333FF"/>
                </a:solidFill>
              </a:endParaRPr>
            </a:p>
          </p:txBody>
        </p:sp>
      </p:grpSp>
      <p:grpSp>
        <p:nvGrpSpPr>
          <p:cNvPr id="14" name="Group 49"/>
          <p:cNvGrpSpPr/>
          <p:nvPr/>
        </p:nvGrpSpPr>
        <p:grpSpPr bwMode="auto">
          <a:xfrm>
            <a:off x="3368578" y="2432115"/>
            <a:ext cx="1773246" cy="2037145"/>
            <a:chOff x="1977" y="1292"/>
            <a:chExt cx="1317" cy="1513"/>
          </a:xfrm>
        </p:grpSpPr>
        <p:sp>
          <p:nvSpPr>
            <p:cNvPr id="26653" name="Line 50"/>
            <p:cNvSpPr>
              <a:spLocks noChangeShapeType="1"/>
            </p:cNvSpPr>
            <p:nvPr/>
          </p:nvSpPr>
          <p:spPr bwMode="auto">
            <a:xfrm flipV="1">
              <a:off x="1977" y="2208"/>
              <a:ext cx="1056" cy="59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4" name="Line 51"/>
            <p:cNvSpPr>
              <a:spLocks noChangeShapeType="1"/>
            </p:cNvSpPr>
            <p:nvPr/>
          </p:nvSpPr>
          <p:spPr bwMode="auto">
            <a:xfrm rot="9120000" flipV="1">
              <a:off x="2877" y="1477"/>
              <a:ext cx="0" cy="767"/>
            </a:xfrm>
            <a:prstGeom prst="line">
              <a:avLst/>
            </a:prstGeom>
            <a:noFill/>
            <a:ln w="28575">
              <a:solidFill>
                <a:srgbClr val="9900FF"/>
              </a:solidFill>
              <a:round/>
              <a:head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5" name="Text Box 52"/>
            <p:cNvSpPr txBox="1">
              <a:spLocks noChangeArrowheads="1"/>
            </p:cNvSpPr>
            <p:nvPr/>
          </p:nvSpPr>
          <p:spPr bwMode="auto">
            <a:xfrm>
              <a:off x="2862" y="2224"/>
              <a:ext cx="432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i="1" dirty="0"/>
                <a:t>B</a:t>
              </a:r>
              <a:endParaRPr lang="en-US" altLang="zh-CN" i="1" baseline="-25000" dirty="0"/>
            </a:p>
          </p:txBody>
        </p:sp>
        <p:sp>
          <p:nvSpPr>
            <p:cNvPr id="26656" name="Text Box 53"/>
            <p:cNvSpPr txBox="1">
              <a:spLocks noChangeArrowheads="1"/>
            </p:cNvSpPr>
            <p:nvPr/>
          </p:nvSpPr>
          <p:spPr bwMode="auto">
            <a:xfrm>
              <a:off x="2426" y="1292"/>
              <a:ext cx="592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9900FF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9900FF"/>
                  </a:solidFill>
                </a:rPr>
                <a:t>B</a:t>
              </a:r>
              <a:endParaRPr lang="en-US" altLang="zh-CN" sz="2000" i="1" baseline="-25000" dirty="0">
                <a:solidFill>
                  <a:srgbClr val="9900FF"/>
                </a:solidFill>
              </a:endParaRPr>
            </a:p>
          </p:txBody>
        </p:sp>
      </p:grpSp>
      <p:grpSp>
        <p:nvGrpSpPr>
          <p:cNvPr id="15" name="Group 54"/>
          <p:cNvGrpSpPr/>
          <p:nvPr/>
        </p:nvGrpSpPr>
        <p:grpSpPr bwMode="auto">
          <a:xfrm>
            <a:off x="4824066" y="2389175"/>
            <a:ext cx="828054" cy="1264298"/>
            <a:chOff x="3840" y="1884"/>
            <a:chExt cx="615" cy="939"/>
          </a:xfrm>
        </p:grpSpPr>
        <p:sp>
          <p:nvSpPr>
            <p:cNvPr id="26651" name="Text Box 55"/>
            <p:cNvSpPr txBox="1">
              <a:spLocks noChangeArrowheads="1"/>
            </p:cNvSpPr>
            <p:nvPr/>
          </p:nvSpPr>
          <p:spPr bwMode="auto">
            <a:xfrm>
              <a:off x="3840" y="1884"/>
              <a:ext cx="615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FF0000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FF0000"/>
                  </a:solidFill>
                </a:rPr>
                <a:t>A</a:t>
              </a:r>
              <a:endParaRPr lang="en-US" altLang="zh-CN" sz="2000" i="1" baseline="-25000" dirty="0">
                <a:solidFill>
                  <a:srgbClr val="FF0000"/>
                </a:solidFill>
              </a:endParaRPr>
            </a:p>
          </p:txBody>
        </p:sp>
        <p:sp>
          <p:nvSpPr>
            <p:cNvPr id="26652" name="Line 56"/>
            <p:cNvSpPr>
              <a:spLocks noChangeShapeType="1"/>
            </p:cNvSpPr>
            <p:nvPr/>
          </p:nvSpPr>
          <p:spPr bwMode="auto">
            <a:xfrm flipV="1">
              <a:off x="3840" y="2056"/>
              <a:ext cx="0" cy="76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Group 57"/>
          <p:cNvGrpSpPr/>
          <p:nvPr/>
        </p:nvGrpSpPr>
        <p:grpSpPr bwMode="auto">
          <a:xfrm>
            <a:off x="6534441" y="2701925"/>
            <a:ext cx="2070100" cy="1590676"/>
            <a:chOff x="4351" y="881"/>
            <a:chExt cx="1304" cy="1002"/>
          </a:xfrm>
        </p:grpSpPr>
        <p:grpSp>
          <p:nvGrpSpPr>
            <p:cNvPr id="17" name="Group 58"/>
            <p:cNvGrpSpPr/>
            <p:nvPr/>
          </p:nvGrpSpPr>
          <p:grpSpPr bwMode="auto">
            <a:xfrm>
              <a:off x="5184" y="881"/>
              <a:ext cx="471" cy="767"/>
              <a:chOff x="5184" y="881"/>
              <a:chExt cx="471" cy="767"/>
            </a:xfrm>
          </p:grpSpPr>
          <p:sp>
            <p:nvSpPr>
              <p:cNvPr id="26649" name="Text Box 59"/>
              <p:cNvSpPr txBox="1">
                <a:spLocks noChangeArrowheads="1"/>
              </p:cNvSpPr>
              <p:nvPr/>
            </p:nvSpPr>
            <p:spPr bwMode="auto">
              <a:xfrm>
                <a:off x="5223" y="1048"/>
                <a:ext cx="43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 dirty="0" err="1">
                    <a:solidFill>
                      <a:srgbClr val="FF0000"/>
                    </a:solidFill>
                  </a:rPr>
                  <a:t>v</a:t>
                </a:r>
                <a:r>
                  <a:rPr lang="en-US" altLang="zh-CN" i="1" baseline="-25000" dirty="0" err="1">
                    <a:solidFill>
                      <a:srgbClr val="FF0000"/>
                    </a:solidFill>
                  </a:rPr>
                  <a:t>A</a:t>
                </a:r>
                <a:endParaRPr lang="en-US" altLang="zh-CN" i="1" baseline="-25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6650" name="Line 60"/>
              <p:cNvSpPr>
                <a:spLocks noChangeShapeType="1"/>
              </p:cNvSpPr>
              <p:nvPr/>
            </p:nvSpPr>
            <p:spPr bwMode="auto">
              <a:xfrm flipV="1">
                <a:off x="5184" y="881"/>
                <a:ext cx="0" cy="76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" name="Group 61"/>
            <p:cNvGrpSpPr/>
            <p:nvPr/>
          </p:nvGrpSpPr>
          <p:grpSpPr bwMode="auto">
            <a:xfrm>
              <a:off x="4351" y="899"/>
              <a:ext cx="833" cy="757"/>
              <a:chOff x="4351" y="899"/>
              <a:chExt cx="833" cy="757"/>
            </a:xfrm>
          </p:grpSpPr>
          <p:sp>
            <p:nvSpPr>
              <p:cNvPr id="26647" name="Line 62"/>
              <p:cNvSpPr>
                <a:spLocks noChangeShapeType="1"/>
              </p:cNvSpPr>
              <p:nvPr/>
            </p:nvSpPr>
            <p:spPr bwMode="auto">
              <a:xfrm flipH="1">
                <a:off x="4425" y="901"/>
                <a:ext cx="759" cy="755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rou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48" name="Text Box 63"/>
              <p:cNvSpPr txBox="1">
                <a:spLocks noChangeArrowheads="1"/>
              </p:cNvSpPr>
              <p:nvPr/>
            </p:nvSpPr>
            <p:spPr bwMode="auto">
              <a:xfrm>
                <a:off x="4351" y="899"/>
                <a:ext cx="385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dirty="0" err="1">
                    <a:solidFill>
                      <a:srgbClr val="3333FF"/>
                    </a:solidFill>
                  </a:rPr>
                  <a:t>Δ</a:t>
                </a:r>
                <a:r>
                  <a:rPr lang="en-US" altLang="zh-CN" i="1" dirty="0" err="1">
                    <a:solidFill>
                      <a:srgbClr val="3333FF"/>
                    </a:solidFill>
                  </a:rPr>
                  <a:t>v</a:t>
                </a:r>
                <a:endParaRPr lang="en-US" altLang="zh-CN" i="1" baseline="-25000" dirty="0">
                  <a:solidFill>
                    <a:srgbClr val="3333FF"/>
                  </a:solidFill>
                </a:endParaRPr>
              </a:p>
            </p:txBody>
          </p:sp>
        </p:grpSp>
        <p:grpSp>
          <p:nvGrpSpPr>
            <p:cNvPr id="20" name="Group 64"/>
            <p:cNvGrpSpPr/>
            <p:nvPr/>
          </p:nvGrpSpPr>
          <p:grpSpPr bwMode="auto">
            <a:xfrm>
              <a:off x="4425" y="1592"/>
              <a:ext cx="767" cy="291"/>
              <a:chOff x="4425" y="1592"/>
              <a:chExt cx="767" cy="291"/>
            </a:xfrm>
          </p:grpSpPr>
          <p:sp>
            <p:nvSpPr>
              <p:cNvPr id="26645" name="Text Box 65"/>
              <p:cNvSpPr txBox="1">
                <a:spLocks noChangeArrowheads="1"/>
              </p:cNvSpPr>
              <p:nvPr/>
            </p:nvSpPr>
            <p:spPr bwMode="auto">
              <a:xfrm>
                <a:off x="4543" y="1592"/>
                <a:ext cx="43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 dirty="0" err="1">
                    <a:solidFill>
                      <a:srgbClr val="9900FF"/>
                    </a:solidFill>
                  </a:rPr>
                  <a:t>v</a:t>
                </a:r>
                <a:r>
                  <a:rPr lang="en-US" altLang="zh-CN" i="1" baseline="-25000" dirty="0" err="1">
                    <a:solidFill>
                      <a:srgbClr val="9900FF"/>
                    </a:solidFill>
                  </a:rPr>
                  <a:t>B</a:t>
                </a:r>
                <a:endParaRPr lang="en-US" altLang="zh-CN" i="1" baseline="-25000" dirty="0">
                  <a:solidFill>
                    <a:srgbClr val="9900FF"/>
                  </a:solidFill>
                </a:endParaRPr>
              </a:p>
            </p:txBody>
          </p:sp>
          <p:sp>
            <p:nvSpPr>
              <p:cNvPr id="26646" name="Line 66"/>
              <p:cNvSpPr>
                <a:spLocks noChangeShapeType="1"/>
              </p:cNvSpPr>
              <p:nvPr/>
            </p:nvSpPr>
            <p:spPr bwMode="auto">
              <a:xfrm rot="5400000" flipV="1">
                <a:off x="4809" y="1267"/>
                <a:ext cx="0" cy="767"/>
              </a:xfrm>
              <a:prstGeom prst="line">
                <a:avLst/>
              </a:prstGeom>
              <a:noFill/>
              <a:ln w="28575">
                <a:solidFill>
                  <a:srgbClr val="9900FF"/>
                </a:solidFill>
                <a:round/>
                <a:head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Group 5"/>
          <p:cNvGrpSpPr/>
          <p:nvPr/>
        </p:nvGrpSpPr>
        <p:grpSpPr bwMode="auto">
          <a:xfrm>
            <a:off x="5034837" y="3230362"/>
            <a:ext cx="1089973" cy="1264297"/>
            <a:chOff x="3840" y="1884"/>
            <a:chExt cx="432" cy="939"/>
          </a:xfrm>
        </p:grpSpPr>
        <p:sp>
          <p:nvSpPr>
            <p:cNvPr id="26687" name="Text Box 6"/>
            <p:cNvSpPr txBox="1">
              <a:spLocks noChangeArrowheads="1"/>
            </p:cNvSpPr>
            <p:nvPr/>
          </p:nvSpPr>
          <p:spPr bwMode="auto">
            <a:xfrm>
              <a:off x="3840" y="1884"/>
              <a:ext cx="432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i="1" dirty="0" err="1">
                  <a:solidFill>
                    <a:srgbClr val="FF0000"/>
                  </a:solidFill>
                </a:rPr>
                <a:t>v</a:t>
              </a:r>
              <a:r>
                <a:rPr lang="en-US" altLang="zh-CN" sz="2000" i="1" baseline="-25000" dirty="0" err="1">
                  <a:solidFill>
                    <a:srgbClr val="FF0000"/>
                  </a:solidFill>
                </a:rPr>
                <a:t>A</a:t>
              </a:r>
              <a:endParaRPr lang="en-US" altLang="zh-CN" sz="2000" i="1" baseline="-25000" dirty="0">
                <a:solidFill>
                  <a:srgbClr val="FF0000"/>
                </a:solidFill>
              </a:endParaRPr>
            </a:p>
          </p:txBody>
        </p:sp>
        <p:sp>
          <p:nvSpPr>
            <p:cNvPr id="26688" name="Line 7"/>
            <p:cNvSpPr>
              <a:spLocks noChangeShapeType="1"/>
            </p:cNvSpPr>
            <p:nvPr/>
          </p:nvSpPr>
          <p:spPr bwMode="auto">
            <a:xfrm flipV="1">
              <a:off x="3840" y="2056"/>
              <a:ext cx="0" cy="76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8310900" y="3701405"/>
            <a:ext cx="389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 Box 22"/>
          <p:cNvSpPr txBox="1">
            <a:spLocks noChangeArrowheads="1"/>
          </p:cNvSpPr>
          <p:nvPr/>
        </p:nvSpPr>
        <p:spPr bwMode="auto">
          <a:xfrm>
            <a:off x="5777764" y="3665443"/>
            <a:ext cx="428837" cy="46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i="1" dirty="0"/>
              <a:t>O</a:t>
            </a:r>
            <a:endParaRPr lang="en-US" altLang="zh-CN" i="1" dirty="0"/>
          </a:p>
        </p:txBody>
      </p:sp>
      <p:sp>
        <p:nvSpPr>
          <p:cNvPr id="19" name="云形标注 18"/>
          <p:cNvSpPr/>
          <p:nvPr/>
        </p:nvSpPr>
        <p:spPr>
          <a:xfrm>
            <a:off x="5345132" y="4856215"/>
            <a:ext cx="3110920" cy="1316856"/>
          </a:xfrm>
          <a:prstGeom prst="cloudCallout">
            <a:avLst>
              <a:gd name="adj1" fmla="val 19932"/>
              <a:gd name="adj2" fmla="val -112774"/>
            </a:avLst>
          </a:prstGeom>
          <a:solidFill>
            <a:schemeClr val="accent6">
              <a:lumMod val="60000"/>
              <a:lumOff val="40000"/>
            </a:schemeClr>
          </a:solid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l-GR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zh-CN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逐渐趋向于平行 </a:t>
            </a:r>
            <a:r>
              <a:rPr lang="en-US" altLang="zh-CN" sz="24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endParaRPr lang="zh-CN" altLang="en-US" sz="24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000"/>
                                        <p:tgtEl>
                                          <p:spTgt spid="547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547857" grpId="0" bldLvl="0" animBg="1"/>
      <p:bldP spid="7" grpId="0"/>
      <p:bldP spid="66" grpId="0"/>
      <p:bldP spid="1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8" name="Text Box 4"/>
          <p:cNvSpPr txBox="1">
            <a:spLocks noChangeArrowheads="1"/>
          </p:cNvSpPr>
          <p:nvPr/>
        </p:nvSpPr>
        <p:spPr bwMode="auto">
          <a:xfrm>
            <a:off x="827584" y="807095"/>
            <a:ext cx="41667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 smtClean="0">
                <a:cs typeface="Times New Roman" panose="02020603050405020304" pitchFamily="18" charset="0"/>
              </a:rPr>
              <a:t>1.  </a:t>
            </a:r>
            <a:r>
              <a:rPr lang="en-US" altLang="zh-CN" i="1" dirty="0" err="1" smtClean="0">
                <a:cs typeface="Times New Roman" panose="02020603050405020304" pitchFamily="18" charset="0"/>
              </a:rPr>
              <a:t>v</a:t>
            </a:r>
            <a:r>
              <a:rPr lang="en-US" altLang="zh-CN" i="1" baseline="-25000" dirty="0" err="1" smtClean="0">
                <a:cs typeface="Times New Roman" panose="02020603050405020304" pitchFamily="18" charset="0"/>
              </a:rPr>
              <a:t>A</a:t>
            </a:r>
            <a:r>
              <a:rPr lang="en-US" altLang="zh-CN" i="1" baseline="-25000" dirty="0" smtClean="0">
                <a:cs typeface="Times New Roman" panose="02020603050405020304" pitchFamily="18" charset="0"/>
              </a:rPr>
              <a:t> </a:t>
            </a:r>
            <a:r>
              <a:rPr lang="zh-CN" altLang="en-US" dirty="0" smtClean="0">
                <a:cs typeface="Times New Roman" panose="02020603050405020304" pitchFamily="18" charset="0"/>
              </a:rPr>
              <a:t>、</a:t>
            </a:r>
            <a:r>
              <a:rPr lang="en-US" altLang="zh-CN" i="1" dirty="0" err="1" smtClean="0">
                <a:cs typeface="Times New Roman" panose="02020603050405020304" pitchFamily="18" charset="0"/>
              </a:rPr>
              <a:t>v</a:t>
            </a:r>
            <a:r>
              <a:rPr lang="en-US" altLang="zh-CN" i="1" baseline="-25000" dirty="0" err="1" smtClean="0">
                <a:cs typeface="Times New Roman" panose="02020603050405020304" pitchFamily="18" charset="0"/>
              </a:rPr>
              <a:t>B</a:t>
            </a:r>
            <a:r>
              <a:rPr lang="en-US" altLang="zh-CN" i="1" baseline="-25000" dirty="0" smtClean="0">
                <a:cs typeface="Times New Roman" panose="02020603050405020304" pitchFamily="18" charset="0"/>
              </a:rPr>
              <a:t> </a:t>
            </a:r>
            <a:r>
              <a:rPr lang="zh-CN" altLang="en-US" dirty="0" smtClean="0">
                <a:cs typeface="Times New Roman" panose="02020603050405020304" pitchFamily="18" charset="0"/>
              </a:rPr>
              <a:t>的</a:t>
            </a:r>
            <a:r>
              <a:rPr lang="zh-CN" altLang="en-US" dirty="0">
                <a:cs typeface="Times New Roman" panose="02020603050405020304" pitchFamily="18" charset="0"/>
              </a:rPr>
              <a:t>长度是否</a:t>
            </a:r>
            <a:r>
              <a:rPr lang="zh-CN" altLang="en-US" dirty="0" smtClean="0">
                <a:cs typeface="Times New Roman" panose="02020603050405020304" pitchFamily="18" charset="0"/>
              </a:rPr>
              <a:t>一样</a:t>
            </a:r>
            <a:r>
              <a:rPr lang="zh-CN" altLang="en-US" dirty="0">
                <a:cs typeface="Times New Roman" panose="02020603050405020304" pitchFamily="18" charset="0"/>
              </a:rPr>
              <a:t>？</a:t>
            </a:r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349189" name="Text Box 5"/>
          <p:cNvSpPr txBox="1">
            <a:spLocks noChangeArrowheads="1"/>
          </p:cNvSpPr>
          <p:nvPr/>
        </p:nvSpPr>
        <p:spPr bwMode="auto">
          <a:xfrm>
            <a:off x="827584" y="1340768"/>
            <a:ext cx="46815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dirty="0" smtClean="0">
                <a:cs typeface="Times New Roman" panose="02020603050405020304" pitchFamily="18" charset="0"/>
              </a:rPr>
              <a:t>2.  </a:t>
            </a:r>
            <a:r>
              <a:rPr lang="en-US" altLang="zh-CN" i="1" dirty="0" err="1" smtClean="0">
                <a:cs typeface="Times New Roman" panose="02020603050405020304" pitchFamily="18" charset="0"/>
              </a:rPr>
              <a:t>v</a:t>
            </a:r>
            <a:r>
              <a:rPr lang="en-US" altLang="zh-CN" i="1" baseline="-25000" dirty="0" err="1" smtClean="0">
                <a:cs typeface="Times New Roman" panose="02020603050405020304" pitchFamily="18" charset="0"/>
              </a:rPr>
              <a:t>A</a:t>
            </a:r>
            <a:r>
              <a:rPr lang="en-US" altLang="zh-CN" i="1" baseline="-25000" dirty="0" smtClean="0">
                <a:cs typeface="Times New Roman" panose="02020603050405020304" pitchFamily="18" charset="0"/>
              </a:rPr>
              <a:t> </a:t>
            </a:r>
            <a:r>
              <a:rPr lang="zh-CN" altLang="en-US" dirty="0" smtClean="0">
                <a:cs typeface="Times New Roman" panose="02020603050405020304" pitchFamily="18" charset="0"/>
              </a:rPr>
              <a:t>平移</a:t>
            </a:r>
            <a:r>
              <a:rPr lang="zh-CN" altLang="en-US" dirty="0">
                <a:cs typeface="Times New Roman" panose="02020603050405020304" pitchFamily="18" charset="0"/>
              </a:rPr>
              <a:t>时注意什么？</a:t>
            </a:r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349190" name="Text Box 6"/>
          <p:cNvSpPr txBox="1">
            <a:spLocks noChangeArrowheads="1"/>
          </p:cNvSpPr>
          <p:nvPr/>
        </p:nvSpPr>
        <p:spPr bwMode="auto">
          <a:xfrm>
            <a:off x="827584" y="1844824"/>
            <a:ext cx="34568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 smtClean="0">
                <a:cs typeface="Times New Roman" panose="02020603050405020304" pitchFamily="18" charset="0"/>
              </a:rPr>
              <a:t>3.  </a:t>
            </a:r>
            <a:r>
              <a:rPr lang="el-GR" altLang="zh-CN" dirty="0" smtClean="0">
                <a:cs typeface="Times New Roman" panose="02020603050405020304" pitchFamily="18" charset="0"/>
              </a:rPr>
              <a:t>Δ</a:t>
            </a:r>
            <a:r>
              <a:rPr lang="en-US" altLang="zh-CN" i="1" dirty="0" smtClean="0">
                <a:cs typeface="Times New Roman" panose="02020603050405020304" pitchFamily="18" charset="0"/>
              </a:rPr>
              <a:t>v</a:t>
            </a:r>
            <a:r>
              <a:rPr lang="en-US" altLang="zh-CN" dirty="0" smtClean="0">
                <a:cs typeface="Times New Roman" panose="02020603050405020304" pitchFamily="18" charset="0"/>
              </a:rPr>
              <a:t>/</a:t>
            </a:r>
            <a:r>
              <a:rPr lang="el-GR" altLang="zh-CN" dirty="0">
                <a:cs typeface="Times New Roman" panose="02020603050405020304" pitchFamily="18" charset="0"/>
              </a:rPr>
              <a:t> </a:t>
            </a:r>
            <a:r>
              <a:rPr lang="el-GR" altLang="zh-CN" dirty="0" smtClean="0">
                <a:cs typeface="Times New Roman" panose="02020603050405020304" pitchFamily="18" charset="0"/>
              </a:rPr>
              <a:t>Δ</a:t>
            </a:r>
            <a:r>
              <a:rPr lang="en-US" altLang="zh-CN" i="1" dirty="0" smtClean="0">
                <a:cs typeface="Times New Roman" panose="02020603050405020304" pitchFamily="18" charset="0"/>
              </a:rPr>
              <a:t>t </a:t>
            </a:r>
            <a:r>
              <a:rPr lang="zh-CN" altLang="en-US" dirty="0" smtClean="0">
                <a:cs typeface="Times New Roman" panose="02020603050405020304" pitchFamily="18" charset="0"/>
              </a:rPr>
              <a:t>表示</a:t>
            </a:r>
            <a:r>
              <a:rPr lang="zh-CN" altLang="en-US" dirty="0">
                <a:cs typeface="Times New Roman" panose="02020603050405020304" pitchFamily="18" charset="0"/>
              </a:rPr>
              <a:t>什么？</a:t>
            </a:r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349191" name="Text Box 7"/>
          <p:cNvSpPr txBox="1">
            <a:spLocks noChangeArrowheads="1"/>
          </p:cNvSpPr>
          <p:nvPr/>
        </p:nvSpPr>
        <p:spPr bwMode="auto">
          <a:xfrm>
            <a:off x="827584" y="2276872"/>
            <a:ext cx="7772215" cy="105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zh-CN" dirty="0" smtClean="0">
                <a:cs typeface="Times New Roman" panose="02020603050405020304" pitchFamily="18" charset="0"/>
              </a:rPr>
              <a:t>4.  </a:t>
            </a:r>
            <a:r>
              <a:rPr lang="el-GR" altLang="zh-CN" dirty="0" smtClean="0">
                <a:cs typeface="Times New Roman" panose="02020603050405020304" pitchFamily="18" charset="0"/>
              </a:rPr>
              <a:t>Δ</a:t>
            </a:r>
            <a:r>
              <a:rPr lang="en-US" altLang="zh-CN" i="1" dirty="0" smtClean="0">
                <a:cs typeface="Times New Roman" panose="02020603050405020304" pitchFamily="18" charset="0"/>
              </a:rPr>
              <a:t>v </a:t>
            </a:r>
            <a:r>
              <a:rPr lang="zh-CN" altLang="en-US" dirty="0" smtClean="0">
                <a:cs typeface="Times New Roman" panose="02020603050405020304" pitchFamily="18" charset="0"/>
              </a:rPr>
              <a:t>与</a:t>
            </a:r>
            <a:r>
              <a:rPr lang="zh-CN" altLang="en-US" dirty="0">
                <a:cs typeface="Times New Roman" panose="02020603050405020304" pitchFamily="18" charset="0"/>
              </a:rPr>
              <a:t>圆的半径平行吗？在什么条件下</a:t>
            </a:r>
            <a:r>
              <a:rPr lang="zh-CN" altLang="en-US" dirty="0" smtClean="0">
                <a:cs typeface="Times New Roman" panose="02020603050405020304" pitchFamily="18" charset="0"/>
              </a:rPr>
              <a:t>，</a:t>
            </a:r>
            <a:r>
              <a:rPr lang="el-GR" altLang="zh-CN" dirty="0">
                <a:cs typeface="Times New Roman" panose="02020603050405020304" pitchFamily="18" charset="0"/>
              </a:rPr>
              <a:t> </a:t>
            </a:r>
            <a:r>
              <a:rPr lang="el-GR" altLang="zh-CN" dirty="0" smtClean="0">
                <a:cs typeface="Times New Roman" panose="02020603050405020304" pitchFamily="18" charset="0"/>
              </a:rPr>
              <a:t>Δ</a:t>
            </a:r>
            <a:r>
              <a:rPr lang="en-US" altLang="zh-CN" i="1" dirty="0" smtClean="0">
                <a:cs typeface="Times New Roman" panose="02020603050405020304" pitchFamily="18" charset="0"/>
              </a:rPr>
              <a:t>v </a:t>
            </a:r>
            <a:r>
              <a:rPr lang="zh-CN" altLang="en-US" dirty="0" smtClean="0">
                <a:cs typeface="Times New Roman" panose="02020603050405020304" pitchFamily="18" charset="0"/>
              </a:rPr>
              <a:t>与</a:t>
            </a:r>
            <a:r>
              <a:rPr lang="zh-CN" altLang="en-US" dirty="0">
                <a:cs typeface="Times New Roman" panose="02020603050405020304" pitchFamily="18" charset="0"/>
              </a:rPr>
              <a:t>圆的半径平行？</a:t>
            </a:r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349192" name="Rectangle 8"/>
          <p:cNvSpPr>
            <a:spLocks noChangeArrowheads="1"/>
          </p:cNvSpPr>
          <p:nvPr/>
        </p:nvSpPr>
        <p:spPr bwMode="auto">
          <a:xfrm>
            <a:off x="1790038" y="5679167"/>
            <a:ext cx="5847306" cy="4924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结论：</a:t>
            </a:r>
            <a:r>
              <a:rPr lang="zh-CN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当 </a:t>
            </a:r>
            <a:r>
              <a:rPr lang="el-GR" altLang="zh-CN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很</a:t>
            </a:r>
            <a:r>
              <a:rPr lang="zh-CN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小很小时</a:t>
            </a:r>
            <a:r>
              <a:rPr lang="zh-CN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l-GR" altLang="zh-CN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指向圆心</a:t>
            </a:r>
            <a:r>
              <a:rPr lang="zh-CN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lang="zh-CN" altLang="en-US" sz="26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87042" name="Picture 2" descr="E:\2015下学期精品课件\栏目图标\图标\二级\想一想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502"/>
            <a:ext cx="1538558" cy="58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向心加速矢量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80"/>
          <a:stretch>
            <a:fillRect/>
          </a:stretch>
        </p:blipFill>
        <p:spPr bwMode="auto">
          <a:xfrm>
            <a:off x="1403648" y="3068960"/>
            <a:ext cx="6872207" cy="2229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9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9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9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9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188" grpId="0"/>
      <p:bldP spid="349189" grpId="0"/>
      <p:bldP spid="349190" grpId="0"/>
      <p:bldP spid="349191" grpId="0"/>
      <p:bldP spid="34919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Grp="1" noChangeAspect="1"/>
          </p:cNvGraphicFramePr>
          <p:nvPr/>
        </p:nvGraphicFramePr>
        <p:xfrm>
          <a:off x="1212850" y="4338638"/>
          <a:ext cx="2495550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Equation" r:id="rId1" imgW="29565600" imgH="10363200" progId="Equation.DSMT4">
                  <p:embed/>
                </p:oleObj>
              </mc:Choice>
              <mc:Fallback>
                <p:oleObj name="Equation" r:id="rId1" imgW="29565600" imgH="10363200" progId="Equation.DSMT4">
                  <p:embed/>
                  <p:pic>
                    <p:nvPicPr>
                      <p:cNvPr id="0" name="图片 1024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12850" y="4338638"/>
                        <a:ext cx="2495550" cy="8747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/>
          <p:nvPr/>
        </p:nvGrpSpPr>
        <p:grpSpPr bwMode="auto">
          <a:xfrm>
            <a:off x="5706938" y="1423318"/>
            <a:ext cx="3257550" cy="4260850"/>
            <a:chOff x="3756" y="1252"/>
            <a:chExt cx="2052" cy="2684"/>
          </a:xfrm>
        </p:grpSpPr>
        <p:grpSp>
          <p:nvGrpSpPr>
            <p:cNvPr id="7" name="Group 6"/>
            <p:cNvGrpSpPr/>
            <p:nvPr/>
          </p:nvGrpSpPr>
          <p:grpSpPr bwMode="auto">
            <a:xfrm>
              <a:off x="3756" y="2329"/>
              <a:ext cx="2025" cy="1607"/>
              <a:chOff x="3756" y="2329"/>
              <a:chExt cx="2025" cy="1607"/>
            </a:xfrm>
          </p:grpSpPr>
          <p:sp>
            <p:nvSpPr>
              <p:cNvPr id="30806" name="Line 7"/>
              <p:cNvSpPr>
                <a:spLocks noChangeShapeType="1"/>
              </p:cNvSpPr>
              <p:nvPr/>
            </p:nvSpPr>
            <p:spPr bwMode="auto">
              <a:xfrm flipH="1">
                <a:off x="4572" y="2667"/>
                <a:ext cx="633" cy="46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807" name="Line 8"/>
              <p:cNvSpPr>
                <a:spLocks noChangeShapeType="1"/>
              </p:cNvSpPr>
              <p:nvPr/>
            </p:nvSpPr>
            <p:spPr bwMode="auto">
              <a:xfrm>
                <a:off x="4572" y="3129"/>
                <a:ext cx="77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9" name="Group 9"/>
              <p:cNvGrpSpPr/>
              <p:nvPr/>
            </p:nvGrpSpPr>
            <p:grpSpPr bwMode="auto">
              <a:xfrm>
                <a:off x="3756" y="2329"/>
                <a:ext cx="1607" cy="1607"/>
                <a:chOff x="1863" y="1792"/>
                <a:chExt cx="1607" cy="1607"/>
              </a:xfrm>
            </p:grpSpPr>
            <p:sp>
              <p:nvSpPr>
                <p:cNvPr id="30811" name="Oval 10"/>
                <p:cNvSpPr>
                  <a:spLocks noChangeAspect="1" noChangeArrowheads="1"/>
                </p:cNvSpPr>
                <p:nvPr/>
              </p:nvSpPr>
              <p:spPr bwMode="auto">
                <a:xfrm>
                  <a:off x="1863" y="1792"/>
                  <a:ext cx="1607" cy="1607"/>
                </a:xfrm>
                <a:prstGeom prst="ellipse">
                  <a:avLst/>
                </a:prstGeom>
                <a:noFill/>
                <a:ln w="28575">
                  <a:solidFill>
                    <a:srgbClr val="3333FF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30812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2448" y="2553"/>
                  <a:ext cx="336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i="1"/>
                    <a:t>O</a:t>
                  </a:r>
                  <a:endParaRPr lang="en-US" altLang="zh-CN" i="1"/>
                </a:p>
              </p:txBody>
            </p:sp>
            <p:sp>
              <p:nvSpPr>
                <p:cNvPr id="30813" name="Oval 12"/>
                <p:cNvSpPr>
                  <a:spLocks noChangeAspect="1" noChangeArrowheads="1"/>
                </p:cNvSpPr>
                <p:nvPr/>
              </p:nvSpPr>
              <p:spPr bwMode="auto">
                <a:xfrm>
                  <a:off x="2654" y="2574"/>
                  <a:ext cx="39" cy="39"/>
                </a:xfrm>
                <a:prstGeom prst="ellipse">
                  <a:avLst/>
                </a:prstGeom>
                <a:solidFill>
                  <a:schemeClr val="tx2"/>
                </a:solidFill>
                <a:ln w="9525" algn="ctr">
                  <a:solidFill>
                    <a:schemeClr val="tx1"/>
                  </a:solidFill>
                  <a:round/>
                </a:ln>
              </p:spPr>
              <p:txBody>
                <a:bodyPr wrap="none" anchor="ctr"/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  <p:sp>
            <p:nvSpPr>
              <p:cNvPr id="30809" name="Text Box 13"/>
              <p:cNvSpPr txBox="1">
                <a:spLocks noChangeArrowheads="1"/>
              </p:cNvSpPr>
              <p:nvPr/>
            </p:nvSpPr>
            <p:spPr bwMode="auto">
              <a:xfrm>
                <a:off x="4869" y="2466"/>
                <a:ext cx="43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 dirty="0"/>
                  <a:t>B</a:t>
                </a:r>
                <a:endParaRPr lang="en-US" altLang="zh-CN" i="1" baseline="-25000" dirty="0"/>
              </a:p>
            </p:txBody>
          </p:sp>
          <p:sp>
            <p:nvSpPr>
              <p:cNvPr id="30810" name="Text Box 14"/>
              <p:cNvSpPr txBox="1">
                <a:spLocks noChangeArrowheads="1"/>
              </p:cNvSpPr>
              <p:nvPr/>
            </p:nvSpPr>
            <p:spPr bwMode="auto">
              <a:xfrm>
                <a:off x="5349" y="2985"/>
                <a:ext cx="43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/>
                  <a:t>A</a:t>
                </a:r>
                <a:endParaRPr lang="en-US" altLang="zh-CN" i="1" baseline="-25000"/>
              </a:p>
            </p:txBody>
          </p:sp>
        </p:grpSp>
        <p:grpSp>
          <p:nvGrpSpPr>
            <p:cNvPr id="10" name="Group 15"/>
            <p:cNvGrpSpPr/>
            <p:nvPr/>
          </p:nvGrpSpPr>
          <p:grpSpPr bwMode="auto">
            <a:xfrm>
              <a:off x="5367" y="1757"/>
              <a:ext cx="441" cy="1373"/>
              <a:chOff x="3474" y="1228"/>
              <a:chExt cx="441" cy="1373"/>
            </a:xfrm>
          </p:grpSpPr>
          <p:sp>
            <p:nvSpPr>
              <p:cNvPr id="30804" name="Text Box 16"/>
              <p:cNvSpPr txBox="1">
                <a:spLocks noChangeArrowheads="1"/>
              </p:cNvSpPr>
              <p:nvPr/>
            </p:nvSpPr>
            <p:spPr bwMode="auto">
              <a:xfrm>
                <a:off x="3483" y="1228"/>
                <a:ext cx="43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i="1"/>
                  <a:t>v</a:t>
                </a:r>
                <a:r>
                  <a:rPr lang="en-US" altLang="zh-CN" i="1" baseline="-25000"/>
                  <a:t>A</a:t>
                </a:r>
                <a:endParaRPr lang="en-US" altLang="zh-CN" i="1" baseline="-25000"/>
              </a:p>
            </p:txBody>
          </p:sp>
          <p:sp>
            <p:nvSpPr>
              <p:cNvPr id="30805" name="Line 17"/>
              <p:cNvSpPr>
                <a:spLocks noChangeShapeType="1"/>
              </p:cNvSpPr>
              <p:nvPr/>
            </p:nvSpPr>
            <p:spPr bwMode="auto">
              <a:xfrm flipV="1">
                <a:off x="3474" y="1401"/>
                <a:ext cx="0" cy="120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1" name="Group 18"/>
            <p:cNvGrpSpPr/>
            <p:nvPr/>
          </p:nvGrpSpPr>
          <p:grpSpPr bwMode="auto">
            <a:xfrm>
              <a:off x="4302" y="1252"/>
              <a:ext cx="1353" cy="1502"/>
              <a:chOff x="4302" y="1252"/>
              <a:chExt cx="1353" cy="1502"/>
            </a:xfrm>
          </p:grpSpPr>
          <p:grpSp>
            <p:nvGrpSpPr>
              <p:cNvPr id="12" name="Group 19"/>
              <p:cNvGrpSpPr/>
              <p:nvPr/>
            </p:nvGrpSpPr>
            <p:grpSpPr bwMode="auto">
              <a:xfrm>
                <a:off x="4302" y="1509"/>
                <a:ext cx="588" cy="1245"/>
                <a:chOff x="2418" y="981"/>
                <a:chExt cx="588" cy="1245"/>
              </a:xfrm>
            </p:grpSpPr>
            <p:sp>
              <p:nvSpPr>
                <p:cNvPr id="3080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2418" y="981"/>
                  <a:ext cx="432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i="1" dirty="0" err="1"/>
                    <a:t>v</a:t>
                  </a:r>
                  <a:r>
                    <a:rPr lang="en-US" altLang="zh-CN" i="1" baseline="-25000" dirty="0" err="1"/>
                    <a:t>B</a:t>
                  </a:r>
                  <a:endParaRPr lang="en-US" altLang="zh-CN" i="1" baseline="-25000" dirty="0"/>
                </a:p>
              </p:txBody>
            </p:sp>
            <p:sp>
              <p:nvSpPr>
                <p:cNvPr id="30803" name="Line 21"/>
                <p:cNvSpPr>
                  <a:spLocks noChangeShapeType="1"/>
                </p:cNvSpPr>
                <p:nvPr/>
              </p:nvSpPr>
              <p:spPr bwMode="auto">
                <a:xfrm rot="19680000" flipV="1">
                  <a:off x="3006" y="1026"/>
                  <a:ext cx="0" cy="120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3" name="Group 22"/>
              <p:cNvGrpSpPr/>
              <p:nvPr/>
            </p:nvGrpSpPr>
            <p:grpSpPr bwMode="auto">
              <a:xfrm>
                <a:off x="5214" y="1287"/>
                <a:ext cx="441" cy="1373"/>
                <a:chOff x="3474" y="1228"/>
                <a:chExt cx="441" cy="1373"/>
              </a:xfrm>
            </p:grpSpPr>
            <p:sp>
              <p:nvSpPr>
                <p:cNvPr id="30800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3483" y="1228"/>
                  <a:ext cx="432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i="1" dirty="0" err="1"/>
                    <a:t>v</a:t>
                  </a:r>
                  <a:r>
                    <a:rPr lang="en-US" altLang="zh-CN" i="1" baseline="-25000" dirty="0" err="1"/>
                    <a:t>A</a:t>
                  </a:r>
                  <a:endParaRPr lang="en-US" altLang="zh-CN" i="1" baseline="-25000" dirty="0"/>
                </a:p>
              </p:txBody>
            </p:sp>
            <p:sp>
              <p:nvSpPr>
                <p:cNvPr id="30801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3474" y="1401"/>
                  <a:ext cx="0" cy="120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4" name="Group 25"/>
              <p:cNvGrpSpPr/>
              <p:nvPr/>
            </p:nvGrpSpPr>
            <p:grpSpPr bwMode="auto">
              <a:xfrm>
                <a:off x="4572" y="1252"/>
                <a:ext cx="674" cy="396"/>
                <a:chOff x="4572" y="1252"/>
                <a:chExt cx="674" cy="396"/>
              </a:xfrm>
            </p:grpSpPr>
            <p:sp>
              <p:nvSpPr>
                <p:cNvPr id="30798" name="Line 26"/>
                <p:cNvSpPr>
                  <a:spLocks noChangeShapeType="1"/>
                </p:cNvSpPr>
                <p:nvPr/>
              </p:nvSpPr>
              <p:spPr bwMode="auto">
                <a:xfrm flipH="1">
                  <a:off x="4572" y="1476"/>
                  <a:ext cx="633" cy="172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079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4670" y="1252"/>
                  <a:ext cx="576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dirty="0" err="1">
                      <a:solidFill>
                        <a:srgbClr val="FF0000"/>
                      </a:solidFill>
                    </a:rPr>
                    <a:t>Δ</a:t>
                  </a:r>
                  <a:r>
                    <a:rPr lang="en-US" altLang="zh-CN" i="1" dirty="0" err="1">
                      <a:solidFill>
                        <a:srgbClr val="FF0000"/>
                      </a:solidFill>
                    </a:rPr>
                    <a:t>v</a:t>
                  </a:r>
                  <a:endParaRPr lang="en-US" altLang="zh-CN" i="1" baseline="-25000" dirty="0">
                    <a:solidFill>
                      <a:srgbClr val="FF0000"/>
                    </a:solidFill>
                  </a:endParaRPr>
                </a:p>
              </p:txBody>
            </p:sp>
          </p:grpSp>
        </p:grpSp>
      </p:grpSp>
      <p:sp>
        <p:nvSpPr>
          <p:cNvPr id="550940" name="Line 28"/>
          <p:cNvSpPr>
            <a:spLocks noChangeShapeType="1"/>
          </p:cNvSpPr>
          <p:nvPr/>
        </p:nvSpPr>
        <p:spPr bwMode="auto">
          <a:xfrm>
            <a:off x="8021513" y="3674393"/>
            <a:ext cx="230187" cy="723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0941" name="Text Box 29"/>
          <p:cNvSpPr txBox="1">
            <a:spLocks noChangeArrowheads="1"/>
          </p:cNvSpPr>
          <p:nvPr/>
        </p:nvSpPr>
        <p:spPr bwMode="auto">
          <a:xfrm>
            <a:off x="521386" y="792226"/>
            <a:ext cx="58777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i="1" dirty="0" err="1">
                <a:solidFill>
                  <a:srgbClr val="0000FF"/>
                </a:solidFill>
                <a:ea typeface="微软雅黑" panose="020B0503020204020204" charset="-122"/>
              </a:rPr>
              <a:t>v</a:t>
            </a:r>
            <a:r>
              <a:rPr lang="en-US" altLang="zh-CN" i="1" baseline="-25000" dirty="0" err="1">
                <a:solidFill>
                  <a:srgbClr val="0000FF"/>
                </a:solidFill>
                <a:ea typeface="微软雅黑" panose="020B0503020204020204" charset="-122"/>
              </a:rPr>
              <a:t>A</a:t>
            </a:r>
            <a:r>
              <a:rPr lang="zh-CN" altLang="en-US" dirty="0">
                <a:solidFill>
                  <a:srgbClr val="0000FF"/>
                </a:solidFill>
                <a:ea typeface="微软雅黑" panose="020B0503020204020204" charset="-122"/>
              </a:rPr>
              <a:t>、</a:t>
            </a:r>
            <a:r>
              <a:rPr lang="en-US" altLang="zh-CN" i="1" dirty="0" err="1">
                <a:solidFill>
                  <a:srgbClr val="0000FF"/>
                </a:solidFill>
                <a:ea typeface="微软雅黑" panose="020B0503020204020204" charset="-122"/>
              </a:rPr>
              <a:t>v</a:t>
            </a:r>
            <a:r>
              <a:rPr lang="en-US" altLang="zh-CN" i="1" baseline="-25000" dirty="0" err="1">
                <a:solidFill>
                  <a:srgbClr val="0000FF"/>
                </a:solidFill>
                <a:ea typeface="微软雅黑" panose="020B0503020204020204" charset="-122"/>
              </a:rPr>
              <a:t>B</a:t>
            </a:r>
            <a:r>
              <a:rPr lang="zh-CN" altLang="en-US" dirty="0" smtClean="0">
                <a:solidFill>
                  <a:srgbClr val="0000FF"/>
                </a:solidFill>
                <a:ea typeface="微软雅黑" panose="020B0503020204020204" charset="-122"/>
              </a:rPr>
              <a:t>、</a:t>
            </a:r>
            <a:r>
              <a:rPr lang="en-US" altLang="zh-CN" dirty="0" err="1" smtClean="0">
                <a:solidFill>
                  <a:srgbClr val="0000FF"/>
                </a:solidFill>
                <a:ea typeface="微软雅黑" panose="020B0503020204020204" charset="-122"/>
              </a:rPr>
              <a:t>Δ</a:t>
            </a:r>
            <a:r>
              <a:rPr lang="en-US" altLang="zh-CN" i="1" dirty="0" err="1" smtClean="0">
                <a:solidFill>
                  <a:srgbClr val="0000FF"/>
                </a:solidFill>
                <a:ea typeface="微软雅黑" panose="020B0503020204020204" charset="-122"/>
              </a:rPr>
              <a:t>v</a:t>
            </a:r>
            <a:r>
              <a:rPr lang="en-US" altLang="zh-CN" dirty="0" smtClean="0">
                <a:solidFill>
                  <a:srgbClr val="0000FF"/>
                </a:solidFill>
                <a:ea typeface="微软雅黑" panose="020B0503020204020204" charset="-122"/>
              </a:rPr>
              <a:t>  </a:t>
            </a:r>
            <a:r>
              <a:rPr lang="zh-CN" altLang="en-US" dirty="0">
                <a:solidFill>
                  <a:srgbClr val="0000FF"/>
                </a:solidFill>
                <a:ea typeface="微软雅黑" panose="020B0503020204020204" charset="-122"/>
              </a:rPr>
              <a:t>组成的三角形</a:t>
            </a:r>
            <a:r>
              <a:rPr lang="zh-CN" altLang="en-US" dirty="0" smtClean="0">
                <a:solidFill>
                  <a:srgbClr val="0000FF"/>
                </a:solidFill>
                <a:ea typeface="微软雅黑" panose="020B0503020204020204" charset="-122"/>
              </a:rPr>
              <a:t>与 </a:t>
            </a:r>
            <a:r>
              <a:rPr lang="en-US" altLang="zh-CN" dirty="0" smtClean="0">
                <a:solidFill>
                  <a:srgbClr val="0000FF"/>
                </a:solidFill>
                <a:ea typeface="微软雅黑" panose="020B0503020204020204" charset="-122"/>
              </a:rPr>
              <a:t>Δ</a:t>
            </a:r>
            <a:r>
              <a:rPr lang="en-US" altLang="zh-CN" i="1" dirty="0" smtClean="0">
                <a:solidFill>
                  <a:srgbClr val="0000FF"/>
                </a:solidFill>
                <a:ea typeface="微软雅黑" panose="020B0503020204020204" charset="-122"/>
              </a:rPr>
              <a:t>ABO</a:t>
            </a:r>
            <a:r>
              <a:rPr lang="en-US" altLang="zh-CN" dirty="0" smtClean="0">
                <a:solidFill>
                  <a:srgbClr val="0000FF"/>
                </a:solidFill>
                <a:ea typeface="微软雅黑" panose="020B0503020204020204" charset="-122"/>
              </a:rPr>
              <a:t> </a:t>
            </a:r>
            <a:r>
              <a:rPr lang="zh-CN" altLang="en-US" dirty="0" smtClean="0">
                <a:solidFill>
                  <a:srgbClr val="0000FF"/>
                </a:solidFill>
                <a:ea typeface="微软雅黑" panose="020B0503020204020204" charset="-122"/>
              </a:rPr>
              <a:t>相似</a:t>
            </a:r>
            <a:endParaRPr lang="zh-CN" altLang="en-US" dirty="0">
              <a:solidFill>
                <a:srgbClr val="0000FF"/>
              </a:solidFill>
              <a:ea typeface="微软雅黑" panose="020B0503020204020204" charset="-122"/>
            </a:endParaRPr>
          </a:p>
        </p:txBody>
      </p:sp>
      <p:grpSp>
        <p:nvGrpSpPr>
          <p:cNvPr id="15" name="Group 58"/>
          <p:cNvGrpSpPr/>
          <p:nvPr/>
        </p:nvGrpSpPr>
        <p:grpSpPr bwMode="auto">
          <a:xfrm>
            <a:off x="521386" y="3541591"/>
            <a:ext cx="4953000" cy="495300"/>
            <a:chOff x="512" y="2781"/>
            <a:chExt cx="3120" cy="312"/>
          </a:xfrm>
        </p:grpSpPr>
        <p:sp>
          <p:nvSpPr>
            <p:cNvPr id="30764" name="Text Box 59"/>
            <p:cNvSpPr txBox="1">
              <a:spLocks noChangeArrowheads="1"/>
            </p:cNvSpPr>
            <p:nvPr/>
          </p:nvSpPr>
          <p:spPr bwMode="auto">
            <a:xfrm>
              <a:off x="512" y="2802"/>
              <a:ext cx="3120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dirty="0" smtClean="0">
                  <a:solidFill>
                    <a:srgbClr val="0000FF"/>
                  </a:solidFill>
                  <a:ea typeface="微软雅黑" panose="020B0503020204020204" charset="-122"/>
                </a:rPr>
                <a:t>当 </a:t>
              </a:r>
              <a:r>
                <a:rPr lang="el-GR" altLang="zh-CN" dirty="0" smtClean="0">
                  <a:solidFill>
                    <a:srgbClr val="0000FF"/>
                  </a:solidFill>
                  <a:ea typeface="微软雅黑" panose="020B0503020204020204" charset="-122"/>
                </a:rPr>
                <a:t>Δ</a:t>
              </a:r>
              <a:r>
                <a:rPr lang="en-US" altLang="zh-CN" i="1" dirty="0" smtClean="0">
                  <a:solidFill>
                    <a:srgbClr val="0000FF"/>
                  </a:solidFill>
                  <a:ea typeface="微软雅黑" panose="020B0503020204020204" charset="-122"/>
                </a:rPr>
                <a:t>t</a:t>
              </a:r>
              <a:r>
                <a:rPr lang="en-US" altLang="zh-CN" dirty="0" smtClean="0">
                  <a:solidFill>
                    <a:srgbClr val="0000FF"/>
                  </a:solidFill>
                  <a:ea typeface="微软雅黑" panose="020B0503020204020204" charset="-122"/>
                </a:rPr>
                <a:t>  </a:t>
              </a:r>
              <a:r>
                <a:rPr lang="zh-CN" altLang="en-US" dirty="0" smtClean="0">
                  <a:solidFill>
                    <a:srgbClr val="0000FF"/>
                  </a:solidFill>
                  <a:ea typeface="微软雅黑" panose="020B0503020204020204" charset="-122"/>
                </a:rPr>
                <a:t>很</a:t>
              </a:r>
              <a:r>
                <a:rPr lang="zh-CN" altLang="en-US" dirty="0">
                  <a:solidFill>
                    <a:srgbClr val="0000FF"/>
                  </a:solidFill>
                  <a:ea typeface="微软雅黑" panose="020B0503020204020204" charset="-122"/>
                </a:rPr>
                <a:t>小很小时，</a:t>
              </a:r>
              <a:r>
                <a:rPr lang="en-US" altLang="zh-CN" i="1" dirty="0" smtClean="0">
                  <a:solidFill>
                    <a:srgbClr val="0000FF"/>
                  </a:solidFill>
                  <a:ea typeface="微软雅黑" panose="020B0503020204020204" charset="-122"/>
                </a:rPr>
                <a:t>AB</a:t>
              </a:r>
              <a:r>
                <a:rPr lang="en-US" altLang="zh-CN" dirty="0" smtClean="0">
                  <a:solidFill>
                    <a:srgbClr val="0000FF"/>
                  </a:solidFill>
                  <a:ea typeface="微软雅黑" panose="020B0503020204020204" charset="-122"/>
                </a:rPr>
                <a:t>  </a:t>
              </a:r>
              <a:r>
                <a:rPr lang="en-US" altLang="zh-CN" dirty="0" smtClean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= </a:t>
              </a:r>
              <a:r>
                <a:rPr lang="en-US" altLang="zh-CN" i="1" dirty="0" smtClean="0">
                  <a:solidFill>
                    <a:srgbClr val="0000FF"/>
                  </a:solidFill>
                  <a:ea typeface="微软雅黑" panose="020B0503020204020204" charset="-122"/>
                </a:rPr>
                <a:t>AB</a:t>
              </a:r>
              <a:r>
                <a:rPr lang="en-US" altLang="zh-CN" dirty="0" smtClean="0">
                  <a:solidFill>
                    <a:srgbClr val="0000FF"/>
                  </a:solidFill>
                  <a:ea typeface="微软雅黑" panose="020B0503020204020204" charset="-122"/>
                </a:rPr>
                <a:t> </a:t>
              </a:r>
              <a:r>
                <a:rPr lang="en-US" altLang="zh-CN" dirty="0" smtClean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= </a:t>
              </a:r>
              <a:r>
                <a:rPr lang="en-US" altLang="zh-CN" dirty="0" err="1" smtClean="0">
                  <a:solidFill>
                    <a:srgbClr val="0000FF"/>
                  </a:solidFill>
                  <a:ea typeface="微软雅黑" panose="020B0503020204020204" charset="-122"/>
                </a:rPr>
                <a:t>Δ</a:t>
              </a:r>
              <a:r>
                <a:rPr lang="en-US" altLang="zh-CN" i="1" dirty="0" err="1" smtClean="0">
                  <a:solidFill>
                    <a:srgbClr val="0000FF"/>
                  </a:solidFill>
                  <a:ea typeface="微软雅黑" panose="020B0503020204020204" charset="-122"/>
                </a:rPr>
                <a:t>l</a:t>
              </a:r>
              <a:endParaRPr lang="en-US" altLang="zh-CN" i="1" dirty="0">
                <a:solidFill>
                  <a:srgbClr val="0000FF"/>
                </a:solidFill>
                <a:ea typeface="微软雅黑" panose="020B0503020204020204" charset="-122"/>
              </a:endParaRPr>
            </a:p>
          </p:txBody>
        </p:sp>
        <p:sp>
          <p:nvSpPr>
            <p:cNvPr id="30765" name="Line 60"/>
            <p:cNvSpPr>
              <a:spLocks noChangeShapeType="1"/>
            </p:cNvSpPr>
            <p:nvPr/>
          </p:nvSpPr>
          <p:spPr bwMode="auto">
            <a:xfrm>
              <a:off x="2276" y="2826"/>
              <a:ext cx="240" cy="0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>
                <a:solidFill>
                  <a:srgbClr val="FF0000"/>
                </a:solidFill>
              </a:endParaRPr>
            </a:p>
          </p:txBody>
        </p:sp>
        <p:sp>
          <p:nvSpPr>
            <p:cNvPr id="30766" name="Arc 61"/>
            <p:cNvSpPr>
              <a:spLocks noChangeAspect="1"/>
            </p:cNvSpPr>
            <p:nvPr/>
          </p:nvSpPr>
          <p:spPr bwMode="auto">
            <a:xfrm rot="18900000">
              <a:off x="2862" y="2781"/>
              <a:ext cx="129" cy="12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5400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 sz="2400">
                <a:solidFill>
                  <a:srgbClr val="0000FF"/>
                </a:solidFill>
              </a:endParaRPr>
            </a:p>
          </p:txBody>
        </p:sp>
      </p:grpSp>
      <p:sp>
        <p:nvSpPr>
          <p:cNvPr id="30763" name="Arc 74"/>
          <p:cNvSpPr>
            <a:spLocks noChangeAspect="1"/>
          </p:cNvSpPr>
          <p:nvPr/>
        </p:nvSpPr>
        <p:spPr bwMode="auto">
          <a:xfrm rot="18900000">
            <a:off x="2187056" y="4332129"/>
            <a:ext cx="234202" cy="201088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540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6" name="Group 84"/>
          <p:cNvGrpSpPr/>
          <p:nvPr/>
        </p:nvGrpSpPr>
        <p:grpSpPr bwMode="auto">
          <a:xfrm>
            <a:off x="7216658" y="2626643"/>
            <a:ext cx="987426" cy="1843088"/>
            <a:chOff x="4659" y="2010"/>
            <a:chExt cx="622" cy="1161"/>
          </a:xfrm>
        </p:grpSpPr>
        <p:grpSp>
          <p:nvGrpSpPr>
            <p:cNvPr id="17" name="Group 85"/>
            <p:cNvGrpSpPr/>
            <p:nvPr/>
          </p:nvGrpSpPr>
          <p:grpSpPr bwMode="auto">
            <a:xfrm>
              <a:off x="4659" y="2883"/>
              <a:ext cx="470" cy="288"/>
              <a:chOff x="4659" y="2883"/>
              <a:chExt cx="470" cy="288"/>
            </a:xfrm>
          </p:grpSpPr>
          <p:sp>
            <p:nvSpPr>
              <p:cNvPr id="30741" name="Arc 86"/>
              <p:cNvSpPr>
                <a:spLocks noChangeAspect="1"/>
              </p:cNvSpPr>
              <p:nvPr/>
            </p:nvSpPr>
            <p:spPr bwMode="auto">
              <a:xfrm rot="1440000">
                <a:off x="4659" y="3039"/>
                <a:ext cx="75" cy="7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0743" name="Text Box 88"/>
              <p:cNvSpPr txBox="1">
                <a:spLocks noChangeArrowheads="1"/>
              </p:cNvSpPr>
              <p:nvPr/>
            </p:nvSpPr>
            <p:spPr bwMode="auto">
              <a:xfrm>
                <a:off x="4697" y="2883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dirty="0" smtClean="0"/>
                  <a:t>Δ</a:t>
                </a:r>
                <a:r>
                  <a:rPr lang="el-GR" altLang="zh-CN" i="1" dirty="0" smtClean="0"/>
                  <a:t>θ</a:t>
                </a:r>
                <a:endParaRPr lang="en-US" altLang="zh-CN" i="1" dirty="0"/>
              </a:p>
            </p:txBody>
          </p:sp>
        </p:grpSp>
        <p:grpSp>
          <p:nvGrpSpPr>
            <p:cNvPr id="18" name="Group 90"/>
            <p:cNvGrpSpPr/>
            <p:nvPr/>
          </p:nvGrpSpPr>
          <p:grpSpPr bwMode="auto">
            <a:xfrm>
              <a:off x="4849" y="2010"/>
              <a:ext cx="432" cy="459"/>
              <a:chOff x="4849" y="2010"/>
              <a:chExt cx="432" cy="459"/>
            </a:xfrm>
          </p:grpSpPr>
          <p:sp>
            <p:nvSpPr>
              <p:cNvPr id="30737" name="Arc 91"/>
              <p:cNvSpPr>
                <a:spLocks noChangeAspect="1"/>
              </p:cNvSpPr>
              <p:nvPr/>
            </p:nvSpPr>
            <p:spPr bwMode="auto">
              <a:xfrm rot="-3720000">
                <a:off x="5054" y="2387"/>
                <a:ext cx="82" cy="8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0739" name="Text Box 93"/>
              <p:cNvSpPr txBox="1">
                <a:spLocks noChangeArrowheads="1"/>
              </p:cNvSpPr>
              <p:nvPr/>
            </p:nvSpPr>
            <p:spPr bwMode="auto">
              <a:xfrm>
                <a:off x="4849" y="2010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dirty="0" smtClean="0"/>
                  <a:t>Δ</a:t>
                </a:r>
                <a:r>
                  <a:rPr lang="el-GR" altLang="zh-CN" i="1" dirty="0" smtClean="0"/>
                  <a:t>θ</a:t>
                </a:r>
                <a:endParaRPr lang="en-US" altLang="zh-CN" i="1" dirty="0"/>
              </a:p>
            </p:txBody>
          </p:sp>
        </p:grpSp>
      </p:grpSp>
      <p:sp>
        <p:nvSpPr>
          <p:cNvPr id="30734" name="Rectangle 95"/>
          <p:cNvSpPr>
            <a:spLocks noRot="1" noChangeArrowheads="1"/>
          </p:cNvSpPr>
          <p:nvPr/>
        </p:nvSpPr>
        <p:spPr bwMode="auto">
          <a:xfrm>
            <a:off x="435610" y="134620"/>
            <a:ext cx="3168650" cy="57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dirty="0">
                <a:solidFill>
                  <a:srgbClr val="F010F7"/>
                </a:solidFill>
                <a:latin typeface="华文彩云" panose="02010800040101010101" charset="-122"/>
                <a:ea typeface="华文彩云" panose="02010800040101010101" charset="-122"/>
              </a:rPr>
              <a:t>推导过程</a:t>
            </a:r>
            <a:endParaRPr lang="zh-CN" altLang="en-US" sz="4400" dirty="0">
              <a:solidFill>
                <a:srgbClr val="F010F7"/>
              </a:solidFill>
              <a:latin typeface="华文彩云" panose="02010800040101010101" charset="-122"/>
              <a:ea typeface="华文彩云" panose="02010800040101010101" charset="-122"/>
            </a:endParaRPr>
          </a:p>
        </p:txBody>
      </p:sp>
      <p:graphicFrame>
        <p:nvGraphicFramePr>
          <p:cNvPr id="4" name="对象 3"/>
          <p:cNvGraphicFramePr>
            <a:graphicFrameLocks noGrp="1" noChangeAspect="1"/>
          </p:cNvGraphicFramePr>
          <p:nvPr/>
        </p:nvGraphicFramePr>
        <p:xfrm>
          <a:off x="1020763" y="1423988"/>
          <a:ext cx="1108075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3" imgW="13106400" imgH="9753600" progId="Equation.DSMT4">
                  <p:embed/>
                </p:oleObj>
              </mc:Choice>
              <mc:Fallback>
                <p:oleObj name="Equation" r:id="rId3" imgW="13106400" imgH="9753600" progId="Equation.DSMT4">
                  <p:embed/>
                  <p:pic>
                    <p:nvPicPr>
                      <p:cNvPr id="0" name="图片 1025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20763" y="1423988"/>
                        <a:ext cx="1108075" cy="8239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Grp="1" noChangeAspect="1"/>
          </p:cNvGraphicFramePr>
          <p:nvPr/>
        </p:nvGraphicFramePr>
        <p:xfrm>
          <a:off x="2805113" y="1423988"/>
          <a:ext cx="1570037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5" imgW="18592800" imgH="9753600" progId="Equation.DSMT4">
                  <p:embed/>
                </p:oleObj>
              </mc:Choice>
              <mc:Fallback>
                <p:oleObj name="Equation" r:id="rId5" imgW="18592800" imgH="9753600" progId="Equation.DSMT4">
                  <p:embed/>
                  <p:pic>
                    <p:nvPicPr>
                      <p:cNvPr id="0" name="图片 1026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05113" y="1423988"/>
                        <a:ext cx="1570037" cy="82391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Grp="1" noChangeAspect="1"/>
          </p:cNvGraphicFramePr>
          <p:nvPr/>
        </p:nvGraphicFramePr>
        <p:xfrm>
          <a:off x="1004888" y="2479675"/>
          <a:ext cx="2160587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7" imgW="25603200" imgH="10363200" progId="Equation.DSMT4">
                  <p:embed/>
                </p:oleObj>
              </mc:Choice>
              <mc:Fallback>
                <p:oleObj name="Equation" r:id="rId7" imgW="25603200" imgH="10363200" progId="Equation.DSMT4">
                  <p:embed/>
                  <p:pic>
                    <p:nvPicPr>
                      <p:cNvPr id="0" name="图片 1027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04888" y="2479675"/>
                        <a:ext cx="2160587" cy="87471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Grp="1" noChangeAspect="1"/>
          </p:cNvGraphicFramePr>
          <p:nvPr/>
        </p:nvGraphicFramePr>
        <p:xfrm>
          <a:off x="957263" y="5205413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9" imgW="39624000" imgH="10058400" progId="Equation.DSMT4">
                  <p:embed/>
                </p:oleObj>
              </mc:Choice>
              <mc:Fallback>
                <p:oleObj name="Equation" r:id="rId9" imgW="39624000" imgH="10058400" progId="Equation.DSMT4">
                  <p:embed/>
                  <p:pic>
                    <p:nvPicPr>
                      <p:cNvPr id="0" name="图片 1028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57263" y="5205413"/>
                        <a:ext cx="3771900" cy="9572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50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50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0940" grpId="0" bldLvl="0" animBg="1"/>
      <p:bldP spid="550941" grpId="0"/>
      <p:bldP spid="3076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990600" y="1916113"/>
            <a:ext cx="786606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设质点做半径为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的匀速圆周运动，经过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Δ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从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运动到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63" name="Group 3"/>
          <p:cNvGrpSpPr/>
          <p:nvPr/>
        </p:nvGrpSpPr>
        <p:grpSpPr>
          <a:xfrm>
            <a:off x="1490663" y="3548063"/>
            <a:ext cx="2324100" cy="1752600"/>
            <a:chOff x="0" y="0"/>
            <a:chExt cx="1464" cy="1104"/>
          </a:xfrm>
        </p:grpSpPr>
        <p:sp>
          <p:nvSpPr>
            <p:cNvPr id="2" name="Oval 4"/>
            <p:cNvSpPr/>
            <p:nvPr/>
          </p:nvSpPr>
          <p:spPr>
            <a:xfrm>
              <a:off x="0" y="0"/>
              <a:ext cx="1104" cy="1104"/>
            </a:xfrm>
            <a:prstGeom prst="ellipse">
              <a:avLst/>
            </a:prstGeom>
            <a:noFill/>
            <a:ln w="254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64" name="Line 5"/>
            <p:cNvSpPr/>
            <p:nvPr/>
          </p:nvSpPr>
          <p:spPr>
            <a:xfrm flipV="1">
              <a:off x="528" y="240"/>
              <a:ext cx="480" cy="336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5" name="Line 6"/>
            <p:cNvSpPr/>
            <p:nvPr/>
          </p:nvSpPr>
          <p:spPr>
            <a:xfrm rot="2017126" flipV="1">
              <a:off x="584" y="416"/>
              <a:ext cx="480" cy="336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6" name="Text Box 7"/>
            <p:cNvSpPr txBox="1"/>
            <p:nvPr/>
          </p:nvSpPr>
          <p:spPr>
            <a:xfrm>
              <a:off x="1080" y="416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7" name="Text Box 8"/>
            <p:cNvSpPr txBox="1"/>
            <p:nvPr/>
          </p:nvSpPr>
          <p:spPr>
            <a:xfrm>
              <a:off x="992" y="40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8" name="Text Box 9"/>
            <p:cNvSpPr txBox="1"/>
            <p:nvPr/>
          </p:nvSpPr>
          <p:spPr>
            <a:xfrm>
              <a:off x="312" y="456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370" name="Text Box 10"/>
          <p:cNvSpPr txBox="1"/>
          <p:nvPr/>
        </p:nvSpPr>
        <p:spPr>
          <a:xfrm>
            <a:off x="2052638" y="2563813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Δv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71" name="Group 11"/>
          <p:cNvGrpSpPr/>
          <p:nvPr/>
        </p:nvGrpSpPr>
        <p:grpSpPr>
          <a:xfrm>
            <a:off x="5005388" y="3548063"/>
            <a:ext cx="2243137" cy="1752600"/>
            <a:chOff x="0" y="0"/>
            <a:chExt cx="1413" cy="1104"/>
          </a:xfrm>
        </p:grpSpPr>
        <p:grpSp>
          <p:nvGrpSpPr>
            <p:cNvPr id="3" name="Group 12"/>
            <p:cNvGrpSpPr/>
            <p:nvPr/>
          </p:nvGrpSpPr>
          <p:grpSpPr>
            <a:xfrm>
              <a:off x="0" y="0"/>
              <a:ext cx="1413" cy="1104"/>
              <a:chOff x="0" y="0"/>
              <a:chExt cx="1413" cy="1104"/>
            </a:xfrm>
          </p:grpSpPr>
          <p:grpSp>
            <p:nvGrpSpPr>
              <p:cNvPr id="15372" name="Group 13"/>
              <p:cNvGrpSpPr/>
              <p:nvPr/>
            </p:nvGrpSpPr>
            <p:grpSpPr>
              <a:xfrm>
                <a:off x="0" y="0"/>
                <a:ext cx="1104" cy="1104"/>
                <a:chOff x="0" y="0"/>
                <a:chExt cx="1104" cy="1104"/>
              </a:xfrm>
            </p:grpSpPr>
            <p:sp>
              <p:nvSpPr>
                <p:cNvPr id="15373" name="Oval 14"/>
                <p:cNvSpPr/>
                <p:nvPr/>
              </p:nvSpPr>
              <p:spPr>
                <a:xfrm>
                  <a:off x="0" y="0"/>
                  <a:ext cx="1104" cy="1104"/>
                </a:xfrm>
                <a:prstGeom prst="ellipse">
                  <a:avLst/>
                </a:prstGeom>
                <a:noFill/>
                <a:ln w="25400" cap="flat" cmpd="sng">
                  <a:solidFill>
                    <a:schemeClr val="accent2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endParaRPr lang="zh-CN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374" name="Text Box 15"/>
                <p:cNvSpPr txBox="1"/>
                <p:nvPr/>
              </p:nvSpPr>
              <p:spPr>
                <a:xfrm>
                  <a:off x="288" y="456"/>
                  <a:ext cx="336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O</a:t>
                  </a:r>
                  <a:endPara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5375" name="Text Box 16"/>
              <p:cNvSpPr txBox="1"/>
              <p:nvPr/>
            </p:nvSpPr>
            <p:spPr>
              <a:xfrm>
                <a:off x="1077" y="432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5376" name="Group 17"/>
            <p:cNvGrpSpPr/>
            <p:nvPr/>
          </p:nvGrpSpPr>
          <p:grpSpPr>
            <a:xfrm>
              <a:off x="564" y="288"/>
              <a:ext cx="849" cy="465"/>
              <a:chOff x="0" y="0"/>
              <a:chExt cx="849" cy="465"/>
            </a:xfrm>
          </p:grpSpPr>
          <p:sp>
            <p:nvSpPr>
              <p:cNvPr id="15377" name="Line 18"/>
              <p:cNvSpPr/>
              <p:nvPr/>
            </p:nvSpPr>
            <p:spPr>
              <a:xfrm rot="1497001" flipV="1">
                <a:off x="0" y="75"/>
                <a:ext cx="480" cy="336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378" name="Line 19"/>
              <p:cNvSpPr/>
              <p:nvPr/>
            </p:nvSpPr>
            <p:spPr>
              <a:xfrm rot="2017126" flipV="1">
                <a:off x="12" y="129"/>
                <a:ext cx="480" cy="336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379" name="Text Box 20"/>
              <p:cNvSpPr txBox="1"/>
              <p:nvPr/>
            </p:nvSpPr>
            <p:spPr>
              <a:xfrm>
                <a:off x="513" y="0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B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5381" name="Text Box 21"/>
          <p:cNvSpPr txBox="1"/>
          <p:nvPr/>
        </p:nvSpPr>
        <p:spPr>
          <a:xfrm>
            <a:off x="250825" y="5481638"/>
            <a:ext cx="8461375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结论：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当</a:t>
            </a:r>
            <a:r>
              <a:rPr lang="en-US" altLang="zh-CN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△</a:t>
            </a:r>
            <a:r>
              <a:rPr lang="en-US" altLang="zh-CN" sz="2800" b="1" i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很小很小时，</a:t>
            </a:r>
            <a:r>
              <a:rPr lang="en-US" altLang="zh-CN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△</a:t>
            </a:r>
            <a:r>
              <a:rPr lang="en-US" altLang="zh-CN" sz="2800" b="1" i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指向圆心．即</a:t>
            </a:r>
            <a:r>
              <a:rPr lang="zh-CN" altLang="en-US" sz="2800" b="1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匀速圆周运动的瞬时加速度方向</a:t>
            </a:r>
            <a:r>
              <a:rPr lang="zh-CN" altLang="en-US" sz="28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指向圆心</a:t>
            </a:r>
            <a:r>
              <a:rPr lang="en-US" altLang="zh-CN" sz="28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--------</a:t>
            </a:r>
            <a:r>
              <a:rPr lang="zh-CN" altLang="en-US" sz="2800" b="1" noProof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向心加速度</a:t>
            </a:r>
            <a:r>
              <a:rPr lang="zh-CN" altLang="en-US" sz="2800" b="1" noProof="1">
                <a:solidFill>
                  <a:srgbClr val="33339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lang="zh-CN" altLang="en-US" sz="2800" b="1" noProof="1">
              <a:solidFill>
                <a:srgbClr val="33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2" name="Text Box 23"/>
          <p:cNvSpPr txBox="1"/>
          <p:nvPr/>
        </p:nvSpPr>
        <p:spPr>
          <a:xfrm>
            <a:off x="367983" y="883603"/>
            <a:ext cx="7172325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  <a:t>1．向心加速度的方向</a:t>
            </a:r>
            <a:endParaRPr lang="zh-CN" alt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0AF6"/>
              </a:solidFill>
              <a:effectLst/>
              <a:latin typeface="华文隶书" panose="02010800040101010101" charset="-122"/>
              <a:ea typeface="华文隶书" panose="02010800040101010101" charset="-122"/>
              <a:cs typeface="华文隶书" panose="02010800040101010101" charset="-122"/>
            </a:endParaRPr>
          </a:p>
        </p:txBody>
      </p:sp>
      <p:sp>
        <p:nvSpPr>
          <p:cNvPr id="15384" name="Line 24"/>
          <p:cNvSpPr/>
          <p:nvPr/>
        </p:nvSpPr>
        <p:spPr>
          <a:xfrm flipV="1">
            <a:off x="3240088" y="3213100"/>
            <a:ext cx="0" cy="1258888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85" name="Line 25"/>
          <p:cNvSpPr/>
          <p:nvPr/>
        </p:nvSpPr>
        <p:spPr>
          <a:xfrm flipV="1">
            <a:off x="3095625" y="2671763"/>
            <a:ext cx="0" cy="1258887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86" name="Text Box 26"/>
          <p:cNvSpPr txBox="1"/>
          <p:nvPr/>
        </p:nvSpPr>
        <p:spPr>
          <a:xfrm>
            <a:off x="3384550" y="3032125"/>
            <a:ext cx="10429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V</a:t>
            </a:r>
            <a:r>
              <a:rPr lang="en-US" altLang="zh-CN" sz="2800" b="1" baseline="-250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2800" b="1" baseline="-250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387" name="Text Box 27"/>
          <p:cNvSpPr txBox="1"/>
          <p:nvPr/>
        </p:nvSpPr>
        <p:spPr>
          <a:xfrm>
            <a:off x="3095625" y="2420938"/>
            <a:ext cx="10429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V</a:t>
            </a:r>
            <a:r>
              <a:rPr lang="en-US" altLang="zh-CN" sz="2800" b="1" baseline="-250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2800" b="1" baseline="-250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388" name="Line 28"/>
          <p:cNvSpPr/>
          <p:nvPr/>
        </p:nvSpPr>
        <p:spPr>
          <a:xfrm flipH="1" flipV="1">
            <a:off x="2303463" y="3033713"/>
            <a:ext cx="792162" cy="89852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89" name="Text Box 29"/>
          <p:cNvSpPr txBox="1"/>
          <p:nvPr/>
        </p:nvSpPr>
        <p:spPr>
          <a:xfrm>
            <a:off x="1763713" y="2816225"/>
            <a:ext cx="10429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V</a:t>
            </a:r>
            <a:r>
              <a:rPr lang="en-US" altLang="zh-CN" sz="2800" b="1" baseline="-250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2800" b="1" baseline="-250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390" name="Line 30"/>
          <p:cNvSpPr/>
          <p:nvPr/>
        </p:nvSpPr>
        <p:spPr>
          <a:xfrm flipH="1">
            <a:off x="2303463" y="2708275"/>
            <a:ext cx="792162" cy="360363"/>
          </a:xfrm>
          <a:prstGeom prst="line">
            <a:avLst/>
          </a:prstGeom>
          <a:ln w="38100" cap="flat" cmpd="sng">
            <a:solidFill>
              <a:srgbClr val="F2582E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91" name="Text Box 31"/>
          <p:cNvSpPr txBox="1"/>
          <p:nvPr/>
        </p:nvSpPr>
        <p:spPr>
          <a:xfrm>
            <a:off x="6769100" y="3032125"/>
            <a:ext cx="10429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V</a:t>
            </a:r>
            <a:r>
              <a:rPr lang="en-US" altLang="zh-CN" sz="2800" b="1" baseline="-250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2800" b="1" baseline="-250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392" name="Line 32"/>
          <p:cNvSpPr/>
          <p:nvPr/>
        </p:nvSpPr>
        <p:spPr>
          <a:xfrm flipH="1" flipV="1">
            <a:off x="6553200" y="3200400"/>
            <a:ext cx="200025" cy="1096963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93" name="Text Box 33"/>
          <p:cNvSpPr txBox="1"/>
          <p:nvPr/>
        </p:nvSpPr>
        <p:spPr>
          <a:xfrm>
            <a:off x="5905500" y="3032125"/>
            <a:ext cx="10429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V</a:t>
            </a:r>
            <a:r>
              <a:rPr lang="en-US" altLang="zh-CN" sz="2800" b="1" baseline="-2500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2800" b="1" baseline="-2500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394" name="Line 34"/>
          <p:cNvSpPr/>
          <p:nvPr/>
        </p:nvSpPr>
        <p:spPr>
          <a:xfrm flipV="1">
            <a:off x="6781800" y="3276600"/>
            <a:ext cx="0" cy="1182688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95" name="Line 35"/>
          <p:cNvSpPr/>
          <p:nvPr/>
        </p:nvSpPr>
        <p:spPr>
          <a:xfrm flipH="1">
            <a:off x="6499225" y="3160713"/>
            <a:ext cx="279400" cy="39687"/>
          </a:xfrm>
          <a:prstGeom prst="line">
            <a:avLst/>
          </a:prstGeom>
          <a:ln w="38100" cap="flat" cmpd="sng">
            <a:solidFill>
              <a:srgbClr val="F2582E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96" name="Text Box 36"/>
          <p:cNvSpPr txBox="1"/>
          <p:nvPr/>
        </p:nvSpPr>
        <p:spPr>
          <a:xfrm>
            <a:off x="6300788" y="2708275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Δv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7" name="Line 37"/>
          <p:cNvSpPr/>
          <p:nvPr/>
        </p:nvSpPr>
        <p:spPr>
          <a:xfrm flipH="1">
            <a:off x="6480175" y="4292600"/>
            <a:ext cx="252413" cy="36513"/>
          </a:xfrm>
          <a:prstGeom prst="line">
            <a:avLst/>
          </a:prstGeom>
          <a:ln w="38100" cap="flat" cmpd="sng">
            <a:solidFill>
              <a:srgbClr val="F2582E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5398" name="Text Box 38"/>
          <p:cNvSpPr txBox="1"/>
          <p:nvPr/>
        </p:nvSpPr>
        <p:spPr>
          <a:xfrm>
            <a:off x="6038850" y="3895725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Δv</a:t>
            </a:r>
            <a:endParaRPr lang="en-US" altLang="zh-CN" sz="24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400" name="Line 34"/>
          <p:cNvSpPr/>
          <p:nvPr/>
        </p:nvSpPr>
        <p:spPr>
          <a:xfrm flipV="1">
            <a:off x="6735763" y="3124200"/>
            <a:ext cx="1587" cy="1182688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6" name="文本框 5"/>
          <p:cNvSpPr txBox="1"/>
          <p:nvPr/>
        </p:nvSpPr>
        <p:spPr>
          <a:xfrm>
            <a:off x="838200" y="154305"/>
            <a:ext cx="4264660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一、向心加速度</a:t>
            </a:r>
            <a:endParaRPr lang="zh-CN" altLang="en-US" sz="3600" b="1">
              <a:ln w="10160">
                <a:solidFill>
                  <a:schemeClr val="accent5"/>
                </a:solidFill>
                <a:prstDash val="solid"/>
              </a:ln>
              <a:solidFill>
                <a:srgbClr val="F010F7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1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6" dur="8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7" dur="8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80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70" grpId="0"/>
      <p:bldP spid="15381" grpId="0"/>
      <p:bldP spid="15386" grpId="0" build="allAtOnce"/>
      <p:bldP spid="15396" grpId="0"/>
      <p:bldP spid="1539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467544" y="1280373"/>
            <a:ext cx="3376357" cy="492443"/>
          </a:xfrm>
          <a:prstGeom prst="rect">
            <a:avLst/>
          </a:prstGeom>
          <a:solidFill>
            <a:srgbClr val="FFFFF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ea typeface="微软雅黑" panose="020B0503020204020204" charset="-122"/>
              </a:rPr>
              <a:t>向心加速度的表达式：</a:t>
            </a:r>
            <a:endParaRPr lang="zh-CN" altLang="en-US" sz="26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ea typeface="微软雅黑" panose="020B0503020204020204" charset="-122"/>
            </a:endParaRPr>
          </a:p>
        </p:txBody>
      </p:sp>
      <p:grpSp>
        <p:nvGrpSpPr>
          <p:cNvPr id="2" name="Group 7"/>
          <p:cNvGrpSpPr/>
          <p:nvPr/>
        </p:nvGrpSpPr>
        <p:grpSpPr bwMode="auto">
          <a:xfrm>
            <a:off x="2340610" y="1725930"/>
            <a:ext cx="1583055" cy="994291"/>
            <a:chOff x="865" y="2304"/>
            <a:chExt cx="997" cy="513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763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865" y="2427"/>
                  <a:ext cx="672" cy="3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sz="2800" i="1" dirty="0">
                      <a:solidFill>
                        <a:srgbClr val="FF0000"/>
                      </a:solidFill>
                      <a:ea typeface="楷体_GB2312" pitchFamily="49" charset="-122"/>
                    </a:rPr>
                    <a:t>a</a:t>
                  </a:r>
                  <a:r>
                    <a:rPr lang="en-US" altLang="zh-CN" sz="2800" baseline="-25000" dirty="0">
                      <a:solidFill>
                        <a:srgbClr val="FF0000"/>
                      </a:solidFill>
                      <a:ea typeface="楷体_GB2312" pitchFamily="49" charset="-122"/>
                    </a:rPr>
                    <a:t>n</a:t>
                  </a:r>
                  <a:r>
                    <a:rPr lang="en-US" altLang="zh-CN" sz="2800" dirty="0">
                      <a:solidFill>
                        <a:srgbClr val="FF0000"/>
                      </a:solidFill>
                      <a:ea typeface="楷体_GB2312" pitchFamily="49" charset="-122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altLang="zh-CN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楷体_GB2312" pitchFamily="49" charset="-122"/>
                        </a:rPr>
                        <m:t>=</m:t>
                      </m:r>
                    </m:oMath>
                  </a14:m>
                  <a:r>
                    <a:rPr lang="en-US" altLang="zh-CN" sz="2800" dirty="0">
                      <a:solidFill>
                        <a:srgbClr val="FF0000"/>
                      </a:solidFill>
                      <a:latin typeface="楷体_GB2312" pitchFamily="49" charset="-122"/>
                      <a:ea typeface="楷体_GB2312" pitchFamily="49" charset="-122"/>
                    </a:rPr>
                    <a:t>   </a:t>
                  </a:r>
                </a:p>
              </p:txBody>
            </p:sp>
          </mc:Choice>
          <mc:Fallback>
            <p:sp>
              <p:nvSpPr>
                <p:cNvPr id="31763" name="Text 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865" y="2427"/>
                  <a:ext cx="672" cy="330"/>
                </a:xfrm>
                <a:prstGeom prst="rect">
                  <a:avLst/>
                </a:prstGeom>
                <a:blipFill rotWithShape="1">
                  <a:blip r:embed="rId1" cstate="print"/>
                  <a:stretch>
                    <a:fillRect l="-12000" t="-10465" b="-32558"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sp>
          <p:nvSpPr>
            <p:cNvPr id="31764" name="Line 9"/>
            <p:cNvSpPr>
              <a:spLocks noChangeShapeType="1"/>
            </p:cNvSpPr>
            <p:nvPr/>
          </p:nvSpPr>
          <p:spPr bwMode="auto">
            <a:xfrm>
              <a:off x="1416" y="2621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65" name="Text Box 10"/>
            <p:cNvSpPr txBox="1">
              <a:spLocks noChangeArrowheads="1"/>
            </p:cNvSpPr>
            <p:nvPr/>
          </p:nvSpPr>
          <p:spPr bwMode="auto">
            <a:xfrm>
              <a:off x="1430" y="2304"/>
              <a:ext cx="432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i="1" dirty="0">
                  <a:solidFill>
                    <a:srgbClr val="FF0000"/>
                  </a:solidFill>
                  <a:ea typeface="微软雅黑" panose="020B0503020204020204" charset="-122"/>
                </a:rPr>
                <a:t>v</a:t>
              </a:r>
              <a:r>
                <a:rPr lang="en-US" altLang="zh-CN" sz="2800" baseline="32000" dirty="0">
                  <a:solidFill>
                    <a:srgbClr val="FF0000"/>
                  </a:solidFill>
                  <a:ea typeface="微软雅黑" panose="020B0503020204020204" charset="-122"/>
                </a:rPr>
                <a:t>2</a:t>
              </a:r>
              <a:endParaRPr lang="en-US" altLang="zh-CN" sz="2800" baseline="32000" dirty="0">
                <a:solidFill>
                  <a:srgbClr val="FF0000"/>
                </a:solidFill>
                <a:ea typeface="微软雅黑" panose="020B0503020204020204" charset="-122"/>
              </a:endParaRPr>
            </a:p>
          </p:txBody>
        </p:sp>
        <p:sp>
          <p:nvSpPr>
            <p:cNvPr id="31766" name="Text Box 11"/>
            <p:cNvSpPr txBox="1">
              <a:spLocks noChangeArrowheads="1"/>
            </p:cNvSpPr>
            <p:nvPr/>
          </p:nvSpPr>
          <p:spPr bwMode="auto">
            <a:xfrm>
              <a:off x="1416" y="2548"/>
              <a:ext cx="336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i="1" dirty="0">
                  <a:solidFill>
                    <a:srgbClr val="FF0000"/>
                  </a:solidFill>
                  <a:ea typeface="微软雅黑" panose="020B0503020204020204" charset="-122"/>
                </a:rPr>
                <a:t>r</a:t>
              </a:r>
              <a:endParaRPr lang="en-US" altLang="zh-CN" sz="2800" i="1" dirty="0">
                <a:solidFill>
                  <a:srgbClr val="FF0000"/>
                </a:solidFill>
                <a:ea typeface="微软雅黑" panose="020B0503020204020204" charset="-122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1760" name="Text Box 14"/>
              <p:cNvSpPr txBox="1">
                <a:spLocks noChangeArrowheads="1"/>
              </p:cNvSpPr>
              <p:nvPr/>
            </p:nvSpPr>
            <p:spPr bwMode="auto">
              <a:xfrm>
                <a:off x="4859338" y="1993901"/>
                <a:ext cx="1600200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i="1" dirty="0">
                    <a:solidFill>
                      <a:srgbClr val="FF0000"/>
                    </a:solidFill>
                    <a:ea typeface="楷体_GB2312" pitchFamily="49" charset="-122"/>
                  </a:rPr>
                  <a:t>a</a:t>
                </a:r>
                <a:r>
                  <a:rPr lang="en-US" altLang="zh-CN" sz="2800" baseline="-25000" dirty="0">
                    <a:solidFill>
                      <a:srgbClr val="FF0000"/>
                    </a:solidFill>
                    <a:ea typeface="楷体_GB2312" pitchFamily="49" charset="-122"/>
                  </a:rPr>
                  <a:t>n </a:t>
                </a:r>
                <a14:m>
                  <m:oMath xmlns:m="http://schemas.openxmlformats.org/officeDocument/2006/math">
                    <m:r>
                      <a:rPr lang="en-US" altLang="zh-CN" sz="2800" i="1" dirty="0" smtClean="0">
                        <a:solidFill>
                          <a:srgbClr val="FF0000"/>
                        </a:solidFill>
                        <a:latin typeface="Cambria Math"/>
                        <a:ea typeface="楷体_GB2312" pitchFamily="49" charset="-122"/>
                      </a:rPr>
                      <m:t>=</m:t>
                    </m:r>
                  </m:oMath>
                </a14:m>
                <a:r>
                  <a:rPr lang="en-US" altLang="zh-CN" sz="2800" dirty="0">
                    <a:solidFill>
                      <a:srgbClr val="FF0000"/>
                    </a:solidFill>
                    <a:ea typeface="楷体_GB2312" pitchFamily="49" charset="-122"/>
                  </a:rPr>
                  <a:t> </a:t>
                </a:r>
                <a:r>
                  <a:rPr lang="en-US" altLang="zh-CN" sz="2800" i="1" dirty="0">
                    <a:solidFill>
                      <a:srgbClr val="FF0000"/>
                    </a:solidFill>
                    <a:ea typeface="楷体_GB2312" pitchFamily="49" charset="-122"/>
                  </a:rPr>
                  <a:t>r</a:t>
                </a:r>
                <a:r>
                  <a:rPr lang="en-US" altLang="zh-CN" sz="2800" i="1" dirty="0">
                    <a:solidFill>
                      <a:srgbClr val="FF0000"/>
                    </a:solidFill>
                  </a:rPr>
                  <a:t>ω</a:t>
                </a:r>
                <a:r>
                  <a:rPr lang="en-US" altLang="zh-CN" sz="2800" baseline="40000" dirty="0">
                    <a:solidFill>
                      <a:srgbClr val="FF0000"/>
                    </a:solidFill>
                  </a:rPr>
                  <a:t>2</a:t>
                </a:r>
              </a:p>
            </p:txBody>
          </p:sp>
        </mc:Choice>
        <mc:Fallback>
          <p:sp>
            <p:nvSpPr>
              <p:cNvPr id="31760" name="Text 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59655" y="1993900"/>
                <a:ext cx="1600200" cy="69469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605" t="-11628" b="-3139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552995" name="AutoShape 35"/>
          <p:cNvSpPr>
            <a:spLocks noChangeArrowheads="1"/>
          </p:cNvSpPr>
          <p:nvPr/>
        </p:nvSpPr>
        <p:spPr bwMode="auto">
          <a:xfrm>
            <a:off x="401976" y="4196747"/>
            <a:ext cx="2141712" cy="1008112"/>
          </a:xfrm>
          <a:prstGeom prst="wedgeRoundRectCallout">
            <a:avLst>
              <a:gd name="adj1" fmla="val 67648"/>
              <a:gd name="adj2" fmla="val 50978"/>
              <a:gd name="adj3" fmla="val 16667"/>
            </a:avLst>
          </a:prstGeom>
          <a:solidFill>
            <a:srgbClr val="FFFFCC">
              <a:alpha val="79999"/>
            </a:srgbClr>
          </a:solidFill>
          <a:ln w="9525" algn="ctr">
            <a:solidFill>
              <a:schemeClr val="tx1"/>
            </a:solidFill>
            <a:miter lim="800000"/>
          </a:ln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i="1" dirty="0" smtClean="0">
                <a:solidFill>
                  <a:srgbClr val="FF0000"/>
                </a:solidFill>
                <a:ea typeface="微软雅黑" panose="020B0503020204020204" charset="-122"/>
              </a:rPr>
              <a:t>v</a:t>
            </a:r>
            <a:r>
              <a:rPr lang="en-US" altLang="zh-CN" dirty="0" smtClean="0">
                <a:solidFill>
                  <a:srgbClr val="FF0000"/>
                </a:solidFill>
                <a:ea typeface="微软雅黑" panose="020B0503020204020204" charset="-122"/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  <a:ea typeface="微软雅黑" panose="020B0503020204020204" charset="-122"/>
              </a:rPr>
              <a:t>不变</a:t>
            </a:r>
            <a:r>
              <a:rPr lang="zh-CN" altLang="en-US" dirty="0">
                <a:solidFill>
                  <a:srgbClr val="FF0000"/>
                </a:solidFill>
                <a:ea typeface="微软雅黑" panose="020B0503020204020204" charset="-122"/>
              </a:rPr>
              <a:t>时，</a:t>
            </a:r>
            <a:r>
              <a:rPr lang="en-US" altLang="zh-CN" i="1" dirty="0">
                <a:solidFill>
                  <a:srgbClr val="FF0000"/>
                </a:solidFill>
                <a:ea typeface="微软雅黑" panose="020B0503020204020204" charset="-122"/>
              </a:rPr>
              <a:t>a</a:t>
            </a:r>
            <a:r>
              <a:rPr lang="en-US" altLang="zh-CN" baseline="-25000" dirty="0">
                <a:solidFill>
                  <a:srgbClr val="FF0000"/>
                </a:solidFill>
                <a:ea typeface="微软雅黑" panose="020B0503020204020204" charset="-122"/>
              </a:rPr>
              <a:t>n</a:t>
            </a:r>
            <a:r>
              <a:rPr lang="zh-CN" altLang="en-US" dirty="0">
                <a:solidFill>
                  <a:srgbClr val="FF0000"/>
                </a:solidFill>
                <a:ea typeface="微软雅黑" panose="020B0503020204020204" charset="-122"/>
              </a:rPr>
              <a:t>与</a:t>
            </a:r>
            <a:r>
              <a:rPr lang="en-US" altLang="zh-CN" i="1" dirty="0">
                <a:solidFill>
                  <a:srgbClr val="FF0000"/>
                </a:solidFill>
                <a:ea typeface="微软雅黑" panose="020B0503020204020204" charset="-122"/>
              </a:rPr>
              <a:t>r </a:t>
            </a:r>
            <a:r>
              <a:rPr lang="zh-CN" altLang="en-US" dirty="0">
                <a:solidFill>
                  <a:srgbClr val="FF0000"/>
                </a:solidFill>
                <a:ea typeface="微软雅黑" panose="020B0503020204020204" charset="-122"/>
              </a:rPr>
              <a:t>成反比</a:t>
            </a:r>
            <a:endParaRPr lang="zh-CN" altLang="en-US" dirty="0"/>
          </a:p>
        </p:txBody>
      </p:sp>
      <p:sp>
        <p:nvSpPr>
          <p:cNvPr id="552996" name="AutoShape 36"/>
          <p:cNvSpPr>
            <a:spLocks noChangeArrowheads="1"/>
          </p:cNvSpPr>
          <p:nvPr/>
        </p:nvSpPr>
        <p:spPr bwMode="auto">
          <a:xfrm>
            <a:off x="6857365" y="4274185"/>
            <a:ext cx="2209165" cy="1008380"/>
          </a:xfrm>
          <a:prstGeom prst="wedgeRoundRectCallout">
            <a:avLst>
              <a:gd name="adj1" fmla="val -78281"/>
              <a:gd name="adj2" fmla="val 41300"/>
              <a:gd name="adj3" fmla="val 16667"/>
            </a:avLst>
          </a:prstGeom>
          <a:solidFill>
            <a:srgbClr val="FFFFCC">
              <a:alpha val="79999"/>
            </a:srgbClr>
          </a:solidFill>
          <a:ln w="9525" algn="ctr">
            <a:solidFill>
              <a:schemeClr val="tx1"/>
            </a:solidFill>
            <a:miter lim="800000"/>
          </a:ln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i="1" dirty="0" smtClean="0">
                <a:solidFill>
                  <a:srgbClr val="FF0000"/>
                </a:solidFill>
                <a:ea typeface="微软雅黑" panose="020B0503020204020204" charset="-122"/>
              </a:rPr>
              <a:t>ω</a:t>
            </a:r>
            <a:r>
              <a:rPr lang="en-US" altLang="zh-CN" dirty="0" smtClean="0">
                <a:solidFill>
                  <a:srgbClr val="FF0000"/>
                </a:solidFill>
                <a:ea typeface="微软雅黑" panose="020B0503020204020204" charset="-122"/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  <a:ea typeface="微软雅黑" panose="020B0503020204020204" charset="-122"/>
              </a:rPr>
              <a:t>不变</a:t>
            </a:r>
            <a:r>
              <a:rPr lang="zh-CN" altLang="en-US" dirty="0">
                <a:solidFill>
                  <a:srgbClr val="FF0000"/>
                </a:solidFill>
                <a:ea typeface="微软雅黑" panose="020B0503020204020204" charset="-122"/>
              </a:rPr>
              <a:t>时，</a:t>
            </a:r>
            <a:r>
              <a:rPr lang="en-US" altLang="zh-CN" i="1" dirty="0" smtClean="0">
                <a:solidFill>
                  <a:srgbClr val="FF0000"/>
                </a:solidFill>
                <a:ea typeface="微软雅黑" panose="020B0503020204020204" charset="-122"/>
              </a:rPr>
              <a:t>a</a:t>
            </a:r>
            <a:r>
              <a:rPr lang="en-US" altLang="zh-CN" baseline="-25000" dirty="0" smtClean="0">
                <a:solidFill>
                  <a:srgbClr val="FF0000"/>
                </a:solidFill>
                <a:ea typeface="微软雅黑" panose="020B0503020204020204" charset="-122"/>
              </a:rPr>
              <a:t>n </a:t>
            </a:r>
            <a:r>
              <a:rPr lang="zh-CN" altLang="en-US" dirty="0" smtClean="0">
                <a:solidFill>
                  <a:srgbClr val="FF0000"/>
                </a:solidFill>
                <a:ea typeface="微软雅黑" panose="020B0503020204020204" charset="-122"/>
              </a:rPr>
              <a:t>与 </a:t>
            </a:r>
            <a:r>
              <a:rPr lang="en-US" altLang="zh-CN" i="1" dirty="0" smtClean="0">
                <a:solidFill>
                  <a:srgbClr val="FF0000"/>
                </a:solidFill>
                <a:ea typeface="微软雅黑" panose="020B0503020204020204" charset="-122"/>
              </a:rPr>
              <a:t>r</a:t>
            </a:r>
            <a:r>
              <a:rPr lang="en-US" altLang="zh-CN" dirty="0" smtClean="0">
                <a:solidFill>
                  <a:srgbClr val="FF0000"/>
                </a:solidFill>
                <a:ea typeface="微软雅黑" panose="020B0503020204020204" charset="-122"/>
              </a:rPr>
              <a:t>  </a:t>
            </a:r>
            <a:r>
              <a:rPr lang="zh-CN" altLang="en-US" dirty="0">
                <a:solidFill>
                  <a:srgbClr val="FF0000"/>
                </a:solidFill>
                <a:ea typeface="微软雅黑" panose="020B0503020204020204" charset="-122"/>
              </a:rPr>
              <a:t>成正比</a:t>
            </a:r>
            <a:endParaRPr lang="zh-CN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59877" y="366311"/>
            <a:ext cx="5333365" cy="8299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  <a:t>2</a:t>
            </a:r>
            <a:r>
              <a:rPr lang="zh-CN" alt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  <a:t>、向心加速度</a:t>
            </a:r>
            <a:r>
              <a:rPr lang="zh-CN" alt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</a:rPr>
              <a:t>大小</a:t>
            </a:r>
            <a:endParaRPr lang="zh-CN" alt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0AF6"/>
              </a:solidFill>
              <a:effectLst/>
              <a:latin typeface="华文隶书" panose="02010800040101010101" charset="-122"/>
              <a:ea typeface="华文隶书" panose="02010800040101010101" charset="-122"/>
              <a:cs typeface="华文隶书" panose="02010800040101010101" charset="-122"/>
            </a:endParaRPr>
          </a:p>
        </p:txBody>
      </p:sp>
      <p:grpSp>
        <p:nvGrpSpPr>
          <p:cNvPr id="3" name="组合 1"/>
          <p:cNvGrpSpPr/>
          <p:nvPr/>
        </p:nvGrpSpPr>
        <p:grpSpPr>
          <a:xfrm>
            <a:off x="467544" y="2688594"/>
            <a:ext cx="8060122" cy="1172454"/>
            <a:chOff x="467544" y="2688594"/>
            <a:chExt cx="8060122" cy="1172454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752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467544" y="2845385"/>
                  <a:ext cx="8060122" cy="10156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Times New Roman" pitchFamily="18" charset="0"/>
                      <a:ea typeface="宋体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zh-CN" altLang="en-US" dirty="0" smtClean="0">
                      <a:ea typeface="楷体_GB2312" pitchFamily="49" charset="-122"/>
                    </a:rPr>
                    <a:t>从公式                 </a:t>
                  </a:r>
                  <a:r>
                    <a:rPr lang="zh-CN" altLang="en-US" dirty="0">
                      <a:ea typeface="楷体_GB2312" pitchFamily="49" charset="-122"/>
                    </a:rPr>
                    <a:t>看，</a:t>
                  </a:r>
                  <a:r>
                    <a:rPr lang="en-US" altLang="zh-CN" i="1" dirty="0" smtClean="0">
                      <a:ea typeface="楷体_GB2312" pitchFamily="49" charset="-122"/>
                    </a:rPr>
                    <a:t>a</a:t>
                  </a:r>
                  <a:r>
                    <a:rPr lang="en-US" altLang="zh-CN" baseline="-25000" dirty="0" smtClean="0">
                      <a:ea typeface="楷体_GB2312" pitchFamily="49" charset="-122"/>
                    </a:rPr>
                    <a:t>n </a:t>
                  </a:r>
                  <a:r>
                    <a:rPr lang="zh-CN" altLang="en-US" dirty="0" smtClean="0">
                      <a:ea typeface="楷体_GB2312" pitchFamily="49" charset="-122"/>
                    </a:rPr>
                    <a:t>与 </a:t>
                  </a:r>
                  <a:r>
                    <a:rPr lang="en-US" altLang="zh-CN" i="1" dirty="0" smtClean="0">
                      <a:ea typeface="楷体_GB2312" pitchFamily="49" charset="-122"/>
                    </a:rPr>
                    <a:t>r </a:t>
                  </a:r>
                  <a:r>
                    <a:rPr lang="zh-CN" altLang="en-US" dirty="0" smtClean="0">
                      <a:ea typeface="楷体_GB2312" pitchFamily="49" charset="-122"/>
                    </a:rPr>
                    <a:t>成</a:t>
                  </a:r>
                  <a:r>
                    <a:rPr lang="zh-CN" altLang="en-US" dirty="0">
                      <a:ea typeface="楷体_GB2312" pitchFamily="49" charset="-122"/>
                    </a:rPr>
                    <a:t>反比；</a:t>
                  </a:r>
                </a:p>
                <a:p>
                  <a:pPr eaLnBrk="1" hangingPunct="1"/>
                  <a:r>
                    <a:rPr lang="zh-CN" altLang="en-US" dirty="0">
                      <a:ea typeface="楷体_GB2312" pitchFamily="49" charset="-122"/>
                    </a:rPr>
                    <a:t>从公式 </a:t>
                  </a:r>
                  <a:r>
                    <a:rPr lang="en-US" altLang="zh-CN" i="1" dirty="0">
                      <a:solidFill>
                        <a:srgbClr val="FF0000"/>
                      </a:solidFill>
                      <a:ea typeface="楷体_GB2312" pitchFamily="49" charset="-122"/>
                    </a:rPr>
                    <a:t>a</a:t>
                  </a:r>
                  <a:r>
                    <a:rPr lang="en-US" altLang="zh-CN" baseline="-25000" dirty="0">
                      <a:solidFill>
                        <a:srgbClr val="FF0000"/>
                      </a:solidFill>
                      <a:ea typeface="楷体_GB2312" pitchFamily="49" charset="-122"/>
                    </a:rPr>
                    <a:t>n </a:t>
                  </a:r>
                  <a14:m>
                    <m:oMath xmlns:m="http://schemas.openxmlformats.org/officeDocument/2006/math">
                      <m:r>
                        <a:rPr lang="en-US" altLang="zh-CN" i="1" dirty="0">
                          <a:solidFill>
                            <a:srgbClr val="FF0000"/>
                          </a:solidFill>
                          <a:latin typeface="Cambria Math"/>
                          <a:ea typeface="楷体_GB2312" pitchFamily="49" charset="-122"/>
                        </a:rPr>
                        <m:t>=</m:t>
                      </m:r>
                    </m:oMath>
                  </a14:m>
                  <a:r>
                    <a:rPr lang="en-US" altLang="zh-CN" dirty="0">
                      <a:solidFill>
                        <a:srgbClr val="FF0000"/>
                      </a:solidFill>
                      <a:ea typeface="楷体_GB2312" pitchFamily="49" charset="-122"/>
                    </a:rPr>
                    <a:t> </a:t>
                  </a:r>
                  <a:r>
                    <a:rPr lang="en-US" altLang="zh-CN" i="1" dirty="0" smtClean="0">
                      <a:solidFill>
                        <a:srgbClr val="FF0000"/>
                      </a:solidFill>
                      <a:ea typeface="楷体_GB2312" pitchFamily="49" charset="-122"/>
                    </a:rPr>
                    <a:t>r</a:t>
                  </a:r>
                  <a:r>
                    <a:rPr lang="en-US" altLang="zh-CN" i="1" dirty="0" smtClean="0">
                      <a:solidFill>
                        <a:srgbClr val="FF0000"/>
                      </a:solidFill>
                    </a:rPr>
                    <a:t>ω</a:t>
                  </a:r>
                  <a:r>
                    <a:rPr lang="en-US" altLang="zh-CN" baseline="40000" dirty="0" smtClean="0">
                      <a:solidFill>
                        <a:srgbClr val="FF0000"/>
                      </a:solidFill>
                    </a:rPr>
                    <a:t>2</a:t>
                  </a:r>
                  <a:r>
                    <a:rPr lang="zh-CN" altLang="en-US" dirty="0" smtClean="0">
                      <a:ea typeface="楷体_GB2312" pitchFamily="49" charset="-122"/>
                    </a:rPr>
                    <a:t>  看</a:t>
                  </a:r>
                  <a:r>
                    <a:rPr lang="zh-CN" altLang="en-US" dirty="0">
                      <a:ea typeface="楷体_GB2312" pitchFamily="49" charset="-122"/>
                    </a:rPr>
                    <a:t>，</a:t>
                  </a:r>
                  <a:r>
                    <a:rPr lang="en-US" altLang="zh-CN" i="1" dirty="0" smtClean="0">
                      <a:ea typeface="楷体_GB2312" pitchFamily="49" charset="-122"/>
                    </a:rPr>
                    <a:t>a</a:t>
                  </a:r>
                  <a:r>
                    <a:rPr lang="en-US" altLang="zh-CN" baseline="-25000" dirty="0" smtClean="0">
                      <a:ea typeface="楷体_GB2312" pitchFamily="49" charset="-122"/>
                    </a:rPr>
                    <a:t>n </a:t>
                  </a:r>
                  <a:r>
                    <a:rPr lang="zh-CN" altLang="en-US" dirty="0" smtClean="0">
                      <a:ea typeface="楷体_GB2312" pitchFamily="49" charset="-122"/>
                    </a:rPr>
                    <a:t>与 </a:t>
                  </a:r>
                  <a:r>
                    <a:rPr lang="en-US" altLang="zh-CN" i="1" dirty="0" smtClean="0">
                      <a:ea typeface="楷体_GB2312" pitchFamily="49" charset="-122"/>
                    </a:rPr>
                    <a:t>r</a:t>
                  </a:r>
                  <a:r>
                    <a:rPr lang="en-US" altLang="zh-CN" dirty="0" smtClean="0">
                      <a:ea typeface="楷体_GB2312" pitchFamily="49" charset="-122"/>
                    </a:rPr>
                    <a:t> </a:t>
                  </a:r>
                  <a:r>
                    <a:rPr lang="zh-CN" altLang="en-US" dirty="0" smtClean="0">
                      <a:ea typeface="楷体_GB2312" pitchFamily="49" charset="-122"/>
                    </a:rPr>
                    <a:t>成正比</a:t>
                  </a:r>
                  <a:r>
                    <a:rPr lang="zh-CN" altLang="en-US" dirty="0">
                      <a:ea typeface="楷体_GB2312" pitchFamily="49" charset="-122"/>
                    </a:rPr>
                    <a:t>；这两个结论是否矛盾？</a:t>
                  </a:r>
                </a:p>
              </p:txBody>
            </p:sp>
          </mc:Choice>
          <mc:Fallback>
            <p:sp>
              <p:nvSpPr>
                <p:cNvPr id="31752" name="Text 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467544" y="2845385"/>
                  <a:ext cx="8060122" cy="1015663"/>
                </a:xfrm>
                <a:prstGeom prst="rect">
                  <a:avLst/>
                </a:prstGeom>
                <a:blipFill rotWithShape="1">
                  <a:blip r:embed="rId3" cstate="print"/>
                  <a:stretch>
                    <a:fillRect l="-1210" t="-6627" r="-4917" b="-13855"/>
                  </a:stretch>
                </a:blip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p:grpSp>
          <p:nvGrpSpPr>
            <p:cNvPr id="4" name="Group 7"/>
            <p:cNvGrpSpPr/>
            <p:nvPr/>
          </p:nvGrpSpPr>
          <p:grpSpPr bwMode="auto">
            <a:xfrm>
              <a:off x="1512283" y="2688594"/>
              <a:ext cx="1433514" cy="804863"/>
              <a:chOff x="865" y="2333"/>
              <a:chExt cx="903" cy="507"/>
            </a:xfrm>
          </p:grpSpPr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27" name="Text Box 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65" y="2427"/>
                    <a:ext cx="672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1pPr>
                    <a:lvl2pPr marL="742950" indent="-285750" eaLnBrk="0" hangingPunct="0"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2pPr>
                    <a:lvl3pPr marL="1143000" indent="-228600" eaLnBrk="0" hangingPunct="0"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3pPr>
                    <a:lvl4pPr marL="1600200" indent="-228600" eaLnBrk="0" hangingPunct="0"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4pPr>
                    <a:lvl5pPr marL="2057400" indent="-228600" eaLnBrk="0" hangingPunct="0"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 b="1">
                        <a:solidFill>
                          <a:schemeClr val="tx1"/>
                        </a:solidFill>
                        <a:latin typeface="Times New Roman" pitchFamily="18" charset="0"/>
                        <a:ea typeface="宋体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en-US" altLang="zh-CN" i="1" dirty="0">
                        <a:solidFill>
                          <a:srgbClr val="FF0000"/>
                        </a:solidFill>
                        <a:ea typeface="楷体_GB2312" pitchFamily="49" charset="-122"/>
                      </a:rPr>
                      <a:t>a</a:t>
                    </a:r>
                    <a:r>
                      <a:rPr lang="en-US" altLang="zh-CN" baseline="-25000" dirty="0">
                        <a:solidFill>
                          <a:srgbClr val="FF0000"/>
                        </a:solidFill>
                        <a:ea typeface="楷体_GB2312" pitchFamily="49" charset="-122"/>
                      </a:rPr>
                      <a:t>n</a:t>
                    </a:r>
                    <a:r>
                      <a:rPr lang="en-US" altLang="zh-CN" dirty="0">
                        <a:solidFill>
                          <a:srgbClr val="FF0000"/>
                        </a:solidFill>
                        <a:ea typeface="楷体_GB2312" pitchFamily="49" charset="-122"/>
                      </a:rPr>
                      <a:t> </a:t>
                    </a:r>
                    <a14:m>
                      <m:oMath xmlns:m="http://schemas.openxmlformats.org/officeDocument/2006/math">
                        <m:r>
                          <a:rPr lang="en-US" altLang="zh-CN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楷体_GB2312" pitchFamily="49" charset="-122"/>
                          </a:rPr>
                          <m:t>=</m:t>
                        </m:r>
                      </m:oMath>
                    </a14:m>
                    <a:r>
                      <a:rPr lang="en-US" altLang="zh-CN" dirty="0">
                        <a:solidFill>
                          <a:srgbClr val="FF0000"/>
                        </a:solidFill>
                        <a:latin typeface="楷体_GB2312" pitchFamily="49" charset="-122"/>
                        <a:ea typeface="楷体_GB2312" pitchFamily="49" charset="-122"/>
                      </a:rPr>
                      <a:t>   </a:t>
                    </a:r>
                  </a:p>
                </p:txBody>
              </p:sp>
            </mc:Choice>
            <mc:Fallback>
              <p:sp>
                <p:nvSpPr>
                  <p:cNvPr id="27" name="Text Box 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865" y="2427"/>
                    <a:ext cx="672" cy="291"/>
                  </a:xfrm>
                  <a:prstGeom prst="rect">
                    <a:avLst/>
                  </a:prstGeom>
                  <a:blipFill rotWithShape="1">
                    <a:blip r:embed="rId4" cstate="print"/>
                    <a:stretch>
                      <a:fillRect l="-8571" t="-9211" b="-30263"/>
                    </a:stretch>
                  </a:blipFill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  <a:endParaRPr lang="zh-CN" altLang="en-US">
                      <a:noFill/>
                    </a:endParaRPr>
                  </a:p>
                </p:txBody>
              </p:sp>
            </mc:Fallback>
          </mc:AlternateContent>
          <p:sp>
            <p:nvSpPr>
              <p:cNvPr id="28" name="Line 9"/>
              <p:cNvSpPr>
                <a:spLocks noChangeShapeType="1"/>
              </p:cNvSpPr>
              <p:nvPr/>
            </p:nvSpPr>
            <p:spPr bwMode="auto">
              <a:xfrm>
                <a:off x="1323" y="2595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Text Box 10"/>
              <p:cNvSpPr txBox="1">
                <a:spLocks noChangeArrowheads="1"/>
              </p:cNvSpPr>
              <p:nvPr/>
            </p:nvSpPr>
            <p:spPr bwMode="auto">
              <a:xfrm>
                <a:off x="1336" y="2333"/>
                <a:ext cx="43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i="1" dirty="0">
                    <a:solidFill>
                      <a:srgbClr val="FF0000"/>
                    </a:solidFill>
                    <a:ea typeface="微软雅黑" panose="020B0503020204020204" charset="-122"/>
                  </a:rPr>
                  <a:t>v</a:t>
                </a:r>
                <a:r>
                  <a:rPr lang="en-US" altLang="zh-CN" baseline="32000" dirty="0">
                    <a:solidFill>
                      <a:srgbClr val="FF0000"/>
                    </a:solidFill>
                    <a:ea typeface="微软雅黑" panose="020B0503020204020204" charset="-122"/>
                  </a:rPr>
                  <a:t>2</a:t>
                </a:r>
                <a:endParaRPr lang="en-US" altLang="zh-CN" baseline="32000" dirty="0">
                  <a:solidFill>
                    <a:srgbClr val="FF0000"/>
                  </a:solidFill>
                  <a:ea typeface="微软雅黑" panose="020B0503020204020204" charset="-122"/>
                </a:endParaRPr>
              </a:p>
            </p:txBody>
          </p:sp>
          <p:sp>
            <p:nvSpPr>
              <p:cNvPr id="30" name="Text Box 11"/>
              <p:cNvSpPr txBox="1">
                <a:spLocks noChangeArrowheads="1"/>
              </p:cNvSpPr>
              <p:nvPr/>
            </p:nvSpPr>
            <p:spPr bwMode="auto">
              <a:xfrm>
                <a:off x="1345" y="2549"/>
                <a:ext cx="33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i="1" dirty="0">
                    <a:solidFill>
                      <a:srgbClr val="FF0000"/>
                    </a:solidFill>
                    <a:ea typeface="微软雅黑" panose="020B0503020204020204" charset="-122"/>
                  </a:rPr>
                  <a:t>r</a:t>
                </a:r>
                <a:endParaRPr lang="en-US" altLang="zh-CN" i="1" dirty="0">
                  <a:solidFill>
                    <a:srgbClr val="FF0000"/>
                  </a:solidFill>
                  <a:ea typeface="微软雅黑" panose="020B0503020204020204" charset="-122"/>
                </a:endParaRPr>
              </a:p>
            </p:txBody>
          </p:sp>
        </p:grpSp>
      </p:grpSp>
      <p:pic>
        <p:nvPicPr>
          <p:cNvPr id="36" name="Picture 2" descr="5-84.tif"/>
          <p:cNvPicPr>
            <a:picLocks noChangeAspect="1" noChangeArrowheads="1"/>
          </p:cNvPicPr>
          <p:nvPr/>
        </p:nvPicPr>
        <p:blipFill>
          <a:blip r:embed="rId5" r:link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6" b="15378"/>
          <a:stretch>
            <a:fillRect/>
          </a:stretch>
        </p:blipFill>
        <p:spPr bwMode="auto">
          <a:xfrm>
            <a:off x="2725888" y="4437112"/>
            <a:ext cx="4077826" cy="181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5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ldLvl="0" animBg="1"/>
      <p:bldP spid="31760" grpId="0" bldLvl="0" animBg="1"/>
      <p:bldP spid="552995" grpId="0" bldLvl="0" animBg="1"/>
      <p:bldP spid="552996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8433"/>
          <p:cNvSpPr/>
          <p:nvPr/>
        </p:nvSpPr>
        <p:spPr>
          <a:xfrm>
            <a:off x="571500" y="2781935"/>
            <a:ext cx="7607300" cy="955675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2．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向心加速度与线速度垂直，只改变速度方向不改变速度大小。</a:t>
            </a:r>
            <a:endParaRPr lang="zh-CN" altLang="en-US" sz="2800" b="1" baseline="-25000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571500" y="1464310"/>
            <a:ext cx="8001000" cy="1127125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1．向心加速度始终指向圆心，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方向时刻改变，</a:t>
            </a:r>
            <a:r>
              <a:rPr lang="zh-CN" altLang="en-US" sz="2800" b="1" dirty="0">
                <a:solidFill>
                  <a:srgbClr val="01020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因此匀速圆周运动不是匀变速运动，是变加速运动。</a:t>
            </a:r>
            <a:endParaRPr lang="zh-CN" altLang="en-US" sz="2800" b="1" dirty="0">
              <a:solidFill>
                <a:srgbClr val="01020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0" name="文本框 18436"/>
          <p:cNvSpPr txBox="1"/>
          <p:nvPr/>
        </p:nvSpPr>
        <p:spPr>
          <a:xfrm>
            <a:off x="440055" y="586105"/>
            <a:ext cx="6654165" cy="832485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 anchor="t">
            <a:spAutoFit/>
            <a:scene3d>
              <a:camera prst="orthographicFront"/>
              <a:lightRig rig="threePt" dir="t"/>
            </a:scene3d>
          </a:bodyPr>
          <a:p>
            <a:pPr>
              <a:spcBef>
                <a:spcPct val="50000"/>
              </a:spcBef>
            </a:pPr>
            <a:r>
              <a:rPr lang="zh-CN" altLang="en-US" sz="48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0AF6"/>
                </a:solidFill>
                <a:effectLst/>
                <a:latin typeface="华文隶书" panose="02010800040101010101" charset="-122"/>
                <a:ea typeface="华文隶书" panose="02010800040101010101" charset="-122"/>
              </a:rPr>
              <a:t>对向心加速度的理解</a:t>
            </a:r>
            <a:endParaRPr lang="zh-CN" altLang="en-US" sz="4800" b="1">
              <a:ln w="22225">
                <a:solidFill>
                  <a:schemeClr val="accent2"/>
                </a:solidFill>
                <a:prstDash val="solid"/>
              </a:ln>
              <a:solidFill>
                <a:srgbClr val="200AF6"/>
              </a:solidFill>
              <a:effectLst/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18438" name="矩形 18437"/>
          <p:cNvSpPr/>
          <p:nvPr/>
        </p:nvSpPr>
        <p:spPr>
          <a:xfrm>
            <a:off x="571500" y="3928745"/>
            <a:ext cx="8343900" cy="1758950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t"/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zh-CN" altLang="en-US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3．物理意义：</a:t>
            </a:r>
            <a:endParaRPr lang="zh-CN" altLang="en-US" sz="2800" b="1" dirty="0">
              <a:solidFill>
                <a:srgbClr val="010202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zh-CN" altLang="en-US" sz="2800" b="1" dirty="0">
                <a:solidFill>
                  <a:srgbClr val="FF330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   向心加速度表示线速度方向变化快慢</a:t>
            </a:r>
            <a:r>
              <a:rPr lang="zh-CN" altLang="en-US" sz="3200" b="1" dirty="0">
                <a:solidFill>
                  <a:srgbClr val="0070C0"/>
                </a:solidFill>
                <a:latin typeface="幼圆" panose="02010509060101010101" pitchFamily="1" charset="-122"/>
                <a:ea typeface="幼圆" panose="02010509060101010101" pitchFamily="1" charset="-122"/>
              </a:rPr>
              <a:t>的物理量。</a:t>
            </a:r>
            <a:endParaRPr lang="zh-CN" altLang="en-US" sz="3200" b="1" dirty="0">
              <a:solidFill>
                <a:srgbClr val="0070C0"/>
              </a:solidFill>
              <a:latin typeface="幼圆" panose="02010509060101010101" pitchFamily="1" charset="-122"/>
              <a:ea typeface="幼圆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8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8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8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/>
      <p:bldP spid="18435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Rot="1" noChangeArrowheads="1"/>
          </p:cNvSpPr>
          <p:nvPr/>
        </p:nvSpPr>
        <p:spPr bwMode="auto">
          <a:xfrm>
            <a:off x="152400" y="0"/>
            <a:ext cx="576263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000000">
                  <a:gamma/>
                  <a:tint val="98431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6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</a:rPr>
              <a:t>向心加速度</a:t>
            </a:r>
            <a:endParaRPr lang="zh-CN" altLang="en-US" sz="36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彩云" panose="02010800040101010101" charset="-122"/>
              <a:ea typeface="华文彩云" panose="02010800040101010101" charset="-122"/>
            </a:endParaRPr>
          </a:p>
        </p:txBody>
      </p:sp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838200" y="152400"/>
            <a:ext cx="8001000" cy="9461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800" b="1" i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定义：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做匀速圆周运动的物体加速度指向圆心，这个加速度称为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向心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加速度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762000" y="3733800"/>
            <a:ext cx="8001000" cy="9461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800" b="1" i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物理意义：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描述由于速度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方向变化导致速度变化的快慢</a:t>
            </a:r>
            <a:endParaRPr kumimoji="1"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852488" y="1143000"/>
            <a:ext cx="3278187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800" b="1" i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符号：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a</a:t>
            </a:r>
            <a:r>
              <a:rPr lang="en-US" altLang="zh-CN" sz="28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n</a:t>
            </a:r>
            <a:endParaRPr lang="en-US" altLang="zh-CN" sz="2800" b="1" i="1" baseline="-250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838200" y="1676400"/>
            <a:ext cx="5211763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 b="1" i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方向：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始终指向圆心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auto">
          <a:xfrm>
            <a:off x="838200" y="4951413"/>
            <a:ext cx="7848600" cy="137318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800" b="1" i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说明：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匀速圆周运动加速度的大小不变，方向在时刻改变，所以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匀速圆周运动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不是匀变速运动，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是变加速运动</a:t>
            </a:r>
            <a:endParaRPr kumimoji="1"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760" name="AutoShape 8"/>
          <p:cNvSpPr>
            <a:spLocks noChangeArrowheads="1"/>
          </p:cNvSpPr>
          <p:nvPr/>
        </p:nvSpPr>
        <p:spPr bwMode="auto">
          <a:xfrm>
            <a:off x="5791200" y="1295400"/>
            <a:ext cx="2652713" cy="762000"/>
          </a:xfrm>
          <a:prstGeom prst="wedgeRoundRectCallout">
            <a:avLst>
              <a:gd name="adj1" fmla="val -41921"/>
              <a:gd name="adj2" fmla="val -105417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/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指向圆心</a:t>
            </a:r>
            <a:endParaRPr lang="zh-CN" altLang="en-US" sz="280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pSp>
        <p:nvGrpSpPr>
          <p:cNvPr id="2" name="Group 9"/>
          <p:cNvGrpSpPr/>
          <p:nvPr/>
        </p:nvGrpSpPr>
        <p:grpSpPr bwMode="auto">
          <a:xfrm>
            <a:off x="2794000" y="2362200"/>
            <a:ext cx="1549400" cy="896938"/>
            <a:chOff x="776" y="2747"/>
            <a:chExt cx="976" cy="565"/>
          </a:xfrm>
        </p:grpSpPr>
        <p:sp>
          <p:nvSpPr>
            <p:cNvPr id="74762" name="Rectangle 10"/>
            <p:cNvSpPr>
              <a:spLocks noChangeArrowheads="1"/>
            </p:cNvSpPr>
            <p:nvPr/>
          </p:nvSpPr>
          <p:spPr bwMode="auto">
            <a:xfrm>
              <a:off x="776" y="2800"/>
              <a:ext cx="912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noFill/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" name="Group 11"/>
            <p:cNvGrpSpPr/>
            <p:nvPr/>
          </p:nvGrpSpPr>
          <p:grpSpPr bwMode="auto">
            <a:xfrm>
              <a:off x="816" y="2747"/>
              <a:ext cx="936" cy="565"/>
              <a:chOff x="912" y="2304"/>
              <a:chExt cx="936" cy="565"/>
            </a:xfrm>
          </p:grpSpPr>
          <p:sp>
            <p:nvSpPr>
              <p:cNvPr id="74764" name="Text Box 12"/>
              <p:cNvSpPr txBox="1">
                <a:spLocks noChangeArrowheads="1"/>
              </p:cNvSpPr>
              <p:nvPr/>
            </p:nvSpPr>
            <p:spPr bwMode="auto">
              <a:xfrm>
                <a:off x="912" y="2427"/>
                <a:ext cx="672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a</a:t>
                </a:r>
                <a:r>
                  <a:rPr lang="en-US" altLang="zh-CN" sz="2800" b="1" i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n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 </a:t>
                </a:r>
                <a:r>
                  <a:rPr lang="en-US" altLang="zh-CN" sz="28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=   </a:t>
                </a:r>
                <a:endPara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4765" name="Line 13"/>
              <p:cNvSpPr>
                <a:spLocks noChangeShapeType="1"/>
              </p:cNvSpPr>
              <p:nvPr/>
            </p:nvSpPr>
            <p:spPr bwMode="auto">
              <a:xfrm>
                <a:off x="1416" y="2621"/>
                <a:ext cx="240" cy="0"/>
              </a:xfrm>
              <a:prstGeom prst="line">
                <a:avLst/>
              </a:prstGeom>
              <a:noFill/>
              <a:ln w="28575">
                <a:noFill/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4766" name="Text Box 14"/>
              <p:cNvSpPr txBox="1">
                <a:spLocks noChangeArrowheads="1"/>
              </p:cNvSpPr>
              <p:nvPr/>
            </p:nvSpPr>
            <p:spPr bwMode="auto">
              <a:xfrm>
                <a:off x="1416" y="2304"/>
                <a:ext cx="432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v</a:t>
                </a:r>
                <a:r>
                  <a:rPr kumimoji="1" lang="en-US" altLang="zh-CN" sz="2800" b="1" i="1" baseline="32000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2</a:t>
                </a:r>
                <a:endParaRPr kumimoji="1" lang="en-US" altLang="zh-CN" sz="2800" b="1" i="1" baseline="32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endParaRPr>
              </a:p>
            </p:txBody>
          </p:sp>
          <p:sp>
            <p:nvSpPr>
              <p:cNvPr id="74767" name="Text Box 15"/>
              <p:cNvSpPr txBox="1">
                <a:spLocks noChangeArrowheads="1"/>
              </p:cNvSpPr>
              <p:nvPr/>
            </p:nvSpPr>
            <p:spPr bwMode="auto">
              <a:xfrm>
                <a:off x="1416" y="2504"/>
                <a:ext cx="336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r</a:t>
                </a:r>
                <a:endPara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" name="Group 16"/>
          <p:cNvGrpSpPr/>
          <p:nvPr/>
        </p:nvGrpSpPr>
        <p:grpSpPr bwMode="auto">
          <a:xfrm>
            <a:off x="4114800" y="2438400"/>
            <a:ext cx="1600200" cy="762000"/>
            <a:chOff x="2480" y="720"/>
            <a:chExt cx="1008" cy="480"/>
          </a:xfrm>
        </p:grpSpPr>
        <p:sp>
          <p:nvSpPr>
            <p:cNvPr id="74769" name="Rectangle 17"/>
            <p:cNvSpPr>
              <a:spLocks noChangeArrowheads="1"/>
            </p:cNvSpPr>
            <p:nvPr/>
          </p:nvSpPr>
          <p:spPr bwMode="auto">
            <a:xfrm>
              <a:off x="2496" y="720"/>
              <a:ext cx="952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noFill/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770" name="Text Box 18"/>
            <p:cNvSpPr txBox="1">
              <a:spLocks noChangeArrowheads="1"/>
            </p:cNvSpPr>
            <p:nvPr/>
          </p:nvSpPr>
          <p:spPr bwMode="auto">
            <a:xfrm>
              <a:off x="2480" y="787"/>
              <a:ext cx="1008" cy="36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ω</a:t>
              </a:r>
              <a:r>
                <a:rPr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  <a:sym typeface="+mn-ea"/>
                </a:rPr>
                <a:t>r</a:t>
              </a:r>
              <a:endParaRPr lang="en-US" altLang="zh-CN" sz="3200" b="1" i="1" baseline="4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5" name="Group 19"/>
          <p:cNvGrpSpPr/>
          <p:nvPr/>
        </p:nvGrpSpPr>
        <p:grpSpPr bwMode="auto">
          <a:xfrm>
            <a:off x="5257800" y="2438400"/>
            <a:ext cx="1524000" cy="762000"/>
            <a:chOff x="3768" y="720"/>
            <a:chExt cx="960" cy="480"/>
          </a:xfrm>
        </p:grpSpPr>
        <p:sp>
          <p:nvSpPr>
            <p:cNvPr id="74772" name="Rectangle 20"/>
            <p:cNvSpPr>
              <a:spLocks noChangeArrowheads="1"/>
            </p:cNvSpPr>
            <p:nvPr/>
          </p:nvSpPr>
          <p:spPr bwMode="auto">
            <a:xfrm>
              <a:off x="3768" y="720"/>
              <a:ext cx="912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noFill/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773" name="Text Box 21"/>
            <p:cNvSpPr txBox="1">
              <a:spLocks noChangeArrowheads="1"/>
            </p:cNvSpPr>
            <p:nvPr/>
          </p:nvSpPr>
          <p:spPr bwMode="auto">
            <a:xfrm>
              <a:off x="3768" y="787"/>
              <a:ext cx="960" cy="36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v</a:t>
              </a:r>
              <a:r>
                <a:rPr lang="en-US" altLang="zh-CN" sz="3200" b="1" i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ω</a:t>
              </a:r>
              <a:endParaRPr lang="en-US" altLang="zh-CN" sz="32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" name="Group 22"/>
          <p:cNvGrpSpPr/>
          <p:nvPr/>
        </p:nvGrpSpPr>
        <p:grpSpPr bwMode="auto">
          <a:xfrm>
            <a:off x="6248400" y="2438400"/>
            <a:ext cx="2286000" cy="762000"/>
            <a:chOff x="3408" y="2421"/>
            <a:chExt cx="1440" cy="480"/>
          </a:xfrm>
        </p:grpSpPr>
        <p:sp>
          <p:nvSpPr>
            <p:cNvPr id="74775" name="Rectangle 23"/>
            <p:cNvSpPr>
              <a:spLocks noChangeArrowheads="1"/>
            </p:cNvSpPr>
            <p:nvPr/>
          </p:nvSpPr>
          <p:spPr bwMode="auto">
            <a:xfrm>
              <a:off x="3408" y="2421"/>
              <a:ext cx="1344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noFill/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4776" name="Text Box 24"/>
            <p:cNvSpPr txBox="1">
              <a:spLocks noChangeArrowheads="1"/>
            </p:cNvSpPr>
            <p:nvPr/>
          </p:nvSpPr>
          <p:spPr bwMode="auto">
            <a:xfrm>
              <a:off x="3408" y="2475"/>
              <a:ext cx="1440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π</a:t>
              </a:r>
              <a:r>
                <a:rPr kumimoji="1"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1800" b="1" i="1">
                  <a:solidFill>
                    <a:srgbClr val="FF0000"/>
                  </a:solidFill>
                </a:rPr>
                <a:t> </a:t>
              </a:r>
              <a:r>
                <a:rPr kumimoji="1"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f</a:t>
              </a:r>
              <a:r>
                <a:rPr kumimoji="1"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r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endPara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838200" y="2514600"/>
            <a:ext cx="1905000" cy="51911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2800" b="1" i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800" b="1" i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大小：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4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74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 bldLvl="0" animBg="1"/>
      <p:bldP spid="74755" grpId="0" bldLvl="0" animBg="1"/>
      <p:bldP spid="74756" grpId="0" bldLvl="0" animBg="1"/>
      <p:bldP spid="74757" grpId="0" bldLvl="0" animBg="1"/>
      <p:bldP spid="74758" grpId="0" bldLvl="0" animBg="1"/>
      <p:bldP spid="74760" grpId="0" bldLvl="0" animBg="1"/>
      <p:bldP spid="7477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BB720-FA4B-4D39-88D0-D292D2EFF179}" type="datetime3">
              <a:rPr lang="zh-CN" altLang="en-US"/>
            </a:fld>
            <a:endParaRPr lang="en-US" altLang="zh-CN"/>
          </a:p>
        </p:txBody>
      </p:sp>
      <p:sp>
        <p:nvSpPr>
          <p:cNvPr id="37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F9E86D8-C8F6-4F00-90FF-D3AEAFC09AB8}" type="slidenum">
              <a:rPr lang="en-US" altLang="zh-CN"/>
            </a:fld>
            <a:endParaRPr lang="en-US" altLang="zh-CN"/>
          </a:p>
        </p:txBody>
      </p:sp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972185" y="153035"/>
            <a:ext cx="76962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010F7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向心加速度的表达式：</a:t>
            </a:r>
            <a:endParaRPr kumimoji="1" lang="zh-CN" altLang="en-US" sz="4000" b="1">
              <a:ln w="10160">
                <a:solidFill>
                  <a:schemeClr val="accent5"/>
                </a:solidFill>
                <a:prstDash val="solid"/>
              </a:ln>
              <a:solidFill>
                <a:srgbClr val="F010F7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grpSp>
        <p:nvGrpSpPr>
          <p:cNvPr id="2" name="Group 3"/>
          <p:cNvGrpSpPr/>
          <p:nvPr/>
        </p:nvGrpSpPr>
        <p:grpSpPr bwMode="auto">
          <a:xfrm>
            <a:off x="1803400" y="1066800"/>
            <a:ext cx="1549400" cy="896938"/>
            <a:chOff x="776" y="2747"/>
            <a:chExt cx="976" cy="565"/>
          </a:xfrm>
        </p:grpSpPr>
        <p:sp>
          <p:nvSpPr>
            <p:cNvPr id="75780" name="Rectangle 4"/>
            <p:cNvSpPr>
              <a:spLocks noChangeArrowheads="1"/>
            </p:cNvSpPr>
            <p:nvPr/>
          </p:nvSpPr>
          <p:spPr bwMode="auto">
            <a:xfrm>
              <a:off x="776" y="2800"/>
              <a:ext cx="912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solidFill>
                <a:srgbClr val="FF0000"/>
              </a:solidFill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" name="Group 5"/>
            <p:cNvGrpSpPr/>
            <p:nvPr/>
          </p:nvGrpSpPr>
          <p:grpSpPr bwMode="auto">
            <a:xfrm>
              <a:off x="816" y="2747"/>
              <a:ext cx="936" cy="565"/>
              <a:chOff x="912" y="2304"/>
              <a:chExt cx="936" cy="565"/>
            </a:xfrm>
          </p:grpSpPr>
          <p:sp>
            <p:nvSpPr>
              <p:cNvPr id="75782" name="Text Box 6"/>
              <p:cNvSpPr txBox="1">
                <a:spLocks noChangeArrowheads="1"/>
              </p:cNvSpPr>
              <p:nvPr/>
            </p:nvSpPr>
            <p:spPr bwMode="auto">
              <a:xfrm>
                <a:off x="912" y="2427"/>
                <a:ext cx="672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a</a:t>
                </a:r>
                <a:r>
                  <a:rPr lang="en-US" altLang="zh-CN" sz="2800" b="1" i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n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 </a:t>
                </a:r>
                <a:r>
                  <a:rPr lang="en-US" altLang="zh-CN" sz="28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=   </a:t>
                </a:r>
                <a:endPara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5783" name="Line 7"/>
              <p:cNvSpPr>
                <a:spLocks noChangeShapeType="1"/>
              </p:cNvSpPr>
              <p:nvPr/>
            </p:nvSpPr>
            <p:spPr bwMode="auto">
              <a:xfrm>
                <a:off x="1416" y="2621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784" name="Text Box 8"/>
              <p:cNvSpPr txBox="1">
                <a:spLocks noChangeArrowheads="1"/>
              </p:cNvSpPr>
              <p:nvPr/>
            </p:nvSpPr>
            <p:spPr bwMode="auto">
              <a:xfrm>
                <a:off x="1416" y="2304"/>
                <a:ext cx="432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v</a:t>
                </a:r>
                <a:r>
                  <a:rPr kumimoji="1" lang="en-US" altLang="zh-CN" sz="2800" b="1" i="1" baseline="32000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2</a:t>
                </a:r>
                <a:endParaRPr kumimoji="1" lang="en-US" altLang="zh-CN" sz="2800" b="1" i="1" baseline="32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endParaRPr>
              </a:p>
            </p:txBody>
          </p:sp>
          <p:sp>
            <p:nvSpPr>
              <p:cNvPr id="75785" name="Text Box 9"/>
              <p:cNvSpPr txBox="1">
                <a:spLocks noChangeArrowheads="1"/>
              </p:cNvSpPr>
              <p:nvPr/>
            </p:nvSpPr>
            <p:spPr bwMode="auto">
              <a:xfrm>
                <a:off x="1416" y="2504"/>
                <a:ext cx="336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r</a:t>
                </a:r>
                <a:endPara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" name="Group 10"/>
          <p:cNvGrpSpPr/>
          <p:nvPr/>
        </p:nvGrpSpPr>
        <p:grpSpPr bwMode="auto">
          <a:xfrm>
            <a:off x="3810000" y="1143000"/>
            <a:ext cx="1600200" cy="762000"/>
            <a:chOff x="2480" y="720"/>
            <a:chExt cx="1008" cy="480"/>
          </a:xfrm>
        </p:grpSpPr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2496" y="720"/>
              <a:ext cx="952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solidFill>
                <a:srgbClr val="FF0000"/>
              </a:solidFill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788" name="Text Box 12"/>
            <p:cNvSpPr txBox="1">
              <a:spLocks noChangeArrowheads="1"/>
            </p:cNvSpPr>
            <p:nvPr/>
          </p:nvSpPr>
          <p:spPr bwMode="auto">
            <a:xfrm>
              <a:off x="2480" y="787"/>
              <a:ext cx="1008" cy="36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a</a:t>
              </a:r>
              <a:r>
                <a:rPr lang="en-US" altLang="zh-CN" sz="28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n</a:t>
              </a:r>
              <a:r>
                <a:rPr lang="en-US" altLang="zh-CN" sz="32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ω</a:t>
              </a:r>
              <a:r>
                <a:rPr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  <a:sym typeface="+mn-ea"/>
                </a:rPr>
                <a:t>r</a:t>
              </a:r>
              <a:endParaRPr lang="en-US" altLang="zh-CN" sz="3200" b="1" i="1" baseline="4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5" name="Group 13"/>
          <p:cNvGrpSpPr/>
          <p:nvPr/>
        </p:nvGrpSpPr>
        <p:grpSpPr bwMode="auto">
          <a:xfrm>
            <a:off x="5981700" y="1143000"/>
            <a:ext cx="1524000" cy="762000"/>
            <a:chOff x="3768" y="720"/>
            <a:chExt cx="960" cy="480"/>
          </a:xfrm>
        </p:grpSpPr>
        <p:sp>
          <p:nvSpPr>
            <p:cNvPr id="75790" name="Rectangle 14"/>
            <p:cNvSpPr>
              <a:spLocks noChangeArrowheads="1"/>
            </p:cNvSpPr>
            <p:nvPr/>
          </p:nvSpPr>
          <p:spPr bwMode="auto">
            <a:xfrm>
              <a:off x="3768" y="720"/>
              <a:ext cx="912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solidFill>
                <a:srgbClr val="FF0000"/>
              </a:solidFill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791" name="Text Box 15"/>
            <p:cNvSpPr txBox="1">
              <a:spLocks noChangeArrowheads="1"/>
            </p:cNvSpPr>
            <p:nvPr/>
          </p:nvSpPr>
          <p:spPr bwMode="auto">
            <a:xfrm>
              <a:off x="3768" y="787"/>
              <a:ext cx="960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a</a:t>
              </a:r>
              <a:r>
                <a:rPr lang="en-US" altLang="zh-CN" sz="28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n</a:t>
              </a:r>
              <a:r>
                <a:rPr lang="en-US" altLang="zh-CN" sz="32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v</a:t>
              </a:r>
              <a:r>
                <a:rPr lang="en-US" altLang="zh-CN" sz="3200" b="1" i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ω</a:t>
              </a:r>
              <a:endParaRPr lang="en-US" altLang="zh-CN" sz="3200" b="1" i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" name="Group 16"/>
          <p:cNvGrpSpPr/>
          <p:nvPr/>
        </p:nvGrpSpPr>
        <p:grpSpPr bwMode="auto">
          <a:xfrm>
            <a:off x="2324735" y="2162164"/>
            <a:ext cx="2251075" cy="921075"/>
            <a:chOff x="3696" y="2276"/>
            <a:chExt cx="1248" cy="580"/>
          </a:xfrm>
        </p:grpSpPr>
        <p:sp>
          <p:nvSpPr>
            <p:cNvPr id="75793" name="Rectangle 17"/>
            <p:cNvSpPr>
              <a:spLocks noChangeArrowheads="1"/>
            </p:cNvSpPr>
            <p:nvPr/>
          </p:nvSpPr>
          <p:spPr bwMode="auto">
            <a:xfrm>
              <a:off x="3696" y="2325"/>
              <a:ext cx="1248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solidFill>
                <a:srgbClr val="FF0000"/>
              </a:solidFill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794" name="Text Box 18"/>
            <p:cNvSpPr txBox="1">
              <a:spLocks noChangeArrowheads="1"/>
            </p:cNvSpPr>
            <p:nvPr/>
          </p:nvSpPr>
          <p:spPr bwMode="auto">
            <a:xfrm>
              <a:off x="3696" y="2379"/>
              <a:ext cx="1248" cy="36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a</a:t>
              </a:r>
              <a:r>
                <a:rPr lang="en-US" altLang="zh-CN" sz="28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n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          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r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endPara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5795" name="Line 19"/>
            <p:cNvSpPr>
              <a:spLocks noChangeShapeType="1"/>
            </p:cNvSpPr>
            <p:nvPr/>
          </p:nvSpPr>
          <p:spPr bwMode="auto">
            <a:xfrm>
              <a:off x="4182" y="2565"/>
              <a:ext cx="47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796" name="Text Box 20"/>
            <p:cNvSpPr txBox="1">
              <a:spLocks noChangeArrowheads="1"/>
            </p:cNvSpPr>
            <p:nvPr/>
          </p:nvSpPr>
          <p:spPr bwMode="auto">
            <a:xfrm>
              <a:off x="4210" y="2276"/>
              <a:ext cx="648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4π</a:t>
              </a:r>
              <a:r>
                <a:rPr kumimoji="1" lang="en-US" altLang="zh-CN" sz="2800" b="1" i="1" baseline="32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2</a:t>
              </a:r>
              <a:endParaRPr kumimoji="1" lang="en-US" altLang="zh-CN" sz="2800" b="1" i="1" baseline="32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  <p:sp>
          <p:nvSpPr>
            <p:cNvPr id="75797" name="Text Box 21"/>
            <p:cNvSpPr txBox="1">
              <a:spLocks noChangeArrowheads="1"/>
            </p:cNvSpPr>
            <p:nvPr/>
          </p:nvSpPr>
          <p:spPr bwMode="auto">
            <a:xfrm>
              <a:off x="4266" y="2527"/>
              <a:ext cx="432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T</a:t>
              </a:r>
              <a:r>
                <a:rPr kumimoji="1" lang="en-US" altLang="zh-CN" sz="10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kumimoji="1"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2</a:t>
              </a:r>
              <a:endParaRPr kumimoji="1" lang="en-US" altLang="zh-CN" sz="2800" b="1" i="1" baseline="40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  <p:grpSp>
        <p:nvGrpSpPr>
          <p:cNvPr id="7" name="Group 22"/>
          <p:cNvGrpSpPr/>
          <p:nvPr/>
        </p:nvGrpSpPr>
        <p:grpSpPr bwMode="auto">
          <a:xfrm>
            <a:off x="4953000" y="2260600"/>
            <a:ext cx="2286000" cy="762000"/>
            <a:chOff x="3408" y="2421"/>
            <a:chExt cx="1440" cy="480"/>
          </a:xfrm>
        </p:grpSpPr>
        <p:sp>
          <p:nvSpPr>
            <p:cNvPr id="75799" name="Rectangle 23"/>
            <p:cNvSpPr>
              <a:spLocks noChangeArrowheads="1"/>
            </p:cNvSpPr>
            <p:nvPr/>
          </p:nvSpPr>
          <p:spPr bwMode="auto">
            <a:xfrm>
              <a:off x="3408" y="2421"/>
              <a:ext cx="1344" cy="480"/>
            </a:xfrm>
            <a:prstGeom prst="rect">
              <a:avLst/>
            </a:prstGeom>
            <a:solidFill>
              <a:srgbClr val="FFFFCC">
                <a:alpha val="80000"/>
              </a:srgbClr>
            </a:solidFill>
            <a:ln w="28575" algn="ctr">
              <a:solidFill>
                <a:srgbClr val="FF0000"/>
              </a:solidFill>
              <a:prstDash val="lgDash"/>
              <a:miter lim="800000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800" name="Text Box 24"/>
            <p:cNvSpPr txBox="1">
              <a:spLocks noChangeArrowheads="1"/>
            </p:cNvSpPr>
            <p:nvPr/>
          </p:nvSpPr>
          <p:spPr bwMode="auto">
            <a:xfrm>
              <a:off x="3408" y="2475"/>
              <a:ext cx="1440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a</a:t>
              </a:r>
              <a:r>
                <a:rPr lang="en-US" altLang="zh-CN" sz="28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n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π</a:t>
              </a:r>
              <a:r>
                <a:rPr kumimoji="1"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1800" b="1" i="1">
                  <a:solidFill>
                    <a:srgbClr val="FF0000"/>
                  </a:solidFill>
                </a:rPr>
                <a:t> </a:t>
              </a:r>
              <a:r>
                <a:rPr kumimoji="1"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f</a:t>
              </a:r>
              <a:r>
                <a:rPr kumimoji="1"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r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   </a:t>
              </a:r>
              <a:endPara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8" name="Group 25"/>
          <p:cNvGrpSpPr/>
          <p:nvPr/>
        </p:nvGrpSpPr>
        <p:grpSpPr bwMode="auto">
          <a:xfrm>
            <a:off x="1066800" y="4129088"/>
            <a:ext cx="7696200" cy="2014537"/>
            <a:chOff x="672" y="2697"/>
            <a:chExt cx="4848" cy="1269"/>
          </a:xfrm>
        </p:grpSpPr>
        <p:sp>
          <p:nvSpPr>
            <p:cNvPr id="75802" name="Text Box 26"/>
            <p:cNvSpPr txBox="1">
              <a:spLocks noChangeArrowheads="1"/>
            </p:cNvSpPr>
            <p:nvPr/>
          </p:nvSpPr>
          <p:spPr bwMode="auto">
            <a:xfrm>
              <a:off x="672" y="2697"/>
              <a:ext cx="4848" cy="126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charset="-122"/>
                </a:rPr>
                <a:t>思考：</a:t>
              </a:r>
              <a:endParaRPr kumimoji="1" lang="zh-CN" altLang="en-US" sz="2800" b="1">
                <a:latin typeface="Times New Roman" panose="02020603050405020304" pitchFamily="18" charset="0"/>
                <a:ea typeface="微软雅黑" panose="020B0503020204020204" charset="-122"/>
              </a:endParaRPr>
            </a:p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  <a:ea typeface="微软雅黑" panose="020B0503020204020204" charset="-122"/>
                </a:rPr>
                <a:t>从公式               看，向心加速度与半径成反比；从公式                看，向心加速度与半径成正比；这两个结论是否矛盾？</a:t>
              </a:r>
              <a:endParaRPr kumimoji="1" lang="zh-CN" altLang="en-US" sz="2800" b="1"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  <p:grpSp>
          <p:nvGrpSpPr>
            <p:cNvPr id="9" name="Group 27"/>
            <p:cNvGrpSpPr/>
            <p:nvPr/>
          </p:nvGrpSpPr>
          <p:grpSpPr bwMode="auto">
            <a:xfrm>
              <a:off x="1464" y="2939"/>
              <a:ext cx="936" cy="565"/>
              <a:chOff x="1272" y="3659"/>
              <a:chExt cx="936" cy="565"/>
            </a:xfrm>
          </p:grpSpPr>
          <p:sp>
            <p:nvSpPr>
              <p:cNvPr id="75804" name="Text Box 28"/>
              <p:cNvSpPr txBox="1">
                <a:spLocks noChangeArrowheads="1"/>
              </p:cNvSpPr>
              <p:nvPr/>
            </p:nvSpPr>
            <p:spPr bwMode="auto">
              <a:xfrm>
                <a:off x="1272" y="3782"/>
                <a:ext cx="672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a</a:t>
                </a:r>
                <a:r>
                  <a:rPr lang="en-US" altLang="zh-CN" sz="2800" b="1" i="1" baseline="-25000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n</a:t>
                </a:r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 </a:t>
                </a:r>
                <a:r>
                  <a:rPr lang="en-US" altLang="zh-CN" sz="2800" b="1">
                    <a:solidFill>
                      <a:srgbClr val="FF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=   </a:t>
                </a:r>
                <a:endPara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5805" name="Line 29"/>
              <p:cNvSpPr>
                <a:spLocks noChangeShapeType="1"/>
              </p:cNvSpPr>
              <p:nvPr/>
            </p:nvSpPr>
            <p:spPr bwMode="auto">
              <a:xfrm>
                <a:off x="1776" y="3976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806" name="Text Box 30"/>
              <p:cNvSpPr txBox="1">
                <a:spLocks noChangeArrowheads="1"/>
              </p:cNvSpPr>
              <p:nvPr/>
            </p:nvSpPr>
            <p:spPr bwMode="auto">
              <a:xfrm>
                <a:off x="1776" y="3659"/>
                <a:ext cx="432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v</a:t>
                </a:r>
                <a:r>
                  <a:rPr kumimoji="1" lang="en-US" altLang="zh-CN" sz="2800" b="1" i="1" baseline="32000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2</a:t>
                </a:r>
                <a:endParaRPr kumimoji="1" lang="en-US" altLang="zh-CN" sz="2800" b="1" i="1" baseline="32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endParaRPr>
              </a:p>
            </p:txBody>
          </p:sp>
          <p:sp>
            <p:nvSpPr>
              <p:cNvPr id="75807" name="Text Box 31"/>
              <p:cNvSpPr txBox="1">
                <a:spLocks noChangeArrowheads="1"/>
              </p:cNvSpPr>
              <p:nvPr/>
            </p:nvSpPr>
            <p:spPr bwMode="auto">
              <a:xfrm>
                <a:off x="1776" y="3859"/>
                <a:ext cx="336" cy="36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微软雅黑" panose="020B0503020204020204" charset="-122"/>
                  </a:rPr>
                  <a:t>r</a:t>
                </a:r>
                <a:endParaRPr kumimoji="1"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endParaRPr>
              </a:p>
            </p:txBody>
          </p:sp>
        </p:grpSp>
        <p:sp>
          <p:nvSpPr>
            <p:cNvPr id="75808" name="Text Box 32"/>
            <p:cNvSpPr txBox="1">
              <a:spLocks noChangeArrowheads="1"/>
            </p:cNvSpPr>
            <p:nvPr/>
          </p:nvSpPr>
          <p:spPr bwMode="auto">
            <a:xfrm>
              <a:off x="1408" y="3331"/>
              <a:ext cx="1104" cy="36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a</a:t>
              </a:r>
              <a:r>
                <a:rPr lang="en-US" altLang="zh-CN" sz="28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n</a:t>
              </a:r>
              <a:r>
                <a:rPr lang="en-US" altLang="zh-CN" sz="3200" b="1" i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 </a:t>
              </a:r>
              <a:r>
                <a:rPr lang="en-US" altLang="zh-CN" sz="28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=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ω</a:t>
              </a:r>
              <a:r>
                <a:rPr lang="en-US" altLang="zh-CN" sz="2800" b="1" i="1" baseline="4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  <a:sym typeface="+mn-ea"/>
                </a:rPr>
                <a:t>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charset="-122"/>
                  <a:sym typeface="+mn-ea"/>
                </a:rPr>
                <a:t>r</a:t>
              </a:r>
              <a:endParaRPr lang="en-US" altLang="zh-CN" sz="2800" b="1" i="1" baseline="4000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75809" name="AutoShape 33"/>
          <p:cNvSpPr>
            <a:spLocks noChangeArrowheads="1"/>
          </p:cNvSpPr>
          <p:nvPr/>
        </p:nvSpPr>
        <p:spPr bwMode="auto">
          <a:xfrm>
            <a:off x="3352800" y="3810000"/>
            <a:ext cx="4114800" cy="609600"/>
          </a:xfrm>
          <a:prstGeom prst="wedgeRoundRectCallout">
            <a:avLst>
              <a:gd name="adj1" fmla="val -42324"/>
              <a:gd name="adj2" fmla="val 121616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r>
              <a:rPr kumimoji="1"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v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不变时，</a:t>
            </a:r>
            <a:r>
              <a:rPr kumimoji="1"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a</a:t>
            </a:r>
            <a:r>
              <a:rPr kumimoji="1" lang="en-US" altLang="zh-CN" sz="28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n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与</a:t>
            </a:r>
            <a:r>
              <a:rPr kumimoji="1"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r</a:t>
            </a:r>
            <a:r>
              <a:rPr kumimoji="1"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成反比</a:t>
            </a:r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75810" name="AutoShape 34"/>
          <p:cNvSpPr>
            <a:spLocks noChangeArrowheads="1"/>
          </p:cNvSpPr>
          <p:nvPr/>
        </p:nvSpPr>
        <p:spPr bwMode="auto">
          <a:xfrm>
            <a:off x="3200400" y="5943600"/>
            <a:ext cx="4419600" cy="609600"/>
          </a:xfrm>
          <a:prstGeom prst="wedgeRoundRectCallout">
            <a:avLst>
              <a:gd name="adj1" fmla="val -39116"/>
              <a:gd name="adj2" fmla="val -121093"/>
              <a:gd name="adj3" fmla="val 16667"/>
            </a:avLst>
          </a:prstGeom>
          <a:solidFill>
            <a:srgbClr val="FFFFCC">
              <a:alpha val="80000"/>
            </a:srgbClr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r>
              <a:rPr kumimoji="1"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ω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不变时，</a:t>
            </a:r>
            <a:r>
              <a:rPr kumimoji="1"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a</a:t>
            </a:r>
            <a:r>
              <a:rPr kumimoji="1" lang="en-US" altLang="zh-CN" sz="28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n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与</a:t>
            </a:r>
            <a:r>
              <a:rPr kumimoji="1"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r</a:t>
            </a:r>
            <a:r>
              <a:rPr kumimoji="1"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 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成正比</a:t>
            </a:r>
            <a:endParaRPr lang="zh-CN" altLang="en-US" sz="1800">
              <a:latin typeface="Times New Roman" panose="02020603050405020304" pitchFamily="18" charset="0"/>
            </a:endParaRPr>
          </a:p>
        </p:txBody>
      </p:sp>
      <p:sp>
        <p:nvSpPr>
          <p:cNvPr id="75811" name="Rectangle 35"/>
          <p:cNvSpPr>
            <a:spLocks noRot="1" noChangeArrowheads="1"/>
          </p:cNvSpPr>
          <p:nvPr/>
        </p:nvSpPr>
        <p:spPr bwMode="auto">
          <a:xfrm>
            <a:off x="0" y="0"/>
            <a:ext cx="758825" cy="6858000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000000">
                  <a:gamma/>
                  <a:tint val="98431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彩云" panose="02010800040101010101" charset="-122"/>
                <a:ea typeface="华文彩云" panose="02010800040101010101" charset="-122"/>
              </a:rPr>
              <a:t>向心加速度的表达式</a:t>
            </a:r>
            <a:endParaRPr lang="zh-CN" altLang="en-US" sz="3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华文彩云" panose="02010800040101010101" charset="-122"/>
              <a:ea typeface="华文彩云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8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5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5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5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5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5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5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bldLvl="0" animBg="1"/>
      <p:bldP spid="75809" grpId="0" bldLvl="0" animBg="1"/>
      <p:bldP spid="75810" grpId="0" bldLvl="0" animBg="1"/>
      <p:bldP spid="75811" grpId="0" bldLvl="0" animBg="1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2060</Words>
  <Application>WPS 演示</Application>
  <PresentationFormat>宽屏</PresentationFormat>
  <Paragraphs>400</Paragraphs>
  <Slides>24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24</vt:i4>
      </vt:variant>
    </vt:vector>
  </HeadingPairs>
  <TitlesOfParts>
    <vt:vector size="53" baseType="lpstr">
      <vt:lpstr>Arial</vt:lpstr>
      <vt:lpstr>宋体</vt:lpstr>
      <vt:lpstr>Wingdings</vt:lpstr>
      <vt:lpstr>Times New Roman</vt:lpstr>
      <vt:lpstr>Arial Black</vt:lpstr>
      <vt:lpstr>微软雅黑</vt:lpstr>
      <vt:lpstr>Verdana</vt:lpstr>
      <vt:lpstr>隶书</vt:lpstr>
      <vt:lpstr>Calibri</vt:lpstr>
      <vt:lpstr>方正舒体</vt:lpstr>
      <vt:lpstr>黑体</vt:lpstr>
      <vt:lpstr>华文细黑</vt:lpstr>
      <vt:lpstr>华文行楷</vt:lpstr>
      <vt:lpstr>Wingdings 2</vt:lpstr>
      <vt:lpstr>Arial Unicode MS</vt:lpstr>
      <vt:lpstr>MS PGothic</vt:lpstr>
      <vt:lpstr>华文楷体</vt:lpstr>
      <vt:lpstr>华文中宋</vt:lpstr>
      <vt:lpstr>幼圆</vt:lpstr>
      <vt:lpstr>华文彩云</vt:lpstr>
      <vt:lpstr>华文仿宋</vt:lpstr>
      <vt:lpstr>华文隶书</vt:lpstr>
      <vt:lpstr>Office 主题</vt:lpstr>
      <vt:lpstr>Equation.3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地球公转</vt:lpstr>
      <vt:lpstr>PowerPoint 演示文稿</vt:lpstr>
      <vt:lpstr>PowerPoint 演示文稿</vt:lpstr>
      <vt:lpstr>地 球 绕太阳 运 行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李华15636060520</dc:creator>
  <cp:lastModifiedBy>hw</cp:lastModifiedBy>
  <cp:revision>23</cp:revision>
  <dcterms:created xsi:type="dcterms:W3CDTF">2019-12-24T23:51:00Z</dcterms:created>
  <dcterms:modified xsi:type="dcterms:W3CDTF">2019-12-28T11:43:12Z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2052-11.3.0.8775</vt:lpwstr>
  </property>
</Properties>
</file>