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2" r:id="rId1"/>
  </p:sldMasterIdLst>
  <p:notesMasterIdLst>
    <p:notesMasterId r:id="rId20"/>
  </p:notesMasterIdLst>
  <p:handoutMasterIdLst>
    <p:handoutMasterId r:id="rId21"/>
  </p:handoutMasterIdLst>
  <p:sldIdLst>
    <p:sldId id="6311" r:id="rId2"/>
    <p:sldId id="6324" r:id="rId3"/>
    <p:sldId id="6312" r:id="rId4"/>
    <p:sldId id="6313" r:id="rId5"/>
    <p:sldId id="6314" r:id="rId6"/>
    <p:sldId id="6315" r:id="rId7"/>
    <p:sldId id="6326" r:id="rId8"/>
    <p:sldId id="6307" r:id="rId9"/>
    <p:sldId id="6308" r:id="rId10"/>
    <p:sldId id="6318" r:id="rId11"/>
    <p:sldId id="6319" r:id="rId12"/>
    <p:sldId id="6320" r:id="rId13"/>
    <p:sldId id="6309" r:id="rId14"/>
    <p:sldId id="6321" r:id="rId15"/>
    <p:sldId id="6310" r:id="rId16"/>
    <p:sldId id="6322" r:id="rId17"/>
    <p:sldId id="6323" r:id="rId18"/>
    <p:sldId id="6304" r:id="rId19"/>
  </p:sldIdLst>
  <p:sldSz cx="12192000" cy="6858000"/>
  <p:notesSz cx="6858000" cy="9144000"/>
  <p:defaultTextStyle>
    <a:defPPr>
      <a:defRPr lang="zh-CN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99" userDrawn="1">
          <p15:clr>
            <a:srgbClr val="A4A3A4"/>
          </p15:clr>
        </p15:guide>
        <p15:guide id="3" pos="511" userDrawn="1">
          <p15:clr>
            <a:srgbClr val="A4A3A4"/>
          </p15:clr>
        </p15:guide>
        <p15:guide id="4" pos="71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505"/>
    <a:srgbClr val="1A2447"/>
    <a:srgbClr val="FF3B3B"/>
    <a:srgbClr val="FF2525"/>
    <a:srgbClr val="FF0000"/>
    <a:srgbClr val="EFDFC3"/>
    <a:srgbClr val="814512"/>
    <a:srgbClr val="ECDABA"/>
    <a:srgbClr val="E7D0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65" autoAdjust="0"/>
    <p:restoredTop sz="95494" autoAdjust="0"/>
  </p:normalViewPr>
  <p:slideViewPr>
    <p:cSldViewPr>
      <p:cViewPr varScale="1">
        <p:scale>
          <a:sx n="76" d="100"/>
          <a:sy n="76" d="100"/>
        </p:scale>
        <p:origin x="60" y="246"/>
      </p:cViewPr>
      <p:guideLst>
        <p:guide pos="3840"/>
        <p:guide orient="horz" pos="2199"/>
        <p:guide pos="511"/>
        <p:guide pos="716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3846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671E8F-9B2B-491C-BF18-E33909BE8334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1C2023-A398-416E-AC65-CBA0D090EB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618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91C0ED-1C8B-4FF3-91A6-E652895D4634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6ED419-5B3F-423C-8358-46E41EBE13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110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5E5D48-1279-48F3-A12B-3638D966406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84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ED419-5B3F-423C-8358-46E41EBE13C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4379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ED419-5B3F-423C-8358-46E41EBE13C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695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ED419-5B3F-423C-8358-46E41EBE13C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8767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ED419-5B3F-423C-8358-46E41EBE13C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783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ED419-5B3F-423C-8358-46E41EBE13C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973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912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63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3768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6314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712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9572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5/24/2022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67987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7136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570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9132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8838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347213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和内容">
    <p:bg>
      <p:bgPr>
        <a:gradFill>
          <a:gsLst>
            <a:gs pos="0">
              <a:srgbClr val="FFFFFF"/>
            </a:gs>
            <a:gs pos="100000">
              <a:srgbClr val="FFFFFF"/>
            </a:gs>
            <a:gs pos="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0">
    <p:pull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bg>
      <p:bgPr>
        <a:gradFill>
          <a:gsLst>
            <a:gs pos="0">
              <a:srgbClr val="FFFFFF"/>
            </a:gs>
            <a:gs pos="100000">
              <a:srgbClr val="FFFFFF"/>
            </a:gs>
            <a:gs pos="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0">
    <p:pull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bg>
      <p:bgPr>
        <a:gradFill>
          <a:gsLst>
            <a:gs pos="0">
              <a:srgbClr val="FFFFFF"/>
            </a:gs>
            <a:gs pos="100000">
              <a:srgbClr val="FFFFFF"/>
            </a:gs>
            <a:gs pos="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0">
    <p:pull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" y="3"/>
            <a:ext cx="12191332" cy="6857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5/24/2022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5523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51" r:id="rId13"/>
    <p:sldLayoutId id="2147483652" r:id="rId14"/>
    <p:sldLayoutId id="2147483653" r:id="rId15"/>
    <p:sldLayoutId id="2147483654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5440" y="2276872"/>
            <a:ext cx="22968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6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  <a:sym typeface="+mn-ea"/>
              </a:rPr>
              <a:t>Unit 4</a:t>
            </a:r>
            <a:endParaRPr lang="zh-CN" altLang="en-US" sz="4400" spc="225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00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207568" y="980728"/>
            <a:ext cx="931902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 </a:t>
            </a:r>
          </a:p>
          <a:p>
            <a:pPr algn="ctr"/>
            <a:r>
              <a:rPr lang="en-US" altLang="zh-CN" sz="4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JOURNEY ACROSS A VAST LAND</a:t>
            </a:r>
            <a:endParaRPr lang="zh-CN" altLang="en-US" sz="44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5276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724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39416" y="2636912"/>
            <a:ext cx="10297144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189" indent="-457189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review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key words and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chunks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189" indent="-457189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be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able to use the key words and chunks in different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contexts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764703"/>
            <a:ext cx="6264696" cy="170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50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56" b="19845"/>
          <a:stretch/>
        </p:blipFill>
        <p:spPr>
          <a:xfrm>
            <a:off x="3499762" y="450374"/>
            <a:ext cx="5120468" cy="928748"/>
          </a:xfrm>
        </p:spPr>
      </p:pic>
      <p:sp>
        <p:nvSpPr>
          <p:cNvPr id="5" name="矩形 4"/>
          <p:cNvSpPr/>
          <p:nvPr/>
        </p:nvSpPr>
        <p:spPr>
          <a:xfrm>
            <a:off x="623392" y="1640614"/>
            <a:ext cx="10873208" cy="117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through the words in </a:t>
            </a: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Activity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and say as many chunks as you can. 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95400" y="2891288"/>
            <a:ext cx="10463872" cy="334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draw/ close/ pull/ raise the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curtain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draw /pull back the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curtain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shower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curtain</a:t>
            </a:r>
          </a:p>
          <a:p>
            <a:pPr marL="457200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buy/ sell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antiques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genuine/ fake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antiques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antique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shop,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antique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furniture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lvl="0" indent="-3556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take a deep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breath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out of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breath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take one’s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breath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away, catch one’s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breath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save one’s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breath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0485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63352" y="404664"/>
            <a:ext cx="11737304" cy="5950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indent="-3556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deep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bay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深海湾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a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city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a </a:t>
            </a:r>
            <a:r>
              <a:rPr lang="en-US" altLang="zh-CN" sz="3200" b="1" dirty="0" smtClean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200" b="1" dirty="0">
                <a:solidFill>
                  <a:srgbClr val="FF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area</a:t>
            </a:r>
          </a:p>
          <a:p>
            <a:pPr marL="355600" indent="-3556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 a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creature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living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creatures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strange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creatures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shy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creatures</a:t>
            </a:r>
          </a:p>
          <a:p>
            <a:pPr marL="355600" indent="-3556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highlights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highlight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of…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556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domestic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airline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international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airlines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airline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meal,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airline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pilot</a:t>
            </a:r>
          </a:p>
          <a:p>
            <a:pPr marL="355600" indent="-3556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beauty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charm, natural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beauy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inner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beauty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physical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beauty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sleeping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beauty</a:t>
            </a:r>
          </a:p>
          <a:p>
            <a:pPr marL="355600" indent="-3556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climb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peak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reach a new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peak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flood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peak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mountain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peak</a:t>
            </a:r>
          </a:p>
          <a:p>
            <a:pPr marL="355600" indent="-3556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long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duration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in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duration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duration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work</a:t>
            </a:r>
          </a:p>
          <a:p>
            <a:pPr marL="355600" indent="-3556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covered with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frost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frost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over the trees, heavy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frost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frost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damage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2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62392" y="3586001"/>
            <a:ext cx="11106215" cy="280076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54013" indent="-354013">
              <a:lnSpc>
                <a:spcPct val="110000"/>
              </a:lnSpc>
            </a:pPr>
            <a:r>
              <a:rPr lang="en-US" altLang="zh-CN" sz="3200" b="1" dirty="0" smtClean="0">
                <a:latin typeface="Times New Roman" pitchFamily="18" charset="0"/>
              </a:rPr>
              <a:t>1. After </a:t>
            </a:r>
            <a:r>
              <a:rPr lang="en-US" altLang="zh-CN" sz="3200" b="1" dirty="0">
                <a:latin typeface="Times New Roman" pitchFamily="18" charset="0"/>
              </a:rPr>
              <a:t>arising in the </a:t>
            </a:r>
            <a:r>
              <a:rPr lang="en-US" altLang="zh-CN" sz="3200" b="1" dirty="0" smtClean="0">
                <a:latin typeface="Times New Roman" pitchFamily="18" charset="0"/>
              </a:rPr>
              <a:t>morning</a:t>
            </a:r>
            <a:r>
              <a:rPr lang="en-US" altLang="zh-CN" sz="3200" b="1" dirty="0">
                <a:latin typeface="Times New Roman" pitchFamily="18" charset="0"/>
              </a:rPr>
              <a:t>, the first thing he </a:t>
            </a:r>
            <a:r>
              <a:rPr lang="en-US" altLang="zh-CN" sz="3200" b="1" dirty="0" smtClean="0">
                <a:latin typeface="Times New Roman" pitchFamily="18" charset="0"/>
              </a:rPr>
              <a:t>does </a:t>
            </a:r>
            <a:r>
              <a:rPr lang="en-US" altLang="zh-CN" sz="3200" b="1" dirty="0">
                <a:latin typeface="Times New Roman" pitchFamily="18" charset="0"/>
              </a:rPr>
              <a:t>is to </a:t>
            </a:r>
            <a:endParaRPr lang="en-US" altLang="zh-CN" sz="3200" b="1" dirty="0" smtClean="0">
              <a:latin typeface="Times New Roman" pitchFamily="18" charset="0"/>
            </a:endParaRPr>
          </a:p>
          <a:p>
            <a:pPr marL="354013" indent="-354013">
              <a:lnSpc>
                <a:spcPct val="110000"/>
              </a:lnSpc>
            </a:pPr>
            <a:r>
              <a:rPr lang="en-US" altLang="zh-CN" sz="3200" b="1" dirty="0" smtClean="0">
                <a:latin typeface="Times New Roman" pitchFamily="18" charset="0"/>
              </a:rPr>
              <a:t>    draw </a:t>
            </a:r>
            <a:r>
              <a:rPr lang="en-US" altLang="zh-CN" sz="3200" b="1" dirty="0">
                <a:latin typeface="Times New Roman" pitchFamily="18" charset="0"/>
              </a:rPr>
              <a:t>the ________.</a:t>
            </a:r>
          </a:p>
          <a:p>
            <a:pPr marL="354013" indent="-354013">
              <a:lnSpc>
                <a:spcPct val="110000"/>
              </a:lnSpc>
            </a:pPr>
            <a:r>
              <a:rPr lang="en-US" altLang="zh-CN" sz="3200" b="1" dirty="0">
                <a:latin typeface="Times New Roman" pitchFamily="18" charset="0"/>
              </a:rPr>
              <a:t>2. He was impressed by her ______ and charm.</a:t>
            </a:r>
          </a:p>
          <a:p>
            <a:pPr marL="354013" indent="-354013">
              <a:lnSpc>
                <a:spcPct val="110000"/>
              </a:lnSpc>
            </a:pPr>
            <a:r>
              <a:rPr lang="en-US" altLang="zh-CN" sz="3200" b="1" dirty="0">
                <a:latin typeface="Times New Roman" pitchFamily="18" charset="0"/>
              </a:rPr>
              <a:t>3. The visitors were admiring the ________ </a:t>
            </a:r>
            <a:r>
              <a:rPr lang="en-US" altLang="zh-CN" sz="3200" b="1" dirty="0" smtClean="0">
                <a:latin typeface="Times New Roman" pitchFamily="18" charset="0"/>
              </a:rPr>
              <a:t>dating </a:t>
            </a:r>
            <a:r>
              <a:rPr lang="en-US" altLang="zh-CN" sz="3200" b="1" dirty="0">
                <a:latin typeface="Times New Roman" pitchFamily="18" charset="0"/>
              </a:rPr>
              <a:t>back to the 17th century</a:t>
            </a:r>
            <a:r>
              <a:rPr lang="en-US" altLang="zh-CN" sz="3200" b="1" dirty="0" smtClean="0">
                <a:latin typeface="Times New Roman" pitchFamily="18" charset="0"/>
              </a:rPr>
              <a:t>.</a:t>
            </a:r>
            <a:endParaRPr lang="en-US" altLang="zh-CN" sz="3200" b="1" dirty="0">
              <a:latin typeface="Times New Roman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710348" y="4149080"/>
            <a:ext cx="15523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+mn-ea"/>
              </a:rPr>
              <a:t>curtain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477792" y="5244096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505"/>
                </a:solidFill>
                <a:latin typeface="Times New Roman" pitchFamily="18" charset="0"/>
                <a:cs typeface="Times New Roman" pitchFamily="18" charset="0"/>
              </a:rPr>
              <a:t>antique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371929" y="4674316"/>
            <a:ext cx="18841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505"/>
                </a:solidFill>
                <a:latin typeface="Times New Roman" pitchFamily="18" charset="0"/>
                <a:cs typeface="Times New Roman" pitchFamily="18" charset="0"/>
              </a:rPr>
              <a:t>beauty </a:t>
            </a:r>
          </a:p>
        </p:txBody>
      </p:sp>
      <p:sp>
        <p:nvSpPr>
          <p:cNvPr id="5" name="椭圆 4"/>
          <p:cNvSpPr/>
          <p:nvPr/>
        </p:nvSpPr>
        <p:spPr>
          <a:xfrm>
            <a:off x="838820" y="4090421"/>
            <a:ext cx="3423863" cy="67724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268755" y="4656959"/>
            <a:ext cx="3423863" cy="61948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948316" y="5214036"/>
            <a:ext cx="4223360" cy="67724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764985" y="2168340"/>
            <a:ext cx="10441160" cy="1274195"/>
          </a:xfrm>
          <a:prstGeom prst="rect">
            <a:avLst/>
          </a:prstGeom>
          <a:solidFill>
            <a:srgbClr val="FFFF00">
              <a:alpha val="42000"/>
            </a:srgbClr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curtain  </a:t>
            </a:r>
            <a:r>
              <a:rPr lang="en-US" altLang="zh-CN" sz="3200" b="1" dirty="0" smtClean="0">
                <a:latin typeface="Times New Roman" pitchFamily="18" charset="0"/>
              </a:rPr>
              <a:t>   antique     breath     bay     creature     highlight</a:t>
            </a:r>
            <a:endParaRPr lang="en-US" altLang="zh-CN" sz="32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airline   </a:t>
            </a:r>
            <a:r>
              <a:rPr lang="en-US" altLang="zh-CN" sz="3200" b="1" dirty="0" smtClean="0">
                <a:latin typeface="Times New Roman" pitchFamily="18" charset="0"/>
              </a:rPr>
              <a:t>   beauty       peak        duration                frost </a:t>
            </a:r>
            <a:endParaRPr lang="en-US" altLang="zh-CN" sz="3200" b="1" dirty="0">
              <a:latin typeface="Times New Roman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62392" y="368592"/>
            <a:ext cx="11449272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 the sentences using suitable nouns in their correct forms and circle the words which collocate with them. 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97187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7" grpId="0" bldLvl="0"/>
      <p:bldP spid="8" grpId="0" bldLvl="0"/>
      <p:bldP spid="5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62392" y="1857809"/>
            <a:ext cx="11178223" cy="462280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54013" indent="-354013">
              <a:lnSpc>
                <a:spcPct val="110000"/>
              </a:lnSpc>
            </a:pPr>
            <a:r>
              <a:rPr lang="en-US" altLang="zh-CN" sz="3200" b="1" dirty="0" smtClean="0">
                <a:latin typeface="Times New Roman" pitchFamily="18" charset="0"/>
              </a:rPr>
              <a:t>4</a:t>
            </a:r>
            <a:r>
              <a:rPr lang="en-US" altLang="zh-CN" sz="3200" b="1" dirty="0">
                <a:latin typeface="Times New Roman" pitchFamily="18" charset="0"/>
              </a:rPr>
              <a:t>. We all remember the __________ of the </a:t>
            </a:r>
            <a:r>
              <a:rPr lang="en-US" altLang="zh-CN" sz="3200" b="1" dirty="0" smtClean="0">
                <a:latin typeface="Times New Roman" pitchFamily="18" charset="0"/>
              </a:rPr>
              <a:t>trip–visiting </a:t>
            </a:r>
            <a:r>
              <a:rPr lang="en-US" altLang="zh-CN" sz="3200" b="1" dirty="0">
                <a:latin typeface="Times New Roman" pitchFamily="18" charset="0"/>
              </a:rPr>
              <a:t>the Huanguoshu Waterfall</a:t>
            </a:r>
            <a:r>
              <a:rPr lang="en-US" altLang="zh-CN" sz="3200" b="1" dirty="0" smtClean="0">
                <a:latin typeface="Times New Roman" pitchFamily="18" charset="0"/>
              </a:rPr>
              <a:t>.</a:t>
            </a:r>
          </a:p>
          <a:p>
            <a:pPr marL="354013" indent="-354013">
              <a:lnSpc>
                <a:spcPct val="110000"/>
              </a:lnSpc>
            </a:pPr>
            <a:r>
              <a:rPr lang="en-US" altLang="zh-CN" sz="3200" b="1" dirty="0">
                <a:latin typeface="Times New Roman" pitchFamily="18" charset="0"/>
              </a:rPr>
              <a:t>5. Protect the </a:t>
            </a:r>
            <a:r>
              <a:rPr lang="en-US" altLang="zh-CN" sz="3200" b="1" dirty="0" smtClean="0">
                <a:latin typeface="Times New Roman" pitchFamily="18" charset="0"/>
              </a:rPr>
              <a:t>__________ </a:t>
            </a:r>
            <a:r>
              <a:rPr lang="en-US" altLang="zh-CN" sz="3200" b="1" dirty="0">
                <a:latin typeface="Times New Roman" pitchFamily="18" charset="0"/>
              </a:rPr>
              <a:t>which are unique to </a:t>
            </a:r>
            <a:r>
              <a:rPr lang="en-US" altLang="zh-CN" sz="3200" b="1" dirty="0" smtClean="0">
                <a:latin typeface="Times New Roman" pitchFamily="18" charset="0"/>
              </a:rPr>
              <a:t>Australia </a:t>
            </a:r>
            <a:r>
              <a:rPr lang="en-US" altLang="zh-CN" sz="3200" b="1" dirty="0">
                <a:latin typeface="Times New Roman" pitchFamily="18" charset="0"/>
              </a:rPr>
              <a:t>and their natural habitats.</a:t>
            </a:r>
          </a:p>
          <a:p>
            <a:pPr marL="354013" indent="-354013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6. What </a:t>
            </a:r>
            <a:r>
              <a:rPr lang="en-US" altLang="zh-CN" sz="3200" b="1" dirty="0" smtClean="0">
                <a:latin typeface="Times New Roman" pitchFamily="18" charset="0"/>
              </a:rPr>
              <a:t>__________ </a:t>
            </a:r>
            <a:r>
              <a:rPr lang="en-US" altLang="zh-CN" sz="3200" b="1" dirty="0">
                <a:latin typeface="Times New Roman" pitchFamily="18" charset="0"/>
              </a:rPr>
              <a:t>did you fly?</a:t>
            </a:r>
          </a:p>
          <a:p>
            <a:pPr marL="354013" indent="-354013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7. It is one of the most difficult _________ </a:t>
            </a:r>
            <a:r>
              <a:rPr lang="en-US" altLang="zh-CN" sz="3200" b="1" dirty="0" smtClean="0">
                <a:latin typeface="Times New Roman" pitchFamily="18" charset="0"/>
              </a:rPr>
              <a:t>to climb </a:t>
            </a:r>
            <a:r>
              <a:rPr lang="en-US" altLang="zh-CN" sz="3200" b="1" dirty="0">
                <a:latin typeface="Times New Roman" pitchFamily="18" charset="0"/>
              </a:rPr>
              <a:t>in the Rocky Mountains.</a:t>
            </a:r>
          </a:p>
          <a:p>
            <a:pPr marL="354013" indent="-354013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8. The beauty of Qinghai Lake </a:t>
            </a:r>
            <a:r>
              <a:rPr lang="en-US" altLang="zh-CN" sz="3200" b="1" dirty="0" smtClean="0">
                <a:latin typeface="Times New Roman" pitchFamily="18" charset="0"/>
              </a:rPr>
              <a:t>took </a:t>
            </a:r>
            <a:r>
              <a:rPr lang="en-US" altLang="zh-CN" sz="3200" b="1" dirty="0">
                <a:latin typeface="Times New Roman" pitchFamily="18" charset="0"/>
              </a:rPr>
              <a:t>the visitors’ </a:t>
            </a:r>
            <a:r>
              <a:rPr lang="en-US" altLang="zh-CN" sz="3200" b="1" dirty="0" smtClean="0">
                <a:latin typeface="Times New Roman" pitchFamily="18" charset="0"/>
              </a:rPr>
              <a:t>________ </a:t>
            </a:r>
            <a:r>
              <a:rPr lang="en-US" altLang="zh-CN" sz="3200" b="1" dirty="0">
                <a:latin typeface="Times New Roman" pitchFamily="18" charset="0"/>
              </a:rPr>
              <a:t>away</a:t>
            </a:r>
            <a:r>
              <a:rPr lang="en-US" altLang="zh-CN" sz="3200" b="1" dirty="0" smtClean="0">
                <a:latin typeface="Times New Roman" pitchFamily="18" charset="0"/>
              </a:rPr>
              <a:t>.</a:t>
            </a:r>
            <a:endParaRPr lang="en-US" altLang="zh-CN" sz="3200" b="1" dirty="0">
              <a:latin typeface="Times New Roman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798251" y="1895516"/>
            <a:ext cx="1986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505"/>
                </a:solidFill>
                <a:latin typeface="Times New Roman" pitchFamily="18" charset="0"/>
                <a:cs typeface="Times New Roman" pitchFamily="18" charset="0"/>
              </a:rPr>
              <a:t>highlight </a:t>
            </a:r>
          </a:p>
        </p:txBody>
      </p:sp>
      <p:sp>
        <p:nvSpPr>
          <p:cNvPr id="16" name="椭圆 15"/>
          <p:cNvSpPr/>
          <p:nvPr/>
        </p:nvSpPr>
        <p:spPr>
          <a:xfrm>
            <a:off x="3935760" y="1803452"/>
            <a:ext cx="4608512" cy="67724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695400" y="404664"/>
            <a:ext cx="10441160" cy="1274195"/>
          </a:xfrm>
          <a:prstGeom prst="rect">
            <a:avLst/>
          </a:prstGeom>
          <a:solidFill>
            <a:srgbClr val="FFFF00">
              <a:alpha val="42000"/>
            </a:srgbClr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curtain  </a:t>
            </a:r>
            <a:r>
              <a:rPr lang="en-US" altLang="zh-CN" sz="3200" b="1" dirty="0" smtClean="0">
                <a:latin typeface="Times New Roman" pitchFamily="18" charset="0"/>
              </a:rPr>
              <a:t>   antique     breath     bay     creature     highlight</a:t>
            </a:r>
            <a:endParaRPr lang="en-US" altLang="zh-CN" sz="32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airline   </a:t>
            </a:r>
            <a:r>
              <a:rPr lang="en-US" altLang="zh-CN" sz="3200" b="1" dirty="0" smtClean="0">
                <a:latin typeface="Times New Roman" pitchFamily="18" charset="0"/>
              </a:rPr>
              <a:t>   beauty       peak        duration                frost </a:t>
            </a:r>
            <a:endParaRPr lang="en-US" altLang="zh-CN" sz="3200" b="1" dirty="0">
              <a:latin typeface="Times New Roman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866654" y="2952842"/>
            <a:ext cx="21492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505"/>
                </a:solidFill>
                <a:latin typeface="Times New Roman" pitchFamily="18" charset="0"/>
                <a:cs typeface="Times New Roman" pitchFamily="18" charset="0"/>
              </a:rPr>
              <a:t>creatures</a:t>
            </a:r>
            <a:r>
              <a:rPr lang="en-US" altLang="zh-CN" sz="1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0" name="椭圆 19"/>
          <p:cNvSpPr/>
          <p:nvPr/>
        </p:nvSpPr>
        <p:spPr>
          <a:xfrm>
            <a:off x="838382" y="2798381"/>
            <a:ext cx="3900481" cy="77463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2279576" y="4048896"/>
            <a:ext cx="1459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505"/>
                </a:solidFill>
                <a:latin typeface="Times New Roman" pitchFamily="18" charset="0"/>
                <a:cs typeface="Times New Roman" pitchFamily="18" charset="0"/>
              </a:rPr>
              <a:t>airline 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261364" y="4625967"/>
            <a:ext cx="1754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505"/>
                </a:solidFill>
                <a:latin typeface="Times New Roman" pitchFamily="18" charset="0"/>
                <a:cs typeface="Times New Roman" pitchFamily="18" charset="0"/>
              </a:rPr>
              <a:t>peaks </a:t>
            </a:r>
          </a:p>
        </p:txBody>
      </p:sp>
      <p:sp>
        <p:nvSpPr>
          <p:cNvPr id="23" name="椭圆 22"/>
          <p:cNvSpPr/>
          <p:nvPr/>
        </p:nvSpPr>
        <p:spPr>
          <a:xfrm>
            <a:off x="1621170" y="4524252"/>
            <a:ext cx="6235385" cy="78820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8941374" y="5819111"/>
            <a:ext cx="1754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505"/>
                </a:solidFill>
                <a:latin typeface="Times New Roman" pitchFamily="18" charset="0"/>
                <a:cs typeface="Times New Roman" pitchFamily="18" charset="0"/>
              </a:rPr>
              <a:t>breath </a:t>
            </a:r>
          </a:p>
        </p:txBody>
      </p:sp>
      <p:sp>
        <p:nvSpPr>
          <p:cNvPr id="25" name="椭圆 24"/>
          <p:cNvSpPr/>
          <p:nvPr/>
        </p:nvSpPr>
        <p:spPr>
          <a:xfrm>
            <a:off x="5735960" y="5790342"/>
            <a:ext cx="5700681" cy="75602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/>
      <p:bldP spid="16" grpId="0" animBg="1"/>
      <p:bldP spid="19" grpId="0" bldLvl="0"/>
      <p:bldP spid="20" grpId="0" animBg="1"/>
      <p:bldP spid="21" grpId="0" bldLvl="0"/>
      <p:bldP spid="22" grpId="0" bldLvl="0"/>
      <p:bldP spid="23" grpId="0" animBg="1"/>
      <p:bldP spid="24" grpId="0" bldLvl="0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76605" y="2083983"/>
            <a:ext cx="11161240" cy="42288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9. In freezing cold winter, windows are often </a:t>
            </a:r>
            <a:endParaRPr lang="en-US" altLang="zh-CN" sz="3200" b="1" dirty="0" smtClean="0">
              <a:latin typeface="Times New Roman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itchFamily="18" charset="0"/>
              </a:rPr>
              <a:t>    covered with _________.</a:t>
            </a:r>
          </a:p>
          <a:p>
            <a:pPr marL="631825" indent="-631825">
              <a:lnSpc>
                <a:spcPct val="120000"/>
              </a:lnSpc>
            </a:pPr>
            <a:r>
              <a:rPr lang="en-US" altLang="zh-CN" sz="3200" b="1" dirty="0" smtClean="0">
                <a:latin typeface="Times New Roman" pitchFamily="18" charset="0"/>
              </a:rPr>
              <a:t>10</a:t>
            </a:r>
            <a:r>
              <a:rPr lang="en-US" altLang="zh-CN" sz="3200" b="1" dirty="0">
                <a:latin typeface="Times New Roman" pitchFamily="18" charset="0"/>
              </a:rPr>
              <a:t>. We sailed into a beautiful </a:t>
            </a:r>
            <a:r>
              <a:rPr lang="en-US" altLang="zh-CN" sz="3200" b="1" dirty="0" smtClean="0">
                <a:latin typeface="Times New Roman" pitchFamily="18" charset="0"/>
              </a:rPr>
              <a:t>__________ </a:t>
            </a:r>
            <a:r>
              <a:rPr lang="en-US" altLang="zh-CN" sz="3200" b="1" dirty="0">
                <a:latin typeface="Times New Roman" pitchFamily="18" charset="0"/>
              </a:rPr>
              <a:t>in the </a:t>
            </a:r>
            <a:r>
              <a:rPr lang="en-US" altLang="zh-CN" sz="3200" b="1" dirty="0" smtClean="0">
                <a:latin typeface="Times New Roman" pitchFamily="18" charset="0"/>
              </a:rPr>
              <a:t>southwest </a:t>
            </a:r>
            <a:r>
              <a:rPr lang="en-US" altLang="zh-CN" sz="3200" b="1" dirty="0">
                <a:latin typeface="Times New Roman" pitchFamily="18" charset="0"/>
              </a:rPr>
              <a:t>of Canada.</a:t>
            </a:r>
          </a:p>
          <a:p>
            <a:pPr marL="631825" indent="-631825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11. Judy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enrolled</a:t>
            </a:r>
            <a:r>
              <a:rPr lang="en-US" altLang="zh-CN" sz="3200" b="1" dirty="0">
                <a:latin typeface="Times New Roman" pitchFamily="18" charset="0"/>
              </a:rPr>
              <a:t> in a programme of study that </a:t>
            </a:r>
            <a:r>
              <a:rPr lang="en-US" altLang="zh-CN" sz="3200" b="1" dirty="0" smtClean="0">
                <a:latin typeface="Times New Roman" pitchFamily="18" charset="0"/>
              </a:rPr>
              <a:t>was </a:t>
            </a:r>
            <a:r>
              <a:rPr lang="en-US" altLang="zh-CN" sz="3200" b="1" dirty="0">
                <a:latin typeface="Times New Roman" pitchFamily="18" charset="0"/>
              </a:rPr>
              <a:t>eight months in </a:t>
            </a:r>
            <a:r>
              <a:rPr lang="en-US" altLang="zh-CN" sz="3200" b="1" dirty="0" smtClean="0">
                <a:latin typeface="Times New Roman" pitchFamily="18" charset="0"/>
              </a:rPr>
              <a:t>__________, </a:t>
            </a:r>
            <a:r>
              <a:rPr lang="en-US" altLang="zh-CN" sz="3200" b="1" dirty="0">
                <a:latin typeface="Times New Roman" pitchFamily="18" charset="0"/>
              </a:rPr>
              <a:t>but she </a:t>
            </a:r>
            <a:r>
              <a:rPr lang="en-US" altLang="zh-CN" sz="3200" b="1" dirty="0" smtClean="0">
                <a:latin typeface="Times New Roman" pitchFamily="18" charset="0"/>
              </a:rPr>
              <a:t>completed </a:t>
            </a:r>
            <a:r>
              <a:rPr lang="en-US" altLang="zh-CN" sz="3200" b="1" dirty="0">
                <a:latin typeface="Times New Roman" pitchFamily="18" charset="0"/>
              </a:rPr>
              <a:t>it in only six months.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143672" y="5064812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duration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785303" y="3296891"/>
            <a:ext cx="916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bay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505465" y="2691811"/>
            <a:ext cx="1438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frost </a:t>
            </a:r>
          </a:p>
        </p:txBody>
      </p:sp>
      <p:sp>
        <p:nvSpPr>
          <p:cNvPr id="15" name="椭圆 14"/>
          <p:cNvSpPr/>
          <p:nvPr/>
        </p:nvSpPr>
        <p:spPr>
          <a:xfrm>
            <a:off x="767408" y="2719370"/>
            <a:ext cx="4032448" cy="59123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1749371" y="3331286"/>
            <a:ext cx="5316954" cy="580821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477826" y="5064812"/>
            <a:ext cx="2392933" cy="59661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85050" y="620688"/>
            <a:ext cx="10441160" cy="1274195"/>
          </a:xfrm>
          <a:prstGeom prst="rect">
            <a:avLst/>
          </a:prstGeom>
          <a:solidFill>
            <a:srgbClr val="FFFF00">
              <a:alpha val="42000"/>
            </a:srgbClr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curtain  </a:t>
            </a:r>
            <a:r>
              <a:rPr lang="en-US" altLang="zh-CN" sz="3200" b="1" dirty="0" smtClean="0">
                <a:latin typeface="Times New Roman" pitchFamily="18" charset="0"/>
              </a:rPr>
              <a:t>   antique     breath     bay     creature     highlight</a:t>
            </a:r>
            <a:endParaRPr lang="en-US" altLang="zh-CN" sz="32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airline   </a:t>
            </a:r>
            <a:r>
              <a:rPr lang="en-US" altLang="zh-CN" sz="3200" b="1" dirty="0" smtClean="0">
                <a:latin typeface="Times New Roman" pitchFamily="18" charset="0"/>
              </a:rPr>
              <a:t>   beauty       peak        duration                frost </a:t>
            </a:r>
            <a:endParaRPr lang="en-US" altLang="zh-CN" sz="3200" b="1" dirty="0"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/>
      <p:bldP spid="10" grpId="0" bldLvl="0"/>
      <p:bldP spid="11" grpId="0" bldLvl="0"/>
      <p:bldP spid="15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479376" y="692696"/>
            <a:ext cx="11161240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enrolled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a programme of study that was eight months in duration, but she completed it in only six months.</a:t>
            </a: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朱迪参加了一个为期八个月的研究项目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但她只用了六个月就完成了。</a:t>
            </a:r>
            <a:endParaRPr lang="zh-CN" altLang="zh-CN" sz="3200" b="1" dirty="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enrol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officially arrange to join a school, university, or course, or to arrange for someone else to do </a:t>
            </a:r>
            <a:r>
              <a:rPr lang="en-US" altLang="zh-CN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使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加入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注册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登记</a:t>
            </a:r>
            <a:endParaRPr lang="zh-CN" altLang="zh-CN" sz="3200" b="1" dirty="0">
              <a:solidFill>
                <a:srgbClr val="FF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You may want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enrol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your child in a 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nearby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school.</a:t>
            </a:r>
            <a:endParaRPr lang="zh-CN" altLang="zh-CN" sz="3200" b="1" dirty="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你可能想让你的孩子在附近的学校上学。</a:t>
            </a:r>
            <a:endParaRPr lang="zh-CN" altLang="zh-CN" sz="3200" b="1" dirty="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77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839416" y="1412776"/>
            <a:ext cx="10873208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come and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enrol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your children in the school.</a:t>
            </a:r>
            <a:endParaRPr lang="zh-CN" altLang="zh-CN" sz="3200" b="1" dirty="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你可以送你的孩子来学校登记。</a:t>
            </a:r>
            <a:endParaRPr lang="zh-CN" altLang="zh-CN" sz="3200" b="1" dirty="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enrolled for/in/on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modern art course.</a:t>
            </a:r>
            <a:endParaRPr lang="zh-CN" altLang="zh-CN" sz="3200" b="1" dirty="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我参加了现代艺术课程。</a:t>
            </a:r>
            <a:endParaRPr lang="zh-CN" altLang="zh-CN" sz="3200" b="1" dirty="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50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23392" y="514725"/>
            <a:ext cx="10873208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Match the phrases with their English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interpretations.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95400" y="2170486"/>
            <a:ext cx="3852428" cy="3539430"/>
          </a:xfrm>
          <a:prstGeom prst="rect">
            <a:avLst/>
          </a:prstGeom>
          <a:solidFill>
            <a:srgbClr val="FFC000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bound for </a:t>
            </a:r>
          </a:p>
          <a:p>
            <a:pPr algn="r"/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urban areas</a:t>
            </a:r>
          </a:p>
          <a:p>
            <a:pPr algn="r"/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commercial world</a:t>
            </a:r>
          </a:p>
          <a:p>
            <a:pPr algn="r"/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massive amount of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59996" y="1718929"/>
            <a:ext cx="5256584" cy="4425827"/>
          </a:xfrm>
          <a:prstGeom prst="rect">
            <a:avLst/>
          </a:prstGeom>
          <a:solidFill>
            <a:srgbClr val="FFC000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world that is more concerned with profit </a:t>
            </a:r>
          </a:p>
          <a:p>
            <a:pPr>
              <a:lnSpc>
                <a:spcPct val="11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great deal of </a:t>
            </a:r>
          </a:p>
          <a:p>
            <a:pPr>
              <a:lnSpc>
                <a:spcPct val="11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towns and cities</a:t>
            </a:r>
          </a:p>
          <a:p>
            <a:pPr>
              <a:lnSpc>
                <a:spcPct val="11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travelling to</a:t>
            </a: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4440776" y="2330398"/>
            <a:ext cx="1619220" cy="219316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4475820" y="3717032"/>
            <a:ext cx="1584176" cy="174783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475820" y="2515776"/>
            <a:ext cx="1584176" cy="31941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475820" y="3523888"/>
            <a:ext cx="1656184" cy="124693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541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23392" y="490205"/>
            <a:ext cx="10081120" cy="63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Complete Samuel’s story with the correct phrases.</a:t>
            </a:r>
            <a:endParaRPr lang="en-US" altLang="zh-CN" sz="3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99456" y="1375844"/>
            <a:ext cx="9073008" cy="1274195"/>
          </a:xfrm>
          <a:prstGeom prst="rect">
            <a:avLst/>
          </a:prstGeom>
          <a:solidFill>
            <a:srgbClr val="FFFF00">
              <a:alpha val="40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sym typeface="+mn-ea"/>
              </a:rPr>
              <a:t>bound for         </a:t>
            </a:r>
            <a:r>
              <a:rPr lang="en-US" altLang="zh-CN" sz="3200" b="1" dirty="0" smtClean="0">
                <a:latin typeface="Times New Roman" pitchFamily="18" charset="0"/>
                <a:sym typeface="+mn-ea"/>
              </a:rPr>
              <a:t>commercial </a:t>
            </a:r>
            <a:r>
              <a:rPr lang="en-US" altLang="zh-CN" sz="3200" b="1" dirty="0">
                <a:latin typeface="Times New Roman" pitchFamily="18" charset="0"/>
                <a:sym typeface="+mn-ea"/>
              </a:rPr>
              <a:t>world     </a:t>
            </a:r>
            <a:r>
              <a:rPr lang="en-US" altLang="zh-CN" sz="3200" b="1" dirty="0" smtClean="0">
                <a:latin typeface="Times New Roman" pitchFamily="18" charset="0"/>
                <a:sym typeface="+mn-ea"/>
              </a:rPr>
              <a:t>    urban </a:t>
            </a:r>
            <a:r>
              <a:rPr lang="en-US" altLang="zh-CN" sz="3200" b="1" dirty="0">
                <a:latin typeface="Times New Roman" pitchFamily="18" charset="0"/>
                <a:sym typeface="+mn-ea"/>
              </a:rPr>
              <a:t>areas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sym typeface="+mn-ea"/>
              </a:rPr>
              <a:t>a massive amount of </a:t>
            </a:r>
            <a:r>
              <a:rPr lang="en-US" altLang="zh-CN" sz="3200" b="1" dirty="0" smtClean="0">
                <a:latin typeface="Times New Roman" pitchFamily="18" charset="0"/>
                <a:sym typeface="+mn-ea"/>
              </a:rPr>
              <a:t>money</a:t>
            </a:r>
            <a:endParaRPr lang="zh-CN" altLang="en-US" sz="3200" b="1" dirty="0">
              <a:latin typeface="Times New Roman" pitchFamily="18" charset="0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07368" y="2924944"/>
            <a:ext cx="11233248" cy="30469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1. In Canada, _______________________ has </a:t>
            </a:r>
            <a:r>
              <a:rPr lang="en-US" altLang="zh-CN" sz="3200" b="1" dirty="0" smtClean="0">
                <a:latin typeface="Times New Roman" pitchFamily="18" charset="0"/>
              </a:rPr>
              <a:t>been </a:t>
            </a:r>
            <a:r>
              <a:rPr lang="en-US" altLang="zh-CN" sz="3200" b="1" dirty="0" smtClean="0">
                <a:latin typeface="Times New Roman" pitchFamily="18" charset="0"/>
              </a:rPr>
              <a:t>spent </a:t>
            </a:r>
            <a:r>
              <a:rPr lang="en-US" altLang="zh-CN" sz="3200" b="1" dirty="0">
                <a:latin typeface="Times New Roman" pitchFamily="18" charset="0"/>
              </a:rPr>
              <a:t>on preserving the forest, and the country’s </a:t>
            </a:r>
            <a:r>
              <a:rPr lang="en-US" altLang="zh-CN" sz="3200" b="1" dirty="0" smtClean="0">
                <a:latin typeface="Times New Roman" pitchFamily="18" charset="0"/>
              </a:rPr>
              <a:t>deforestation </a:t>
            </a:r>
            <a:r>
              <a:rPr lang="en-US" altLang="zh-CN" sz="3200" b="1" dirty="0">
                <a:latin typeface="Times New Roman" pitchFamily="18" charset="0"/>
              </a:rPr>
              <a:t>rate is among the world’s lowest.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2. A growing number of woodworkers have decided to </a:t>
            </a:r>
            <a:r>
              <a:rPr lang="en-US" altLang="zh-CN" sz="3200" b="1" dirty="0" smtClean="0">
                <a:latin typeface="Times New Roman" pitchFamily="18" charset="0"/>
              </a:rPr>
              <a:t>move </a:t>
            </a:r>
            <a:r>
              <a:rPr lang="en-US" altLang="zh-CN" sz="3200" b="1" dirty="0">
                <a:latin typeface="Times New Roman" pitchFamily="18" charset="0"/>
              </a:rPr>
              <a:t>to the </a:t>
            </a:r>
            <a:r>
              <a:rPr lang="en-US" altLang="zh-CN" sz="3200" b="1" dirty="0" smtClean="0">
                <a:latin typeface="Times New Roman" pitchFamily="18" charset="0"/>
              </a:rPr>
              <a:t>__________________________ </a:t>
            </a:r>
            <a:r>
              <a:rPr lang="en-US" altLang="zh-CN" sz="3200" b="1" dirty="0">
                <a:latin typeface="Times New Roman" pitchFamily="18" charset="0"/>
              </a:rPr>
              <a:t>for better jobs</a:t>
            </a:r>
            <a:r>
              <a:rPr lang="en-US" altLang="zh-CN" sz="3200" b="1" dirty="0" smtClean="0">
                <a:latin typeface="Times New Roman" pitchFamily="18" charset="0"/>
              </a:rPr>
              <a:t>.</a:t>
            </a:r>
            <a:endParaRPr lang="en-US" altLang="zh-CN" sz="3200" b="1" dirty="0">
              <a:latin typeface="Times New Roman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783632" y="2952418"/>
            <a:ext cx="501611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ea typeface="黑体" charset="-122"/>
                <a:cs typeface="汉仪刚艺体-85W" panose="00020600040101010101" charset="-122"/>
              </a:rPr>
              <a:t>a massive amount of money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ea typeface="黑体" charset="-122"/>
              <a:cs typeface="汉仪刚艺体-85W" panose="000206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02926" y="5337912"/>
            <a:ext cx="2286780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ea typeface="黑体" charset="-122"/>
                <a:cs typeface="汉仪刚艺体-85W" panose="00020600040101010101" charset="-122"/>
              </a:rPr>
              <a:t>urban areas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ea typeface="黑体" charset="-122"/>
              <a:cs typeface="汉仪刚艺体-8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70404" y="2352691"/>
            <a:ext cx="11233248" cy="363791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itchFamily="18" charset="0"/>
              </a:rPr>
              <a:t>3</a:t>
            </a:r>
            <a:r>
              <a:rPr lang="en-US" altLang="zh-CN" sz="3200" b="1" dirty="0">
                <a:latin typeface="Times New Roman" pitchFamily="18" charset="0"/>
              </a:rPr>
              <a:t>. Aboard the plane </a:t>
            </a:r>
            <a:r>
              <a:rPr lang="en-US" altLang="zh-CN" sz="3200" b="1" dirty="0" smtClean="0">
                <a:latin typeface="Times New Roman" pitchFamily="18" charset="0"/>
              </a:rPr>
              <a:t>__________________ </a:t>
            </a:r>
            <a:r>
              <a:rPr lang="en-US" altLang="zh-CN" sz="3200" b="1" dirty="0">
                <a:latin typeface="Times New Roman" pitchFamily="18" charset="0"/>
              </a:rPr>
              <a:t>Toronto, Samuel, a </a:t>
            </a:r>
            <a:r>
              <a:rPr lang="en-US" altLang="zh-CN" sz="3200" b="1" dirty="0" smtClean="0">
                <a:latin typeface="Times New Roman" pitchFamily="18" charset="0"/>
              </a:rPr>
              <a:t>young </a:t>
            </a:r>
            <a:r>
              <a:rPr lang="en-US" altLang="zh-CN" sz="3200" b="1" dirty="0">
                <a:latin typeface="Times New Roman" pitchFamily="18" charset="0"/>
              </a:rPr>
              <a:t>woodworker, began imagining a whole new </a:t>
            </a:r>
            <a:r>
              <a:rPr lang="en-US" altLang="zh-CN" sz="3200" b="1" dirty="0" smtClean="0">
                <a:latin typeface="Times New Roman" pitchFamily="18" charset="0"/>
              </a:rPr>
              <a:t>life </a:t>
            </a:r>
            <a:r>
              <a:rPr lang="en-US" altLang="zh-CN" sz="3200" b="1" dirty="0">
                <a:latin typeface="Times New Roman" pitchFamily="18" charset="0"/>
              </a:rPr>
              <a:t>in the big city.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</a:rPr>
              <a:t>4. However, he also had some worries. Ideally, he </a:t>
            </a:r>
            <a:r>
              <a:rPr lang="en-US" altLang="zh-CN" sz="3200" b="1" dirty="0" smtClean="0">
                <a:latin typeface="Times New Roman" pitchFamily="18" charset="0"/>
              </a:rPr>
              <a:t>wanted </a:t>
            </a:r>
            <a:r>
              <a:rPr lang="en-US" altLang="zh-CN" sz="3200" b="1" dirty="0">
                <a:latin typeface="Times New Roman" pitchFamily="18" charset="0"/>
              </a:rPr>
              <a:t>to make a living in the arts, but he </a:t>
            </a:r>
            <a:r>
              <a:rPr lang="en-US" altLang="zh-CN" sz="3200" b="1" dirty="0" smtClean="0">
                <a:latin typeface="Times New Roman" pitchFamily="18" charset="0"/>
              </a:rPr>
              <a:t>also knew </a:t>
            </a:r>
            <a:r>
              <a:rPr lang="en-US" altLang="zh-CN" sz="3200" b="1" dirty="0">
                <a:latin typeface="Times New Roman" pitchFamily="18" charset="0"/>
              </a:rPr>
              <a:t>well that it was somewhat a </a:t>
            </a:r>
            <a:r>
              <a:rPr lang="en-US" altLang="zh-CN" sz="3200" b="1" dirty="0" smtClean="0">
                <a:latin typeface="Times New Roman" pitchFamily="18" charset="0"/>
              </a:rPr>
              <a:t>___________________.</a:t>
            </a:r>
            <a:endParaRPr lang="en-US" altLang="zh-CN" sz="3200" b="1" dirty="0">
              <a:latin typeface="Times New Roman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727848" y="2412177"/>
            <a:ext cx="19271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ea typeface="黑体" charset="-122"/>
                <a:cs typeface="汉仪刚艺体-85W" panose="00020600040101010101" charset="-122"/>
              </a:rPr>
              <a:t>bound for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ea typeface="黑体" charset="-122"/>
              <a:cs typeface="汉仪刚艺体-85W" panose="0002060004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82373" y="5301208"/>
            <a:ext cx="3357586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ea typeface="黑体" charset="-122"/>
                <a:cs typeface="汉仪刚艺体-85W" panose="00020600040101010101" charset="-122"/>
              </a:rPr>
              <a:t>commercial world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ea typeface="黑体" charset="-122"/>
              <a:cs typeface="汉仪刚艺体-85W" panose="0002060004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415480" y="836712"/>
            <a:ext cx="9073008" cy="1274195"/>
          </a:xfrm>
          <a:prstGeom prst="rect">
            <a:avLst/>
          </a:prstGeom>
          <a:solidFill>
            <a:srgbClr val="FFFF00">
              <a:alpha val="40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sym typeface="+mn-ea"/>
              </a:rPr>
              <a:t>bound for         </a:t>
            </a:r>
            <a:r>
              <a:rPr lang="en-US" altLang="zh-CN" sz="3200" b="1" dirty="0" smtClean="0">
                <a:latin typeface="Times New Roman" pitchFamily="18" charset="0"/>
                <a:sym typeface="+mn-ea"/>
              </a:rPr>
              <a:t>commercial </a:t>
            </a:r>
            <a:r>
              <a:rPr lang="en-US" altLang="zh-CN" sz="3200" b="1" dirty="0">
                <a:latin typeface="Times New Roman" pitchFamily="18" charset="0"/>
                <a:sym typeface="+mn-ea"/>
              </a:rPr>
              <a:t>world     </a:t>
            </a:r>
            <a:r>
              <a:rPr lang="en-US" altLang="zh-CN" sz="3200" b="1" dirty="0" smtClean="0">
                <a:latin typeface="Times New Roman" pitchFamily="18" charset="0"/>
                <a:sym typeface="+mn-ea"/>
              </a:rPr>
              <a:t>    urban </a:t>
            </a:r>
            <a:r>
              <a:rPr lang="en-US" altLang="zh-CN" sz="3200" b="1" dirty="0">
                <a:latin typeface="Times New Roman" pitchFamily="18" charset="0"/>
                <a:sym typeface="+mn-ea"/>
              </a:rPr>
              <a:t>areas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sym typeface="+mn-ea"/>
              </a:rPr>
              <a:t>a massive amount of </a:t>
            </a:r>
            <a:r>
              <a:rPr lang="en-US" altLang="zh-CN" sz="3200" b="1" dirty="0" smtClean="0">
                <a:latin typeface="Times New Roman" pitchFamily="18" charset="0"/>
                <a:sym typeface="+mn-ea"/>
              </a:rPr>
              <a:t>money</a:t>
            </a:r>
            <a:endParaRPr lang="zh-CN" altLang="en-US" sz="3200" b="1" dirty="0">
              <a:latin typeface="Times New Roman" pitchFamily="18" charset="0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438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5360" y="620688"/>
            <a:ext cx="11304750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Suppose you were talking to your friend Jane. Choose the suitable adjectives to comment on the situations.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Then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the dialogue in pairs.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35360" y="3546184"/>
            <a:ext cx="11160734" cy="2259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9863" indent="-1439863">
              <a:lnSpc>
                <a:spcPct val="110000"/>
              </a:lnSpc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 Jane: The welcome party at the University of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Oxford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helped many students to make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new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friends.</a:t>
            </a:r>
          </a:p>
          <a:p>
            <a:pPr marL="1439863" indent="-1439863">
              <a:lnSpc>
                <a:spcPct val="110000"/>
              </a:lnSpc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    You: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They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must have spent a(n)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__________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evening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together.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516154" y="2600500"/>
            <a:ext cx="4799146" cy="683264"/>
          </a:xfrm>
          <a:prstGeom prst="rect">
            <a:avLst/>
          </a:prstGeom>
          <a:solidFill>
            <a:srgbClr val="FFFF00">
              <a:alpha val="40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itchFamily="18" charset="0"/>
                <a:sym typeface="+mn-ea"/>
              </a:rPr>
              <a:t>awesome   mild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itchFamily="18" charset="0"/>
                <a:sym typeface="+mn-ea"/>
              </a:rPr>
              <a:t>pleasant</a:t>
            </a:r>
            <a:endParaRPr lang="zh-CN" altLang="en-US" sz="3200" b="1" dirty="0">
              <a:latin typeface="Times New Roman" panose="02020603050405020304" pitchFamily="18" charset="0"/>
              <a:cs typeface="Times New Roman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93174" y="4654999"/>
            <a:ext cx="24112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pleasant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07368" y="1561547"/>
            <a:ext cx="11233248" cy="4819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9863" indent="-1439863">
              <a:lnSpc>
                <a:spcPct val="120000"/>
              </a:lnSpc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 Jane: We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re surprised to find that it is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warmer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than usual this winter in London.</a:t>
            </a:r>
          </a:p>
          <a:p>
            <a:pPr marL="1439863" indent="-1439863">
              <a:lnSpc>
                <a:spcPct val="120000"/>
              </a:lnSpc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    You: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 You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re so lucky to have a(n)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________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winter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here.</a:t>
            </a:r>
          </a:p>
          <a:p>
            <a:pPr marL="1439863" indent="-1439863">
              <a:lnSpc>
                <a:spcPct val="120000"/>
              </a:lnSpc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 Jane: We visited a famous tourist site in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Scotland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: the beautiful coastline and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breathtaking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landscape of St Andrews.</a:t>
            </a:r>
          </a:p>
          <a:p>
            <a:pPr marL="1439863" indent="-1439863">
              <a:lnSpc>
                <a:spcPct val="120000"/>
              </a:lnSpc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   You: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 How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wonderful! You must have had a(n)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________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experience.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535700" y="570772"/>
            <a:ext cx="4799146" cy="683264"/>
          </a:xfrm>
          <a:prstGeom prst="rect">
            <a:avLst/>
          </a:prstGeom>
          <a:solidFill>
            <a:srgbClr val="FFFF00">
              <a:alpha val="40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itchFamily="18" charset="0"/>
                <a:sym typeface="+mn-ea"/>
              </a:rPr>
              <a:t>awesome   mild    pleasant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104112" y="2798668"/>
            <a:ext cx="14239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mild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904312" y="5161947"/>
            <a:ext cx="19648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awesome </a:t>
            </a:r>
          </a:p>
        </p:txBody>
      </p:sp>
    </p:spTree>
    <p:extLst>
      <p:ext uri="{BB962C8B-B14F-4D97-AF65-F5344CB8AC3E}">
        <p14:creationId xmlns:p14="http://schemas.microsoft.com/office/powerpoint/2010/main" val="99301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7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4" t="10273" r="5493" b="12684"/>
          <a:stretch/>
        </p:blipFill>
        <p:spPr>
          <a:xfrm>
            <a:off x="3719736" y="1196752"/>
            <a:ext cx="5184577" cy="108012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83432" y="2924944"/>
            <a:ext cx="10369152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hese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adjectives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(exciting, breathtaking, surprised) are from the dialogue. Use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them to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write </a:t>
            </a:r>
            <a:r>
              <a:rPr lang="en-US" altLang="zh-CN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dialogues.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12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1600"/>
</p:tagLst>
</file>

<file path=ppt/theme/theme1.xml><?xml version="1.0" encoding="utf-8"?>
<a:theme xmlns:a="http://schemas.openxmlformats.org/drawingml/2006/main" name="Office 主题​​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437</TotalTime>
  <Words>924</Words>
  <Application>Microsoft Office PowerPoint</Application>
  <PresentationFormat>宽屏</PresentationFormat>
  <Paragraphs>104</Paragraphs>
  <Slides>18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NEU-BZ-S92</vt:lpstr>
      <vt:lpstr>方正书宋_GBK</vt:lpstr>
      <vt:lpstr>汉仪刚艺体-85W</vt:lpstr>
      <vt:lpstr>黑体</vt:lpstr>
      <vt:lpstr>宋体</vt:lpstr>
      <vt:lpstr>Arial</vt:lpstr>
      <vt:lpstr>Calibri</vt:lpstr>
      <vt:lpstr>Calibri Light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Micorosoft</cp:lastModifiedBy>
  <cp:revision>14872</cp:revision>
  <dcterms:created xsi:type="dcterms:W3CDTF">2016-03-09T04:37:00Z</dcterms:created>
  <dcterms:modified xsi:type="dcterms:W3CDTF">2022-05-24T02:39:34Z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2052-10.1.0.5740</vt:lpwstr>
  </property>
</Properties>
</file>