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63" r:id="rId3"/>
    <p:sldId id="275" r:id="rId4"/>
    <p:sldId id="280" r:id="rId5"/>
    <p:sldId id="281" r:id="rId6"/>
    <p:sldId id="282" r:id="rId7"/>
    <p:sldId id="289" r:id="rId8"/>
    <p:sldId id="290" r:id="rId9"/>
    <p:sldId id="291" r:id="rId10"/>
    <p:sldId id="306" r:id="rId11"/>
    <p:sldId id="311" r:id="rId13"/>
    <p:sldId id="296" r:id="rId14"/>
    <p:sldId id="317" r:id="rId15"/>
    <p:sldId id="269" r:id="rId16"/>
    <p:sldId id="274" r:id="rId17"/>
    <p:sldId id="316" r:id="rId18"/>
  </p:sldIdLst>
  <p:sldSz cx="9144000" cy="6858000" type="screen4x3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1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00FF"/>
    <a:srgbClr val="009900"/>
    <a:srgbClr val="CCCC00"/>
    <a:srgbClr val="FFFF99"/>
    <a:srgbClr val="FF66CC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76" d="100"/>
          <a:sy n="76" d="100"/>
        </p:scale>
        <p:origin x="-346" y="-86"/>
      </p:cViewPr>
      <p:guideLst>
        <p:guide orient="horz" pos="2160"/>
        <p:guide pos="29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white"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A316850-ECE9-4294-A37B-B0120D29B998}" type="datetimeFigureOut">
              <a:rPr kumimoji="0" lang="zh-CN" altLang="en-US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</a:fld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0"/>
            <a:r>
              <a:rPr lang="zh-CN" altLang="en-US" dirty="0"/>
              <a:t>第二级</a:t>
            </a:r>
            <a:endParaRPr lang="zh-CN" altLang="en-US" dirty="0"/>
          </a:p>
          <a:p>
            <a:pPr lvl="2" indent="0"/>
            <a:r>
              <a:rPr lang="zh-CN" altLang="en-US" dirty="0"/>
              <a:t>第三级</a:t>
            </a:r>
            <a:endParaRPr lang="zh-CN" altLang="en-US" dirty="0"/>
          </a:p>
          <a:p>
            <a:pPr lvl="3" indent="0"/>
            <a:r>
              <a:rPr lang="zh-CN" altLang="en-US" dirty="0"/>
              <a:t>第四级</a:t>
            </a:r>
            <a:endParaRPr lang="zh-CN" altLang="en-US" dirty="0"/>
          </a:p>
          <a:p>
            <a:pPr lvl="4" indent="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fontAlgn="base">
              <a:buNone/>
            </a:pPr>
            <a:fld id="{9A0DB2DC-4C9A-4742-B13C-FB6460FD3503}" type="slidenum">
              <a:rPr lang="zh-CN" altLang="en-US" sz="1200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71575" y="1247775"/>
            <a:ext cx="4491038" cy="3367088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6386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1638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p>
            <a:pPr lvl="0" algn="r"/>
            <a:fld id="{9A0DB2DC-4C9A-4742-B13C-FB6460FD3503}" type="slidenum">
              <a:rPr lang="zh-CN" altLang="en-US" sz="1200" dirty="0">
                <a:ea typeface="宋体" panose="02010600030101010101" pitchFamily="2" charset="-122"/>
              </a:rPr>
            </a:fld>
            <a:endParaRPr lang="zh-CN" altLang="en-US" sz="12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W이미지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49500"/>
            <a:ext cx="9144000" cy="26638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051" name="Group 3"/>
          <p:cNvGrpSpPr/>
          <p:nvPr/>
        </p:nvGrpSpPr>
        <p:grpSpPr>
          <a:xfrm>
            <a:off x="28575" y="4652963"/>
            <a:ext cx="9115425" cy="2205037"/>
            <a:chOff x="0" y="0"/>
            <a:chExt cx="5760" cy="1680"/>
          </a:xfrm>
        </p:grpSpPr>
        <p:sp>
          <p:nvSpPr>
            <p:cNvPr id="13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168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5760" cy="9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0" y="0"/>
            <a:ext cx="9144000" cy="2286000"/>
          </a:xfrm>
          <a:prstGeom prst="rect">
            <a:avLst/>
          </a:prstGeom>
          <a:gradFill rotWithShape="0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055" name="Group 7"/>
          <p:cNvGrpSpPr/>
          <p:nvPr/>
        </p:nvGrpSpPr>
        <p:grpSpPr>
          <a:xfrm>
            <a:off x="0" y="4289425"/>
            <a:ext cx="9097963" cy="676275"/>
            <a:chOff x="0" y="0"/>
            <a:chExt cx="5731" cy="426"/>
          </a:xfrm>
        </p:grpSpPr>
        <p:sp>
          <p:nvSpPr>
            <p:cNvPr id="17" name="未知"/>
            <p:cNvSpPr/>
            <p:nvPr/>
          </p:nvSpPr>
          <p:spPr bwMode="auto">
            <a:xfrm flipV="1">
              <a:off x="0" y="0"/>
              <a:ext cx="5731" cy="36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279"/>
                </a:cxn>
                <a:cxn ang="0">
                  <a:pos x="1824" y="739"/>
                </a:cxn>
                <a:cxn ang="0">
                  <a:pos x="3946" y="695"/>
                </a:cxn>
                <a:cxn ang="0">
                  <a:pos x="5731" y="297"/>
                </a:cxn>
                <a:cxn ang="0">
                  <a:pos x="5722" y="153"/>
                </a:cxn>
                <a:cxn ang="0">
                  <a:pos x="0" y="0"/>
                </a:cxn>
              </a:cxnLst>
              <a:rect l="0" t="0" r="r" b="b"/>
              <a:pathLst>
                <a:path w="5731" h="808">
                  <a:moveTo>
                    <a:pt x="0" y="0"/>
                  </a:moveTo>
                  <a:lnTo>
                    <a:pt x="19" y="279"/>
                  </a:lnTo>
                  <a:cubicBezTo>
                    <a:pt x="321" y="399"/>
                    <a:pt x="1170" y="671"/>
                    <a:pt x="1824" y="739"/>
                  </a:cubicBezTo>
                  <a:cubicBezTo>
                    <a:pt x="2478" y="808"/>
                    <a:pt x="3295" y="769"/>
                    <a:pt x="3946" y="695"/>
                  </a:cubicBezTo>
                  <a:cubicBezTo>
                    <a:pt x="4597" y="621"/>
                    <a:pt x="5435" y="387"/>
                    <a:pt x="5731" y="297"/>
                  </a:cubicBezTo>
                  <a:lnTo>
                    <a:pt x="5722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" name="未知"/>
            <p:cNvSpPr/>
            <p:nvPr/>
          </p:nvSpPr>
          <p:spPr bwMode="auto">
            <a:xfrm flipV="1">
              <a:off x="0" y="47"/>
              <a:ext cx="5731" cy="379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26" y="315"/>
                </a:cxn>
                <a:cxn ang="0">
                  <a:pos x="1795" y="771"/>
                </a:cxn>
                <a:cxn ang="0">
                  <a:pos x="3821" y="742"/>
                </a:cxn>
                <a:cxn ang="0">
                  <a:pos x="5731" y="320"/>
                </a:cxn>
                <a:cxn ang="0">
                  <a:pos x="5693" y="0"/>
                </a:cxn>
                <a:cxn ang="0">
                  <a:pos x="0" y="36"/>
                </a:cxn>
              </a:cxnLst>
              <a:rect l="0" t="0" r="r" b="b"/>
              <a:pathLst>
                <a:path w="5731" h="842">
                  <a:moveTo>
                    <a:pt x="0" y="36"/>
                  </a:moveTo>
                  <a:lnTo>
                    <a:pt x="26" y="315"/>
                  </a:lnTo>
                  <a:cubicBezTo>
                    <a:pt x="325" y="438"/>
                    <a:pt x="1163" y="700"/>
                    <a:pt x="1795" y="771"/>
                  </a:cubicBezTo>
                  <a:cubicBezTo>
                    <a:pt x="2427" y="842"/>
                    <a:pt x="3165" y="817"/>
                    <a:pt x="3821" y="742"/>
                  </a:cubicBezTo>
                  <a:cubicBezTo>
                    <a:pt x="4477" y="667"/>
                    <a:pt x="5419" y="444"/>
                    <a:pt x="5731" y="320"/>
                  </a:cubicBezTo>
                  <a:lnTo>
                    <a:pt x="5693" y="0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058" name="Group 10"/>
          <p:cNvGrpSpPr/>
          <p:nvPr/>
        </p:nvGrpSpPr>
        <p:grpSpPr>
          <a:xfrm>
            <a:off x="0" y="0"/>
            <a:ext cx="9144000" cy="6867525"/>
            <a:chOff x="0" y="0"/>
            <a:chExt cx="5760" cy="4326"/>
          </a:xfrm>
        </p:grpSpPr>
        <p:sp>
          <p:nvSpPr>
            <p:cNvPr id="20" name="AutoShape 11"/>
            <p:cNvSpPr>
              <a:spLocks noChangeArrowheads="1"/>
            </p:cNvSpPr>
            <p:nvPr/>
          </p:nvSpPr>
          <p:spPr bwMode="auto">
            <a:xfrm>
              <a:off x="27" y="24"/>
              <a:ext cx="5709" cy="4272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" name="未知"/>
            <p:cNvSpPr/>
            <p:nvPr/>
          </p:nvSpPr>
          <p:spPr bwMode="auto">
            <a:xfrm>
              <a:off x="3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" name="未知"/>
            <p:cNvSpPr/>
            <p:nvPr/>
          </p:nvSpPr>
          <p:spPr bwMode="auto">
            <a:xfrm rot="16191400">
              <a:off x="-47" y="4030"/>
              <a:ext cx="336" cy="242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" name="未知"/>
            <p:cNvSpPr/>
            <p:nvPr/>
          </p:nvSpPr>
          <p:spPr bwMode="auto">
            <a:xfrm>
              <a:off x="5520" y="3978"/>
              <a:ext cx="240" cy="348"/>
            </a:xfrm>
            <a:custGeom>
              <a:avLst/>
              <a:gdLst/>
              <a:ahLst/>
              <a:cxnLst>
                <a:cxn ang="0">
                  <a:pos x="246" y="0"/>
                </a:cxn>
                <a:cxn ang="0">
                  <a:pos x="164" y="196"/>
                </a:cxn>
                <a:cxn ang="0">
                  <a:pos x="84" y="282"/>
                </a:cxn>
                <a:cxn ang="0">
                  <a:pos x="0" y="342"/>
                </a:cxn>
                <a:cxn ang="0">
                  <a:pos x="246" y="348"/>
                </a:cxn>
              </a:cxnLst>
              <a:rect l="0" t="0" r="r" b="b"/>
              <a:pathLst>
                <a:path w="246" h="348">
                  <a:moveTo>
                    <a:pt x="246" y="0"/>
                  </a:moveTo>
                  <a:lnTo>
                    <a:pt x="164" y="196"/>
                  </a:lnTo>
                  <a:lnTo>
                    <a:pt x="84" y="282"/>
                  </a:lnTo>
                  <a:lnTo>
                    <a:pt x="0" y="342"/>
                  </a:lnTo>
                  <a:lnTo>
                    <a:pt x="246" y="348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未知"/>
            <p:cNvSpPr/>
            <p:nvPr/>
          </p:nvSpPr>
          <p:spPr bwMode="auto">
            <a:xfrm rot="5400000">
              <a:off x="5472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5" name="Text Box 18"/>
          <p:cNvSpPr txBox="1">
            <a:spLocks noChangeArrowheads="1"/>
          </p:cNvSpPr>
          <p:nvPr/>
        </p:nvSpPr>
        <p:spPr bwMode="auto">
          <a:xfrm>
            <a:off x="395288" y="260350"/>
            <a:ext cx="982663" cy="396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  <a:t>LOGO</a:t>
            </a:r>
            <a:endParaRPr kumimoji="0" lang="en-US" altLang="zh-CN" sz="2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erdana" panose="020B0604030504040204" pitchFamily="34" charset="0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064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468313" y="1268413"/>
            <a:ext cx="8153400" cy="742950"/>
          </a:xfrm>
        </p:spPr>
        <p:txBody>
          <a:bodyPr/>
          <a:lstStyle>
            <a:lvl1pPr algn="ctr">
              <a:defRPr sz="3600" b="1"/>
            </a:lvl1pPr>
          </a:lstStyle>
          <a:p>
            <a:pPr fontAlgn="base"/>
            <a:r>
              <a:rPr lang="en-US" altLang="zh-CN" strike="noStrike" noProof="1"/>
              <a:t>Click to edit Master title style</a:t>
            </a:r>
            <a:endParaRPr lang="en-US" altLang="zh-CN" strike="noStrike" noProof="1"/>
          </a:p>
        </p:txBody>
      </p:sp>
      <p:sp>
        <p:nvSpPr>
          <p:cNvPr id="2065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403350" y="5127625"/>
            <a:ext cx="6400800" cy="533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en-US" altLang="zh-CN" strike="noStrike" noProof="1"/>
              <a:t>Click to edit Master subtitle style</a:t>
            </a:r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ko-KR" altLang="en-US" strike="noStrike" noProof="1" dirty="0"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</a:fld>
            <a:endParaRPr lang="ko-KR" altLang="en-US" strike="noStrike" noProof="1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ko-KR" altLang="en-US" strike="noStrike" noProof="1" dirty="0"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</a:fld>
            <a:endParaRPr lang="ko-KR" altLang="en-US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ko-KR" altLang="en-US" strike="noStrike" noProof="1" dirty="0"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</a:fld>
            <a:endParaRPr lang="ko-KR" altLang="en-US" strike="noStrike" noProof="1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ko-KR" altLang="en-US" strike="noStrike" noProof="1" dirty="0"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</a:fld>
            <a:endParaRPr lang="ko-KR" altLang="en-US" strike="noStrike" noProof="1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ko-KR" altLang="en-US" strike="noStrike" noProof="1" dirty="0"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</a:fld>
            <a:endParaRPr lang="ko-KR" altLang="en-US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ko-KR" altLang="en-US" strike="noStrike" noProof="1" dirty="0"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</a:fld>
            <a:endParaRPr lang="ko-KR" altLang="en-US" strike="noStrike" noProof="1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ko-KR" altLang="en-US" strike="noStrike" noProof="1" dirty="0"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</a:fld>
            <a:endParaRPr lang="ko-KR" altLang="en-US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ko-KR" altLang="en-US" strike="noStrike" noProof="1" dirty="0"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</a:fld>
            <a:endParaRPr lang="ko-KR" altLang="en-US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ko-KR" altLang="en-US" strike="noStrike" noProof="1" dirty="0"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</a:fld>
            <a:endParaRPr lang="ko-KR" altLang="en-US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38950" y="333375"/>
            <a:ext cx="2125663" cy="6119813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333375"/>
            <a:ext cx="6229350" cy="6119813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ko-KR" altLang="en-US" strike="noStrike" noProof="1" dirty="0"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</a:fld>
            <a:endParaRPr lang="ko-KR" altLang="en-US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2" descr="배너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285750"/>
            <a:ext cx="9144000" cy="1055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2413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8" name="未知"/>
          <p:cNvSpPr/>
          <p:nvPr/>
        </p:nvSpPr>
        <p:spPr bwMode="auto">
          <a:xfrm>
            <a:off x="-1587" y="950913"/>
            <a:ext cx="9151938" cy="461963"/>
          </a:xfrm>
          <a:custGeom>
            <a:avLst/>
            <a:gdLst/>
            <a:ahLst/>
            <a:cxnLst>
              <a:cxn ang="0">
                <a:pos x="4" y="365"/>
              </a:cxn>
              <a:cxn ang="0">
                <a:pos x="0" y="246"/>
              </a:cxn>
              <a:cxn ang="0">
                <a:pos x="1837" y="32"/>
              </a:cxn>
              <a:cxn ang="0">
                <a:pos x="3970" y="52"/>
              </a:cxn>
              <a:cxn ang="0">
                <a:pos x="5764" y="231"/>
              </a:cxn>
              <a:cxn ang="0">
                <a:pos x="5768" y="366"/>
              </a:cxn>
              <a:cxn ang="0">
                <a:pos x="4" y="365"/>
              </a:cxn>
            </a:cxnLst>
            <a:rect l="0" t="0" r="r" b="b"/>
            <a:pathLst>
              <a:path w="5768" h="366">
                <a:moveTo>
                  <a:pt x="4" y="365"/>
                </a:moveTo>
                <a:lnTo>
                  <a:pt x="0" y="246"/>
                </a:lnTo>
                <a:cubicBezTo>
                  <a:pt x="304" y="192"/>
                  <a:pt x="1175" y="64"/>
                  <a:pt x="1837" y="32"/>
                </a:cubicBezTo>
                <a:cubicBezTo>
                  <a:pt x="2499" y="0"/>
                  <a:pt x="3316" y="19"/>
                  <a:pt x="3970" y="52"/>
                </a:cubicBezTo>
                <a:cubicBezTo>
                  <a:pt x="4624" y="85"/>
                  <a:pt x="5464" y="179"/>
                  <a:pt x="5764" y="231"/>
                </a:cubicBezTo>
                <a:lnTo>
                  <a:pt x="5768" y="366"/>
                </a:lnTo>
                <a:lnTo>
                  <a:pt x="4" y="36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  <a:effectLst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Grp="1"/>
          </p:cNvSpPr>
          <p:nvPr>
            <p:ph type="title"/>
          </p:nvPr>
        </p:nvSpPr>
        <p:spPr>
          <a:xfrm>
            <a:off x="1116013" y="333375"/>
            <a:ext cx="7848600" cy="6096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31" name="Rectangle 7"/>
          <p:cNvSpPr>
            <a:spLocks noGrp="1"/>
          </p:cNvSpPr>
          <p:nvPr>
            <p:ph type="body"/>
          </p:nvPr>
        </p:nvSpPr>
        <p:spPr>
          <a:xfrm>
            <a:off x="457200" y="1371600"/>
            <a:ext cx="8229600" cy="508158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 indent="-285750"/>
            <a:r>
              <a:rPr lang="en-US" altLang="zh-CN" dirty="0"/>
              <a:t>Second level</a:t>
            </a:r>
            <a:endParaRPr lang="en-US" altLang="zh-CN" dirty="0"/>
          </a:p>
          <a:p>
            <a:pPr lvl="2" indent="-228600"/>
            <a:r>
              <a:rPr lang="en-US" altLang="zh-CN" dirty="0"/>
              <a:t>Third level</a:t>
            </a:r>
            <a:endParaRPr lang="en-US" altLang="zh-CN" dirty="0"/>
          </a:p>
          <a:p>
            <a:pPr lvl="3" indent="-228600"/>
            <a:r>
              <a:rPr lang="en-US" altLang="zh-CN" dirty="0"/>
              <a:t>Fourth level</a:t>
            </a:r>
            <a:endParaRPr lang="en-US" altLang="zh-CN" dirty="0"/>
          </a:p>
          <a:p>
            <a:pPr lvl="4" indent="-228600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16688" y="0"/>
            <a:ext cx="2514600" cy="260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000">
                <a:solidFill>
                  <a:schemeClr val="bg1"/>
                </a:solidFill>
                <a:latin typeface="+mn-lt"/>
                <a:ea typeface="Gulim" panose="020B0600000101010101" pitchFamily="34" charset="-127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wps.cn/moban</a:t>
            </a: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0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508750"/>
            <a:ext cx="2895600" cy="30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>
                <a:latin typeface="+mn-lt"/>
                <a:ea typeface="Gulim" panose="020B0600000101010101" pitchFamily="34" charset="-127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Gulim" panose="020B0600000101010101" pitchFamily="34" charset="-127"/>
                <a:cs typeface="+mn-cs"/>
              </a:rPr>
              <a:t>Company Logo</a:t>
            </a:r>
            <a:endParaRPr kumimoji="0" lang="en-US" altLang="zh-CN" sz="1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6600" y="6508750"/>
            <a:ext cx="2133600" cy="30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Verdana" panose="020B0604030504040204" pitchFamily="34" charset="0"/>
                <a:ea typeface="Gulim" panose="020B0600000101010101" pitchFamily="34" charset="-127"/>
              </a:defRPr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ko-KR" altLang="en-US" strike="noStrike" noProof="1" dirty="0">
                <a:latin typeface="Verdana" panose="020B0604030504040204" pitchFamily="34" charset="0"/>
                <a:ea typeface="Gulim" panose="020B0600000101010101" pitchFamily="34" charset="-127"/>
                <a:cs typeface="+mn-cs"/>
              </a:rPr>
            </a:fld>
            <a:endParaRPr lang="ko-KR" altLang="en-US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v"/>
        <a:defRPr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n"/>
        <a:defRPr sz="24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4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>
          <a:solidFill>
            <a:schemeClr val="tx2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slide" Target="slide1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8.pn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png"/><Relationship Id="rId2" Type="http://schemas.openxmlformats.org/officeDocument/2006/relationships/slide" Target="slide2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1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3.jpeg"/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 noChangeArrowheads="1"/>
          </p:cNvSpPr>
          <p:nvPr>
            <p:ph type="ctrTitle" sz="quarter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6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认识计算机网络</a:t>
            </a:r>
            <a:endParaRPr kumimoji="0" lang="zh-CN" altLang="en-US" sz="66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sz="quarter"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黑体" panose="02010609060101010101" pitchFamily="2" charset="-122"/>
                <a:cs typeface="+mn-cs"/>
              </a:rPr>
              <a:t>执教：廖里山</a:t>
            </a: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黑体" panose="02010609060101010101" pitchFamily="2" charset="-122"/>
              <a:cs typeface="+mn-cs"/>
            </a:endParaRPr>
          </a:p>
        </p:txBody>
      </p:sp>
      <p:pic>
        <p:nvPicPr>
          <p:cNvPr id="4099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333375"/>
            <a:ext cx="1476375" cy="285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Rectangle 7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ea typeface="黑体" panose="02010609060101010101" pitchFamily="2" charset="-122"/>
              </a:rPr>
              <a:t>计算机网络的概念</a:t>
            </a:r>
            <a:endParaRPr lang="zh-CN" altLang="en-US" b="1" dirty="0">
              <a:ea typeface="黑体" panose="02010609060101010101" pitchFamily="2" charset="-122"/>
            </a:endParaRPr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642938" y="1285875"/>
            <a:ext cx="8135938" cy="25415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计算机网络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是指把地理上分散的多台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独立自主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的计算机通过软、硬件设备互连，以实现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资源共享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信息交换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2" charset="-122"/>
                <a:cs typeface="+mn-cs"/>
              </a:rPr>
              <a:t>的系统。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2" charset="-122"/>
              <a:cs typeface="+mn-cs"/>
            </a:endParaRPr>
          </a:p>
        </p:txBody>
      </p:sp>
      <p:pic>
        <p:nvPicPr>
          <p:cNvPr id="5124" name="Picture 11" descr="ZWFS_VP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3110" y="3994785"/>
            <a:ext cx="5375910" cy="21488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线形标注 1 4"/>
          <p:cNvSpPr/>
          <p:nvPr/>
        </p:nvSpPr>
        <p:spPr>
          <a:xfrm>
            <a:off x="3357563" y="2071688"/>
            <a:ext cx="2928937" cy="357187"/>
          </a:xfrm>
          <a:prstGeom prst="borderCallout1">
            <a:avLst>
              <a:gd name="adj1" fmla="val 48671"/>
              <a:gd name="adj2" fmla="val -2250"/>
              <a:gd name="adj3" fmla="val 115824"/>
              <a:gd name="adj4" fmla="val -3144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网络协议、网卡驱动等</a:t>
            </a:r>
            <a:endParaRPr lang="zh-CN" altLang="en-US" dirty="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线形标注 1 5"/>
          <p:cNvSpPr/>
          <p:nvPr/>
        </p:nvSpPr>
        <p:spPr>
          <a:xfrm>
            <a:off x="3857625" y="3000375"/>
            <a:ext cx="2928938" cy="357188"/>
          </a:xfrm>
          <a:prstGeom prst="borderCallout1">
            <a:avLst>
              <a:gd name="adj1" fmla="val 48671"/>
              <a:gd name="adj2" fmla="val -2250"/>
              <a:gd name="adj3" fmla="val -10514"/>
              <a:gd name="adj4" fmla="val -2454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网线、路由器、网卡等</a:t>
            </a:r>
            <a:endParaRPr lang="zh-CN" altLang="en-US" dirty="0">
              <a:solidFill>
                <a:schemeClr val="bg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7" name="右箭头 6">
            <a:hlinkClick r:id="rId3" action="ppaction://hlinksldjump"/>
          </p:cNvPr>
          <p:cNvSpPr/>
          <p:nvPr/>
        </p:nvSpPr>
        <p:spPr>
          <a:xfrm>
            <a:off x="8072438" y="6143625"/>
            <a:ext cx="571500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3" grpId="0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ea typeface="黑体" panose="02010609060101010101" pitchFamily="2" charset="-122"/>
              </a:rPr>
              <a:t>计算机网络的传输介质</a:t>
            </a:r>
            <a:endParaRPr lang="zh-CN" altLang="en-US" b="1" dirty="0">
              <a:ea typeface="黑体" panose="02010609060101010101" pitchFamily="2" charset="-122"/>
            </a:endParaRPr>
          </a:p>
        </p:txBody>
      </p:sp>
      <p:pic>
        <p:nvPicPr>
          <p:cNvPr id="6147" name="Picture 4" descr="lesson02-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2475" y="1916113"/>
            <a:ext cx="4581525" cy="4581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8" name="Picture 5" descr="lesson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44675"/>
            <a:ext cx="4392613" cy="4392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9" name="Text Box 6"/>
          <p:cNvSpPr txBox="1"/>
          <p:nvPr/>
        </p:nvSpPr>
        <p:spPr>
          <a:xfrm>
            <a:off x="2339975" y="1484313"/>
            <a:ext cx="2660650" cy="952500"/>
          </a:xfrm>
          <a:prstGeom prst="rect">
            <a:avLst/>
          </a:prstGeom>
          <a:solidFill>
            <a:schemeClr val="bg1"/>
          </a:solidFill>
          <a:ln w="38100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  <a:buFontTx/>
            </a:pPr>
            <a:r>
              <a: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双绞线</a:t>
            </a:r>
            <a:endParaRPr lang="zh-CN" altLang="en-US" sz="5400" dirty="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31110"/>
            <a:ext cx="4563110" cy="39668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ea typeface="黑体" panose="02010609060101010101" pitchFamily="2" charset="-122"/>
              </a:rPr>
              <a:t>计算机网络的传输介质</a:t>
            </a:r>
            <a:endParaRPr lang="zh-CN" altLang="en-US" b="1" dirty="0">
              <a:ea typeface="黑体" panose="02010609060101010101" pitchFamily="2" charset="-122"/>
            </a:endParaRPr>
          </a:p>
        </p:txBody>
      </p:sp>
      <p:grpSp>
        <p:nvGrpSpPr>
          <p:cNvPr id="2" name="Group 6"/>
          <p:cNvGrpSpPr/>
          <p:nvPr/>
        </p:nvGrpSpPr>
        <p:grpSpPr>
          <a:xfrm>
            <a:off x="437833" y="1851660"/>
            <a:ext cx="7696200" cy="4038600"/>
            <a:chOff x="528" y="960"/>
            <a:chExt cx="4848" cy="2544"/>
          </a:xfrm>
        </p:grpSpPr>
        <p:pic>
          <p:nvPicPr>
            <p:cNvPr id="7172" name="Picture 7" descr="同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98" y="1821"/>
              <a:ext cx="3278" cy="1683"/>
            </a:xfrm>
            <a:prstGeom prst="rect">
              <a:avLst/>
            </a:prstGeom>
            <a:noFill/>
            <a:ln w="28575" cap="flat" cmpd="sng">
              <a:solidFill>
                <a:srgbClr val="FF9933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7173" name="Picture 8" descr="同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8" y="960"/>
              <a:ext cx="1444" cy="2544"/>
            </a:xfrm>
            <a:prstGeom prst="rect">
              <a:avLst/>
            </a:prstGeom>
            <a:noFill/>
            <a:ln w="28575" cap="flat" cmpd="sng">
              <a:solidFill>
                <a:srgbClr val="FF9933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7174" name="Text Box 9"/>
            <p:cNvSpPr txBox="1"/>
            <p:nvPr/>
          </p:nvSpPr>
          <p:spPr>
            <a:xfrm>
              <a:off x="2186" y="960"/>
              <a:ext cx="1968" cy="594"/>
            </a:xfrm>
            <a:prstGeom prst="rect">
              <a:avLst/>
            </a:prstGeom>
            <a:noFill/>
            <a:ln w="28575" cap="flat" cmpd="sng">
              <a:solidFill>
                <a:srgbClr val="FF9933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  <a:buFontTx/>
              </a:pPr>
              <a:r>
                <a:rPr lang="zh-CN" altLang="en-US" sz="5400" dirty="0">
                  <a:solidFill>
                    <a:srgbClr val="FF0000"/>
                  </a:solidFill>
                  <a:latin typeface="Times New Roman" panose="02020603050405020304" pitchFamily="18" charset="0"/>
                  <a:ea typeface="华文行楷" panose="02010800040101010101" pitchFamily="2" charset="-122"/>
                </a:rPr>
                <a:t>同轴电缆</a:t>
              </a:r>
              <a:endParaRPr lang="zh-CN" altLang="en-US" sz="54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6371590" y="1723390"/>
            <a:ext cx="254000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latin typeface="华文中宋" panose="02010600040101010101" pitchFamily="2" charset="-122"/>
                <a:ea typeface="华文中宋" panose="02010600040101010101" pitchFamily="2" charset="-122"/>
              </a:rPr>
              <a:t>抗干扰能力好，传输数据稳定，</a:t>
            </a:r>
            <a:r>
              <a:rPr lang="zh-CN" altLang="en-US"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市价几元一米，</a:t>
            </a:r>
            <a:r>
              <a:rPr lang="zh-CN" altLang="en-US">
                <a:latin typeface="华文中宋" panose="02010600040101010101" pitchFamily="2" charset="-122"/>
                <a:ea typeface="华文中宋" panose="02010600040101010101" pitchFamily="2" charset="-122"/>
              </a:rPr>
              <a:t>价格便宜，被广泛使用于闭路电视线等。</a:t>
            </a:r>
            <a:endParaRPr lang="zh-CN" altLang="en-US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4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ea typeface="黑体" panose="02010609060101010101" pitchFamily="2" charset="-122"/>
              </a:rPr>
              <a:t>计算机网络的传输介质</a:t>
            </a:r>
            <a:endParaRPr lang="zh-CN" altLang="en-US" b="1" dirty="0">
              <a:ea typeface="黑体" panose="02010609060101010101" pitchFamily="2" charset="-122"/>
            </a:endParaRPr>
          </a:p>
        </p:txBody>
      </p:sp>
      <p:sp>
        <p:nvSpPr>
          <p:cNvPr id="8199" name="左箭头 6">
            <a:hlinkClick r:id="rId2" action="ppaction://hlinksldjump"/>
          </p:cNvPr>
          <p:cNvSpPr/>
          <p:nvPr/>
        </p:nvSpPr>
        <p:spPr>
          <a:xfrm>
            <a:off x="8024178" y="6091555"/>
            <a:ext cx="642937" cy="357188"/>
          </a:xfrm>
          <a:prstGeom prst="leftArrow">
            <a:avLst>
              <a:gd name="adj1" fmla="val 50000"/>
              <a:gd name="adj2" fmla="val 4997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eaLnBrk="0" hangingPunct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rcRect t="12480" b="6855"/>
          <a:stretch>
            <a:fillRect/>
          </a:stretch>
        </p:blipFill>
        <p:spPr>
          <a:xfrm>
            <a:off x="848995" y="2663825"/>
            <a:ext cx="7021830" cy="2832100"/>
          </a:xfrm>
          <a:prstGeom prst="rect">
            <a:avLst/>
          </a:prstGeom>
        </p:spPr>
      </p:pic>
      <p:sp>
        <p:nvSpPr>
          <p:cNvPr id="7174" name="Text Box 9"/>
          <p:cNvSpPr txBox="1"/>
          <p:nvPr/>
        </p:nvSpPr>
        <p:spPr>
          <a:xfrm>
            <a:off x="848678" y="1574165"/>
            <a:ext cx="3124200" cy="922020"/>
          </a:xfrm>
          <a:prstGeom prst="rect">
            <a:avLst/>
          </a:prstGeom>
          <a:noFill/>
          <a:ln w="28575" cap="flat" cmpd="sng">
            <a:solidFill>
              <a:srgbClr val="FF9933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Tx/>
            </a:pPr>
            <a:r>
              <a:rPr lang="zh-CN" altLang="zh-CN" sz="54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光纤电缆</a:t>
            </a:r>
            <a:endParaRPr lang="zh-CN" altLang="zh-CN" sz="5400" dirty="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35475" y="1574165"/>
            <a:ext cx="37674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以光脉冲的形式传输信号，因此材质也以玻璃或有机玻璃为主。它由纤维芯、包层和保护套组成。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ea typeface="黑体" panose="02010609060101010101" pitchFamily="2" charset="-122"/>
              </a:rPr>
              <a:t>计算机网络设备</a:t>
            </a:r>
            <a:endParaRPr lang="zh-CN" altLang="en-US" b="1" dirty="0">
              <a:ea typeface="黑体" panose="02010609060101010101" pitchFamily="2" charset="-122"/>
            </a:endParaRPr>
          </a:p>
        </p:txBody>
      </p:sp>
      <p:pic>
        <p:nvPicPr>
          <p:cNvPr id="9218" name="图片 6" descr="modem(TP-LINK)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57938" y="1357313"/>
            <a:ext cx="2566987" cy="2511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19" name="图片 7" descr="modem端口展示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1357313"/>
            <a:ext cx="6019800" cy="53721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ea typeface="黑体" panose="02010609060101010101" pitchFamily="2" charset="-122"/>
              </a:rPr>
              <a:t>计算机网络设备</a:t>
            </a:r>
            <a:endParaRPr lang="zh-CN" altLang="en-US" b="1" dirty="0">
              <a:ea typeface="黑体" panose="02010609060101010101" pitchFamily="2" charset="-122"/>
            </a:endParaRPr>
          </a:p>
        </p:txBody>
      </p:sp>
      <p:pic>
        <p:nvPicPr>
          <p:cNvPr id="10242" name="图片 6" descr="交换机.jpg"/>
          <p:cNvPicPr>
            <a:picLocks noChangeAspect="1"/>
          </p:cNvPicPr>
          <p:nvPr/>
        </p:nvPicPr>
        <p:blipFill>
          <a:blip r:embed="rId1"/>
          <a:srcRect t="1777" b="7141"/>
          <a:stretch>
            <a:fillRect/>
          </a:stretch>
        </p:blipFill>
        <p:spPr>
          <a:xfrm>
            <a:off x="1116330" y="1151890"/>
            <a:ext cx="7134225" cy="53701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ea typeface="黑体" panose="02010609060101010101" pitchFamily="2" charset="-122"/>
              </a:rPr>
              <a:t>计算机网络设备</a:t>
            </a:r>
            <a:endParaRPr lang="zh-CN" altLang="en-US" b="1" dirty="0">
              <a:ea typeface="黑体" panose="02010609060101010101" pitchFamily="2" charset="-122"/>
            </a:endParaRPr>
          </a:p>
        </p:txBody>
      </p:sp>
      <p:pic>
        <p:nvPicPr>
          <p:cNvPr id="11266" name="图片 3" descr="路由器的天线.jpg"/>
          <p:cNvPicPr>
            <a:picLocks noChangeAspect="1"/>
          </p:cNvPicPr>
          <p:nvPr/>
        </p:nvPicPr>
        <p:blipFill>
          <a:blip r:embed="rId1"/>
          <a:srcRect t="14063"/>
          <a:stretch>
            <a:fillRect/>
          </a:stretch>
        </p:blipFill>
        <p:spPr>
          <a:xfrm>
            <a:off x="2286000" y="0"/>
            <a:ext cx="4297363" cy="39290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7" name="图片 4" descr="路由器接口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4133850"/>
            <a:ext cx="6553200" cy="2724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8"/>
          <p:cNvSpPr txBox="1"/>
          <p:nvPr/>
        </p:nvSpPr>
        <p:spPr>
          <a:xfrm>
            <a:off x="722630" y="2112010"/>
            <a:ext cx="6364605" cy="4603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 marL="342900" lvl="0" indent="-342900">
              <a:spcBef>
                <a:spcPct val="50000"/>
              </a:spcBef>
            </a:pPr>
            <a:r>
              <a:rPr lang="zh-CN" altLang="en-US" sz="2400" b="1" dirty="0">
                <a:solidFill>
                  <a:srgbClr val="FF00FF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每位同学</a:t>
            </a:r>
            <a:r>
              <a:rPr lang="zh-CN" altLang="es-ES" sz="2400" b="1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查本机</a:t>
            </a:r>
            <a:r>
              <a:rPr lang="zh-CN" altLang="en-US" sz="24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“</a:t>
            </a:r>
            <a:r>
              <a:rPr lang="en-US" altLang="zh-CN" sz="24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internet</a:t>
            </a:r>
            <a:r>
              <a:rPr lang="zh-CN" altLang="en-US" sz="2400" b="1" dirty="0" smtClean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连接”的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属性</a:t>
            </a:r>
            <a:endParaRPr lang="zh-CN" altLang="en-US" sz="2400" b="1" dirty="0" smtClean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pic>
        <p:nvPicPr>
          <p:cNvPr id="12293" name="Picture 13" descr="48540923dd54564e4b7f18ddb2de9c82d1584f38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224" t="101" r="27875" b="55099"/>
          <a:stretch>
            <a:fillRect/>
          </a:stretch>
        </p:blipFill>
        <p:spPr>
          <a:xfrm>
            <a:off x="7357745" y="3822700"/>
            <a:ext cx="1701165" cy="14833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8"/>
          <p:cNvSpPr txBox="1"/>
          <p:nvPr/>
        </p:nvSpPr>
        <p:spPr>
          <a:xfrm>
            <a:off x="722630" y="3495040"/>
            <a:ext cx="5137150" cy="4603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lstStyle/>
          <a:p>
            <a:pPr marL="342900" lvl="0" indent="-342900" eaLnBrk="1" hangingPunct="1">
              <a:spcBef>
                <a:spcPct val="50000"/>
              </a:spcBef>
            </a:pPr>
            <a:r>
              <a:rPr lang="zh-CN" altLang="en-US" sz="2400" dirty="0">
                <a:solidFill>
                  <a:srgbClr val="FF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观察：计算机上网要遵循什么协议？</a:t>
            </a:r>
            <a:endParaRPr lang="zh-CN" altLang="en-US" sz="2400" dirty="0">
              <a:solidFill>
                <a:srgbClr val="FF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48310" y="1254125"/>
            <a:ext cx="6286500" cy="7067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000" b="1">
                <a:solidFill>
                  <a:schemeClr val="tx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实践一：查看本机网络设置</a:t>
            </a:r>
            <a:endParaRPr lang="zh-CN" altLang="en-US" sz="4000" b="1">
              <a:solidFill>
                <a:schemeClr val="tx1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630" y="4123055"/>
            <a:ext cx="3724275" cy="1090295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3" name="下箭头 2"/>
          <p:cNvSpPr/>
          <p:nvPr/>
        </p:nvSpPr>
        <p:spPr>
          <a:xfrm>
            <a:off x="1763395" y="2708910"/>
            <a:ext cx="575945" cy="575945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en-US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</a:endParaRPr>
          </a:p>
        </p:txBody>
      </p:sp>
      <p:pic>
        <p:nvPicPr>
          <p:cNvPr id="4" name="图片 3" descr="捕获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7075" y="5344795"/>
            <a:ext cx="5724525" cy="1143000"/>
          </a:xfrm>
          <a:prstGeom prst="rect">
            <a:avLst/>
          </a:prstGeom>
          <a:ln>
            <a:solidFill>
              <a:schemeClr val="tx2"/>
            </a:solidFill>
          </a:ln>
        </p:spPr>
      </p:pic>
      <p:cxnSp>
        <p:nvCxnSpPr>
          <p:cNvPr id="7" name="肘形连接符 6"/>
          <p:cNvCxnSpPr/>
          <p:nvPr/>
        </p:nvCxnSpPr>
        <p:spPr>
          <a:xfrm>
            <a:off x="2339340" y="5299075"/>
            <a:ext cx="927735" cy="864235"/>
          </a:xfrm>
          <a:prstGeom prst="bentConnector3">
            <a:avLst>
              <a:gd name="adj1" fmla="val 616"/>
            </a:avLst>
          </a:prstGeom>
          <a:solidFill>
            <a:schemeClr val="accent1"/>
          </a:solidFill>
          <a:ln w="76200" cap="flat" cmpd="sng" algn="ctr">
            <a:solidFill>
              <a:schemeClr val="tx2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483235" y="1254125"/>
            <a:ext cx="8454390" cy="45231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4800"/>
              <a:t>Internet上的计算机都必须使用（     ）协议连入Internet中。</a:t>
            </a:r>
            <a:endParaRPr lang="zh-CN" altLang="en-US" sz="4800"/>
          </a:p>
          <a:p>
            <a:pPr>
              <a:lnSpc>
                <a:spcPct val="150000"/>
              </a:lnSpc>
            </a:pPr>
            <a:r>
              <a:rPr lang="zh-CN" altLang="en-US" sz="4800"/>
              <a:t>A、Isp/spx        B、netBios</a:t>
            </a:r>
            <a:endParaRPr lang="zh-CN" altLang="en-US" sz="4800"/>
          </a:p>
          <a:p>
            <a:pPr>
              <a:lnSpc>
                <a:spcPct val="150000"/>
              </a:lnSpc>
            </a:pPr>
            <a:r>
              <a:rPr lang="zh-CN" altLang="en-US" sz="4800"/>
              <a:t>C、TCP/IP       D、HDLC</a:t>
            </a:r>
            <a:endParaRPr lang="zh-CN" altLang="en-US" sz="48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/>
          <p:nvPr/>
        </p:nvGrpSpPr>
        <p:grpSpPr>
          <a:xfrm>
            <a:off x="821055" y="1528763"/>
            <a:ext cx="2328863" cy="515937"/>
            <a:chOff x="204" y="1706"/>
            <a:chExt cx="1467" cy="325"/>
          </a:xfrm>
        </p:grpSpPr>
        <p:sp>
          <p:nvSpPr>
            <p:cNvPr id="11273" name="WordArt 14"/>
            <p:cNvSpPr>
              <a:spLocks noTextEdit="1"/>
            </p:cNvSpPr>
            <p:nvPr/>
          </p:nvSpPr>
          <p:spPr>
            <a:xfrm>
              <a:off x="204" y="1752"/>
              <a:ext cx="544" cy="22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 fontScale="55000" lnSpcReduction="20000"/>
            </a:bodyPr>
            <a:lstStyle/>
            <a:p>
              <a:pPr algn="ctr"/>
              <a:r>
                <a:rPr lang="zh-CN" altLang="en-US" sz="3600" b="1">
                  <a:ln w="19050" cap="flat" cmpd="sng">
                    <a:solidFill>
                      <a:srgbClr val="99CCFF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33CC"/>
                  </a:solidFill>
                  <a:effectLst>
                    <a:outerShdw dist="35921" dir="2699999" algn="ctr" rotWithShape="0">
                      <a:srgbClr val="990000"/>
                    </a:outerShdw>
                  </a:effectLst>
                  <a:latin typeface="+mj-lt"/>
                  <a:ea typeface="华文隶书" panose="02010800040101010101" pitchFamily="2" charset="-122"/>
                </a:rPr>
                <a:t>IP</a:t>
              </a:r>
              <a:endPara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+mj-lt"/>
                <a:ea typeface="华文隶书" panose="02010800040101010101" pitchFamily="2" charset="-122"/>
              </a:endParaRPr>
            </a:p>
          </p:txBody>
        </p:sp>
        <p:sp>
          <p:nvSpPr>
            <p:cNvPr id="11274" name="WordArt 15"/>
            <p:cNvSpPr>
              <a:spLocks noTextEdit="1"/>
            </p:cNvSpPr>
            <p:nvPr/>
          </p:nvSpPr>
          <p:spPr>
            <a:xfrm>
              <a:off x="816" y="1706"/>
              <a:ext cx="855" cy="32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 fontScale="85000" lnSpcReduction="20000"/>
            </a:bodyPr>
            <a:lstStyle/>
            <a:p>
              <a:pPr algn="ctr"/>
              <a:r>
                <a:rPr lang="zh-CN" altLang="en-US" sz="3600">
                  <a:ln w="19050" cap="flat" cmpd="sng">
                    <a:solidFill>
                      <a:srgbClr val="99CCFF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33CC"/>
                  </a:solidFill>
                  <a:effectLst>
                    <a:outerShdw dist="35921" dir="2699999" algn="ctr" rotWithShape="0">
                      <a:srgbClr val="990000"/>
                    </a:outerShdw>
                  </a:effectLst>
                  <a:latin typeface="华文隶书" panose="02010800040101010101" pitchFamily="2" charset="-122"/>
                  <a:ea typeface="华文隶书" panose="02010800040101010101" pitchFamily="2" charset="-122"/>
                </a:rPr>
                <a:t>地址</a:t>
              </a:r>
              <a:endPara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958465" y="2324100"/>
            <a:ext cx="3227070" cy="51816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rPr>
              <a:t>如：</a:t>
            </a:r>
            <a:r>
              <a:rPr lang="en-US" altLang="zh-CN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</a:rPr>
              <a:t>192.168.0.55</a:t>
            </a:r>
            <a:endParaRPr lang="en-US" altLang="zh-CN" sz="2800" b="1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506220" y="3617595"/>
            <a:ext cx="147256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分成</a:t>
            </a:r>
            <a:r>
              <a:rPr lang="en-US" altLang="zh-CN" sz="28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lang="zh-CN" altLang="en-US" sz="28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段</a:t>
            </a:r>
            <a:endParaRPr lang="zh-CN" altLang="en-US" sz="28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06220" y="4274820"/>
            <a:ext cx="413067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每段由</a:t>
            </a:r>
            <a:r>
              <a:rPr lang="en-US" altLang="zh-CN" sz="28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0~255</a:t>
            </a:r>
            <a:r>
              <a:rPr lang="zh-CN" altLang="en-US" sz="28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的整数组成</a:t>
            </a:r>
            <a:endParaRPr lang="zh-CN" altLang="en-US" sz="28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06220" y="4985385"/>
            <a:ext cx="267652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中间用圆点分隔</a:t>
            </a:r>
            <a:endParaRPr lang="zh-CN" altLang="en-US" sz="28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95325" y="3003550"/>
            <a:ext cx="337502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IP</a:t>
            </a:r>
            <a:r>
              <a:rPr lang="zh-CN" altLang="en-US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地址的正确书写：</a:t>
            </a:r>
            <a:endParaRPr lang="zh-CN" altLang="en-US" sz="28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43300" y="1648460"/>
            <a:ext cx="2642235" cy="396240"/>
          </a:xfrm>
          <a:prstGeom prst="rect">
            <a:avLst/>
          </a:prstGeom>
          <a:solidFill>
            <a:srgbClr val="66CCFF"/>
          </a:solidFill>
          <a:ln>
            <a:solidFill>
              <a:srgbClr val="FFFF00"/>
            </a:solidFill>
          </a:ln>
          <a:effectLst>
            <a:reflection blurRad="6350" stA="52000" endA="300" endPos="35000" dir="5400000" sy="-100000" algn="bl" rotWithShape="0"/>
          </a:effectLst>
        </p:spPr>
        <p:txBody>
          <a:bodyPr wrap="square" rtlCol="0" anchor="t">
            <a:spAutoFit/>
          </a:bodyPr>
          <a:lstStyle/>
          <a:p>
            <a:pPr lvl="0" algn="ctr" eaLnBrk="1" hangingPunct="1"/>
            <a:r>
              <a:rPr lang="zh-CN" altLang="en-US" sz="2000" b="1" dirty="0">
                <a:solidFill>
                  <a:srgbClr val="003300"/>
                </a:solidFill>
                <a:effectLst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唯一标识网络计算机</a:t>
            </a:r>
            <a:endParaRPr lang="zh-CN" altLang="en-US" sz="2000" b="1" dirty="0">
              <a:solidFill>
                <a:srgbClr val="003300"/>
              </a:solidFill>
              <a:effectLst/>
              <a:latin typeface="华文中宋" panose="02010600040101010101" pitchFamily="2" charset="-122"/>
              <a:ea typeface="华文中宋" panose="02010600040101010101" pitchFamily="2" charset="-122"/>
              <a:sym typeface="+mn-ea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3807460" y="2849880"/>
            <a:ext cx="620395" cy="3175"/>
          </a:xfrm>
          <a:prstGeom prst="line">
            <a:avLst/>
          </a:prstGeom>
          <a:ln w="38100">
            <a:solidFill>
              <a:srgbClr val="FF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4603115" y="2839085"/>
            <a:ext cx="620395" cy="3175"/>
          </a:xfrm>
          <a:prstGeom prst="line">
            <a:avLst/>
          </a:prstGeom>
          <a:ln w="38100">
            <a:solidFill>
              <a:srgbClr val="FF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5313680" y="2853055"/>
            <a:ext cx="266700" cy="0"/>
          </a:xfrm>
          <a:prstGeom prst="line">
            <a:avLst/>
          </a:prstGeom>
          <a:ln w="38100">
            <a:solidFill>
              <a:srgbClr val="FF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706110" y="2849880"/>
            <a:ext cx="378460" cy="3175"/>
          </a:xfrm>
          <a:prstGeom prst="line">
            <a:avLst/>
          </a:prstGeom>
          <a:ln w="38100">
            <a:solidFill>
              <a:srgbClr val="FF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595630" y="1081405"/>
            <a:ext cx="8454390" cy="56311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4800"/>
              <a:t>下面的合法IP地址是（   ）</a:t>
            </a:r>
            <a:endParaRPr lang="zh-CN" altLang="en-US" sz="4800"/>
          </a:p>
          <a:p>
            <a:pPr>
              <a:lnSpc>
                <a:spcPct val="150000"/>
              </a:lnSpc>
            </a:pPr>
            <a:r>
              <a:rPr lang="zh-CN" altLang="en-US" sz="4800"/>
              <a:t>A、210;144;180;78</a:t>
            </a:r>
            <a:endParaRPr lang="zh-CN" altLang="en-US" sz="4800"/>
          </a:p>
          <a:p>
            <a:pPr>
              <a:lnSpc>
                <a:spcPct val="150000"/>
              </a:lnSpc>
            </a:pPr>
            <a:r>
              <a:rPr lang="zh-CN" altLang="en-US" sz="4800"/>
              <a:t>B、210.144.380.78</a:t>
            </a:r>
            <a:endParaRPr lang="zh-CN" altLang="en-US" sz="4800"/>
          </a:p>
          <a:p>
            <a:pPr>
              <a:lnSpc>
                <a:spcPct val="150000"/>
              </a:lnSpc>
            </a:pPr>
            <a:r>
              <a:rPr lang="zh-CN" altLang="en-US" sz="4800"/>
              <a:t>C、210.144.150.78</a:t>
            </a:r>
            <a:endParaRPr lang="zh-CN" altLang="en-US" sz="4800"/>
          </a:p>
          <a:p>
            <a:pPr>
              <a:lnSpc>
                <a:spcPct val="150000"/>
              </a:lnSpc>
            </a:pPr>
            <a:r>
              <a:rPr lang="zh-CN" altLang="en-US" sz="4800"/>
              <a:t>D、210.144.15</a:t>
            </a:r>
            <a:endParaRPr lang="zh-CN" altLang="en-US" sz="48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1440" tIns="45720" rIns="91440" bIns="45720" numCol="1" anchor="ctr" anchorCtr="0" compatLnSpc="1"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黑体" panose="02010609060101010101" pitchFamily="2" charset="-122"/>
                <a:cs typeface="+mj-cs"/>
              </a:rPr>
              <a:t>计算机网络的分类</a:t>
            </a:r>
            <a:endParaRPr kumimoji="0" lang="en-US" altLang="zh-CN" sz="3200" b="1" i="0" u="none" strike="noStrike" kern="0" cap="none" spc="0" normalizeH="0" baseline="0" noProof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黑体" panose="02010609060101010101" pitchFamily="2" charset="-122"/>
              <a:cs typeface="+mj-cs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Blip>
                <a:blip r:embed="rId2"/>
              </a:buBlip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分类：</a:t>
            </a:r>
            <a:endParaRPr kumimoji="0" lang="zh-CN" altLang="en-US" sz="3600" b="1" i="0" u="none" strike="noStrike" kern="0" cap="none" spc="0" normalizeH="0" baseline="0" noProof="0" smtClean="0">
              <a:ln>
                <a:noFill/>
              </a:ln>
              <a:solidFill>
                <a:srgbClr val="FF00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      根据计算机网络的覆盖范围和计算机之间连接的距离，可将网络分为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FF66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局域网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、城域网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rgbClr val="FF66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和广域网</a:t>
            </a: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。</a:t>
            </a:r>
            <a:endParaRPr kumimoji="0" lang="zh-CN" altLang="en-US" sz="3600" b="1" i="0" u="none" strike="noStrike" kern="0" cap="none" spc="0" normalizeH="0" baseline="0" noProof="0" smtClean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5362" name="内容占位符 2"/>
          <p:cNvSpPr>
            <a:spLocks noGrp="1"/>
          </p:cNvSpPr>
          <p:nvPr/>
        </p:nvSpPr>
        <p:spPr>
          <a:xfrm>
            <a:off x="537210" y="5140325"/>
            <a:ext cx="8427720" cy="841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v"/>
              <a:defRPr sz="2800" b="1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>
              <a:buNone/>
            </a:pPr>
            <a:r>
              <a:rPr lang="zh-CN" sz="4400" i="1" dirty="0">
                <a:ln w="127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华文隶书" panose="02010800040101010101" pitchFamily="2" charset="-122"/>
                <a:ea typeface="华文隶书" panose="02010800040101010101" pitchFamily="2" charset="-122"/>
              </a:rPr>
              <a:t>思考：机房属于哪种网络类型？</a:t>
            </a:r>
            <a:endParaRPr lang="zh-CN" sz="4400" i="1" dirty="0">
              <a:ln w="127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4338" name="Rectangle 17"/>
          <p:cNvSpPr>
            <a:spLocks noGrp="1"/>
          </p:cNvSpPr>
          <p:nvPr>
            <p:ph type="title"/>
          </p:nvPr>
        </p:nvSpPr>
        <p:spPr>
          <a:xfrm>
            <a:off x="963613" y="404813"/>
            <a:ext cx="4508500" cy="503237"/>
          </a:xfrm>
          <a:solidFill>
            <a:srgbClr val="FFC000"/>
          </a:solidFill>
          <a:ln w="38100">
            <a:solidFill>
              <a:srgbClr val="FF00FF"/>
            </a:solidFill>
            <a:miter/>
          </a:ln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dirty="0">
                <a:ea typeface="黑体" panose="02010609060101010101" pitchFamily="2" charset="-122"/>
              </a:rPr>
              <a:t>局域网的三种拓朴结构</a:t>
            </a:r>
            <a:endParaRPr lang="zh-CN" altLang="en-US" dirty="0">
              <a:ea typeface="黑体" panose="02010609060101010101" pitchFamily="2" charset="-122"/>
            </a:endParaRPr>
          </a:p>
        </p:txBody>
      </p:sp>
      <p:pic>
        <p:nvPicPr>
          <p:cNvPr id="14339" name="Picture 18" descr="n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8" y="1420495"/>
            <a:ext cx="2735262" cy="2633663"/>
          </a:xfrm>
          <a:prstGeom prst="rect">
            <a:avLst/>
          </a:prstGeom>
          <a:noFill/>
          <a:ln w="101600" cap="flat" cmpd="tri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4340" name="Picture 19" descr="13linestruct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2350" y="1341438"/>
            <a:ext cx="2933700" cy="2322512"/>
          </a:xfrm>
          <a:prstGeom prst="rect">
            <a:avLst/>
          </a:prstGeom>
          <a:noFill/>
          <a:ln w="101600" cap="flat" cmpd="tri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4341" name="Picture 20" descr="13circl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3700" y="2536508"/>
            <a:ext cx="3168650" cy="2508250"/>
          </a:xfrm>
          <a:prstGeom prst="rect">
            <a:avLst/>
          </a:prstGeom>
          <a:noFill/>
          <a:ln w="101600" cap="flat" cmpd="tri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4342" name="Text Box 21"/>
          <p:cNvSpPr txBox="1"/>
          <p:nvPr/>
        </p:nvSpPr>
        <p:spPr>
          <a:xfrm>
            <a:off x="607060" y="4332288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b">
            <a:spAutoFit/>
          </a:bodyPr>
          <a:p>
            <a:pPr algn="r">
              <a:buFontTx/>
            </a:pPr>
            <a:r>
              <a:rPr lang="zh-CN" altLang="en-US" sz="2400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星形结构</a:t>
            </a:r>
            <a:endParaRPr lang="zh-CN" altLang="en-US" sz="2400" dirty="0">
              <a:solidFill>
                <a:schemeClr val="tx2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4343" name="Text Box 22"/>
          <p:cNvSpPr txBox="1"/>
          <p:nvPr/>
        </p:nvSpPr>
        <p:spPr>
          <a:xfrm>
            <a:off x="3813175" y="5189220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b">
            <a:spAutoFit/>
          </a:bodyPr>
          <a:p>
            <a:pPr algn="r">
              <a:buFontTx/>
            </a:pPr>
            <a:r>
              <a:rPr lang="zh-CN" altLang="en-US" sz="2400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环形结构</a:t>
            </a:r>
            <a:endParaRPr lang="zh-CN" altLang="en-US" sz="2400" dirty="0">
              <a:solidFill>
                <a:schemeClr val="tx2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4344" name="Text Box 23"/>
          <p:cNvSpPr txBox="1"/>
          <p:nvPr/>
        </p:nvSpPr>
        <p:spPr>
          <a:xfrm>
            <a:off x="6904038" y="3933825"/>
            <a:ext cx="1716087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b">
            <a:spAutoFit/>
          </a:bodyPr>
          <a:p>
            <a:pPr algn="r">
              <a:buFontTx/>
            </a:pPr>
            <a:r>
              <a:rPr lang="zh-CN" altLang="en-US" sz="2400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总线形结构</a:t>
            </a:r>
            <a:endParaRPr lang="zh-CN" altLang="en-US" sz="2400" dirty="0">
              <a:solidFill>
                <a:schemeClr val="tx2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5362" name="内容占位符 2"/>
          <p:cNvSpPr>
            <a:spLocks noGrp="1"/>
          </p:cNvSpPr>
          <p:nvPr/>
        </p:nvSpPr>
        <p:spPr>
          <a:xfrm>
            <a:off x="607060" y="5797550"/>
            <a:ext cx="8427720" cy="841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v"/>
              <a:defRPr sz="2800" b="1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anose="05000000000000000000" pitchFamily="2" charset="2"/>
              <a:buChar char="n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>
              <a:buNone/>
            </a:pPr>
            <a:r>
              <a:rPr lang="zh-CN" sz="4400" i="1" dirty="0">
                <a:ln w="127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华文隶书" panose="02010800040101010101" pitchFamily="2" charset="-122"/>
                <a:ea typeface="华文隶书" panose="02010800040101010101" pitchFamily="2" charset="-122"/>
              </a:rPr>
              <a:t>思考：机房布线属于哪种结构？</a:t>
            </a:r>
            <a:endParaRPr lang="zh-CN" sz="4400" i="1" dirty="0">
              <a:ln w="127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内容占位符 2"/>
          <p:cNvSpPr>
            <a:spLocks noGrp="1"/>
          </p:cNvSpPr>
          <p:nvPr>
            <p:ph idx="1"/>
          </p:nvPr>
        </p:nvSpPr>
        <p:spPr>
          <a:xfrm>
            <a:off x="457200" y="401320"/>
            <a:ext cx="8686800" cy="6108065"/>
          </a:xfrm>
        </p:spPr>
        <p:txBody>
          <a:bodyPr vert="horz" wrap="square" lIns="91440" tIns="45720" rIns="91440" bIns="45720" anchor="t"/>
          <a:p>
            <a:pPr>
              <a:buNone/>
            </a:pPr>
            <a:r>
              <a:rPr lang="zh-CN" altLang="en-US" sz="40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                  </a:t>
            </a:r>
            <a:r>
              <a:rPr lang="zh-CN" altLang="en-US" sz="40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学生展示环节</a:t>
            </a:r>
            <a:endParaRPr lang="en-US" altLang="zh-CN" sz="4000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buNone/>
            </a:pPr>
            <a:r>
              <a:rPr lang="zh-CN" altLang="en-US" sz="40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通过局域网远程登录别人的计算机</a:t>
            </a:r>
            <a:endParaRPr lang="en-US" altLang="zh-CN" sz="4000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buNone/>
            </a:pPr>
            <a:r>
              <a:rPr lang="zh-CN" altLang="en-US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步骤说明：</a:t>
            </a:r>
            <a:endParaRPr lang="en-US" altLang="zh-CN" dirty="0">
              <a:solidFill>
                <a:srgbClr val="0099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</a:pPr>
            <a:r>
              <a:rPr lang="zh-CN" altLang="en-US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同学一：</a:t>
            </a:r>
            <a:endParaRPr lang="zh-CN" altLang="en-US" dirty="0">
              <a:solidFill>
                <a:srgbClr val="0099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、被访问的计算机必须有</a:t>
            </a:r>
            <a:r>
              <a:rPr lang="zh-CN" altLang="en-US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用户名和</a:t>
            </a:r>
            <a:r>
              <a:rPr lang="zh-CN" altLang="en-US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密码</a:t>
            </a:r>
            <a:endParaRPr lang="en-US" altLang="zh-CN" sz="2400" dirty="0">
              <a:solidFill>
                <a:srgbClr val="0099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</a:t>
            </a:r>
            <a:r>
              <a:rPr lang="zh-CN" altLang="en-US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被访问的</a:t>
            </a:r>
            <a:r>
              <a:rPr lang="zh-CN" altLang="en-US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计算机必须允许发送远程邀请</a:t>
            </a:r>
            <a:endParaRPr lang="en-US" altLang="zh-CN" sz="2400" dirty="0">
              <a:solidFill>
                <a:srgbClr val="0099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 </a:t>
            </a:r>
            <a:r>
              <a:rPr lang="zh-CN" altLang="en-US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或者允许其他用户远程连接你的计算机</a:t>
            </a:r>
            <a:endParaRPr lang="en-US" altLang="zh-CN" sz="2400" dirty="0">
              <a:solidFill>
                <a:srgbClr val="0099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</a:pPr>
            <a:r>
              <a:rPr lang="zh-CN" altLang="en-US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同学二：</a:t>
            </a:r>
            <a:endParaRPr lang="zh-CN" altLang="en-US" dirty="0">
              <a:solidFill>
                <a:srgbClr val="0099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、打开“远程桌面连接”功能</a:t>
            </a:r>
            <a:endParaRPr lang="en-US" altLang="zh-CN" sz="2400" dirty="0">
              <a:solidFill>
                <a:srgbClr val="0099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、输入对方计算机的</a:t>
            </a:r>
            <a:r>
              <a:rPr lang="en-US" altLang="zh-CN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IP</a:t>
            </a:r>
            <a:r>
              <a:rPr lang="zh-CN" altLang="en-US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地址，格式：</a:t>
            </a:r>
            <a:r>
              <a:rPr lang="en-US" altLang="zh-CN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\\IP</a:t>
            </a:r>
            <a:r>
              <a:rPr lang="zh-CN" altLang="en-US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地址</a:t>
            </a:r>
            <a:endParaRPr lang="en-US" altLang="zh-CN" sz="2400" dirty="0">
              <a:solidFill>
                <a:srgbClr val="0099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lang="zh-CN" altLang="en-US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、在登录窗口上输入对方的用户名和密码</a:t>
            </a:r>
            <a:endParaRPr lang="en-US" altLang="zh-CN" sz="2400" dirty="0">
              <a:solidFill>
                <a:srgbClr val="0099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buNone/>
            </a:pPr>
            <a:r>
              <a:rPr lang="en-US" altLang="zh-CN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2400" dirty="0">
                <a:solidFill>
                  <a:srgbClr val="0099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、实现远程连接，你可以操作别人的计算机啦！</a:t>
            </a:r>
            <a:endParaRPr lang="en-US" altLang="zh-CN" sz="2400" dirty="0">
              <a:solidFill>
                <a:srgbClr val="0099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008TGp_BizCom_light">
  <a:themeElements>
    <a:clrScheme name="008TGp_BizCom_light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CA3C8"/>
      </a:accent1>
      <a:accent2>
        <a:srgbClr val="FF9900"/>
      </a:accent2>
      <a:accent3>
        <a:srgbClr val="FFFFFF"/>
      </a:accent3>
      <a:accent4>
        <a:srgbClr val="174578"/>
      </a:accent4>
      <a:accent5>
        <a:srgbClr val="ACCEE0"/>
      </a:accent5>
      <a:accent6>
        <a:srgbClr val="E78A00"/>
      </a:accent6>
      <a:hlink>
        <a:srgbClr val="9999FF"/>
      </a:hlink>
      <a:folHlink>
        <a:srgbClr val="969696"/>
      </a:folHlink>
    </a:clrScheme>
    <a:fontScheme name="008TGp_BizCom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008TGp_BizCom_light 1">
        <a:dk1>
          <a:srgbClr val="666699"/>
        </a:dk1>
        <a:lt1>
          <a:srgbClr val="FFFFFF"/>
        </a:lt1>
        <a:dk2>
          <a:srgbClr val="000000"/>
        </a:dk2>
        <a:lt2>
          <a:srgbClr val="F7F4D5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2">
        <a:dk1>
          <a:srgbClr val="29698D"/>
        </a:dk1>
        <a:lt1>
          <a:srgbClr val="FFFFFF"/>
        </a:lt1>
        <a:dk2>
          <a:srgbClr val="000000"/>
        </a:dk2>
        <a:lt2>
          <a:srgbClr val="D6E1E2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15978"/>
        </a:accent4>
        <a:accent5>
          <a:srgbClr val="B0C6C6"/>
        </a:accent5>
        <a:accent6>
          <a:srgbClr val="B9B900"/>
        </a:accent6>
        <a:hlink>
          <a:srgbClr val="33CC33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CA3C8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CCEE0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808</Words>
  <Application>WPS 演示</Application>
  <PresentationFormat/>
  <Paragraphs>96</Paragraphs>
  <Slides>15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9" baseType="lpstr">
      <vt:lpstr>Arial</vt:lpstr>
      <vt:lpstr>宋体</vt:lpstr>
      <vt:lpstr>Wingdings</vt:lpstr>
      <vt:lpstr>Times New Roman</vt:lpstr>
      <vt:lpstr>Gulim</vt:lpstr>
      <vt:lpstr>Verdana</vt:lpstr>
      <vt:lpstr>黑体</vt:lpstr>
      <vt:lpstr>华文行楷</vt:lpstr>
      <vt:lpstr>华文中宋</vt:lpstr>
      <vt:lpstr>华文隶书</vt:lpstr>
      <vt:lpstr>微软雅黑</vt:lpstr>
      <vt:lpstr>Arial Unicode MS</vt:lpstr>
      <vt:lpstr>Calibri</vt:lpstr>
      <vt:lpstr>008TGp_BizCom_light</vt:lpstr>
      <vt:lpstr>认识计算机网络</vt:lpstr>
      <vt:lpstr>计算机网络的概念</vt:lpstr>
      <vt:lpstr>计算机网络的传输介质</vt:lpstr>
      <vt:lpstr>计算机网络的传输介质</vt:lpstr>
      <vt:lpstr>计算机网络的传输介质</vt:lpstr>
      <vt:lpstr>计算机网络设备</vt:lpstr>
      <vt:lpstr>计算机网络设备</vt:lpstr>
      <vt:lpstr>计算机网络设备</vt:lpstr>
      <vt:lpstr>PowerPoint 演示文稿</vt:lpstr>
      <vt:lpstr>PowerPoint 演示文稿</vt:lpstr>
      <vt:lpstr>PowerPoint 演示文稿</vt:lpstr>
      <vt:lpstr>PowerPoint 演示文稿</vt:lpstr>
      <vt:lpstr>计算机网络的分类</vt:lpstr>
      <vt:lpstr>局域网的三种拓朴结构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free</dc:creator>
  <cp:lastModifiedBy>Administrator</cp:lastModifiedBy>
  <cp:revision>75</cp:revision>
  <dcterms:created xsi:type="dcterms:W3CDTF">2003-10-01T02:02:00Z</dcterms:created>
  <dcterms:modified xsi:type="dcterms:W3CDTF">2021-12-16T07:56:18Z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  <property fmtid="{D5CDD505-2E9C-101B-9397-08002B2CF9AE}" pid="3" name="ICV">
    <vt:lpwstr>5A348DC59DB04AB9825C130F1274F524</vt:lpwstr>
  </property>
</Properties>
</file>