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handoutMasterIdLst>
    <p:handoutMasterId r:id="rId33"/>
  </p:handoutMasterIdLst>
  <p:sldIdLst>
    <p:sldId id="260" r:id="rId2"/>
    <p:sldId id="261" r:id="rId3"/>
    <p:sldId id="262" r:id="rId4"/>
    <p:sldId id="271" r:id="rId5"/>
    <p:sldId id="554" r:id="rId6"/>
    <p:sldId id="388" r:id="rId7"/>
    <p:sldId id="389" r:id="rId8"/>
    <p:sldId id="521" r:id="rId9"/>
    <p:sldId id="522" r:id="rId10"/>
    <p:sldId id="272" r:id="rId11"/>
    <p:sldId id="523" r:id="rId12"/>
    <p:sldId id="524" r:id="rId13"/>
    <p:sldId id="525" r:id="rId14"/>
    <p:sldId id="526" r:id="rId15"/>
    <p:sldId id="527" r:id="rId16"/>
    <p:sldId id="528" r:id="rId17"/>
    <p:sldId id="403" r:id="rId18"/>
    <p:sldId id="532" r:id="rId19"/>
    <p:sldId id="405" r:id="rId20"/>
    <p:sldId id="533" r:id="rId21"/>
    <p:sldId id="534" r:id="rId22"/>
    <p:sldId id="535" r:id="rId23"/>
    <p:sldId id="536" r:id="rId24"/>
    <p:sldId id="498" r:id="rId25"/>
    <p:sldId id="541" r:id="rId26"/>
    <p:sldId id="501" r:id="rId27"/>
    <p:sldId id="502" r:id="rId28"/>
    <p:sldId id="544" r:id="rId29"/>
    <p:sldId id="545" r:id="rId30"/>
    <p:sldId id="546" r:id="rId31"/>
    <p:sldId id="259" r:id="rId3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986" autoAdjust="0"/>
    <p:restoredTop sz="94660"/>
  </p:normalViewPr>
  <p:slideViewPr>
    <p:cSldViewPr snapToObjects="1">
      <p:cViewPr>
        <p:scale>
          <a:sx n="80" d="100"/>
          <a:sy n="80" d="100"/>
        </p:scale>
        <p:origin x="-312" y="-294"/>
      </p:cViewPr>
      <p:guideLst>
        <p:guide orient="horz" pos="2160"/>
        <p:guide pos="3840"/>
      </p:guideLst>
    </p:cSldViewPr>
  </p:slideViewPr>
  <p:notesTextViewPr>
    <p:cViewPr>
      <p:scale>
        <a:sx n="1" d="1"/>
        <a:sy n="1" d="1"/>
      </p:scale>
      <p:origin x="0" y="0"/>
    </p:cViewPr>
  </p:notesTextViewPr>
  <p:notesViewPr>
    <p:cSldViewPr snapToObjects="1">
      <p:cViewPr varScale="1">
        <p:scale>
          <a:sx n="68" d="100"/>
          <a:sy n="68" d="100"/>
        </p:scale>
        <p:origin x="-2856"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F725AEDA-E179-4278-998D-D9EC8DB06D52}" type="datetimeFigureOut">
              <a:rPr lang="zh-CN" altLang="en-US" smtClean="0"/>
              <a:t>2019-7-12</a:t>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F076C1A9-36A5-4E2E-B00D-A057051FFC61}" type="slidenum">
              <a:rPr lang="zh-CN" altLang="en-US" smtClean="0"/>
              <a:t>‹#›</a:t>
            </a:fld>
            <a:endParaRPr lang="zh-CN" altLang="en-US"/>
          </a:p>
        </p:txBody>
      </p:sp>
    </p:spTree>
    <p:extLst>
      <p:ext uri="{BB962C8B-B14F-4D97-AF65-F5344CB8AC3E}">
        <p14:creationId xmlns:p14="http://schemas.microsoft.com/office/powerpoint/2010/main" val="323636920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6.emf"/><Relationship Id="rId2" Type="http://schemas.openxmlformats.org/officeDocument/2006/relationships/image" Target="../media/image2.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39.104.72.189/" TargetMode="External"/><Relationship Id="rId1" Type="http://schemas.openxmlformats.org/officeDocument/2006/relationships/slideMaster" Target="../slideMasters/slideMaster1.xml"/><Relationship Id="rId4" Type="http://schemas.openxmlformats.org/officeDocument/2006/relationships/image" Target="../media/image5.png"/></Relationships>
</file>

<file path=ppt/slideLayouts/_rels/slideLayout5.xml.rels><?xml version="1.0" encoding="UTF-8" standalone="yes"?>
<Relationships xmlns="http://schemas.openxmlformats.org/package/2006/relationships"><Relationship Id="rId3" Type="http://schemas.openxmlformats.org/officeDocument/2006/relationships/slide" Target="../slides/slide26.xml"/><Relationship Id="rId2" Type="http://schemas.openxmlformats.org/officeDocument/2006/relationships/hyperlink" Target="http://39.104.72.189/" TargetMode="External"/><Relationship Id="rId1" Type="http://schemas.openxmlformats.org/officeDocument/2006/relationships/slideMaster" Target="../slideMasters/slideMaster1.xml"/><Relationship Id="rId5" Type="http://schemas.openxmlformats.org/officeDocument/2006/relationships/slide" Target="../slides/slide10.xml"/><Relationship Id="rId4" Type="http://schemas.openxmlformats.org/officeDocument/2006/relationships/slide" Target="../slides/slide3.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emf"/><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hyperlink" Target="http://39.104.72.189/"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3" name="副标题 2"/>
          <p:cNvSpPr>
            <a:spLocks noGrp="1"/>
          </p:cNvSpPr>
          <p:nvPr>
            <p:ph type="subTitle" idx="1" hasCustomPrompt="1"/>
          </p:nvPr>
        </p:nvSpPr>
        <p:spPr>
          <a:xfrm>
            <a:off x="1638309" y="3910927"/>
            <a:ext cx="9031515" cy="808237"/>
          </a:xfrm>
        </p:spPr>
        <p:txBody>
          <a:bodyPr>
            <a:normAutofit/>
          </a:bodyPr>
          <a:lstStyle>
            <a:lvl1pPr marL="0" indent="0" algn="ctr">
              <a:buNone/>
              <a:defRPr sz="4800" b="1">
                <a:solidFill>
                  <a:srgbClr val="0000FF"/>
                </a:solidFill>
                <a:latin typeface="微软雅黑" panose="020B0503020204020204" pitchFamily="34" charset="-122"/>
                <a:ea typeface="微软雅黑" panose="020B0503020204020204"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学科</a:t>
            </a:r>
            <a:endParaRPr lang="zh-CN" altLang="en-US" dirty="0"/>
          </a:p>
        </p:txBody>
      </p:sp>
      <p:pic>
        <p:nvPicPr>
          <p:cNvPr id="8" name="图片 7"/>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rot="1515377" flipH="1" flipV="1">
            <a:off x="-1113488" y="-350004"/>
            <a:ext cx="4527494" cy="4077191"/>
          </a:xfrm>
          <a:prstGeom prst="rect">
            <a:avLst/>
          </a:prstGeom>
        </p:spPr>
      </p:pic>
      <p:pic>
        <p:nvPicPr>
          <p:cNvPr id="11" name="图片 10"/>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rot="16585734" flipH="1" flipV="1">
            <a:off x="10699227" y="5373976"/>
            <a:ext cx="1487680" cy="1339716"/>
          </a:xfrm>
          <a:prstGeom prst="rect">
            <a:avLst/>
          </a:prstGeom>
        </p:spPr>
      </p:pic>
      <p:grpSp>
        <p:nvGrpSpPr>
          <p:cNvPr id="12" name="组合 9"/>
          <p:cNvGrpSpPr/>
          <p:nvPr userDrawn="1"/>
        </p:nvGrpSpPr>
        <p:grpSpPr bwMode="auto">
          <a:xfrm>
            <a:off x="3284663" y="6103707"/>
            <a:ext cx="5684358" cy="547914"/>
            <a:chOff x="2364896" y="6103024"/>
            <a:chExt cx="3913269" cy="423863"/>
          </a:xfrm>
        </p:grpSpPr>
        <p:pic>
          <p:nvPicPr>
            <p:cNvPr id="13" name="图片 12">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图片 6"/>
          <p:cNvPicPr>
            <a:picLocks noChangeAspect="1"/>
          </p:cNvPicPr>
          <p:nvPr userDrawn="1"/>
        </p:nvPicPr>
        <p:blipFill>
          <a:blip r:embed="rId7">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文本框 15"/>
          <p:cNvSpPr txBox="1"/>
          <p:nvPr userDrawn="1"/>
        </p:nvSpPr>
        <p:spPr>
          <a:xfrm>
            <a:off x="1856024" y="1579874"/>
            <a:ext cx="9031514" cy="1754326"/>
          </a:xfrm>
          <a:prstGeom prst="rect">
            <a:avLst/>
          </a:prstGeom>
          <a:noFill/>
        </p:spPr>
        <p:txBody>
          <a:bodyPr wrap="square" rtlCol="0">
            <a:spAutoFit/>
          </a:bodyPr>
          <a:lstStyle/>
          <a:p>
            <a:pPr algn="ctr"/>
            <a:r>
              <a:rPr lang="en-US" altLang="zh-CN" sz="5400" b="1" dirty="0" smtClean="0">
                <a:latin typeface="Times New Roman" panose="02020603050405020304" pitchFamily="18" charset="0"/>
                <a:cs typeface="Times New Roman" panose="02020603050405020304" pitchFamily="18" charset="0"/>
              </a:rPr>
              <a:t>《</a:t>
            </a:r>
            <a:r>
              <a:rPr lang="zh-CN" altLang="en-US" sz="5400" b="1" dirty="0" smtClean="0">
                <a:latin typeface="Times New Roman" panose="02020603050405020304" pitchFamily="18" charset="0"/>
                <a:cs typeface="Times New Roman" panose="02020603050405020304" pitchFamily="18" charset="0"/>
              </a:rPr>
              <a:t>创新设计</a:t>
            </a:r>
            <a:r>
              <a:rPr lang="en-US" altLang="zh-CN" sz="5400" b="1" dirty="0" smtClean="0">
                <a:latin typeface="Times New Roman" panose="02020603050405020304" pitchFamily="18" charset="0"/>
                <a:cs typeface="Times New Roman" panose="02020603050405020304" pitchFamily="18" charset="0"/>
              </a:rPr>
              <a:t>》2018</a:t>
            </a:r>
            <a:r>
              <a:rPr lang="zh-CN" altLang="en-US" sz="5400" b="1" dirty="0" smtClean="0">
                <a:latin typeface="Times New Roman" panose="02020603050405020304" pitchFamily="18" charset="0"/>
                <a:cs typeface="Times New Roman" panose="02020603050405020304" pitchFamily="18" charset="0"/>
              </a:rPr>
              <a:t>版</a:t>
            </a:r>
            <a:r>
              <a:rPr lang="en-US" altLang="zh-CN" sz="5400" b="1" dirty="0" smtClean="0">
                <a:latin typeface="Times New Roman" panose="02020603050405020304" pitchFamily="18" charset="0"/>
                <a:cs typeface="Times New Roman" panose="02020603050405020304" pitchFamily="18" charset="0"/>
              </a:rPr>
              <a:t/>
            </a:r>
            <a:br>
              <a:rPr lang="en-US" altLang="zh-CN" sz="5400" b="1" dirty="0" smtClean="0">
                <a:latin typeface="Times New Roman" panose="02020603050405020304" pitchFamily="18" charset="0"/>
                <a:cs typeface="Times New Roman" panose="02020603050405020304" pitchFamily="18" charset="0"/>
              </a:rPr>
            </a:br>
            <a:r>
              <a:rPr lang="zh-CN" altLang="en-US" sz="5400" b="1" dirty="0" smtClean="0">
                <a:latin typeface="Times New Roman" panose="02020603050405020304" pitchFamily="18" charset="0"/>
                <a:cs typeface="Times New Roman" panose="02020603050405020304" pitchFamily="18" charset="0"/>
              </a:rPr>
              <a:t>高三一轮总复习实用课件</a:t>
            </a:r>
            <a:endParaRPr lang="zh-CN" altLang="en-US" sz="5400" b="1" dirty="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1_标题幻灯片">
    <p:spTree>
      <p:nvGrpSpPr>
        <p:cNvPr id="1" name=""/>
        <p:cNvGrpSpPr/>
        <p:nvPr/>
      </p:nvGrpSpPr>
      <p:grpSpPr>
        <a:xfrm>
          <a:off x="0" y="0"/>
          <a:ext cx="0" cy="0"/>
          <a:chOff x="0" y="0"/>
          <a:chExt cx="0" cy="0"/>
        </a:xfrm>
      </p:grpSpPr>
      <p:sp>
        <p:nvSpPr>
          <p:cNvPr id="2" name="标题 1"/>
          <p:cNvSpPr>
            <a:spLocks noGrp="1"/>
          </p:cNvSpPr>
          <p:nvPr>
            <p:ph type="ctrTitle" hasCustomPrompt="1"/>
          </p:nvPr>
        </p:nvSpPr>
        <p:spPr>
          <a:xfrm>
            <a:off x="2807854" y="317359"/>
            <a:ext cx="9144000" cy="761855"/>
          </a:xfrm>
        </p:spPr>
        <p:txBody>
          <a:bodyPr anchor="b">
            <a:normAutofit/>
          </a:bodyPr>
          <a:lstStyle>
            <a:lvl1pPr algn="ctr">
              <a:defRPr sz="3200" b="1"/>
            </a:lvl1pPr>
          </a:lstStyle>
          <a:p>
            <a:r>
              <a:rPr lang="zh-CN" altLang="en-US" dirty="0" smtClean="0"/>
              <a:t>章标题</a:t>
            </a:r>
            <a:endParaRPr lang="zh-CN" altLang="en-US" dirty="0"/>
          </a:p>
        </p:txBody>
      </p:sp>
      <p:sp>
        <p:nvSpPr>
          <p:cNvPr id="3" name="副标题 2"/>
          <p:cNvSpPr>
            <a:spLocks noGrp="1"/>
          </p:cNvSpPr>
          <p:nvPr>
            <p:ph type="subTitle" idx="1" hasCustomPrompt="1"/>
          </p:nvPr>
        </p:nvSpPr>
        <p:spPr>
          <a:xfrm>
            <a:off x="2807854" y="1147313"/>
            <a:ext cx="9144000" cy="5322498"/>
          </a:xfrm>
        </p:spPr>
        <p:txBody>
          <a:bodyPr/>
          <a:lstStyle>
            <a:lvl1pPr marL="0" indent="0" algn="l">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smtClean="0"/>
              <a:t>各节标题（含超级链接）</a:t>
            </a:r>
            <a:endParaRPr lang="zh-CN" altLang="en-US" dirty="0"/>
          </a:p>
        </p:txBody>
      </p:sp>
      <p:grpSp>
        <p:nvGrpSpPr>
          <p:cNvPr id="4" name="组合 3"/>
          <p:cNvGrpSpPr/>
          <p:nvPr userDrawn="1"/>
        </p:nvGrpSpPr>
        <p:grpSpPr>
          <a:xfrm>
            <a:off x="114982" y="1908692"/>
            <a:ext cx="3026493" cy="2905010"/>
            <a:chOff x="71850" y="1261711"/>
            <a:chExt cx="3026493" cy="2905010"/>
          </a:xfrm>
        </p:grpSpPr>
        <p:grpSp>
          <p:nvGrpSpPr>
            <p:cNvPr id="7" name="Group 1"/>
            <p:cNvGrpSpPr/>
            <p:nvPr userDrawn="1"/>
          </p:nvGrpSpPr>
          <p:grpSpPr>
            <a:xfrm>
              <a:off x="129104"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1850"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grpSp>
      <p:sp>
        <p:nvSpPr>
          <p:cNvPr id="16" name="动作按钮: 后退或前一项 15">
            <a:hlinkClick r:id="" action="ppaction://hlinkshowjump?jump=previousslide" highlightClick="1"/>
          </p:cNvPr>
          <p:cNvSpPr/>
          <p:nvPr userDrawn="1"/>
        </p:nvSpPr>
        <p:spPr>
          <a:xfrm>
            <a:off x="10990894"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7" name="动作按钮: 前进或下一项 16">
            <a:hlinkClick r:id="" action="ppaction://hlinkshowjump?jump=nextslide" highlightClick="1"/>
          </p:cNvPr>
          <p:cNvSpPr/>
          <p:nvPr userDrawn="1"/>
        </p:nvSpPr>
        <p:spPr>
          <a:xfrm>
            <a:off x="11354432"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8" name="动作按钮: 结束 17">
            <a:hlinkClick r:id="" action="ppaction://hlinkshowjump?jump=endshow" highlightClick="1"/>
          </p:cNvPr>
          <p:cNvSpPr/>
          <p:nvPr userDrawn="1"/>
        </p:nvSpPr>
        <p:spPr>
          <a:xfrm>
            <a:off x="11708444"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19" name="直接连接符 18"/>
          <p:cNvCxnSpPr/>
          <p:nvPr userDrawn="1"/>
        </p:nvCxnSpPr>
        <p:spPr>
          <a:xfrm>
            <a:off x="2807854" y="1105093"/>
            <a:ext cx="9154590"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grpSp>
        <p:nvGrpSpPr>
          <p:cNvPr id="7" name="Group 1"/>
          <p:cNvGrpSpPr/>
          <p:nvPr userDrawn="1"/>
        </p:nvGrpSpPr>
        <p:grpSpPr>
          <a:xfrm>
            <a:off x="821831" y="1261711"/>
            <a:ext cx="2969239" cy="2905010"/>
            <a:chOff x="-949635" y="0"/>
            <a:chExt cx="7009631" cy="6858000"/>
          </a:xfrm>
        </p:grpSpPr>
        <p:sp>
          <p:nvSpPr>
            <p:cNvPr id="8"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9"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10" name="Group 2"/>
          <p:cNvGrpSpPr/>
          <p:nvPr userDrawn="1"/>
        </p:nvGrpSpPr>
        <p:grpSpPr>
          <a:xfrm>
            <a:off x="764577" y="1824845"/>
            <a:ext cx="1778742" cy="1778742"/>
            <a:chOff x="990600" y="2044717"/>
            <a:chExt cx="2768566" cy="2768566"/>
          </a:xfrm>
        </p:grpSpPr>
        <p:sp>
          <p:nvSpPr>
            <p:cNvPr id="11"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12" name="Group 9"/>
            <p:cNvGrpSpPr/>
            <p:nvPr/>
          </p:nvGrpSpPr>
          <p:grpSpPr>
            <a:xfrm>
              <a:off x="1429100" y="2771847"/>
              <a:ext cx="1800200" cy="992584"/>
              <a:chOff x="2345143" y="2365645"/>
              <a:chExt cx="1800200" cy="992584"/>
            </a:xfrm>
          </p:grpSpPr>
          <p:sp>
            <p:nvSpPr>
              <p:cNvPr id="13"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14"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a:solidFill>
                      <a:schemeClr val="bg1"/>
                    </a:solidFill>
                  </a:rPr>
                  <a:t>CONTENTS</a:t>
                </a:r>
              </a:p>
            </p:txBody>
          </p:sp>
        </p:grpSp>
      </p:grpSp>
      <p:sp>
        <p:nvSpPr>
          <p:cNvPr id="15" name="Diamond 11"/>
          <p:cNvSpPr/>
          <p:nvPr userDrawn="1"/>
        </p:nvSpPr>
        <p:spPr bwMode="auto">
          <a:xfrm>
            <a:off x="1879174" y="951570"/>
            <a:ext cx="739798" cy="739797"/>
          </a:xfrm>
          <a:prstGeom prst="diamond">
            <a:avLst/>
          </a:prstGeom>
          <a:solidFill>
            <a:schemeClr val="accent2"/>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01</a:t>
            </a:r>
          </a:p>
        </p:txBody>
      </p:sp>
      <p:sp>
        <p:nvSpPr>
          <p:cNvPr id="16" name="Diamond 12"/>
          <p:cNvSpPr/>
          <p:nvPr userDrawn="1"/>
        </p:nvSpPr>
        <p:spPr bwMode="auto">
          <a:xfrm>
            <a:off x="2707062" y="1762528"/>
            <a:ext cx="739798" cy="739797"/>
          </a:xfrm>
          <a:prstGeom prst="diamond">
            <a:avLst/>
          </a:prstGeom>
          <a:solidFill>
            <a:schemeClr val="accent3"/>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02</a:t>
            </a:r>
          </a:p>
        </p:txBody>
      </p:sp>
      <p:sp>
        <p:nvSpPr>
          <p:cNvPr id="17" name="Diamond 13"/>
          <p:cNvSpPr/>
          <p:nvPr userDrawn="1"/>
        </p:nvSpPr>
        <p:spPr bwMode="auto">
          <a:xfrm>
            <a:off x="2707062" y="2907540"/>
            <a:ext cx="739798" cy="739797"/>
          </a:xfrm>
          <a:prstGeom prst="diamond">
            <a:avLst/>
          </a:prstGeom>
          <a:solidFill>
            <a:schemeClr val="accent4"/>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03</a:t>
            </a:r>
          </a:p>
        </p:txBody>
      </p:sp>
      <p:sp>
        <p:nvSpPr>
          <p:cNvPr id="18" name="Diamond 14"/>
          <p:cNvSpPr/>
          <p:nvPr userDrawn="1"/>
        </p:nvSpPr>
        <p:spPr bwMode="auto">
          <a:xfrm>
            <a:off x="1879174" y="3768327"/>
            <a:ext cx="739798" cy="739797"/>
          </a:xfrm>
          <a:prstGeom prst="diamond">
            <a:avLst/>
          </a:prstGeom>
          <a:solidFill>
            <a:schemeClr val="accent5"/>
          </a:solidFill>
          <a:ln w="19050">
            <a:noFill/>
            <a:round/>
          </a:ln>
        </p:spPr>
        <p:txBody>
          <a:bodyPr vert="horz" wrap="none" lIns="91440" tIns="45720" rIns="91440" bIns="45720" anchor="ctr" anchorCtr="1" compatLnSpc="1">
            <a:normAutofit fontScale="92500" lnSpcReduction="20000"/>
          </a:bodyPr>
          <a:lstStyle/>
          <a:p>
            <a:pPr algn="ctr"/>
            <a:r>
              <a:rPr lang="en-US" altLang="zh-CN" sz="2400" b="1">
                <a:solidFill>
                  <a:schemeClr val="bg1"/>
                </a:solidFill>
                <a:latin typeface="Impact" panose="020B0806030902050204" pitchFamily="34" charset="0"/>
              </a:rPr>
              <a:t>04</a:t>
            </a:r>
          </a:p>
        </p:txBody>
      </p:sp>
      <p:grpSp>
        <p:nvGrpSpPr>
          <p:cNvPr id="19" name="Group 21"/>
          <p:cNvGrpSpPr/>
          <p:nvPr userDrawn="1"/>
        </p:nvGrpSpPr>
        <p:grpSpPr>
          <a:xfrm>
            <a:off x="2618972" y="1135204"/>
            <a:ext cx="2545865" cy="361864"/>
            <a:chOff x="3943834" y="704409"/>
            <a:chExt cx="3962574" cy="563232"/>
          </a:xfrm>
        </p:grpSpPr>
        <p:sp>
          <p:nvSpPr>
            <p:cNvPr id="20" name="TextBox 1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1">
                      <a:lumMod val="100000"/>
                    </a:schemeClr>
                  </a:solidFill>
                </a:rPr>
                <a:t>标题文本预设</a:t>
              </a:r>
            </a:p>
          </p:txBody>
        </p:sp>
        <p:sp>
          <p:nvSpPr>
            <p:cNvPr id="21" name="TextBox 2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2" name="Group 22"/>
          <p:cNvGrpSpPr/>
          <p:nvPr userDrawn="1"/>
        </p:nvGrpSpPr>
        <p:grpSpPr>
          <a:xfrm>
            <a:off x="3446860" y="1930146"/>
            <a:ext cx="2545865" cy="361864"/>
            <a:chOff x="3943834" y="704409"/>
            <a:chExt cx="3962574" cy="563232"/>
          </a:xfrm>
        </p:grpSpPr>
        <p:sp>
          <p:nvSpPr>
            <p:cNvPr id="23" name="TextBox 23"/>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2">
                      <a:lumMod val="100000"/>
                    </a:schemeClr>
                  </a:solidFill>
                </a:rPr>
                <a:t>标题文本预设</a:t>
              </a:r>
            </a:p>
          </p:txBody>
        </p:sp>
        <p:sp>
          <p:nvSpPr>
            <p:cNvPr id="24" name="TextBox 24"/>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5" name="Group 25"/>
          <p:cNvGrpSpPr/>
          <p:nvPr userDrawn="1"/>
        </p:nvGrpSpPr>
        <p:grpSpPr>
          <a:xfrm>
            <a:off x="3446860" y="3148925"/>
            <a:ext cx="2545865" cy="361864"/>
            <a:chOff x="3943834" y="704409"/>
            <a:chExt cx="3962574" cy="563232"/>
          </a:xfrm>
        </p:grpSpPr>
        <p:sp>
          <p:nvSpPr>
            <p:cNvPr id="26" name="TextBox 26"/>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3">
                      <a:lumMod val="100000"/>
                    </a:schemeClr>
                  </a:solidFill>
                </a:rPr>
                <a:t>标题文本预设</a:t>
              </a:r>
            </a:p>
          </p:txBody>
        </p:sp>
        <p:sp>
          <p:nvSpPr>
            <p:cNvPr id="27" name="TextBox 27"/>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grpSp>
        <p:nvGrpSpPr>
          <p:cNvPr id="28" name="Group 28"/>
          <p:cNvGrpSpPr/>
          <p:nvPr userDrawn="1"/>
        </p:nvGrpSpPr>
        <p:grpSpPr>
          <a:xfrm>
            <a:off x="2618972" y="4024449"/>
            <a:ext cx="2545865" cy="361864"/>
            <a:chOff x="3943834" y="704409"/>
            <a:chExt cx="3962574" cy="563232"/>
          </a:xfrm>
        </p:grpSpPr>
        <p:sp>
          <p:nvSpPr>
            <p:cNvPr id="29" name="TextBox 29"/>
            <p:cNvSpPr txBox="1"/>
            <p:nvPr/>
          </p:nvSpPr>
          <p:spPr>
            <a:xfrm>
              <a:off x="3943834" y="704409"/>
              <a:ext cx="3962574" cy="242864"/>
            </a:xfrm>
            <a:prstGeom prst="rect">
              <a:avLst/>
            </a:prstGeom>
            <a:noFill/>
          </p:spPr>
          <p:txBody>
            <a:bodyPr wrap="none" lIns="360000" tIns="0" rIns="0" bIns="0" anchor="b" anchorCtr="0">
              <a:normAutofit fontScale="77500" lnSpcReduction="20000"/>
            </a:bodyPr>
            <a:lstStyle/>
            <a:p>
              <a:r>
                <a:rPr lang="zh-CN" altLang="en-US" sz="1600" b="1">
                  <a:solidFill>
                    <a:schemeClr val="accent4">
                      <a:lumMod val="100000"/>
                    </a:schemeClr>
                  </a:solidFill>
                </a:rPr>
                <a:t>标题文本预设</a:t>
              </a:r>
            </a:p>
          </p:txBody>
        </p:sp>
        <p:sp>
          <p:nvSpPr>
            <p:cNvPr id="30" name="TextBox 30"/>
            <p:cNvSpPr txBox="1"/>
            <p:nvPr/>
          </p:nvSpPr>
          <p:spPr>
            <a:xfrm>
              <a:off x="3943834" y="947273"/>
              <a:ext cx="3962574" cy="320368"/>
            </a:xfrm>
            <a:prstGeom prst="rect">
              <a:avLst/>
            </a:prstGeom>
          </p:spPr>
          <p:txBody>
            <a:bodyPr vert="horz" wrap="square" lIns="360000" tIns="0" rIns="0" bIns="0" anchor="ctr" anchorCtr="0">
              <a:normAutofit fontScale="70000" lnSpcReduction="20000"/>
            </a:bodyPr>
            <a:lstStyle/>
            <a:p>
              <a:pPr algn="l">
                <a:lnSpc>
                  <a:spcPct val="120000"/>
                </a:lnSpc>
              </a:pPr>
              <a:r>
                <a:rPr lang="zh-CN" altLang="en-US" sz="1050">
                  <a:solidFill>
                    <a:schemeClr val="dk1">
                      <a:lumMod val="100000"/>
                    </a:schemeClr>
                  </a:solidFill>
                </a:rPr>
                <a:t>此部分内容作为文字排版占位显示 （建议使用主题字体）</a:t>
              </a:r>
            </a:p>
          </p:txBody>
        </p:sp>
      </p:grpSp>
      <p:sp>
        <p:nvSpPr>
          <p:cNvPr id="32" name="动作按钮: 后退或前一项 31">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前进或下一项 32">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4" name="动作按钮: 结束 33">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4" presetClass="entr" presetSubtype="10" fill="hold"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randombar(horizontal)">
                                      <p:cBhvr>
                                        <p:cTn id="13" dur="500"/>
                                        <p:tgtEl>
                                          <p:spTgt spid="7"/>
                                        </p:tgtEl>
                                      </p:cBhvr>
                                    </p:animEffect>
                                  </p:childTnLst>
                                </p:cTn>
                              </p:par>
                            </p:childTnLst>
                          </p:cTn>
                        </p:par>
                        <p:par>
                          <p:cTn id="14" fill="hold">
                            <p:stCondLst>
                              <p:cond delay="1500"/>
                            </p:stCondLst>
                            <p:childTnLst>
                              <p:par>
                                <p:cTn id="15" presetID="2" presetClass="entr" presetSubtype="8"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500" fill="hold"/>
                                        <p:tgtEl>
                                          <p:spTgt spid="15"/>
                                        </p:tgtEl>
                                        <p:attrNameLst>
                                          <p:attrName>ppt_x</p:attrName>
                                        </p:attrNameLst>
                                      </p:cBhvr>
                                      <p:tavLst>
                                        <p:tav tm="0">
                                          <p:val>
                                            <p:strVal val="0-#ppt_w/2"/>
                                          </p:val>
                                        </p:tav>
                                        <p:tav tm="100000">
                                          <p:val>
                                            <p:strVal val="#ppt_x"/>
                                          </p:val>
                                        </p:tav>
                                      </p:tavLst>
                                    </p:anim>
                                    <p:anim calcmode="lin" valueType="num">
                                      <p:cBhvr additive="base">
                                        <p:cTn id="18" dur="500" fill="hold"/>
                                        <p:tgtEl>
                                          <p:spTgt spid="1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fill="hold"/>
                                        <p:tgtEl>
                                          <p:spTgt spid="16"/>
                                        </p:tgtEl>
                                        <p:attrNameLst>
                                          <p:attrName>ppt_x</p:attrName>
                                        </p:attrNameLst>
                                      </p:cBhvr>
                                      <p:tavLst>
                                        <p:tav tm="0">
                                          <p:val>
                                            <p:strVal val="0-#ppt_w/2"/>
                                          </p:val>
                                        </p:tav>
                                        <p:tav tm="100000">
                                          <p:val>
                                            <p:strVal val="#ppt_x"/>
                                          </p:val>
                                        </p:tav>
                                      </p:tavLst>
                                    </p:anim>
                                    <p:anim calcmode="lin" valueType="num">
                                      <p:cBhvr additive="base">
                                        <p:cTn id="22" dur="5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fill="hold"/>
                                        <p:tgtEl>
                                          <p:spTgt spid="18"/>
                                        </p:tgtEl>
                                        <p:attrNameLst>
                                          <p:attrName>ppt_x</p:attrName>
                                        </p:attrNameLst>
                                      </p:cBhvr>
                                      <p:tavLst>
                                        <p:tav tm="0">
                                          <p:val>
                                            <p:strVal val="0-#ppt_w/2"/>
                                          </p:val>
                                        </p:tav>
                                        <p:tav tm="100000">
                                          <p:val>
                                            <p:strVal val="#ppt_x"/>
                                          </p:val>
                                        </p:tav>
                                      </p:tavLst>
                                    </p:anim>
                                    <p:anim calcmode="lin" valueType="num">
                                      <p:cBhvr additive="base">
                                        <p:cTn id="30" dur="500" fill="hold"/>
                                        <p:tgtEl>
                                          <p:spTgt spid="18"/>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fill="hold"/>
                                        <p:tgtEl>
                                          <p:spTgt spid="28"/>
                                        </p:tgtEl>
                                        <p:attrNameLst>
                                          <p:attrName>ppt_x</p:attrName>
                                        </p:attrNameLst>
                                      </p:cBhvr>
                                      <p:tavLst>
                                        <p:tav tm="0">
                                          <p:val>
                                            <p:strVal val="0-#ppt_w/2"/>
                                          </p:val>
                                        </p:tav>
                                        <p:tav tm="100000">
                                          <p:val>
                                            <p:strVal val="#ppt_x"/>
                                          </p:val>
                                        </p:tav>
                                      </p:tavLst>
                                    </p:anim>
                                    <p:anim calcmode="lin" valueType="num">
                                      <p:cBhvr additive="base">
                                        <p:cTn id="34" dur="500" fill="hold"/>
                                        <p:tgtEl>
                                          <p:spTgt spid="28"/>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25"/>
                                        </p:tgtEl>
                                        <p:attrNameLst>
                                          <p:attrName>style.visibility</p:attrName>
                                        </p:attrNameLst>
                                      </p:cBhvr>
                                      <p:to>
                                        <p:strVal val="visible"/>
                                      </p:to>
                                    </p:set>
                                    <p:anim calcmode="lin" valueType="num">
                                      <p:cBhvr additive="base">
                                        <p:cTn id="37" dur="500" fill="hold"/>
                                        <p:tgtEl>
                                          <p:spTgt spid="25"/>
                                        </p:tgtEl>
                                        <p:attrNameLst>
                                          <p:attrName>ppt_x</p:attrName>
                                        </p:attrNameLst>
                                      </p:cBhvr>
                                      <p:tavLst>
                                        <p:tav tm="0">
                                          <p:val>
                                            <p:strVal val="0-#ppt_w/2"/>
                                          </p:val>
                                        </p:tav>
                                        <p:tav tm="100000">
                                          <p:val>
                                            <p:strVal val="#ppt_x"/>
                                          </p:val>
                                        </p:tav>
                                      </p:tavLst>
                                    </p:anim>
                                    <p:anim calcmode="lin" valueType="num">
                                      <p:cBhvr additive="base">
                                        <p:cTn id="38" dur="500" fill="hold"/>
                                        <p:tgtEl>
                                          <p:spTgt spid="25"/>
                                        </p:tgtEl>
                                        <p:attrNameLst>
                                          <p:attrName>ppt_y</p:attrName>
                                        </p:attrNameLst>
                                      </p:cBhvr>
                                      <p:tavLst>
                                        <p:tav tm="0">
                                          <p:val>
                                            <p:strVal val="#ppt_y"/>
                                          </p:val>
                                        </p:tav>
                                        <p:tav tm="100000">
                                          <p:val>
                                            <p:strVal val="#ppt_y"/>
                                          </p:val>
                                        </p:tav>
                                      </p:tavLst>
                                    </p:anim>
                                  </p:childTnLst>
                                </p:cTn>
                              </p:par>
                              <p:par>
                                <p:cTn id="39" presetID="2" presetClass="entr" presetSubtype="8" fill="hold"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500" fill="hold"/>
                                        <p:tgtEl>
                                          <p:spTgt spid="22"/>
                                        </p:tgtEl>
                                        <p:attrNameLst>
                                          <p:attrName>ppt_x</p:attrName>
                                        </p:attrNameLst>
                                      </p:cBhvr>
                                      <p:tavLst>
                                        <p:tav tm="0">
                                          <p:val>
                                            <p:strVal val="0-#ppt_w/2"/>
                                          </p:val>
                                        </p:tav>
                                        <p:tav tm="100000">
                                          <p:val>
                                            <p:strVal val="#ppt_x"/>
                                          </p:val>
                                        </p:tav>
                                      </p:tavLst>
                                    </p:anim>
                                    <p:anim calcmode="lin" valueType="num">
                                      <p:cBhvr additive="base">
                                        <p:cTn id="42" dur="500" fill="hold"/>
                                        <p:tgtEl>
                                          <p:spTgt spid="22"/>
                                        </p:tgtEl>
                                        <p:attrNameLst>
                                          <p:attrName>ppt_y</p:attrName>
                                        </p:attrNameLst>
                                      </p:cBhvr>
                                      <p:tavLst>
                                        <p:tav tm="0">
                                          <p:val>
                                            <p:strVal val="#ppt_y"/>
                                          </p:val>
                                        </p:tav>
                                        <p:tav tm="100000">
                                          <p:val>
                                            <p:strVal val="#ppt_y"/>
                                          </p:val>
                                        </p:tav>
                                      </p:tavLst>
                                    </p:anim>
                                  </p:childTnLst>
                                </p:cTn>
                              </p:par>
                              <p:par>
                                <p:cTn id="43" presetID="2" presetClass="entr" presetSubtype="8" fill="hold"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0-#ppt_w/2"/>
                                          </p:val>
                                        </p:tav>
                                        <p:tav tm="100000">
                                          <p:val>
                                            <p:strVal val="#ppt_x"/>
                                          </p:val>
                                        </p:tav>
                                      </p:tavLst>
                                    </p:anim>
                                    <p:anim calcmode="lin" valueType="num">
                                      <p:cBhvr additive="base">
                                        <p:cTn id="46"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3" name="动作按钮: 自定义 2">
            <a:hlinkClick r:id="" action="ppaction://noaction" highlightClick="1"/>
          </p:cNvPr>
          <p:cNvSpPr/>
          <p:nvPr userDrawn="1"/>
        </p:nvSpPr>
        <p:spPr>
          <a:xfrm>
            <a:off x="753262" y="5360446"/>
            <a:ext cx="1706136" cy="369332"/>
          </a:xfrm>
          <a:prstGeom prst="actionButtonBlank">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zh-CN" altLang="en-US"/>
          </a:p>
        </p:txBody>
      </p:sp>
      <p:sp>
        <p:nvSpPr>
          <p:cNvPr id="2" name="标题 1"/>
          <p:cNvSpPr>
            <a:spLocks noGrp="1"/>
          </p:cNvSpPr>
          <p:nvPr>
            <p:ph type="title" hasCustomPrompt="1"/>
          </p:nvPr>
        </p:nvSpPr>
        <p:spPr>
          <a:xfrm>
            <a:off x="108222" y="80457"/>
            <a:ext cx="11905977" cy="644166"/>
          </a:xfrm>
        </p:spPr>
        <p:txBody>
          <a:bodyPr/>
          <a:lstStyle>
            <a:lvl1pPr algn="ctr">
              <a:defRPr/>
            </a:lvl1pPr>
          </a:lstStyle>
          <a:p>
            <a:r>
              <a:rPr lang="zh-CN" altLang="en-US" dirty="0" smtClean="0"/>
              <a:t>课时标题</a:t>
            </a:r>
            <a:endParaRPr lang="zh-CN" altLang="en-US" dirty="0"/>
          </a:p>
        </p:txBody>
      </p:sp>
      <p:sp>
        <p:nvSpPr>
          <p:cNvPr id="5" name="灯片编号占位符 4"/>
          <p:cNvSpPr>
            <a:spLocks noGrp="1"/>
          </p:cNvSpPr>
          <p:nvPr>
            <p:ph type="sldNum" sz="quarter" idx="12"/>
          </p:nvPr>
        </p:nvSpPr>
        <p:spPr>
          <a:xfrm>
            <a:off x="489018" y="6430679"/>
            <a:ext cx="372373" cy="365125"/>
          </a:xfrm>
        </p:spPr>
        <p:txBody>
          <a:bodyPr/>
          <a:lstStyle>
            <a:lvl1pPr>
              <a:defRPr sz="1200"/>
            </a:lvl1pPr>
          </a:lstStyle>
          <a:p>
            <a:fld id="{E82546D3-0A1B-4AD3-8423-C2D4F2A3C694}" type="slidenum">
              <a:rPr lang="zh-CN" altLang="en-US" smtClean="0"/>
              <a:pPr/>
              <a:t>‹#›</a:t>
            </a:fld>
            <a:endParaRPr lang="zh-CN" altLang="en-US" dirty="0"/>
          </a:p>
        </p:txBody>
      </p:sp>
      <p:sp>
        <p:nvSpPr>
          <p:cNvPr id="31" name="动作按钮: 后退或前一项 30">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2" name="动作按钮: 前进或下一项 31">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33" name="动作按钮: 结束 32">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grpSp>
        <p:nvGrpSpPr>
          <p:cNvPr id="34" name="组合 9"/>
          <p:cNvGrpSpPr/>
          <p:nvPr userDrawn="1"/>
        </p:nvGrpSpPr>
        <p:grpSpPr bwMode="auto">
          <a:xfrm>
            <a:off x="4074022" y="6410194"/>
            <a:ext cx="4043955" cy="406096"/>
            <a:chOff x="2364896" y="6103024"/>
            <a:chExt cx="3913269" cy="423863"/>
          </a:xfrm>
        </p:grpSpPr>
        <p:pic>
          <p:nvPicPr>
            <p:cNvPr id="35" name="图片 34">
              <a:hlinkClick r:id="rId2"/>
            </p:cNvPr>
            <p:cNvPicPr>
              <a:picLocks noChangeAspect="1"/>
            </p:cNvPicPr>
            <p:nvPr userDrawn="1"/>
          </p:nvPicPr>
          <p:blipFill>
            <a:blip r:embed="rId3"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6" name="图片 47" descr="未标题-1 拷贝.png"/>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38" name="直接连接符 37"/>
          <p:cNvCxnSpPr/>
          <p:nvPr userDrawn="1"/>
        </p:nvCxnSpPr>
        <p:spPr>
          <a:xfrm>
            <a:off x="139148" y="6292912"/>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39" name="直接连接符 38"/>
          <p:cNvCxnSpPr/>
          <p:nvPr userDrawn="1"/>
        </p:nvCxnSpPr>
        <p:spPr>
          <a:xfrm>
            <a:off x="139148" y="791981"/>
            <a:ext cx="11875052" cy="0"/>
          </a:xfrm>
          <a:prstGeom prst="line">
            <a:avLst/>
          </a:prstGeom>
          <a:ln w="19050">
            <a:solidFill>
              <a:srgbClr val="00B050"/>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userDrawn="1"/>
        </p:nvCxnSpPr>
        <p:spPr>
          <a:xfrm>
            <a:off x="3130484" y="1221941"/>
            <a:ext cx="0" cy="4641011"/>
          </a:xfrm>
          <a:prstGeom prst="line">
            <a:avLst/>
          </a:prstGeom>
          <a:ln>
            <a:solidFill>
              <a:srgbClr val="00B050"/>
            </a:solidFill>
            <a:prstDash val="dashDot"/>
          </a:ln>
        </p:spPr>
        <p:style>
          <a:lnRef idx="1">
            <a:schemeClr val="accent1"/>
          </a:lnRef>
          <a:fillRef idx="0">
            <a:schemeClr val="accent1"/>
          </a:fillRef>
          <a:effectRef idx="0">
            <a:schemeClr val="accent1"/>
          </a:effectRef>
          <a:fontRef idx="minor">
            <a:schemeClr val="tx1"/>
          </a:fontRef>
        </p:style>
      </p:cxnSp>
      <p:grpSp>
        <p:nvGrpSpPr>
          <p:cNvPr id="43" name="组合 42"/>
          <p:cNvGrpSpPr/>
          <p:nvPr userDrawn="1"/>
        </p:nvGrpSpPr>
        <p:grpSpPr>
          <a:xfrm>
            <a:off x="108223" y="2106221"/>
            <a:ext cx="3026493" cy="2905010"/>
            <a:chOff x="755951" y="2210607"/>
            <a:chExt cx="3026493" cy="2905010"/>
          </a:xfrm>
        </p:grpSpPr>
        <p:grpSp>
          <p:nvGrpSpPr>
            <p:cNvPr id="44" name="Group 1"/>
            <p:cNvGrpSpPr/>
            <p:nvPr/>
          </p:nvGrpSpPr>
          <p:grpSpPr>
            <a:xfrm>
              <a:off x="813205" y="2210607"/>
              <a:ext cx="2969239" cy="2905010"/>
              <a:chOff x="-949635" y="0"/>
              <a:chExt cx="7009631" cy="6858000"/>
            </a:xfrm>
          </p:grpSpPr>
          <p:sp>
            <p:nvSpPr>
              <p:cNvPr id="50" name="Diamond 3"/>
              <p:cNvSpPr/>
              <p:nvPr/>
            </p:nvSpPr>
            <p:spPr bwMode="auto">
              <a:xfrm>
                <a:off x="-949635" y="0"/>
                <a:ext cx="7009631" cy="6858000"/>
              </a:xfrm>
              <a:prstGeom prst="diamond">
                <a:avLst/>
              </a:prstGeom>
              <a:solidFill>
                <a:schemeClr val="tx2">
                  <a:lumMod val="20000"/>
                  <a:lumOff val="80000"/>
                  <a:alpha val="35000"/>
                </a:schemeClr>
              </a:solidFill>
              <a:ln w="19050">
                <a:noFill/>
                <a:round/>
              </a:ln>
            </p:spPr>
            <p:txBody>
              <a:bodyPr anchor="ctr"/>
              <a:lstStyle/>
              <a:p>
                <a:pPr algn="ctr"/>
                <a:endParaRPr/>
              </a:p>
            </p:txBody>
          </p:sp>
          <p:sp>
            <p:nvSpPr>
              <p:cNvPr id="51" name="Diamond 4"/>
              <p:cNvSpPr/>
              <p:nvPr/>
            </p:nvSpPr>
            <p:spPr bwMode="auto">
              <a:xfrm>
                <a:off x="-176517" y="653134"/>
                <a:ext cx="5647878" cy="5525706"/>
              </a:xfrm>
              <a:prstGeom prst="diamond">
                <a:avLst/>
              </a:prstGeom>
              <a:solidFill>
                <a:schemeClr val="tx2">
                  <a:lumMod val="20000"/>
                  <a:lumOff val="80000"/>
                </a:schemeClr>
              </a:solidFill>
              <a:ln w="19050">
                <a:noFill/>
                <a:round/>
              </a:ln>
            </p:spPr>
            <p:txBody>
              <a:bodyPr anchor="ctr"/>
              <a:lstStyle/>
              <a:p>
                <a:pPr algn="ctr"/>
                <a:endParaRPr/>
              </a:p>
            </p:txBody>
          </p:sp>
        </p:grpSp>
        <p:grpSp>
          <p:nvGrpSpPr>
            <p:cNvPr id="45" name="Group 2"/>
            <p:cNvGrpSpPr/>
            <p:nvPr/>
          </p:nvGrpSpPr>
          <p:grpSpPr>
            <a:xfrm>
              <a:off x="755951" y="2773741"/>
              <a:ext cx="1778742" cy="1778742"/>
              <a:chOff x="990600" y="2044717"/>
              <a:chExt cx="2768566" cy="2768566"/>
            </a:xfrm>
          </p:grpSpPr>
          <p:sp>
            <p:nvSpPr>
              <p:cNvPr id="46" name="Diamond 5"/>
              <p:cNvSpPr/>
              <p:nvPr/>
            </p:nvSpPr>
            <p:spPr bwMode="auto">
              <a:xfrm>
                <a:off x="990600" y="2044717"/>
                <a:ext cx="2768566" cy="2768566"/>
              </a:xfrm>
              <a:prstGeom prst="diamond">
                <a:avLst/>
              </a:prstGeom>
              <a:solidFill>
                <a:schemeClr val="accent1"/>
              </a:solidFill>
              <a:ln w="50800">
                <a:noFill/>
                <a:round/>
              </a:ln>
            </p:spPr>
            <p:txBody>
              <a:bodyPr anchor="ctr"/>
              <a:lstStyle/>
              <a:p>
                <a:pPr algn="ctr"/>
                <a:endParaRPr/>
              </a:p>
            </p:txBody>
          </p:sp>
          <p:grpSp>
            <p:nvGrpSpPr>
              <p:cNvPr id="47" name="Group 9"/>
              <p:cNvGrpSpPr/>
              <p:nvPr/>
            </p:nvGrpSpPr>
            <p:grpSpPr>
              <a:xfrm>
                <a:off x="1429100" y="2771847"/>
                <a:ext cx="1800200" cy="992584"/>
                <a:chOff x="2345143" y="2365645"/>
                <a:chExt cx="1800200" cy="992584"/>
              </a:xfrm>
            </p:grpSpPr>
            <p:sp>
              <p:nvSpPr>
                <p:cNvPr id="48" name="TextBox 7"/>
                <p:cNvSpPr txBox="1"/>
                <p:nvPr/>
              </p:nvSpPr>
              <p:spPr>
                <a:xfrm>
                  <a:off x="2345143" y="2365645"/>
                  <a:ext cx="1800200" cy="677107"/>
                </a:xfrm>
                <a:prstGeom prst="rect">
                  <a:avLst/>
                </a:prstGeom>
                <a:noFill/>
              </p:spPr>
              <p:txBody>
                <a:bodyPr wrap="square" lIns="0" tIns="0" rIns="0" bIns="0">
                  <a:normAutofit fontScale="77500" lnSpcReduction="20000"/>
                </a:bodyPr>
                <a:lstStyle/>
                <a:p>
                  <a:pPr algn="ctr"/>
                  <a:r>
                    <a:rPr lang="zh-CN" altLang="en-US" sz="4400" dirty="0">
                      <a:solidFill>
                        <a:schemeClr val="bg1"/>
                      </a:solidFill>
                    </a:rPr>
                    <a:t>目录</a:t>
                  </a:r>
                </a:p>
              </p:txBody>
            </p:sp>
            <p:sp>
              <p:nvSpPr>
                <p:cNvPr id="49" name="TextBox 8"/>
                <p:cNvSpPr txBox="1"/>
                <p:nvPr/>
              </p:nvSpPr>
              <p:spPr>
                <a:xfrm>
                  <a:off x="2345143" y="3142785"/>
                  <a:ext cx="1800200" cy="215444"/>
                </a:xfrm>
                <a:prstGeom prst="rect">
                  <a:avLst/>
                </a:prstGeom>
                <a:noFill/>
              </p:spPr>
              <p:txBody>
                <a:bodyPr wrap="square" lIns="0" tIns="0" rIns="0" bIns="0">
                  <a:normAutofit fontScale="77500" lnSpcReduction="20000"/>
                </a:bodyPr>
                <a:lstStyle/>
                <a:p>
                  <a:pPr algn="ctr"/>
                  <a:r>
                    <a:rPr lang="en-US" altLang="zh-CN" sz="1400" dirty="0">
                      <a:solidFill>
                        <a:schemeClr val="bg1"/>
                      </a:solidFill>
                    </a:rPr>
                    <a:t>CONTENTS</a:t>
                  </a:r>
                </a:p>
              </p:txBody>
            </p:sp>
          </p:grpSp>
        </p:grpSp>
      </p:grpSp>
      <p:sp>
        <p:nvSpPr>
          <p:cNvPr id="23" name="文本框 22">
            <a:hlinkClick r:id="rId2"/>
          </p:cNvPr>
          <p:cNvSpPr txBox="1"/>
          <p:nvPr userDrawn="1"/>
        </p:nvSpPr>
        <p:spPr>
          <a:xfrm>
            <a:off x="489018" y="5389474"/>
            <a:ext cx="2268696" cy="369332"/>
          </a:xfrm>
          <a:prstGeom prst="rect">
            <a:avLst/>
          </a:prstGeom>
          <a:noFill/>
        </p:spPr>
        <p:txBody>
          <a:bodyPr wrap="square" rtlCol="0">
            <a:spAutoFit/>
          </a:bodyPr>
          <a:lstStyle/>
          <a:p>
            <a:pPr algn="ctr"/>
            <a:r>
              <a:rPr lang="en-US" altLang="zh-CN" b="1" dirty="0" smtClean="0">
                <a:solidFill>
                  <a:srgbClr val="00B050"/>
                </a:solidFill>
              </a:rPr>
              <a:t>@《</a:t>
            </a:r>
            <a:r>
              <a:rPr lang="zh-CN" altLang="en-US" b="1" dirty="0" smtClean="0">
                <a:solidFill>
                  <a:srgbClr val="00B050"/>
                </a:solidFill>
              </a:rPr>
              <a:t>创新设计</a:t>
            </a:r>
            <a:r>
              <a:rPr lang="en-US" altLang="zh-CN" b="1" dirty="0" smtClean="0">
                <a:solidFill>
                  <a:srgbClr val="00B050"/>
                </a:solidFill>
              </a:rPr>
              <a:t>》</a:t>
            </a:r>
            <a:endParaRPr lang="zh-CN" altLang="en-US" b="1" dirty="0">
              <a:solidFill>
                <a:srgbClr val="00B050"/>
              </a:solidFill>
            </a:endParaRPr>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
        <p:nvSpPr>
          <p:cNvPr id="3" name="文本占位符 2"/>
          <p:cNvSpPr>
            <a:spLocks noGrp="1"/>
          </p:cNvSpPr>
          <p:nvPr>
            <p:ph type="body" idx="1" hasCustomPrompt="1"/>
          </p:nvPr>
        </p:nvSpPr>
        <p:spPr>
          <a:xfrm>
            <a:off x="241540" y="534838"/>
            <a:ext cx="11701077" cy="5911999"/>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smtClean="0"/>
              <a:t>主文档内容</a:t>
            </a:r>
          </a:p>
        </p:txBody>
      </p:sp>
      <p:sp>
        <p:nvSpPr>
          <p:cNvPr id="8" name="动作按钮: 后退或前一项 7">
            <a:hlinkClick r:id="" action="ppaction://hlinkshowjump?jump=previousslide" highlightClick="1"/>
          </p:cNvPr>
          <p:cNvSpPr/>
          <p:nvPr userDrawn="1"/>
        </p:nvSpPr>
        <p:spPr>
          <a:xfrm>
            <a:off x="11042650" y="6513077"/>
            <a:ext cx="279400" cy="304800"/>
          </a:xfrm>
          <a:prstGeom prst="actionButtonBackPrevio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9" name="动作按钮: 前进或下一项 8">
            <a:hlinkClick r:id="" action="ppaction://hlinkshowjump?jump=nextslide" highlightClick="1"/>
          </p:cNvPr>
          <p:cNvSpPr/>
          <p:nvPr userDrawn="1"/>
        </p:nvSpPr>
        <p:spPr>
          <a:xfrm>
            <a:off x="11406188" y="6525777"/>
            <a:ext cx="269875" cy="279400"/>
          </a:xfrm>
          <a:prstGeom prst="actionButtonForwardNex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sp>
        <p:nvSpPr>
          <p:cNvPr id="10" name="动作按钮: 结束 9">
            <a:hlinkClick r:id="" action="ppaction://hlinkshowjump?jump=endshow" highlightClick="1"/>
          </p:cNvPr>
          <p:cNvSpPr/>
          <p:nvPr userDrawn="1"/>
        </p:nvSpPr>
        <p:spPr>
          <a:xfrm>
            <a:off x="11760200" y="6514665"/>
            <a:ext cx="254000" cy="301625"/>
          </a:xfrm>
          <a:prstGeom prst="actionButtonEnd">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zh-CN" altLang="en-US"/>
          </a:p>
        </p:txBody>
      </p:sp>
      <p:cxnSp>
        <p:nvCxnSpPr>
          <p:cNvPr id="5" name="直接连接符 4"/>
          <p:cNvCxnSpPr/>
          <p:nvPr userDrawn="1"/>
        </p:nvCxnSpPr>
        <p:spPr>
          <a:xfrm>
            <a:off x="241540" y="406451"/>
            <a:ext cx="11701077" cy="0"/>
          </a:xfrm>
          <a:prstGeom prst="line">
            <a:avLst/>
          </a:prstGeom>
          <a:ln w="28575">
            <a:solidFill>
              <a:srgbClr val="00B050"/>
            </a:solidFill>
          </a:ln>
        </p:spPr>
        <p:style>
          <a:lnRef idx="1">
            <a:schemeClr val="accent1"/>
          </a:lnRef>
          <a:fillRef idx="0">
            <a:schemeClr val="accent1"/>
          </a:fillRef>
          <a:effectRef idx="0">
            <a:schemeClr val="accent1"/>
          </a:effectRef>
          <a:fontRef idx="minor">
            <a:schemeClr val="tx1"/>
          </a:fontRef>
        </p:style>
      </p:cxnSp>
      <p:sp>
        <p:nvSpPr>
          <p:cNvPr id="11" name="文本框 10">
            <a:hlinkClick r:id="rId2"/>
          </p:cNvPr>
          <p:cNvSpPr txBox="1"/>
          <p:nvPr userDrawn="1"/>
        </p:nvSpPr>
        <p:spPr>
          <a:xfrm>
            <a:off x="10668115" y="98406"/>
            <a:ext cx="1414070" cy="276999"/>
          </a:xfrm>
          <a:prstGeom prst="rect">
            <a:avLst/>
          </a:prstGeom>
          <a:noFill/>
        </p:spPr>
        <p:txBody>
          <a:bodyPr wrap="square" rtlCol="0">
            <a:spAutoFit/>
          </a:bodyPr>
          <a:lstStyle/>
          <a:p>
            <a:pPr algn="ctr"/>
            <a:r>
              <a:rPr lang="en-US" altLang="zh-CN" sz="1200" b="1" dirty="0" smtClean="0">
                <a:solidFill>
                  <a:srgbClr val="00B050"/>
                </a:solidFill>
              </a:rPr>
              <a:t>@《</a:t>
            </a:r>
            <a:r>
              <a:rPr lang="zh-CN" altLang="en-US" sz="1200" b="1" dirty="0" smtClean="0">
                <a:solidFill>
                  <a:srgbClr val="00B050"/>
                </a:solidFill>
              </a:rPr>
              <a:t>创新设计</a:t>
            </a:r>
            <a:r>
              <a:rPr lang="en-US" altLang="zh-CN" sz="1200" b="1" dirty="0" smtClean="0">
                <a:solidFill>
                  <a:srgbClr val="00B050"/>
                </a:solidFill>
              </a:rPr>
              <a:t>》</a:t>
            </a:r>
            <a:endParaRPr lang="zh-CN" altLang="en-US" sz="1200" b="1" dirty="0">
              <a:solidFill>
                <a:srgbClr val="00B050"/>
              </a:solidFill>
            </a:endParaRPr>
          </a:p>
        </p:txBody>
      </p:sp>
      <p:sp>
        <p:nvSpPr>
          <p:cNvPr id="12" name="燕尾形 11">
            <a:hlinkClick r:id="rId3" action="ppaction://hlinksldjump"/>
          </p:cNvPr>
          <p:cNvSpPr/>
          <p:nvPr userDrawn="1"/>
        </p:nvSpPr>
        <p:spPr>
          <a:xfrm>
            <a:off x="9421190" y="6492382"/>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热点追踪篇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3" name="燕尾形 12">
            <a:hlinkClick r:id="rId4" action="ppaction://hlinksldjump"/>
          </p:cNvPr>
          <p:cNvSpPr/>
          <p:nvPr userDrawn="1"/>
        </p:nvSpPr>
        <p:spPr>
          <a:xfrm>
            <a:off x="6490044" y="6494203"/>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自主学习篇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
        <p:nvSpPr>
          <p:cNvPr id="14" name="燕尾形 13">
            <a:hlinkClick r:id="rId5" action="ppaction://hlinksldjump"/>
          </p:cNvPr>
          <p:cNvSpPr/>
          <p:nvPr userDrawn="1"/>
        </p:nvSpPr>
        <p:spPr>
          <a:xfrm>
            <a:off x="7926897" y="6490795"/>
            <a:ext cx="1294353" cy="325495"/>
          </a:xfrm>
          <a:prstGeom prst="chevron">
            <a:avLst/>
          </a:prstGeom>
          <a:solidFill>
            <a:schemeClr val="accent6"/>
          </a:solidFill>
          <a:ln>
            <a:noFill/>
          </a:ln>
        </p:spPr>
        <p:txBody>
          <a:bodyPr anchor="ctr"/>
          <a:lstStyle/>
          <a:p>
            <a:pPr algn="ctr" defTabSz="687070" fontAlgn="base">
              <a:spcBef>
                <a:spcPct val="0"/>
              </a:spcBef>
              <a:spcAft>
                <a:spcPct val="0"/>
              </a:spcAft>
            </a:pPr>
            <a:r>
              <a:rPr lang="zh-CN" altLang="en-US" sz="1200" dirty="0" smtClean="0">
                <a:solidFill>
                  <a:srgbClr val="FFFFFF"/>
                </a:solidFill>
                <a:latin typeface="微软雅黑" panose="020B0503020204020204" pitchFamily="34" charset="-122"/>
                <a:ea typeface="微软雅黑" panose="020B0503020204020204" pitchFamily="34" charset="-122"/>
              </a:rPr>
              <a:t>合作探究篇</a:t>
            </a:r>
            <a:endParaRPr lang="zh-CN" altLang="en-US" sz="1200" dirty="0">
              <a:solidFill>
                <a:srgbClr val="FFFFFF"/>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10" name="图片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992188" y="5872618"/>
            <a:ext cx="10204450" cy="66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图片 5"/>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
        <p:nvSpPr>
          <p:cNvPr id="5" name="矩形 4"/>
          <p:cNvSpPr/>
          <p:nvPr userDrawn="1"/>
        </p:nvSpPr>
        <p:spPr>
          <a:xfrm>
            <a:off x="0" y="2489040"/>
            <a:ext cx="12192000" cy="830997"/>
          </a:xfrm>
          <a:prstGeom prst="rect">
            <a:avLst/>
          </a:prstGeom>
        </p:spPr>
        <p:txBody>
          <a:bodyPr wrap="square">
            <a:spAutoFit/>
          </a:bodyPr>
          <a:lstStyle/>
          <a:p>
            <a:pPr algn="ctr" fontAlgn="auto">
              <a:spcBef>
                <a:spcPts val="0"/>
              </a:spcBef>
              <a:spcAft>
                <a:spcPts val="0"/>
              </a:spcAft>
              <a:defRPr/>
            </a:pPr>
            <a:r>
              <a:rPr lang="zh-CN" altLang="en-US" sz="4800" spc="300" dirty="0" smtClean="0">
                <a:solidFill>
                  <a:srgbClr val="778495"/>
                </a:solidFill>
                <a:latin typeface="华文中宋" panose="02010600040101010101" pitchFamily="2" charset="-122"/>
                <a:ea typeface="华文中宋" panose="02010600040101010101" pitchFamily="2" charset="-122"/>
                <a:sym typeface="微软雅黑" panose="020B0503020204020204" pitchFamily="34" charset="-122"/>
              </a:rPr>
              <a:t>本课内容结束</a:t>
            </a:r>
            <a:endParaRPr lang="zh-CN" altLang="en-US" sz="4800" spc="300" dirty="0">
              <a:solidFill>
                <a:srgbClr val="778495"/>
              </a:solidFill>
              <a:latin typeface="华文中宋" panose="02010600040101010101" pitchFamily="2" charset="-122"/>
              <a:ea typeface="华文中宋" panose="02010600040101010101" pitchFamily="2" charset="-122"/>
              <a:sym typeface="微软雅黑" panose="020B0503020204020204" pitchFamily="34" charset="-122"/>
            </a:endParaRPr>
          </a:p>
        </p:txBody>
      </p:sp>
      <p:grpSp>
        <p:nvGrpSpPr>
          <p:cNvPr id="7" name="组合 9"/>
          <p:cNvGrpSpPr/>
          <p:nvPr userDrawn="1"/>
        </p:nvGrpSpPr>
        <p:grpSpPr bwMode="auto">
          <a:xfrm>
            <a:off x="3252234" y="6134625"/>
            <a:ext cx="5684358" cy="547914"/>
            <a:chOff x="2364896" y="6103024"/>
            <a:chExt cx="3913269" cy="423863"/>
          </a:xfrm>
        </p:grpSpPr>
        <p:pic>
          <p:nvPicPr>
            <p:cNvPr id="8" name="图片 7">
              <a:hlinkClick r:id="rId4"/>
            </p:cNvPr>
            <p:cNvPicPr>
              <a:picLocks noChangeAspect="1"/>
            </p:cNvPicPr>
            <p:nvPr userDrawn="1"/>
          </p:nvPicPr>
          <p:blipFill>
            <a:blip r:embed="rId5" cstate="print">
              <a:extLst>
                <a:ext uri="{28A0092B-C50C-407E-A947-70E740481C1C}">
                  <a14:useLocalDpi xmlns:a14="http://schemas.microsoft.com/office/drawing/2010/main" val="0"/>
                </a:ext>
              </a:extLst>
            </a:blip>
            <a:srcRect l="4062" t="9303" r="5006" b="29089"/>
            <a:stretch>
              <a:fillRect/>
            </a:stretch>
          </p:blipFill>
          <p:spPr bwMode="auto">
            <a:xfrm>
              <a:off x="2865834" y="6103024"/>
              <a:ext cx="3412331" cy="42386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图片 47" descr="未标题-1 拷贝.png"/>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2364896" y="6109231"/>
              <a:ext cx="440528" cy="417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C8E961-0A61-4EB6-98E7-EFE1458794F6}" type="datetimeFigureOut">
              <a:rPr lang="zh-CN" altLang="en-US" smtClean="0"/>
              <a:pPr/>
              <a:t>2019-7-12</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82546D3-0A1B-4AD3-8423-C2D4F2A3C694}" type="slidenum">
              <a:rPr lang="zh-CN" altLang="en-US" smtClean="0"/>
              <a:pPr/>
              <a:t>‹#›</a:t>
            </a:fld>
            <a:endParaRPr lang="zh-CN" altLang="en-US"/>
          </a:p>
        </p:txBody>
      </p:sp>
      <p:pic>
        <p:nvPicPr>
          <p:cNvPr id="7" name="图片 6"/>
          <p:cNvPicPr>
            <a:picLocks noChangeAspect="1"/>
          </p:cNvPicPr>
          <p:nvPr userDrawn="1"/>
        </p:nvPicPr>
        <p:blipFill>
          <a:blip r:embed="rId8"/>
          <a:stretch>
            <a:fillRect/>
          </a:stretch>
        </p:blipFill>
        <p:spPr>
          <a:xfrm>
            <a:off x="3611" y="0"/>
            <a:ext cx="12188389" cy="6858000"/>
          </a:xfrm>
          <a:prstGeom prst="rect">
            <a:avLst/>
          </a:prstGeom>
        </p:spPr>
      </p:pic>
      <p:sp>
        <p:nvSpPr>
          <p:cNvPr id="8" name="文本框 7"/>
          <p:cNvSpPr txBox="1"/>
          <p:nvPr userDrawn="1"/>
        </p:nvSpPr>
        <p:spPr>
          <a:xfrm>
            <a:off x="432854" y="6501159"/>
            <a:ext cx="427986" cy="307777"/>
          </a:xfrm>
          <a:prstGeom prst="rect">
            <a:avLst/>
          </a:prstGeom>
          <a:noFill/>
        </p:spPr>
        <p:txBody>
          <a:bodyPr wrap="square" rtlCol="0">
            <a:spAutoFit/>
          </a:bodyPr>
          <a:lstStyle/>
          <a:p>
            <a:pPr algn="ctr"/>
            <a:fld id="{582C8A1B-FD01-4FEC-BC4C-A4CD3B747067}" type="slidenum">
              <a:rPr lang="zh-CN" altLang="en-US" sz="1400" smtClean="0">
                <a:latin typeface="Times New Roman" panose="02020603050405020304" pitchFamily="18" charset="0"/>
                <a:cs typeface="Times New Roman" panose="02020603050405020304" pitchFamily="18" charset="0"/>
              </a:rPr>
              <a:pPr algn="ctr"/>
              <a:t>‹#›</a:t>
            </a:fld>
            <a:endParaRPr lang="zh-CN" altLang="en-US" sz="1400" dirty="0">
              <a:latin typeface="Times New Roman" panose="02020603050405020304" pitchFamily="18" charset="0"/>
              <a:cs typeface="Times New Roman" panose="02020603050405020304" pitchFamily="18" charset="0"/>
            </a:endParaRPr>
          </a:p>
        </p:txBody>
      </p:sp>
      <p:sp>
        <p:nvSpPr>
          <p:cNvPr id="9" name="矩形 8">
            <a:hlinkClick r:id="" action="ppaction://hlinkshowjump?jump=previousslide"/>
          </p:cNvPr>
          <p:cNvSpPr/>
          <p:nvPr userDrawn="1"/>
        </p:nvSpPr>
        <p:spPr>
          <a:xfrm>
            <a:off x="-1"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a:hlinkClick r:id="" action="ppaction://hlinkshowjump?jump=nextslide"/>
          </p:cNvPr>
          <p:cNvSpPr/>
          <p:nvPr userDrawn="1"/>
        </p:nvSpPr>
        <p:spPr>
          <a:xfrm>
            <a:off x="834588" y="6280397"/>
            <a:ext cx="459107" cy="3683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5.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3" Type="http://schemas.openxmlformats.org/officeDocument/2006/relationships/image" Target="file:///D:\&#20849;&#20139;\&#25919;&#27835;2017\&#32771;&#21521;&#19968;.tif" TargetMode="External"/><Relationship Id="rId2" Type="http://schemas.openxmlformats.org/officeDocument/2006/relationships/image" Target="../media/image11.png"/><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3" Type="http://schemas.openxmlformats.org/officeDocument/2006/relationships/image" Target="file:///D:\&#20849;&#20139;\&#25919;&#27835;2017\&#32771;&#21521;&#20108;.tif" TargetMode="External"/><Relationship Id="rId2" Type="http://schemas.openxmlformats.org/officeDocument/2006/relationships/image" Target="../media/image14.png"/><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26537" y="2780928"/>
            <a:ext cx="1164729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spcBef>
                <a:spcPts val="1300"/>
              </a:spcBef>
              <a:spcAft>
                <a:spcPts val="1300"/>
              </a:spcAft>
            </a:pPr>
            <a:r>
              <a:rPr lang="zh-CN" altLang="zh-CN" sz="3200" b="1" kern="100" dirty="0">
                <a:latin typeface="Times New Roman"/>
                <a:ea typeface="黑体"/>
              </a:rPr>
              <a:t>课时</a:t>
            </a:r>
            <a:r>
              <a:rPr lang="en-US" altLang="zh-CN" sz="3200" b="1" kern="100" dirty="0">
                <a:latin typeface="Times New Roman"/>
                <a:ea typeface="黑体"/>
              </a:rPr>
              <a:t>4</a:t>
            </a:r>
            <a:r>
              <a:rPr lang="zh-CN" altLang="zh-CN" sz="3200" b="1" kern="100" dirty="0">
                <a:latin typeface="Times New Roman"/>
                <a:ea typeface="黑体"/>
              </a:rPr>
              <a:t>　民主监督：守望公共家</a:t>
            </a:r>
            <a:r>
              <a:rPr lang="zh-CN" altLang="zh-CN" sz="3200" b="1" kern="100" dirty="0" smtClean="0">
                <a:latin typeface="Times New Roman"/>
                <a:ea typeface="黑体"/>
              </a:rPr>
              <a:t>园</a:t>
            </a:r>
            <a:r>
              <a:rPr lang="en-US" altLang="zh-CN" sz="3200" b="1" kern="100" dirty="0" smtClean="0">
                <a:latin typeface="Times New Roman"/>
                <a:ea typeface="黑体"/>
              </a:rPr>
              <a:t> </a:t>
            </a:r>
            <a:endParaRPr lang="zh-CN" altLang="zh-CN" sz="3200" b="1" kern="100" dirty="0">
              <a:effectLst/>
              <a:latin typeface="Times New Roman"/>
              <a:ea typeface="黑体"/>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560473811"/>
              </p:ext>
            </p:extLst>
          </p:nvPr>
        </p:nvGraphicFramePr>
        <p:xfrm>
          <a:off x="348441" y="764705"/>
          <a:ext cx="11436191" cy="5486400"/>
        </p:xfrm>
        <a:graphic>
          <a:graphicData uri="http://schemas.openxmlformats.org/drawingml/2006/table">
            <a:tbl>
              <a:tblPr/>
              <a:tblGrid>
                <a:gridCol w="2219167"/>
                <a:gridCol w="3744416"/>
                <a:gridCol w="5472608"/>
              </a:tblGrid>
              <a:tr h="113064">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学习目标</a:t>
                      </a:r>
                      <a:endParaRPr lang="zh-CN" sz="2000" kern="100" baseline="0">
                        <a:effectLst/>
                        <a:latin typeface="宋体"/>
                        <a:cs typeface="Courier New"/>
                      </a:endParaRPr>
                    </a:p>
                  </a:txBody>
                  <a:tcPr marL="16997" marR="1699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核心素养</a:t>
                      </a:r>
                      <a:endParaRPr lang="zh-CN" sz="2000" kern="100" baseline="0">
                        <a:effectLst/>
                        <a:latin typeface="宋体"/>
                        <a:cs typeface="Courier New"/>
                      </a:endParaRPr>
                    </a:p>
                  </a:txBody>
                  <a:tcPr marL="16997" marR="1699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ctr">
                        <a:lnSpc>
                          <a:spcPct val="150000"/>
                        </a:lnSpc>
                        <a:spcAft>
                          <a:spcPts val="0"/>
                        </a:spcAft>
                        <a:tabLst>
                          <a:tab pos="2400300" algn="l"/>
                        </a:tabLst>
                      </a:pPr>
                      <a:r>
                        <a:rPr lang="zh-CN" sz="2000" b="1" kern="100" baseline="0">
                          <a:effectLst/>
                          <a:latin typeface="Times New Roman"/>
                          <a:ea typeface="黑体"/>
                          <a:cs typeface="Times New Roman"/>
                        </a:rPr>
                        <a:t>要点晨背</a:t>
                      </a:r>
                      <a:endParaRPr lang="zh-CN" sz="2000" kern="100" baseline="0">
                        <a:effectLst/>
                        <a:latin typeface="宋体"/>
                        <a:cs typeface="Courier New"/>
                      </a:endParaRPr>
                    </a:p>
                  </a:txBody>
                  <a:tcPr marL="16997" marR="1699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87136">
                <a:tc>
                  <a:txBody>
                    <a:bodyPr/>
                    <a:lstStyle/>
                    <a:p>
                      <a:pPr marL="252000" indent="-457200" algn="l">
                        <a:lnSpc>
                          <a:spcPct val="150000"/>
                        </a:lnSpc>
                        <a:spcAft>
                          <a:spcPts val="0"/>
                        </a:spcAft>
                        <a:tabLst>
                          <a:tab pos="2400300" algn="l"/>
                        </a:tabLst>
                      </a:pPr>
                      <a:r>
                        <a:rPr lang="en-US" sz="2000" b="1" kern="100" baseline="0">
                          <a:effectLst/>
                          <a:latin typeface="Times New Roman"/>
                          <a:cs typeface="Courier New"/>
                        </a:rPr>
                        <a:t>1.</a:t>
                      </a:r>
                      <a:r>
                        <a:rPr lang="zh-CN" sz="2000" b="1" kern="100" baseline="0">
                          <a:effectLst/>
                          <a:latin typeface="Times New Roman"/>
                          <a:cs typeface="Times New Roman"/>
                        </a:rPr>
                        <a:t>识记公民行使监督权，实行民主监督的合法渠道。</a:t>
                      </a:r>
                      <a:r>
                        <a:rPr lang="en-US" sz="2000" b="1" kern="100" baseline="0">
                          <a:effectLst/>
                          <a:latin typeface="Times New Roman"/>
                          <a:cs typeface="Courier New"/>
                        </a:rPr>
                        <a:t>(</a:t>
                      </a:r>
                      <a:r>
                        <a:rPr lang="zh-CN" sz="2000" b="1" kern="100" baseline="0">
                          <a:effectLst/>
                          <a:latin typeface="Times New Roman"/>
                          <a:cs typeface="Times New Roman"/>
                        </a:rPr>
                        <a:t>重点</a:t>
                      </a:r>
                      <a:r>
                        <a:rPr lang="en-US" sz="2000" b="1" kern="100" baseline="0">
                          <a:effectLst/>
                          <a:latin typeface="Times New Roman"/>
                          <a:cs typeface="Courier New"/>
                        </a:rPr>
                        <a:t>)</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2.</a:t>
                      </a:r>
                      <a:r>
                        <a:rPr lang="zh-CN" sz="2000" b="1" kern="100" baseline="0">
                          <a:effectLst/>
                          <a:latin typeface="Times New Roman"/>
                          <a:cs typeface="Times New Roman"/>
                        </a:rPr>
                        <a:t>理解公民实行民主监督的重要性。</a:t>
                      </a:r>
                      <a:r>
                        <a:rPr lang="en-US" sz="2000" b="1" kern="100" baseline="0">
                          <a:effectLst/>
                          <a:latin typeface="Times New Roman"/>
                          <a:cs typeface="Courier New"/>
                        </a:rPr>
                        <a:t>(</a:t>
                      </a:r>
                      <a:r>
                        <a:rPr lang="zh-CN" sz="2000" b="1" kern="100" baseline="0">
                          <a:effectLst/>
                          <a:latin typeface="Times New Roman"/>
                          <a:cs typeface="Times New Roman"/>
                        </a:rPr>
                        <a:t>难点</a:t>
                      </a:r>
                      <a:r>
                        <a:rPr lang="en-US" sz="2000" b="1" kern="100" baseline="0">
                          <a:effectLst/>
                          <a:latin typeface="Times New Roman"/>
                          <a:cs typeface="Courier New"/>
                        </a:rPr>
                        <a:t>)</a:t>
                      </a:r>
                      <a:endParaRPr lang="zh-CN" sz="2000" kern="100" baseline="0">
                        <a:effectLst/>
                        <a:latin typeface="宋体"/>
                        <a:cs typeface="Courier New"/>
                      </a:endParaRPr>
                    </a:p>
                    <a:p>
                      <a:pPr marL="252000" indent="-457200" algn="l">
                        <a:lnSpc>
                          <a:spcPct val="150000"/>
                        </a:lnSpc>
                        <a:spcAft>
                          <a:spcPts val="0"/>
                        </a:spcAft>
                        <a:tabLst>
                          <a:tab pos="2400300" algn="l"/>
                        </a:tabLst>
                      </a:pPr>
                      <a:r>
                        <a:rPr lang="en-US" sz="2000" b="1" kern="100" baseline="0">
                          <a:effectLst/>
                          <a:latin typeface="Times New Roman"/>
                          <a:cs typeface="Courier New"/>
                        </a:rPr>
                        <a:t>3.</a:t>
                      </a:r>
                      <a:r>
                        <a:rPr lang="zh-CN" sz="2000" b="1" kern="100" baseline="0">
                          <a:effectLst/>
                          <a:latin typeface="Times New Roman"/>
                          <a:cs typeface="Times New Roman"/>
                        </a:rPr>
                        <a:t>学会分析如何负责地行使监督权。</a:t>
                      </a:r>
                      <a:r>
                        <a:rPr lang="en-US" sz="2000" b="1" kern="100" baseline="0">
                          <a:effectLst/>
                          <a:latin typeface="Times New Roman"/>
                          <a:cs typeface="Courier New"/>
                        </a:rPr>
                        <a:t>(</a:t>
                      </a:r>
                      <a:r>
                        <a:rPr lang="zh-CN" sz="2000" b="1" kern="100" baseline="0">
                          <a:effectLst/>
                          <a:latin typeface="Times New Roman"/>
                          <a:cs typeface="Times New Roman"/>
                        </a:rPr>
                        <a:t>重点</a:t>
                      </a:r>
                      <a:r>
                        <a:rPr lang="en-US" sz="2000" b="1" kern="100" baseline="0">
                          <a:effectLst/>
                          <a:latin typeface="Times New Roman"/>
                          <a:cs typeface="Courier New"/>
                        </a:rPr>
                        <a:t>)</a:t>
                      </a:r>
                      <a:endParaRPr lang="zh-CN" sz="2000" kern="100" baseline="0">
                        <a:effectLst/>
                        <a:latin typeface="宋体"/>
                        <a:cs typeface="Courier New"/>
                      </a:endParaRPr>
                    </a:p>
                  </a:txBody>
                  <a:tcPr marL="16997" marR="1699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政治认同：众多的监督渠道既是人民行使当家作主权利的要求，也是政治文明进步的重要体现。</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科学精神：正确认识和合理选择公民行使监督权的不同渠道。</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3.</a:t>
                      </a:r>
                      <a:r>
                        <a:rPr lang="zh-CN" sz="2000" b="1" kern="100" baseline="0" dirty="0">
                          <a:effectLst/>
                          <a:latin typeface="Times New Roman"/>
                          <a:cs typeface="Times New Roman"/>
                        </a:rPr>
                        <a:t>法治意识：增强法治意识，负责地行使民主监督权。</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4.</a:t>
                      </a:r>
                      <a:r>
                        <a:rPr lang="zh-CN" sz="2000" b="1" kern="100" baseline="0" dirty="0">
                          <a:effectLst/>
                          <a:latin typeface="Times New Roman"/>
                          <a:cs typeface="Times New Roman"/>
                        </a:rPr>
                        <a:t>公共参与：增强权利意识，提高政治素养，积极、正确地行使监督权。</a:t>
                      </a:r>
                      <a:endParaRPr lang="zh-CN" sz="2000" kern="100" baseline="0" dirty="0">
                        <a:effectLst/>
                        <a:latin typeface="宋体"/>
                        <a:cs typeface="Courier New"/>
                      </a:endParaRPr>
                    </a:p>
                  </a:txBody>
                  <a:tcPr marL="16997" marR="1699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52000" indent="-457200" algn="l">
                        <a:lnSpc>
                          <a:spcPct val="150000"/>
                        </a:lnSpc>
                        <a:spcAft>
                          <a:spcPts val="0"/>
                        </a:spcAft>
                        <a:tabLst>
                          <a:tab pos="2400300" algn="l"/>
                        </a:tabLst>
                      </a:pPr>
                      <a:r>
                        <a:rPr lang="en-US" sz="2000" b="1" kern="100" baseline="0" dirty="0">
                          <a:effectLst/>
                          <a:latin typeface="Times New Roman"/>
                          <a:cs typeface="Courier New"/>
                        </a:rPr>
                        <a:t>1.</a:t>
                      </a:r>
                      <a:r>
                        <a:rPr lang="zh-CN" sz="2000" b="1" kern="100" baseline="0" dirty="0">
                          <a:effectLst/>
                          <a:latin typeface="Times New Roman"/>
                          <a:cs typeface="Times New Roman"/>
                        </a:rPr>
                        <a:t>实行民主监督的合法渠道：信访制度，人大代表联系群众制度，舆论监督制度。新形式：监督听证会、民主评议会、网上评议政府等。</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2.</a:t>
                      </a:r>
                      <a:r>
                        <a:rPr lang="zh-CN" sz="2000" b="1" kern="100" baseline="0" dirty="0">
                          <a:effectLst/>
                          <a:latin typeface="Times New Roman"/>
                          <a:cs typeface="Times New Roman"/>
                        </a:rPr>
                        <a:t>民主监督的意义：有利于被监督者改进工作；有助于激发公民关心国家大事、为社会主义现代化建设出谋划策的主人翁精神。</a:t>
                      </a:r>
                      <a:endParaRPr lang="zh-CN" sz="2000" kern="100" baseline="0" dirty="0">
                        <a:effectLst/>
                        <a:latin typeface="宋体"/>
                        <a:cs typeface="Courier New"/>
                      </a:endParaRPr>
                    </a:p>
                    <a:p>
                      <a:pPr marL="252000" indent="-457200" algn="l">
                        <a:lnSpc>
                          <a:spcPct val="150000"/>
                        </a:lnSpc>
                        <a:spcAft>
                          <a:spcPts val="0"/>
                        </a:spcAft>
                        <a:tabLst>
                          <a:tab pos="2400300" algn="l"/>
                        </a:tabLst>
                      </a:pPr>
                      <a:r>
                        <a:rPr lang="en-US" sz="2000" b="1" kern="100" baseline="0" dirty="0">
                          <a:effectLst/>
                          <a:latin typeface="Times New Roman"/>
                          <a:cs typeface="Courier New"/>
                        </a:rPr>
                        <a:t>3.</a:t>
                      </a:r>
                      <a:r>
                        <a:rPr lang="zh-CN" sz="2000" b="1" kern="100" baseline="0" dirty="0">
                          <a:effectLst/>
                          <a:latin typeface="Times New Roman"/>
                          <a:cs typeface="Times New Roman"/>
                        </a:rPr>
                        <a:t>公民怎样负责地行使监督权利：一方面，为了国家和人民的利益，要敢于同邪恶势力进行斗争，勇于使用宪法和法律规定的监督权；另一方面，必须采取合法方式，坚持实事求是的原则，不能干扰公务活动。</a:t>
                      </a:r>
                      <a:endParaRPr lang="zh-CN" sz="2000" kern="100" baseline="0" dirty="0">
                        <a:effectLst/>
                        <a:latin typeface="宋体"/>
                        <a:cs typeface="Courier New"/>
                      </a:endParaRPr>
                    </a:p>
                  </a:txBody>
                  <a:tcPr marL="16997" marR="16997"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矩形 1"/>
          <p:cNvSpPr>
            <a:spLocks noChangeArrowheads="1"/>
          </p:cNvSpPr>
          <p:nvPr/>
        </p:nvSpPr>
        <p:spPr bwMode="auto">
          <a:xfrm>
            <a:off x="528360" y="1124744"/>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1890395" algn="l"/>
                <a:tab pos="2700655" algn="l"/>
              </a:tabLst>
            </a:pPr>
            <a:r>
              <a:rPr lang="en-US" altLang="zh-CN" sz="2600" b="1" kern="100" dirty="0">
                <a:latin typeface="Times New Roman"/>
                <a:ea typeface="黑体"/>
              </a:rPr>
              <a:t>[</a:t>
            </a:r>
            <a:r>
              <a:rPr lang="zh-CN" altLang="zh-CN" sz="2600" b="1" kern="100" dirty="0">
                <a:latin typeface="Times New Roman"/>
                <a:ea typeface="黑体"/>
                <a:cs typeface="Times New Roman"/>
              </a:rPr>
              <a:t>学新知</a:t>
            </a:r>
            <a:r>
              <a:rPr lang="en-US" altLang="zh-CN" sz="2600" b="1" kern="100" dirty="0">
                <a:latin typeface="Times New Roman"/>
                <a:ea typeface="黑体"/>
              </a:rPr>
              <a:t>]</a:t>
            </a:r>
            <a:endParaRPr lang="zh-CN" altLang="zh-CN" sz="2600" kern="100" dirty="0">
              <a:effectLst/>
              <a:latin typeface="宋体"/>
              <a:cs typeface="Courier New"/>
            </a:endParaRPr>
          </a:p>
        </p:txBody>
      </p:sp>
      <p:pic>
        <p:nvPicPr>
          <p:cNvPr id="3074" name="Picture 2" descr="自主学习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756" y="615378"/>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1844824"/>
            <a:ext cx="11647294" cy="445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公民实行民主监督的方式</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a:t>
            </a:r>
            <a:r>
              <a:rPr lang="en-US" altLang="zh-CN" sz="2400" b="1" kern="100" dirty="0" smtClean="0">
                <a:latin typeface="Times New Roman"/>
                <a:cs typeface="Courier New"/>
              </a:rPr>
              <a:t>1)</a:t>
            </a:r>
            <a:r>
              <a:rPr lang="en-US" altLang="zh-CN" sz="2400" b="1" kern="100" dirty="0" smtClean="0">
                <a:latin typeface="Times New Roman"/>
                <a:cs typeface="Times New Roman"/>
              </a:rPr>
              <a:t>______</a:t>
            </a:r>
            <a:r>
              <a:rPr lang="zh-CN" altLang="zh-CN" sz="2400" b="1" kern="100" dirty="0" smtClean="0">
                <a:latin typeface="Times New Roman"/>
                <a:cs typeface="Times New Roman"/>
              </a:rPr>
              <a:t>制</a:t>
            </a:r>
            <a:r>
              <a:rPr lang="zh-CN" altLang="zh-CN" sz="2400" b="1" kern="100" dirty="0">
                <a:latin typeface="Times New Roman"/>
                <a:cs typeface="Times New Roman"/>
              </a:rPr>
              <a:t>度：给国家机关写信、打电话或当面向有关人员反映自己的意见，提出批评、建议。</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en-US" altLang="zh-CN" sz="2400" b="1" kern="100" dirty="0" smtClean="0">
                <a:latin typeface="Times New Roman"/>
                <a:cs typeface="Courier New"/>
              </a:rPr>
              <a:t>)</a:t>
            </a:r>
            <a:r>
              <a:rPr lang="en-US" altLang="zh-CN" sz="2400" b="1" kern="100" dirty="0" smtClean="0">
                <a:latin typeface="Times New Roman"/>
                <a:cs typeface="Times New Roman"/>
              </a:rPr>
              <a:t>__________________</a:t>
            </a:r>
            <a:r>
              <a:rPr lang="zh-CN" altLang="zh-CN" sz="2400" b="1" kern="100" dirty="0" smtClean="0">
                <a:latin typeface="Times New Roman"/>
                <a:cs typeface="Times New Roman"/>
              </a:rPr>
              <a:t>制</a:t>
            </a:r>
            <a:r>
              <a:rPr lang="zh-CN" altLang="zh-CN" sz="2400" b="1" kern="100" dirty="0">
                <a:latin typeface="Times New Roman"/>
                <a:cs typeface="Times New Roman"/>
              </a:rPr>
              <a:t>度：将自己的意见、建议和要求反映给人大代表，形成人大代表的议案，上传到国家权力机关。</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en-US" altLang="zh-CN" sz="2400" b="1" kern="100" dirty="0" smtClean="0">
                <a:latin typeface="Times New Roman"/>
                <a:cs typeface="Courier New"/>
              </a:rPr>
              <a:t>)</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制</a:t>
            </a:r>
            <a:r>
              <a:rPr lang="zh-CN" altLang="zh-CN" sz="2400" b="1" kern="100" dirty="0">
                <a:latin typeface="Times New Roman"/>
                <a:cs typeface="Times New Roman"/>
              </a:rPr>
              <a:t>度：依法在新闻媒体上公开发表意见，现有的新闻媒体包括电视、广播、报刊、网络等。</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监督听证会</a:t>
            </a:r>
            <a:r>
              <a:rPr lang="zh-CN" altLang="zh-CN" sz="2400" b="1" kern="100" dirty="0" smtClean="0">
                <a:latin typeface="Times New Roman"/>
                <a:cs typeface="Times New Roman"/>
              </a:rPr>
              <a:t>、</a:t>
            </a:r>
            <a:r>
              <a:rPr lang="en-US" altLang="zh-CN" sz="2400" b="1" kern="100" dirty="0" smtClean="0">
                <a:latin typeface="Times New Roman"/>
                <a:cs typeface="Times New Roman"/>
              </a:rPr>
              <a:t>______________</a:t>
            </a:r>
            <a:r>
              <a:rPr lang="zh-CN" altLang="zh-CN" sz="2400" b="1" kern="100" dirty="0" smtClean="0">
                <a:latin typeface="Times New Roman"/>
                <a:cs typeface="Times New Roman"/>
              </a:rPr>
              <a:t>、</a:t>
            </a:r>
            <a:r>
              <a:rPr lang="zh-CN" altLang="zh-CN" sz="2400" b="1" kern="100" dirty="0">
                <a:latin typeface="Times New Roman"/>
                <a:cs typeface="Times New Roman"/>
              </a:rPr>
              <a:t>网上评议政府等新形式、新方法</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
        <p:nvSpPr>
          <p:cNvPr id="2" name="TextBox 1"/>
          <p:cNvSpPr txBox="1"/>
          <p:nvPr/>
        </p:nvSpPr>
        <p:spPr>
          <a:xfrm>
            <a:off x="985743" y="2479248"/>
            <a:ext cx="803425" cy="461665"/>
          </a:xfrm>
          <a:prstGeom prst="rect">
            <a:avLst/>
          </a:prstGeom>
          <a:noFill/>
        </p:spPr>
        <p:txBody>
          <a:bodyPr wrap="none" rtlCol="0">
            <a:spAutoFit/>
          </a:bodyPr>
          <a:lstStyle/>
          <a:p>
            <a:r>
              <a:rPr lang="zh-CN" altLang="zh-CN" sz="2400" b="1" kern="100" dirty="0">
                <a:solidFill>
                  <a:srgbClr val="FF0000"/>
                </a:solidFill>
                <a:latin typeface="Times New Roman"/>
                <a:cs typeface="Times New Roman"/>
              </a:rPr>
              <a:t>信访</a:t>
            </a:r>
            <a:endParaRPr lang="zh-CN" altLang="en-US" sz="2400" dirty="0"/>
          </a:p>
        </p:txBody>
      </p:sp>
      <p:sp>
        <p:nvSpPr>
          <p:cNvPr id="6" name="TextBox 5"/>
          <p:cNvSpPr txBox="1"/>
          <p:nvPr/>
        </p:nvSpPr>
        <p:spPr>
          <a:xfrm>
            <a:off x="969784" y="3576784"/>
            <a:ext cx="2659702"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人大代表联系群众</a:t>
            </a:r>
            <a:endParaRPr lang="zh-CN" altLang="en-US" sz="2400" b="1" kern="100" dirty="0">
              <a:solidFill>
                <a:srgbClr val="FF0000"/>
              </a:solidFill>
              <a:latin typeface="Times New Roman"/>
              <a:cs typeface="Times New Roman"/>
            </a:endParaRPr>
          </a:p>
        </p:txBody>
      </p:sp>
      <p:sp>
        <p:nvSpPr>
          <p:cNvPr id="7" name="TextBox 6"/>
          <p:cNvSpPr txBox="1"/>
          <p:nvPr/>
        </p:nvSpPr>
        <p:spPr>
          <a:xfrm>
            <a:off x="985743" y="4668231"/>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舆论监督</a:t>
            </a:r>
            <a:endParaRPr lang="zh-CN" altLang="en-US" sz="2400" b="1" kern="100" dirty="0">
              <a:solidFill>
                <a:srgbClr val="FF0000"/>
              </a:solidFill>
              <a:latin typeface="Times New Roman"/>
              <a:cs typeface="Times New Roman"/>
            </a:endParaRPr>
          </a:p>
        </p:txBody>
      </p:sp>
      <p:sp>
        <p:nvSpPr>
          <p:cNvPr id="9" name="TextBox 8"/>
          <p:cNvSpPr txBox="1"/>
          <p:nvPr/>
        </p:nvSpPr>
        <p:spPr>
          <a:xfrm>
            <a:off x="2961452" y="5761999"/>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民主评议会</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7630437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linds(horizont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linds(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blinds(horizontal)">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6" grpId="0"/>
      <p:bldP spid="7" grpId="0"/>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329188"/>
            <a:ext cx="11647294"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实行民主监督的意义</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既有利于被监督</a:t>
            </a:r>
            <a:r>
              <a:rPr lang="zh-CN" altLang="zh-CN" sz="2400" b="1" kern="100" dirty="0" smtClean="0">
                <a:latin typeface="Times New Roman"/>
                <a:cs typeface="Times New Roman"/>
              </a:rPr>
              <a:t>者</a:t>
            </a:r>
            <a:r>
              <a:rPr lang="en-US" altLang="zh-CN" sz="2400" b="1" kern="100" dirty="0" smtClean="0">
                <a:latin typeface="Times New Roman"/>
                <a:cs typeface="Times New Roman"/>
              </a:rPr>
              <a:t>__________</a:t>
            </a:r>
            <a:r>
              <a:rPr lang="zh-CN" altLang="zh-CN" sz="2400" b="1" kern="100" dirty="0" smtClean="0">
                <a:latin typeface="Times New Roman"/>
                <a:cs typeface="Times New Roman"/>
              </a:rPr>
              <a:t>，</a:t>
            </a:r>
            <a:r>
              <a:rPr lang="zh-CN" altLang="zh-CN" sz="2400" b="1" kern="100" dirty="0">
                <a:latin typeface="Times New Roman"/>
                <a:cs typeface="Times New Roman"/>
              </a:rPr>
              <a:t>也有助于激发公民关心国家大事、为社会主义现代化建设出谋划策</a:t>
            </a:r>
            <a:r>
              <a:rPr lang="zh-CN" altLang="zh-CN" sz="2400" b="1" kern="100" dirty="0" smtClean="0">
                <a:latin typeface="Times New Roman"/>
                <a:cs typeface="Times New Roman"/>
              </a:rPr>
              <a:t>的</a:t>
            </a:r>
            <a:r>
              <a:rPr lang="en-US" altLang="zh-CN" sz="2400" b="1" kern="100" dirty="0" smtClean="0">
                <a:latin typeface="Times New Roman"/>
                <a:cs typeface="Times New Roman"/>
              </a:rPr>
              <a:t>______________</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zh-CN" altLang="zh-CN" sz="1050" kern="100" dirty="0">
              <a:effectLst/>
              <a:latin typeface="宋体"/>
              <a:cs typeface="Courier New"/>
            </a:endParaRPr>
          </a:p>
        </p:txBody>
      </p:sp>
      <p:sp>
        <p:nvSpPr>
          <p:cNvPr id="2" name="TextBox 1"/>
          <p:cNvSpPr txBox="1"/>
          <p:nvPr/>
        </p:nvSpPr>
        <p:spPr>
          <a:xfrm>
            <a:off x="3112608" y="1959223"/>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改进工作</a:t>
            </a:r>
            <a:endParaRPr lang="zh-CN" altLang="en-US" sz="2400" b="1" kern="100" dirty="0">
              <a:solidFill>
                <a:srgbClr val="FF0000"/>
              </a:solidFill>
              <a:latin typeface="Times New Roman"/>
              <a:cs typeface="Times New Roman"/>
            </a:endParaRPr>
          </a:p>
        </p:txBody>
      </p:sp>
      <p:sp>
        <p:nvSpPr>
          <p:cNvPr id="3" name="TextBox 2"/>
          <p:cNvSpPr txBox="1"/>
          <p:nvPr/>
        </p:nvSpPr>
        <p:spPr>
          <a:xfrm>
            <a:off x="3208144" y="2521639"/>
            <a:ext cx="173156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主人翁精神</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35815223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3" name="表格 12"/>
          <p:cNvGraphicFramePr>
            <a:graphicFrameLocks noGrp="1"/>
          </p:cNvGraphicFramePr>
          <p:nvPr>
            <p:extLst>
              <p:ext uri="{D42A27DB-BD31-4B8C-83A1-F6EECF244321}">
                <p14:modId xmlns:p14="http://schemas.microsoft.com/office/powerpoint/2010/main" val="4031268683"/>
              </p:ext>
            </p:extLst>
          </p:nvPr>
        </p:nvGraphicFramePr>
        <p:xfrm>
          <a:off x="596470" y="3325928"/>
          <a:ext cx="10738698" cy="620648"/>
        </p:xfrm>
        <a:graphic>
          <a:graphicData uri="http://schemas.openxmlformats.org/drawingml/2006/table">
            <a:tbl>
              <a:tblPr/>
              <a:tblGrid>
                <a:gridCol w="10738698"/>
              </a:tblGrid>
              <a:tr h="620648">
                <a:tc>
                  <a:txBody>
                    <a:bodyPr/>
                    <a:lstStyle/>
                    <a:p>
                      <a:pPr algn="l">
                        <a:lnSpc>
                          <a:spcPct val="150000"/>
                        </a:lnSpc>
                        <a:spcAft>
                          <a:spcPts val="0"/>
                        </a:spcAft>
                        <a:tabLst>
                          <a:tab pos="2400300" algn="l"/>
                        </a:tabLst>
                      </a:pPr>
                      <a:r>
                        <a:rPr lang="zh-CN" altLang="zh-CN" sz="2400" b="1" kern="100" dirty="0" smtClean="0">
                          <a:effectLst/>
                          <a:latin typeface="Times New Roman"/>
                          <a:ea typeface="黑体"/>
                          <a:cs typeface="Times New Roman"/>
                        </a:rPr>
                        <a:t>小提示：</a:t>
                      </a:r>
                      <a:r>
                        <a:rPr lang="zh-CN" altLang="zh-CN" sz="2400" b="1" kern="100" dirty="0" smtClean="0">
                          <a:effectLst/>
                          <a:latin typeface="Times New Roman"/>
                          <a:ea typeface="仿宋_GB2312"/>
                          <a:cs typeface="Times New Roman"/>
                        </a:rPr>
                        <a:t>行使民主监督权要在遵守法律、依照规则和程序的基础上进行。</a:t>
                      </a:r>
                      <a:endParaRPr lang="zh-CN" altLang="zh-CN" sz="1050" kern="100" dirty="0">
                        <a:effectLst/>
                        <a:latin typeface="宋体"/>
                        <a:cs typeface="Courier New"/>
                      </a:endParaRPr>
                    </a:p>
                  </a:txBody>
                  <a:tcPr marL="68580" marR="68580" marT="0" marB="0">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w="12700" cap="flat" cmpd="sng" algn="ctr">
                      <a:solidFill>
                        <a:srgbClr val="000000"/>
                      </a:solidFill>
                      <a:prstDash val="dash"/>
                      <a:round/>
                      <a:headEnd type="none" w="med" len="med"/>
                      <a:tailEnd type="none" w="med" len="med"/>
                    </a:lnB>
                  </a:tcPr>
                </a:tc>
              </a:tr>
            </a:tbl>
          </a:graphicData>
        </a:graphic>
      </p:graphicFrame>
      <p:sp>
        <p:nvSpPr>
          <p:cNvPr id="4" name="矩形 1"/>
          <p:cNvSpPr>
            <a:spLocks noChangeArrowheads="1"/>
          </p:cNvSpPr>
          <p:nvPr/>
        </p:nvSpPr>
        <p:spPr bwMode="auto">
          <a:xfrm>
            <a:off x="249687" y="908720"/>
            <a:ext cx="11647294" cy="2221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实行民主监督的要求</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Times New Roman"/>
              </a:rPr>
              <a:t>	</a:t>
            </a:r>
            <a:r>
              <a:rPr lang="zh-CN" altLang="zh-CN" sz="2400" b="1" kern="100" dirty="0" smtClean="0">
                <a:latin typeface="Times New Roman"/>
                <a:cs typeface="Times New Roman"/>
              </a:rPr>
              <a:t>公</a:t>
            </a:r>
            <a:r>
              <a:rPr lang="zh-CN" altLang="zh-CN" sz="2400" b="1" kern="100" dirty="0">
                <a:latin typeface="Times New Roman"/>
                <a:cs typeface="Times New Roman"/>
              </a:rPr>
              <a:t>民在行使监督权时，一方面，为了国家</a:t>
            </a:r>
            <a:r>
              <a:rPr lang="zh-CN" altLang="zh-CN" sz="2400" b="1" kern="100" dirty="0" smtClean="0">
                <a:latin typeface="Times New Roman"/>
                <a:cs typeface="Times New Roman"/>
              </a:rPr>
              <a:t>和</a:t>
            </a:r>
            <a:r>
              <a:rPr lang="en-US" altLang="zh-CN" sz="2400" b="1" kern="100" dirty="0" smtClean="0">
                <a:latin typeface="Times New Roman"/>
                <a:cs typeface="Times New Roman"/>
              </a:rPr>
              <a:t>_______</a:t>
            </a:r>
            <a:r>
              <a:rPr lang="zh-CN" altLang="zh-CN" sz="2400" b="1" kern="100" dirty="0" smtClean="0">
                <a:latin typeface="Times New Roman"/>
                <a:cs typeface="Times New Roman"/>
              </a:rPr>
              <a:t>的</a:t>
            </a:r>
            <a:r>
              <a:rPr lang="zh-CN" altLang="zh-CN" sz="2400" b="1" kern="100" dirty="0">
                <a:latin typeface="Times New Roman"/>
                <a:cs typeface="Times New Roman"/>
              </a:rPr>
              <a:t>利益，要敢于同邪恶势力进行斗争，勇于使用宪法和法律规定的监督权；另一方面，必须采取合法方式，坚</a:t>
            </a:r>
            <a:r>
              <a:rPr lang="zh-CN" altLang="zh-CN" sz="2400" b="1" kern="100" dirty="0" smtClean="0">
                <a:latin typeface="Times New Roman"/>
                <a:cs typeface="Times New Roman"/>
              </a:rPr>
              <a:t>持</a:t>
            </a:r>
            <a:r>
              <a:rPr lang="en-US" altLang="zh-CN" sz="2400" b="1" kern="100" dirty="0" smtClean="0">
                <a:latin typeface="Times New Roman"/>
                <a:cs typeface="Times New Roman"/>
              </a:rPr>
              <a:t>___________</a:t>
            </a:r>
            <a:r>
              <a:rPr lang="zh-CN" altLang="zh-CN" sz="2400" b="1" kern="100" dirty="0" smtClean="0">
                <a:latin typeface="Times New Roman"/>
                <a:cs typeface="Times New Roman"/>
              </a:rPr>
              <a:t>的</a:t>
            </a:r>
            <a:r>
              <a:rPr lang="zh-CN" altLang="zh-CN" sz="2400" b="1" kern="100" dirty="0">
                <a:latin typeface="Times New Roman"/>
                <a:cs typeface="Times New Roman"/>
              </a:rPr>
              <a:t>原则，不能干扰公务活动。</a:t>
            </a:r>
            <a:endParaRPr lang="zh-CN" altLang="zh-CN" sz="1050" kern="100" dirty="0">
              <a:effectLst/>
              <a:latin typeface="宋体"/>
              <a:cs typeface="Courier New"/>
            </a:endParaRPr>
          </a:p>
        </p:txBody>
      </p:sp>
      <p:sp>
        <p:nvSpPr>
          <p:cNvPr id="2" name="TextBox 1"/>
          <p:cNvSpPr txBox="1"/>
          <p:nvPr/>
        </p:nvSpPr>
        <p:spPr>
          <a:xfrm>
            <a:off x="6514400" y="1527175"/>
            <a:ext cx="803425"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人民</a:t>
            </a:r>
            <a:endParaRPr lang="zh-CN" altLang="en-US" sz="2400" b="1" kern="100" dirty="0">
              <a:solidFill>
                <a:srgbClr val="FF0000"/>
              </a:solidFill>
              <a:latin typeface="Times New Roman"/>
              <a:cs typeface="Times New Roman"/>
            </a:endParaRPr>
          </a:p>
        </p:txBody>
      </p:sp>
      <p:sp>
        <p:nvSpPr>
          <p:cNvPr id="3" name="TextBox 2"/>
          <p:cNvSpPr txBox="1"/>
          <p:nvPr/>
        </p:nvSpPr>
        <p:spPr>
          <a:xfrm>
            <a:off x="746598" y="2634591"/>
            <a:ext cx="1422184" cy="461665"/>
          </a:xfrm>
          <a:prstGeom prst="rect">
            <a:avLst/>
          </a:prstGeom>
          <a:noFill/>
        </p:spPr>
        <p:txBody>
          <a:bodyPr wrap="none" rtlCol="0">
            <a:spAutoFit/>
          </a:bodyPr>
          <a:lstStyle/>
          <a:p>
            <a:r>
              <a:rPr lang="zh-CN" altLang="zh-CN" sz="2400" b="1" kern="100">
                <a:solidFill>
                  <a:srgbClr val="FF0000"/>
                </a:solidFill>
                <a:latin typeface="Times New Roman"/>
                <a:cs typeface="Times New Roman"/>
              </a:rPr>
              <a:t>实事求是</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41593439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764135" y="829668"/>
            <a:ext cx="10588449" cy="616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ctr">
              <a:lnSpc>
                <a:spcPct val="150000"/>
              </a:lnSpc>
              <a:spcAft>
                <a:spcPts val="0"/>
              </a:spcAft>
              <a:tabLst>
                <a:tab pos="2430780" algn="l"/>
              </a:tabLst>
            </a:pPr>
            <a:r>
              <a:rPr lang="en-US" altLang="zh-CN" sz="2600" b="1" kern="100" dirty="0">
                <a:latin typeface="Times New Roman"/>
                <a:ea typeface="黑体"/>
              </a:rPr>
              <a:t>[</a:t>
            </a:r>
            <a:r>
              <a:rPr lang="zh-CN" altLang="zh-CN" sz="2600" b="1" kern="100" dirty="0">
                <a:latin typeface="Times New Roman"/>
                <a:ea typeface="黑体"/>
                <a:cs typeface="Times New Roman"/>
              </a:rPr>
              <a:t>练疑难</a:t>
            </a:r>
            <a:r>
              <a:rPr lang="en-US" altLang="zh-CN" sz="2600" b="1" kern="100" dirty="0">
                <a:latin typeface="Times New Roman"/>
                <a:ea typeface="黑体"/>
              </a:rPr>
              <a:t>]</a:t>
            </a:r>
            <a:endParaRPr lang="zh-CN" altLang="zh-CN" sz="2600" kern="100" dirty="0">
              <a:effectLst/>
              <a:latin typeface="宋体"/>
              <a:cs typeface="Courier New"/>
            </a:endParaRPr>
          </a:p>
        </p:txBody>
      </p:sp>
      <p:sp>
        <p:nvSpPr>
          <p:cNvPr id="4" name="矩形 1"/>
          <p:cNvSpPr>
            <a:spLocks noChangeArrowheads="1"/>
          </p:cNvSpPr>
          <p:nvPr/>
        </p:nvSpPr>
        <p:spPr bwMode="auto">
          <a:xfrm>
            <a:off x="249687" y="1700624"/>
            <a:ext cx="11647294"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信访制度是我们实行民主监督的有效方法。</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公民可以在新闻媒体上公开发表任何意见。</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近年来出现的民主监督的新形式、新方法扩大了公民的监督权。</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8156936" y="1817528"/>
            <a:ext cx="494046" cy="461665"/>
          </a:xfrm>
          <a:prstGeom prst="rect">
            <a:avLst/>
          </a:prstGeom>
          <a:noFill/>
        </p:spPr>
        <p:txBody>
          <a:bodyPr wrap="none" rtlCol="0">
            <a:spAutoFit/>
          </a:bodyPr>
          <a:lstStyle/>
          <a:p>
            <a:r>
              <a:rPr lang="en-US" altLang="zh-CN" sz="2400" b="1" kern="100">
                <a:solidFill>
                  <a:srgbClr val="FF0000"/>
                </a:solidFill>
                <a:latin typeface="宋体"/>
                <a:ea typeface="仿宋_GB2312"/>
                <a:cs typeface="Times New Roman"/>
              </a:rPr>
              <a:t>√</a:t>
            </a:r>
            <a:endParaRPr lang="zh-CN" altLang="en-US" sz="2400" b="1" kern="100" dirty="0">
              <a:solidFill>
                <a:srgbClr val="FF0000"/>
              </a:solidFill>
              <a:latin typeface="Times New Roman"/>
              <a:cs typeface="Times New Roman"/>
            </a:endParaRPr>
          </a:p>
        </p:txBody>
      </p:sp>
      <p:sp>
        <p:nvSpPr>
          <p:cNvPr id="3" name="TextBox 2"/>
          <p:cNvSpPr txBox="1"/>
          <p:nvPr/>
        </p:nvSpPr>
        <p:spPr>
          <a:xfrm>
            <a:off x="6929032" y="2373855"/>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
        <p:nvSpPr>
          <p:cNvPr id="5" name="TextBox 4"/>
          <p:cNvSpPr txBox="1"/>
          <p:nvPr/>
        </p:nvSpPr>
        <p:spPr>
          <a:xfrm>
            <a:off x="9716290" y="2940039"/>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horizontal)">
                                      <p:cBhvr>
                                        <p:cTn id="1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5"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ea typeface="黑体"/>
                <a:cs typeface="Times New Roman"/>
              </a:rPr>
              <a:t>选一选：</a:t>
            </a:r>
            <a:r>
              <a:rPr lang="zh-CN" altLang="zh-CN" sz="2400" b="1" kern="100" dirty="0">
                <a:latin typeface="Times New Roman"/>
                <a:cs typeface="Times New Roman"/>
              </a:rPr>
              <a:t>下列公民行为属于公民实行民主监督的是</a:t>
            </a:r>
            <a:r>
              <a:rPr lang="en-US" altLang="zh-CN" sz="2400" b="1" kern="100" dirty="0" smtClean="0">
                <a:latin typeface="Times New Roman"/>
                <a:cs typeface="Courier New"/>
              </a:rPr>
              <a:t>___________</a:t>
            </a:r>
            <a:r>
              <a:rPr lang="zh-CN" altLang="zh-CN" sz="2400" b="1" kern="100" dirty="0">
                <a:latin typeface="Times New Roman"/>
                <a:cs typeface="Times New Roman"/>
              </a:rPr>
              <a:t>。</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就法律草案提出意见和建议</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针对政府工作报告提出批评建议</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通过网络举报某官员的贪腐行为</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参加价格调整听证会</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(5)</a:t>
            </a:r>
            <a:r>
              <a:rPr lang="zh-CN" altLang="zh-CN" sz="2400" b="1" kern="100" dirty="0">
                <a:latin typeface="Times New Roman"/>
                <a:cs typeface="Times New Roman"/>
              </a:rPr>
              <a:t>在网上参与</a:t>
            </a:r>
            <a:r>
              <a:rPr lang="en-US" altLang="zh-CN" sz="2400" b="1" kern="100" dirty="0">
                <a:latin typeface="宋体"/>
                <a:cs typeface="Times New Roman"/>
              </a:rPr>
              <a:t>“</a:t>
            </a:r>
            <a:r>
              <a:rPr lang="zh-CN" altLang="zh-CN" sz="2400" b="1" kern="100" dirty="0">
                <a:latin typeface="Times New Roman"/>
                <a:cs typeface="Times New Roman"/>
              </a:rPr>
              <a:t>行风万人评</a:t>
            </a:r>
            <a:r>
              <a:rPr lang="en-US" altLang="zh-CN" sz="2400" b="1" kern="100" dirty="0">
                <a:latin typeface="宋体"/>
                <a:cs typeface="Times New Roman"/>
              </a:rPr>
              <a:t>”</a:t>
            </a:r>
            <a:r>
              <a:rPr lang="zh-CN" altLang="zh-CN" sz="2400" b="1" kern="100" dirty="0">
                <a:latin typeface="Times New Roman"/>
                <a:cs typeface="Times New Roman"/>
              </a:rPr>
              <a:t>活动</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(6)</a:t>
            </a:r>
            <a:r>
              <a:rPr lang="zh-CN" altLang="zh-CN" sz="2400" b="1" kern="100" dirty="0">
                <a:latin typeface="Times New Roman"/>
                <a:cs typeface="Times New Roman"/>
              </a:rPr>
              <a:t>参加某部门的民主评议会</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(7)</a:t>
            </a:r>
            <a:r>
              <a:rPr lang="zh-CN" altLang="zh-CN" sz="2400" b="1" kern="100" dirty="0">
                <a:latin typeface="Times New Roman"/>
                <a:cs typeface="Times New Roman"/>
              </a:rPr>
              <a:t>参与</a:t>
            </a:r>
            <a:r>
              <a:rPr lang="en-US" altLang="zh-CN" sz="2400" b="1" kern="100" dirty="0">
                <a:latin typeface="Times New Roman"/>
                <a:cs typeface="Courier New"/>
              </a:rPr>
              <a:t>2018</a:t>
            </a:r>
            <a:r>
              <a:rPr lang="zh-CN" altLang="zh-CN" sz="2400" b="1" kern="100" dirty="0">
                <a:latin typeface="Times New Roman"/>
                <a:cs typeface="Times New Roman"/>
              </a:rPr>
              <a:t>年国务院工作报告征集活动</a:t>
            </a:r>
            <a:endParaRPr lang="zh-CN" altLang="zh-CN" sz="1050" kern="100" dirty="0">
              <a:effectLst/>
              <a:latin typeface="宋体"/>
              <a:cs typeface="Courier New"/>
            </a:endParaRPr>
          </a:p>
        </p:txBody>
      </p:sp>
      <p:sp>
        <p:nvSpPr>
          <p:cNvPr id="2" name="TextBox 1"/>
          <p:cNvSpPr txBox="1"/>
          <p:nvPr/>
        </p:nvSpPr>
        <p:spPr>
          <a:xfrm>
            <a:off x="7392144" y="867776"/>
            <a:ext cx="1620957" cy="461665"/>
          </a:xfrm>
          <a:prstGeom prst="rect">
            <a:avLst/>
          </a:prstGeom>
          <a:noFill/>
        </p:spPr>
        <p:txBody>
          <a:bodyPr wrap="none" rtlCol="0">
            <a:spAutoFit/>
          </a:bodyPr>
          <a:lstStyle/>
          <a:p>
            <a:r>
              <a:rPr lang="en-US" altLang="zh-CN" sz="2400" b="1" kern="100" dirty="0">
                <a:solidFill>
                  <a:srgbClr val="FF0000"/>
                </a:solidFill>
                <a:latin typeface="Times New Roman"/>
                <a:ea typeface="仿宋_GB2312"/>
              </a:rPr>
              <a:t>(2)(3)(5)(6)</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6827677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Effect transition="in" filter="blinds(horizontal)">
                                      <p:cBhvr>
                                        <p:cTn id="7" dur="5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836712"/>
            <a:ext cx="11647294" cy="16842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ea typeface="黑体"/>
                <a:cs typeface="Times New Roman"/>
              </a:rPr>
              <a:t>判一判：</a:t>
            </a:r>
            <a:r>
              <a:rPr lang="en-US" altLang="zh-CN" sz="2400" b="1" kern="100" dirty="0">
                <a:latin typeface="Times New Roman"/>
                <a:cs typeface="Courier New"/>
              </a:rPr>
              <a:t>(1)</a:t>
            </a:r>
            <a:r>
              <a:rPr lang="zh-CN" altLang="zh-CN" sz="2400" b="1" kern="100" dirty="0">
                <a:latin typeface="Times New Roman"/>
                <a:cs typeface="Times New Roman"/>
              </a:rPr>
              <a:t>公民实行民主监督只有利于被监督者改进工作，对公民自身无意义。</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t>
            </a:r>
            <a:r>
              <a:rPr lang="en-US" altLang="zh-CN" sz="2400" b="1" kern="100" dirty="0">
                <a:latin typeface="Times New Roman"/>
                <a:cs typeface="Courier New"/>
              </a:rPr>
              <a:t>2)</a:t>
            </a:r>
            <a:r>
              <a:rPr lang="zh-CN" altLang="zh-CN" sz="2400" b="1" kern="100" dirty="0">
                <a:latin typeface="Times New Roman"/>
                <a:cs typeface="Times New Roman"/>
              </a:rPr>
              <a:t>公民可以采取任何方法、通过任何渠道行使监督权。</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effectLst/>
              <a:latin typeface="宋体"/>
              <a:cs typeface="Courier New"/>
            </a:endParaRPr>
          </a:p>
        </p:txBody>
      </p:sp>
      <p:sp>
        <p:nvSpPr>
          <p:cNvPr id="2" name="TextBox 1"/>
          <p:cNvSpPr txBox="1"/>
          <p:nvPr/>
        </p:nvSpPr>
        <p:spPr>
          <a:xfrm>
            <a:off x="722826" y="1512080"/>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
        <p:nvSpPr>
          <p:cNvPr id="3" name="TextBox 2"/>
          <p:cNvSpPr txBox="1"/>
          <p:nvPr/>
        </p:nvSpPr>
        <p:spPr>
          <a:xfrm>
            <a:off x="8163178" y="2060848"/>
            <a:ext cx="494046" cy="461665"/>
          </a:xfrm>
          <a:prstGeom prst="rect">
            <a:avLst/>
          </a:prstGeom>
          <a:noFill/>
        </p:spPr>
        <p:txBody>
          <a:bodyPr wrap="none" rtlCol="0">
            <a:spAutoFit/>
          </a:bodyPr>
          <a:lstStyle/>
          <a:p>
            <a:r>
              <a:rPr lang="en-US" altLang="zh-CN" sz="2400" b="1" kern="100">
                <a:solidFill>
                  <a:srgbClr val="FF0000"/>
                </a:solidFill>
                <a:latin typeface="宋体"/>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314634"/>
            <a:ext cx="11647294"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ea typeface="黑体"/>
                <a:cs typeface="Times New Roman"/>
              </a:rPr>
              <a:t>想一想：</a:t>
            </a:r>
            <a:r>
              <a:rPr lang="zh-CN" altLang="zh-CN" sz="2400" b="1" kern="100" dirty="0">
                <a:latin typeface="Times New Roman"/>
                <a:cs typeface="Times New Roman"/>
              </a:rPr>
              <a:t>依法进行民主监督要遵循哪些原则</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en-US" altLang="zh-CN" sz="1050" kern="100" dirty="0" smtClean="0">
              <a:latin typeface="宋体"/>
              <a:cs typeface="Courier New"/>
            </a:endParaRPr>
          </a:p>
          <a:p>
            <a:pPr marL="252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zh-CN" altLang="zh-CN" sz="2400" b="1" kern="100" dirty="0">
                <a:solidFill>
                  <a:srgbClr val="0000FF"/>
                </a:solidFill>
                <a:latin typeface="Times New Roman"/>
                <a:ea typeface="仿宋_GB2312"/>
                <a:cs typeface="Times New Roman"/>
              </a:rPr>
              <a:t>要遵循公民在法律面前一律平等、权利与义务统一、个人利益与国家利益相结合的原则</a:t>
            </a:r>
            <a:r>
              <a:rPr lang="zh-CN" altLang="zh-CN" sz="2400" b="1" kern="100" dirty="0" smtClean="0">
                <a:solidFill>
                  <a:srgbClr val="0000FF"/>
                </a:solidFill>
                <a:latin typeface="Times New Roman"/>
                <a:ea typeface="仿宋_GB2312"/>
                <a:cs typeface="Times New Roman"/>
              </a:rPr>
              <a:t>。</a:t>
            </a:r>
            <a:endParaRPr lang="en-US" altLang="zh-CN" sz="2400" b="1" kern="100" dirty="0" smtClean="0">
              <a:solidFill>
                <a:srgbClr val="0000FF"/>
              </a:solidFill>
              <a:latin typeface="Times New Roman"/>
              <a:cs typeface="Times New Roman"/>
            </a:endParaRPr>
          </a:p>
        </p:txBody>
      </p:sp>
    </p:spTree>
    <p:extLst>
      <p:ext uri="{BB962C8B-B14F-4D97-AF65-F5344CB8AC3E}">
        <p14:creationId xmlns:p14="http://schemas.microsoft.com/office/powerpoint/2010/main" val="1544467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合作探究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5723" y="692696"/>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4740088" y="1257759"/>
            <a:ext cx="5433550"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如何正确认识民主监督的合法渠道</a:t>
            </a:r>
            <a:endParaRPr lang="zh-CN" altLang="zh-CN" sz="1050" kern="100" dirty="0">
              <a:effectLst/>
              <a:latin typeface="宋体"/>
              <a:cs typeface="Courier New"/>
            </a:endParaRPr>
          </a:p>
        </p:txBody>
      </p:sp>
      <p:pic>
        <p:nvPicPr>
          <p:cNvPr id="1026" name="Picture 2" descr="议题一"/>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286281" y="1384930"/>
            <a:ext cx="1193611" cy="421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19336" y="1916832"/>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zh-CN" altLang="zh-CN" sz="2400" b="1" kern="100" dirty="0">
                <a:latin typeface="Times New Roman"/>
                <a:ea typeface="楷体_GB2312"/>
                <a:cs typeface="Times New Roman"/>
              </a:rPr>
              <a:t>某市近日发布了《新提拔市管领导干部个人财产申报办法</a:t>
            </a:r>
            <a:r>
              <a:rPr lang="zh-CN" altLang="zh-CN" sz="2400" b="1" kern="100" dirty="0" smtClean="0">
                <a:latin typeface="Times New Roman"/>
                <a:ea typeface="楷体_GB2312"/>
                <a:cs typeface="Times New Roman"/>
              </a:rPr>
              <a:t>》，</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规</a:t>
            </a:r>
            <a:r>
              <a:rPr lang="zh-CN" altLang="zh-CN" sz="2400" b="1" kern="100" dirty="0">
                <a:latin typeface="Times New Roman"/>
                <a:ea typeface="楷体_GB2312"/>
                <a:cs typeface="Times New Roman"/>
              </a:rPr>
              <a:t>定新提拔领导干部须如实填写《个人财产申报表》，申报内容</a:t>
            </a:r>
            <a:r>
              <a:rPr lang="zh-CN" altLang="zh-CN" sz="2400" b="1" kern="100" dirty="0" smtClean="0">
                <a:latin typeface="Times New Roman"/>
                <a:ea typeface="楷体_GB2312"/>
                <a:cs typeface="Times New Roman"/>
              </a:rPr>
              <a:t>为</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本</a:t>
            </a:r>
            <a:r>
              <a:rPr lang="zh-CN" altLang="zh-CN" sz="2400" b="1" kern="100" dirty="0">
                <a:latin typeface="Times New Roman"/>
                <a:ea typeface="楷体_GB2312"/>
                <a:cs typeface="Times New Roman"/>
              </a:rPr>
              <a:t>人及其配偶和共同生活的子女所属的国内外动产、不动产，包</a:t>
            </a:r>
            <a:r>
              <a:rPr lang="zh-CN" altLang="zh-CN" sz="2400" b="1" kern="100" dirty="0" smtClean="0">
                <a:latin typeface="Times New Roman"/>
                <a:ea typeface="楷体_GB2312"/>
                <a:cs typeface="Times New Roman"/>
              </a:rPr>
              <a:t>括</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机</a:t>
            </a:r>
            <a:r>
              <a:rPr lang="zh-CN" altLang="zh-CN" sz="2400" b="1" kern="100" dirty="0">
                <a:latin typeface="Times New Roman"/>
                <a:ea typeface="楷体_GB2312"/>
                <a:cs typeface="Times New Roman"/>
              </a:rPr>
              <a:t>动车、房地产，现金及银行存款等八个项目。组织部门将对其</a:t>
            </a:r>
            <a:r>
              <a:rPr lang="zh-CN" altLang="zh-CN" sz="2400" b="1" kern="100" dirty="0" smtClean="0">
                <a:latin typeface="Times New Roman"/>
                <a:ea typeface="楷体_GB2312"/>
                <a:cs typeface="Times New Roman"/>
              </a:rPr>
              <a:t>申</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报</a:t>
            </a:r>
            <a:r>
              <a:rPr lang="zh-CN" altLang="zh-CN" sz="2400" b="1" kern="100" dirty="0">
                <a:latin typeface="Times New Roman"/>
                <a:ea typeface="楷体_GB2312"/>
                <a:cs typeface="Times New Roman"/>
              </a:rPr>
              <a:t>的内容通过公示栏和网页进行公示。</a:t>
            </a:r>
            <a:endParaRPr lang="zh-CN" altLang="zh-CN" sz="1050" kern="100" dirty="0">
              <a:effectLst/>
              <a:latin typeface="宋体"/>
              <a:cs typeface="Courier New"/>
            </a:endParaRPr>
          </a:p>
        </p:txBody>
      </p:sp>
      <p:pic>
        <p:nvPicPr>
          <p:cNvPr id="2050" name="Picture 2" descr="Z18"/>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192344" y="2132856"/>
            <a:ext cx="2499619" cy="18747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8794202" y="4191471"/>
            <a:ext cx="3278462" cy="461665"/>
          </a:xfrm>
          <a:prstGeom prst="rect">
            <a:avLst/>
          </a:prstGeom>
          <a:noFill/>
        </p:spPr>
        <p:txBody>
          <a:bodyPr wrap="none" rtlCol="0">
            <a:spAutoFit/>
          </a:bodyPr>
          <a:lstStyle/>
          <a:p>
            <a:r>
              <a:rPr lang="zh-CN" altLang="zh-CN" sz="2400" b="1" kern="100">
                <a:latin typeface="Times New Roman"/>
                <a:ea typeface="楷体_GB2312"/>
                <a:cs typeface="Times New Roman"/>
              </a:rPr>
              <a:t>领导干部个人财产申报</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201729468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764704"/>
            <a:ext cx="11647294" cy="5078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将领导干部申报的内容进行公示属于什么监督方式？这种监督方式有什么特点？</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科学精神、公共参与水平</a:t>
            </a:r>
            <a:r>
              <a:rPr lang="en-US" altLang="zh-CN" sz="2400" b="1" kern="100" dirty="0">
                <a:latin typeface="Times New Roman"/>
                <a:ea typeface="楷体_GB2312"/>
                <a:cs typeface="Courier New"/>
              </a:rPr>
              <a:t>2)</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领导干部个人财产申报有什么意义？</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领导干部申报的内容在公示栏和网页进行公示，接受群众监督，属于按照舆论监督制度接受监督。舆论监督具有透明度高、威力大、影响广、时效快等特点。</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财产申报是领导干部报告个人有关事项的核心内容，是社会公认的制度反腐</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利器</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，其相对公开、透明的财产信息披露方式，不仅有效震慑和遏制了腐败的发生，而且为群众监督腐败开辟了一条新的路径。</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426546"/>
            <a:ext cx="11647294" cy="1130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nSpc>
                <a:spcPct val="150000"/>
              </a:lnSpc>
            </a:pPr>
            <a:r>
              <a:rPr lang="en-US" altLang="zh-CN" sz="2400" b="1" kern="100" dirty="0">
                <a:latin typeface="Times New Roman"/>
                <a:ea typeface="黑体"/>
              </a:rPr>
              <a:t>1</a:t>
            </a:r>
            <a:r>
              <a:rPr lang="en-US" altLang="zh-CN" sz="2400" b="1" kern="100" dirty="0">
                <a:latin typeface="Times New Roman"/>
              </a:rPr>
              <a:t>.</a:t>
            </a:r>
            <a:r>
              <a:rPr lang="zh-CN" altLang="zh-CN" sz="2400" b="1" kern="100" dirty="0">
                <a:latin typeface="Times New Roman"/>
                <a:ea typeface="黑体"/>
                <a:cs typeface="Times New Roman"/>
              </a:rPr>
              <a:t>全面把握公民实行民主监督的合法渠</a:t>
            </a:r>
            <a:r>
              <a:rPr lang="zh-CN" altLang="zh-CN" sz="2400" b="1" kern="100" dirty="0" smtClean="0">
                <a:latin typeface="Times New Roman"/>
                <a:ea typeface="黑体"/>
                <a:cs typeface="Times New Roman"/>
              </a:rPr>
              <a:t>道</a:t>
            </a:r>
            <a:r>
              <a:rPr lang="en-US" altLang="zh-CN" sz="2400" b="1" kern="100" dirty="0" smtClean="0">
                <a:latin typeface="Times New Roman"/>
                <a:ea typeface="黑体"/>
                <a:cs typeface="Times New Roman"/>
              </a:rPr>
              <a:t> </a:t>
            </a:r>
            <a:endParaRPr lang="zh-CN" altLang="zh-CN" sz="1050" kern="100" dirty="0">
              <a:latin typeface="宋体"/>
              <a:cs typeface="Courier New"/>
            </a:endParaRPr>
          </a:p>
        </p:txBody>
      </p:sp>
      <p:graphicFrame>
        <p:nvGraphicFramePr>
          <p:cNvPr id="2" name="表格 1"/>
          <p:cNvGraphicFramePr>
            <a:graphicFrameLocks noGrp="1"/>
          </p:cNvGraphicFramePr>
          <p:nvPr>
            <p:extLst>
              <p:ext uri="{D42A27DB-BD31-4B8C-83A1-F6EECF244321}">
                <p14:modId xmlns:p14="http://schemas.microsoft.com/office/powerpoint/2010/main" val="3506015131"/>
              </p:ext>
            </p:extLst>
          </p:nvPr>
        </p:nvGraphicFramePr>
        <p:xfrm>
          <a:off x="669880" y="1700808"/>
          <a:ext cx="11227100" cy="3074459"/>
        </p:xfrm>
        <a:graphic>
          <a:graphicData uri="http://schemas.openxmlformats.org/drawingml/2006/table">
            <a:tbl>
              <a:tblPr/>
              <a:tblGrid>
                <a:gridCol w="1177648"/>
                <a:gridCol w="2664296"/>
                <a:gridCol w="4176464"/>
                <a:gridCol w="3208692"/>
              </a:tblGrid>
              <a:tr h="210485">
                <a:tc>
                  <a:txBody>
                    <a:bodyPr/>
                    <a:lstStyle/>
                    <a:p>
                      <a:pPr algn="ctr">
                        <a:lnSpc>
                          <a:spcPct val="150000"/>
                        </a:lnSpc>
                        <a:spcAft>
                          <a:spcPts val="0"/>
                        </a:spcAft>
                        <a:tabLst>
                          <a:tab pos="2400300" algn="l"/>
                        </a:tabLst>
                      </a:pPr>
                      <a:r>
                        <a:rPr lang="en-US" sz="2400" b="1" kern="100" baseline="0">
                          <a:effectLst/>
                          <a:latin typeface="Times New Roman"/>
                          <a:cs typeface="Courier New"/>
                        </a:rPr>
                        <a:t> </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方式</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特点</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tabLst>
                          <a:tab pos="2400300" algn="l"/>
                        </a:tabLst>
                      </a:pPr>
                      <a:r>
                        <a:rPr lang="zh-CN" sz="2400" b="1" kern="100" baseline="0">
                          <a:effectLst/>
                          <a:latin typeface="Times New Roman"/>
                          <a:cs typeface="Times New Roman"/>
                        </a:rPr>
                        <a:t>作用</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525819">
                <a:tc>
                  <a:txBody>
                    <a:bodyPr/>
                    <a:lstStyle/>
                    <a:p>
                      <a:pPr algn="ctr">
                        <a:lnSpc>
                          <a:spcPct val="150000"/>
                        </a:lnSpc>
                        <a:spcAft>
                          <a:spcPts val="0"/>
                        </a:spcAft>
                        <a:tabLst>
                          <a:tab pos="2400300" algn="l"/>
                        </a:tabLst>
                      </a:pPr>
                      <a:r>
                        <a:rPr lang="zh-CN" sz="2400" b="1" kern="100" baseline="0" dirty="0">
                          <a:effectLst/>
                          <a:latin typeface="Times New Roman"/>
                          <a:cs typeface="Times New Roman"/>
                        </a:rPr>
                        <a:t>信访</a:t>
                      </a:r>
                      <a:endParaRPr lang="zh-CN" sz="2400" kern="100" baseline="0" dirty="0">
                        <a:effectLst/>
                        <a:latin typeface="宋体"/>
                        <a:cs typeface="Courier New"/>
                      </a:endParaRPr>
                    </a:p>
                    <a:p>
                      <a:pPr algn="ctr">
                        <a:lnSpc>
                          <a:spcPct val="150000"/>
                        </a:lnSpc>
                        <a:spcAft>
                          <a:spcPts val="0"/>
                        </a:spcAft>
                        <a:tabLst>
                          <a:tab pos="2400300" algn="l"/>
                        </a:tabLst>
                      </a:pPr>
                      <a:r>
                        <a:rPr lang="zh-CN" sz="2400" b="1" kern="100" baseline="0" dirty="0">
                          <a:effectLst/>
                          <a:latin typeface="Times New Roman"/>
                          <a:cs typeface="Times New Roman"/>
                        </a:rPr>
                        <a:t>制度</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信函、电话、手机短信、当面指出等</a:t>
                      </a:r>
                      <a:endParaRPr lang="zh-CN" sz="2400" kern="100" baseline="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是我们行使宪法所规定的提出批评、建议、申诉、控告和检举权利的重要途径之一，是民主监督的有效方法</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为公民行使监督权提供了有力保障</a:t>
                      </a:r>
                      <a:endParaRPr lang="zh-CN" sz="2400" kern="100" baseline="0" dirty="0">
                        <a:effectLst/>
                        <a:latin typeface="宋体"/>
                        <a:cs typeface="Courier New"/>
                      </a:endParaRPr>
                    </a:p>
                  </a:txBody>
                  <a:tcPr marL="41840" marR="4184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extLst>
              <p:ext uri="{D42A27DB-BD31-4B8C-83A1-F6EECF244321}">
                <p14:modId xmlns:p14="http://schemas.microsoft.com/office/powerpoint/2010/main" val="3620052301"/>
              </p:ext>
            </p:extLst>
          </p:nvPr>
        </p:nvGraphicFramePr>
        <p:xfrm>
          <a:off x="407368" y="1628800"/>
          <a:ext cx="11521279" cy="2880320"/>
        </p:xfrm>
        <a:graphic>
          <a:graphicData uri="http://schemas.openxmlformats.org/drawingml/2006/table">
            <a:tbl>
              <a:tblPr/>
              <a:tblGrid>
                <a:gridCol w="1588590"/>
                <a:gridCol w="2731890"/>
                <a:gridCol w="2952328"/>
                <a:gridCol w="4248471"/>
              </a:tblGrid>
              <a:tr h="1694306">
                <a:tc>
                  <a:txBody>
                    <a:bodyPr/>
                    <a:lstStyle/>
                    <a:p>
                      <a:pPr algn="l">
                        <a:lnSpc>
                          <a:spcPct val="150000"/>
                        </a:lnSpc>
                        <a:spcAft>
                          <a:spcPts val="0"/>
                        </a:spcAft>
                        <a:tabLst>
                          <a:tab pos="2400300" algn="l"/>
                        </a:tabLst>
                      </a:pPr>
                      <a:r>
                        <a:rPr lang="zh-CN" sz="2400" b="1" kern="100" baseline="0">
                          <a:effectLst/>
                          <a:latin typeface="Times New Roman"/>
                          <a:cs typeface="Times New Roman"/>
                        </a:rPr>
                        <a:t>人大代表联系群众制度</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人大代表以提案、质询等方式</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人大代表一头连着国家权力机关，一头连着广大人民群众</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使公民行使监督权、参与民主监督得以真正落实，得到切实的保障</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86014">
                <a:tc>
                  <a:txBody>
                    <a:bodyPr/>
                    <a:lstStyle/>
                    <a:p>
                      <a:pPr algn="l">
                        <a:lnSpc>
                          <a:spcPct val="150000"/>
                        </a:lnSpc>
                        <a:spcAft>
                          <a:spcPts val="0"/>
                        </a:spcAft>
                        <a:tabLst>
                          <a:tab pos="2400300" algn="l"/>
                        </a:tabLst>
                      </a:pPr>
                      <a:r>
                        <a:rPr lang="zh-CN" sz="2400" b="1" kern="100" baseline="0">
                          <a:effectLst/>
                          <a:latin typeface="Times New Roman"/>
                          <a:cs typeface="Times New Roman"/>
                        </a:rPr>
                        <a:t>舆论监督制度</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电视、广播、报刊、网络等</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a:effectLst/>
                          <a:latin typeface="Times New Roman"/>
                          <a:cs typeface="Times New Roman"/>
                        </a:rPr>
                        <a:t>透明度高、威力大、影响广、时效快</a:t>
                      </a:r>
                      <a:endParaRPr lang="zh-CN" sz="2400" kern="100" baseline="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50000"/>
                        </a:lnSpc>
                        <a:spcAft>
                          <a:spcPts val="0"/>
                        </a:spcAft>
                        <a:tabLst>
                          <a:tab pos="2400300" algn="l"/>
                        </a:tabLst>
                      </a:pPr>
                      <a:r>
                        <a:rPr lang="zh-CN" sz="2400" b="1" kern="100" baseline="0" dirty="0">
                          <a:effectLst/>
                          <a:latin typeface="Times New Roman"/>
                          <a:cs typeface="Times New Roman"/>
                        </a:rPr>
                        <a:t>在对国家机关和国家工作人员的监督中发挥着独特的作用</a:t>
                      </a:r>
                      <a:endParaRPr lang="zh-CN" sz="2400" kern="100" baseline="0" dirty="0">
                        <a:effectLst/>
                        <a:latin typeface="宋体"/>
                        <a:cs typeface="Courier New"/>
                      </a:endParaRPr>
                    </a:p>
                  </a:txBody>
                  <a:tcPr marL="38851" marR="38851"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140817"/>
            <a:ext cx="11647294" cy="27922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zh-CN" altLang="zh-CN" sz="2400" b="1" kern="100" dirty="0">
                <a:latin typeface="Times New Roman"/>
                <a:ea typeface="黑体"/>
                <a:cs typeface="Times New Roman"/>
              </a:rPr>
              <a:t>方法规律：从内容区分民主监督的渠道</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信访制度：通过写信、打电话或当面向国家机关提出意见，提出批评、建议。</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人大代表联系群众制度：将意见、建议和要求反映给人大代表。</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舆论监督制度：在电视、广播、报刊、网络等新闻媒体上公开发表意见。</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zh-CN" altLang="zh-CN" sz="2400" b="1" kern="100" dirty="0">
                <a:latin typeface="Times New Roman"/>
                <a:cs typeface="Times New Roman"/>
              </a:rPr>
              <a:t>新形式、新方法：民主评议会、监督听证会、网上评议政府等。</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113164"/>
            <a:ext cx="11647294" cy="1667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监督听证会与立法听证会的不同</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立法听证会是让市民参与立法，属于民主决策。监督听证会则是让市民参与执法监督。二者最明显的区别就是立法听证会发生在事前，监督听证会发生在事后。</a:t>
            </a:r>
            <a:endParaRPr lang="zh-CN" altLang="zh-CN" sz="1050" kern="100" dirty="0">
              <a:effectLst/>
              <a:latin typeface="宋体"/>
              <a:cs typeface="Courier New"/>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364436" y="692696"/>
            <a:ext cx="11417796"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4</a:t>
            </a:r>
            <a:r>
              <a:rPr lang="en-US" altLang="zh-CN" sz="2400" b="1" kern="100" dirty="0">
                <a:latin typeface="Times New Roman"/>
                <a:cs typeface="Courier New"/>
              </a:rPr>
              <a:t>.</a:t>
            </a:r>
            <a:r>
              <a:rPr lang="zh-CN" altLang="zh-CN" sz="2400" b="1" kern="100" dirty="0">
                <a:latin typeface="Times New Roman"/>
                <a:ea typeface="黑体"/>
                <a:cs typeface="Times New Roman"/>
              </a:rPr>
              <a:t>易错警示：社情民意反映制度</a:t>
            </a:r>
            <a:r>
              <a:rPr lang="en-US" altLang="zh-CN" sz="2400" b="1" kern="100" dirty="0">
                <a:latin typeface="宋体"/>
                <a:ea typeface="黑体"/>
                <a:cs typeface="Times New Roman"/>
              </a:rPr>
              <a:t>≠</a:t>
            </a:r>
            <a:r>
              <a:rPr lang="zh-CN" altLang="zh-CN" sz="2400" b="1" kern="100" dirty="0">
                <a:latin typeface="Times New Roman"/>
                <a:ea typeface="黑体"/>
                <a:cs typeface="Times New Roman"/>
              </a:rPr>
              <a:t>信访制度</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公民通过社情民意反映制度参与民主决策时，是在决策机关制定决策之时</a:t>
            </a:r>
            <a:r>
              <a:rPr lang="en-US" altLang="zh-CN" sz="2400" b="1" kern="100" dirty="0">
                <a:latin typeface="宋体"/>
                <a:cs typeface="Times New Roman"/>
              </a:rPr>
              <a:t>“</a:t>
            </a:r>
            <a:r>
              <a:rPr lang="zh-CN" altLang="zh-CN" sz="2400" b="1" kern="100" dirty="0">
                <a:latin typeface="Times New Roman"/>
                <a:cs typeface="Times New Roman"/>
              </a:rPr>
              <a:t>反映意见、提出建议</a:t>
            </a:r>
            <a:r>
              <a:rPr lang="en-US" altLang="zh-CN" sz="2400" b="1" kern="100" dirty="0">
                <a:latin typeface="宋体"/>
                <a:cs typeface="Times New Roman"/>
              </a:rPr>
              <a:t>”</a:t>
            </a:r>
            <a:r>
              <a:rPr lang="zh-CN" altLang="zh-CN" sz="2400" b="1" kern="100" dirty="0">
                <a:latin typeface="Times New Roman"/>
                <a:cs typeface="Times New Roman"/>
              </a:rPr>
              <a:t>，目的是做到民主决策，为了决策的科学合理，其中没有责怪之意。</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公民通过信访制度行使监督权时，是在决策执行时</a:t>
            </a:r>
            <a:r>
              <a:rPr lang="en-US" altLang="zh-CN" sz="2400" b="1" kern="100" dirty="0">
                <a:latin typeface="宋体"/>
                <a:cs typeface="Times New Roman"/>
              </a:rPr>
              <a:t>“</a:t>
            </a:r>
            <a:r>
              <a:rPr lang="zh-CN" altLang="zh-CN" sz="2400" b="1" kern="100" dirty="0">
                <a:latin typeface="Times New Roman"/>
                <a:cs typeface="Times New Roman"/>
              </a:rPr>
              <a:t>反映意见，提出批评、建议</a:t>
            </a:r>
            <a:r>
              <a:rPr lang="en-US" altLang="zh-CN" sz="2400" b="1" kern="100" dirty="0">
                <a:latin typeface="宋体"/>
                <a:cs typeface="Times New Roman"/>
              </a:rPr>
              <a:t>”</a:t>
            </a:r>
            <a:r>
              <a:rPr lang="zh-CN" altLang="zh-CN" sz="2400" b="1" kern="100" dirty="0">
                <a:latin typeface="Times New Roman"/>
                <a:cs typeface="Times New Roman"/>
              </a:rPr>
              <a:t>，是为了决策顺利执行，达到好的效果，其中包含责怪之意</a:t>
            </a:r>
            <a:r>
              <a:rPr lang="zh-CN" altLang="zh-CN" sz="2400" b="1" kern="100" dirty="0" smtClean="0">
                <a:latin typeface="Times New Roman"/>
                <a:cs typeface="Times New Roman"/>
              </a:rPr>
              <a:t>。</a:t>
            </a:r>
            <a:r>
              <a:rPr lang="en-US" altLang="zh-CN" sz="2400" b="1" kern="100" dirty="0" smtClean="0">
                <a:latin typeface="Times New Roman"/>
                <a:cs typeface="Times New Roman"/>
              </a:rPr>
              <a:t> </a:t>
            </a:r>
            <a:endParaRPr lang="en-US" altLang="zh-CN" sz="1050" kern="100" dirty="0" smtClean="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此知识点可结合信访、舆论监督</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包括反腐</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等具体案例，以及公民对某政府机关的失职或不作为行为提出的建议、批评，考查学生公共参与素养</a:t>
            </a:r>
            <a:r>
              <a:rPr lang="zh-CN" altLang="zh-CN" sz="2400" b="1" kern="100" dirty="0" smtClean="0">
                <a:latin typeface="Times New Roman"/>
                <a:ea typeface="楷体_GB2312"/>
                <a:cs typeface="Times New Roman"/>
              </a:rPr>
              <a:t>。</a:t>
            </a:r>
            <a:r>
              <a:rPr lang="en-US" altLang="zh-CN" sz="2400" b="1" kern="100" dirty="0" smtClean="0">
                <a:latin typeface="Times New Roman"/>
                <a:ea typeface="楷体_GB2312"/>
                <a:cs typeface="Times New Roman"/>
              </a:rPr>
              <a:t> </a:t>
            </a:r>
            <a:endParaRPr lang="en-US" altLang="zh-CN" sz="2400" b="1" kern="100" dirty="0" smtClean="0">
              <a:latin typeface="Times New Roman"/>
              <a:cs typeface="Times New Roman"/>
            </a:endParaRPr>
          </a:p>
        </p:txBody>
      </p:sp>
    </p:spTree>
    <p:extLst>
      <p:ext uri="{BB962C8B-B14F-4D97-AF65-F5344CB8AC3E}">
        <p14:creationId xmlns:p14="http://schemas.microsoft.com/office/powerpoint/2010/main" val="160232513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D:\共享\政治2017\考向一.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62162" y="777577"/>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矩形 1"/>
          <p:cNvSpPr>
            <a:spLocks noChangeArrowheads="1"/>
          </p:cNvSpPr>
          <p:nvPr/>
        </p:nvSpPr>
        <p:spPr bwMode="auto">
          <a:xfrm>
            <a:off x="1821487" y="692696"/>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dirty="0">
                <a:latin typeface="Times New Roman"/>
                <a:ea typeface="黑体"/>
                <a:cs typeface="Times New Roman"/>
              </a:rPr>
              <a:t>公民实行民主监督的合法渠道</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484784"/>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1]</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a:t>
            </a:r>
            <a:r>
              <a:rPr lang="en-US" altLang="zh-CN" sz="2400" b="1" kern="100" dirty="0">
                <a:latin typeface="Times New Roman"/>
                <a:ea typeface="楷体_GB2312"/>
                <a:cs typeface="Courier New"/>
              </a:rPr>
              <a:t>)</a:t>
            </a:r>
            <a:r>
              <a:rPr lang="zh-CN" altLang="zh-CN" sz="2400" b="1" kern="100" dirty="0">
                <a:latin typeface="Times New Roman"/>
                <a:cs typeface="Times New Roman"/>
              </a:rPr>
              <a:t>在城市公共设施中存在以下问题：公交站牌最高达</a:t>
            </a:r>
            <a:r>
              <a:rPr lang="en-US" altLang="zh-CN" sz="2400" b="1" kern="100" dirty="0">
                <a:latin typeface="Times New Roman"/>
                <a:cs typeface="Courier New"/>
              </a:rPr>
              <a:t>3.48</a:t>
            </a:r>
            <a:r>
              <a:rPr lang="zh-CN" altLang="zh-CN" sz="2400" b="1" kern="100" dirty="0">
                <a:latin typeface="Times New Roman"/>
                <a:cs typeface="Times New Roman"/>
              </a:rPr>
              <a:t>米，而且字非常小；盲道障碍重重，被金属杆等挡住了去路；长椅的椅面过窄，被戏称为</a:t>
            </a:r>
            <a:r>
              <a:rPr lang="en-US" altLang="zh-CN" sz="2400" b="1" kern="100" dirty="0">
                <a:latin typeface="宋体"/>
                <a:cs typeface="Times New Roman"/>
              </a:rPr>
              <a:t>“</a:t>
            </a:r>
            <a:r>
              <a:rPr lang="zh-CN" altLang="zh-CN" sz="2400" b="1" kern="100" dirty="0">
                <a:latin typeface="Times New Roman"/>
                <a:cs typeface="Times New Roman"/>
              </a:rPr>
              <a:t>减肥椅</a:t>
            </a:r>
            <a:r>
              <a:rPr lang="en-US" altLang="zh-CN" sz="2400" b="1" kern="100" dirty="0">
                <a:latin typeface="宋体"/>
                <a:cs typeface="Times New Roman"/>
              </a:rPr>
              <a:t>”……</a:t>
            </a:r>
            <a:r>
              <a:rPr lang="zh-CN" altLang="zh-CN" sz="2400" b="1" kern="100" dirty="0">
                <a:latin typeface="Times New Roman"/>
                <a:cs typeface="Times New Roman"/>
              </a:rPr>
              <a:t>从公民参与民主监督的角度，下列能解决上述问题的方式有</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公民写信给政府相关部门，通过社情民意反映制度对公共设施问题提出改善建议　</a:t>
            </a:r>
            <a:r>
              <a:rPr lang="en-US" altLang="zh-CN" sz="2400" b="1" kern="100" dirty="0">
                <a:latin typeface="宋体"/>
                <a:cs typeface="Times New Roman"/>
              </a:rPr>
              <a:t>②</a:t>
            </a:r>
            <a:r>
              <a:rPr lang="zh-CN" altLang="zh-CN" sz="2400" b="1" kern="100" dirty="0">
                <a:latin typeface="Times New Roman"/>
                <a:cs typeface="Times New Roman"/>
              </a:rPr>
              <a:t>公民联系电视媒体，通过舆论监督制度发表对公共设施问题的改善建议　</a:t>
            </a:r>
            <a:endParaRPr lang="en-US" altLang="zh-CN" sz="2400" b="1" kern="100" dirty="0" smtClean="0">
              <a:latin typeface="Times New Roman"/>
              <a:cs typeface="Times New Roman"/>
            </a:endParaRPr>
          </a:p>
          <a:p>
            <a:pPr marL="252000" indent="-457200" algn="just">
              <a:lnSpc>
                <a:spcPct val="150000"/>
              </a:lnSpc>
              <a:spcAft>
                <a:spcPts val="0"/>
              </a:spcAft>
              <a:tabLst>
                <a:tab pos="2400300" algn="l"/>
              </a:tabLst>
            </a:pPr>
            <a:r>
              <a:rPr lang="en-US" altLang="zh-CN" sz="2400" b="1" kern="100" dirty="0">
                <a:latin typeface="Times New Roman"/>
                <a:cs typeface="Times New Roman"/>
              </a:rPr>
              <a:t>	</a:t>
            </a:r>
            <a:r>
              <a:rPr lang="en-US" altLang="zh-CN" sz="2400" b="1" kern="100" dirty="0" smtClean="0">
                <a:latin typeface="宋体"/>
                <a:cs typeface="Times New Roman"/>
              </a:rPr>
              <a:t>③</a:t>
            </a:r>
            <a:r>
              <a:rPr lang="zh-CN" altLang="zh-CN" sz="2400" b="1" kern="100" dirty="0">
                <a:latin typeface="Times New Roman"/>
                <a:cs typeface="Times New Roman"/>
              </a:rPr>
              <a:t>公民通过人大代表联系群众制度，把对公共设施问题的改善建议反映给人大代表　</a:t>
            </a:r>
            <a:endParaRPr lang="en-US" altLang="zh-CN" sz="2400" b="1" kern="100" dirty="0" smtClean="0">
              <a:latin typeface="Times New Roman"/>
              <a:cs typeface="Times New Roman"/>
            </a:endParaRPr>
          </a:p>
          <a:p>
            <a:pPr marL="252000" indent="-457200" algn="just">
              <a:lnSpc>
                <a:spcPct val="150000"/>
              </a:lnSpc>
              <a:spcAft>
                <a:spcPts val="0"/>
              </a:spcAft>
              <a:tabLst>
                <a:tab pos="2400300" algn="l"/>
              </a:tabLst>
            </a:pPr>
            <a:r>
              <a:rPr lang="en-US" altLang="zh-CN" sz="2400" b="1" kern="100" dirty="0">
                <a:latin typeface="Times New Roman"/>
                <a:cs typeface="Times New Roman"/>
              </a:rPr>
              <a:t>	</a:t>
            </a:r>
            <a:r>
              <a:rPr lang="zh-CN" altLang="zh-CN" sz="2400" b="1" kern="100" dirty="0" smtClean="0">
                <a:latin typeface="宋体"/>
                <a:cs typeface="Times New Roman"/>
              </a:rPr>
              <a:t>④</a:t>
            </a:r>
            <a:r>
              <a:rPr lang="zh-CN" altLang="zh-CN" sz="2400" b="1" kern="100" dirty="0">
                <a:latin typeface="Times New Roman"/>
                <a:cs typeface="Times New Roman"/>
              </a:rPr>
              <a:t>公民通过网上评议政府的方式，对公共设施中存在的问题进行申诉、控告、检举</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a:t>
            </a:r>
            <a:r>
              <a:rPr lang="en-US" altLang="zh-CN" sz="2400" b="1" kern="100" dirty="0" smtClean="0">
                <a:latin typeface="Times New Roman"/>
                <a:cs typeface="Courier New"/>
              </a:rPr>
              <a:t>	B</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②④</a:t>
            </a:r>
            <a:endParaRPr lang="zh-CN" altLang="zh-CN" sz="1050" kern="100" dirty="0">
              <a:effectLst/>
              <a:latin typeface="宋体"/>
              <a:cs typeface="Courier New"/>
            </a:endParaRPr>
          </a:p>
        </p:txBody>
      </p:sp>
    </p:spTree>
    <p:extLst>
      <p:ext uri="{BB962C8B-B14F-4D97-AF65-F5344CB8AC3E}">
        <p14:creationId xmlns:p14="http://schemas.microsoft.com/office/powerpoint/2010/main" val="211922891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478791"/>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注意设问是从民主监督的角度，</a:t>
            </a:r>
            <a:r>
              <a:rPr lang="en-US" altLang="zh-CN" sz="2400" b="1" kern="100" dirty="0">
                <a:solidFill>
                  <a:srgbClr val="0000FF"/>
                </a:solidFill>
                <a:latin typeface="宋体"/>
                <a:ea typeface="仿宋_GB2312"/>
                <a:cs typeface="Times New Roman"/>
              </a:rPr>
              <a:t>②③</a:t>
            </a:r>
            <a:r>
              <a:rPr lang="zh-CN" altLang="zh-CN" sz="2400" b="1" kern="100" dirty="0">
                <a:solidFill>
                  <a:srgbClr val="0000FF"/>
                </a:solidFill>
                <a:latin typeface="Times New Roman"/>
                <a:ea typeface="仿宋_GB2312"/>
                <a:cs typeface="Times New Roman"/>
              </a:rPr>
              <a:t>都是公民参与民主监督的渠道，符合题意。</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的内容是民主决策，不符合要求。网上评议政府不能直接解决材料中的问题，</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的措施无效。</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smtClean="0">
                <a:solidFill>
                  <a:srgbClr val="FF0000"/>
                </a:solidFill>
                <a:latin typeface="Times New Roman"/>
                <a:cs typeface="Courier New"/>
              </a:rPr>
              <a:t>C </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444066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1"/>
          <p:cNvSpPr>
            <a:spLocks noChangeArrowheads="1"/>
          </p:cNvSpPr>
          <p:nvPr/>
        </p:nvSpPr>
        <p:spPr bwMode="auto">
          <a:xfrm>
            <a:off x="4587870" y="794647"/>
            <a:ext cx="5849473"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如何行使好监督权</a:t>
            </a:r>
            <a:endParaRPr lang="zh-CN" altLang="zh-CN" sz="1050" kern="100" dirty="0">
              <a:effectLst/>
              <a:latin typeface="宋体"/>
              <a:cs typeface="Courier New"/>
            </a:endParaRPr>
          </a:p>
        </p:txBody>
      </p:sp>
      <p:pic>
        <p:nvPicPr>
          <p:cNvPr id="2050" name="Picture 2" descr="议题二"/>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71934" y="917731"/>
            <a:ext cx="1151858" cy="4070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矩形 1"/>
          <p:cNvSpPr>
            <a:spLocks noChangeArrowheads="1"/>
          </p:cNvSpPr>
          <p:nvPr/>
        </p:nvSpPr>
        <p:spPr bwMode="auto">
          <a:xfrm>
            <a:off x="249687" y="1628800"/>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indent="720000" algn="just">
              <a:lnSpc>
                <a:spcPct val="150000"/>
              </a:lnSpc>
              <a:spcAft>
                <a:spcPts val="0"/>
              </a:spcAft>
              <a:tabLst>
                <a:tab pos="2400300" algn="l"/>
              </a:tabLst>
            </a:pPr>
            <a:r>
              <a:rPr lang="en-US" altLang="zh-CN" sz="2400" b="1" kern="100" dirty="0">
                <a:latin typeface="Times New Roman"/>
                <a:ea typeface="楷体_GB2312"/>
                <a:cs typeface="Courier New"/>
              </a:rPr>
              <a:t>2019</a:t>
            </a:r>
            <a:r>
              <a:rPr lang="zh-CN" altLang="zh-CN" sz="2400" b="1" kern="100" dirty="0">
                <a:latin typeface="Times New Roman"/>
                <a:ea typeface="楷体_GB2312"/>
                <a:cs typeface="Times New Roman"/>
              </a:rPr>
              <a:t>年</a:t>
            </a:r>
            <a:r>
              <a:rPr lang="en-US" altLang="zh-CN" sz="2400" b="1" kern="100" dirty="0">
                <a:latin typeface="Times New Roman"/>
                <a:ea typeface="楷体_GB2312"/>
                <a:cs typeface="Courier New"/>
              </a:rPr>
              <a:t>3</a:t>
            </a:r>
            <a:r>
              <a:rPr lang="zh-CN" altLang="zh-CN" sz="2400" b="1" kern="100" dirty="0">
                <a:latin typeface="Times New Roman"/>
                <a:ea typeface="楷体_GB2312"/>
                <a:cs typeface="Times New Roman"/>
              </a:rPr>
              <a:t>月</a:t>
            </a:r>
            <a:r>
              <a:rPr lang="en-US" altLang="zh-CN" sz="2400" b="1" kern="100" dirty="0">
                <a:latin typeface="Times New Roman"/>
                <a:ea typeface="楷体_GB2312"/>
                <a:cs typeface="Courier New"/>
              </a:rPr>
              <a:t>12</a:t>
            </a:r>
            <a:r>
              <a:rPr lang="zh-CN" altLang="zh-CN" sz="2400" b="1" kern="100" dirty="0">
                <a:latin typeface="Times New Roman"/>
                <a:ea typeface="楷体_GB2312"/>
                <a:cs typeface="Times New Roman"/>
              </a:rPr>
              <a:t>日上午，最高人民检察院检察长张军向十三</a:t>
            </a:r>
            <a:r>
              <a:rPr lang="zh-CN" altLang="zh-CN" sz="2400" b="1" kern="100" dirty="0" smtClean="0">
                <a:latin typeface="Times New Roman"/>
                <a:ea typeface="楷体_GB2312"/>
                <a:cs typeface="Times New Roman"/>
              </a:rPr>
              <a:t>届</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全</a:t>
            </a:r>
            <a:r>
              <a:rPr lang="zh-CN" altLang="zh-CN" sz="2400" b="1" kern="100" dirty="0">
                <a:latin typeface="Times New Roman"/>
                <a:ea typeface="楷体_GB2312"/>
                <a:cs typeface="Times New Roman"/>
              </a:rPr>
              <a:t>国人大二次会议作最高人民检察院工作报告，报告指出：接</a:t>
            </a:r>
            <a:r>
              <a:rPr lang="zh-CN" altLang="zh-CN" sz="2400" b="1" kern="100" dirty="0" smtClean="0">
                <a:latin typeface="Times New Roman"/>
                <a:ea typeface="楷体_GB2312"/>
                <a:cs typeface="Times New Roman"/>
              </a:rPr>
              <a:t>受</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人</a:t>
            </a:r>
            <a:r>
              <a:rPr lang="zh-CN" altLang="zh-CN" sz="2400" b="1" kern="100" dirty="0">
                <a:latin typeface="Times New Roman"/>
                <a:ea typeface="楷体_GB2312"/>
                <a:cs typeface="Times New Roman"/>
              </a:rPr>
              <a:t>民监督，确保检察权规范运行。自觉以公开促公正。升级建</a:t>
            </a:r>
            <a:r>
              <a:rPr lang="zh-CN" altLang="zh-CN" sz="2400" b="1" kern="100" dirty="0" smtClean="0">
                <a:latin typeface="Times New Roman"/>
                <a:ea typeface="楷体_GB2312"/>
                <a:cs typeface="Times New Roman"/>
              </a:rPr>
              <a:t>设</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en-US" altLang="zh-CN" sz="2400" b="1" kern="100" dirty="0" smtClean="0">
                <a:latin typeface="Times New Roman"/>
                <a:ea typeface="楷体_GB2312"/>
                <a:cs typeface="Courier New"/>
              </a:rPr>
              <a:t>12309</a:t>
            </a:r>
            <a:r>
              <a:rPr lang="zh-CN" altLang="zh-CN" sz="2400" b="1" kern="100" dirty="0">
                <a:latin typeface="Times New Roman"/>
                <a:ea typeface="楷体_GB2312"/>
                <a:cs typeface="Times New Roman"/>
              </a:rPr>
              <a:t>检察服务中心，四级检察院同步完善实体、热线、网络</a:t>
            </a:r>
            <a:r>
              <a:rPr lang="zh-CN" altLang="zh-CN" sz="2400" b="1" kern="100" dirty="0" smtClean="0">
                <a:latin typeface="Times New Roman"/>
                <a:ea typeface="楷体_GB2312"/>
                <a:cs typeface="Times New Roman"/>
              </a:rPr>
              <a:t>三</a:t>
            </a:r>
            <a:endParaRPr lang="en-US" altLang="zh-CN" sz="2400" b="1" kern="100" dirty="0" smtClean="0">
              <a:latin typeface="Times New Roman"/>
              <a:ea typeface="楷体_GB2312"/>
              <a:cs typeface="Times New Roman"/>
            </a:endParaRPr>
          </a:p>
          <a:p>
            <a:pPr algn="just">
              <a:lnSpc>
                <a:spcPct val="150000"/>
              </a:lnSpc>
              <a:spcAft>
                <a:spcPts val="0"/>
              </a:spcAft>
              <a:tabLst>
                <a:tab pos="2400300" algn="l"/>
              </a:tabLst>
            </a:pPr>
            <a:r>
              <a:rPr lang="zh-CN" altLang="zh-CN" sz="2400" b="1" kern="100" dirty="0" smtClean="0">
                <a:latin typeface="Times New Roman"/>
                <a:ea typeface="楷体_GB2312"/>
                <a:cs typeface="Times New Roman"/>
              </a:rPr>
              <a:t>大平</a:t>
            </a:r>
            <a:r>
              <a:rPr lang="zh-CN" altLang="zh-CN" sz="2400" b="1" kern="100" dirty="0">
                <a:latin typeface="Times New Roman"/>
                <a:ea typeface="楷体_GB2312"/>
                <a:cs typeface="Times New Roman"/>
              </a:rPr>
              <a:t>台，提供一站式服务。运用多媒体发布办案信息</a:t>
            </a:r>
            <a:r>
              <a:rPr lang="en-US" altLang="zh-CN" sz="2400" b="1" kern="100" dirty="0">
                <a:latin typeface="Times New Roman"/>
                <a:ea typeface="楷体_GB2312"/>
                <a:cs typeface="Courier New"/>
              </a:rPr>
              <a:t>226</a:t>
            </a:r>
            <a:r>
              <a:rPr lang="zh-CN" altLang="zh-CN" sz="2400" b="1" kern="100" dirty="0">
                <a:latin typeface="Times New Roman"/>
                <a:ea typeface="楷体_GB2312"/>
                <a:cs typeface="Times New Roman"/>
              </a:rPr>
              <a:t>万条、法律文书</a:t>
            </a:r>
            <a:r>
              <a:rPr lang="en-US" altLang="zh-CN" sz="2400" b="1" kern="100" dirty="0">
                <a:latin typeface="Times New Roman"/>
                <a:ea typeface="楷体_GB2312"/>
                <a:cs typeface="Courier New"/>
              </a:rPr>
              <a:t>111</a:t>
            </a:r>
            <a:r>
              <a:rPr lang="zh-CN" altLang="zh-CN" sz="2400" b="1" kern="100" dirty="0">
                <a:latin typeface="Times New Roman"/>
                <a:ea typeface="楷体_GB2312"/>
                <a:cs typeface="Times New Roman"/>
              </a:rPr>
              <a:t>万份，公正与否，百姓评价。</a:t>
            </a:r>
            <a:r>
              <a:rPr lang="en-US" altLang="zh-CN" sz="2400" b="1" kern="100" dirty="0">
                <a:latin typeface="宋体"/>
                <a:cs typeface="Times New Roman"/>
              </a:rPr>
              <a:t>“</a:t>
            </a:r>
            <a:r>
              <a:rPr lang="zh-CN" altLang="zh-CN" sz="2400" b="1" kern="100" dirty="0">
                <a:latin typeface="Times New Roman"/>
                <a:ea typeface="楷体_GB2312"/>
                <a:cs typeface="Times New Roman"/>
              </a:rPr>
              <a:t>检察开放日</a:t>
            </a:r>
            <a:r>
              <a:rPr lang="en-US" altLang="zh-CN" sz="2400" b="1" kern="100" dirty="0">
                <a:latin typeface="宋体"/>
                <a:cs typeface="Times New Roman"/>
              </a:rPr>
              <a:t>”</a:t>
            </a:r>
            <a:r>
              <a:rPr lang="zh-CN" altLang="zh-CN" sz="2400" b="1" kern="100" dirty="0">
                <a:latin typeface="Times New Roman"/>
                <a:ea typeface="楷体_GB2312"/>
                <a:cs typeface="Times New Roman"/>
              </a:rPr>
              <a:t>常态化，</a:t>
            </a:r>
            <a:r>
              <a:rPr lang="en-US" altLang="zh-CN" sz="2400" b="1" kern="100" dirty="0">
                <a:latin typeface="Times New Roman"/>
                <a:ea typeface="楷体_GB2312"/>
                <a:cs typeface="Courier New"/>
              </a:rPr>
              <a:t>13.5</a:t>
            </a:r>
            <a:r>
              <a:rPr lang="zh-CN" altLang="zh-CN" sz="2400" b="1" kern="100" dirty="0">
                <a:latin typeface="Times New Roman"/>
                <a:ea typeface="楷体_GB2312"/>
                <a:cs typeface="Times New Roman"/>
              </a:rPr>
              <a:t>万名各界人士走进检察院、走近检察官，了解监督检察工作。</a:t>
            </a:r>
            <a:r>
              <a:rPr lang="zh-CN" altLang="zh-CN" sz="2400" b="1" kern="100" dirty="0">
                <a:latin typeface="宋体"/>
                <a:cs typeface="Times New Roman"/>
              </a:rPr>
              <a:t>“</a:t>
            </a:r>
            <a:r>
              <a:rPr lang="zh-CN" altLang="zh-CN" sz="2400" b="1" kern="100" dirty="0">
                <a:latin typeface="Times New Roman"/>
                <a:ea typeface="楷体_GB2312"/>
                <a:cs typeface="Times New Roman"/>
              </a:rPr>
              <a:t>大检察官说</a:t>
            </a:r>
            <a:r>
              <a:rPr lang="zh-CN" altLang="zh-CN" sz="2400" b="1" kern="100" dirty="0">
                <a:latin typeface="宋体"/>
                <a:cs typeface="Times New Roman"/>
              </a:rPr>
              <a:t>”“</a:t>
            </a:r>
            <a:r>
              <a:rPr lang="zh-CN" altLang="zh-CN" sz="2400" b="1" kern="100" dirty="0">
                <a:latin typeface="Times New Roman"/>
                <a:ea typeface="楷体_GB2312"/>
                <a:cs typeface="Times New Roman"/>
              </a:rPr>
              <a:t>守护明天</a:t>
            </a:r>
            <a:r>
              <a:rPr lang="zh-CN" altLang="zh-CN" sz="2400" b="1" kern="100" dirty="0">
                <a:latin typeface="宋体"/>
                <a:cs typeface="Times New Roman"/>
              </a:rPr>
              <a:t>”</a:t>
            </a:r>
            <a:r>
              <a:rPr lang="zh-CN" altLang="zh-CN" sz="2400" b="1" kern="100" dirty="0">
                <a:latin typeface="Times New Roman"/>
                <a:ea typeface="楷体_GB2312"/>
                <a:cs typeface="Times New Roman"/>
              </a:rPr>
              <a:t>等亮相中央媒体，检察故事借助全媒体</a:t>
            </a:r>
            <a:r>
              <a:rPr lang="zh-CN" altLang="zh-CN" sz="2400" b="1" kern="100" dirty="0">
                <a:latin typeface="宋体"/>
                <a:cs typeface="Times New Roman"/>
              </a:rPr>
              <a:t>“</a:t>
            </a:r>
            <a:r>
              <a:rPr lang="zh-CN" altLang="zh-CN" sz="2400" b="1" kern="100" dirty="0">
                <a:latin typeface="Times New Roman"/>
                <a:ea typeface="楷体_GB2312"/>
                <a:cs typeface="Times New Roman"/>
              </a:rPr>
              <a:t>飞入寻常百姓家</a:t>
            </a:r>
            <a:r>
              <a:rPr lang="zh-CN" altLang="zh-CN" sz="2400" b="1" kern="100" dirty="0">
                <a:latin typeface="宋体"/>
                <a:cs typeface="Times New Roman"/>
              </a:rPr>
              <a:t>”</a:t>
            </a:r>
            <a:r>
              <a:rPr lang="zh-CN" altLang="zh-CN" sz="2400" b="1" kern="100" dirty="0">
                <a:latin typeface="Times New Roman"/>
                <a:ea typeface="楷体_GB2312"/>
                <a:cs typeface="Times New Roman"/>
              </a:rPr>
              <a:t>。</a:t>
            </a:r>
            <a:endParaRPr lang="zh-CN" altLang="zh-CN" sz="1050" kern="100" dirty="0">
              <a:effectLst/>
              <a:latin typeface="宋体"/>
              <a:cs typeface="Courier New"/>
            </a:endParaRPr>
          </a:p>
        </p:txBody>
      </p:sp>
      <p:pic>
        <p:nvPicPr>
          <p:cNvPr id="5122" name="Picture 2" descr="C2"/>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9356953" y="1742358"/>
            <a:ext cx="2550804" cy="2165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2024005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132632" y="692696"/>
            <a:ext cx="11881405"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问题探究</a:t>
            </a:r>
            <a:r>
              <a:rPr lang="en-US" altLang="zh-CN" sz="2400" b="1" kern="100" dirty="0">
                <a:latin typeface="Times New Roman"/>
                <a:ea typeface="黑体"/>
                <a:cs typeface="Courier New"/>
              </a:rPr>
              <a:t>]</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你参与过网络监督检察院的工作吗？你认为检察故事借助全媒体</a:t>
            </a:r>
            <a:r>
              <a:rPr lang="en-US" altLang="zh-CN" sz="2400" b="1" kern="100" dirty="0">
                <a:latin typeface="宋体"/>
                <a:cs typeface="Times New Roman"/>
              </a:rPr>
              <a:t>“</a:t>
            </a:r>
            <a:r>
              <a:rPr lang="zh-CN" altLang="zh-CN" sz="2400" b="1" kern="100" dirty="0">
                <a:latin typeface="Times New Roman"/>
                <a:cs typeface="Times New Roman"/>
              </a:rPr>
              <a:t>飞入寻常百姓家</a:t>
            </a:r>
            <a:r>
              <a:rPr lang="en-US" altLang="zh-CN" sz="2400" b="1" kern="100" dirty="0">
                <a:latin typeface="宋体"/>
                <a:cs typeface="Times New Roman"/>
              </a:rPr>
              <a:t>”</a:t>
            </a:r>
            <a:r>
              <a:rPr lang="zh-CN" altLang="zh-CN" sz="2400" b="1" kern="100" dirty="0">
                <a:latin typeface="Times New Roman"/>
                <a:cs typeface="Times New Roman"/>
              </a:rPr>
              <a:t>有什么意义？</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科学精神、公共参与水平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我国公民应当如何负责地行使监督权？</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公共参与、法治意识水平</a:t>
            </a:r>
            <a:r>
              <a:rPr lang="en-US" altLang="zh-CN" sz="2400" b="1" kern="100" dirty="0">
                <a:latin typeface="Times New Roman"/>
                <a:ea typeface="楷体_GB2312"/>
                <a:cs typeface="Courier New"/>
              </a:rPr>
              <a:t>3)</a:t>
            </a:r>
            <a:endParaRPr lang="zh-CN" altLang="zh-CN" sz="1050" kern="100" dirty="0">
              <a:latin typeface="宋体"/>
              <a:cs typeface="Courier New"/>
            </a:endParaRPr>
          </a:p>
          <a:p>
            <a:pPr marL="360000"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提示：</a:t>
            </a:r>
            <a:r>
              <a:rPr lang="en-US" altLang="zh-CN" sz="2400" b="1" kern="100" dirty="0">
                <a:solidFill>
                  <a:srgbClr val="0000FF"/>
                </a:solidFill>
                <a:latin typeface="Times New Roman"/>
                <a:ea typeface="仿宋_GB2312"/>
                <a:cs typeface="Courier New"/>
              </a:rPr>
              <a:t>(1)</a:t>
            </a:r>
            <a:r>
              <a:rPr lang="zh-CN" altLang="zh-CN" sz="2400" b="1" kern="100" dirty="0">
                <a:solidFill>
                  <a:srgbClr val="0000FF"/>
                </a:solidFill>
                <a:latin typeface="Times New Roman"/>
                <a:ea typeface="仿宋_GB2312"/>
                <a:cs typeface="Times New Roman"/>
              </a:rPr>
              <a:t>如实回答。检察故事借助全媒体</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飞入寻常百姓家</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属于检察院通过网络接受人民监督。通过发挥包括网络监督等方式的民主监督，既有利于被监督者改进工作，也有助于激发公民关心国家大事、为社会主义现代化建设出谋划策的主人翁精神。</a:t>
            </a:r>
            <a:endParaRPr lang="zh-CN" altLang="zh-CN" sz="1050" kern="100" dirty="0">
              <a:solidFill>
                <a:srgbClr val="0000FF"/>
              </a:solidFill>
              <a:latin typeface="宋体"/>
              <a:cs typeface="Courier New"/>
            </a:endParaRPr>
          </a:p>
          <a:p>
            <a:pPr marL="360000" algn="just">
              <a:lnSpc>
                <a:spcPct val="150000"/>
              </a:lnSpc>
              <a:spcAft>
                <a:spcPts val="0"/>
              </a:spcAft>
              <a:tabLst>
                <a:tab pos="2400300" algn="l"/>
              </a:tabLst>
            </a:pPr>
            <a:r>
              <a:rPr lang="en-US" altLang="zh-CN" sz="2400" b="1" kern="100" dirty="0">
                <a:solidFill>
                  <a:srgbClr val="0000FF"/>
                </a:solidFill>
                <a:latin typeface="Times New Roman"/>
                <a:ea typeface="仿宋_GB2312"/>
                <a:cs typeface="Courier New"/>
              </a:rPr>
              <a:t>(2)</a:t>
            </a:r>
            <a:r>
              <a:rPr lang="zh-CN" altLang="zh-CN" sz="2400" b="1" kern="100" dirty="0">
                <a:solidFill>
                  <a:srgbClr val="0000FF"/>
                </a:solidFill>
                <a:latin typeface="Times New Roman"/>
                <a:ea typeface="仿宋_GB2312"/>
                <a:cs typeface="Times New Roman"/>
              </a:rPr>
              <a:t>公民在行使监督权时，一方面，为了国家和人民的利益，要敢于同邪恶势力进行斗争，勇于使用宪法和法律规定的监督权；另一方面，必须采取合法方式，坚持实事求是的原则，不能干扰公务活动</a:t>
            </a:r>
            <a:r>
              <a:rPr lang="zh-CN" altLang="zh-CN" sz="2400" b="1" kern="100" dirty="0" smtClean="0">
                <a:solidFill>
                  <a:srgbClr val="0000FF"/>
                </a:solidFill>
                <a:latin typeface="Times New Roman"/>
                <a:ea typeface="仿宋_GB2312"/>
                <a:cs typeface="Times New Roman"/>
              </a:rPr>
              <a:t>。</a:t>
            </a:r>
            <a:r>
              <a:rPr lang="en-US" altLang="zh-CN" sz="2400" b="1" kern="100" dirty="0" smtClean="0">
                <a:solidFill>
                  <a:srgbClr val="0000FF"/>
                </a:solidFill>
                <a:latin typeface="Times New Roman"/>
                <a:ea typeface="仿宋_GB2312"/>
                <a:cs typeface="Times New Roman"/>
              </a:rPr>
              <a:t> </a:t>
            </a:r>
            <a:endParaRPr lang="zh-CN" altLang="zh-CN" sz="1050" kern="100" dirty="0">
              <a:solidFill>
                <a:srgbClr val="0000FF"/>
              </a:solidFill>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3" end="3"/>
                                            </p:txEl>
                                          </p:spTgt>
                                        </p:tgtEl>
                                        <p:attrNameLst>
                                          <p:attrName>style.visibility</p:attrName>
                                        </p:attrNameLst>
                                      </p:cBhvr>
                                      <p:to>
                                        <p:strVal val="visible"/>
                                      </p:to>
                                    </p:set>
                                    <p:animEffect transition="in" filter="blinds(horizontal)">
                                      <p:cBhvr>
                                        <p:cTn id="7" dur="500"/>
                                        <p:tgtEl>
                                          <p:spTgt spid="4">
                                            <p:txEl>
                                              <p:pRg st="3" end="3"/>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4">
                                            <p:txEl>
                                              <p:pRg st="4" end="4"/>
                                            </p:txEl>
                                          </p:spTgt>
                                        </p:tgtEl>
                                        <p:attrNameLst>
                                          <p:attrName>style.visibility</p:attrName>
                                        </p:attrNameLst>
                                      </p:cBhvr>
                                      <p:to>
                                        <p:strVal val="visible"/>
                                      </p:to>
                                    </p:set>
                                    <p:animEffect transition="in" filter="blinds(horizontal)">
                                      <p:cBhvr>
                                        <p:cTn id="10" dur="500"/>
                                        <p:tgtEl>
                                          <p:spTgt spid="4">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692696"/>
            <a:ext cx="11647294" cy="4437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名师点拨</a:t>
            </a:r>
            <a:r>
              <a:rPr lang="en-US" altLang="zh-CN" sz="2400" b="1" kern="100" dirty="0">
                <a:latin typeface="Times New Roman"/>
                <a:ea typeface="黑体"/>
                <a:cs typeface="Courier New"/>
              </a:rPr>
              <a:t>]</a:t>
            </a:r>
            <a:endParaRPr lang="zh-CN" altLang="zh-CN" sz="1050" kern="100" dirty="0">
              <a:latin typeface="宋体"/>
              <a:cs typeface="Courier New"/>
            </a:endParaRPr>
          </a:p>
          <a:p>
            <a:pPr algn="just">
              <a:lnSpc>
                <a:spcPct val="150000"/>
              </a:lnSpc>
              <a:spcAft>
                <a:spcPts val="0"/>
              </a:spcAft>
              <a:tabLst>
                <a:tab pos="2400300" algn="l"/>
              </a:tabLst>
            </a:pPr>
            <a:r>
              <a:rPr lang="en-US" altLang="zh-CN" sz="2400" b="1" kern="100" dirty="0">
                <a:latin typeface="Times New Roman"/>
                <a:ea typeface="黑体"/>
                <a:cs typeface="Courier New"/>
              </a:rPr>
              <a:t>1</a:t>
            </a:r>
            <a:r>
              <a:rPr lang="en-US" altLang="zh-CN" sz="2400" b="1" kern="100" dirty="0">
                <a:latin typeface="Times New Roman"/>
                <a:cs typeface="Courier New"/>
              </a:rPr>
              <a:t>.</a:t>
            </a:r>
            <a:r>
              <a:rPr lang="zh-CN" altLang="zh-CN" sz="2400" b="1" kern="100" dirty="0">
                <a:latin typeface="Times New Roman"/>
                <a:ea typeface="黑体"/>
                <a:cs typeface="Times New Roman"/>
              </a:rPr>
              <a:t>公民要正确行使监督权</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从公民的思想态度上来说，为了国家和人民的利益，要敢于同邪恶势力进行斗争，勇于使用宪法和法律规定的监督权。</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从公民的行为方法上来说，公民必须采取合法方式，坚持实事求是的原则，不能干扰公务活动。</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zh-CN" altLang="zh-CN" sz="2400" b="1" kern="100" dirty="0">
                <a:latin typeface="Times New Roman"/>
                <a:cs typeface="Times New Roman"/>
              </a:rPr>
              <a:t>在行使民主监督权这一问题上，公民应反对两种错误倾向，一是轻视民主监督的重要性，甚至不敢行使民主监督权；二是认为行使民主监督权可以运用一切手段。</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548680"/>
            <a:ext cx="11647294" cy="55622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2</a:t>
            </a:r>
            <a:r>
              <a:rPr lang="en-US" altLang="zh-CN" sz="2400" b="1" kern="100" dirty="0">
                <a:latin typeface="Times New Roman"/>
                <a:cs typeface="Courier New"/>
              </a:rPr>
              <a:t>.</a:t>
            </a:r>
            <a:r>
              <a:rPr lang="zh-CN" altLang="zh-CN" sz="2400" b="1" kern="100" dirty="0">
                <a:latin typeface="Times New Roman"/>
                <a:ea typeface="黑体"/>
                <a:cs typeface="Times New Roman"/>
              </a:rPr>
              <a:t>方法规律</a:t>
            </a:r>
            <a:endParaRPr lang="zh-CN" altLang="zh-CN" sz="1050" kern="100" dirty="0">
              <a:latin typeface="宋体"/>
              <a:cs typeface="Courier New"/>
            </a:endParaRPr>
          </a:p>
          <a:p>
            <a:pPr marL="252000" algn="just">
              <a:lnSpc>
                <a:spcPct val="150000"/>
              </a:lnSpc>
              <a:spcAft>
                <a:spcPts val="0"/>
              </a:spcAft>
              <a:tabLst>
                <a:tab pos="2400300" algn="l"/>
              </a:tabLst>
            </a:pPr>
            <a:r>
              <a:rPr lang="zh-CN" altLang="zh-CN" sz="2400" b="1" kern="100" dirty="0">
                <a:latin typeface="Times New Roman"/>
                <a:cs typeface="Times New Roman"/>
              </a:rPr>
              <a:t>如何全面掌握公民的监督权</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en-US" altLang="zh-CN" sz="2400" b="1" kern="100" dirty="0">
                <a:latin typeface="宋体"/>
                <a:cs typeface="Times New Roman"/>
              </a:rPr>
              <a:t>“</a:t>
            </a:r>
            <a:r>
              <a:rPr lang="zh-CN" altLang="zh-CN" sz="2400" b="1" kern="100" dirty="0">
                <a:latin typeface="Times New Roman"/>
                <a:cs typeface="Times New Roman"/>
              </a:rPr>
              <a:t>谁监督</a:t>
            </a:r>
            <a:r>
              <a:rPr lang="en-US" altLang="zh-CN" sz="2400" b="1" kern="100" dirty="0">
                <a:latin typeface="宋体"/>
                <a:cs typeface="Times New Roman"/>
              </a:rPr>
              <a:t>”</a:t>
            </a:r>
            <a:r>
              <a:rPr lang="zh-CN" altLang="zh-CN" sz="2400" b="1" kern="100" dirty="0">
                <a:latin typeface="Times New Roman"/>
                <a:cs typeface="Times New Roman"/>
              </a:rPr>
              <a:t>：公民。</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en-US" altLang="zh-CN" sz="2400" b="1" kern="100" dirty="0">
                <a:latin typeface="宋体"/>
                <a:cs typeface="Times New Roman"/>
              </a:rPr>
              <a:t>“</a:t>
            </a:r>
            <a:r>
              <a:rPr lang="zh-CN" altLang="zh-CN" sz="2400" b="1" kern="100" dirty="0">
                <a:latin typeface="Times New Roman"/>
                <a:cs typeface="Times New Roman"/>
              </a:rPr>
              <a:t>监督谁</a:t>
            </a:r>
            <a:r>
              <a:rPr lang="en-US" altLang="zh-CN" sz="2400" b="1" kern="100" dirty="0">
                <a:latin typeface="宋体"/>
                <a:cs typeface="Times New Roman"/>
              </a:rPr>
              <a:t>”</a:t>
            </a:r>
            <a:r>
              <a:rPr lang="zh-CN" altLang="zh-CN" sz="2400" b="1" kern="100" dirty="0">
                <a:latin typeface="Times New Roman"/>
                <a:cs typeface="Times New Roman"/>
              </a:rPr>
              <a:t>：被监督者。</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(3)</a:t>
            </a:r>
            <a:r>
              <a:rPr lang="en-US" altLang="zh-CN" sz="2400" b="1" kern="100" dirty="0">
                <a:latin typeface="宋体"/>
                <a:cs typeface="Times New Roman"/>
              </a:rPr>
              <a:t>“</a:t>
            </a:r>
            <a:r>
              <a:rPr lang="zh-CN" altLang="zh-CN" sz="2400" b="1" kern="100" dirty="0">
                <a:latin typeface="Times New Roman"/>
                <a:cs typeface="Times New Roman"/>
              </a:rPr>
              <a:t>监督内容</a:t>
            </a:r>
            <a:r>
              <a:rPr lang="en-US" altLang="zh-CN" sz="2400" b="1" kern="100" dirty="0">
                <a:latin typeface="宋体"/>
                <a:cs typeface="Times New Roman"/>
              </a:rPr>
              <a:t>”</a:t>
            </a:r>
            <a:r>
              <a:rPr lang="zh-CN" altLang="zh-CN" sz="2400" b="1" kern="100" dirty="0">
                <a:latin typeface="Times New Roman"/>
                <a:cs typeface="Times New Roman"/>
              </a:rPr>
              <a:t>：批评和建议、申诉、控告、检举的权利。</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(4)</a:t>
            </a:r>
            <a:r>
              <a:rPr lang="en-US" altLang="zh-CN" sz="2400" b="1" kern="100" dirty="0">
                <a:latin typeface="宋体"/>
                <a:cs typeface="Times New Roman"/>
              </a:rPr>
              <a:t>“</a:t>
            </a:r>
            <a:r>
              <a:rPr lang="zh-CN" altLang="zh-CN" sz="2400" b="1" kern="100" dirty="0">
                <a:latin typeface="Times New Roman"/>
                <a:cs typeface="Times New Roman"/>
              </a:rPr>
              <a:t>监督渠道</a:t>
            </a:r>
            <a:r>
              <a:rPr lang="en-US" altLang="zh-CN" sz="2400" b="1" kern="100" dirty="0">
                <a:latin typeface="宋体"/>
                <a:cs typeface="Times New Roman"/>
              </a:rPr>
              <a:t>”</a:t>
            </a:r>
            <a:r>
              <a:rPr lang="zh-CN" altLang="zh-CN" sz="2400" b="1" kern="100" dirty="0">
                <a:latin typeface="Times New Roman"/>
                <a:cs typeface="Times New Roman"/>
              </a:rPr>
              <a:t>：信访制度、人大代表联系群众制度、舆论监督制度及监督听证会、民主评议会、网上评议政府等。</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(5)</a:t>
            </a:r>
            <a:r>
              <a:rPr lang="en-US" altLang="zh-CN" sz="2400" b="1" kern="100" dirty="0">
                <a:latin typeface="宋体"/>
                <a:cs typeface="Times New Roman"/>
              </a:rPr>
              <a:t>“</a:t>
            </a:r>
            <a:r>
              <a:rPr lang="zh-CN" altLang="zh-CN" sz="2400" b="1" kern="100" dirty="0">
                <a:latin typeface="Times New Roman"/>
                <a:cs typeface="Times New Roman"/>
              </a:rPr>
              <a:t>为什么能监督</a:t>
            </a:r>
            <a:r>
              <a:rPr lang="en-US" altLang="zh-CN" sz="2400" b="1" kern="100" dirty="0">
                <a:latin typeface="宋体"/>
                <a:cs typeface="Times New Roman"/>
              </a:rPr>
              <a:t>”</a:t>
            </a:r>
            <a:r>
              <a:rPr lang="zh-CN" altLang="zh-CN" sz="2400" b="1" kern="100" dirty="0">
                <a:latin typeface="Times New Roman"/>
                <a:cs typeface="Times New Roman"/>
              </a:rPr>
              <a:t>：我国的国家性质从根本上决定。</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(6)</a:t>
            </a:r>
            <a:r>
              <a:rPr lang="en-US" altLang="zh-CN" sz="2400" b="1" kern="100" dirty="0">
                <a:latin typeface="宋体"/>
                <a:cs typeface="Times New Roman"/>
              </a:rPr>
              <a:t>“</a:t>
            </a:r>
            <a:r>
              <a:rPr lang="zh-CN" altLang="zh-CN" sz="2400" b="1" kern="100" dirty="0">
                <a:latin typeface="Times New Roman"/>
                <a:cs typeface="Times New Roman"/>
              </a:rPr>
              <a:t>监督意义</a:t>
            </a:r>
            <a:r>
              <a:rPr lang="en-US" altLang="zh-CN" sz="2400" b="1" kern="100" dirty="0">
                <a:latin typeface="宋体"/>
                <a:cs typeface="Times New Roman"/>
              </a:rPr>
              <a:t>”</a:t>
            </a:r>
            <a:r>
              <a:rPr lang="zh-CN" altLang="zh-CN" sz="2400" b="1" kern="100" dirty="0">
                <a:latin typeface="Times New Roman"/>
                <a:cs typeface="Times New Roman"/>
              </a:rPr>
              <a:t>：被监督者改进工作、激发公民主人翁精神。</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(7)</a:t>
            </a:r>
            <a:r>
              <a:rPr lang="en-US" altLang="zh-CN" sz="2400" b="1" kern="100" dirty="0">
                <a:latin typeface="宋体"/>
                <a:cs typeface="Times New Roman"/>
              </a:rPr>
              <a:t>“</a:t>
            </a:r>
            <a:r>
              <a:rPr lang="zh-CN" altLang="zh-CN" sz="2400" b="1" kern="100" dirty="0">
                <a:latin typeface="Times New Roman"/>
                <a:cs typeface="Times New Roman"/>
              </a:rPr>
              <a:t>如何行使</a:t>
            </a:r>
            <a:r>
              <a:rPr lang="en-US" altLang="zh-CN" sz="2400" b="1" kern="100" dirty="0">
                <a:latin typeface="宋体"/>
                <a:cs typeface="Times New Roman"/>
              </a:rPr>
              <a:t>”</a:t>
            </a:r>
            <a:r>
              <a:rPr lang="zh-CN" altLang="zh-CN" sz="2400" b="1" kern="100" dirty="0">
                <a:latin typeface="Times New Roman"/>
                <a:cs typeface="Times New Roman"/>
              </a:rPr>
              <a:t>：一要勇于使用监督权；二要采取合法方式，坚持实事求是的原则。</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035346"/>
            <a:ext cx="11647294" cy="3329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3</a:t>
            </a:r>
            <a:r>
              <a:rPr lang="en-US" altLang="zh-CN" sz="2400" b="1" kern="100" dirty="0">
                <a:latin typeface="Times New Roman"/>
                <a:cs typeface="Courier New"/>
              </a:rPr>
              <a:t>.</a:t>
            </a:r>
            <a:r>
              <a:rPr lang="zh-CN" altLang="zh-CN" sz="2400" b="1" kern="100" dirty="0">
                <a:latin typeface="Times New Roman"/>
                <a:ea typeface="黑体"/>
                <a:cs typeface="Times New Roman"/>
              </a:rPr>
              <a:t>影响公民监督权实现的因素</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公民监督权实现的广度和深度，在很大程度上取决于公民的文化水平和主人翁意识、民主意识、法律意识。</a:t>
            </a:r>
            <a:endParaRPr lang="zh-CN" altLang="zh-CN" sz="1050" kern="100" dirty="0">
              <a:latin typeface="宋体"/>
              <a:cs typeface="Courier New"/>
            </a:endParaRPr>
          </a:p>
          <a:p>
            <a:pPr marL="2520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同时也取决于国家对民主监督的重视和对行使民主监督主体的支持和保护程度，不断创造新形式、尝试新方法，为公民行使监督权提供更多、更有效的渠道，一句话，取决于国家民主政治法律和制度的健全和发展。</a:t>
            </a:r>
            <a:endParaRPr lang="zh-CN" altLang="zh-CN" sz="1050" kern="100" dirty="0">
              <a:effectLst/>
              <a:latin typeface="宋体"/>
              <a:cs typeface="Courier New"/>
            </a:endParaRPr>
          </a:p>
        </p:txBody>
      </p:sp>
      <p:sp>
        <p:nvSpPr>
          <p:cNvPr id="3" name="矩形 1"/>
          <p:cNvSpPr>
            <a:spLocks noChangeArrowheads="1"/>
          </p:cNvSpPr>
          <p:nvPr/>
        </p:nvSpPr>
        <p:spPr bwMode="auto">
          <a:xfrm>
            <a:off x="249687" y="4403466"/>
            <a:ext cx="11647294" cy="1113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评价情景</a:t>
            </a:r>
            <a:r>
              <a:rPr lang="en-US" altLang="zh-CN" sz="2400" b="1" kern="100" dirty="0">
                <a:latin typeface="Times New Roman"/>
                <a:ea typeface="黑体"/>
                <a:cs typeface="Courier New"/>
              </a:rPr>
              <a:t>]</a:t>
            </a:r>
            <a:r>
              <a:rPr lang="zh-CN" altLang="zh-CN" sz="2400" b="1" kern="100" dirty="0">
                <a:latin typeface="Times New Roman"/>
                <a:ea typeface="黑体"/>
                <a:cs typeface="Times New Roman"/>
              </a:rPr>
              <a:t>　</a:t>
            </a:r>
            <a:r>
              <a:rPr lang="zh-CN" altLang="zh-CN" sz="2400" b="1" kern="100" dirty="0">
                <a:latin typeface="Times New Roman"/>
                <a:ea typeface="楷体_GB2312"/>
                <a:cs typeface="Times New Roman"/>
              </a:rPr>
              <a:t>此知识点可结合公民行使监督权的具体事例，考查学生的法治意识、公共参与等素养。</a:t>
            </a:r>
            <a:endParaRPr lang="zh-CN" altLang="zh-CN" sz="1050" kern="100" dirty="0">
              <a:effectLst/>
              <a:latin typeface="宋体"/>
              <a:cs typeface="Courier New"/>
            </a:endParaRPr>
          </a:p>
        </p:txBody>
      </p:sp>
    </p:spTree>
    <p:extLst>
      <p:ext uri="{BB962C8B-B14F-4D97-AF65-F5344CB8AC3E}">
        <p14:creationId xmlns:p14="http://schemas.microsoft.com/office/powerpoint/2010/main" val="356973784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D:\共享\政治2017\考向二.tif"/>
          <p:cNvPicPr>
            <a:picLocks noChangeAspect="1" noChangeArrowheads="1"/>
          </p:cNvPicPr>
          <p:nvPr/>
        </p:nvPicPr>
        <p:blipFill>
          <a:blip r:embed="rId2" r:link="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37500" y="858196"/>
            <a:ext cx="6414555" cy="53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矩形 1"/>
          <p:cNvSpPr>
            <a:spLocks noChangeArrowheads="1"/>
          </p:cNvSpPr>
          <p:nvPr/>
        </p:nvSpPr>
        <p:spPr bwMode="auto">
          <a:xfrm>
            <a:off x="1818921" y="775071"/>
            <a:ext cx="4490537" cy="559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30780" algn="l"/>
              </a:tabLst>
            </a:pPr>
            <a:r>
              <a:rPr lang="zh-CN" altLang="zh-CN" sz="2400" b="1" kern="100">
                <a:latin typeface="Times New Roman"/>
                <a:ea typeface="黑体"/>
                <a:cs typeface="Times New Roman"/>
              </a:rPr>
              <a:t>公民负责地行使监督权</a:t>
            </a:r>
            <a:endParaRPr lang="zh-CN" altLang="zh-CN" sz="1050" kern="100" dirty="0">
              <a:effectLst/>
              <a:latin typeface="宋体"/>
              <a:cs typeface="Courier New"/>
            </a:endParaRPr>
          </a:p>
        </p:txBody>
      </p:sp>
      <p:sp>
        <p:nvSpPr>
          <p:cNvPr id="5" name="矩形 1"/>
          <p:cNvSpPr>
            <a:spLocks noChangeArrowheads="1"/>
          </p:cNvSpPr>
          <p:nvPr/>
        </p:nvSpPr>
        <p:spPr bwMode="auto">
          <a:xfrm>
            <a:off x="249687" y="1556792"/>
            <a:ext cx="11647294" cy="44542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Arial"/>
                <a:ea typeface="黑体"/>
                <a:cs typeface="Courier New"/>
              </a:rPr>
              <a:t>[</a:t>
            </a:r>
            <a:r>
              <a:rPr lang="zh-CN" altLang="zh-CN" sz="2400" b="1" kern="100" dirty="0">
                <a:latin typeface="Arial"/>
                <a:ea typeface="黑体"/>
                <a:cs typeface="Arial"/>
              </a:rPr>
              <a:t>例</a:t>
            </a:r>
            <a:r>
              <a:rPr lang="en-US" altLang="zh-CN" sz="2400" b="1" kern="100" dirty="0">
                <a:latin typeface="Arial"/>
                <a:ea typeface="黑体"/>
                <a:cs typeface="Courier New"/>
              </a:rPr>
              <a:t>2]</a:t>
            </a:r>
            <a:r>
              <a:rPr lang="en-US" altLang="zh-CN" sz="2400" b="1" kern="100" dirty="0">
                <a:latin typeface="Times New Roman"/>
                <a:cs typeface="Courier New"/>
              </a:rPr>
              <a:t> </a:t>
            </a:r>
            <a:r>
              <a:rPr lang="en-US" altLang="zh-CN" sz="2400" b="1" kern="100" dirty="0">
                <a:latin typeface="Times New Roman"/>
                <a:ea typeface="楷体_GB2312"/>
                <a:cs typeface="Courier New"/>
              </a:rPr>
              <a:t>(</a:t>
            </a:r>
            <a:r>
              <a:rPr lang="zh-CN" altLang="zh-CN" sz="2400" b="1" kern="100" dirty="0">
                <a:latin typeface="Times New Roman"/>
                <a:ea typeface="楷体_GB2312"/>
                <a:cs typeface="Times New Roman"/>
              </a:rPr>
              <a:t>法治意识、公共参与</a:t>
            </a:r>
            <a:r>
              <a:rPr lang="en-US" altLang="zh-CN" sz="2400" b="1" kern="100" dirty="0">
                <a:latin typeface="Times New Roman"/>
                <a:ea typeface="楷体_GB2312"/>
                <a:cs typeface="Courier New"/>
              </a:rPr>
              <a:t>)</a:t>
            </a:r>
            <a:r>
              <a:rPr lang="zh-CN" altLang="zh-CN" sz="2400" b="1" kern="100" dirty="0">
                <a:latin typeface="Times New Roman"/>
                <a:cs typeface="Times New Roman"/>
              </a:rPr>
              <a:t>货车司机任某不同时间在同一路段，因为相同的违法行为被处以不同额度的罚款，他对此感到不满，便将几张罚单传到市长信箱。市政府对此高度关注，不久便出台了《规范行政执法自由裁量权规定》，细化了行政执法的自由裁量权。任某将罚单传到市长信箱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zh-CN" altLang="zh-CN" sz="2400" b="1" kern="100" dirty="0">
                <a:latin typeface="Times New Roman"/>
                <a:cs typeface="Times New Roman"/>
              </a:rPr>
              <a:t>政府开展行政执法的重要依据</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B</a:t>
            </a:r>
            <a:r>
              <a:rPr lang="en-US" altLang="zh-CN" sz="2400" b="1" kern="100" dirty="0">
                <a:latin typeface="Times New Roman"/>
                <a:cs typeface="Courier New"/>
              </a:rPr>
              <a:t>.</a:t>
            </a:r>
            <a:r>
              <a:rPr lang="zh-CN" altLang="zh-CN" sz="2400" b="1" kern="100" dirty="0">
                <a:latin typeface="Times New Roman"/>
                <a:cs typeface="Times New Roman"/>
              </a:rPr>
              <a:t>公民参与基层民主管理的重要方式</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C</a:t>
            </a:r>
            <a:r>
              <a:rPr lang="en-US" altLang="zh-CN" sz="2400" b="1" kern="100" dirty="0">
                <a:latin typeface="Times New Roman"/>
                <a:cs typeface="Courier New"/>
              </a:rPr>
              <a:t>.</a:t>
            </a:r>
            <a:r>
              <a:rPr lang="zh-CN" altLang="zh-CN" sz="2400" b="1" kern="100" dirty="0">
                <a:latin typeface="Times New Roman"/>
                <a:cs typeface="Times New Roman"/>
              </a:rPr>
              <a:t>公民按照信访制度行使监督权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D</a:t>
            </a:r>
            <a:r>
              <a:rPr lang="en-US" altLang="zh-CN" sz="2400" b="1" kern="100" dirty="0">
                <a:latin typeface="Times New Roman"/>
                <a:cs typeface="Courier New"/>
              </a:rPr>
              <a:t>.</a:t>
            </a:r>
            <a:r>
              <a:rPr lang="zh-CN" altLang="zh-CN" sz="2400" b="1" kern="100" dirty="0">
                <a:latin typeface="Times New Roman"/>
                <a:cs typeface="Times New Roman"/>
              </a:rPr>
              <a:t>公民通过社情民意反映制度参与民主决策</a:t>
            </a:r>
            <a:endParaRPr lang="zh-CN" altLang="zh-CN" sz="1050" kern="100" dirty="0">
              <a:effectLst/>
              <a:latin typeface="宋体"/>
              <a:cs typeface="Courier New"/>
            </a:endParaRPr>
          </a:p>
        </p:txBody>
      </p:sp>
    </p:spTree>
    <p:extLst>
      <p:ext uri="{BB962C8B-B14F-4D97-AF65-F5344CB8AC3E}">
        <p14:creationId xmlns:p14="http://schemas.microsoft.com/office/powerpoint/2010/main" val="385603639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1"/>
          <p:cNvSpPr>
            <a:spLocks noChangeArrowheads="1"/>
          </p:cNvSpPr>
          <p:nvPr/>
        </p:nvSpPr>
        <p:spPr bwMode="auto">
          <a:xfrm>
            <a:off x="249687" y="1408708"/>
            <a:ext cx="11647294"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题眼是</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任某将罚单传到市长信箱</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。由题眼可知，公民任某的行为是依法参与民主监督的表现，</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项符合题意。政府开展行政执法的重要依据是法律法规，</a:t>
            </a:r>
            <a:r>
              <a:rPr lang="en-US" altLang="zh-CN" sz="2400" b="1" kern="100" dirty="0">
                <a:solidFill>
                  <a:srgbClr val="0000FF"/>
                </a:solidFill>
                <a:latin typeface="Times New Roman"/>
                <a:ea typeface="仿宋_GB2312"/>
                <a:cs typeface="Courier New"/>
              </a:rPr>
              <a:t>A</a:t>
            </a:r>
            <a:r>
              <a:rPr lang="zh-CN" altLang="zh-CN" sz="2400" b="1" kern="100" dirty="0">
                <a:solidFill>
                  <a:srgbClr val="0000FF"/>
                </a:solidFill>
                <a:latin typeface="Times New Roman"/>
                <a:ea typeface="仿宋_GB2312"/>
                <a:cs typeface="Times New Roman"/>
              </a:rPr>
              <a:t>项错误；</a:t>
            </a:r>
            <a:r>
              <a:rPr lang="en-US" altLang="zh-CN" sz="2400" b="1" kern="100" dirty="0">
                <a:solidFill>
                  <a:srgbClr val="0000FF"/>
                </a:solidFill>
                <a:latin typeface="Times New Roman"/>
                <a:ea typeface="仿宋_GB2312"/>
                <a:cs typeface="Courier New"/>
              </a:rPr>
              <a:t>B</a:t>
            </a:r>
            <a:r>
              <a:rPr lang="zh-CN" altLang="zh-CN" sz="2400" b="1" kern="100" dirty="0">
                <a:solidFill>
                  <a:srgbClr val="0000FF"/>
                </a:solidFill>
                <a:latin typeface="Times New Roman"/>
                <a:ea typeface="仿宋_GB2312"/>
                <a:cs typeface="Times New Roman"/>
              </a:rPr>
              <a:t>项基层民主管理、</a:t>
            </a:r>
            <a:r>
              <a:rPr lang="en-US" altLang="zh-CN" sz="2400" b="1" kern="100" dirty="0">
                <a:solidFill>
                  <a:srgbClr val="0000FF"/>
                </a:solidFill>
                <a:latin typeface="Times New Roman"/>
                <a:ea typeface="仿宋_GB2312"/>
                <a:cs typeface="Courier New"/>
              </a:rPr>
              <a:t>D</a:t>
            </a:r>
            <a:r>
              <a:rPr lang="zh-CN" altLang="zh-CN" sz="2400" b="1" kern="100" dirty="0">
                <a:solidFill>
                  <a:srgbClr val="0000FF"/>
                </a:solidFill>
                <a:latin typeface="Times New Roman"/>
                <a:ea typeface="仿宋_GB2312"/>
                <a:cs typeface="Times New Roman"/>
              </a:rPr>
              <a:t>项属公民参与民主决策，均与题意无关。</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499620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blinds(horizontal)">
                                      <p:cBhvr>
                                        <p:cTn id="7"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热点追踪篇"/>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309299" y="565793"/>
            <a:ext cx="11420291" cy="459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矩形 1"/>
          <p:cNvSpPr>
            <a:spLocks noChangeArrowheads="1"/>
          </p:cNvSpPr>
          <p:nvPr/>
        </p:nvSpPr>
        <p:spPr bwMode="auto">
          <a:xfrm>
            <a:off x="249687" y="980544"/>
            <a:ext cx="11647294" cy="576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360000" indent="-457200" algn="ctr">
              <a:lnSpc>
                <a:spcPct val="150000"/>
              </a:lnSpc>
              <a:spcAft>
                <a:spcPts val="0"/>
              </a:spcAft>
              <a:tabLst>
                <a:tab pos="2700655" algn="l"/>
              </a:tabLst>
            </a:pPr>
            <a:r>
              <a:rPr lang="zh-CN" altLang="zh-CN" sz="2400" b="1" kern="100">
                <a:latin typeface="Times New Roman"/>
                <a:ea typeface="黑体"/>
                <a:cs typeface="Times New Roman"/>
              </a:rPr>
              <a:t>做好信访工作　维护社会和谐</a:t>
            </a:r>
            <a:endParaRPr lang="zh-CN" altLang="zh-CN" sz="1050" kern="100" dirty="0">
              <a:latin typeface="宋体"/>
              <a:cs typeface="Courier New"/>
            </a:endParaRPr>
          </a:p>
        </p:txBody>
      </p:sp>
      <p:pic>
        <p:nvPicPr>
          <p:cNvPr id="6146" name="Picture 2"/>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140232" y="1628800"/>
            <a:ext cx="7909948" cy="44003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3" name="直接连接符 2"/>
          <p:cNvCxnSpPr/>
          <p:nvPr/>
        </p:nvCxnSpPr>
        <p:spPr>
          <a:xfrm>
            <a:off x="7104112" y="2276872"/>
            <a:ext cx="432048" cy="273630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7104112" y="2996952"/>
            <a:ext cx="432048" cy="266429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flipV="1">
            <a:off x="7104112" y="2996952"/>
            <a:ext cx="432048" cy="648072"/>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直接连接符 13"/>
          <p:cNvCxnSpPr/>
          <p:nvPr/>
        </p:nvCxnSpPr>
        <p:spPr>
          <a:xfrm flipV="1">
            <a:off x="7104112" y="2348880"/>
            <a:ext cx="432048" cy="2016224"/>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7104112" y="4221088"/>
            <a:ext cx="432048" cy="792088"/>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p:nvPr/>
        </p:nvCxnSpPr>
        <p:spPr>
          <a:xfrm flipV="1">
            <a:off x="7104112" y="3645024"/>
            <a:ext cx="432048" cy="1944216"/>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
        <p:nvSpPr>
          <p:cNvPr id="21" name="TextBox 20"/>
          <p:cNvSpPr txBox="1"/>
          <p:nvPr/>
        </p:nvSpPr>
        <p:spPr>
          <a:xfrm>
            <a:off x="460657" y="5901022"/>
            <a:ext cx="11012951" cy="576248"/>
          </a:xfrm>
          <a:prstGeom prst="rect">
            <a:avLst/>
          </a:prstGeom>
          <a:noFill/>
        </p:spPr>
        <p:txBody>
          <a:bodyPr wrap="none" rtlCol="0">
            <a:spAutoFit/>
          </a:bodyPr>
          <a:lstStyle/>
          <a:p>
            <a:pPr algn="just">
              <a:lnSpc>
                <a:spcPct val="150000"/>
              </a:lnSpc>
              <a:spcAft>
                <a:spcPts val="0"/>
              </a:spcAft>
              <a:tabLst>
                <a:tab pos="2400300" algn="l"/>
              </a:tabLst>
            </a:pPr>
            <a:r>
              <a:rPr lang="zh-CN" altLang="zh-CN" sz="2400" b="1" kern="100" dirty="0">
                <a:latin typeface="Times New Roman"/>
                <a:ea typeface="黑体"/>
                <a:cs typeface="Times New Roman"/>
              </a:rPr>
              <a:t>注</a:t>
            </a:r>
            <a:r>
              <a:rPr lang="zh-CN" altLang="zh-CN" sz="2400" b="1" kern="100" dirty="0">
                <a:latin typeface="Times New Roman"/>
                <a:cs typeface="Times New Roman"/>
              </a:rPr>
              <a:t>：把左栏的</a:t>
            </a:r>
            <a:r>
              <a:rPr lang="en-US" altLang="zh-CN" sz="2400" b="1" kern="100" dirty="0">
                <a:latin typeface="宋体"/>
                <a:cs typeface="Times New Roman"/>
              </a:rPr>
              <a:t>“</a:t>
            </a:r>
            <a:r>
              <a:rPr lang="zh-CN" altLang="zh-CN" sz="2400" b="1" kern="100" dirty="0">
                <a:latin typeface="Times New Roman"/>
                <a:cs typeface="Times New Roman"/>
              </a:rPr>
              <a:t>信息提取</a:t>
            </a:r>
            <a:r>
              <a:rPr lang="en-US" altLang="zh-CN" sz="2400" b="1" kern="100" dirty="0">
                <a:latin typeface="宋体"/>
                <a:cs typeface="Times New Roman"/>
              </a:rPr>
              <a:t>”</a:t>
            </a:r>
            <a:r>
              <a:rPr lang="zh-CN" altLang="zh-CN" sz="2400" b="1" kern="100" dirty="0">
                <a:latin typeface="Times New Roman"/>
                <a:cs typeface="Times New Roman"/>
              </a:rPr>
              <a:t>与右栏的</a:t>
            </a:r>
            <a:r>
              <a:rPr lang="en-US" altLang="zh-CN" sz="2400" b="1" kern="100" dirty="0">
                <a:latin typeface="宋体"/>
                <a:cs typeface="Times New Roman"/>
              </a:rPr>
              <a:t>“</a:t>
            </a:r>
            <a:r>
              <a:rPr lang="zh-CN" altLang="zh-CN" sz="2400" b="1" kern="100" dirty="0">
                <a:latin typeface="Times New Roman"/>
                <a:cs typeface="Times New Roman"/>
              </a:rPr>
              <a:t>信息解读</a:t>
            </a:r>
            <a:r>
              <a:rPr lang="en-US" altLang="zh-CN" sz="2400" b="1" kern="100" dirty="0">
                <a:latin typeface="宋体"/>
                <a:cs typeface="Times New Roman"/>
              </a:rPr>
              <a:t>”</a:t>
            </a:r>
            <a:r>
              <a:rPr lang="zh-CN" altLang="zh-CN" sz="2400" b="1" kern="100" dirty="0">
                <a:latin typeface="Times New Roman"/>
                <a:cs typeface="Times New Roman"/>
              </a:rPr>
              <a:t>通过</a:t>
            </a:r>
            <a:r>
              <a:rPr lang="en-US" altLang="zh-CN" sz="2400" b="1" kern="100" dirty="0">
                <a:latin typeface="宋体"/>
                <a:cs typeface="Times New Roman"/>
              </a:rPr>
              <a:t>“</a:t>
            </a:r>
            <a:r>
              <a:rPr lang="zh-CN" altLang="zh-CN" sz="2400" b="1" kern="100" dirty="0">
                <a:latin typeface="Times New Roman"/>
                <a:cs typeface="Times New Roman"/>
              </a:rPr>
              <a:t>连线</a:t>
            </a:r>
            <a:r>
              <a:rPr lang="en-US" altLang="zh-CN" sz="2400" b="1" kern="100" dirty="0">
                <a:latin typeface="宋体"/>
                <a:cs typeface="Times New Roman"/>
              </a:rPr>
              <a:t>”</a:t>
            </a:r>
            <a:r>
              <a:rPr lang="zh-CN" altLang="zh-CN" sz="2400" b="1" kern="100" dirty="0">
                <a:latin typeface="Times New Roman"/>
                <a:cs typeface="Times New Roman"/>
              </a:rPr>
              <a:t>形式一一对应</a:t>
            </a:r>
            <a:r>
              <a:rPr lang="zh-CN" altLang="zh-CN" sz="2400" b="1" kern="100" dirty="0" smtClean="0">
                <a:latin typeface="Times New Roman"/>
                <a:cs typeface="Times New Roman"/>
              </a:rPr>
              <a:t>。</a:t>
            </a:r>
            <a:endParaRPr lang="zh-CN" altLang="en-US" sz="2400" b="1" kern="100" dirty="0">
              <a:solidFill>
                <a:srgbClr val="FF0000"/>
              </a:solidFill>
              <a:latin typeface="Times New Roman"/>
              <a:cs typeface="Times New Roman"/>
            </a:endParaRPr>
          </a:p>
        </p:txBody>
      </p:sp>
    </p:spTree>
    <p:extLst>
      <p:ext uri="{BB962C8B-B14F-4D97-AF65-F5344CB8AC3E}">
        <p14:creationId xmlns:p14="http://schemas.microsoft.com/office/powerpoint/2010/main" val="1735199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blinds(horizontal)">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blinds(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4"/>
                                        </p:tgtEl>
                                        <p:attrNameLst>
                                          <p:attrName>style.visibility</p:attrName>
                                        </p:attrNameLst>
                                      </p:cBhvr>
                                      <p:to>
                                        <p:strVal val="visible"/>
                                      </p:to>
                                    </p:set>
                                    <p:animEffect transition="in" filter="blinds(horizontal)">
                                      <p:cBhvr>
                                        <p:cTn id="22" dur="500"/>
                                        <p:tgtEl>
                                          <p:spTgt spid="1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blinds(horizontal)">
                                      <p:cBhvr>
                                        <p:cTn id="32"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zh-CN" altLang="zh-CN" sz="2400" b="1" kern="100" dirty="0">
                <a:latin typeface="Times New Roman"/>
                <a:ea typeface="黑体"/>
                <a:cs typeface="Times New Roman"/>
              </a:rPr>
              <a:t>【跟踪训练】</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a:latin typeface="Times New Roman"/>
                <a:cs typeface="Courier New"/>
              </a:rPr>
              <a:t>1.</a:t>
            </a:r>
            <a:r>
              <a:rPr lang="zh-CN" altLang="zh-CN" sz="2400" b="1" kern="100" dirty="0">
                <a:latin typeface="Times New Roman"/>
                <a:cs typeface="Times New Roman"/>
              </a:rPr>
              <a:t>近年来，湖南某市充分运用信息、网络、通信等新技术，自主研发建立了信访综合服务系统，实现了群众信访可查询、可跟踪、可督办、可评价，被群众形象地称为</a:t>
            </a:r>
            <a:r>
              <a:rPr lang="en-US" altLang="zh-CN" sz="2400" b="1" kern="100" dirty="0">
                <a:latin typeface="宋体"/>
                <a:cs typeface="Times New Roman"/>
              </a:rPr>
              <a:t>“</a:t>
            </a:r>
            <a:r>
              <a:rPr lang="zh-CN" altLang="zh-CN" sz="2400" b="1" kern="100" dirty="0">
                <a:latin typeface="Times New Roman"/>
                <a:cs typeface="Times New Roman"/>
              </a:rPr>
              <a:t>阳光信访</a:t>
            </a:r>
            <a:r>
              <a:rPr lang="en-US" altLang="zh-CN" sz="2400" b="1" kern="100" dirty="0">
                <a:latin typeface="宋体"/>
                <a:cs typeface="Times New Roman"/>
              </a:rPr>
              <a:t>”</a:t>
            </a:r>
            <a:r>
              <a:rPr lang="zh-CN" altLang="zh-CN" sz="2400" b="1" kern="100" dirty="0">
                <a:latin typeface="Times New Roman"/>
                <a:cs typeface="Times New Roman"/>
              </a:rPr>
              <a:t>。</a:t>
            </a:r>
            <a:r>
              <a:rPr lang="en-US" altLang="zh-CN" sz="2400" b="1" kern="100" dirty="0">
                <a:latin typeface="宋体"/>
                <a:cs typeface="Times New Roman"/>
              </a:rPr>
              <a:t>“</a:t>
            </a:r>
            <a:r>
              <a:rPr lang="zh-CN" altLang="zh-CN" sz="2400" b="1" kern="100" dirty="0">
                <a:latin typeface="Times New Roman"/>
                <a:cs typeface="Times New Roman"/>
              </a:rPr>
              <a:t>阳光信访</a:t>
            </a:r>
            <a:r>
              <a:rPr lang="en-US" altLang="zh-CN" sz="2400" b="1" kern="100" dirty="0">
                <a:latin typeface="宋体"/>
                <a:cs typeface="Times New Roman"/>
              </a:rPr>
              <a:t>”</a:t>
            </a:r>
            <a:r>
              <a:rPr lang="zh-CN" altLang="zh-CN" sz="2400" b="1" kern="100" dirty="0">
                <a:latin typeface="Times New Roman"/>
                <a:cs typeface="Times New Roman"/>
              </a:rPr>
              <a:t>实施以来，该市信访形势持续向好，信访总量逐年下降，群众信访方式也更加理性文明正确。可见实施</a:t>
            </a:r>
            <a:r>
              <a:rPr lang="zh-CN" altLang="zh-CN" sz="2400" b="1" kern="100" dirty="0">
                <a:latin typeface="宋体"/>
                <a:cs typeface="Times New Roman"/>
              </a:rPr>
              <a:t>“</a:t>
            </a:r>
            <a:r>
              <a:rPr lang="zh-CN" altLang="zh-CN" sz="2400" b="1" kern="100" dirty="0">
                <a:latin typeface="Times New Roman"/>
                <a:cs typeface="Times New Roman"/>
              </a:rPr>
              <a:t>阳光信访</a:t>
            </a:r>
            <a:r>
              <a:rPr lang="zh-CN" altLang="zh-CN" sz="2400" b="1" kern="100" dirty="0">
                <a:latin typeface="宋体"/>
                <a:cs typeface="Times New Roman"/>
              </a:rPr>
              <a:t>”</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消除了社会矛盾，促进社会和谐　</a:t>
            </a:r>
            <a:r>
              <a:rPr lang="en-US" altLang="zh-CN" sz="2400" b="1" kern="100" dirty="0">
                <a:latin typeface="宋体"/>
                <a:cs typeface="Times New Roman"/>
              </a:rPr>
              <a:t>②</a:t>
            </a:r>
            <a:r>
              <a:rPr lang="zh-CN" altLang="zh-CN" sz="2400" b="1" kern="100" dirty="0">
                <a:latin typeface="Times New Roman"/>
                <a:cs typeface="Times New Roman"/>
              </a:rPr>
              <a:t>创新并畅通了百姓反映诉求的渠道　</a:t>
            </a:r>
            <a:r>
              <a:rPr lang="en-US" altLang="zh-CN" sz="2400" b="1" kern="100" dirty="0">
                <a:latin typeface="宋体"/>
                <a:cs typeface="Times New Roman"/>
              </a:rPr>
              <a:t>③</a:t>
            </a:r>
            <a:r>
              <a:rPr lang="zh-CN" altLang="zh-CN" sz="2400" b="1" kern="100" dirty="0">
                <a:latin typeface="Times New Roman"/>
                <a:cs typeface="Times New Roman"/>
              </a:rPr>
              <a:t>接受群众监督，提高了信访公信力　</a:t>
            </a:r>
            <a:r>
              <a:rPr lang="en-US" altLang="zh-CN" sz="2400" b="1" kern="100" dirty="0">
                <a:latin typeface="宋体"/>
                <a:cs typeface="Times New Roman"/>
              </a:rPr>
              <a:t>④</a:t>
            </a:r>
            <a:r>
              <a:rPr lang="zh-CN" altLang="zh-CN" sz="2400" b="1" kern="100" dirty="0">
                <a:latin typeface="Times New Roman"/>
                <a:cs typeface="Times New Roman"/>
              </a:rPr>
              <a:t>是公民参与民主管理的有效途径</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①③</a:t>
            </a:r>
            <a:r>
              <a:rPr lang="en-US" altLang="zh-CN" sz="2400" b="1" kern="100" dirty="0">
                <a:latin typeface="Times New Roman"/>
                <a:cs typeface="Courier New"/>
              </a:rPr>
              <a:t> 	B.</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D</a:t>
            </a:r>
            <a:r>
              <a:rPr lang="en-US" altLang="zh-CN" sz="2400" b="1" kern="100" dirty="0">
                <a:latin typeface="Times New Roman"/>
                <a:cs typeface="Courier New"/>
              </a:rPr>
              <a:t>.</a:t>
            </a:r>
            <a:r>
              <a:rPr lang="en-US" altLang="zh-CN" sz="2400" b="1" kern="100" dirty="0">
                <a:latin typeface="宋体"/>
                <a:cs typeface="Times New Roman"/>
              </a:rPr>
              <a:t>②④</a:t>
            </a:r>
            <a:endParaRPr lang="zh-CN" altLang="zh-CN" sz="1050" kern="100" dirty="0">
              <a:effectLst/>
              <a:latin typeface="宋体"/>
              <a:cs typeface="Courier New"/>
            </a:endParaRPr>
          </a:p>
        </p:txBody>
      </p:sp>
    </p:spTree>
    <p:extLst>
      <p:ext uri="{BB962C8B-B14F-4D97-AF65-F5344CB8AC3E}">
        <p14:creationId xmlns:p14="http://schemas.microsoft.com/office/powerpoint/2010/main" val="268133613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1092800"/>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实施</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阳光信访</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有利于化解社会矛盾，</a:t>
            </a:r>
            <a:r>
              <a:rPr lang="en-US" altLang="zh-CN" sz="2400" b="1" kern="100" dirty="0">
                <a:solidFill>
                  <a:srgbClr val="0000FF"/>
                </a:solidFill>
                <a:latin typeface="宋体"/>
                <a:ea typeface="仿宋_GB2312"/>
                <a:cs typeface="Times New Roman"/>
              </a:rPr>
              <a:t>①</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消除社会矛盾</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说法过于绝对，排除；实施</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阳光信访</a:t>
            </a:r>
            <a:r>
              <a:rPr lang="en-US" altLang="zh-CN" sz="2400" b="1" kern="100" dirty="0">
                <a:solidFill>
                  <a:srgbClr val="0000FF"/>
                </a:solidFill>
                <a:latin typeface="宋体"/>
                <a:cs typeface="Times New Roman"/>
              </a:rPr>
              <a:t>”</a:t>
            </a:r>
            <a:r>
              <a:rPr lang="zh-CN" altLang="zh-CN" sz="2400" b="1" kern="100" dirty="0">
                <a:solidFill>
                  <a:srgbClr val="0000FF"/>
                </a:solidFill>
                <a:latin typeface="Times New Roman"/>
                <a:ea typeface="仿宋_GB2312"/>
                <a:cs typeface="Times New Roman"/>
              </a:rPr>
              <a:t>，群众信访可查询、可跟踪、可督办、可评价，借助网络平台创新并畅通百姓反映诉求的渠道，</a:t>
            </a:r>
            <a:r>
              <a:rPr lang="en-US" altLang="zh-CN" sz="2400" b="1" kern="100" dirty="0">
                <a:solidFill>
                  <a:srgbClr val="0000FF"/>
                </a:solidFill>
                <a:latin typeface="宋体"/>
                <a:ea typeface="仿宋_GB2312"/>
                <a:cs typeface="Times New Roman"/>
              </a:rPr>
              <a:t>②</a:t>
            </a:r>
            <a:r>
              <a:rPr lang="zh-CN" altLang="zh-CN" sz="2400" b="1" kern="100" dirty="0">
                <a:solidFill>
                  <a:srgbClr val="0000FF"/>
                </a:solidFill>
                <a:latin typeface="Times New Roman"/>
                <a:ea typeface="仿宋_GB2312"/>
                <a:cs typeface="Times New Roman"/>
              </a:rPr>
              <a:t>适合题意；通过阳光信访，政府自觉接受群众监督，提高信访公信力，</a:t>
            </a:r>
            <a:r>
              <a:rPr lang="zh-CN" altLang="zh-CN" sz="2400" b="1" kern="100" dirty="0">
                <a:solidFill>
                  <a:srgbClr val="0000FF"/>
                </a:solidFill>
                <a:latin typeface="宋体"/>
                <a:ea typeface="仿宋_GB2312"/>
                <a:cs typeface="Times New Roman"/>
              </a:rPr>
              <a:t>③</a:t>
            </a:r>
            <a:r>
              <a:rPr lang="zh-CN" altLang="zh-CN" sz="2400" b="1" kern="100" dirty="0">
                <a:solidFill>
                  <a:srgbClr val="0000FF"/>
                </a:solidFill>
                <a:latin typeface="Times New Roman"/>
                <a:ea typeface="仿宋_GB2312"/>
                <a:cs typeface="Times New Roman"/>
              </a:rPr>
              <a:t>适合题意；该工程的实施有利于公民更好地进行民主监督，</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与题意不符，排除；故该题选</a:t>
            </a:r>
            <a:r>
              <a:rPr lang="en-US" altLang="zh-CN" sz="2400" b="1" kern="100" dirty="0">
                <a:solidFill>
                  <a:srgbClr val="0000FF"/>
                </a:solidFill>
                <a:latin typeface="Times New Roman"/>
                <a:ea typeface="仿宋_GB2312"/>
                <a:cs typeface="Courier New"/>
              </a:rPr>
              <a:t>C</a:t>
            </a:r>
            <a:r>
              <a:rPr lang="zh-CN" altLang="zh-CN" sz="2400" b="1" kern="100" dirty="0">
                <a:solidFill>
                  <a:srgbClr val="0000FF"/>
                </a:solidFill>
                <a:latin typeface="Times New Roman"/>
                <a:ea typeface="仿宋_GB2312"/>
                <a:cs typeface="Times New Roman"/>
              </a:rPr>
              <a:t>。</a:t>
            </a:r>
            <a:endParaRPr lang="zh-CN" altLang="zh-CN" sz="1050" kern="100" dirty="0">
              <a:solidFill>
                <a:srgbClr val="0000FF"/>
              </a:solidFill>
              <a:latin typeface="宋体"/>
              <a:cs typeface="Courier New"/>
            </a:endParaRPr>
          </a:p>
          <a:p>
            <a:pPr algn="just">
              <a:lnSpc>
                <a:spcPct val="150000"/>
              </a:lnSpc>
              <a:spcAft>
                <a:spcPts val="0"/>
              </a:spcAft>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C</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692696"/>
            <a:ext cx="11647294"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252000" indent="-457200" algn="just">
              <a:lnSpc>
                <a:spcPct val="150000"/>
              </a:lnSpc>
              <a:spcAft>
                <a:spcPts val="0"/>
              </a:spcAft>
              <a:tabLst>
                <a:tab pos="2400300" algn="l"/>
              </a:tabLst>
            </a:pPr>
            <a:r>
              <a:rPr lang="en-US" altLang="zh-CN" sz="2400" b="1" kern="100" dirty="0">
                <a:latin typeface="Times New Roman"/>
                <a:cs typeface="Courier New"/>
              </a:rPr>
              <a:t>2.</a:t>
            </a:r>
            <a:r>
              <a:rPr lang="zh-CN" altLang="zh-CN" sz="2400" b="1" kern="100" dirty="0">
                <a:latin typeface="Times New Roman"/>
                <a:cs typeface="Times New Roman"/>
              </a:rPr>
              <a:t>针对农村普遍存在的一些养猪和养鸡农户造成的空气和饮用水污染现象，海南省某村民就农村养殖问题向当地政府写了一封《谁来保护我们的生存环境》的信。当地政府十分重视并依据本地实际作出相关举措。村民给当地政府写信是</a:t>
            </a:r>
            <a:r>
              <a:rPr lang="en-US" altLang="zh-CN" sz="2400" b="1" kern="100" dirty="0">
                <a:latin typeface="Times New Roman"/>
                <a:cs typeface="Courier New"/>
              </a:rPr>
              <a:t>(</a:t>
            </a:r>
            <a:r>
              <a:rPr lang="zh-CN" altLang="zh-CN" sz="2400" b="1" kern="100" dirty="0">
                <a:latin typeface="Times New Roman"/>
                <a:cs typeface="Times New Roman"/>
              </a:rPr>
              <a:t>　　</a:t>
            </a:r>
            <a:r>
              <a:rPr lang="en-US" altLang="zh-CN" sz="2400" b="1" kern="100" dirty="0">
                <a:latin typeface="Times New Roman"/>
                <a:cs typeface="Courier New"/>
              </a:rPr>
              <a:t>)</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宋体"/>
                <a:cs typeface="Times New Roman"/>
              </a:rPr>
              <a:t>	①</a:t>
            </a:r>
            <a:r>
              <a:rPr lang="zh-CN" altLang="zh-CN" sz="2400" b="1" kern="100" dirty="0">
                <a:latin typeface="Times New Roman"/>
                <a:cs typeface="Times New Roman"/>
              </a:rPr>
              <a:t>通过社情民意制度行使监督权　</a:t>
            </a:r>
            <a:r>
              <a:rPr lang="en-US" altLang="zh-CN" sz="2400" b="1" kern="100" dirty="0">
                <a:latin typeface="宋体"/>
                <a:cs typeface="Times New Roman"/>
              </a:rPr>
              <a:t>②</a:t>
            </a:r>
            <a:r>
              <a:rPr lang="zh-CN" altLang="zh-CN" sz="2400" b="1" kern="100" dirty="0">
                <a:latin typeface="Times New Roman"/>
                <a:cs typeface="Times New Roman"/>
              </a:rPr>
              <a:t>通过信访制度行使监督权　</a:t>
            </a:r>
            <a:r>
              <a:rPr lang="en-US" altLang="zh-CN" sz="2400" b="1" kern="100" dirty="0">
                <a:latin typeface="宋体"/>
                <a:cs typeface="Times New Roman"/>
              </a:rPr>
              <a:t>③</a:t>
            </a:r>
            <a:r>
              <a:rPr lang="zh-CN" altLang="zh-CN" sz="2400" b="1" kern="100" dirty="0">
                <a:latin typeface="Times New Roman"/>
                <a:cs typeface="Times New Roman"/>
              </a:rPr>
              <a:t>公民有序参与社会管理的体现　</a:t>
            </a:r>
            <a:r>
              <a:rPr lang="en-US" altLang="zh-CN" sz="2400" b="1" kern="100" dirty="0">
                <a:latin typeface="宋体"/>
                <a:cs typeface="Times New Roman"/>
              </a:rPr>
              <a:t>④</a:t>
            </a:r>
            <a:r>
              <a:rPr lang="zh-CN" altLang="zh-CN" sz="2400" b="1" kern="100" dirty="0">
                <a:latin typeface="Times New Roman"/>
                <a:cs typeface="Times New Roman"/>
              </a:rPr>
              <a:t>通过基层民主制度参与民主管理</a:t>
            </a:r>
            <a:endParaRPr lang="zh-CN" altLang="zh-CN" sz="1050" kern="100" dirty="0">
              <a:latin typeface="宋体"/>
              <a:cs typeface="Courier New"/>
            </a:endParaRPr>
          </a:p>
          <a:p>
            <a:pPr marL="252000" indent="-457200" algn="just">
              <a:lnSpc>
                <a:spcPct val="150000"/>
              </a:lnSpc>
              <a:spcAft>
                <a:spcPts val="0"/>
              </a:spcAft>
              <a:tabLst>
                <a:tab pos="2400300" algn="l"/>
              </a:tabLst>
            </a:pPr>
            <a:r>
              <a:rPr lang="en-US" altLang="zh-CN" sz="2400" b="1" kern="100" dirty="0" smtClean="0">
                <a:latin typeface="Times New Roman"/>
                <a:cs typeface="Courier New"/>
              </a:rPr>
              <a:t>	A</a:t>
            </a:r>
            <a:r>
              <a:rPr lang="en-US" altLang="zh-CN" sz="2400" b="1" kern="100" dirty="0">
                <a:latin typeface="Times New Roman"/>
                <a:cs typeface="Courier New"/>
              </a:rPr>
              <a:t>.</a:t>
            </a:r>
            <a:r>
              <a:rPr lang="en-US" altLang="zh-CN" sz="2400" b="1" kern="100" dirty="0">
                <a:latin typeface="宋体"/>
                <a:cs typeface="Times New Roman"/>
              </a:rPr>
              <a:t>①②</a:t>
            </a:r>
            <a:r>
              <a:rPr lang="en-US" altLang="zh-CN" sz="2400" b="1" kern="100" dirty="0">
                <a:latin typeface="Times New Roman"/>
                <a:cs typeface="Courier New"/>
              </a:rPr>
              <a:t> 	B.</a:t>
            </a:r>
            <a:r>
              <a:rPr lang="en-US" altLang="zh-CN" sz="2400" b="1" kern="100" dirty="0">
                <a:latin typeface="宋体"/>
                <a:cs typeface="Times New Roman"/>
              </a:rPr>
              <a:t>②③</a:t>
            </a:r>
            <a:r>
              <a:rPr lang="en-US" altLang="zh-CN" sz="2400" b="1" kern="100" dirty="0">
                <a:latin typeface="Times New Roman"/>
                <a:cs typeface="Courier New"/>
              </a:rPr>
              <a:t>  </a:t>
            </a:r>
            <a:r>
              <a:rPr lang="en-US" altLang="zh-CN" sz="2400" b="1" kern="100" dirty="0" smtClean="0">
                <a:latin typeface="Times New Roman"/>
                <a:cs typeface="Courier New"/>
              </a:rPr>
              <a:t>		C</a:t>
            </a:r>
            <a:r>
              <a:rPr lang="en-US" altLang="zh-CN" sz="2400" b="1" kern="100" dirty="0">
                <a:latin typeface="Times New Roman"/>
                <a:cs typeface="Courier New"/>
              </a:rPr>
              <a:t>.</a:t>
            </a:r>
            <a:r>
              <a:rPr lang="en-US" altLang="zh-CN" sz="2400" b="1" kern="100" dirty="0">
                <a:latin typeface="宋体"/>
                <a:cs typeface="Times New Roman"/>
              </a:rPr>
              <a:t>①④</a:t>
            </a:r>
            <a:r>
              <a:rPr lang="en-US" altLang="zh-CN" sz="2400" b="1" kern="100" dirty="0">
                <a:latin typeface="Times New Roman"/>
                <a:cs typeface="Courier New"/>
              </a:rPr>
              <a:t> </a:t>
            </a:r>
            <a:r>
              <a:rPr lang="en-US" altLang="zh-CN" sz="2400" b="1" kern="100" dirty="0" smtClean="0">
                <a:latin typeface="Times New Roman"/>
                <a:cs typeface="Courier New"/>
              </a:rPr>
              <a:t>	</a:t>
            </a:r>
            <a:r>
              <a:rPr lang="en-US" altLang="zh-CN" sz="2400" b="1" kern="100" dirty="0">
                <a:latin typeface="Times New Roman"/>
                <a:cs typeface="Courier New"/>
              </a:rPr>
              <a:t>	D.</a:t>
            </a:r>
            <a:r>
              <a:rPr lang="en-US" altLang="zh-CN" sz="2400" b="1" kern="100" dirty="0">
                <a:latin typeface="宋体"/>
                <a:cs typeface="Times New Roman"/>
              </a:rPr>
              <a:t>③④</a:t>
            </a:r>
            <a:endParaRPr lang="zh-CN" altLang="zh-CN" sz="1050" kern="100" dirty="0">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1"/>
          <p:cNvSpPr>
            <a:spLocks noChangeArrowheads="1"/>
          </p:cNvSpPr>
          <p:nvPr/>
        </p:nvSpPr>
        <p:spPr bwMode="auto">
          <a:xfrm>
            <a:off x="249687" y="1358766"/>
            <a:ext cx="11647294"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a:lnSpc>
                <a:spcPct val="150000"/>
              </a:lnSpc>
              <a:spcAft>
                <a:spcPts val="0"/>
              </a:spcAft>
              <a:tabLst>
                <a:tab pos="2400300" algn="l"/>
              </a:tabLst>
            </a:pPr>
            <a:r>
              <a:rPr lang="zh-CN" altLang="zh-CN" sz="2400" b="1" kern="100" dirty="0">
                <a:solidFill>
                  <a:srgbClr val="0000FF"/>
                </a:solidFill>
                <a:latin typeface="Times New Roman"/>
                <a:ea typeface="黑体"/>
                <a:cs typeface="Times New Roman"/>
              </a:rPr>
              <a:t>解析　</a:t>
            </a:r>
            <a:r>
              <a:rPr lang="zh-CN" altLang="zh-CN" sz="2400" b="1" kern="100" dirty="0">
                <a:solidFill>
                  <a:srgbClr val="0000FF"/>
                </a:solidFill>
                <a:latin typeface="Times New Roman"/>
                <a:ea typeface="仿宋_GB2312"/>
                <a:cs typeface="Times New Roman"/>
              </a:rPr>
              <a:t>村民给政府写信的内容反映了相关部门工作不到位导致的环境破坏，体现了通过信访制度行使监督权，是公民有序参与社会管理的体现，</a:t>
            </a:r>
            <a:r>
              <a:rPr lang="en-US" altLang="zh-CN" sz="2400" b="1" kern="100" dirty="0">
                <a:solidFill>
                  <a:srgbClr val="0000FF"/>
                </a:solidFill>
                <a:latin typeface="宋体"/>
                <a:ea typeface="仿宋_GB2312"/>
                <a:cs typeface="Times New Roman"/>
              </a:rPr>
              <a:t>②③</a:t>
            </a:r>
            <a:r>
              <a:rPr lang="zh-CN" altLang="zh-CN" sz="2400" b="1" kern="100" dirty="0">
                <a:solidFill>
                  <a:srgbClr val="0000FF"/>
                </a:solidFill>
                <a:latin typeface="Times New Roman"/>
                <a:ea typeface="仿宋_GB2312"/>
                <a:cs typeface="Times New Roman"/>
              </a:rPr>
              <a:t>符合题意。通过社情民意制度参与的是民主决策，</a:t>
            </a:r>
            <a:r>
              <a:rPr lang="en-US" altLang="zh-CN" sz="2400" b="1" kern="100" dirty="0">
                <a:solidFill>
                  <a:srgbClr val="0000FF"/>
                </a:solidFill>
                <a:latin typeface="宋体"/>
                <a:ea typeface="仿宋_GB2312"/>
                <a:cs typeface="Times New Roman"/>
              </a:rPr>
              <a:t>①</a:t>
            </a:r>
            <a:r>
              <a:rPr lang="zh-CN" altLang="zh-CN" sz="2400" b="1" kern="100" dirty="0">
                <a:solidFill>
                  <a:srgbClr val="0000FF"/>
                </a:solidFill>
                <a:latin typeface="Times New Roman"/>
                <a:ea typeface="仿宋_GB2312"/>
                <a:cs typeface="Times New Roman"/>
              </a:rPr>
              <a:t>错误。参与民主管理是群众性自治，不是向政府反映问题，</a:t>
            </a:r>
            <a:r>
              <a:rPr lang="en-US" altLang="zh-CN" sz="2400" b="1" kern="100" dirty="0">
                <a:solidFill>
                  <a:srgbClr val="0000FF"/>
                </a:solidFill>
                <a:latin typeface="宋体"/>
                <a:ea typeface="仿宋_GB2312"/>
                <a:cs typeface="Times New Roman"/>
              </a:rPr>
              <a:t>④</a:t>
            </a:r>
            <a:r>
              <a:rPr lang="zh-CN" altLang="zh-CN" sz="2400" b="1" kern="100" dirty="0">
                <a:solidFill>
                  <a:srgbClr val="0000FF"/>
                </a:solidFill>
                <a:latin typeface="Times New Roman"/>
                <a:ea typeface="仿宋_GB2312"/>
                <a:cs typeface="Times New Roman"/>
              </a:rPr>
              <a:t>不符合题意。</a:t>
            </a:r>
            <a:endParaRPr lang="zh-CN" altLang="zh-CN" sz="1050" kern="100" dirty="0">
              <a:solidFill>
                <a:srgbClr val="0000FF"/>
              </a:solidFill>
              <a:latin typeface="宋体"/>
              <a:cs typeface="Courier New"/>
            </a:endParaRPr>
          </a:p>
          <a:p>
            <a:pPr>
              <a:lnSpc>
                <a:spcPct val="150000"/>
              </a:lnSpc>
              <a:tabLst>
                <a:tab pos="2400300" algn="l"/>
              </a:tabLst>
            </a:pPr>
            <a:r>
              <a:rPr lang="zh-CN" altLang="zh-CN" sz="2400" b="1" kern="100" dirty="0">
                <a:solidFill>
                  <a:srgbClr val="FF0000"/>
                </a:solidFill>
                <a:latin typeface="Times New Roman"/>
                <a:ea typeface="黑体"/>
                <a:cs typeface="Times New Roman"/>
              </a:rPr>
              <a:t>答案　</a:t>
            </a:r>
            <a:r>
              <a:rPr lang="en-US" altLang="zh-CN" sz="2400" b="1" kern="100" dirty="0">
                <a:solidFill>
                  <a:srgbClr val="FF0000"/>
                </a:solidFill>
                <a:latin typeface="Times New Roman"/>
                <a:cs typeface="Courier New"/>
              </a:rPr>
              <a:t>B</a:t>
            </a:r>
            <a:endParaRPr lang="zh-CN" altLang="zh-CN" sz="1050" kern="100" dirty="0">
              <a:solidFill>
                <a:srgbClr val="FF0000"/>
              </a:solidFill>
              <a:effectLst/>
              <a:latin typeface="宋体"/>
              <a:cs typeface="Courier New"/>
            </a:endParaRPr>
          </a:p>
        </p:txBody>
      </p:sp>
    </p:spTree>
    <p:extLst>
      <p:ext uri="{BB962C8B-B14F-4D97-AF65-F5344CB8AC3E}">
        <p14:creationId xmlns:p14="http://schemas.microsoft.com/office/powerpoint/2010/main" val="19259239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blinds(horizontal)">
                                      <p:cBhvr>
                                        <p:cTn id="7"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20784402" flipH="1" flipV="1">
            <a:off x="7824363" y="3403693"/>
            <a:ext cx="4000325" cy="3602451"/>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a:solidFill>
            <a:srgbClr val="FF0000"/>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none" rtlCol="0">
        <a:spAutoFit/>
      </a:bodyPr>
      <a:lstStyle>
        <a:defPPr>
          <a:defRPr sz="2400" b="1" kern="100" dirty="0">
            <a:solidFill>
              <a:srgbClr val="FF0000"/>
            </a:solidFill>
            <a:latin typeface="Times New Roman"/>
            <a:cs typeface="Times New Roman"/>
          </a:defRPr>
        </a:defPPr>
      </a:lstStyle>
    </a:txDef>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347</TotalTime>
  <Words>2251</Words>
  <Application>Microsoft Office PowerPoint</Application>
  <PresentationFormat>自定义</PresentationFormat>
  <Paragraphs>155</Paragraphs>
  <Slides>31</Slides>
  <Notes>0</Notes>
  <HiddenSlides>0</HiddenSlides>
  <MMClips>0</MMClips>
  <ScaleCrop>false</ScaleCrop>
  <HeadingPairs>
    <vt:vector size="4" baseType="variant">
      <vt:variant>
        <vt:lpstr>主题</vt:lpstr>
      </vt:variant>
      <vt:variant>
        <vt:i4>1</vt:i4>
      </vt:variant>
      <vt:variant>
        <vt:lpstr>幻灯片标题</vt:lpstr>
      </vt:variant>
      <vt:variant>
        <vt:i4>31</vt:i4>
      </vt:variant>
    </vt:vector>
  </HeadingPairs>
  <TitlesOfParts>
    <vt:vector size="32" baseType="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AutoBVT</dc:creator>
  <cp:lastModifiedBy>user</cp:lastModifiedBy>
  <cp:revision>95</cp:revision>
  <dcterms:created xsi:type="dcterms:W3CDTF">2018-01-02T04:06:00Z</dcterms:created>
  <dcterms:modified xsi:type="dcterms:W3CDTF">2019-07-12T07:39:06Z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2052-10.1.0.7106</vt:lpwstr>
  </property>
</Properties>
</file>