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9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7" r:id="rId12"/>
    <p:sldId id="265" r:id="rId13"/>
    <p:sldId id="268" r:id="rId14"/>
    <p:sldId id="266" r:id="rId1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7" y="5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2294B-EAC5-4CF0-8DD0-A4ABE79AD3AE}" type="datetimeFigureOut">
              <a:rPr lang="zh-CN" altLang="en-US" smtClean="0"/>
              <a:t>2021/1/3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681F0-216F-48B9-85B0-EF83717AD22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09636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2294B-EAC5-4CF0-8DD0-A4ABE79AD3AE}" type="datetimeFigureOut">
              <a:rPr lang="zh-CN" altLang="en-US" smtClean="0"/>
              <a:t>2021/1/3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681F0-216F-48B9-85B0-EF83717AD22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40285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2294B-EAC5-4CF0-8DD0-A4ABE79AD3AE}" type="datetimeFigureOut">
              <a:rPr lang="zh-CN" altLang="en-US" smtClean="0"/>
              <a:t>2021/1/3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681F0-216F-48B9-85B0-EF83717AD22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5810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2294B-EAC5-4CF0-8DD0-A4ABE79AD3AE}" type="datetimeFigureOut">
              <a:rPr lang="zh-CN" altLang="en-US" smtClean="0"/>
              <a:t>2021/1/3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681F0-216F-48B9-85B0-EF83717AD22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29828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2294B-EAC5-4CF0-8DD0-A4ABE79AD3AE}" type="datetimeFigureOut">
              <a:rPr lang="zh-CN" altLang="en-US" smtClean="0"/>
              <a:t>2021/1/3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681F0-216F-48B9-85B0-EF83717AD22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41089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2294B-EAC5-4CF0-8DD0-A4ABE79AD3AE}" type="datetimeFigureOut">
              <a:rPr lang="zh-CN" altLang="en-US" smtClean="0"/>
              <a:t>2021/1/3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681F0-216F-48B9-85B0-EF83717AD22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60607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2294B-EAC5-4CF0-8DD0-A4ABE79AD3AE}" type="datetimeFigureOut">
              <a:rPr lang="zh-CN" altLang="en-US" smtClean="0"/>
              <a:t>2021/1/3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681F0-216F-48B9-85B0-EF83717AD22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08842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2294B-EAC5-4CF0-8DD0-A4ABE79AD3AE}" type="datetimeFigureOut">
              <a:rPr lang="zh-CN" altLang="en-US" smtClean="0"/>
              <a:t>2021/1/3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681F0-216F-48B9-85B0-EF83717AD22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65841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2294B-EAC5-4CF0-8DD0-A4ABE79AD3AE}" type="datetimeFigureOut">
              <a:rPr lang="zh-CN" altLang="en-US" smtClean="0"/>
              <a:t>2021/1/3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681F0-216F-48B9-85B0-EF83717AD22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84510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2294B-EAC5-4CF0-8DD0-A4ABE79AD3AE}" type="datetimeFigureOut">
              <a:rPr lang="zh-CN" altLang="en-US" smtClean="0"/>
              <a:t>2021/1/3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681F0-216F-48B9-85B0-EF83717AD22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33343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2294B-EAC5-4CF0-8DD0-A4ABE79AD3AE}" type="datetimeFigureOut">
              <a:rPr lang="zh-CN" altLang="en-US" smtClean="0"/>
              <a:t>2021/1/3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681F0-216F-48B9-85B0-EF83717AD22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54954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B2294B-EAC5-4CF0-8DD0-A4ABE79AD3AE}" type="datetimeFigureOut">
              <a:rPr lang="zh-CN" altLang="en-US" smtClean="0"/>
              <a:t>2021/1/3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3681F0-216F-48B9-85B0-EF83717AD22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520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hanyu.baidu.com/s?wd=%E5%BC%A0%E5%AD%9D%E7%A5%A5" TargetMode="Externa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84480" y="457200"/>
            <a:ext cx="11551920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生命的价值在于心性的自由    </a:t>
            </a:r>
            <a:endParaRPr lang="en-US" altLang="zh-CN" sz="66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66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6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</a:t>
            </a:r>
            <a:r>
              <a:rPr lang="en-US" altLang="zh-CN" sz="6600" b="1" dirty="0" smtClean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6600" b="1" dirty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方山子传</a:t>
            </a:r>
            <a:r>
              <a:rPr lang="en-US" altLang="zh-CN" sz="6600" b="1" dirty="0" smtClean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</a:p>
          <a:p>
            <a:r>
              <a:rPr lang="en-US" altLang="zh-CN" sz="6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6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</a:t>
            </a:r>
          </a:p>
          <a:p>
            <a:r>
              <a:rPr lang="en-US" altLang="zh-CN" sz="66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6600" b="1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</a:t>
            </a:r>
            <a:r>
              <a:rPr lang="zh-CN" altLang="en-US" sz="4800" b="1" dirty="0" smtClean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苏轼</a:t>
            </a:r>
            <a:endParaRPr lang="zh-CN" altLang="en-US" sz="4800" b="1" dirty="0">
              <a:solidFill>
                <a:srgbClr val="0033CC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04459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8" name="Rectangle 4"/>
          <p:cNvSpPr>
            <a:spLocks noGrp="1" noChangeArrowheads="1"/>
          </p:cNvSpPr>
          <p:nvPr>
            <p:ph type="title"/>
          </p:nvPr>
        </p:nvSpPr>
        <p:spPr>
          <a:xfrm>
            <a:off x="1992313" y="188913"/>
            <a:ext cx="8229600" cy="792162"/>
          </a:xfrm>
        </p:spPr>
        <p:txBody>
          <a:bodyPr/>
          <a:lstStyle/>
          <a:p>
            <a:pPr>
              <a:defRPr/>
            </a:pPr>
            <a:r>
              <a:rPr lang="zh-CN" altLang="en-US" sz="32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说“传”</a:t>
            </a:r>
            <a:endParaRPr lang="zh-TW" altLang="en-US" sz="3200" b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  <p:sp>
        <p:nvSpPr>
          <p:cNvPr id="7170" name="Rectangle 5"/>
          <p:cNvSpPr>
            <a:spLocks noGrp="1" noChangeArrowheads="1"/>
          </p:cNvSpPr>
          <p:nvPr>
            <p:ph idx="1"/>
          </p:nvPr>
        </p:nvSpPr>
        <p:spPr>
          <a:xfrm>
            <a:off x="311727" y="1196976"/>
            <a:ext cx="11471564" cy="5472113"/>
          </a:xfrm>
        </p:spPr>
        <p:txBody>
          <a:bodyPr/>
          <a:lstStyle/>
          <a:p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本文是元丰四年（</a:t>
            </a: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1081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）苏轼被贬在黄州时为好友陈</a:t>
            </a:r>
            <a:r>
              <a:rPr lang="zh-CN" altLang="en-US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慥作的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一篇</a:t>
            </a:r>
            <a:r>
              <a:rPr lang="zh-CN" altLang="en-US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别传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</a:p>
          <a:p>
            <a:endParaRPr lang="zh-CN" altLang="en-US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别传：传记文的一种。列于家谱的称“家传”，列于史乘的称“史传”，这都是“本传”；</a:t>
            </a:r>
            <a:r>
              <a:rPr lang="zh-CN" altLang="en-US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本传以外的传记或对本传的补充记载，一般称为别传</a:t>
            </a:r>
            <a:r>
              <a:rPr lang="zh-CN" altLang="en-US" b="1" dirty="0">
                <a:solidFill>
                  <a:srgbClr val="FF33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TW" b="1" dirty="0">
              <a:solidFill>
                <a:srgbClr val="FF33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582079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0"/>
            <a:ext cx="12192000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600"/>
              </a:lnSpc>
            </a:pP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方山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子，光、黄间隐人也。少时慕朱家、郭解为人，闾里之侠皆宗之。稍壮，折节读书，欲以此驰骋当世，然终不遇。晚乃遁于光、黄间，曰岐亭。庵居蔬食，不与世相闻。弃车马，毁冠服，徒步往来山中，人莫识也。见其所著帽，方耸而高，曰：</a:t>
            </a:r>
            <a:r>
              <a:rPr lang="zh-CN" altLang="en-US" sz="2400" b="1" u="sng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“此</a:t>
            </a:r>
            <a:r>
              <a:rPr lang="zh-CN" altLang="en-US" sz="24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岂</a:t>
            </a:r>
            <a:r>
              <a:rPr lang="zh-CN" altLang="en-US" sz="2400" b="1" u="sng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古方山冠之遗象乎？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”因谓之方山子。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/>
            </a:r>
            <a:b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400" b="1" dirty="0" smtClean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余</a:t>
            </a:r>
            <a:r>
              <a:rPr lang="zh-CN" altLang="en-US" sz="2400" b="1" dirty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谪居于黄，过岐亭，适见焉。曰：“呜呼！此吾故人陈慥季常也。</a:t>
            </a:r>
            <a:r>
              <a:rPr lang="zh-CN" altLang="en-US" sz="24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何为而在此？</a:t>
            </a:r>
            <a:r>
              <a:rPr lang="zh-CN" altLang="en-US" sz="2400" b="1" dirty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”方山子亦矍然，问余所以至此者。余告之故。俯而不答，仰而笑，呼余宿其家。环堵萧然，而妻子奴婢皆有自得之意。余既耸然异之。</a:t>
            </a:r>
            <a:r>
              <a:rPr lang="zh-CN" altLang="en-US" sz="2400" b="1" dirty="0" smtClean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/>
            </a:r>
            <a:br>
              <a:rPr lang="zh-CN" altLang="en-US" sz="2400" b="1" dirty="0" smtClean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独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念方山子少时，使酒好剑，用财如粪土。前十九年，余在岐山，见方山子从两骑，挟二矢，游西山。鹊起于前，使骑逐而射之，不获。方山子怒马独出，一发得之。因与余马上论用兵及古今成败，自谓一世豪士。</a:t>
            </a:r>
            <a:r>
              <a:rPr lang="zh-CN" altLang="en-US" sz="2400" b="1" u="sng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今几日耳，精悍之色犹见于眉间，而岂山中之人哉？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/>
            </a:r>
            <a:b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400" b="1" dirty="0" smtClean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然</a:t>
            </a:r>
            <a:r>
              <a:rPr lang="zh-CN" altLang="en-US" sz="2400" b="1" dirty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方山子世有勋阀，当得官，使从事于其间，今已显闻。而其家在洛阳，园宅壮丽与公侯等。河北有田，岁得帛千匹，亦足以富乐。</a:t>
            </a:r>
            <a:r>
              <a:rPr lang="zh-CN" altLang="en-US" sz="24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皆弃不取，独来穷山中，此岂无得而然哉</a:t>
            </a:r>
            <a:r>
              <a:rPr lang="zh-CN" altLang="en-US" sz="2400" b="1" dirty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？</a:t>
            </a:r>
            <a:r>
              <a:rPr lang="zh-CN" altLang="en-US" sz="2400" b="1" dirty="0" smtClean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/>
            </a:r>
            <a:br>
              <a:rPr lang="zh-CN" altLang="en-US" sz="2400" b="1" dirty="0" smtClean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zh-CN" altLang="en-US" sz="2400" b="1" dirty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余闻光、黄间多异人，往往阳狂垢污，不可得而见</a:t>
            </a:r>
            <a:r>
              <a:rPr lang="zh-CN" altLang="en-US" sz="24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。方山子倘见之欤？</a:t>
            </a:r>
          </a:p>
        </p:txBody>
      </p:sp>
    </p:spTree>
    <p:extLst>
      <p:ext uri="{BB962C8B-B14F-4D97-AF65-F5344CB8AC3E}">
        <p14:creationId xmlns:p14="http://schemas.microsoft.com/office/powerpoint/2010/main" val="2172637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52400" y="254000"/>
            <a:ext cx="11897360" cy="66274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一、注意朗读：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dirty="0" smtClean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余</a:t>
            </a:r>
            <a:r>
              <a:rPr lang="zh-CN" altLang="en-US" sz="2800" b="1" dirty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谪居于黄，过岐亭，适见焉。曰：“呜呼！此吾故人陈慥季常也。何为而在此？”方山子亦矍然，问余所以至此者。余告之故。俯而不答，仰而笑，呼余宿其家。环堵萧然，而妻子奴婢皆有自得之意。余既耸然异之</a:t>
            </a:r>
            <a:r>
              <a:rPr lang="zh-CN" altLang="en-US" sz="2800" b="1" dirty="0" smtClean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 smtClean="0">
              <a:solidFill>
                <a:srgbClr val="0033CC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呜呼！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惊喜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何为而在此？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纳闷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俯而不答，仰而笑，呼余宿其家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超然物外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环堵萧然，而妻子奴婢皆有自得之意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不可思议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b="1" dirty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/>
            </a:r>
            <a:br>
              <a:rPr lang="zh-CN" altLang="en-US" b="1" dirty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</a:br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135144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0"/>
            <a:ext cx="11389360" cy="66787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二、词义推断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 smtClean="0"/>
          </a:p>
          <a:p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精悍之色犹</a:t>
            </a:r>
            <a:r>
              <a:rPr lang="zh-CN" altLang="en-US" sz="2800" b="1" u="sng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见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于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眉间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往往</a:t>
            </a:r>
            <a:r>
              <a:rPr lang="zh-CN" altLang="en-US" sz="2800" b="1" u="sng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阳</a:t>
            </a:r>
            <a:r>
              <a:rPr lang="zh-CN" altLang="en-US" sz="2800" b="1" dirty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狂</a:t>
            </a:r>
            <a:r>
              <a:rPr lang="zh-CN" altLang="en-US" sz="2800" b="1" dirty="0" smtClean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垢污</a:t>
            </a:r>
            <a:endParaRPr lang="en-US" altLang="zh-CN" sz="2800" b="1" dirty="0" smtClean="0">
              <a:solidFill>
                <a:srgbClr val="0033CC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方山</a:t>
            </a:r>
            <a:r>
              <a:rPr lang="zh-CN" altLang="en-US" sz="2800" b="1" dirty="0" smtClean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子</a:t>
            </a:r>
            <a:r>
              <a:rPr lang="zh-CN" altLang="en-US" sz="2800" b="1" u="sng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傥</a:t>
            </a:r>
            <a:r>
              <a:rPr lang="zh-CN" altLang="en-US" sz="2800" b="1" dirty="0" smtClean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见</a:t>
            </a:r>
            <a:r>
              <a:rPr lang="zh-CN" altLang="en-US" sz="2800" b="1" dirty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之</a:t>
            </a:r>
            <a:r>
              <a:rPr lang="zh-CN" altLang="en-US" sz="2800" b="1" dirty="0" smtClean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欤                                 </a:t>
            </a:r>
            <a:r>
              <a:rPr lang="zh-CN" altLang="en-US" sz="2800" b="1" u="sng" dirty="0" smtClean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读音推断</a:t>
            </a:r>
            <a:endParaRPr lang="en-US" altLang="zh-CN" sz="2800" b="1" u="sng" dirty="0" smtClean="0">
              <a:solidFill>
                <a:srgbClr val="0033CC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光、黄</a:t>
            </a:r>
            <a:r>
              <a:rPr lang="zh-CN" altLang="en-US" sz="2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间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隐人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也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稍壮，折节读书，欲以此</a:t>
            </a:r>
            <a:r>
              <a:rPr lang="zh-CN" altLang="en-US" sz="2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驰骋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当世，然终不遇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余</a:t>
            </a:r>
            <a:r>
              <a:rPr lang="zh-CN" altLang="en-US" sz="2800" b="1" u="sng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既</a:t>
            </a:r>
            <a:r>
              <a:rPr lang="zh-CN" altLang="en-US" sz="2800" b="1" dirty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耸然异</a:t>
            </a:r>
            <a:r>
              <a:rPr lang="zh-CN" altLang="en-US" sz="2800" b="1" dirty="0" smtClean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之</a:t>
            </a:r>
            <a:endParaRPr lang="en-US" altLang="zh-CN" sz="2800" b="1" dirty="0" smtClean="0">
              <a:solidFill>
                <a:srgbClr val="0033CC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独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念方山子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少时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然方山子世有勋阀，</a:t>
            </a:r>
            <a:r>
              <a:rPr lang="zh-CN" altLang="en-US" sz="2800" b="1" u="sng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当</a:t>
            </a:r>
            <a:r>
              <a:rPr lang="zh-CN" altLang="en-US" sz="2800" b="1" dirty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得官，使从事于其间，今已显</a:t>
            </a:r>
            <a:r>
              <a:rPr lang="zh-CN" altLang="en-US" sz="2800" b="1" dirty="0" smtClean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闻</a:t>
            </a:r>
            <a:endParaRPr lang="en-US" altLang="zh-CN" sz="2800" b="1" dirty="0" smtClean="0">
              <a:solidFill>
                <a:srgbClr val="0033CC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800" b="1" dirty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                                </a:t>
            </a:r>
            <a:r>
              <a:rPr lang="zh-CN" altLang="en-US" sz="2800" b="1" u="sng" dirty="0" smtClean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语境推断</a:t>
            </a:r>
            <a:endParaRPr lang="en-US" altLang="zh-CN" sz="2800" b="1" u="sng" dirty="0" smtClean="0">
              <a:solidFill>
                <a:srgbClr val="0033CC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庵居蔬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食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见其所</a:t>
            </a:r>
            <a:r>
              <a:rPr lang="zh-CN" altLang="en-US" sz="2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著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帽，方耸而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高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                                </a:t>
            </a:r>
            <a:r>
              <a:rPr lang="zh-CN" altLang="en-US" sz="2800" b="1" u="sng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语法推断</a:t>
            </a:r>
            <a:endParaRPr lang="en-US" altLang="zh-CN" sz="2800" b="1" u="sng" dirty="0" smtClean="0">
              <a:solidFill>
                <a:srgbClr val="0033CC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dirty="0" smtClean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750268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01600" y="193040"/>
            <a:ext cx="1130808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人物传记（别传</a:t>
            </a:r>
            <a:r>
              <a:rPr lang="en-US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记载逸事）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 smtClean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传记：记载名人事迹，彰显其品质、功绩等</a:t>
            </a:r>
            <a:endParaRPr lang="en-US" altLang="zh-CN" sz="2800" b="1" dirty="0" smtClean="0">
              <a:solidFill>
                <a:srgbClr val="0033CC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苏轼对方山子的评价：</a:t>
            </a:r>
            <a:endParaRPr lang="zh-CN" altLang="en-US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189822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121920"/>
            <a:ext cx="12192000" cy="68018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方山子，光、黄间隐人也。少时慕朱家、郭解为人，闾里之侠皆宗之。稍壮，折节读书，欲以此驰骋当世，然终不遇。晚乃遁于光、黄间，曰岐亭。庵居蔬食，不与世相闻。弃车马，毁冠服，徒步往来山中，人莫识也。见其所著帽，方耸而高，曰：</a:t>
            </a:r>
            <a:r>
              <a:rPr lang="zh-CN" altLang="en-US" sz="2800" b="1" dirty="0" smtClean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“此岂古方山冠之遗象乎？”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因谓之方山子。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000"/>
              </a:lnSpc>
            </a:pPr>
            <a:r>
              <a:rPr lang="zh-CN" altLang="en-US" sz="2800" b="1" dirty="0" smtClean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少时：</a:t>
            </a:r>
            <a:endParaRPr lang="en-US" altLang="zh-CN" sz="2800" b="1" dirty="0" smtClean="0">
              <a:solidFill>
                <a:srgbClr val="0033CC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000"/>
              </a:lnSpc>
            </a:pPr>
            <a:r>
              <a:rPr lang="zh-CN" altLang="en-US" sz="2800" b="1" dirty="0" smtClean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稍壮：</a:t>
            </a:r>
            <a:endParaRPr lang="en-US" altLang="zh-CN" sz="2800" b="1" dirty="0" smtClean="0">
              <a:solidFill>
                <a:srgbClr val="0033CC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000"/>
              </a:lnSpc>
            </a:pPr>
            <a:r>
              <a:rPr lang="zh-CN" altLang="en-US" sz="2800" b="1" dirty="0" smtClean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晚：</a:t>
            </a:r>
            <a:endParaRPr lang="en-US" altLang="zh-CN" sz="2800" b="1" dirty="0" smtClean="0">
              <a:solidFill>
                <a:srgbClr val="0033CC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   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侠</a:t>
            </a:r>
            <a:r>
              <a:rPr lang="en-US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儒</a:t>
            </a:r>
            <a:r>
              <a:rPr lang="en-US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道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 smtClean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 装束与人，你还会想起谁？</a:t>
            </a:r>
            <a:endParaRPr lang="en-US" altLang="zh-CN" sz="2800" b="1" dirty="0" smtClean="0">
              <a:solidFill>
                <a:srgbClr val="0033CC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 smtClean="0">
              <a:solidFill>
                <a:srgbClr val="0033CC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/>
            </a:r>
            <a:b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</a:br>
            <a:endParaRPr lang="zh-CN" altLang="en-US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541712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01600" y="152400"/>
            <a:ext cx="1186688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余</a:t>
            </a:r>
            <a:r>
              <a:rPr lang="zh-CN" altLang="en-US" sz="2800" b="1" dirty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谪居于黄，过岐亭，适见焉。曰：“呜呼！此吾故人陈慥季常也。</a:t>
            </a:r>
            <a:r>
              <a:rPr lang="zh-CN" altLang="en-US" sz="2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何为而在此？</a:t>
            </a:r>
            <a:r>
              <a:rPr lang="zh-CN" altLang="en-US" sz="2800" b="1" dirty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”方山子亦矍然，问余所以至此者。余告之故。俯而不答，仰而笑，呼余宿其家。环堵萧然，而妻子奴婢皆有自得之意。余既耸然异之</a:t>
            </a:r>
            <a:r>
              <a:rPr lang="zh-CN" altLang="en-US" sz="2800" b="1" dirty="0" smtClean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 smtClean="0">
              <a:solidFill>
                <a:srgbClr val="0033CC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>
              <a:solidFill>
                <a:srgbClr val="0033CC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言下之意是？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在文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中寻找理由：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/>
            </a:r>
            <a:br>
              <a:rPr lang="zh-CN" altLang="en-US" sz="2800" b="1" dirty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</a:b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5584494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71120" y="193040"/>
            <a:ext cx="11897360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独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念方山子少时，使酒好剑，用财如粪土。前十九年，余在岐山，见方山子从两骑，挟二矢，游西山。鹊起于前，使骑逐而射之，不获。方山子怒马独出，一发得之。因与余马上论用兵及古今成败，自谓一世豪士。</a:t>
            </a:r>
            <a:r>
              <a:rPr lang="zh-CN" altLang="en-US" sz="2800" b="1" u="sng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今几日耳，精悍之色犹见于眉间，而岂山中之人哉</a:t>
            </a:r>
            <a:r>
              <a:rPr lang="zh-CN" altLang="en-US" sz="2800" b="1" u="sng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？</a:t>
            </a:r>
            <a:endParaRPr lang="en-US" altLang="zh-CN" sz="2800" b="1" u="sng" dirty="0" smtClean="0">
              <a:solidFill>
                <a:srgbClr val="00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u="sng" dirty="0">
              <a:solidFill>
                <a:srgbClr val="00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 smtClean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方山子人生的两次转变：</a:t>
            </a:r>
            <a:endParaRPr lang="en-US" altLang="zh-CN" sz="2800" b="1" dirty="0" smtClean="0">
              <a:solidFill>
                <a:srgbClr val="0033CC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>
              <a:solidFill>
                <a:srgbClr val="0033CC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800" b="1" dirty="0" smtClean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800" b="1" dirty="0" smtClean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</a:t>
            </a:r>
            <a:endParaRPr lang="en-US" altLang="zh-CN" sz="2800" b="1" dirty="0" smtClean="0">
              <a:solidFill>
                <a:srgbClr val="0033CC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>
              <a:solidFill>
                <a:srgbClr val="0033CC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800" b="1" dirty="0" smtClean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800" b="1" dirty="0" smtClean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</a:t>
            </a:r>
            <a:endParaRPr lang="en-US" altLang="zh-CN" sz="2800" b="1" dirty="0" smtClean="0">
              <a:solidFill>
                <a:srgbClr val="0033CC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>
              <a:solidFill>
                <a:srgbClr val="0033CC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儒雅敦厚、飘逸恬淡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/>
            </a:r>
            <a:b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</a:br>
            <a:endParaRPr lang="zh-CN" alt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86581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152400"/>
            <a:ext cx="12192000" cy="7325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然</a:t>
            </a:r>
            <a:r>
              <a:rPr lang="zh-CN" altLang="en-US" sz="2800" b="1" dirty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方山子世有勋阀，当得官，使从事于其间，今已显闻。而其家在洛阳，园宅壮丽与公侯等。河北有田，岁得帛千匹，亦足以富乐。</a:t>
            </a:r>
            <a:r>
              <a:rPr lang="zh-CN" altLang="en-US" sz="2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皆弃不取，独来穷山中，此岂无得而然哉</a:t>
            </a:r>
            <a:r>
              <a:rPr lang="zh-CN" altLang="en-US" sz="2800" b="1" dirty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？</a:t>
            </a:r>
            <a:br>
              <a:rPr lang="zh-CN" altLang="en-US" sz="2800" b="1" dirty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zh-CN" altLang="en-US" sz="2800" b="1" dirty="0" smtClean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余</a:t>
            </a:r>
            <a:r>
              <a:rPr lang="zh-CN" altLang="en-US" sz="2800" b="1" dirty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闻光、黄间多异人，往往阳狂垢污，不可得而见</a:t>
            </a:r>
            <a:r>
              <a:rPr lang="zh-CN" altLang="en-US" sz="2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。方山子倘见之欤</a:t>
            </a:r>
            <a:r>
              <a:rPr lang="zh-CN" altLang="en-US" sz="2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？</a:t>
            </a:r>
            <a:endParaRPr lang="en-US" altLang="zh-CN" sz="2800" b="1" u="sng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u="sng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此岂无</a:t>
            </a:r>
            <a:r>
              <a:rPr lang="zh-CN" altLang="en-US" sz="2800" b="1" u="sng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得</a:t>
            </a:r>
            <a:r>
              <a:rPr lang="zh-CN" altLang="en-US" sz="2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而然哉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世俗的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名利</a:t>
            </a:r>
            <a:r>
              <a:rPr lang="en-US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清贫的物质</a:t>
            </a:r>
            <a:r>
              <a:rPr lang="en-US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惬意的生活</a:t>
            </a:r>
            <a:r>
              <a:rPr lang="en-US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清洁的精神</a:t>
            </a:r>
            <a:r>
              <a:rPr lang="en-US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自由的心性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400" b="1" dirty="0" smtClean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    念</a:t>
            </a:r>
            <a:r>
              <a:rPr lang="zh-CN" altLang="en-US" sz="2400" b="1" dirty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奴娇</a:t>
            </a:r>
            <a:r>
              <a:rPr lang="en-US" altLang="zh-CN" sz="2400" b="1" dirty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·</a:t>
            </a:r>
            <a:r>
              <a:rPr lang="zh-CN" altLang="en-US" sz="2400" b="1" dirty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过洞</a:t>
            </a:r>
            <a:r>
              <a:rPr lang="zh-CN" altLang="en-US" sz="2400" b="1" dirty="0" smtClean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庭    </a:t>
            </a:r>
            <a:r>
              <a:rPr lang="zh-CN" altLang="en-US" sz="2400" b="1" dirty="0" smtClean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  <a:hlinkClick r:id="rId2"/>
              </a:rPr>
              <a:t>张孝祥</a:t>
            </a:r>
            <a:r>
              <a:rPr lang="zh-CN" altLang="en-US" sz="2400" b="1" dirty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  <a:hlinkClick r:id="rId2"/>
              </a:rPr>
              <a:t> </a:t>
            </a:r>
            <a:endParaRPr lang="en-US" altLang="zh-CN" sz="2400" b="1" dirty="0" smtClean="0">
              <a:solidFill>
                <a:srgbClr val="0033CC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400" b="1" dirty="0" smtClean="0">
              <a:solidFill>
                <a:srgbClr val="0033CC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400" b="1" dirty="0" smtClean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洞</a:t>
            </a:r>
            <a:r>
              <a:rPr lang="zh-CN" altLang="en-US" sz="2400" b="1" dirty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庭青草，近中秋、更无一点风色。玉鉴琼田三万顷，著我扁舟一叶。素月分辉，明河共影，表里俱澄澈。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悠然心会，妙处难与君说。</a:t>
            </a:r>
          </a:p>
          <a:p>
            <a:r>
              <a:rPr lang="zh-CN" altLang="en-US" sz="2400" b="1" dirty="0" smtClean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应</a:t>
            </a:r>
            <a:r>
              <a:rPr lang="zh-CN" altLang="en-US" sz="2400" b="1" dirty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念岭海经年，孤光自照，肝肺皆冰雪。短发萧骚襟袖冷，稳泛沧浪空阔。尽挹西江，细斟北斗，万象为宾客。扣舷独啸，不知今夕何夕。</a:t>
            </a:r>
          </a:p>
          <a:p>
            <a:endParaRPr lang="en-US" altLang="zh-CN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en-US" sz="28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266010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152400"/>
            <a:ext cx="12192000" cy="6832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然</a:t>
            </a:r>
            <a:r>
              <a:rPr lang="zh-CN" altLang="en-US" sz="2800" b="1" dirty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方山子世有勋阀，当得官，使从事于其间，今已显闻。而其家在洛阳，园宅壮丽与公侯等。河北有田，岁得帛千匹，亦足以富乐。</a:t>
            </a:r>
            <a:r>
              <a:rPr lang="zh-CN" altLang="en-US" sz="2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皆弃不取，独来穷山中，此岂无得而然哉</a:t>
            </a:r>
            <a:r>
              <a:rPr lang="zh-CN" altLang="en-US" sz="2800" b="1" dirty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？</a:t>
            </a:r>
            <a:br>
              <a:rPr lang="zh-CN" altLang="en-US" sz="2800" b="1" dirty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zh-CN" altLang="en-US" sz="2800" b="1" dirty="0" smtClean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余</a:t>
            </a:r>
            <a:r>
              <a:rPr lang="zh-CN" altLang="en-US" sz="2800" b="1" dirty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闻光、黄间多异人，往往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阳狂</a:t>
            </a:r>
            <a:r>
              <a:rPr lang="zh-CN" altLang="en-US" sz="2800" b="1" dirty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垢污，不可得而见</a:t>
            </a:r>
            <a:r>
              <a:rPr lang="zh-CN" altLang="en-US" sz="2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。方山子倘见之欤</a:t>
            </a:r>
            <a:r>
              <a:rPr lang="zh-CN" altLang="en-US" sz="2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？</a:t>
            </a:r>
            <a:endParaRPr lang="en-US" altLang="zh-CN" sz="2800" b="1" u="sng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方山子倘见之欤？</a:t>
            </a:r>
            <a:endParaRPr lang="en-US" altLang="zh-CN" sz="2800" b="1" u="sng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 smtClean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理解字面意思：</a:t>
            </a:r>
            <a:endParaRPr lang="en-US" altLang="zh-CN" sz="2800" b="1" dirty="0" smtClean="0">
              <a:solidFill>
                <a:srgbClr val="0033CC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 smtClean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揣摩言下之意：</a:t>
            </a:r>
            <a:endParaRPr lang="en-US" altLang="zh-CN" sz="2800" b="1" dirty="0" smtClean="0">
              <a:solidFill>
                <a:srgbClr val="0033CC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>
              <a:solidFill>
                <a:srgbClr val="0033CC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苏轼对此类“异人”的感情，你觉得是怎样的？简单概括。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 smtClean="0">
              <a:solidFill>
                <a:srgbClr val="0033CC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u="sng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en-US" sz="28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9650227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42240" y="314960"/>
            <a:ext cx="1169416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     方山子之 “异”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  少年侠气</a:t>
            </a:r>
            <a:r>
              <a:rPr lang="zh-CN" altLang="en-US" sz="2800" b="1" dirty="0" smtClean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而晚年避世</a:t>
            </a:r>
            <a:endParaRPr lang="en-US" altLang="zh-CN" sz="2800" b="1" dirty="0" smtClean="0">
              <a:solidFill>
                <a:srgbClr val="0033CC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  环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堵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萧然</a:t>
            </a:r>
            <a:r>
              <a:rPr lang="zh-CN" altLang="en-US" sz="2800" b="1" dirty="0" smtClean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而怡然自得</a:t>
            </a:r>
            <a:endParaRPr lang="en-US" altLang="zh-CN" sz="2800" b="1" dirty="0" smtClean="0">
              <a:solidFill>
                <a:srgbClr val="0033CC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  文武全才</a:t>
            </a:r>
            <a:r>
              <a:rPr lang="zh-CN" altLang="en-US" sz="2800" b="1" dirty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而</a:t>
            </a:r>
            <a:r>
              <a:rPr lang="zh-CN" altLang="en-US" sz="2800" b="1" dirty="0" smtClean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怀才不遇</a:t>
            </a:r>
            <a:endParaRPr lang="en-US" altLang="zh-CN" sz="2800" b="1" dirty="0" smtClean="0">
              <a:solidFill>
                <a:srgbClr val="0033CC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  世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有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勋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阀</a:t>
            </a:r>
            <a:r>
              <a:rPr lang="zh-CN" altLang="en-US" sz="2800" b="1" dirty="0" smtClean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而山居隐逸</a:t>
            </a:r>
            <a:endParaRPr lang="zh-CN" altLang="en-US" sz="2800" b="1" dirty="0">
              <a:solidFill>
                <a:srgbClr val="0033CC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335874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91440" y="294640"/>
            <a:ext cx="118364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40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40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 龙</a:t>
            </a:r>
            <a:r>
              <a:rPr lang="zh-CN" altLang="en-US" sz="40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丘居士亦可怜</a:t>
            </a:r>
            <a:r>
              <a:rPr lang="zh-CN" altLang="en-US" sz="40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endParaRPr lang="en-US" altLang="zh-CN" sz="40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40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 谈</a:t>
            </a:r>
            <a:r>
              <a:rPr lang="zh-CN" altLang="en-US" sz="40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空说有夜不眠</a:t>
            </a:r>
            <a:r>
              <a:rPr lang="zh-CN" altLang="en-US" sz="40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endParaRPr lang="en-US" altLang="zh-CN" sz="40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40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 忽</a:t>
            </a:r>
            <a:r>
              <a:rPr lang="zh-CN" altLang="en-US" sz="40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闻河东狮子吼</a:t>
            </a:r>
            <a:r>
              <a:rPr lang="zh-CN" altLang="en-US" sz="40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endParaRPr lang="en-US" altLang="zh-CN" sz="40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40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 柱</a:t>
            </a:r>
            <a:r>
              <a:rPr lang="zh-CN" altLang="en-US" sz="40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杖落手心</a:t>
            </a:r>
            <a:r>
              <a:rPr lang="zh-CN" altLang="en-US" sz="40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茫然。</a:t>
            </a:r>
            <a:endParaRPr lang="zh-CN" altLang="en-US" sz="40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40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just"/>
            <a:r>
              <a:rPr lang="en-US" altLang="zh-CN" sz="40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40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                                                         </a:t>
            </a:r>
            <a:endParaRPr lang="zh-CN" altLang="en-US" sz="40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861951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807602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</TotalTime>
  <Words>1516</Words>
  <Application>Microsoft Office PowerPoint</Application>
  <PresentationFormat>宽屏</PresentationFormat>
  <Paragraphs>100</Paragraphs>
  <Slides>14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20" baseType="lpstr">
      <vt:lpstr>等线</vt:lpstr>
      <vt:lpstr>等线 Light</vt:lpstr>
      <vt:lpstr>黑体</vt:lpstr>
      <vt:lpstr>楷体</vt:lpstr>
      <vt:lpstr>Arial</vt:lpstr>
      <vt:lpstr>Office 主题​​</vt:lpstr>
      <vt:lpstr>PowerPoint 演示文稿</vt:lpstr>
      <vt:lpstr>说“传”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ThinkPad</dc:creator>
  <cp:lastModifiedBy>Think</cp:lastModifiedBy>
  <cp:revision>15</cp:revision>
  <dcterms:created xsi:type="dcterms:W3CDTF">2020-12-30T13:45:35Z</dcterms:created>
  <dcterms:modified xsi:type="dcterms:W3CDTF">2021-01-02T23:11:39Z</dcterms:modified>
</cp:coreProperties>
</file>