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9030569-74DF-F4F2-D9C0-5A49EC2700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BC07CE1-54E7-D254-9A83-7F5703103C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27582B4-2F8C-4B7D-EFD7-3497FAE2B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76F36-8155-4174-B3FE-5D5A78BA3F39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7C08D37-3E3C-BBC4-D1CD-2216ED67C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930C6BE-9751-BAB2-30B3-7E01B7064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A5A-79DF-4B43-9FBE-7803D7C03A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1819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7ACDB3-DBF4-AD89-0FD0-17649AD42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F153FA-17E0-BB6D-E05A-529FBDE46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1B3E03B-CF20-E77F-178C-CDFED024F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76F36-8155-4174-B3FE-5D5A78BA3F39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6C93FF8-313D-E36F-B651-A4C821406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B1F3B66-B31C-15A1-76FD-851DB00B2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A5A-79DF-4B43-9FBE-7803D7C03A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869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2092B42-20FB-C551-23C9-28F9D4E95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5962F43-4313-D0C3-5C9E-B14F13191D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7F66794-9CA0-0855-CEBB-E47B14CD8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76F36-8155-4174-B3FE-5D5A78BA3F39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71A67BE-A566-67B3-5E72-1D1B94875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82C9724-EB1D-29E4-94F0-F21F580C5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A5A-79DF-4B43-9FBE-7803D7C03A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0837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76D98C5-F8CA-A799-7DE2-DDB19C3DF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ADE3A8A-47DF-F744-3EF4-898C28555D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F69A004-3282-168C-F885-7EBD887672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580E783-7C48-02ED-EE88-7BE969E53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76F36-8155-4174-B3FE-5D5A78BA3F39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BFA62EE-E95E-2359-D417-113A652A4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920FDDC-1C6F-E339-4DA1-EC495B0FD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A5A-79DF-4B43-9FBE-7803D7C03A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02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DE2A8ED-0B49-76F1-3B8E-7EB003445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9E27B38-3ABF-ED95-ADBF-6DFF8F49FA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AB7253F-9115-12BF-81F3-3084ED66E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2AE77FA-6656-05E0-F9CC-8A80A0BAE8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6141B86-8278-9BB1-33B5-AFCD910377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31BE5F8-5E3C-EA2A-732B-9BFC688BF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76F36-8155-4174-B3FE-5D5A78BA3F39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4E63331-2EBD-5812-1B4C-1FF48CBA1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7131F64C-A0B4-36A7-6AAC-0AE0D6317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A5A-79DF-4B43-9FBE-7803D7C03A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244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8899AE9-6816-B043-C6A2-552CE5964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CE33207-98BE-9EFA-0355-5E07D5E59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76F36-8155-4174-B3FE-5D5A78BA3F39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788B17C-55BE-2323-199B-984965112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30BAF77-4F16-6AF0-CEF1-6351331CA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A5A-79DF-4B43-9FBE-7803D7C03A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0772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3AEE0C5-0DAE-E798-4B38-8ECE24AE0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76F36-8155-4174-B3FE-5D5A78BA3F39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79CD932-D829-32F6-035E-BB4D3E428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3A1BBAF-6565-B49E-93D9-EFF3F8010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A5A-79DF-4B43-9FBE-7803D7C03A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554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70BE68-4ECD-3C55-1935-D99140C5C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704DD6C-2B8D-2902-65F2-3B5B529528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1859629-D403-CB74-6630-8C8E11DE8C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7501717-9008-020B-9A3E-1ADAE58B5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76F36-8155-4174-B3FE-5D5A78BA3F39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6B46186-3365-3E6C-944D-68525EB95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D22B0F8-16C3-0EEB-FB8F-31CE55B9B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A5A-79DF-4B43-9FBE-7803D7C03A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475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E9FA3C4-2274-D9F0-BB77-95D2FA348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83E75AF-D2BC-2D03-4FE8-1D435585D3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78729B9-EFCB-34A5-5F31-9385FEFDB9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09ADEEB-EE5B-BB59-D7B6-6C9C39772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76F36-8155-4174-B3FE-5D5A78BA3F39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17799E4-2D77-2B63-C43C-3AC748DD8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A7321F5-F424-FE54-1E84-25369525E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A5A-79DF-4B43-9FBE-7803D7C03A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38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779D69-9810-9A98-3949-9A62E5306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AD63B19-BC60-E58C-C1B3-CD5C9D06C0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1BB2FFC-D39A-E5A0-A50D-EBB0122AB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76F36-8155-4174-B3FE-5D5A78BA3F39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D29DE12-29F5-AD1E-7FEE-BC34F99D5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62EBAE1-8DE6-BA07-FCFF-CE65BC3AD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A5A-79DF-4B43-9FBE-7803D7C03A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466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D2100DF-5536-4B1C-D368-35CAF7FC3E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C47C59E-2CBA-DF46-2B5C-01A0629E0F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D80FA9E-3587-8965-E051-1A342A141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76F36-8155-4174-B3FE-5D5A78BA3F39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3952F5E-7D17-1C01-AE00-B13746E75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02B48BF-B679-3A12-A35E-CED18F7BA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A5A-79DF-4B43-9FBE-7803D7C03A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34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FA870302-A6AD-82D0-1D75-1BE87B6BA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2210B04-0572-D42C-E6AE-B8527D0A35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7EF9CD6-B445-955D-3148-E50EDDFC27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76F36-8155-4174-B3FE-5D5A78BA3F39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0662A33-1BE0-0185-97B9-53A6736328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F4E314F-D234-CE29-D28C-53B04B124F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2AA5A-79DF-4B43-9FBE-7803D7C03A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3751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77766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 China's Ministry of Education</a:t>
            </a:r>
            <a:r>
              <a:rPr lang="zh-CN" altLang="en-US" sz="3200" b="1" dirty="0"/>
              <a:t>（</a:t>
            </a:r>
            <a:r>
              <a:rPr lang="en-US" altLang="zh-CN" sz="3200" b="1" dirty="0"/>
              <a:t>MOE</a:t>
            </a:r>
            <a:r>
              <a:rPr lang="zh-CN" altLang="en-US" sz="3200" b="1" dirty="0"/>
              <a:t>）</a:t>
            </a:r>
            <a:r>
              <a:rPr lang="en-US" altLang="zh-CN" sz="3200" b="1" dirty="0"/>
              <a:t>said foreign languages learning ______1____ (play) an important role in cultivating students' international vision and cross-cultural communication skills, while stressing the importance of _________2 _____   (strength) education that passes on traditional Chinese culture and reinforces culture confidence. </a:t>
            </a:r>
          </a:p>
          <a:p>
            <a:r>
              <a:rPr lang="en-US" altLang="zh-CN" sz="3200" b="1" dirty="0"/>
              <a:t> The MOE pointed out that the proportion of foreign language hours in the total number of hours in basic education is 6-8 percent. This is ____3___  (little) than 20-22 percent for Chinese, 13-15 percent for math, or 10-11 percent for physical education.</a:t>
            </a:r>
            <a:endParaRPr lang="zh-CN" altLang="en-US" sz="32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142876" y="2041237"/>
            <a:ext cx="32480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strengthening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3400425" y="4003208"/>
            <a:ext cx="12953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less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2209799" y="530007"/>
            <a:ext cx="18383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playing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1207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50143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The MOE wrote that the curriculum arrangement for foreign languages __________4________ (determine) in accordance with the central government's top-level design for the </a:t>
            </a:r>
            <a:r>
              <a:rPr lang="en-US" altLang="zh-CN" sz="3200" b="1" dirty="0" err="1"/>
              <a:t>gaokao</a:t>
            </a:r>
            <a:r>
              <a:rPr lang="en-US" altLang="zh-CN" sz="3200" b="1" dirty="0"/>
              <a:t> (national college entrance _______5_______ (examine). According to the requirements ______6_______ (publish) by the State Council, in 2014, there will be no change ___7_ the subject settings and scores for Chinese, mathematics and English in the </a:t>
            </a:r>
            <a:r>
              <a:rPr lang="en-US" altLang="zh-CN" sz="3200" b="1" dirty="0" err="1"/>
              <a:t>gaokao</a:t>
            </a:r>
            <a:r>
              <a:rPr lang="en-US" altLang="zh-CN" sz="3200" b="1" dirty="0"/>
              <a:t>..</a:t>
            </a:r>
            <a:endParaRPr lang="zh-CN" altLang="en-US" sz="32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8226028" y="2038677"/>
            <a:ext cx="28765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published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3800476" y="617636"/>
            <a:ext cx="34551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is determined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7895B79-ADFA-FA06-BF49-01B883926657}"/>
              </a:ext>
            </a:extLst>
          </p:cNvPr>
          <p:cNvSpPr txBox="1"/>
          <p:nvPr/>
        </p:nvSpPr>
        <p:spPr>
          <a:xfrm>
            <a:off x="8060532" y="1542067"/>
            <a:ext cx="32075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examinations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99F2BDE-049E-B1C0-7C96-4728C0973A83}"/>
              </a:ext>
            </a:extLst>
          </p:cNvPr>
          <p:cNvSpPr txBox="1"/>
          <p:nvPr/>
        </p:nvSpPr>
        <p:spPr>
          <a:xfrm>
            <a:off x="2053828" y="3010227"/>
            <a:ext cx="6703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in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635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09550" y="382012"/>
            <a:ext cx="1163955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The MOE noted ____8___ education about traditional Chinese culture and cultural confidence has always been a high priority for the ministry. According to the curriculum standards _____9_______ (current) in force, the teaching of Chinese, politics, history and other subjects has been organically integrated into education about traditional Chinese culture. Moreover, the content of Chinese traditional culture _______10_______ (include) in the </a:t>
            </a:r>
            <a:r>
              <a:rPr lang="en-US" altLang="zh-CN" sz="3200" b="1" dirty="0" err="1"/>
              <a:t>gaokao</a:t>
            </a:r>
            <a:r>
              <a:rPr lang="en-US" altLang="zh-CN" sz="3200" b="1" dirty="0"/>
              <a:t>.</a:t>
            </a:r>
            <a:endParaRPr lang="zh-CN" altLang="en-US" sz="32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2109786" y="3767553"/>
            <a:ext cx="26860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is included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4524373" y="382012"/>
            <a:ext cx="12096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that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9029A62-70FA-8B20-A711-6D2A36BD6CFF}"/>
              </a:ext>
            </a:extLst>
          </p:cNvPr>
          <p:cNvSpPr txBox="1"/>
          <p:nvPr/>
        </p:nvSpPr>
        <p:spPr>
          <a:xfrm>
            <a:off x="2109786" y="1751617"/>
            <a:ext cx="2324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currently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2392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276</Words>
  <Application>Microsoft Office PowerPoint</Application>
  <PresentationFormat>宽屏</PresentationFormat>
  <Paragraphs>14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7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2</cp:revision>
  <dcterms:created xsi:type="dcterms:W3CDTF">2023-01-05T08:14:08Z</dcterms:created>
  <dcterms:modified xsi:type="dcterms:W3CDTF">2023-01-05T08:14:45Z</dcterms:modified>
</cp:coreProperties>
</file>