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61" r:id="rId3"/>
    <p:sldId id="287" r:id="rId4"/>
    <p:sldId id="332" r:id="rId5"/>
    <p:sldId id="349" r:id="rId6"/>
    <p:sldId id="341" r:id="rId7"/>
    <p:sldId id="344" r:id="rId8"/>
    <p:sldId id="356" r:id="rId9"/>
    <p:sldId id="333" r:id="rId10"/>
    <p:sldId id="334" r:id="rId11"/>
    <p:sldId id="346" r:id="rId12"/>
    <p:sldId id="347" r:id="rId13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痞子" initials="痞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99"/>
    <a:srgbClr val="FFCCFF"/>
    <a:srgbClr val="66FF33"/>
    <a:srgbClr val="FF0066"/>
    <a:srgbClr val="00FFFF"/>
    <a:srgbClr val="8BE1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60.xml"/><Relationship Id="rId17" Type="http://schemas.openxmlformats.org/officeDocument/2006/relationships/commentAuthors" Target="commentAuthors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27.xml"/><Relationship Id="rId8" Type="http://schemas.openxmlformats.org/officeDocument/2006/relationships/tags" Target="../tags/tag26.xml"/><Relationship Id="rId7" Type="http://schemas.openxmlformats.org/officeDocument/2006/relationships/tags" Target="../tags/tag25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4.png"/><Relationship Id="rId16" Type="http://schemas.microsoft.com/office/2007/relationships/media" Target="../media/media1.mp3"/><Relationship Id="rId15" Type="http://schemas.openxmlformats.org/officeDocument/2006/relationships/audio" Target="../media/media1.mp3"/><Relationship Id="rId14" Type="http://schemas.openxmlformats.org/officeDocument/2006/relationships/tags" Target="../tags/tag32.xml"/><Relationship Id="rId13" Type="http://schemas.openxmlformats.org/officeDocument/2006/relationships/tags" Target="../tags/tag31.xml"/><Relationship Id="rId12" Type="http://schemas.openxmlformats.org/officeDocument/2006/relationships/tags" Target="../tags/tag30.xml"/><Relationship Id="rId11" Type="http://schemas.openxmlformats.org/officeDocument/2006/relationships/tags" Target="../tags/tag29.xml"/><Relationship Id="rId10" Type="http://schemas.openxmlformats.org/officeDocument/2006/relationships/tags" Target="../tags/tag28.xml"/><Relationship Id="rId1" Type="http://schemas.openxmlformats.org/officeDocument/2006/relationships/tags" Target="../tags/tag19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41.xml"/><Relationship Id="rId8" Type="http://schemas.openxmlformats.org/officeDocument/2006/relationships/tags" Target="../tags/tag40.xml"/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42.xml"/><Relationship Id="rId1" Type="http://schemas.openxmlformats.org/officeDocument/2006/relationships/tags" Target="../tags/tag33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.jpeg"/><Relationship Id="rId7" Type="http://schemas.openxmlformats.org/officeDocument/2006/relationships/tags" Target="../tags/tag49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1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jpeg"/><Relationship Id="rId2" Type="http://schemas.openxmlformats.org/officeDocument/2006/relationships/tags" Target="../tags/tag59.xml"/><Relationship Id="rId1" Type="http://schemas.openxmlformats.org/officeDocument/2006/relationships/tags" Target="../tags/tag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 t="-3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156845" y="321945"/>
            <a:ext cx="11666220" cy="583565"/>
          </a:xfrm>
          <a:prstGeom prst="rect">
            <a:avLst/>
          </a:prstGeom>
          <a:solidFill>
            <a:srgbClr val="00FFFF"/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3200" b="1">
                <a:sym typeface="+mn-ea"/>
              </a:rPr>
              <a:t>B</a:t>
            </a:r>
            <a:r>
              <a:rPr lang="zh-CN" altLang="en-US" sz="3200" b="1">
                <a:sym typeface="+mn-ea"/>
              </a:rPr>
              <a:t>enefits of</a:t>
            </a:r>
            <a:r>
              <a:rPr lang="en-US" altLang="zh-CN" sz="3200" b="1" dirty="0"/>
              <a:t>__________________(breathe) Exercises 呼吸训练</a:t>
            </a:r>
            <a:r>
              <a:rPr lang="zh-CN" altLang="en-US" sz="3200" b="1" dirty="0"/>
              <a:t>的</a:t>
            </a:r>
            <a:r>
              <a:rPr lang="zh-CN" altLang="en-US" sz="3200" b="1" dirty="0"/>
              <a:t>好处</a:t>
            </a:r>
            <a:endParaRPr lang="zh-CN" altLang="en-US" sz="3200" b="1" dirty="0"/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2602230" y="321945"/>
            <a:ext cx="213487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Breathing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55245" y="5292725"/>
            <a:ext cx="11767820" cy="1198880"/>
          </a:xfrm>
          <a:prstGeom prst="rect">
            <a:avLst/>
          </a:prstGeom>
          <a:solidFill>
            <a:srgbClr val="FFCCFF"/>
          </a:solidFill>
        </p:spPr>
        <p:txBody>
          <a:bodyPr wrap="square" rtlCol="0" anchor="t">
            <a:spAutoFit/>
          </a:bodyPr>
          <a:p>
            <a:pPr algn="just"/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专家建议可以通过做呼吸训练来帮助应对焦虑、压力和失眠等问题，因为调节呼吸可以让人转移注意力、放松身体，从而减少焦虑。本期 “随身英语” 节目介绍呼吸训练的原理和益处。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4737100" y="1333500"/>
            <a:ext cx="7010400" cy="29267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just"/>
            <a:r>
              <a:rPr lang="zh-CN" altLang="en-US" sz="2800" b="1"/>
              <a:t>Experts suggest </a:t>
            </a:r>
            <a:r>
              <a:rPr lang="en-US" altLang="zh-CN" sz="2800" b="1"/>
              <a:t>____________(</a:t>
            </a:r>
            <a:r>
              <a:rPr lang="zh-CN" altLang="en-US" sz="2800" b="1"/>
              <a:t>do</a:t>
            </a:r>
            <a:r>
              <a:rPr lang="en-US" altLang="zh-CN" sz="2800" b="1"/>
              <a:t>)</a:t>
            </a:r>
            <a:r>
              <a:rPr lang="zh-CN" altLang="en-US" sz="2800" b="1"/>
              <a:t> breathing exercises to help deal with </a:t>
            </a:r>
            <a:r>
              <a:rPr lang="en-US" altLang="zh-CN" sz="2800" b="1"/>
              <a:t>______________ (</a:t>
            </a:r>
            <a:r>
              <a:rPr lang="zh-CN" altLang="en-US" sz="2800" b="1"/>
              <a:t>anxi</a:t>
            </a:r>
            <a:r>
              <a:rPr lang="en-US" altLang="zh-CN" sz="2800" b="1"/>
              <a:t>ous)</a:t>
            </a:r>
            <a:r>
              <a:rPr lang="zh-CN" altLang="en-US" sz="2800" b="1"/>
              <a:t>, stress and insomnia, because </a:t>
            </a:r>
            <a:r>
              <a:rPr lang="en-US" altLang="zh-CN" sz="2800" b="1"/>
              <a:t>________________(</a:t>
            </a:r>
            <a:r>
              <a:rPr lang="zh-CN" altLang="en-US" sz="2800" b="1"/>
              <a:t>regulat</a:t>
            </a:r>
            <a:r>
              <a:rPr lang="en-US" altLang="zh-CN" sz="2800" b="1"/>
              <a:t>e)</a:t>
            </a:r>
            <a:r>
              <a:rPr lang="zh-CN" altLang="en-US" sz="2800" b="1"/>
              <a:t> breathing can divert attention and relax the body, thus reducing anxiety. The principles and benefits of breathing exercises  </a:t>
            </a:r>
            <a:r>
              <a:rPr lang="en-US" altLang="zh-CN" sz="2800" b="1"/>
              <a:t>___________ ________________(</a:t>
            </a:r>
            <a:r>
              <a:rPr lang="zh-CN" altLang="en-US" sz="2800" b="1"/>
              <a:t>explain</a:t>
            </a:r>
            <a:r>
              <a:rPr lang="en-US" altLang="zh-CN" sz="2800" b="1"/>
              <a:t>)</a:t>
            </a:r>
            <a:r>
              <a:rPr lang="zh-CN" altLang="en-US" sz="2800" b="1"/>
              <a:t> in this episode of English on the go.</a:t>
            </a:r>
            <a:endParaRPr lang="zh-CN" altLang="en-US" sz="2800" b="1"/>
          </a:p>
        </p:txBody>
      </p:sp>
      <p:sp>
        <p:nvSpPr>
          <p:cNvPr id="14" name="文本框 13"/>
          <p:cNvSpPr txBox="1"/>
          <p:nvPr>
            <p:custDataLst>
              <p:tags r:id="rId6"/>
            </p:custDataLst>
          </p:nvPr>
        </p:nvSpPr>
        <p:spPr>
          <a:xfrm>
            <a:off x="9635490" y="1683385"/>
            <a:ext cx="169545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</a:rPr>
              <a:t>anxiety</a:t>
            </a:r>
            <a:endParaRPr lang="en-US" altLang="zh-CN" sz="3600" b="1" dirty="0">
              <a:solidFill>
                <a:srgbClr val="7030A0"/>
              </a:solidFill>
            </a:endParaRPr>
          </a:p>
        </p:txBody>
      </p:sp>
      <p:sp>
        <p:nvSpPr>
          <p:cNvPr id="15" name="文本框 14"/>
          <p:cNvSpPr txBox="1"/>
          <p:nvPr>
            <p:custDataLst>
              <p:tags r:id="rId7"/>
            </p:custDataLst>
          </p:nvPr>
        </p:nvSpPr>
        <p:spPr>
          <a:xfrm>
            <a:off x="7498080" y="1119505"/>
            <a:ext cx="148844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</a:rPr>
              <a:t>doing</a:t>
            </a:r>
            <a:endParaRPr lang="en-US" altLang="zh-CN" sz="3600" b="1" dirty="0">
              <a:solidFill>
                <a:srgbClr val="7030A0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8"/>
            </p:custDataLst>
          </p:nvPr>
        </p:nvSpPr>
        <p:spPr>
          <a:xfrm>
            <a:off x="4737100" y="2577465"/>
            <a:ext cx="250888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</a:rPr>
              <a:t>regulating</a:t>
            </a:r>
            <a:endParaRPr lang="en-US" altLang="zh-CN" sz="3600" b="1" dirty="0">
              <a:solidFill>
                <a:srgbClr val="7030A0"/>
              </a:solidFill>
            </a:endParaRPr>
          </a:p>
        </p:txBody>
      </p:sp>
      <p:pic>
        <p:nvPicPr>
          <p:cNvPr id="100" name="图片 99"/>
          <p:cNvPicPr/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29540" y="1683385"/>
            <a:ext cx="4496435" cy="3010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>
            <p:custDataLst>
              <p:tags r:id="rId11"/>
            </p:custDataLst>
          </p:nvPr>
        </p:nvSpPr>
        <p:spPr>
          <a:xfrm>
            <a:off x="10287000" y="3806190"/>
            <a:ext cx="86169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</a:rPr>
              <a:t>are</a:t>
            </a:r>
            <a:endParaRPr lang="en-US" altLang="zh-CN" sz="3600" b="1" dirty="0">
              <a:solidFill>
                <a:srgbClr val="7030A0"/>
              </a:solidFill>
            </a:endParaRPr>
          </a:p>
        </p:txBody>
      </p:sp>
      <p:sp>
        <p:nvSpPr>
          <p:cNvPr id="8" name="文本框 7"/>
          <p:cNvSpPr txBox="1"/>
          <p:nvPr>
            <p:custDataLst>
              <p:tags r:id="rId12"/>
            </p:custDataLst>
          </p:nvPr>
        </p:nvSpPr>
        <p:spPr>
          <a:xfrm>
            <a:off x="4803775" y="4260215"/>
            <a:ext cx="227076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</a:rPr>
              <a:t>explained</a:t>
            </a:r>
            <a:endParaRPr lang="en-US" altLang="zh-CN" sz="3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6" grpId="0" bldLvl="0" animBg="1"/>
      <p:bldP spid="14" grpId="0" bldLvl="0" animBg="1"/>
      <p:bldP spid="15" grpId="0" bldLvl="0" animBg="1"/>
      <p:bldP spid="5" grpId="0" bldLvl="0" animBg="1"/>
      <p:bldP spid="7" grpId="0" bldLvl="0" animBg="1"/>
      <p:bldP spid="8" grpId="0" bldLvl="0" animBg="1"/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572770" y="151765"/>
            <a:ext cx="10716895" cy="1325880"/>
          </a:xfrm>
        </p:spPr>
        <p:txBody>
          <a:bodyPr/>
          <a:lstStyle/>
          <a:p>
            <a:r>
              <a:rPr lang="en-US" altLang="zh-CN" b="1">
                <a:highlight>
                  <a:srgbClr val="FFFF00"/>
                </a:highlight>
                <a:sym typeface="+mn-ea"/>
              </a:rPr>
              <a:t>Vocabulary</a:t>
            </a:r>
            <a:endParaRPr lang="en-US" altLang="zh-CN" b="1">
              <a:highlight>
                <a:srgbClr val="FFFF00"/>
              </a:highlight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  <p:custDataLst>
              <p:tags r:id="rId1"/>
            </p:custDataLst>
          </p:nvPr>
        </p:nvSpPr>
        <p:spPr>
          <a:xfrm>
            <a:off x="266065" y="1139190"/>
            <a:ext cx="5936615" cy="5560695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 fontAlgn="auto">
              <a:lnSpc>
                <a:spcPts val="2100"/>
              </a:lnSpc>
              <a:spcAft>
                <a:spcPts val="0"/>
              </a:spcAft>
              <a:buNone/>
            </a:pPr>
            <a:endParaRPr lang="zh-CN" altLang="en-US" b="1" dirty="0"/>
          </a:p>
          <a:p>
            <a:pPr marL="0" indent="0" fontAlgn="auto">
              <a:lnSpc>
                <a:spcPts val="2100"/>
              </a:lnSpc>
              <a:spcAft>
                <a:spcPts val="0"/>
              </a:spcAft>
              <a:buNone/>
            </a:pPr>
            <a:r>
              <a:rPr lang="zh-CN" altLang="en-US" b="1" dirty="0"/>
              <a:t>insomnia 失眠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anxiety 焦虑，不安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breathing exercise 呼吸训练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oxygen 氧气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instinctively 本能地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flow 供应，流动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lung 肺，肺部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shallow （呼吸）浅的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breath 气息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breathing rate 呼吸频率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sympathetic nervous system 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交感神经系统</a:t>
            </a:r>
            <a:endParaRPr lang="zh-CN" altLang="en-US" b="1" dirty="0"/>
          </a:p>
        </p:txBody>
      </p:sp>
      <p:sp>
        <p:nvSpPr>
          <p:cNvPr id="5" name="内容占位符 4"/>
          <p:cNvSpPr>
            <a:spLocks noGrp="1"/>
          </p:cNvSpPr>
          <p:nvPr>
            <p:ph sz="half" idx="2"/>
            <p:custDataLst>
              <p:tags r:id="rId2"/>
            </p:custDataLst>
          </p:nvPr>
        </p:nvSpPr>
        <p:spPr>
          <a:xfrm>
            <a:off x="6339205" y="513080"/>
            <a:ext cx="5767705" cy="6187440"/>
          </a:xfrm>
          <a:solidFill>
            <a:srgbClr val="FFCCFF"/>
          </a:solidFill>
        </p:spPr>
        <p:txBody>
          <a:bodyPr>
            <a:normAutofit/>
          </a:bodyPr>
          <a:lstStyle/>
          <a:p>
            <a:pPr marL="0" algn="l" fontAlgn="auto">
              <a:lnSpc>
                <a:spcPts val="2100"/>
              </a:lnSpc>
              <a:spcAft>
                <a:spcPts val="0"/>
              </a:spcAft>
              <a:buClrTx/>
              <a:buSzTx/>
              <a:buNone/>
            </a:pPr>
            <a:endParaRPr lang="zh-CN" altLang="en-US" b="1" dirty="0"/>
          </a:p>
          <a:p>
            <a:pPr marL="0" algn="l" fontAlgn="auto">
              <a:lnSpc>
                <a:spcPts val="21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fight-or-flight response 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战斗或逃跑反应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rapid breathing 呼吸急促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parasympathetic nervous system 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副交感神经系统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rest-and-digest state （身体的）“休息和消化” 状态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breathing technique 呼吸技巧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diaphragm （横）隔膜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inhale 吸气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hold someone's breath 屏住呼吸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exhale 呼气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nostril 鼻孔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uiExpand="1" build="p"/>
      <p:bldP spid="5" grpId="0" animBg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>
            <p:custDataLst>
              <p:tags r:id="rId1"/>
            </p:custDataLst>
          </p:nvPr>
        </p:nvSpPr>
        <p:spPr>
          <a:xfrm>
            <a:off x="5991225" y="5100955"/>
            <a:ext cx="5942965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en-US" altLang="zh-CN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  <a:latin typeface="Comic Sans MS" panose="030F0702030302020204" charset="0"/>
                <a:cs typeface="Comic Sans MS" panose="030F0702030302020204" charset="0"/>
              </a:rPr>
              <a:t>Reading-vocabulary</a:t>
            </a:r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</a:rPr>
              <a:t> </a:t>
            </a:r>
            <a:endParaRPr lang="en-US" altLang="zh-CN" sz="7200" b="1">
              <a:ln w="22225">
                <a:solidFill>
                  <a:schemeClr val="accent2"/>
                </a:solidFill>
                <a:prstDash val="solid"/>
              </a:ln>
              <a:solidFill>
                <a:srgbClr val="FF0099"/>
              </a:solidFill>
              <a:effectLst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29920" y="754380"/>
            <a:ext cx="10932160" cy="62471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/>
              <a:t>______________________(</a:t>
            </a:r>
            <a:r>
              <a:rPr lang="zh-CN" altLang="en-US" sz="3200" b="1"/>
              <a:t>与</a:t>
            </a:r>
            <a:r>
              <a:rPr lang="en-US" altLang="zh-CN" sz="3200" b="1"/>
              <a:t>......</a:t>
            </a:r>
            <a:r>
              <a:rPr lang="zh-CN" altLang="en-US" sz="3200" b="1"/>
              <a:t>斗争）insomnia? Worried by anxiety? The first piece of advice that you </a:t>
            </a:r>
            <a:r>
              <a:rPr lang="en-US" altLang="zh-CN" sz="3200" b="1"/>
              <a:t>____________________(</a:t>
            </a:r>
            <a:r>
              <a:rPr lang="zh-CN" altLang="en-US" sz="3200" b="1"/>
              <a:t>可能） see is to try breathing exercises. From ancient yoga practitioners to modern health professionals, experts have </a:t>
            </a:r>
            <a:r>
              <a:rPr lang="en-US" altLang="zh-CN" sz="3200" b="1"/>
              <a:t>_________________________________ (提出了这一建议)</a:t>
            </a:r>
            <a:r>
              <a:rPr lang="zh-CN" altLang="en-US" sz="3200" b="1"/>
              <a:t>. But how can simple breathing activities have such a significant effect on </a:t>
            </a:r>
            <a:r>
              <a:rPr lang="en-US" altLang="zh-CN" sz="3200" b="1"/>
              <a:t>__________________________ (</a:t>
            </a:r>
            <a:r>
              <a:rPr lang="zh-CN" altLang="en-US" sz="3200" b="1"/>
              <a:t>我们</a:t>
            </a:r>
            <a:r>
              <a:rPr lang="zh-CN" altLang="en-US" sz="3200" b="1"/>
              <a:t>的身心健康）?</a:t>
            </a:r>
            <a:endParaRPr lang="zh-CN" altLang="en-US" sz="3200" b="1"/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3200" b="1"/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3200" b="1"/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011555" y="754380"/>
            <a:ext cx="352552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sym typeface="+mn-ea"/>
              </a:rPr>
              <a:t>Struggling with</a:t>
            </a:r>
            <a:r>
              <a:rPr lang="zh-CN" altLang="en-US" sz="3600" b="1">
                <a:sym typeface="+mn-ea"/>
              </a:rPr>
              <a:t> </a:t>
            </a:r>
            <a:endParaRPr lang="zh-CN" altLang="en-US" sz="3600" b="1">
              <a:solidFill>
                <a:srgbClr val="7030A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4"/>
            </p:custDataLst>
          </p:nvPr>
        </p:nvSpPr>
        <p:spPr>
          <a:xfrm>
            <a:off x="5813425" y="3260725"/>
            <a:ext cx="599122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sym typeface="+mn-ea"/>
              </a:rPr>
              <a:t>made this recommendation</a:t>
            </a:r>
            <a:endParaRPr lang="zh-CN" altLang="en-US" sz="36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1011555" y="1970405"/>
            <a:ext cx="282638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sym typeface="+mn-ea"/>
              </a:rPr>
              <a:t>are likely to</a:t>
            </a:r>
            <a:endParaRPr lang="zh-CN" altLang="en-US" sz="3600" b="1">
              <a:solidFill>
                <a:srgbClr val="7030A0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7531735" y="4330065"/>
            <a:ext cx="3686810" cy="119888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sym typeface="+mn-ea"/>
              </a:rPr>
              <a:t>our mental and physical health</a:t>
            </a:r>
            <a:endParaRPr lang="zh-CN" altLang="en-US" sz="3600" b="1" dirty="0">
              <a:solidFill>
                <a:srgbClr val="7030A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9" grpId="0" bldLvl="0" animBg="1"/>
      <p:bldP spid="5" grpId="0" bldLvl="0" animBg="1"/>
      <p:bldP spid="5" grpId="1" animBg="1"/>
      <p:bldP spid="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533400" y="441325"/>
            <a:ext cx="11396980" cy="509079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just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/>
              <a:t>Once we consider how </a:t>
            </a:r>
            <a:r>
              <a:rPr lang="en-US" altLang="zh-CN" sz="2800" b="1"/>
              <a:t>_______________</a:t>
            </a:r>
            <a:r>
              <a:rPr lang="zh-CN" altLang="en-US" sz="2800" b="1"/>
              <a:t> oxygen is for life, it might seem </a:t>
            </a:r>
            <a:r>
              <a:rPr lang="en-US" altLang="zh-CN" sz="2800" b="1"/>
              <a:t>______________</a:t>
            </a:r>
            <a:r>
              <a:rPr lang="zh-CN" altLang="en-US" sz="2800" b="1"/>
              <a:t> that focusing on this can help our health. Our </a:t>
            </a:r>
            <a:r>
              <a:rPr lang="en-US" altLang="zh-CN" sz="2800" b="1"/>
              <a:t>_______________ </a:t>
            </a:r>
            <a:r>
              <a:rPr lang="zh-CN" altLang="en-US" sz="2800" b="1"/>
              <a:t> system instinctively regulates the flow of oxygen into our </a:t>
            </a:r>
            <a:r>
              <a:rPr lang="en-US" altLang="zh-CN" sz="2800" b="1"/>
              <a:t>____________</a:t>
            </a:r>
            <a:r>
              <a:rPr lang="zh-CN" altLang="en-US" sz="2800" b="1"/>
              <a:t>. Possibly because of body </a:t>
            </a:r>
            <a:r>
              <a:rPr lang="en-US" altLang="zh-CN" sz="2800" b="1"/>
              <a:t>___________</a:t>
            </a:r>
            <a:r>
              <a:rPr lang="zh-CN" altLang="en-US" sz="2800" b="1"/>
              <a:t> concerns, many people hold in their stomachs, taking </a:t>
            </a:r>
            <a:r>
              <a:rPr lang="en-US" altLang="zh-CN" sz="2800" b="1"/>
              <a:t>______________</a:t>
            </a:r>
            <a:r>
              <a:rPr lang="zh-CN" altLang="en-US" sz="2800" b="1"/>
              <a:t> breaths. This can lead our body to </a:t>
            </a:r>
            <a:r>
              <a:rPr lang="en-US" altLang="zh-CN" sz="2800" b="1"/>
              <a:t>______________</a:t>
            </a:r>
            <a:r>
              <a:rPr lang="zh-CN" altLang="en-US" sz="2800" b="1"/>
              <a:t> our breathing rate to compensate.</a:t>
            </a:r>
            <a:endParaRPr lang="zh-CN" altLang="en-US" sz="2800" b="1"/>
          </a:p>
          <a:p>
            <a:pPr algn="just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/>
              <a:t>Our breathing also gets faster when we're </a:t>
            </a:r>
            <a:r>
              <a:rPr lang="en-US" altLang="zh-CN" sz="2800" b="1"/>
              <a:t>_____________</a:t>
            </a:r>
            <a:r>
              <a:rPr lang="zh-CN" altLang="en-US" sz="2800" b="1"/>
              <a:t> or anxious. When this happens, our </a:t>
            </a:r>
            <a:r>
              <a:rPr lang="en-US" altLang="zh-CN" sz="2800" b="1"/>
              <a:t>_________________</a:t>
            </a:r>
            <a:r>
              <a:rPr lang="zh-CN" altLang="en-US" sz="2800" b="1"/>
              <a:t> nervous system triggers a fight-or-flight </a:t>
            </a:r>
            <a:r>
              <a:rPr lang="en-US" altLang="zh-CN" sz="2800" b="1"/>
              <a:t>______________</a:t>
            </a:r>
            <a:r>
              <a:rPr lang="zh-CN" altLang="en-US" sz="2800" b="1"/>
              <a:t>. As well as affecting breathing, this increases our </a:t>
            </a:r>
            <a:r>
              <a:rPr lang="en-US" altLang="zh-CN" sz="2800" b="1"/>
              <a:t>__________</a:t>
            </a:r>
            <a:r>
              <a:rPr lang="zh-CN" altLang="en-US" sz="2800" b="1"/>
              <a:t> rate and produces adrenaline to prepare our </a:t>
            </a:r>
            <a:r>
              <a:rPr lang="en-US" altLang="zh-CN" sz="2800" b="1"/>
              <a:t>_______________</a:t>
            </a:r>
            <a:r>
              <a:rPr lang="zh-CN" altLang="en-US" sz="2800" b="1"/>
              <a:t> for action. Stress and anxiety can thus be linked with </a:t>
            </a:r>
            <a:r>
              <a:rPr lang="en-US" altLang="zh-CN" sz="2800" b="1"/>
              <a:t>_____________</a:t>
            </a:r>
            <a:r>
              <a:rPr lang="zh-CN" altLang="en-US" sz="2800" b="1"/>
              <a:t> breathing.</a:t>
            </a:r>
            <a:endParaRPr lang="zh-CN" altLang="en-US" sz="2800" b="1"/>
          </a:p>
        </p:txBody>
      </p:sp>
      <p:sp>
        <p:nvSpPr>
          <p:cNvPr id="21" name="矩形 20"/>
          <p:cNvSpPr/>
          <p:nvPr/>
        </p:nvSpPr>
        <p:spPr>
          <a:xfrm>
            <a:off x="6329680" y="5438140"/>
            <a:ext cx="4295775" cy="68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FFFF"/>
                </a:solidFill>
              </a14:hiddenFill>
            </a:ext>
          </a:extLst>
        </p:spPr>
        <p:txBody>
          <a:bodyPr wrap="square" rtlCol="0" anchor="t">
            <a:noAutofit/>
          </a:bodyPr>
          <a:p>
            <a:pPr algn="ctr"/>
            <a:r>
              <a:rPr lang="en-US" altLang="zh-CN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  <a:latin typeface="Comic Sans MS" panose="030F0702030302020204" charset="0"/>
                <a:cs typeface="Comic Sans MS" panose="030F0702030302020204" charset="0"/>
              </a:rPr>
              <a:t>Listening</a:t>
            </a:r>
            <a:r>
              <a:rPr lang="en-US" altLang="zh-CN" sz="6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</a:rPr>
              <a:t> </a:t>
            </a:r>
            <a:endParaRPr lang="en-US" altLang="zh-CN" sz="6600" b="1">
              <a:ln w="22225">
                <a:solidFill>
                  <a:schemeClr val="accent2"/>
                </a:solidFill>
                <a:prstDash val="solid"/>
              </a:ln>
              <a:solidFill>
                <a:srgbClr val="FF0099"/>
              </a:solidFill>
              <a:effectLst/>
            </a:endParaRPr>
          </a:p>
        </p:txBody>
      </p:sp>
      <p:sp>
        <p:nvSpPr>
          <p:cNvPr id="11" name="文本框 10"/>
          <p:cNvSpPr txBox="1"/>
          <p:nvPr>
            <p:custDataLst>
              <p:tags r:id="rId2"/>
            </p:custDataLst>
          </p:nvPr>
        </p:nvSpPr>
        <p:spPr>
          <a:xfrm>
            <a:off x="4455795" y="441325"/>
            <a:ext cx="214122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essential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>
            <p:custDataLst>
              <p:tags r:id="rId3"/>
            </p:custDataLst>
          </p:nvPr>
        </p:nvSpPr>
        <p:spPr>
          <a:xfrm>
            <a:off x="885825" y="852805"/>
            <a:ext cx="174815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obvious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1068070" y="1436370"/>
            <a:ext cx="167322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nervous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5" name="文本框 14"/>
          <p:cNvSpPr txBox="1"/>
          <p:nvPr>
            <p:custDataLst>
              <p:tags r:id="rId5"/>
            </p:custDataLst>
          </p:nvPr>
        </p:nvSpPr>
        <p:spPr>
          <a:xfrm>
            <a:off x="7676515" y="1864360"/>
            <a:ext cx="148526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image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6" name="文本框 15"/>
          <p:cNvSpPr txBox="1"/>
          <p:nvPr>
            <p:custDataLst>
              <p:tags r:id="rId6"/>
            </p:custDataLst>
          </p:nvPr>
        </p:nvSpPr>
        <p:spPr>
          <a:xfrm>
            <a:off x="1569085" y="1938020"/>
            <a:ext cx="128651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lungs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7029450" y="2447925"/>
            <a:ext cx="175768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shallow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3608070" y="2813050"/>
            <a:ext cx="174879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increase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3400" y="6247130"/>
            <a:ext cx="11481435" cy="706755"/>
          </a:xfrm>
          <a:prstGeom prst="rect">
            <a:avLst/>
          </a:prstGeom>
          <a:solidFill>
            <a:srgbClr val="FFE4E0"/>
          </a:solidFill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002060"/>
                </a:solidFill>
              </a:rPr>
              <a:t>除了影响呼吸，这还会增加我们的心率，产生肾上腺素，让我们的肌肉为行动做好准备。 因此，压力和焦虑可能与呼吸急促有关。</a:t>
            </a:r>
            <a:endParaRPr lang="zh-CN" altLang="en-US" sz="2000" b="1">
              <a:solidFill>
                <a:srgbClr val="002060"/>
              </a:solidFill>
            </a:endParaRPr>
          </a:p>
        </p:txBody>
      </p:sp>
      <p:sp>
        <p:nvSpPr>
          <p:cNvPr id="10" name="文本框 9"/>
          <p:cNvSpPr txBox="1"/>
          <p:nvPr>
            <p:custDataLst>
              <p:tags r:id="rId9"/>
            </p:custDataLst>
          </p:nvPr>
        </p:nvSpPr>
        <p:spPr>
          <a:xfrm>
            <a:off x="7990840" y="3267075"/>
            <a:ext cx="169672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stressed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4794885" y="3756660"/>
            <a:ext cx="260223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sympathetic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2988945" y="4772025"/>
            <a:ext cx="128079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heart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8" name="文本框 17"/>
          <p:cNvSpPr txBox="1"/>
          <p:nvPr>
            <p:custDataLst>
              <p:tags r:id="rId12"/>
            </p:custDataLst>
          </p:nvPr>
        </p:nvSpPr>
        <p:spPr>
          <a:xfrm>
            <a:off x="908050" y="5233035"/>
            <a:ext cx="172593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muscles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9" name="文本框 18"/>
          <p:cNvSpPr txBox="1"/>
          <p:nvPr>
            <p:custDataLst>
              <p:tags r:id="rId13"/>
            </p:custDataLst>
          </p:nvPr>
        </p:nvSpPr>
        <p:spPr>
          <a:xfrm>
            <a:off x="3489325" y="4271010"/>
            <a:ext cx="186753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response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14"/>
            </p:custDataLst>
          </p:nvPr>
        </p:nvSpPr>
        <p:spPr>
          <a:xfrm>
            <a:off x="908050" y="5734050"/>
            <a:ext cx="129349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rapid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pic>
        <p:nvPicPr>
          <p:cNvPr id="20" name="ea2bf3f2-ec87-4352-b3ec-9d6d47145cfa">
            <a:hlinkClick r:id="" action="ppaction://media"/>
          </p:cNvPr>
          <p:cNvPicPr/>
          <p:nvPr>
            <a:audioFile r:link="rId15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0303510" y="5734050"/>
            <a:ext cx="495300" cy="49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5379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8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1" grpId="0" bldLvl="0" animBg="1"/>
      <p:bldP spid="14" grpId="0" bldLvl="0" animBg="1"/>
      <p:bldP spid="4" grpId="0" bldLvl="0" animBg="1"/>
      <p:bldP spid="15" grpId="0" bldLvl="0" animBg="1"/>
      <p:bldP spid="16" grpId="0" bldLvl="0" animBg="1"/>
      <p:bldP spid="2" grpId="0" bldLvl="0" animBg="1"/>
      <p:bldP spid="7" grpId="0" bldLvl="0" animBg="1"/>
      <p:bldP spid="10" grpId="0" bldLvl="0" animBg="1"/>
      <p:bldP spid="12" grpId="0" bldLvl="0" animBg="1"/>
      <p:bldP spid="13" grpId="0" bldLvl="0" animBg="1"/>
      <p:bldP spid="18" grpId="0" bldLvl="0" animBg="1"/>
      <p:bldP spid="19" grpId="0" bldLvl="0" animBg="1"/>
      <p:bldP spid="8" grpId="0" bldLvl="0" animBg="1"/>
      <p:bldP spid="8" grpId="1" animBg="1"/>
      <p:bldP spid="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79400" y="621030"/>
            <a:ext cx="11676380" cy="43999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fontAlgn="auto">
              <a:lnSpc>
                <a:spcPts val="42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>
                <a:solidFill>
                  <a:srgbClr val="002060"/>
                </a:solidFill>
              </a:rPr>
              <a:t>To recover </a:t>
            </a:r>
            <a:r>
              <a:rPr lang="en-US" altLang="zh-CN" sz="3200" b="1">
                <a:solidFill>
                  <a:srgbClr val="002060"/>
                </a:solidFill>
              </a:rPr>
              <a:t>___________</a:t>
            </a:r>
            <a:r>
              <a:rPr lang="zh-CN" altLang="en-US" sz="3200" b="1">
                <a:solidFill>
                  <a:srgbClr val="002060"/>
                </a:solidFill>
              </a:rPr>
              <a:t> a threat, our parasympathetic nervous system can put our body into a rest-and-digest state </a:t>
            </a:r>
            <a:r>
              <a:rPr lang="en-US" altLang="zh-CN" sz="3200" b="1">
                <a:solidFill>
                  <a:srgbClr val="002060"/>
                </a:solidFill>
              </a:rPr>
              <a:t>_______________(</a:t>
            </a:r>
            <a:r>
              <a:rPr lang="zh-CN" altLang="en-US" sz="3200" b="1">
                <a:solidFill>
                  <a:srgbClr val="002060"/>
                </a:solidFill>
              </a:rPr>
              <a:t>allow</a:t>
            </a:r>
            <a:r>
              <a:rPr lang="en-US" altLang="zh-CN" sz="3200" b="1">
                <a:solidFill>
                  <a:srgbClr val="002060"/>
                </a:solidFill>
              </a:rPr>
              <a:t>)</a:t>
            </a:r>
            <a:r>
              <a:rPr lang="zh-CN" altLang="en-US" sz="3200" b="1">
                <a:solidFill>
                  <a:srgbClr val="002060"/>
                </a:solidFill>
              </a:rPr>
              <a:t> us to relax and be calm. </a:t>
            </a:r>
            <a:r>
              <a:rPr lang="en-US" altLang="zh-CN" sz="3200" b="1">
                <a:solidFill>
                  <a:srgbClr val="002060"/>
                </a:solidFill>
              </a:rPr>
              <a:t>_______</a:t>
            </a:r>
            <a:r>
              <a:rPr lang="zh-CN" altLang="en-US" sz="3200" b="1">
                <a:solidFill>
                  <a:srgbClr val="002060"/>
                </a:solidFill>
              </a:rPr>
              <a:t> this state, breathing and heart rates slow. </a:t>
            </a:r>
            <a:r>
              <a:rPr lang="en-US" altLang="zh-CN" sz="3200" b="1">
                <a:solidFill>
                  <a:srgbClr val="002060"/>
                </a:solidFill>
              </a:rPr>
              <a:t>______________</a:t>
            </a:r>
            <a:r>
              <a:rPr lang="zh-CN" altLang="en-US" sz="3200" b="1">
                <a:solidFill>
                  <a:srgbClr val="002060"/>
                </a:solidFill>
              </a:rPr>
              <a:t>, it appears  slow, deep breathing can also make this </a:t>
            </a:r>
            <a:r>
              <a:rPr lang="en-US" altLang="zh-CN" sz="3200" b="1">
                <a:solidFill>
                  <a:srgbClr val="002060"/>
                </a:solidFill>
              </a:rPr>
              <a:t>______________(</a:t>
            </a:r>
            <a:r>
              <a:rPr lang="zh-CN" altLang="en-US" sz="3200" b="1">
                <a:solidFill>
                  <a:srgbClr val="002060"/>
                </a:solidFill>
              </a:rPr>
              <a:t>happen</a:t>
            </a:r>
            <a:r>
              <a:rPr lang="en-US" altLang="zh-CN" sz="3200" b="1">
                <a:solidFill>
                  <a:srgbClr val="002060"/>
                </a:solidFill>
              </a:rPr>
              <a:t>)</a:t>
            </a:r>
            <a:r>
              <a:rPr lang="zh-CN" altLang="en-US" sz="3200" b="1">
                <a:solidFill>
                  <a:srgbClr val="002060"/>
                </a:solidFill>
              </a:rPr>
              <a:t>. It's also </a:t>
            </a:r>
            <a:r>
              <a:rPr lang="en-US" altLang="zh-CN" sz="3200" b="1">
                <a:solidFill>
                  <a:srgbClr val="002060"/>
                </a:solidFill>
              </a:rPr>
              <a:t>_____________(</a:t>
            </a:r>
            <a:r>
              <a:rPr lang="zh-CN" altLang="en-US" sz="3200" b="1">
                <a:solidFill>
                  <a:srgbClr val="002060"/>
                </a:solidFill>
              </a:rPr>
              <a:t>not</a:t>
            </a:r>
            <a:r>
              <a:rPr lang="en-US" altLang="zh-CN" sz="3200" b="1">
                <a:solidFill>
                  <a:srgbClr val="002060"/>
                </a:solidFill>
              </a:rPr>
              <a:t>e)</a:t>
            </a:r>
            <a:r>
              <a:rPr lang="zh-CN" altLang="en-US" sz="3200" b="1">
                <a:solidFill>
                  <a:srgbClr val="002060"/>
                </a:solidFill>
              </a:rPr>
              <a:t> that when we focus on breathing techniques, we can </a:t>
            </a:r>
            <a:r>
              <a:rPr lang="en-US" altLang="zh-CN" sz="3200" b="1">
                <a:solidFill>
                  <a:srgbClr val="002060"/>
                </a:solidFill>
              </a:rPr>
              <a:t>__________________(</a:t>
            </a:r>
            <a:r>
              <a:rPr lang="zh-CN" altLang="en-US" sz="3200" b="1">
                <a:solidFill>
                  <a:srgbClr val="002060"/>
                </a:solidFill>
              </a:rPr>
              <a:t>distract</a:t>
            </a:r>
            <a:r>
              <a:rPr lang="en-US" altLang="zh-CN" sz="3200" b="1">
                <a:solidFill>
                  <a:srgbClr val="002060"/>
                </a:solidFill>
              </a:rPr>
              <a:t>)</a:t>
            </a:r>
            <a:r>
              <a:rPr lang="zh-CN" altLang="en-US" sz="3200" b="1">
                <a:solidFill>
                  <a:srgbClr val="002060"/>
                </a:solidFill>
              </a:rPr>
              <a:t> from the issues that </a:t>
            </a:r>
            <a:r>
              <a:rPr lang="en-US" altLang="zh-CN" sz="3200" b="1">
                <a:solidFill>
                  <a:srgbClr val="002060"/>
                </a:solidFill>
              </a:rPr>
              <a:t>__________________(</a:t>
            </a:r>
            <a:r>
              <a:rPr lang="zh-CN" altLang="en-US" sz="3200" b="1">
                <a:solidFill>
                  <a:srgbClr val="002060"/>
                </a:solidFill>
              </a:rPr>
              <a:t>caus</a:t>
            </a:r>
            <a:r>
              <a:rPr lang="en-US" altLang="zh-CN" sz="3200" b="1">
                <a:solidFill>
                  <a:srgbClr val="002060"/>
                </a:solidFill>
              </a:rPr>
              <a:t>e)</a:t>
            </a:r>
            <a:r>
              <a:rPr lang="zh-CN" altLang="en-US" sz="3200" b="1">
                <a:solidFill>
                  <a:srgbClr val="002060"/>
                </a:solidFill>
              </a:rPr>
              <a:t> us stress.</a:t>
            </a:r>
            <a:endParaRPr lang="zh-CN" altLang="en-US" sz="3200" b="1">
              <a:solidFill>
                <a:srgbClr val="002060"/>
              </a:solidFill>
            </a:endParaRPr>
          </a:p>
        </p:txBody>
      </p:sp>
      <p:sp>
        <p:nvSpPr>
          <p:cNvPr id="21" name="矩形 20"/>
          <p:cNvSpPr/>
          <p:nvPr>
            <p:custDataLst>
              <p:tags r:id="rId2"/>
            </p:custDataLst>
          </p:nvPr>
        </p:nvSpPr>
        <p:spPr>
          <a:xfrm>
            <a:off x="7529195" y="5259070"/>
            <a:ext cx="5033010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en-US" altLang="zh-CN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  <a:latin typeface="Comic Sans MS" panose="030F0702030302020204" charset="0"/>
                <a:cs typeface="Comic Sans MS" panose="030F0702030302020204" charset="0"/>
              </a:rPr>
              <a:t>Reading-grammar</a:t>
            </a:r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</a:rPr>
              <a:t> </a:t>
            </a:r>
            <a:endParaRPr lang="en-US" altLang="zh-CN" sz="7200" b="1">
              <a:ln w="22225">
                <a:solidFill>
                  <a:schemeClr val="accent2"/>
                </a:solidFill>
                <a:prstDash val="solid"/>
              </a:ln>
              <a:solidFill>
                <a:srgbClr val="FF0099"/>
              </a:solidFill>
              <a:effectLst/>
            </a:endParaRP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588010" y="1575435"/>
            <a:ext cx="200596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</a:rPr>
              <a:t>allowing</a:t>
            </a:r>
            <a:endParaRPr lang="en-US" altLang="zh-CN" sz="3600" b="1" dirty="0">
              <a:solidFill>
                <a:srgbClr val="7030A0"/>
              </a:solidFill>
            </a:endParaRPr>
          </a:p>
        </p:txBody>
      </p:sp>
      <p:sp>
        <p:nvSpPr>
          <p:cNvPr id="14" name="文本框 13"/>
          <p:cNvSpPr txBox="1"/>
          <p:nvPr>
            <p:custDataLst>
              <p:tags r:id="rId4"/>
            </p:custDataLst>
          </p:nvPr>
        </p:nvSpPr>
        <p:spPr>
          <a:xfrm>
            <a:off x="2738120" y="540385"/>
            <a:ext cx="135191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</a:rPr>
              <a:t>from</a:t>
            </a:r>
            <a:endParaRPr lang="en-US" altLang="zh-CN" sz="3600" b="1" dirty="0">
              <a:solidFill>
                <a:srgbClr val="7030A0"/>
              </a:solidFill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9001760" y="1718945"/>
            <a:ext cx="60261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In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4173855" y="3845560"/>
            <a:ext cx="2822575" cy="5524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no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be distracted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6419215" y="2220595"/>
            <a:ext cx="191897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However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8"/>
            </p:custDataLst>
          </p:nvPr>
        </p:nvSpPr>
        <p:spPr>
          <a:xfrm>
            <a:off x="7298055" y="2742565"/>
            <a:ext cx="170370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happen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9"/>
            </p:custDataLst>
          </p:nvPr>
        </p:nvSpPr>
        <p:spPr>
          <a:xfrm>
            <a:off x="1541145" y="3261995"/>
            <a:ext cx="184340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notable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10"/>
            </p:custDataLst>
          </p:nvPr>
        </p:nvSpPr>
        <p:spPr>
          <a:xfrm>
            <a:off x="1613535" y="4336415"/>
            <a:ext cx="2298065" cy="5524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no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are causing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79400" y="5020945"/>
            <a:ext cx="7740650" cy="1630045"/>
          </a:xfrm>
          <a:prstGeom prst="rect">
            <a:avLst/>
          </a:prstGeom>
          <a:solidFill>
            <a:srgbClr val="FFCCFF"/>
          </a:solidFill>
        </p:spPr>
        <p:txBody>
          <a:bodyPr wrap="square" rtlCol="0" anchor="t">
            <a:spAutoFit/>
          </a:bodyPr>
          <a:p>
            <a:r>
              <a:rPr lang="zh-CN" altLang="en-US" sz="2000" b="1"/>
              <a:t>为了从威胁中恢复过来，我们的副交感神经系统可以让我们的身体进入休息和消化状态，让我们放松和平静。 在这种状态下，呼吸和心率缓慢。 然而，似乎缓慢的深呼吸也可以使这种情况发生。 值得注意的是，当我们专注于呼吸技巧时，我们可能会从给我们带来压力的问题上分心。</a:t>
            </a:r>
            <a:endParaRPr lang="zh-CN" altLang="en-US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4" grpId="0" bldLvl="0" animBg="1"/>
      <p:bldP spid="4" grpId="0" bldLvl="0" animBg="1"/>
      <p:bldP spid="7" grpId="0" bldLvl="0" animBg="1"/>
      <p:bldP spid="8" grpId="0" bldLvl="0" animBg="1"/>
      <p:bldP spid="6" grpId="0" bldLvl="0" animBg="1"/>
      <p:bldP spid="9" grpId="0" bldLvl="0" animBg="1"/>
      <p:bldP spid="2" grpId="0" bldLvl="0" animBg="1"/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>
            <p:custDataLst>
              <p:tags r:id="rId1"/>
            </p:custDataLst>
          </p:nvPr>
        </p:nvSpPr>
        <p:spPr>
          <a:xfrm>
            <a:off x="6495415" y="5084445"/>
            <a:ext cx="5097145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en-US" altLang="zh-CN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  <a:latin typeface="Comic Sans MS" panose="030F0702030302020204" charset="0"/>
                <a:cs typeface="Comic Sans MS" panose="030F0702030302020204" charset="0"/>
              </a:rPr>
              <a:t>Reading-meaning</a:t>
            </a:r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</a:rPr>
              <a:t> </a:t>
            </a:r>
            <a:endParaRPr lang="en-US" altLang="zh-CN" sz="7200" b="1">
              <a:ln w="22225">
                <a:solidFill>
                  <a:schemeClr val="accent2"/>
                </a:solidFill>
                <a:prstDash val="solid"/>
              </a:ln>
              <a:solidFill>
                <a:srgbClr val="FF0099"/>
              </a:solidFill>
              <a:effectLst/>
            </a:endParaRP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495300" y="772160"/>
            <a:ext cx="11202035" cy="482663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just" fontAlgn="auto">
              <a:lnSpc>
                <a:spcPts val="45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Experts recommend using our diaphragm to inhale（吸气）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—__________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, filling our lungs completely and then holding our breath for a few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___________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 before exhaling（呼气）. Other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________________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 techniques include breathing through alternating nostrils. So next time you feel anxious or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_________ 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, why not try some breathing techniques to help you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861060" y="1225550"/>
            <a:ext cx="149034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deeply</a:t>
            </a:r>
            <a:endParaRPr lang="en-US" altLang="zh-CN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3804920" y="1870710"/>
            <a:ext cx="195961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seconds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756920" y="2515870"/>
            <a:ext cx="304800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recommended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694690" y="4300220"/>
            <a:ext cx="136017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relax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694690" y="3531870"/>
            <a:ext cx="183261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stressed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8"/>
          <a:stretch>
            <a:fillRect/>
          </a:stretch>
        </p:blipFill>
        <p:spPr>
          <a:xfrm>
            <a:off x="3707130" y="4300220"/>
            <a:ext cx="2155190" cy="23012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4" grpId="0" bldLvl="0" animBg="1"/>
      <p:bldP spid="5" grpId="0" bldLvl="0" animBg="1"/>
      <p:bldP spid="1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421005" y="428625"/>
            <a:ext cx="11284585" cy="543496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zh-CN" altLang="en-US" sz="3200" b="1" dirty="0">
                <a:highlight>
                  <a:srgbClr val="FF00FF"/>
                </a:highlight>
              </a:rPr>
              <a:t>阅读理解：请在读完上文后，回答下列问题。</a:t>
            </a:r>
            <a:endParaRPr lang="zh-CN" altLang="en-US" sz="3200" b="1" dirty="0">
              <a:highlight>
                <a:srgbClr val="FF00FF"/>
              </a:highlight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1. Which experts are mentioned in the article? </a:t>
            </a: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2. Why might people hold in their stomachs when breathing, according to the article? </a:t>
            </a: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3. True or False? Taking shallow breaths decreases our breathing rate.</a:t>
            </a: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4. What substance helps to prepare our muscles?</a:t>
            </a: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5. Which muscle are we recommended to use to breathe deeply?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337185" y="176530"/>
            <a:ext cx="11516995" cy="66814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FF00FF"/>
                </a:highlight>
              </a:rPr>
              <a:t>阅读课文并回答问题。</a:t>
            </a:r>
            <a:endParaRPr lang="zh-CN" altLang="en-US" sz="2400" b="1">
              <a:highlight>
                <a:srgbClr val="FF00FF"/>
              </a:highlight>
            </a:endParaRPr>
          </a:p>
          <a:p>
            <a:pPr indent="0" algn="just" fontAlgn="auto">
              <a:lnSpc>
                <a:spcPts val="2480"/>
              </a:lnSpc>
            </a:pP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FFFF00"/>
                </a:highlight>
              </a:rPr>
              <a:t>1. Which experts are mentioned in the article?</a:t>
            </a: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00FFFF"/>
                </a:highlight>
              </a:rPr>
              <a:t>The article mentions ancient yoga practitioners and modern health professionals.</a:t>
            </a:r>
            <a:endParaRPr lang="zh-CN" altLang="en-US" sz="2800" b="1">
              <a:highlight>
                <a:srgbClr val="00FFFF"/>
              </a:highlight>
            </a:endParaRPr>
          </a:p>
          <a:p>
            <a:pPr indent="0" algn="just" fontAlgn="auto">
              <a:lnSpc>
                <a:spcPts val="2480"/>
              </a:lnSpc>
            </a:pPr>
            <a:endParaRPr lang="zh-CN" altLang="en-US" sz="2800" b="1">
              <a:highlight>
                <a:srgbClr val="00FFFF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FFFF00"/>
                </a:highlight>
              </a:rPr>
              <a:t>2. Why might people hold in their stomachs when breathing, according to the article?</a:t>
            </a: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00FFFF"/>
                </a:highlight>
              </a:rPr>
              <a:t>According to the article, this may be due to body image concerns.</a:t>
            </a: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FFFF00"/>
                </a:highlight>
              </a:rPr>
              <a:t>3. True or False? Taking shallow breaths decreases our breathing rate.</a:t>
            </a: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00FFFF"/>
                </a:highlight>
              </a:rPr>
              <a:t>False. Taking shallow breaths can lead our body to increase our breathing rate to compensate.</a:t>
            </a:r>
            <a:endParaRPr lang="zh-CN" altLang="en-US" sz="2800" b="1">
              <a:highlight>
                <a:srgbClr val="00FFFF"/>
              </a:highlight>
            </a:endParaRPr>
          </a:p>
          <a:p>
            <a:pPr indent="0" algn="just" fontAlgn="auto">
              <a:lnSpc>
                <a:spcPts val="2480"/>
              </a:lnSpc>
            </a:pP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FFFF00"/>
                </a:highlight>
              </a:rPr>
              <a:t>4. What substance helps to prepare our muscles?</a:t>
            </a: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00FFFF"/>
                </a:highlight>
              </a:rPr>
              <a:t>Adrenaline is produced to prepare our muscles for action.</a:t>
            </a: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FFFF00"/>
                </a:highlight>
              </a:rPr>
              <a:t>5. Which muscle are we recommended to use to breathe deeply?</a:t>
            </a: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ts val="2480"/>
              </a:lnSpc>
            </a:pPr>
            <a:r>
              <a:rPr lang="zh-CN" altLang="en-US" sz="2800" b="1">
                <a:highlight>
                  <a:srgbClr val="00FFFF"/>
                </a:highlight>
              </a:rPr>
              <a:t>Experts recommend that we use our diaphragm to breathe deeply.</a:t>
            </a:r>
            <a:endParaRPr lang="zh-CN" altLang="en-US" sz="28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highlight>
                <a:srgbClr val="00FFFF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502920" y="114300"/>
            <a:ext cx="11868785" cy="66789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highlight>
                  <a:srgbClr val="FF00FF"/>
                </a:highlight>
                <a:sym typeface="+mn-ea"/>
              </a:rPr>
              <a:t>选择意思恰当的单词或词组来完成下列句子。</a:t>
            </a:r>
            <a:endParaRPr lang="zh-CN" altLang="en-US" sz="2400" b="1" dirty="0"/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1. All mammals need __</a:t>
            </a:r>
            <a:r>
              <a:rPr lang="en-US" altLang="zh-CN" sz="2800" b="1" dirty="0"/>
              <a:t>_____</a:t>
            </a:r>
            <a:r>
              <a:rPr lang="zh-CN" altLang="en-US" sz="2800" b="1" dirty="0"/>
              <a:t>_____ to breathe.</a:t>
            </a: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stress                   oxygen            insomnia             anxiety</a:t>
            </a: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2. If we act ___</a:t>
            </a:r>
            <a:r>
              <a:rPr lang="en-US" altLang="zh-CN" sz="2800" b="1" dirty="0"/>
              <a:t>____________</a:t>
            </a:r>
            <a:r>
              <a:rPr lang="zh-CN" altLang="en-US" sz="2800" b="1" dirty="0"/>
              <a:t>____, we don't control our actions.</a:t>
            </a: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anxiously              carefully          thoughtfully         instinctively</a:t>
            </a: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3. A cold can cause blocked ____</a:t>
            </a:r>
            <a:r>
              <a:rPr lang="en-US" altLang="zh-CN" sz="2800" b="1" dirty="0"/>
              <a:t>______</a:t>
            </a:r>
            <a:r>
              <a:rPr lang="zh-CN" altLang="en-US" sz="2800" b="1" dirty="0"/>
              <a:t>___.</a:t>
            </a: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anxiety                 nostrils             insomnia            diaphragms</a:t>
            </a: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4. We absorb oxygen in our ___</a:t>
            </a:r>
            <a:r>
              <a:rPr lang="en-US" altLang="zh-CN" sz="2800" b="1" dirty="0"/>
              <a:t>_____</a:t>
            </a:r>
            <a:r>
              <a:rPr lang="zh-CN" altLang="en-US" sz="2800" b="1" dirty="0"/>
              <a:t>____.</a:t>
            </a: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lungs                   diaphragm      </a:t>
            </a:r>
            <a:r>
              <a:rPr lang="en-US" altLang="zh-CN" sz="2800" b="1" dirty="0"/>
              <a:t>      </a:t>
            </a:r>
            <a:r>
              <a:rPr lang="zh-CN" altLang="en-US" sz="2800" b="1" dirty="0"/>
              <a:t> nostrils             flow</a:t>
            </a: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5. When we are in danger, we often have a __</a:t>
            </a:r>
            <a:r>
              <a:rPr lang="en-US" altLang="zh-CN" sz="2800" b="1" dirty="0"/>
              <a:t>_________</a:t>
            </a:r>
            <a:r>
              <a:rPr lang="zh-CN" altLang="en-US" sz="2800" b="1" dirty="0"/>
              <a:t>__</a:t>
            </a:r>
            <a:r>
              <a:rPr lang="en-US" altLang="zh-CN" sz="2800" b="1" dirty="0"/>
              <a:t>___</a:t>
            </a:r>
            <a:r>
              <a:rPr lang="zh-CN" altLang="en-US" sz="2800" b="1" dirty="0"/>
              <a:t>___ response.</a:t>
            </a: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rest-and-digest     shallow            flow                    fight-or-flight</a:t>
            </a:r>
            <a:endParaRPr lang="zh-CN" altLang="en-US" sz="2800" b="1" dirty="0"/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4155440" y="701040"/>
            <a:ext cx="156845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</a:rPr>
              <a:t>oxygen</a:t>
            </a:r>
            <a:endParaRPr lang="en-US" altLang="zh-CN" sz="3200" b="1" dirty="0">
              <a:solidFill>
                <a:srgbClr val="7030A0"/>
              </a:solidFill>
            </a:endParaRP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5379720" y="4288790"/>
            <a:ext cx="130619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</a:rPr>
              <a:t>lungs</a:t>
            </a:r>
            <a:endParaRPr lang="en-US" altLang="zh-CN" sz="3200" b="1" dirty="0">
              <a:solidFill>
                <a:srgbClr val="7030A0"/>
              </a:solidFill>
            </a:endParaRP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2418715" y="1983740"/>
            <a:ext cx="249872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</a:rPr>
              <a:t>instinctively</a:t>
            </a:r>
            <a:endParaRPr lang="en-US" altLang="zh-CN" sz="3200" b="1" dirty="0">
              <a:solidFill>
                <a:srgbClr val="7030A0"/>
              </a:solidFill>
            </a:endParaRP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7436485" y="5402580"/>
            <a:ext cx="3011170" cy="6108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noAutofit/>
          </a:bodyPr>
          <a:p>
            <a:pPr algn="l">
              <a:lnSpc>
                <a:spcPct val="100000"/>
              </a:lnSpc>
              <a:spcBef>
                <a:spcPts val="0"/>
              </a:spcBef>
              <a:buClrTx/>
              <a:buSzTx/>
              <a:buFontTx/>
            </a:pPr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fight-or-flight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5248910" y="3123565"/>
            <a:ext cx="169354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</a:rPr>
              <a:t>nostrils </a:t>
            </a:r>
            <a:endParaRPr lang="en-US" altLang="zh-CN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ldLvl="0" animBg="1"/>
      <p:bldP spid="9" grpId="1" animBg="1"/>
      <p:bldP spid="6" grpId="0" bldLvl="0" animBg="1"/>
      <p:bldP spid="6" grpId="1" animBg="1"/>
      <p:bldP spid="7" grpId="0" bldLvl="0" animBg="1"/>
      <p:bldP spid="7" grpId="1" animBg="1"/>
      <p:bldP spid="8" grpId="0" bldLvl="0" animBg="1"/>
      <p:bldP spid="8" grpId="1" animBg="1"/>
      <p:bldP spid="4" grpId="0" bldLvl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421005" y="808990"/>
            <a:ext cx="11378565" cy="37820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highlight>
                  <a:srgbClr val="FF00FF"/>
                </a:highlight>
                <a:sym typeface="+mn-ea"/>
              </a:rPr>
              <a:t>大声</a:t>
            </a:r>
            <a:r>
              <a:rPr lang="zh-CN" altLang="en-US" sz="3200" b="1" dirty="0">
                <a:highlight>
                  <a:srgbClr val="FF00FF"/>
                </a:highlight>
                <a:sym typeface="+mn-ea"/>
              </a:rPr>
              <a:t>朗读</a:t>
            </a:r>
            <a:endParaRPr lang="zh-CN" altLang="en-US" sz="2400" b="1" dirty="0"/>
          </a:p>
          <a:p>
            <a:r>
              <a:rPr lang="zh-CN" altLang="en-US" sz="3200" b="1" dirty="0"/>
              <a:t>1. All mammals need </a:t>
            </a:r>
            <a:r>
              <a:rPr lang="zh-CN" altLang="en-US" sz="3200" b="1" dirty="0">
                <a:highlight>
                  <a:srgbClr val="FFFF00"/>
                </a:highlight>
              </a:rPr>
              <a:t>oxygen</a:t>
            </a:r>
            <a:r>
              <a:rPr lang="zh-CN" altLang="en-US" sz="3200" b="1" dirty="0"/>
              <a:t> to breathe.</a:t>
            </a:r>
            <a:endParaRPr lang="zh-CN" altLang="en-US" sz="32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 dirty="0"/>
              <a:t>2. If we act </a:t>
            </a:r>
            <a:r>
              <a:rPr lang="zh-CN" altLang="en-US" sz="3200" b="1" dirty="0">
                <a:highlight>
                  <a:srgbClr val="FFFF00"/>
                </a:highlight>
              </a:rPr>
              <a:t>instinctively</a:t>
            </a:r>
            <a:r>
              <a:rPr lang="zh-CN" altLang="en-US" sz="3200" b="1" dirty="0"/>
              <a:t>, we don't control our actions.</a:t>
            </a:r>
            <a:endParaRPr lang="zh-CN" altLang="en-US" sz="32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 dirty="0"/>
              <a:t>3. A cold can cause blocked </a:t>
            </a:r>
            <a:r>
              <a:rPr lang="zh-CN" altLang="en-US" sz="3200" b="1" dirty="0">
                <a:highlight>
                  <a:srgbClr val="FFFF00"/>
                </a:highlight>
              </a:rPr>
              <a:t>nostrils</a:t>
            </a:r>
            <a:r>
              <a:rPr lang="zh-CN" altLang="en-US" sz="3200" b="1" dirty="0"/>
              <a:t>.</a:t>
            </a:r>
            <a:endParaRPr lang="zh-CN" altLang="en-US" sz="32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 dirty="0"/>
              <a:t>4. We absorb oxygen in our </a:t>
            </a:r>
            <a:r>
              <a:rPr lang="zh-CN" altLang="en-US" sz="3200" b="1" dirty="0">
                <a:highlight>
                  <a:srgbClr val="FFFF00"/>
                </a:highlight>
              </a:rPr>
              <a:t>lungs</a:t>
            </a:r>
            <a:r>
              <a:rPr lang="zh-CN" altLang="en-US" sz="3200" b="1" dirty="0"/>
              <a:t>.</a:t>
            </a:r>
            <a:endParaRPr lang="zh-CN" altLang="en-US" sz="32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 dirty="0"/>
              <a:t>5. When we are in danger, we often have a </a:t>
            </a:r>
            <a:r>
              <a:rPr lang="zh-CN" altLang="en-US" sz="3200" b="1" dirty="0">
                <a:highlight>
                  <a:srgbClr val="FFFF00"/>
                </a:highlight>
              </a:rPr>
              <a:t>fight-or-flight</a:t>
            </a:r>
            <a:r>
              <a:rPr lang="zh-CN" altLang="en-US" sz="3200" b="1" dirty="0"/>
              <a:t> response.</a:t>
            </a:r>
            <a:endParaRPr lang="zh-CN" altLang="en-US" sz="3200" b="1" dirty="0"/>
          </a:p>
        </p:txBody>
      </p:sp>
      <p:pic>
        <p:nvPicPr>
          <p:cNvPr id="102" name="图片 101"/>
          <p:cNvPicPr/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923030" y="4074160"/>
            <a:ext cx="4949825" cy="26523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6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7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10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11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12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15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6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7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18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9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0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1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2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5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6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8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9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0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1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2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5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6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8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9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0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1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2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3.xml><?xml version="1.0" encoding="utf-8"?>
<p:tagLst xmlns:p="http://schemas.openxmlformats.org/presentationml/2006/main">
  <p:tag name="KSO_WM_BEAUTIFY_FLAG" val=""/>
</p:tagLst>
</file>

<file path=ppt/tags/tag4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45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6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4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8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9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0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1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2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5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6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8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9.xml><?xml version="1.0" encoding="utf-8"?>
<p:tagLst xmlns:p="http://schemas.openxmlformats.org/presentationml/2006/main">
  <p:tag name="KSO_WM_BEAUTIFY_FLAG" val=""/>
</p:tagLst>
</file>

<file path=ppt/tags/tag60.xml><?xml version="1.0" encoding="utf-8"?>
<p:tagLst xmlns:p="http://schemas.openxmlformats.org/presentationml/2006/main">
  <p:tag name="COMMONDATA" val="eyJoZGlkIjoiYTc2ZGZiNzZiNDVlOGViOWVmM2JhOTY0NGJkNjUyYzgifQ=="/>
  <p:tag name="KSO_WPP_MARK_KEY" val="660f1e53-6a87-492f-a342-37e3fc3303d2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高三 张颖-印尼防疫出狠招 不戴口罩被罚躺棺材</Template>
  <TotalTime>0</TotalTime>
  <Words>5389</Words>
  <Application>WPS 演示</Application>
  <PresentationFormat>宽屏</PresentationFormat>
  <Paragraphs>197</Paragraphs>
  <Slides>11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宋体</vt:lpstr>
      <vt:lpstr>Wingdings</vt:lpstr>
      <vt:lpstr>Comic Sans MS</vt:lpstr>
      <vt:lpstr>Times New Roman</vt:lpstr>
      <vt:lpstr>等线</vt:lpstr>
      <vt:lpstr>微软雅黑</vt:lpstr>
      <vt:lpstr>Arial Unicode MS</vt:lpstr>
      <vt:lpstr>等线 Light</vt:lpstr>
      <vt:lpstr>Calibri</vt:lpstr>
      <vt:lpstr>Office 主题​​</vt:lpstr>
      <vt:lpstr>PowerPoint 演示文稿</vt:lpstr>
      <vt:lpstr>PowerPoint 演示文稿</vt:lpstr>
      <vt:lpstr>Vocabulary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Indonesia, shock coffin tactics nail coronavirus risks 印尼防疫出狠招 不戴口罩被罚躺棺材</dc:title>
  <dc:creator>山 水</dc:creator>
  <cp:lastModifiedBy>痞子</cp:lastModifiedBy>
  <cp:revision>277</cp:revision>
  <dcterms:created xsi:type="dcterms:W3CDTF">2020-09-09T09:17:00Z</dcterms:created>
  <dcterms:modified xsi:type="dcterms:W3CDTF">2023-12-18T00:48:44Z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44D6239C5B624422BE2BA0FFD479A6B7</vt:lpwstr>
  </property>
  <property fmtid="{D5CDD505-2E9C-101B-9397-08002B2CF9AE}" pid="3" name="KSOProductBuildVer">
    <vt:lpwstr>2052-12.1.0.15712</vt:lpwstr>
  </property>
</Properties>
</file>