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sldIdLst>
    <p:sldId id="277" r:id="rId3"/>
    <p:sldId id="258" r:id="rId4"/>
    <p:sldId id="278" r:id="rId5"/>
    <p:sldId id="283" r:id="rId6"/>
    <p:sldId id="284" r:id="rId7"/>
    <p:sldId id="285" r:id="rId8"/>
    <p:sldId id="286" r:id="rId9"/>
    <p:sldId id="287" r:id="rId10"/>
    <p:sldId id="289" r:id="rId11"/>
    <p:sldId id="290" r:id="rId12"/>
    <p:sldId id="280" r:id="rId13"/>
    <p:sldId id="264" r:id="rId14"/>
    <p:sldId id="265" r:id="rId15"/>
    <p:sldId id="266" r:id="rId16"/>
    <p:sldId id="281" r:id="rId17"/>
    <p:sldId id="268" r:id="rId18"/>
    <p:sldId id="269" r:id="rId19"/>
    <p:sldId id="273" r:id="rId20"/>
    <p:sldId id="260" r:id="rId21"/>
    <p:sldId id="282" r:id="rId22"/>
    <p:sldId id="270" r:id="rId23"/>
    <p:sldId id="272" r:id="rId24"/>
    <p:sldId id="275" r:id="rId25"/>
    <p:sldId id="262" r:id="rId26"/>
  </p:sldIdLst>
  <p:sldSz cx="1219835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4" y="-9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4" Type="http://schemas.openxmlformats.org/officeDocument/2006/relationships/image" Target="../media/image4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656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828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57017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69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04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3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573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26397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68896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64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282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2376" y="685800"/>
            <a:ext cx="1139359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612" y="1981200"/>
            <a:ext cx="5595146" cy="3886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205064" y="1981200"/>
            <a:ext cx="5595146" cy="18669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05064" y="4000500"/>
            <a:ext cx="5595146" cy="18669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02377" y="6019800"/>
            <a:ext cx="305382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67770" y="6019800"/>
            <a:ext cx="3862811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42152" y="6019800"/>
            <a:ext cx="305382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AA1D33B-7B2F-46C7-B944-421031CA2D7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938773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2376" y="685800"/>
            <a:ext cx="1139359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06612" y="1981200"/>
            <a:ext cx="5595146" cy="3886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6205064" y="1981200"/>
            <a:ext cx="5595146" cy="38862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02377" y="6019800"/>
            <a:ext cx="305382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019800"/>
            <a:ext cx="3862811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2" y="6019800"/>
            <a:ext cx="305382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ED82C04-BF99-4994-A785-F1052F55CD2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88948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713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7208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944444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524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277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4429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37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196683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593132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8112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46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 smtClean="0">
              <a:latin typeface="Calibri" pitchFamily="34" charset="0"/>
            </a:endParaRPr>
          </a:p>
        </p:txBody>
      </p:sp>
      <p:pic>
        <p:nvPicPr>
          <p:cNvPr id="1027" name="Picture 15" descr="91淘课logo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588" y="6151563"/>
            <a:ext cx="16367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6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71"/>
          <p:cNvGrpSpPr>
            <a:grpSpLocks/>
          </p:cNvGrpSpPr>
          <p:nvPr userDrawn="1"/>
        </p:nvGrpSpPr>
        <p:grpSpPr bwMode="auto">
          <a:xfrm>
            <a:off x="6675438" y="476250"/>
            <a:ext cx="5522912" cy="6381750"/>
            <a:chOff x="40" y="391"/>
            <a:chExt cx="2608" cy="3810"/>
          </a:xfrm>
        </p:grpSpPr>
        <p:sp>
          <p:nvSpPr>
            <p:cNvPr id="3080" name="AutoShape 72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  <p:sp>
          <p:nvSpPr>
            <p:cNvPr id="3081" name="AutoShape 73"/>
            <p:cNvSpPr>
              <a:spLocks noChangeArrowheads="1"/>
            </p:cNvSpPr>
            <p:nvPr/>
          </p:nvSpPr>
          <p:spPr bwMode="auto">
            <a:xfrm>
              <a:off x="95" y="456"/>
              <a:ext cx="2503" cy="3710"/>
            </a:xfrm>
            <a:prstGeom prst="roundRect">
              <a:avLst>
                <a:gd name="adj" fmla="val 7912"/>
              </a:avLst>
            </a:prstGeom>
            <a:solidFill>
              <a:srgbClr val="99CCFF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</p:grpSp>
      <p:grpSp>
        <p:nvGrpSpPr>
          <p:cNvPr id="3075" name="Group 74"/>
          <p:cNvGrpSpPr>
            <a:grpSpLocks/>
          </p:cNvGrpSpPr>
          <p:nvPr userDrawn="1"/>
        </p:nvGrpSpPr>
        <p:grpSpPr bwMode="auto">
          <a:xfrm>
            <a:off x="0" y="476250"/>
            <a:ext cx="6675438" cy="6421438"/>
            <a:chOff x="40" y="391"/>
            <a:chExt cx="2608" cy="3810"/>
          </a:xfrm>
        </p:grpSpPr>
        <p:sp>
          <p:nvSpPr>
            <p:cNvPr id="3078" name="AutoShape 75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80CB35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  <p:sp>
          <p:nvSpPr>
            <p:cNvPr id="3079" name="AutoShape 76"/>
            <p:cNvSpPr>
              <a:spLocks noChangeArrowheads="1"/>
            </p:cNvSpPr>
            <p:nvPr/>
          </p:nvSpPr>
          <p:spPr bwMode="auto">
            <a:xfrm>
              <a:off x="95" y="456"/>
              <a:ext cx="2504" cy="3710"/>
            </a:xfrm>
            <a:prstGeom prst="roundRect">
              <a:avLst>
                <a:gd name="adj" fmla="val 7912"/>
              </a:avLst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</p:grpSp>
      <p:sp>
        <p:nvSpPr>
          <p:cNvPr id="10248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 smtClean="0">
              <a:latin typeface="Calibri" pitchFamily="34" charset="0"/>
            </a:endParaRPr>
          </a:p>
        </p:txBody>
      </p:sp>
      <p:pic>
        <p:nvPicPr>
          <p:cNvPr id="3077" name="Picture 15" descr="91淘课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588" y="6151563"/>
            <a:ext cx="16367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26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2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14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23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9.bin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8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7.bin"/><Relationship Id="rId15" Type="http://schemas.openxmlformats.org/officeDocument/2006/relationships/image" Target="../media/image26.wmf"/><Relationship Id="rId10" Type="http://schemas.openxmlformats.org/officeDocument/2006/relationships/image" Target="../media/image25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0.bin"/><Relationship Id="rId14" Type="http://schemas.openxmlformats.org/officeDocument/2006/relationships/oleObject" Target="../embeddings/oleObject2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8.bin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7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25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9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31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30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3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32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4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2.doc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8.emf"/><Relationship Id="rId5" Type="http://schemas.openxmlformats.org/officeDocument/2006/relationships/oleObject" Target="../embeddings/Microsoft_Word_97_-_2003_Document3.doc"/><Relationship Id="rId4" Type="http://schemas.openxmlformats.org/officeDocument/2006/relationships/image" Target="../media/image3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1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0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46.bin"/><Relationship Id="rId10" Type="http://schemas.openxmlformats.org/officeDocument/2006/relationships/image" Target="../media/image45.wmf"/><Relationship Id="rId4" Type="http://schemas.openxmlformats.org/officeDocument/2006/relationships/image" Target="../media/image42.wmf"/><Relationship Id="rId9" Type="http://schemas.openxmlformats.org/officeDocument/2006/relationships/oleObject" Target="../embeddings/oleObject48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082951" y="1772816"/>
            <a:ext cx="542662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</a:t>
            </a:r>
            <a:r>
              <a:rPr lang="zh-CN" altLang="en-US" sz="4800" b="1" dirty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</a:t>
            </a:r>
            <a:r>
              <a:rPr lang="zh-CN" altLang="en-US" sz="48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章 静电场</a:t>
            </a:r>
            <a:endParaRPr lang="zh-CN" altLang="en-US" sz="4800" b="1" dirty="0">
              <a:solidFill>
                <a:schemeClr val="bg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746870" y="3235624"/>
            <a:ext cx="600096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5 </a:t>
            </a:r>
            <a:r>
              <a:rPr lang="zh-CN" altLang="en-US" sz="44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电势差</a:t>
            </a:r>
            <a:endParaRPr lang="zh-CN" altLang="en-US" sz="4400" b="1" dirty="0">
              <a:solidFill>
                <a:schemeClr val="bg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6" name="Picture 74" descr="老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5"/>
            <a:ext cx="4576500" cy="325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4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-381545" y="1637511"/>
            <a:ext cx="12745416" cy="4536504"/>
          </a:xfrm>
          <a:prstGeom prst="rect">
            <a:avLst/>
          </a:prstGeom>
          <a:ln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722313">
              <a:lnSpc>
                <a:spcPct val="150000"/>
              </a:lnSpc>
              <a:buFontTx/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理解电势差的概念，知道电势差与零电势点的选择无关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.</a:t>
            </a:r>
          </a:p>
          <a:p>
            <a:pPr marL="0" indent="722313">
              <a:lnSpc>
                <a:spcPct val="150000"/>
              </a:lnSpc>
              <a:buFontTx/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．掌握两点间电势差的表达公式，知道两点之间电势差的正负</a:t>
            </a:r>
            <a:endParaRPr lang="en-US" altLang="zh-CN" b="1" dirty="0" smtClean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marL="0" indent="722313">
              <a:lnSpc>
                <a:spcPct val="150000"/>
              </a:lnSpc>
              <a:buFontTx/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号与这两点的电势高低之间的对应关系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.</a:t>
            </a:r>
          </a:p>
          <a:p>
            <a:pPr marL="0" indent="722313">
              <a:lnSpc>
                <a:spcPct val="150000"/>
              </a:lnSpc>
              <a:buFontTx/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．知道在电场中移动电荷时静电力做功与两点间电势差之间的</a:t>
            </a:r>
            <a:endParaRPr lang="en-US" altLang="zh-CN" b="1" dirty="0" smtClean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marL="0" indent="722313">
              <a:lnSpc>
                <a:spcPct val="150000"/>
              </a:lnSpc>
              <a:buFontTx/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关系，会应用静电力做功的公式进行相关的计算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.</a:t>
            </a:r>
            <a:endParaRPr lang="en-US" altLang="zh-CN" b="1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70983" y="98072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学习</a:t>
            </a:r>
            <a:r>
              <a:rPr lang="zh-CN" altLang="en-US" sz="32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目标</a:t>
            </a:r>
            <a:endParaRPr lang="zh-CN" altLang="en-US" sz="3200" b="1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02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94706" y="620688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2800" b="1" dirty="0" smtClean="0">
                <a:solidFill>
                  <a:srgbClr val="CC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复习</a:t>
            </a:r>
            <a:r>
              <a:rPr lang="zh-CN" altLang="en-US" sz="2800" b="1" dirty="0">
                <a:solidFill>
                  <a:srgbClr val="CC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回顾</a:t>
            </a:r>
            <a:r>
              <a:rPr lang="zh-CN" sz="2800" b="1" dirty="0" smtClean="0">
                <a:solidFill>
                  <a:srgbClr val="CC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：</a:t>
            </a:r>
            <a:endParaRPr lang="zh-CN" sz="2800" b="1" dirty="0">
              <a:solidFill>
                <a:srgbClr val="CC0000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24506" y="1321604"/>
            <a:ext cx="5054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、电场力做功的特点是什么？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46312" y="1988840"/>
            <a:ext cx="1185203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静电力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做的功与电荷的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起始位置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和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终止位置</a:t>
            </a:r>
            <a:r>
              <a:rPr 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有关</a:t>
            </a:r>
            <a:r>
              <a:rPr lang="en-US" alt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与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电荷经过的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路径无关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22599" y="3140968"/>
            <a:ext cx="61366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、电场力做功和电势能的关系如何？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90328" y="4921761"/>
            <a:ext cx="5032783" cy="1387559"/>
          </a:xfrm>
          <a:prstGeom prst="rect">
            <a:avLst/>
          </a:prstGeom>
          <a:noFill/>
          <a:ln w="9525" cap="flat" cmpd="sng">
            <a:solidFill>
              <a:srgbClr val="00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170" tIns="46990" rIns="90170" bIns="4699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电场力做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正功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，电势能就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减少</a:t>
            </a:r>
          </a:p>
          <a:p>
            <a:pPr eaLnBrk="0" hangingPunct="0">
              <a:lnSpc>
                <a:spcPct val="150000"/>
              </a:lnSpc>
            </a:pP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电场力做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负功</a:t>
            </a:r>
            <a:r>
              <a:rPr 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，电势能就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增加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208321" y="4027130"/>
            <a:ext cx="298605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W</a:t>
            </a:r>
            <a:r>
              <a:rPr lang="zh-CN" altLang="zh-CN" sz="3200" b="1" i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sz="3200" b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= </a:t>
            </a:r>
            <a:r>
              <a:rPr lang="zh-CN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3200" b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sz="3200" b="1" i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-</a:t>
            </a:r>
            <a:r>
              <a:rPr lang="zh-CN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3200" b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sz="3200" b="1" i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anose="02020603050405020304" pitchFamily="18" charset="0"/>
              </a:rPr>
              <a:t>B</a:t>
            </a:r>
            <a:endParaRPr lang="zh-CN" altLang="zh-CN" sz="3200" b="1" i="1" baseline="-25000" dirty="0">
              <a:solidFill>
                <a:srgbClr val="0000FF"/>
              </a:solidFill>
              <a:latin typeface="Times New Roman" panose="02020603050405020304" pitchFamily="18" charset="0"/>
              <a:ea typeface="黑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266527" y="4005064"/>
            <a:ext cx="58545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静电力做功等于电势能的</a:t>
            </a:r>
            <a:r>
              <a:rPr lang="zh-CN" sz="2800" b="1" dirty="0">
                <a:solidFill>
                  <a:srgbClr val="FF33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减少量</a:t>
            </a:r>
          </a:p>
        </p:txBody>
      </p:sp>
    </p:spTree>
    <p:extLst>
      <p:ext uri="{BB962C8B-B14F-4D97-AF65-F5344CB8AC3E}">
        <p14:creationId xmlns:p14="http://schemas.microsoft.com/office/powerpoint/2010/main" val="29652361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 animBg="1"/>
      <p:bldP spid="5127" grpId="0"/>
      <p:bldP spid="51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0566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6652309"/>
              </p:ext>
            </p:extLst>
          </p:nvPr>
        </p:nvGraphicFramePr>
        <p:xfrm>
          <a:off x="6242868" y="3533254"/>
          <a:ext cx="496887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公式" r:id="rId3" imgW="1143000" imgH="253800" progId="Equation.3">
                  <p:embed/>
                </p:oleObj>
              </mc:Choice>
              <mc:Fallback>
                <p:oleObj name="公式" r:id="rId3" imgW="11430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2868" y="3533254"/>
                        <a:ext cx="4968875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0567" name="Text Box 23"/>
          <p:cNvSpPr txBox="1">
            <a:spLocks noChangeArrowheads="1"/>
          </p:cNvSpPr>
          <p:nvPr/>
        </p:nvSpPr>
        <p:spPr bwMode="auto">
          <a:xfrm>
            <a:off x="1706687" y="2636912"/>
            <a:ext cx="8549435" cy="588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重力做的功等于重力势能的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减少量</a:t>
            </a:r>
          </a:p>
        </p:txBody>
      </p:sp>
      <p:sp>
        <p:nvSpPr>
          <p:cNvPr id="1260575" name="Text Box 31"/>
          <p:cNvSpPr txBox="1">
            <a:spLocks noChangeArrowheads="1"/>
          </p:cNvSpPr>
          <p:nvPr/>
        </p:nvSpPr>
        <p:spPr bwMode="auto">
          <a:xfrm>
            <a:off x="1634679" y="5792366"/>
            <a:ext cx="8549433" cy="58896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静电力做的功等于电势能的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减少量</a:t>
            </a:r>
          </a:p>
        </p:txBody>
      </p:sp>
      <p:graphicFrame>
        <p:nvGraphicFramePr>
          <p:cNvPr id="1260576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3116006"/>
              </p:ext>
            </p:extLst>
          </p:nvPr>
        </p:nvGraphicFramePr>
        <p:xfrm>
          <a:off x="1773931" y="1700808"/>
          <a:ext cx="9221788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公式" r:id="rId5" imgW="2120760" imgH="253800" progId="Equation.3">
                  <p:embed/>
                </p:oleObj>
              </mc:Choice>
              <mc:Fallback>
                <p:oleObj name="公式" r:id="rId5" imgW="21207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3931" y="1700808"/>
                        <a:ext cx="9221788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60577" name="Group 33"/>
          <p:cNvGrpSpPr>
            <a:grpSpLocks/>
          </p:cNvGrpSpPr>
          <p:nvPr/>
        </p:nvGrpSpPr>
        <p:grpSpPr bwMode="auto">
          <a:xfrm>
            <a:off x="1728100" y="3532883"/>
            <a:ext cx="4263069" cy="1731963"/>
            <a:chOff x="884" y="1593"/>
            <a:chExt cx="2013" cy="1091"/>
          </a:xfrm>
        </p:grpSpPr>
        <p:grpSp>
          <p:nvGrpSpPr>
            <p:cNvPr id="1260578" name="Group 34"/>
            <p:cNvGrpSpPr>
              <a:grpSpLocks/>
            </p:cNvGrpSpPr>
            <p:nvPr/>
          </p:nvGrpSpPr>
          <p:grpSpPr bwMode="auto">
            <a:xfrm>
              <a:off x="1014" y="1628"/>
              <a:ext cx="1792" cy="1056"/>
              <a:chOff x="3648" y="960"/>
              <a:chExt cx="1392" cy="1056"/>
            </a:xfrm>
          </p:grpSpPr>
          <p:sp>
            <p:nvSpPr>
              <p:cNvPr id="1260579" name="Line 35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0" name="Line 36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1" name="Line 37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2" name="Line 38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83" name="Line 39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60584" name="Line 40"/>
            <p:cNvSpPr>
              <a:spLocks noChangeShapeType="1"/>
            </p:cNvSpPr>
            <p:nvPr/>
          </p:nvSpPr>
          <p:spPr bwMode="auto">
            <a:xfrm>
              <a:off x="1174" y="1836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0585" name="Text Box 41"/>
            <p:cNvSpPr txBox="1">
              <a:spLocks noChangeArrowheads="1"/>
            </p:cNvSpPr>
            <p:nvPr/>
          </p:nvSpPr>
          <p:spPr bwMode="auto">
            <a:xfrm>
              <a:off x="884" y="1638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60586" name="Text Box 42"/>
            <p:cNvSpPr txBox="1">
              <a:spLocks noChangeArrowheads="1"/>
            </p:cNvSpPr>
            <p:nvPr/>
          </p:nvSpPr>
          <p:spPr bwMode="auto">
            <a:xfrm>
              <a:off x="2449" y="2387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  <a:cs typeface="Times New Roman" pitchFamily="18" charset="0"/>
                </a:rPr>
                <a:t>B</a:t>
              </a:r>
            </a:p>
          </p:txBody>
        </p:sp>
        <p:sp>
          <p:nvSpPr>
            <p:cNvPr id="1260587" name="Text Box 43"/>
            <p:cNvSpPr txBox="1">
              <a:spLocks noChangeArrowheads="1"/>
            </p:cNvSpPr>
            <p:nvPr/>
          </p:nvSpPr>
          <p:spPr bwMode="auto">
            <a:xfrm>
              <a:off x="2721" y="1865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E</a:t>
              </a:r>
            </a:p>
          </p:txBody>
        </p:sp>
        <p:grpSp>
          <p:nvGrpSpPr>
            <p:cNvPr id="1260588" name="Group 44"/>
            <p:cNvGrpSpPr>
              <a:grpSpLocks/>
            </p:cNvGrpSpPr>
            <p:nvPr/>
          </p:nvGrpSpPr>
          <p:grpSpPr bwMode="auto">
            <a:xfrm>
              <a:off x="1043" y="1593"/>
              <a:ext cx="273" cy="404"/>
              <a:chOff x="1156" y="1684"/>
              <a:chExt cx="273" cy="404"/>
            </a:xfrm>
          </p:grpSpPr>
          <p:sp>
            <p:nvSpPr>
              <p:cNvPr id="1260589" name="Oval 45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0590" name="Text Box 46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</a:p>
            </p:txBody>
          </p:sp>
        </p:grpSp>
      </p:grpSp>
      <p:sp>
        <p:nvSpPr>
          <p:cNvPr id="1260591" name="AutoShape 47"/>
          <p:cNvSpPr>
            <a:spLocks noChangeArrowheads="1"/>
          </p:cNvSpPr>
          <p:nvPr/>
        </p:nvSpPr>
        <p:spPr bwMode="auto">
          <a:xfrm>
            <a:off x="5137708" y="800796"/>
            <a:ext cx="4371075" cy="611187"/>
          </a:xfrm>
          <a:prstGeom prst="wedgeRoundRectCallout">
            <a:avLst>
              <a:gd name="adj1" fmla="val 32704"/>
              <a:gd name="adj2" fmla="val 124806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重力势能的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减少量</a:t>
            </a:r>
          </a:p>
        </p:txBody>
      </p:sp>
      <p:sp>
        <p:nvSpPr>
          <p:cNvPr id="1260592" name="AutoShape 48"/>
          <p:cNvSpPr>
            <a:spLocks noChangeArrowheads="1"/>
          </p:cNvSpPr>
          <p:nvPr/>
        </p:nvSpPr>
        <p:spPr bwMode="auto">
          <a:xfrm>
            <a:off x="6772625" y="4834037"/>
            <a:ext cx="3939051" cy="611187"/>
          </a:xfrm>
          <a:prstGeom prst="wedgeRoundRectCallout">
            <a:avLst>
              <a:gd name="adj1" fmla="val 20162"/>
              <a:gd name="adj2" fmla="val -147662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电势能的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减少量</a:t>
            </a: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410543" y="745232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 smtClean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kumimoji="1" lang="zh-CN" altLang="en-US" sz="3600" b="1" dirty="0" smtClean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电势能</a:t>
            </a:r>
          </a:p>
        </p:txBody>
      </p:sp>
    </p:spTree>
    <p:extLst>
      <p:ext uri="{BB962C8B-B14F-4D97-AF65-F5344CB8AC3E}">
        <p14:creationId xmlns:p14="http://schemas.microsoft.com/office/powerpoint/2010/main" val="392962363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60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60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260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60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60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60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60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260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60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0567" grpId="0" animBg="1"/>
      <p:bldP spid="1260575" grpId="0" animBg="1"/>
      <p:bldP spid="1260591" grpId="0" animBg="1"/>
      <p:bldP spid="126059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5909" name="Group 5"/>
          <p:cNvGrpSpPr>
            <a:grpSpLocks/>
          </p:cNvGrpSpPr>
          <p:nvPr/>
        </p:nvGrpSpPr>
        <p:grpSpPr bwMode="auto">
          <a:xfrm>
            <a:off x="1679392" y="1773238"/>
            <a:ext cx="4263069" cy="1731962"/>
            <a:chOff x="884" y="1593"/>
            <a:chExt cx="2013" cy="1091"/>
          </a:xfrm>
        </p:grpSpPr>
        <p:grpSp>
          <p:nvGrpSpPr>
            <p:cNvPr id="1275910" name="Group 6"/>
            <p:cNvGrpSpPr>
              <a:grpSpLocks/>
            </p:cNvGrpSpPr>
            <p:nvPr/>
          </p:nvGrpSpPr>
          <p:grpSpPr bwMode="auto">
            <a:xfrm>
              <a:off x="1014" y="1628"/>
              <a:ext cx="1792" cy="1056"/>
              <a:chOff x="3648" y="960"/>
              <a:chExt cx="1392" cy="1056"/>
            </a:xfrm>
          </p:grpSpPr>
          <p:sp>
            <p:nvSpPr>
              <p:cNvPr id="1275911" name="Line 7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2" name="Line 8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3" name="Line 9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4" name="Line 10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15" name="Line 11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75916" name="Line 12"/>
            <p:cNvSpPr>
              <a:spLocks noChangeShapeType="1"/>
            </p:cNvSpPr>
            <p:nvPr/>
          </p:nvSpPr>
          <p:spPr bwMode="auto">
            <a:xfrm>
              <a:off x="1174" y="1836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5917" name="Text Box 13"/>
            <p:cNvSpPr txBox="1">
              <a:spLocks noChangeArrowheads="1"/>
            </p:cNvSpPr>
            <p:nvPr/>
          </p:nvSpPr>
          <p:spPr bwMode="auto">
            <a:xfrm>
              <a:off x="884" y="1638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75918" name="Text Box 14"/>
            <p:cNvSpPr txBox="1">
              <a:spLocks noChangeArrowheads="1"/>
            </p:cNvSpPr>
            <p:nvPr/>
          </p:nvSpPr>
          <p:spPr bwMode="auto">
            <a:xfrm>
              <a:off x="2449" y="2387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>
                  <a:latin typeface="Times New Roman" pitchFamily="18" charset="0"/>
                  <a:ea typeface="宋体" charset="-122"/>
                  <a:cs typeface="Times New Roman" pitchFamily="18" charset="0"/>
                </a:rPr>
                <a:t>B</a:t>
              </a:r>
            </a:p>
          </p:txBody>
        </p:sp>
        <p:sp>
          <p:nvSpPr>
            <p:cNvPr id="1275919" name="Text Box 15"/>
            <p:cNvSpPr txBox="1">
              <a:spLocks noChangeArrowheads="1"/>
            </p:cNvSpPr>
            <p:nvPr/>
          </p:nvSpPr>
          <p:spPr bwMode="auto">
            <a:xfrm>
              <a:off x="2721" y="1865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E</a:t>
              </a:r>
            </a:p>
          </p:txBody>
        </p:sp>
        <p:grpSp>
          <p:nvGrpSpPr>
            <p:cNvPr id="1275920" name="Group 16"/>
            <p:cNvGrpSpPr>
              <a:grpSpLocks/>
            </p:cNvGrpSpPr>
            <p:nvPr/>
          </p:nvGrpSpPr>
          <p:grpSpPr bwMode="auto">
            <a:xfrm>
              <a:off x="1043" y="1593"/>
              <a:ext cx="273" cy="404"/>
              <a:chOff x="1156" y="1684"/>
              <a:chExt cx="273" cy="404"/>
            </a:xfrm>
          </p:grpSpPr>
          <p:sp>
            <p:nvSpPr>
              <p:cNvPr id="1275921" name="Oval 17"/>
              <p:cNvSpPr>
                <a:spLocks noChangeArrowheads="1"/>
              </p:cNvSpPr>
              <p:nvPr/>
            </p:nvSpPr>
            <p:spPr bwMode="auto">
              <a:xfrm>
                <a:off x="1202" y="1735"/>
                <a:ext cx="123" cy="32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75922" name="Text Box 18"/>
              <p:cNvSpPr txBox="1">
                <a:spLocks noChangeArrowheads="1"/>
              </p:cNvSpPr>
              <p:nvPr/>
            </p:nvSpPr>
            <p:spPr bwMode="auto">
              <a:xfrm>
                <a:off x="1156" y="1684"/>
                <a:ext cx="273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</a:p>
            </p:txBody>
          </p:sp>
        </p:grpSp>
      </p:grpSp>
      <p:sp>
        <p:nvSpPr>
          <p:cNvPr id="1275923" name="Text Box 19"/>
          <p:cNvSpPr txBox="1">
            <a:spLocks noChangeArrowheads="1"/>
          </p:cNvSpPr>
          <p:nvPr/>
        </p:nvSpPr>
        <p:spPr bwMode="auto">
          <a:xfrm>
            <a:off x="6243191" y="2924944"/>
            <a:ext cx="307288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3200" b="1" i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2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200" b="1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  <p:sp>
        <p:nvSpPr>
          <p:cNvPr id="1275925" name="Text Box 21"/>
          <p:cNvSpPr txBox="1">
            <a:spLocks noChangeArrowheads="1"/>
          </p:cNvSpPr>
          <p:nvPr/>
        </p:nvSpPr>
        <p:spPr bwMode="auto">
          <a:xfrm>
            <a:off x="336671" y="4941168"/>
            <a:ext cx="11595152" cy="10763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电荷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在某点的电势能，等于静电力把它从该点移到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零势能位置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时所做的功。</a:t>
            </a:r>
          </a:p>
        </p:txBody>
      </p:sp>
      <p:sp>
        <p:nvSpPr>
          <p:cNvPr id="1275926" name="AutoShape 22"/>
          <p:cNvSpPr>
            <a:spLocks noChangeArrowheads="1"/>
          </p:cNvSpPr>
          <p:nvPr/>
        </p:nvSpPr>
        <p:spPr bwMode="auto">
          <a:xfrm>
            <a:off x="4371075" y="908051"/>
            <a:ext cx="4178359" cy="720725"/>
          </a:xfrm>
          <a:prstGeom prst="wedgeRoundRectCallout">
            <a:avLst>
              <a:gd name="adj1" fmla="val -35046"/>
              <a:gd name="adj2" fmla="val 271144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零势能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参考点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410543" y="745232"/>
            <a:ext cx="606105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 smtClean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kumimoji="1" lang="zh-CN" altLang="en-US" sz="3600" b="1" dirty="0" smtClean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kumimoji="1" lang="zh-CN" altLang="en-US" sz="3600" b="1" dirty="0">
                <a:solidFill>
                  <a:srgbClr val="04060C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电势能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8194481"/>
              </p:ext>
            </p:extLst>
          </p:nvPr>
        </p:nvGraphicFramePr>
        <p:xfrm>
          <a:off x="6315199" y="1844824"/>
          <a:ext cx="496887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公式" r:id="rId3" imgW="1143000" imgH="253800" progId="Equation.3">
                  <p:embed/>
                </p:oleObj>
              </mc:Choice>
              <mc:Fallback>
                <p:oleObj name="公式" r:id="rId3" imgW="11430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5199" y="1844824"/>
                        <a:ext cx="4968875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4909428"/>
              </p:ext>
            </p:extLst>
          </p:nvPr>
        </p:nvGraphicFramePr>
        <p:xfrm>
          <a:off x="6243191" y="3893294"/>
          <a:ext cx="3148012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" name="公式" r:id="rId5" imgW="723600" imgH="253800" progId="Equation.3">
                  <p:embed/>
                </p:oleObj>
              </mc:Choice>
              <mc:Fallback>
                <p:oleObj name="公式" r:id="rId5" imgW="7236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191" y="3893294"/>
                        <a:ext cx="3148012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934640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759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1275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2759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5923" grpId="0"/>
      <p:bldP spid="1275925" grpId="0" animBg="1"/>
      <p:bldP spid="127592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3139" name="Group 3"/>
          <p:cNvGrpSpPr>
            <a:grpSpLocks/>
          </p:cNvGrpSpPr>
          <p:nvPr/>
        </p:nvGrpSpPr>
        <p:grpSpPr bwMode="auto">
          <a:xfrm>
            <a:off x="1232542" y="1660546"/>
            <a:ext cx="4591324" cy="1876425"/>
            <a:chOff x="3118" y="834"/>
            <a:chExt cx="2168" cy="1182"/>
          </a:xfrm>
        </p:grpSpPr>
        <p:grpSp>
          <p:nvGrpSpPr>
            <p:cNvPr id="1243140" name="Group 4"/>
            <p:cNvGrpSpPr>
              <a:grpSpLocks/>
            </p:cNvGrpSpPr>
            <p:nvPr/>
          </p:nvGrpSpPr>
          <p:grpSpPr bwMode="auto">
            <a:xfrm>
              <a:off x="3248" y="960"/>
              <a:ext cx="1792" cy="1056"/>
              <a:chOff x="3648" y="960"/>
              <a:chExt cx="1392" cy="1056"/>
            </a:xfrm>
          </p:grpSpPr>
          <p:sp>
            <p:nvSpPr>
              <p:cNvPr id="1243141" name="Line 5"/>
              <p:cNvSpPr>
                <a:spLocks noChangeShapeType="1"/>
              </p:cNvSpPr>
              <p:nvPr/>
            </p:nvSpPr>
            <p:spPr bwMode="auto">
              <a:xfrm>
                <a:off x="3648" y="960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2" name="Line 6"/>
              <p:cNvSpPr>
                <a:spLocks noChangeShapeType="1"/>
              </p:cNvSpPr>
              <p:nvPr/>
            </p:nvSpPr>
            <p:spPr bwMode="auto">
              <a:xfrm>
                <a:off x="3648" y="1224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3" name="Line 7"/>
              <p:cNvSpPr>
                <a:spLocks noChangeShapeType="1"/>
              </p:cNvSpPr>
              <p:nvPr/>
            </p:nvSpPr>
            <p:spPr bwMode="auto">
              <a:xfrm>
                <a:off x="3648" y="1488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4" name="Line 8"/>
              <p:cNvSpPr>
                <a:spLocks noChangeShapeType="1"/>
              </p:cNvSpPr>
              <p:nvPr/>
            </p:nvSpPr>
            <p:spPr bwMode="auto">
              <a:xfrm>
                <a:off x="3648" y="1752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43145" name="Line 9"/>
              <p:cNvSpPr>
                <a:spLocks noChangeShapeType="1"/>
              </p:cNvSpPr>
              <p:nvPr/>
            </p:nvSpPr>
            <p:spPr bwMode="auto">
              <a:xfrm>
                <a:off x="3648" y="2016"/>
                <a:ext cx="1392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43146" name="Line 10"/>
            <p:cNvSpPr>
              <a:spLocks noChangeShapeType="1"/>
            </p:cNvSpPr>
            <p:nvPr/>
          </p:nvSpPr>
          <p:spPr bwMode="auto">
            <a:xfrm>
              <a:off x="3408" y="1168"/>
              <a:ext cx="128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47" name="Line 11"/>
            <p:cNvSpPr>
              <a:spLocks noChangeShapeType="1"/>
            </p:cNvSpPr>
            <p:nvPr/>
          </p:nvSpPr>
          <p:spPr bwMode="auto">
            <a:xfrm>
              <a:off x="3408" y="1168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48" name="Line 12"/>
            <p:cNvSpPr>
              <a:spLocks noChangeShapeType="1"/>
            </p:cNvSpPr>
            <p:nvPr/>
          </p:nvSpPr>
          <p:spPr bwMode="auto">
            <a:xfrm>
              <a:off x="3408" y="1832"/>
              <a:ext cx="1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49" name="Text Box 13"/>
            <p:cNvSpPr txBox="1">
              <a:spLocks noChangeArrowheads="1"/>
            </p:cNvSpPr>
            <p:nvPr/>
          </p:nvSpPr>
          <p:spPr bwMode="auto">
            <a:xfrm>
              <a:off x="3118" y="970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A</a:t>
              </a:r>
            </a:p>
          </p:txBody>
        </p:sp>
        <p:sp>
          <p:nvSpPr>
            <p:cNvPr id="1243150" name="Text Box 14"/>
            <p:cNvSpPr txBox="1">
              <a:spLocks noChangeArrowheads="1"/>
            </p:cNvSpPr>
            <p:nvPr/>
          </p:nvSpPr>
          <p:spPr bwMode="auto">
            <a:xfrm>
              <a:off x="4718" y="1682"/>
              <a:ext cx="19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 smtClean="0">
                  <a:latin typeface="Times New Roman" pitchFamily="18" charset="0"/>
                  <a:ea typeface="宋体" charset="-122"/>
                  <a:cs typeface="Times New Roman" pitchFamily="18" charset="0"/>
                </a:rPr>
                <a:t>O</a:t>
              </a:r>
              <a:endParaRPr kumimoji="1" lang="en-US" altLang="zh-CN" sz="2400" i="1" dirty="0">
                <a:latin typeface="Times New Roman" pitchFamily="18" charset="0"/>
                <a:ea typeface="宋体" charset="-122"/>
                <a:cs typeface="Times New Roman" pitchFamily="18" charset="0"/>
              </a:endParaRPr>
            </a:p>
          </p:txBody>
        </p:sp>
        <p:sp>
          <p:nvSpPr>
            <p:cNvPr id="1243151" name="Text Box 15"/>
            <p:cNvSpPr txBox="1">
              <a:spLocks noChangeArrowheads="1"/>
            </p:cNvSpPr>
            <p:nvPr/>
          </p:nvSpPr>
          <p:spPr bwMode="auto">
            <a:xfrm>
              <a:off x="4038" y="1218"/>
              <a:ext cx="12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l</a:t>
              </a:r>
            </a:p>
          </p:txBody>
        </p:sp>
        <p:sp>
          <p:nvSpPr>
            <p:cNvPr id="1243152" name="Freeform 16"/>
            <p:cNvSpPr>
              <a:spLocks/>
            </p:cNvSpPr>
            <p:nvPr/>
          </p:nvSpPr>
          <p:spPr bwMode="auto">
            <a:xfrm>
              <a:off x="4444" y="1736"/>
              <a:ext cx="28" cy="96"/>
            </a:xfrm>
            <a:custGeom>
              <a:avLst/>
              <a:gdLst>
                <a:gd name="T0" fmla="*/ 28 w 28"/>
                <a:gd name="T1" fmla="*/ 0 h 96"/>
                <a:gd name="T2" fmla="*/ 4 w 28"/>
                <a:gd name="T3" fmla="*/ 40 h 96"/>
                <a:gd name="T4" fmla="*/ 4 w 28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96">
                  <a:moveTo>
                    <a:pt x="28" y="0"/>
                  </a:moveTo>
                  <a:cubicBezTo>
                    <a:pt x="18" y="12"/>
                    <a:pt x="8" y="24"/>
                    <a:pt x="4" y="40"/>
                  </a:cubicBezTo>
                  <a:cubicBezTo>
                    <a:pt x="0" y="56"/>
                    <a:pt x="4" y="87"/>
                    <a:pt x="4" y="9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53" name="Text Box 17"/>
            <p:cNvSpPr txBox="1">
              <a:spLocks noChangeArrowheads="1"/>
            </p:cNvSpPr>
            <p:nvPr/>
          </p:nvSpPr>
          <p:spPr bwMode="auto">
            <a:xfrm>
              <a:off x="4238" y="1613"/>
              <a:ext cx="15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i="1" dirty="0">
                  <a:latin typeface="Times New Roman" pitchFamily="18" charset="0"/>
                  <a:ea typeface="宋体" charset="-122"/>
                  <a:cs typeface="Times New Roman" pitchFamily="18" charset="0"/>
                </a:rPr>
                <a:t>θ</a:t>
              </a:r>
            </a:p>
          </p:txBody>
        </p:sp>
        <p:sp>
          <p:nvSpPr>
            <p:cNvPr id="1243154" name="Text Box 18"/>
            <p:cNvSpPr txBox="1">
              <a:spLocks noChangeArrowheads="1"/>
            </p:cNvSpPr>
            <p:nvPr/>
          </p:nvSpPr>
          <p:spPr bwMode="auto">
            <a:xfrm>
              <a:off x="5110" y="834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>
                  <a:latin typeface="Times New Roman" pitchFamily="18" charset="0"/>
                  <a:ea typeface="宋体" charset="-122"/>
                  <a:cs typeface="Times New Roman" pitchFamily="18" charset="0"/>
                </a:rPr>
                <a:t>E</a:t>
              </a:r>
            </a:p>
          </p:txBody>
        </p:sp>
      </p:grpSp>
      <p:grpSp>
        <p:nvGrpSpPr>
          <p:cNvPr id="1243158" name="Group 22"/>
          <p:cNvGrpSpPr>
            <a:grpSpLocks/>
          </p:cNvGrpSpPr>
          <p:nvPr/>
        </p:nvGrpSpPr>
        <p:grpSpPr bwMode="auto">
          <a:xfrm>
            <a:off x="1581975" y="1806595"/>
            <a:ext cx="578150" cy="641350"/>
            <a:chOff x="1156" y="1684"/>
            <a:chExt cx="273" cy="404"/>
          </a:xfrm>
        </p:grpSpPr>
        <p:sp>
          <p:nvSpPr>
            <p:cNvPr id="1243159" name="Oval 23"/>
            <p:cNvSpPr>
              <a:spLocks noChangeArrowheads="1"/>
            </p:cNvSpPr>
            <p:nvPr/>
          </p:nvSpPr>
          <p:spPr bwMode="auto">
            <a:xfrm>
              <a:off x="1202" y="1735"/>
              <a:ext cx="123" cy="3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160" name="Text Box 24"/>
            <p:cNvSpPr txBox="1">
              <a:spLocks noChangeArrowheads="1"/>
            </p:cNvSpPr>
            <p:nvPr/>
          </p:nvSpPr>
          <p:spPr bwMode="auto">
            <a:xfrm>
              <a:off x="1156" y="1684"/>
              <a:ext cx="2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</p:grpSp>
      <p:graphicFrame>
        <p:nvGraphicFramePr>
          <p:cNvPr id="1243161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6951543"/>
              </p:ext>
            </p:extLst>
          </p:nvPr>
        </p:nvGraphicFramePr>
        <p:xfrm>
          <a:off x="6761163" y="2300308"/>
          <a:ext cx="4529137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name="公式" r:id="rId3" imgW="1041120" imgH="241200" progId="Equation.3">
                  <p:embed/>
                </p:oleObj>
              </mc:Choice>
              <mc:Fallback>
                <p:oleObj name="公式" r:id="rId3" imgW="1041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163" y="2300308"/>
                        <a:ext cx="4529137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43162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4943684"/>
              </p:ext>
            </p:extLst>
          </p:nvPr>
        </p:nvGraphicFramePr>
        <p:xfrm>
          <a:off x="6777285" y="3210714"/>
          <a:ext cx="436245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2" name="公式" r:id="rId5" imgW="1002960" imgH="253800" progId="Equation.3">
                  <p:embed/>
                </p:oleObj>
              </mc:Choice>
              <mc:Fallback>
                <p:oleObj name="公式" r:id="rId5" imgW="10029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7285" y="3210714"/>
                        <a:ext cx="4362450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43163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7734642"/>
              </p:ext>
            </p:extLst>
          </p:nvPr>
        </p:nvGraphicFramePr>
        <p:xfrm>
          <a:off x="842591" y="3932258"/>
          <a:ext cx="4645025" cy="167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3" name="公式" r:id="rId7" imgW="952200" imgH="457200" progId="Equation.3">
                  <p:embed/>
                </p:oleObj>
              </mc:Choice>
              <mc:Fallback>
                <p:oleObj name="公式" r:id="rId7" imgW="9522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591" y="3932258"/>
                        <a:ext cx="4645025" cy="167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3164" name="Text Box 28"/>
          <p:cNvSpPr txBox="1">
            <a:spLocks noChangeArrowheads="1"/>
          </p:cNvSpPr>
          <p:nvPr/>
        </p:nvSpPr>
        <p:spPr bwMode="auto">
          <a:xfrm>
            <a:off x="711570" y="5724545"/>
            <a:ext cx="103736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该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比值是一个与</a:t>
            </a:r>
            <a:r>
              <a:rPr kumimoji="1" lang="en-US" altLang="zh-CN" sz="3200" b="1" i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q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无关，仅与电场及</a:t>
            </a:r>
            <a:r>
              <a:rPr kumimoji="1" lang="en-US" altLang="zh-CN" sz="3200" b="1" i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A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点的位置有关的量。</a:t>
            </a:r>
            <a:endParaRPr lang="zh-CN" altLang="en-US" sz="3200" dirty="0">
              <a:solidFill>
                <a:srgbClr val="0000FF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1243167" name="Text Box 31"/>
          <p:cNvSpPr txBox="1">
            <a:spLocks noChangeArrowheads="1"/>
          </p:cNvSpPr>
          <p:nvPr/>
        </p:nvSpPr>
        <p:spPr bwMode="auto">
          <a:xfrm>
            <a:off x="6482492" y="1587520"/>
            <a:ext cx="307288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3200" b="1" i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2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200" b="1" i="1" baseline="-25000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  <p:sp>
        <p:nvSpPr>
          <p:cNvPr id="1243168" name="AutoShape 32"/>
          <p:cNvSpPr>
            <a:spLocks noChangeArrowheads="1"/>
          </p:cNvSpPr>
          <p:nvPr/>
        </p:nvSpPr>
        <p:spPr bwMode="auto">
          <a:xfrm>
            <a:off x="7204651" y="4110058"/>
            <a:ext cx="3314309" cy="1081087"/>
          </a:xfrm>
          <a:prstGeom prst="wedgeRoundRectCallout">
            <a:avLst>
              <a:gd name="adj1" fmla="val -126922"/>
              <a:gd name="adj2" fmla="val 98985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该比值称为</a:t>
            </a:r>
            <a:r>
              <a:rPr kumimoji="1" lang="en-US" altLang="zh-CN" sz="2800" b="1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点的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电势</a:t>
            </a:r>
          </a:p>
        </p:txBody>
      </p:sp>
      <p:sp>
        <p:nvSpPr>
          <p:cNvPr id="1243169" name="AutoShape 33"/>
          <p:cNvSpPr>
            <a:spLocks noChangeArrowheads="1"/>
          </p:cNvSpPr>
          <p:nvPr/>
        </p:nvSpPr>
        <p:spPr bwMode="auto">
          <a:xfrm>
            <a:off x="4943654" y="834450"/>
            <a:ext cx="4178359" cy="753070"/>
          </a:xfrm>
          <a:prstGeom prst="wedgeRoundRectCallout">
            <a:avLst>
              <a:gd name="adj1" fmla="val -59057"/>
              <a:gd name="adj2" fmla="val 266738"/>
              <a:gd name="adj3" fmla="val 16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零势能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参考点</a:t>
            </a:r>
          </a:p>
        </p:txBody>
      </p:sp>
      <p:sp>
        <p:nvSpPr>
          <p:cNvPr id="29" name="Text Box 18"/>
          <p:cNvSpPr txBox="1">
            <a:spLocks noChangeArrowheads="1"/>
          </p:cNvSpPr>
          <p:nvPr/>
        </p:nvSpPr>
        <p:spPr bwMode="auto">
          <a:xfrm>
            <a:off x="626567" y="906458"/>
            <a:ext cx="22192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4</a:t>
            </a:r>
            <a:r>
              <a:rPr kumimoji="1" lang="zh-CN" altLang="en-US" sz="3200" b="1" dirty="0" smtClean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</a:t>
            </a:r>
          </a:p>
        </p:txBody>
      </p:sp>
    </p:spTree>
    <p:extLst>
      <p:ext uri="{BB962C8B-B14F-4D97-AF65-F5344CB8AC3E}">
        <p14:creationId xmlns:p14="http://schemas.microsoft.com/office/powerpoint/2010/main" val="11284793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43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8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24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4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4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4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243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124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3164" grpId="0"/>
      <p:bldP spid="1243167" grpId="0"/>
      <p:bldP spid="1243168" grpId="0" animBg="1" autoUpdateAnimBg="0"/>
      <p:bldP spid="1243169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586" name="Text Box 18"/>
          <p:cNvSpPr txBox="1">
            <a:spLocks noChangeArrowheads="1"/>
          </p:cNvSpPr>
          <p:nvPr/>
        </p:nvSpPr>
        <p:spPr bwMode="auto">
          <a:xfrm>
            <a:off x="332721" y="900008"/>
            <a:ext cx="22192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4</a:t>
            </a:r>
            <a:r>
              <a:rPr kumimoji="1" lang="zh-CN" altLang="en-US" sz="3200" b="1" dirty="0" smtClean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</a:t>
            </a:r>
          </a:p>
        </p:txBody>
      </p:sp>
      <p:graphicFrame>
        <p:nvGraphicFramePr>
          <p:cNvPr id="126159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4850601"/>
              </p:ext>
            </p:extLst>
          </p:nvPr>
        </p:nvGraphicFramePr>
        <p:xfrm>
          <a:off x="3025775" y="3441700"/>
          <a:ext cx="1812925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" name="公式" r:id="rId3" imgW="571320" imgH="457200" progId="Equation.3">
                  <p:embed/>
                </p:oleObj>
              </mc:Choice>
              <mc:Fallback>
                <p:oleObj name="公式" r:id="rId3" imgW="5713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5775" y="3441700"/>
                        <a:ext cx="1812925" cy="10874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1596" name="Text Box 28"/>
          <p:cNvSpPr txBox="1">
            <a:spLocks noChangeArrowheads="1"/>
          </p:cNvSpPr>
          <p:nvPr/>
        </p:nvSpPr>
        <p:spPr bwMode="auto">
          <a:xfrm>
            <a:off x="410689" y="2132856"/>
            <a:ext cx="18325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 smtClean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定义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式：</a:t>
            </a:r>
          </a:p>
        </p:txBody>
      </p:sp>
      <p:sp>
        <p:nvSpPr>
          <p:cNvPr id="1261600" name="AutoShape 32"/>
          <p:cNvSpPr>
            <a:spLocks noChangeArrowheads="1"/>
          </p:cNvSpPr>
          <p:nvPr/>
        </p:nvSpPr>
        <p:spPr bwMode="auto">
          <a:xfrm>
            <a:off x="410689" y="5120954"/>
            <a:ext cx="2882284" cy="828326"/>
          </a:xfrm>
          <a:prstGeom prst="wedgeRoundRectCallout">
            <a:avLst>
              <a:gd name="adj1" fmla="val 94180"/>
              <a:gd name="adj2" fmla="val 2462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kumimoji="1" lang="en-US" altLang="zh-CN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kumimoji="1" lang="en-US" altLang="zh-CN" sz="24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kumimoji="1" lang="en-US" altLang="zh-CN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mgh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相类比</a:t>
            </a:r>
          </a:p>
        </p:txBody>
      </p:sp>
      <p:sp>
        <p:nvSpPr>
          <p:cNvPr id="1261601" name="AutoShape 33"/>
          <p:cNvSpPr>
            <a:spLocks noChangeArrowheads="1"/>
          </p:cNvSpPr>
          <p:nvPr/>
        </p:nvSpPr>
        <p:spPr bwMode="auto">
          <a:xfrm>
            <a:off x="6885449" y="3439862"/>
            <a:ext cx="2160124" cy="1089640"/>
          </a:xfrm>
          <a:prstGeom prst="wedgeRoundRectCallout">
            <a:avLst>
              <a:gd name="adj1" fmla="val -172255"/>
              <a:gd name="adj2" fmla="val -13444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电势</a:t>
            </a:r>
            <a:r>
              <a:rPr kumimoji="1" lang="en-US" altLang="zh-CN" sz="24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φ</a:t>
            </a:r>
            <a:r>
              <a:rPr kumimoji="1" lang="zh-CN" altLang="en-US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kumimoji="1" lang="en-US" altLang="zh-CN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gh</a:t>
            </a:r>
            <a:r>
              <a:rPr kumimoji="1" lang="zh-CN" altLang="en-US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相类似</a:t>
            </a:r>
            <a:endParaRPr kumimoji="1" lang="zh-CN" altLang="en-US" sz="24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503722"/>
              </p:ext>
            </p:extLst>
          </p:nvPr>
        </p:nvGraphicFramePr>
        <p:xfrm>
          <a:off x="4875039" y="5157192"/>
          <a:ext cx="1656184" cy="749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Equation" r:id="rId5" imgW="533160" imgH="241200" progId="Equation.DSMT4">
                  <p:embed/>
                </p:oleObj>
              </mc:Choice>
              <mc:Fallback>
                <p:oleObj name="Equation" r:id="rId5" imgW="53316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75039" y="5157192"/>
                        <a:ext cx="1656184" cy="7492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16841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61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61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61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61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61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1596" grpId="0"/>
      <p:bldP spid="1261600" grpId="0" animBg="1"/>
      <p:bldP spid="12616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3627" name="Text Box 11"/>
          <p:cNvSpPr txBox="1">
            <a:spLocks noChangeArrowheads="1"/>
          </p:cNvSpPr>
          <p:nvPr/>
        </p:nvSpPr>
        <p:spPr bwMode="auto">
          <a:xfrm>
            <a:off x="914599" y="1772816"/>
            <a:ext cx="5813276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 smtClean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具有相对性</a:t>
            </a:r>
          </a:p>
        </p:txBody>
      </p:sp>
      <p:sp>
        <p:nvSpPr>
          <p:cNvPr id="1263628" name="Text Box 12"/>
          <p:cNvSpPr txBox="1">
            <a:spLocks noChangeArrowheads="1"/>
          </p:cNvSpPr>
          <p:nvPr/>
        </p:nvSpPr>
        <p:spPr bwMode="auto">
          <a:xfrm>
            <a:off x="1448161" y="2492896"/>
            <a:ext cx="6510166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电势是相对于零势能参考点的，</a:t>
            </a:r>
          </a:p>
        </p:txBody>
      </p:sp>
      <p:sp>
        <p:nvSpPr>
          <p:cNvPr id="1263629" name="Text Box 13"/>
          <p:cNvSpPr txBox="1">
            <a:spLocks noChangeArrowheads="1"/>
          </p:cNvSpPr>
          <p:nvPr/>
        </p:nvSpPr>
        <p:spPr bwMode="auto">
          <a:xfrm>
            <a:off x="2066727" y="3284984"/>
            <a:ext cx="87908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一般选取无穷远电势为</a:t>
            </a:r>
            <a:r>
              <a:rPr kumimoji="1" lang="en-US" altLang="zh-CN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0</a:t>
            </a:r>
            <a:r>
              <a:rPr kumimoji="1" lang="zh-CN" altLang="en-US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，实际应用中常取大地电势为</a:t>
            </a:r>
            <a:r>
              <a:rPr kumimoji="1" lang="en-US" altLang="zh-CN" sz="28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0</a:t>
            </a:r>
          </a:p>
        </p:txBody>
      </p:sp>
      <p:sp>
        <p:nvSpPr>
          <p:cNvPr id="1263630" name="Text Box 14"/>
          <p:cNvSpPr txBox="1">
            <a:spLocks noChangeArrowheads="1"/>
          </p:cNvSpPr>
          <p:nvPr/>
        </p:nvSpPr>
        <p:spPr bwMode="auto">
          <a:xfrm>
            <a:off x="1321529" y="4293096"/>
            <a:ext cx="9510902" cy="579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kumimoji="1" lang="zh-CN" altLang="en-US" sz="3200" b="1" dirty="0" smtClean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沿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电场线 </a:t>
            </a:r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(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场强</a:t>
            </a:r>
            <a:r>
              <a:rPr kumimoji="1" lang="en-US" altLang="zh-CN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)</a:t>
            </a:r>
            <a:r>
              <a:rPr kumimoji="1" lang="zh-CN" altLang="en-US" sz="3200" b="1" dirty="0"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方向电势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越来越低</a:t>
            </a:r>
          </a:p>
        </p:txBody>
      </p:sp>
      <p:sp>
        <p:nvSpPr>
          <p:cNvPr id="1263631" name="AutoShape 15"/>
          <p:cNvSpPr>
            <a:spLocks noChangeArrowheads="1"/>
          </p:cNvSpPr>
          <p:nvPr/>
        </p:nvSpPr>
        <p:spPr bwMode="auto">
          <a:xfrm>
            <a:off x="8475439" y="5176664"/>
            <a:ext cx="3384376" cy="1108853"/>
          </a:xfrm>
          <a:prstGeom prst="wedgeRoundRectCallout">
            <a:avLst>
              <a:gd name="adj1" fmla="val -86037"/>
              <a:gd name="adj2" fmla="val -110038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与沿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重力加速 度方向</a:t>
            </a:r>
            <a:r>
              <a:rPr kumimoji="1" lang="zh-CN" altLang="en-US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高度越来越低相类比</a:t>
            </a:r>
          </a:p>
        </p:txBody>
      </p:sp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338535" y="764704"/>
            <a:ext cx="22192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4</a:t>
            </a:r>
            <a:r>
              <a:rPr kumimoji="1" lang="zh-CN" altLang="en-US" sz="3200" b="1" dirty="0" smtClean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</a:t>
            </a:r>
            <a:r>
              <a:rPr kumimoji="1" lang="zh-CN" altLang="en-US" sz="3200" b="1" dirty="0">
                <a:solidFill>
                  <a:srgbClr val="04060C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电势</a:t>
            </a:r>
          </a:p>
        </p:txBody>
      </p:sp>
    </p:spTree>
    <p:extLst>
      <p:ext uri="{BB962C8B-B14F-4D97-AF65-F5344CB8AC3E}">
        <p14:creationId xmlns:p14="http://schemas.microsoft.com/office/powerpoint/2010/main" val="82845881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3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63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6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63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63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26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3627" grpId="0"/>
      <p:bldP spid="1263628" grpId="0"/>
      <p:bldP spid="1263629" grpId="0"/>
      <p:bldP spid="1263630" grpId="0"/>
      <p:bldP spid="12636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858" name="Text Box 2"/>
          <p:cNvSpPr txBox="1">
            <a:spLocks noChangeArrowheads="1"/>
          </p:cNvSpPr>
          <p:nvPr/>
        </p:nvSpPr>
        <p:spPr bwMode="auto">
          <a:xfrm>
            <a:off x="212844" y="1018725"/>
            <a:ext cx="38988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0406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等势面</a:t>
            </a:r>
            <a:endParaRPr kumimoji="1" lang="zh-CN" altLang="en-US" sz="3200" b="1" dirty="0">
              <a:solidFill>
                <a:srgbClr val="0406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73859" name="Text Box 3"/>
          <p:cNvSpPr txBox="1">
            <a:spLocks noChangeArrowheads="1"/>
          </p:cNvSpPr>
          <p:nvPr/>
        </p:nvSpPr>
        <p:spPr bwMode="auto">
          <a:xfrm>
            <a:off x="338535" y="3356992"/>
            <a:ext cx="804345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、在等势面上移动电荷，电场力做功为零</a:t>
            </a:r>
          </a:p>
        </p:txBody>
      </p:sp>
      <p:sp>
        <p:nvSpPr>
          <p:cNvPr id="1273860" name="Text Box 4"/>
          <p:cNvSpPr txBox="1">
            <a:spLocks noChangeArrowheads="1"/>
          </p:cNvSpPr>
          <p:nvPr/>
        </p:nvSpPr>
        <p:spPr bwMode="auto">
          <a:xfrm>
            <a:off x="338535" y="5153819"/>
            <a:ext cx="7492202" cy="579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电场线从高等势面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指向低等势面</a:t>
            </a:r>
          </a:p>
        </p:txBody>
      </p:sp>
      <p:sp>
        <p:nvSpPr>
          <p:cNvPr id="1273861" name="Text Box 5"/>
          <p:cNvSpPr txBox="1">
            <a:spLocks noChangeArrowheads="1"/>
          </p:cNvSpPr>
          <p:nvPr/>
        </p:nvSpPr>
        <p:spPr bwMode="auto">
          <a:xfrm>
            <a:off x="338535" y="1845495"/>
            <a:ext cx="273615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、定义：</a:t>
            </a:r>
          </a:p>
        </p:txBody>
      </p:sp>
      <p:sp>
        <p:nvSpPr>
          <p:cNvPr id="1273862" name="Text Box 6"/>
          <p:cNvSpPr txBox="1">
            <a:spLocks noChangeArrowheads="1"/>
          </p:cNvSpPr>
          <p:nvPr/>
        </p:nvSpPr>
        <p:spPr bwMode="auto">
          <a:xfrm>
            <a:off x="332721" y="2578919"/>
            <a:ext cx="1008693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电场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中电势相同的各点构成的面，叫做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等势面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273863" name="Text Box 7"/>
          <p:cNvSpPr txBox="1">
            <a:spLocks noChangeArrowheads="1"/>
          </p:cNvSpPr>
          <p:nvPr/>
        </p:nvSpPr>
        <p:spPr bwMode="auto">
          <a:xfrm>
            <a:off x="338535" y="4289722"/>
            <a:ext cx="4875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、等势面与电场线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</a:t>
            </a:r>
          </a:p>
        </p:txBody>
      </p:sp>
      <p:sp>
        <p:nvSpPr>
          <p:cNvPr id="1273864" name="AutoShape 8"/>
          <p:cNvSpPr>
            <a:spLocks noChangeArrowheads="1"/>
          </p:cNvSpPr>
          <p:nvPr/>
        </p:nvSpPr>
        <p:spPr bwMode="auto">
          <a:xfrm>
            <a:off x="9051503" y="3646711"/>
            <a:ext cx="2952328" cy="574377"/>
          </a:xfrm>
          <a:prstGeom prst="wedgeRoundRectCallout">
            <a:avLst>
              <a:gd name="adj1" fmla="val -71797"/>
              <a:gd name="adj2" fmla="val -136258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2400" b="1" dirty="0">
                <a:solidFill>
                  <a:srgbClr val="0000CC"/>
                </a:solidFill>
              </a:rPr>
              <a:t>与</a:t>
            </a:r>
            <a:r>
              <a:rPr kumimoji="1" lang="zh-CN" altLang="en-US" sz="2400" b="1" dirty="0">
                <a:solidFill>
                  <a:srgbClr val="FF0000"/>
                </a:solidFill>
              </a:rPr>
              <a:t>等高线</a:t>
            </a:r>
            <a:r>
              <a:rPr kumimoji="1" lang="zh-CN" altLang="en-US" sz="2400" b="1" dirty="0">
                <a:solidFill>
                  <a:srgbClr val="0000CC"/>
                </a:solidFill>
              </a:rPr>
              <a:t>相类比</a:t>
            </a:r>
          </a:p>
        </p:txBody>
      </p:sp>
    </p:spTree>
    <p:extLst>
      <p:ext uri="{BB962C8B-B14F-4D97-AF65-F5344CB8AC3E}">
        <p14:creationId xmlns:p14="http://schemas.microsoft.com/office/powerpoint/2010/main" val="39433281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738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73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73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2738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2738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2738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3859" grpId="0"/>
      <p:bldP spid="1273860" grpId="0"/>
      <p:bldP spid="1273862" grpId="0"/>
      <p:bldP spid="1273863" grpId="0"/>
      <p:bldP spid="12738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48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124" y="1268760"/>
            <a:ext cx="3170301" cy="230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48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192" y="1052513"/>
            <a:ext cx="3456199" cy="228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4885" name="Picture 5" descr="1113143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DFF"/>
              </a:clrFrom>
              <a:clrTo>
                <a:srgbClr val="FEFDFF">
                  <a:alpha val="0"/>
                </a:srgbClr>
              </a:clrTo>
            </a:clrChange>
            <a:lum bright="-54000" contras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124" y="3759214"/>
            <a:ext cx="3555735" cy="245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4886" name="Picture 6" descr="1113143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  <a:lum bright="-42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643" y="3305839"/>
            <a:ext cx="3629856" cy="302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28153" y="683985"/>
            <a:ext cx="38988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0406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等势面</a:t>
            </a:r>
            <a:endParaRPr kumimoji="1" lang="zh-CN" altLang="en-US" sz="3200" b="1" dirty="0">
              <a:solidFill>
                <a:srgbClr val="0406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15669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74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74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74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4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7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74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74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38535" y="2024901"/>
            <a:ext cx="4248472" cy="685760"/>
          </a:xfrm>
        </p:spPr>
        <p:txBody>
          <a:bodyPr/>
          <a:lstStyle/>
          <a:p>
            <a:pPr algn="l"/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学习电势是否有意义？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38535" y="2638653"/>
            <a:ext cx="11737304" cy="138499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电势是一个</a:t>
            </a:r>
            <a:r>
              <a:rPr 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相对量</a:t>
            </a:r>
            <a:r>
              <a:rPr 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，是相对于零电势点而言的！脱离了零电势，某点电势就毫无意义！！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38535" y="4222829"/>
            <a:ext cx="66768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2800" b="1" dirty="0">
                <a:latin typeface="黑体" pitchFamily="2" charset="-122"/>
                <a:ea typeface="黑体" pitchFamily="2" charset="-122"/>
              </a:rPr>
              <a:t>那么，有没有一个物理量有绝对意义呢？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7971383" y="4222829"/>
            <a:ext cx="1650547" cy="646331"/>
          </a:xfrm>
          <a:prstGeom prst="rect">
            <a:avLst/>
          </a:prstGeom>
          <a:solidFill>
            <a:schemeClr val="folHlink"/>
          </a:solidFill>
          <a:ln w="9525" cmpd="sng">
            <a:solidFill>
              <a:schemeClr val="fol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电势差</a:t>
            </a:r>
          </a:p>
        </p:txBody>
      </p:sp>
    </p:spTree>
    <p:extLst>
      <p:ext uri="{BB962C8B-B14F-4D97-AF65-F5344CB8AC3E}">
        <p14:creationId xmlns:p14="http://schemas.microsoft.com/office/powerpoint/2010/main" val="111482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2" grpId="0"/>
      <p:bldP spid="7173" grpId="0"/>
      <p:bldP spid="71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073541"/>
              </p:ext>
            </p:extLst>
          </p:nvPr>
        </p:nvGraphicFramePr>
        <p:xfrm>
          <a:off x="338535" y="908720"/>
          <a:ext cx="4541520" cy="557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BMP 图像" r:id="rId3" imgW="3267000" imgH="3790800" progId="Paint.Picture">
                  <p:embed/>
                </p:oleObj>
              </mc:Choice>
              <mc:Fallback>
                <p:oleObj name="BMP 图像" r:id="rId3" imgW="3267000" imgH="379080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535" y="908720"/>
                        <a:ext cx="4541520" cy="557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442991" y="2056780"/>
            <a:ext cx="732141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32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重力场中，当选取的势能零点不同时，对各点高度的描述也会不同，但是高度差不会随着势能零点的改变而改变。</a:t>
            </a:r>
          </a:p>
        </p:txBody>
      </p:sp>
      <p:sp>
        <p:nvSpPr>
          <p:cNvPr id="5124" name="Oval 4"/>
          <p:cNvSpPr>
            <a:spLocks noChangeArrowheads="1"/>
          </p:cNvSpPr>
          <p:nvPr/>
        </p:nvSpPr>
        <p:spPr bwMode="auto">
          <a:xfrm>
            <a:off x="912759" y="4796854"/>
            <a:ext cx="304959" cy="360337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3722911" y="5877272"/>
            <a:ext cx="313318" cy="290066"/>
          </a:xfrm>
          <a:prstGeom prst="ellipse">
            <a:avLst/>
          </a:prstGeom>
          <a:solidFill>
            <a:srgbClr val="CC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66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  <p:bldP spid="5124" grpId="0" animBg="1"/>
      <p:bldP spid="51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786042" y="1341438"/>
            <a:ext cx="585774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同理，在电场中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，各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点电势也会随电势零点的改变而改变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，</a:t>
            </a:r>
            <a:endParaRPr lang="zh-CN" altLang="en-US" sz="3200" b="1" dirty="0">
              <a:solidFill>
                <a:srgbClr val="020202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6147" name="Line 3"/>
          <p:cNvSpPr>
            <a:spLocks noChangeShapeType="1"/>
          </p:cNvSpPr>
          <p:nvPr/>
        </p:nvSpPr>
        <p:spPr bwMode="auto">
          <a:xfrm flipV="1">
            <a:off x="262900" y="1125538"/>
            <a:ext cx="4877223" cy="863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262900" y="2924175"/>
            <a:ext cx="5080529" cy="333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>
            <a:off x="262900" y="3789364"/>
            <a:ext cx="4978876" cy="841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2903758" y="2878138"/>
            <a:ext cx="203306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1887228" y="2878138"/>
            <a:ext cx="203306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1277311" y="2878138"/>
            <a:ext cx="203306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4428551" y="2878138"/>
            <a:ext cx="203306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769046" y="29543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378964" y="29543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i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2497146" y="29543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i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920287" y="29543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i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D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3818634" y="23447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0V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497146" y="23447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1V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1378964" y="23447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2V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667394" y="2344739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3V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2395493" y="1735138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0V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1378964" y="1735138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1V</a:t>
            </a: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667394" y="1765300"/>
            <a:ext cx="121983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2V</a:t>
            </a: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3716981" y="1735138"/>
            <a:ext cx="121983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20202"/>
                </a:solidFill>
                <a:latin typeface="Times New Roman" pitchFamily="18" charset="0"/>
                <a:cs typeface="Times New Roman" panose="02020603050405020304" pitchFamily="18" charset="0"/>
              </a:rPr>
              <a:t>-1V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795493" y="5383919"/>
            <a:ext cx="893225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因此，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电势的差值往往比电势更重要。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786041" y="3244057"/>
            <a:ext cx="5857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但两点间的电势的差值却保持不变。</a:t>
            </a:r>
          </a:p>
        </p:txBody>
      </p:sp>
    </p:spTree>
    <p:extLst>
      <p:ext uri="{BB962C8B-B14F-4D97-AF65-F5344CB8AC3E}">
        <p14:creationId xmlns:p14="http://schemas.microsoft.com/office/powerpoint/2010/main" val="3665158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58" grpId="0" autoUpdateAnimBg="0"/>
      <p:bldP spid="6159" grpId="0" autoUpdateAnimBg="0"/>
      <p:bldP spid="6160" grpId="0" autoUpdateAnimBg="0"/>
      <p:bldP spid="6161" grpId="0" autoUpdateAnimBg="0"/>
      <p:bldP spid="6162" grpId="0" autoUpdateAnimBg="0"/>
      <p:bldP spid="6163" grpId="0" autoUpdateAnimBg="0"/>
      <p:bldP spid="6164" grpId="0" autoUpdateAnimBg="0"/>
      <p:bldP spid="6165" grpId="0" autoUpdateAnimBg="0"/>
      <p:bldP spid="6166" grpId="0" autoUpdateAnimBg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236381" y="1196752"/>
            <a:ext cx="9463194" cy="38396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、电场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中两点间电势的差值，叫电势差，也叫电压。                                                                  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-2616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 sz="2800"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-2616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 sz="2800"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-2616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 sz="2800"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-2616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 sz="2800"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0" y="305309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 sz="2800"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925552" y="3576310"/>
            <a:ext cx="4883575" cy="736600"/>
            <a:chOff x="0" y="0"/>
            <a:chExt cx="2306" cy="464"/>
          </a:xfrm>
        </p:grpSpPr>
        <p:graphicFrame>
          <p:nvGraphicFramePr>
            <p:cNvPr id="7177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58543313"/>
                </p:ext>
              </p:extLst>
            </p:nvPr>
          </p:nvGraphicFramePr>
          <p:xfrm>
            <a:off x="462" y="0"/>
            <a:ext cx="1844" cy="4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25" name="Equation" r:id="rId3" imgW="875477" imgH="215936" progId="Equation.DSMT4">
                    <p:embed/>
                  </p:oleObj>
                </mc:Choice>
                <mc:Fallback>
                  <p:oleObj name="Equation" r:id="rId3" imgW="875477" imgH="21593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0"/>
                          <a:ext cx="1844" cy="4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8" name="Text Box 10"/>
            <p:cNvSpPr txBox="1">
              <a:spLocks noChangeArrowheads="1"/>
            </p:cNvSpPr>
            <p:nvPr/>
          </p:nvSpPr>
          <p:spPr bwMode="auto">
            <a:xfrm>
              <a:off x="0" y="89"/>
              <a:ext cx="1043" cy="3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800" b="1" dirty="0">
                  <a:solidFill>
                    <a:srgbClr val="020202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则有</a:t>
              </a:r>
              <a:endParaRPr lang="zh-CN" altLang="en-US" sz="28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179" name="Group 11"/>
          <p:cNvGrpSpPr>
            <a:grpSpLocks/>
          </p:cNvGrpSpPr>
          <p:nvPr/>
        </p:nvGrpSpPr>
        <p:grpSpPr bwMode="auto">
          <a:xfrm>
            <a:off x="925552" y="4441052"/>
            <a:ext cx="4684506" cy="715963"/>
            <a:chOff x="0" y="45"/>
            <a:chExt cx="2212" cy="451"/>
          </a:xfrm>
        </p:grpSpPr>
        <p:graphicFrame>
          <p:nvGraphicFramePr>
            <p:cNvPr id="7180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26860373"/>
                </p:ext>
              </p:extLst>
            </p:nvPr>
          </p:nvGraphicFramePr>
          <p:xfrm>
            <a:off x="437" y="45"/>
            <a:ext cx="1775" cy="4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26" r:id="rId5" imgW="862794" imgH="215936" progId="Equation.3">
                    <p:embed/>
                  </p:oleObj>
                </mc:Choice>
                <mc:Fallback>
                  <p:oleObj r:id="rId5" imgW="862794" imgH="215936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7" y="45"/>
                          <a:ext cx="1775" cy="4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1" name="Text Box 13"/>
            <p:cNvSpPr txBox="1">
              <a:spLocks noChangeArrowheads="1"/>
            </p:cNvSpPr>
            <p:nvPr/>
          </p:nvSpPr>
          <p:spPr bwMode="auto">
            <a:xfrm>
              <a:off x="0" y="91"/>
              <a:ext cx="680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20202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或者</a:t>
              </a:r>
            </a:p>
          </p:txBody>
        </p:sp>
      </p:grpSp>
      <p:grpSp>
        <p:nvGrpSpPr>
          <p:cNvPr id="7182" name="Group 14"/>
          <p:cNvGrpSpPr>
            <a:grpSpLocks/>
          </p:cNvGrpSpPr>
          <p:nvPr/>
        </p:nvGrpSpPr>
        <p:grpSpPr bwMode="auto">
          <a:xfrm>
            <a:off x="938211" y="5372101"/>
            <a:ext cx="4290599" cy="720725"/>
            <a:chOff x="73" y="67"/>
            <a:chExt cx="2026" cy="454"/>
          </a:xfrm>
        </p:grpSpPr>
        <p:graphicFrame>
          <p:nvGraphicFramePr>
            <p:cNvPr id="7183" name="Objec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76509179"/>
                </p:ext>
              </p:extLst>
            </p:nvPr>
          </p:nvGraphicFramePr>
          <p:xfrm>
            <a:off x="511" y="67"/>
            <a:ext cx="1588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27" r:id="rId7" imgW="800417" imgH="228917" progId="Equation.3">
                    <p:embed/>
                  </p:oleObj>
                </mc:Choice>
                <mc:Fallback>
                  <p:oleObj r:id="rId7" imgW="800417" imgH="228917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1" y="67"/>
                          <a:ext cx="1588" cy="4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73" y="91"/>
              <a:ext cx="1043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zh-CN" altLang="en-US" sz="2800" b="1" dirty="0">
                  <a:solidFill>
                    <a:srgbClr val="020202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显然</a:t>
              </a:r>
              <a:endParaRPr lang="zh-CN" altLang="en-US" sz="28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189" name="Group 21"/>
          <p:cNvGrpSpPr>
            <a:grpSpLocks/>
          </p:cNvGrpSpPr>
          <p:nvPr/>
        </p:nvGrpSpPr>
        <p:grpSpPr bwMode="auto">
          <a:xfrm>
            <a:off x="121936" y="1871346"/>
            <a:ext cx="7849447" cy="1412874"/>
            <a:chOff x="-146" y="-165"/>
            <a:chExt cx="3774" cy="890"/>
          </a:xfrm>
        </p:grpSpPr>
        <p:grpSp>
          <p:nvGrpSpPr>
            <p:cNvPr id="7190" name="Group 22"/>
            <p:cNvGrpSpPr>
              <a:grpSpLocks/>
            </p:cNvGrpSpPr>
            <p:nvPr/>
          </p:nvGrpSpPr>
          <p:grpSpPr bwMode="auto">
            <a:xfrm>
              <a:off x="-146" y="317"/>
              <a:ext cx="3482" cy="408"/>
              <a:chOff x="-146" y="0"/>
              <a:chExt cx="3482" cy="408"/>
            </a:xfrm>
          </p:grpSpPr>
          <p:graphicFrame>
            <p:nvGraphicFramePr>
              <p:cNvPr id="7191" name="Object 23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43915900"/>
                  </p:ext>
                </p:extLst>
              </p:nvPr>
            </p:nvGraphicFramePr>
            <p:xfrm>
              <a:off x="3005" y="0"/>
              <a:ext cx="331" cy="35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228" r:id="rId9" imgW="203341" imgH="216030" progId="Equation.3">
                      <p:embed/>
                    </p:oleObj>
                  </mc:Choice>
                  <mc:Fallback>
                    <p:oleObj r:id="rId9" imgW="203341" imgH="21603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05" y="0"/>
                            <a:ext cx="331" cy="35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7192" name="Group 24"/>
              <p:cNvGrpSpPr>
                <a:grpSpLocks/>
              </p:cNvGrpSpPr>
              <p:nvPr/>
            </p:nvGrpSpPr>
            <p:grpSpPr bwMode="auto">
              <a:xfrm>
                <a:off x="-146" y="27"/>
                <a:ext cx="3206" cy="381"/>
                <a:chOff x="-146" y="27"/>
                <a:chExt cx="3206" cy="381"/>
              </a:xfrm>
            </p:grpSpPr>
            <p:graphicFrame>
              <p:nvGraphicFramePr>
                <p:cNvPr id="7193" name="Object 25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791686097"/>
                    </p:ext>
                  </p:extLst>
                </p:nvPr>
              </p:nvGraphicFramePr>
              <p:xfrm>
                <a:off x="1453" y="27"/>
                <a:ext cx="330" cy="36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2229" r:id="rId11" imgW="203341" imgH="216030" progId="Equation.3">
                        <p:embed/>
                      </p:oleObj>
                    </mc:Choice>
                    <mc:Fallback>
                      <p:oleObj r:id="rId11" imgW="203341" imgH="21603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453" y="27"/>
                              <a:ext cx="330" cy="362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719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-146" y="78"/>
                  <a:ext cx="1722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 </a:t>
                  </a:r>
                  <a:r>
                    <a:rPr lang="zh-CN" altLang="en-US" sz="2800" b="1" dirty="0" smtClean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电场</a:t>
                  </a:r>
                  <a:r>
                    <a:rPr lang="zh-CN" altLang="en-US" sz="2800" b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中</a:t>
                  </a:r>
                  <a:r>
                    <a:rPr lang="en-US" altLang="zh-CN" sz="2800" b="1" i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A</a:t>
                  </a:r>
                  <a:r>
                    <a:rPr lang="zh-CN" altLang="en-US" sz="2800" b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点的电势为</a:t>
                  </a:r>
                </a:p>
              </p:txBody>
            </p:sp>
            <p:sp>
              <p:nvSpPr>
                <p:cNvPr id="7195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768" y="59"/>
                  <a:ext cx="1292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，</a:t>
                  </a:r>
                  <a:r>
                    <a:rPr lang="en-US" altLang="zh-CN" sz="2800" b="1" i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B</a:t>
                  </a:r>
                  <a:r>
                    <a:rPr lang="zh-CN" altLang="en-US" sz="2800" b="1" dirty="0">
                      <a:solidFill>
                        <a:srgbClr val="020202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点的电势为</a:t>
                  </a:r>
                </a:p>
              </p:txBody>
            </p:sp>
          </p:grpSp>
        </p:grpSp>
        <p:sp>
          <p:nvSpPr>
            <p:cNvPr id="7196" name="Text Box 28"/>
            <p:cNvSpPr txBox="1">
              <a:spLocks noChangeArrowheads="1"/>
            </p:cNvSpPr>
            <p:nvPr/>
          </p:nvSpPr>
          <p:spPr bwMode="auto">
            <a:xfrm>
              <a:off x="-91" y="-165"/>
              <a:ext cx="371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dirty="0" smtClean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 dirty="0" smtClean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、设</a:t>
              </a:r>
              <a:r>
                <a:rPr lang="zh-CN" altLang="en-US" sz="2800" b="1" dirty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电场中</a:t>
              </a:r>
              <a:r>
                <a:rPr lang="en-US" altLang="zh-CN" sz="2800" b="1" i="1" dirty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 i="1" dirty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b="1" i="1" dirty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 dirty="0">
                  <a:solidFill>
                    <a:srgbClr val="020202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两点的电势为</a:t>
              </a:r>
              <a:r>
                <a:rPr lang="en-US" altLang="zh-CN" sz="2800" b="1" i="1" dirty="0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U</a:t>
              </a:r>
              <a:r>
                <a:rPr lang="en-US" altLang="zh-CN" sz="2800" b="1" i="1" baseline="-25000" dirty="0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AB</a:t>
              </a:r>
              <a:endPara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84731" y="474766"/>
            <a:ext cx="3672408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一、电势差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itchFamily="2" charset="2"/>
              </a:rPr>
              <a:t>(</a:t>
            </a:r>
            <a:r>
              <a:rPr lang="en-US" altLang="zh-CN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itchFamily="2" charset="2"/>
              </a:rPr>
              <a:t>U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itchFamily="2" charset="2"/>
              </a:rPr>
              <a:t>)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289141" y="6093296"/>
            <a:ext cx="10490554" cy="523220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3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、电势差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是标量，正负不表示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方向，表示两点间电势的高低。</a:t>
            </a:r>
            <a:endParaRPr lang="zh-CN" altLang="en-US" sz="2800" b="1" dirty="0">
              <a:solidFill>
                <a:srgbClr val="020202"/>
              </a:solidFill>
              <a:latin typeface="Times New Roman" pitchFamily="18" charset="0"/>
              <a:ea typeface="黑体" panose="02010609060101010101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3333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p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742" y="641862"/>
            <a:ext cx="6597505" cy="1851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、如图，如果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接地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大地的电势为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0,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则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与大地相连的导体的电势也为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0)</a:t>
            </a:r>
            <a:r>
              <a:rPr lang="en-US" altLang="zh-CN" sz="2800" b="1" i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板的电势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8V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点的电势为</a:t>
            </a: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6V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点的电势为</a:t>
            </a: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2V.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则：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283732" y="1043674"/>
            <a:ext cx="3602325" cy="1511301"/>
            <a:chOff x="0" y="0"/>
            <a:chExt cx="1941" cy="1061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>
              <a:off x="0" y="0"/>
              <a:ext cx="1941" cy="1061"/>
              <a:chOff x="0" y="0"/>
              <a:chExt cx="1941" cy="1061"/>
            </a:xfrm>
          </p:grpSpPr>
          <p:grpSp>
            <p:nvGrpSpPr>
              <p:cNvPr id="10" name="Group 11"/>
              <p:cNvGrpSpPr>
                <a:grpSpLocks/>
              </p:cNvGrpSpPr>
              <p:nvPr/>
            </p:nvGrpSpPr>
            <p:grpSpPr bwMode="auto">
              <a:xfrm>
                <a:off x="0" y="0"/>
                <a:ext cx="1941" cy="1061"/>
                <a:chOff x="0" y="0"/>
                <a:chExt cx="1941" cy="1061"/>
              </a:xfrm>
            </p:grpSpPr>
            <p:grpSp>
              <p:nvGrpSpPr>
                <p:cNvPr id="13" name="Group 12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633" cy="816"/>
                  <a:chOff x="0" y="0"/>
                  <a:chExt cx="1633" cy="816"/>
                </a:xfrm>
              </p:grpSpPr>
              <p:sp>
                <p:nvSpPr>
                  <p:cNvPr id="21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0" y="0"/>
                    <a:ext cx="1633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02020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22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0" y="816"/>
                    <a:ext cx="1633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02020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23" name="Rectangle 15"/>
                  <p:cNvSpPr>
                    <a:spLocks noChangeArrowheads="1"/>
                  </p:cNvSpPr>
                  <p:nvPr/>
                </p:nvSpPr>
                <p:spPr bwMode="auto">
                  <a:xfrm>
                    <a:off x="1406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24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089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25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726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 dirty="0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26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18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27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graphicFrame>
                <p:nvGraphicFramePr>
                  <p:cNvPr id="28" name="Object 20"/>
                  <p:cNvGraphicFramePr>
                    <a:graphicFrameLocks noChangeAspect="1"/>
                  </p:cNvGraphicFramePr>
                  <p:nvPr/>
                </p:nvGraphicFramePr>
                <p:xfrm>
                  <a:off x="0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4624" r:id="rId3" imgW="126932" imgH="76286" progId="Equation.3">
                          <p:embed/>
                        </p:oleObj>
                      </mc:Choice>
                      <mc:Fallback>
                        <p:oleObj r:id="rId3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0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29" name="Object 21"/>
                  <p:cNvGraphicFramePr>
                    <a:graphicFrameLocks noChangeAspect="1"/>
                  </p:cNvGraphicFramePr>
                  <p:nvPr/>
                </p:nvGraphicFramePr>
                <p:xfrm>
                  <a:off x="681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4625" r:id="rId5" imgW="126932" imgH="76286" progId="Equation.3">
                          <p:embed/>
                        </p:oleObj>
                      </mc:Choice>
                      <mc:Fallback>
                        <p:oleObj r:id="rId5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681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30" name="Object 22"/>
                  <p:cNvGraphicFramePr>
                    <a:graphicFrameLocks noChangeAspect="1"/>
                  </p:cNvGraphicFramePr>
                  <p:nvPr/>
                </p:nvGraphicFramePr>
                <p:xfrm>
                  <a:off x="318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4626" r:id="rId6" imgW="126932" imgH="76286" progId="Equation.3">
                          <p:embed/>
                        </p:oleObj>
                      </mc:Choice>
                      <mc:Fallback>
                        <p:oleObj r:id="rId6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18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31" name="Object 23"/>
                  <p:cNvGraphicFramePr>
                    <a:graphicFrameLocks noChangeAspect="1"/>
                  </p:cNvGraphicFramePr>
                  <p:nvPr/>
                </p:nvGraphicFramePr>
                <p:xfrm>
                  <a:off x="1361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4627" r:id="rId7" imgW="126932" imgH="76286" progId="Equation.3">
                          <p:embed/>
                        </p:oleObj>
                      </mc:Choice>
                      <mc:Fallback>
                        <p:oleObj r:id="rId7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361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32" name="Object 24"/>
                  <p:cNvGraphicFramePr>
                    <a:graphicFrameLocks noChangeAspect="1"/>
                  </p:cNvGraphicFramePr>
                  <p:nvPr/>
                </p:nvGraphicFramePr>
                <p:xfrm>
                  <a:off x="1089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4628" r:id="rId9" imgW="126932" imgH="76286" progId="Equation.3">
                          <p:embed/>
                        </p:oleObj>
                      </mc:Choice>
                      <mc:Fallback>
                        <p:oleObj r:id="rId9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0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089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33" name="Group 25"/>
                  <p:cNvGrpSpPr>
                    <a:grpSpLocks/>
                  </p:cNvGrpSpPr>
                  <p:nvPr/>
                </p:nvGrpSpPr>
                <p:grpSpPr bwMode="auto">
                  <a:xfrm>
                    <a:off x="1406" y="0"/>
                    <a:ext cx="0" cy="816"/>
                    <a:chOff x="0" y="0"/>
                    <a:chExt cx="0" cy="816"/>
                  </a:xfrm>
                </p:grpSpPr>
                <p:sp>
                  <p:nvSpPr>
                    <p:cNvPr id="43" name="Line 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44" name="Line 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34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998" y="0"/>
                    <a:ext cx="0" cy="816"/>
                    <a:chOff x="0" y="0"/>
                    <a:chExt cx="0" cy="816"/>
                  </a:xfrm>
                </p:grpSpPr>
                <p:sp>
                  <p:nvSpPr>
                    <p:cNvPr id="41" name="Line 2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42" name="Line 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35" name="Group 31"/>
                  <p:cNvGrpSpPr>
                    <a:grpSpLocks/>
                  </p:cNvGrpSpPr>
                  <p:nvPr/>
                </p:nvGrpSpPr>
                <p:grpSpPr bwMode="auto">
                  <a:xfrm>
                    <a:off x="590" y="0"/>
                    <a:ext cx="0" cy="816"/>
                    <a:chOff x="0" y="0"/>
                    <a:chExt cx="0" cy="816"/>
                  </a:xfrm>
                </p:grpSpPr>
                <p:sp>
                  <p:nvSpPr>
                    <p:cNvPr id="39" name="Line 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40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36" name="Group 34"/>
                  <p:cNvGrpSpPr>
                    <a:grpSpLocks/>
                  </p:cNvGrpSpPr>
                  <p:nvPr/>
                </p:nvGrpSpPr>
                <p:grpSpPr bwMode="auto">
                  <a:xfrm flipH="1">
                    <a:off x="182" y="0"/>
                    <a:ext cx="45" cy="816"/>
                    <a:chOff x="0" y="0"/>
                    <a:chExt cx="0" cy="816"/>
                  </a:xfrm>
                </p:grpSpPr>
                <p:sp>
                  <p:nvSpPr>
                    <p:cNvPr id="37" name="Line 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38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</p:grpSp>
            <p:grpSp>
              <p:nvGrpSpPr>
                <p:cNvPr id="14" name="Group 37"/>
                <p:cNvGrpSpPr>
                  <a:grpSpLocks/>
                </p:cNvGrpSpPr>
                <p:nvPr/>
              </p:nvGrpSpPr>
              <p:grpSpPr bwMode="auto">
                <a:xfrm>
                  <a:off x="1542" y="816"/>
                  <a:ext cx="399" cy="245"/>
                  <a:chOff x="0" y="0"/>
                  <a:chExt cx="399" cy="245"/>
                </a:xfrm>
              </p:grpSpPr>
              <p:grpSp>
                <p:nvGrpSpPr>
                  <p:cNvPr id="15" name="Group 38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" y="45"/>
                    <a:ext cx="398" cy="200"/>
                    <a:chOff x="0" y="0"/>
                    <a:chExt cx="398" cy="200"/>
                  </a:xfrm>
                </p:grpSpPr>
                <p:graphicFrame>
                  <p:nvGraphicFramePr>
                    <p:cNvPr id="17" name="Object 39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0" y="0"/>
                    <a:ext cx="318" cy="192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4629" r:id="rId11" imgW="126932" imgH="76286" progId="Equation.3">
                            <p:embed/>
                          </p:oleObj>
                        </mc:Choice>
                        <mc:Fallback>
                          <p:oleObj r:id="rId11" imgW="126932" imgH="76286" progId="Equation.3">
                            <p:embed/>
                            <p:pic>
                              <p:nvPicPr>
                                <p:cNvPr id="0" name="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4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0" y="0"/>
                                  <a:ext cx="318" cy="192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accent1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9525">
                                      <a:solidFill>
                                        <a:srgbClr val="000000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pSp>
                  <p:nvGrpSpPr>
                    <p:cNvPr id="18" name="Group 40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5" y="56"/>
                      <a:ext cx="363" cy="144"/>
                      <a:chOff x="0" y="0"/>
                      <a:chExt cx="363" cy="144"/>
                    </a:xfrm>
                  </p:grpSpPr>
                  <p:graphicFrame>
                    <p:nvGraphicFramePr>
                      <p:cNvPr id="19" name="Object 41"/>
                      <p:cNvGraphicFramePr>
                        <a:graphicFrameLocks noChangeAspect="1"/>
                      </p:cNvGraphicFramePr>
                      <p:nvPr/>
                    </p:nvGraphicFramePr>
                    <p:xfrm>
                      <a:off x="0" y="0"/>
                      <a:ext cx="363" cy="136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14630" r:id="rId12" imgW="126932" imgH="76286" progId="Equation.3">
                              <p:embed/>
                            </p:oleObj>
                          </mc:Choice>
                          <mc:Fallback>
                            <p:oleObj r:id="rId12" imgW="126932" imgH="76286" progId="Equation.3">
                              <p:embed/>
                              <p:pic>
                                <p:nvPicPr>
                                  <p:cNvPr id="0" name=""/>
                                  <p:cNvPicPr>
                                    <a:picLocks noChangeAspect="1" noChangeArrowheads="1"/>
                                  </p:cNvPicPr>
                                  <p:nvPr/>
                                </p:nvPicPr>
                                <p:blipFill>
                                  <a:blip r:embed="rId4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0" y="0"/>
                                    <a:ext cx="363" cy="136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rgbClr val="000000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  <p:graphicFrame>
                    <p:nvGraphicFramePr>
                      <p:cNvPr id="20" name="Object 42"/>
                      <p:cNvGraphicFramePr>
                        <a:graphicFrameLocks noChangeAspect="1"/>
                      </p:cNvGraphicFramePr>
                      <p:nvPr/>
                    </p:nvGraphicFramePr>
                    <p:xfrm>
                      <a:off x="63" y="45"/>
                      <a:ext cx="164" cy="99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14631" r:id="rId13" imgW="126932" imgH="76286" progId="Equation.3">
                              <p:embed/>
                            </p:oleObj>
                          </mc:Choice>
                          <mc:Fallback>
                            <p:oleObj r:id="rId13" imgW="126932" imgH="76286" progId="Equation.3">
                              <p:embed/>
                              <p:pic>
                                <p:nvPicPr>
                                  <p:cNvPr id="0" name=""/>
                                  <p:cNvPicPr>
                                    <a:picLocks noChangeAspect="1" noChangeArrowheads="1"/>
                                  </p:cNvPicPr>
                                  <p:nvPr/>
                                </p:nvPicPr>
                                <p:blipFill>
                                  <a:blip r:embed="rId4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63" y="45"/>
                                    <a:ext cx="164" cy="99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rgbClr val="000000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</p:grpSp>
              </p:grpSp>
              <p:cxnSp>
                <p:nvCxnSpPr>
                  <p:cNvPr id="16" name="AutoShape 43"/>
                  <p:cNvCxnSpPr>
                    <a:cxnSpLocks noChangeShapeType="1"/>
                  </p:cNvCxnSpPr>
                  <p:nvPr/>
                </p:nvCxnSpPr>
                <p:spPr bwMode="auto">
                  <a:xfrm rot="16200000" flipH="1">
                    <a:off x="0" y="0"/>
                    <a:ext cx="136" cy="136"/>
                  </a:xfrm>
                  <a:prstGeom prst="bentConnector3">
                    <a:avLst>
                      <a:gd name="adj1" fmla="val 50000"/>
                    </a:avLst>
                  </a:prstGeom>
                  <a:noFill/>
                  <a:ln w="9525">
                    <a:solidFill>
                      <a:srgbClr val="020202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</p:grpSp>
          <p:sp>
            <p:nvSpPr>
              <p:cNvPr id="11" name="Oval 44"/>
              <p:cNvSpPr>
                <a:spLocks noChangeArrowheads="1"/>
              </p:cNvSpPr>
              <p:nvPr/>
            </p:nvSpPr>
            <p:spPr bwMode="auto">
              <a:xfrm>
                <a:off x="571" y="579"/>
                <a:ext cx="45" cy="45"/>
              </a:xfrm>
              <a:prstGeom prst="ellipse">
                <a:avLst/>
              </a:prstGeom>
              <a:solidFill>
                <a:srgbClr val="020202"/>
              </a:solidFill>
              <a:ln w="9525">
                <a:solidFill>
                  <a:srgbClr val="02020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" name="Oval 45"/>
              <p:cNvSpPr>
                <a:spLocks noChangeArrowheads="1"/>
              </p:cNvSpPr>
              <p:nvPr/>
            </p:nvSpPr>
            <p:spPr bwMode="auto">
              <a:xfrm>
                <a:off x="571" y="172"/>
                <a:ext cx="45" cy="45"/>
              </a:xfrm>
              <a:prstGeom prst="ellipse">
                <a:avLst/>
              </a:prstGeom>
              <a:solidFill>
                <a:srgbClr val="020202"/>
              </a:solidFill>
              <a:ln w="9525">
                <a:solidFill>
                  <a:srgbClr val="02020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5" name="Rectangle 46"/>
            <p:cNvSpPr>
              <a:spLocks noChangeArrowheads="1"/>
            </p:cNvSpPr>
            <p:nvPr/>
          </p:nvSpPr>
          <p:spPr bwMode="auto">
            <a:xfrm>
              <a:off x="544" y="90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M</a:t>
              </a:r>
            </a:p>
          </p:txBody>
        </p:sp>
        <p:sp>
          <p:nvSpPr>
            <p:cNvPr id="6" name="Rectangle 47"/>
            <p:cNvSpPr>
              <a:spLocks noChangeArrowheads="1"/>
            </p:cNvSpPr>
            <p:nvPr/>
          </p:nvSpPr>
          <p:spPr bwMode="auto">
            <a:xfrm>
              <a:off x="544" y="499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N</a:t>
              </a:r>
            </a:p>
          </p:txBody>
        </p:sp>
        <p:sp>
          <p:nvSpPr>
            <p:cNvPr id="7" name="Rectangle 48"/>
            <p:cNvSpPr>
              <a:spLocks noChangeArrowheads="1"/>
            </p:cNvSpPr>
            <p:nvPr/>
          </p:nvSpPr>
          <p:spPr bwMode="auto">
            <a:xfrm>
              <a:off x="1542" y="0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b="1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  <p:sp>
          <p:nvSpPr>
            <p:cNvPr id="8" name="Rectangle 49"/>
            <p:cNvSpPr>
              <a:spLocks noChangeArrowheads="1"/>
            </p:cNvSpPr>
            <p:nvPr/>
          </p:nvSpPr>
          <p:spPr bwMode="auto">
            <a:xfrm>
              <a:off x="1542" y="635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b="1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</a:p>
          </p:txBody>
        </p:sp>
        <p:sp>
          <p:nvSpPr>
            <p:cNvPr id="9" name="Rectangle 50"/>
            <p:cNvSpPr>
              <a:spLocks noChangeArrowheads="1"/>
            </p:cNvSpPr>
            <p:nvPr/>
          </p:nvSpPr>
          <p:spPr bwMode="auto">
            <a:xfrm>
              <a:off x="1361" y="317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b="1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</a:p>
          </p:txBody>
        </p:sp>
      </p:grpSp>
      <p:sp>
        <p:nvSpPr>
          <p:cNvPr id="45" name="Rectangle 7"/>
          <p:cNvSpPr>
            <a:spLocks noChangeArrowheads="1"/>
          </p:cNvSpPr>
          <p:nvPr/>
        </p:nvSpPr>
        <p:spPr bwMode="auto">
          <a:xfrm>
            <a:off x="122511" y="2456408"/>
            <a:ext cx="6323089" cy="133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</a:t>
            </a:r>
            <a:r>
              <a:rPr lang="en-US" altLang="zh-CN" sz="2800" b="1" i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两点间的电势差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是多少伏？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两点间的电势差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又是多少伏？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2511" y="3847688"/>
            <a:ext cx="63230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如果是改为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板接地，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板的电势是多大？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的电势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各为多大？此时，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两点间的电势差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又是多少伏？ </a:t>
            </a:r>
          </a:p>
        </p:txBody>
      </p:sp>
      <p:graphicFrame>
        <p:nvGraphicFramePr>
          <p:cNvPr id="48" name="对象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8782095"/>
              </p:ext>
            </p:extLst>
          </p:nvPr>
        </p:nvGraphicFramePr>
        <p:xfrm>
          <a:off x="7207250" y="3448050"/>
          <a:ext cx="3538538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2" name="Equation" r:id="rId14" imgW="1104840" imgH="406080" progId="Equation.DSMT4">
                  <p:embed/>
                </p:oleObj>
              </mc:Choice>
              <mc:Fallback>
                <p:oleObj name="Equation" r:id="rId14" imgW="110484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207250" y="3448050"/>
                        <a:ext cx="3538538" cy="1301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7212214" y="2699532"/>
            <a:ext cx="1094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解析</a:t>
            </a:r>
          </a:p>
        </p:txBody>
      </p:sp>
    </p:spTree>
    <p:extLst>
      <p:ext uri="{BB962C8B-B14F-4D97-AF65-F5344CB8AC3E}">
        <p14:creationId xmlns:p14="http://schemas.microsoft.com/office/powerpoint/2010/main" val="124650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9"/>
          <p:cNvGrpSpPr>
            <a:grpSpLocks/>
          </p:cNvGrpSpPr>
          <p:nvPr/>
        </p:nvGrpSpPr>
        <p:grpSpPr bwMode="auto">
          <a:xfrm>
            <a:off x="7283732" y="1043674"/>
            <a:ext cx="3602325" cy="1511301"/>
            <a:chOff x="0" y="0"/>
            <a:chExt cx="1941" cy="1061"/>
          </a:xfrm>
        </p:grpSpPr>
        <p:grpSp>
          <p:nvGrpSpPr>
            <p:cNvPr id="54" name="Group 10"/>
            <p:cNvGrpSpPr>
              <a:grpSpLocks/>
            </p:cNvGrpSpPr>
            <p:nvPr/>
          </p:nvGrpSpPr>
          <p:grpSpPr bwMode="auto">
            <a:xfrm>
              <a:off x="0" y="0"/>
              <a:ext cx="1941" cy="1061"/>
              <a:chOff x="0" y="0"/>
              <a:chExt cx="1941" cy="1061"/>
            </a:xfrm>
          </p:grpSpPr>
          <p:grpSp>
            <p:nvGrpSpPr>
              <p:cNvPr id="60" name="Group 11"/>
              <p:cNvGrpSpPr>
                <a:grpSpLocks/>
              </p:cNvGrpSpPr>
              <p:nvPr/>
            </p:nvGrpSpPr>
            <p:grpSpPr bwMode="auto">
              <a:xfrm>
                <a:off x="0" y="0"/>
                <a:ext cx="1941" cy="1061"/>
                <a:chOff x="0" y="0"/>
                <a:chExt cx="1941" cy="1061"/>
              </a:xfrm>
            </p:grpSpPr>
            <p:grpSp>
              <p:nvGrpSpPr>
                <p:cNvPr id="63" name="Group 12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633" cy="816"/>
                  <a:chOff x="0" y="0"/>
                  <a:chExt cx="1633" cy="816"/>
                </a:xfrm>
              </p:grpSpPr>
              <p:sp>
                <p:nvSpPr>
                  <p:cNvPr id="71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0" y="0"/>
                    <a:ext cx="1633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02020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72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0" y="816"/>
                    <a:ext cx="1633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02020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73" name="Rectangle 15"/>
                  <p:cNvSpPr>
                    <a:spLocks noChangeArrowheads="1"/>
                  </p:cNvSpPr>
                  <p:nvPr/>
                </p:nvSpPr>
                <p:spPr bwMode="auto">
                  <a:xfrm>
                    <a:off x="1406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74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089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75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726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 dirty="0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76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18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sp>
                <p:nvSpPr>
                  <p:cNvPr id="77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90" cy="18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>
                        <a:solidFill>
                          <a:srgbClr val="020202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graphicFrame>
                <p:nvGraphicFramePr>
                  <p:cNvPr id="78" name="Object 20"/>
                  <p:cNvGraphicFramePr>
                    <a:graphicFrameLocks noChangeAspect="1"/>
                  </p:cNvGraphicFramePr>
                  <p:nvPr/>
                </p:nvGraphicFramePr>
                <p:xfrm>
                  <a:off x="0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4386" r:id="rId3" imgW="126932" imgH="76286" progId="Equation.3">
                          <p:embed/>
                        </p:oleObj>
                      </mc:Choice>
                      <mc:Fallback>
                        <p:oleObj r:id="rId3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0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79" name="Object 21"/>
                  <p:cNvGraphicFramePr>
                    <a:graphicFrameLocks noChangeAspect="1"/>
                  </p:cNvGraphicFramePr>
                  <p:nvPr/>
                </p:nvGraphicFramePr>
                <p:xfrm>
                  <a:off x="681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4387" r:id="rId5" imgW="126932" imgH="76286" progId="Equation.3">
                          <p:embed/>
                        </p:oleObj>
                      </mc:Choice>
                      <mc:Fallback>
                        <p:oleObj r:id="rId5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681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0" name="Object 22"/>
                  <p:cNvGraphicFramePr>
                    <a:graphicFrameLocks noChangeAspect="1"/>
                  </p:cNvGraphicFramePr>
                  <p:nvPr/>
                </p:nvGraphicFramePr>
                <p:xfrm>
                  <a:off x="318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4388" r:id="rId6" imgW="126932" imgH="76286" progId="Equation.3">
                          <p:embed/>
                        </p:oleObj>
                      </mc:Choice>
                      <mc:Fallback>
                        <p:oleObj r:id="rId6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18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1" name="Object 23"/>
                  <p:cNvGraphicFramePr>
                    <a:graphicFrameLocks noChangeAspect="1"/>
                  </p:cNvGraphicFramePr>
                  <p:nvPr/>
                </p:nvGraphicFramePr>
                <p:xfrm>
                  <a:off x="1361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4389" r:id="rId7" imgW="126932" imgH="76286" progId="Equation.3">
                          <p:embed/>
                        </p:oleObj>
                      </mc:Choice>
                      <mc:Fallback>
                        <p:oleObj r:id="rId7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361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82" name="Object 24"/>
                  <p:cNvGraphicFramePr>
                    <a:graphicFrameLocks noChangeAspect="1"/>
                  </p:cNvGraphicFramePr>
                  <p:nvPr/>
                </p:nvGraphicFramePr>
                <p:xfrm>
                  <a:off x="1089" y="680"/>
                  <a:ext cx="136" cy="8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4390" r:id="rId9" imgW="126932" imgH="76286" progId="Equation.3">
                          <p:embed/>
                        </p:oleObj>
                      </mc:Choice>
                      <mc:Fallback>
                        <p:oleObj r:id="rId9" imgW="126932" imgH="76286" progId="Equation.3">
                          <p:embed/>
                          <p:pic>
                            <p:nvPicPr>
                              <p:cNvPr id="0" name="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0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089" y="680"/>
                                <a:ext cx="136" cy="82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83" name="Group 25"/>
                  <p:cNvGrpSpPr>
                    <a:grpSpLocks/>
                  </p:cNvGrpSpPr>
                  <p:nvPr/>
                </p:nvGrpSpPr>
                <p:grpSpPr bwMode="auto">
                  <a:xfrm>
                    <a:off x="1406" y="0"/>
                    <a:ext cx="0" cy="816"/>
                    <a:chOff x="0" y="0"/>
                    <a:chExt cx="0" cy="816"/>
                  </a:xfrm>
                </p:grpSpPr>
                <p:sp>
                  <p:nvSpPr>
                    <p:cNvPr id="93" name="Line 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94" name="Line 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84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998" y="0"/>
                    <a:ext cx="0" cy="816"/>
                    <a:chOff x="0" y="0"/>
                    <a:chExt cx="0" cy="816"/>
                  </a:xfrm>
                </p:grpSpPr>
                <p:sp>
                  <p:nvSpPr>
                    <p:cNvPr id="91" name="Line 2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92" name="Line 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85" name="Group 31"/>
                  <p:cNvGrpSpPr>
                    <a:grpSpLocks/>
                  </p:cNvGrpSpPr>
                  <p:nvPr/>
                </p:nvGrpSpPr>
                <p:grpSpPr bwMode="auto">
                  <a:xfrm>
                    <a:off x="590" y="0"/>
                    <a:ext cx="0" cy="816"/>
                    <a:chOff x="0" y="0"/>
                    <a:chExt cx="0" cy="816"/>
                  </a:xfrm>
                </p:grpSpPr>
                <p:sp>
                  <p:nvSpPr>
                    <p:cNvPr id="89" name="Line 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90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86" name="Group 34"/>
                  <p:cNvGrpSpPr>
                    <a:grpSpLocks/>
                  </p:cNvGrpSpPr>
                  <p:nvPr/>
                </p:nvGrpSpPr>
                <p:grpSpPr bwMode="auto">
                  <a:xfrm flipH="1">
                    <a:off x="182" y="0"/>
                    <a:ext cx="45" cy="816"/>
                    <a:chOff x="0" y="0"/>
                    <a:chExt cx="0" cy="816"/>
                  </a:xfrm>
                </p:grpSpPr>
                <p:sp>
                  <p:nvSpPr>
                    <p:cNvPr id="87" name="Line 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0"/>
                      <a:ext cx="0" cy="45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88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"/>
                      <a:ext cx="0" cy="54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2020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</p:grpSp>
            <p:grpSp>
              <p:nvGrpSpPr>
                <p:cNvPr id="64" name="Group 37"/>
                <p:cNvGrpSpPr>
                  <a:grpSpLocks/>
                </p:cNvGrpSpPr>
                <p:nvPr/>
              </p:nvGrpSpPr>
              <p:grpSpPr bwMode="auto">
                <a:xfrm>
                  <a:off x="1542" y="816"/>
                  <a:ext cx="399" cy="245"/>
                  <a:chOff x="0" y="0"/>
                  <a:chExt cx="399" cy="245"/>
                </a:xfrm>
              </p:grpSpPr>
              <p:grpSp>
                <p:nvGrpSpPr>
                  <p:cNvPr id="65" name="Group 38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" y="45"/>
                    <a:ext cx="398" cy="200"/>
                    <a:chOff x="0" y="0"/>
                    <a:chExt cx="398" cy="200"/>
                  </a:xfrm>
                </p:grpSpPr>
                <p:graphicFrame>
                  <p:nvGraphicFramePr>
                    <p:cNvPr id="67" name="Object 39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0" y="0"/>
                    <a:ext cx="318" cy="192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4391" r:id="rId11" imgW="126932" imgH="76286" progId="Equation.3">
                            <p:embed/>
                          </p:oleObj>
                        </mc:Choice>
                        <mc:Fallback>
                          <p:oleObj r:id="rId11" imgW="126932" imgH="76286" progId="Equation.3">
                            <p:embed/>
                            <p:pic>
                              <p:nvPicPr>
                                <p:cNvPr id="0" name="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4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0" y="0"/>
                                  <a:ext cx="318" cy="192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accent1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9525">
                                      <a:solidFill>
                                        <a:srgbClr val="000000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pSp>
                  <p:nvGrpSpPr>
                    <p:cNvPr id="68" name="Group 40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5" y="56"/>
                      <a:ext cx="363" cy="144"/>
                      <a:chOff x="0" y="0"/>
                      <a:chExt cx="363" cy="144"/>
                    </a:xfrm>
                  </p:grpSpPr>
                  <p:graphicFrame>
                    <p:nvGraphicFramePr>
                      <p:cNvPr id="69" name="Object 41"/>
                      <p:cNvGraphicFramePr>
                        <a:graphicFrameLocks noChangeAspect="1"/>
                      </p:cNvGraphicFramePr>
                      <p:nvPr/>
                    </p:nvGraphicFramePr>
                    <p:xfrm>
                      <a:off x="0" y="0"/>
                      <a:ext cx="363" cy="136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4392" r:id="rId12" imgW="126932" imgH="76286" progId="Equation.3">
                              <p:embed/>
                            </p:oleObj>
                          </mc:Choice>
                          <mc:Fallback>
                            <p:oleObj r:id="rId12" imgW="126932" imgH="76286" progId="Equation.3">
                              <p:embed/>
                              <p:pic>
                                <p:nvPicPr>
                                  <p:cNvPr id="0" name=""/>
                                  <p:cNvPicPr>
                                    <a:picLocks noChangeAspect="1" noChangeArrowheads="1"/>
                                  </p:cNvPicPr>
                                  <p:nvPr/>
                                </p:nvPicPr>
                                <p:blipFill>
                                  <a:blip r:embed="rId4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0" y="0"/>
                                    <a:ext cx="363" cy="136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rgbClr val="000000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  <p:graphicFrame>
                    <p:nvGraphicFramePr>
                      <p:cNvPr id="70" name="Object 42"/>
                      <p:cNvGraphicFramePr>
                        <a:graphicFrameLocks noChangeAspect="1"/>
                      </p:cNvGraphicFramePr>
                      <p:nvPr/>
                    </p:nvGraphicFramePr>
                    <p:xfrm>
                      <a:off x="63" y="45"/>
                      <a:ext cx="164" cy="99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4393" r:id="rId13" imgW="126932" imgH="76286" progId="Equation.3">
                              <p:embed/>
                            </p:oleObj>
                          </mc:Choice>
                          <mc:Fallback>
                            <p:oleObj r:id="rId13" imgW="126932" imgH="76286" progId="Equation.3">
                              <p:embed/>
                              <p:pic>
                                <p:nvPicPr>
                                  <p:cNvPr id="0" name=""/>
                                  <p:cNvPicPr>
                                    <a:picLocks noChangeAspect="1" noChangeArrowheads="1"/>
                                  </p:cNvPicPr>
                                  <p:nvPr/>
                                </p:nvPicPr>
                                <p:blipFill>
                                  <a:blip r:embed="rId4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63" y="45"/>
                                    <a:ext cx="164" cy="99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rgbClr val="000000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</p:grpSp>
              </p:grpSp>
              <p:cxnSp>
                <p:nvCxnSpPr>
                  <p:cNvPr id="66" name="AutoShape 43"/>
                  <p:cNvCxnSpPr>
                    <a:cxnSpLocks noChangeShapeType="1"/>
                  </p:cNvCxnSpPr>
                  <p:nvPr/>
                </p:nvCxnSpPr>
                <p:spPr bwMode="auto">
                  <a:xfrm rot="16200000" flipH="1">
                    <a:off x="0" y="0"/>
                    <a:ext cx="136" cy="136"/>
                  </a:xfrm>
                  <a:prstGeom prst="bentConnector3">
                    <a:avLst>
                      <a:gd name="adj1" fmla="val 50000"/>
                    </a:avLst>
                  </a:prstGeom>
                  <a:noFill/>
                  <a:ln w="9525">
                    <a:solidFill>
                      <a:srgbClr val="020202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</p:grpSp>
          <p:sp>
            <p:nvSpPr>
              <p:cNvPr id="61" name="Oval 44"/>
              <p:cNvSpPr>
                <a:spLocks noChangeArrowheads="1"/>
              </p:cNvSpPr>
              <p:nvPr/>
            </p:nvSpPr>
            <p:spPr bwMode="auto">
              <a:xfrm>
                <a:off x="571" y="579"/>
                <a:ext cx="45" cy="45"/>
              </a:xfrm>
              <a:prstGeom prst="ellipse">
                <a:avLst/>
              </a:prstGeom>
              <a:solidFill>
                <a:srgbClr val="020202"/>
              </a:solidFill>
              <a:ln w="9525">
                <a:solidFill>
                  <a:srgbClr val="02020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2" name="Oval 45"/>
              <p:cNvSpPr>
                <a:spLocks noChangeArrowheads="1"/>
              </p:cNvSpPr>
              <p:nvPr/>
            </p:nvSpPr>
            <p:spPr bwMode="auto">
              <a:xfrm>
                <a:off x="571" y="172"/>
                <a:ext cx="45" cy="45"/>
              </a:xfrm>
              <a:prstGeom prst="ellipse">
                <a:avLst/>
              </a:prstGeom>
              <a:solidFill>
                <a:srgbClr val="020202"/>
              </a:solidFill>
              <a:ln w="9525">
                <a:solidFill>
                  <a:srgbClr val="02020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55" name="Rectangle 46"/>
            <p:cNvSpPr>
              <a:spLocks noChangeArrowheads="1"/>
            </p:cNvSpPr>
            <p:nvPr/>
          </p:nvSpPr>
          <p:spPr bwMode="auto">
            <a:xfrm>
              <a:off x="544" y="90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M</a:t>
              </a:r>
            </a:p>
          </p:txBody>
        </p:sp>
        <p:sp>
          <p:nvSpPr>
            <p:cNvPr id="56" name="Rectangle 47"/>
            <p:cNvSpPr>
              <a:spLocks noChangeArrowheads="1"/>
            </p:cNvSpPr>
            <p:nvPr/>
          </p:nvSpPr>
          <p:spPr bwMode="auto">
            <a:xfrm>
              <a:off x="544" y="499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i="1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N</a:t>
              </a:r>
            </a:p>
          </p:txBody>
        </p:sp>
        <p:sp>
          <p:nvSpPr>
            <p:cNvPr id="57" name="Rectangle 48"/>
            <p:cNvSpPr>
              <a:spLocks noChangeArrowheads="1"/>
            </p:cNvSpPr>
            <p:nvPr/>
          </p:nvSpPr>
          <p:spPr bwMode="auto">
            <a:xfrm>
              <a:off x="1542" y="0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b="1" i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  <p:sp>
          <p:nvSpPr>
            <p:cNvPr id="58" name="Rectangle 49"/>
            <p:cNvSpPr>
              <a:spLocks noChangeArrowheads="1"/>
            </p:cNvSpPr>
            <p:nvPr/>
          </p:nvSpPr>
          <p:spPr bwMode="auto">
            <a:xfrm>
              <a:off x="1542" y="635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b="1" i="1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</a:p>
          </p:txBody>
        </p:sp>
        <p:sp>
          <p:nvSpPr>
            <p:cNvPr id="59" name="Rectangle 50"/>
            <p:cNvSpPr>
              <a:spLocks noChangeArrowheads="1"/>
            </p:cNvSpPr>
            <p:nvPr/>
          </p:nvSpPr>
          <p:spPr bwMode="auto">
            <a:xfrm>
              <a:off x="1361" y="317"/>
              <a:ext cx="31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b="1" i="1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</a:p>
          </p:txBody>
        </p:sp>
      </p:grpSp>
      <p:sp>
        <p:nvSpPr>
          <p:cNvPr id="98" name="TextBox 97"/>
          <p:cNvSpPr txBox="1"/>
          <p:nvPr/>
        </p:nvSpPr>
        <p:spPr>
          <a:xfrm>
            <a:off x="7212214" y="2699532"/>
            <a:ext cx="1094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解析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220059" y="3179762"/>
            <a:ext cx="47837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当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板接地时，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板的电势为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-8V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32548" y="4653136"/>
            <a:ext cx="3663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altLang="zh-CN" sz="2800" b="1" i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=-2V      </a:t>
            </a:r>
            <a:r>
              <a:rPr lang="el-GR" altLang="zh-CN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altLang="zh-CN" sz="2800" b="1" i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=-6V    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95319" y="5426060"/>
            <a:ext cx="2480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=4V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49742" y="641862"/>
            <a:ext cx="6597505" cy="1851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、如图，如果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接地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大地的电势为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0,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则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与大地相连的导体的电势也为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0)</a:t>
            </a:r>
            <a:r>
              <a:rPr lang="en-US" altLang="zh-CN" sz="2800" b="1" i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板的电势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8V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点的电势为</a:t>
            </a: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6V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点的电势为</a:t>
            </a: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2V.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则：</a:t>
            </a:r>
          </a:p>
        </p:txBody>
      </p:sp>
      <p:sp>
        <p:nvSpPr>
          <p:cNvPr id="95" name="Rectangle 7"/>
          <p:cNvSpPr>
            <a:spLocks noChangeArrowheads="1"/>
          </p:cNvSpPr>
          <p:nvPr/>
        </p:nvSpPr>
        <p:spPr bwMode="auto">
          <a:xfrm>
            <a:off x="122511" y="2456408"/>
            <a:ext cx="6323089" cy="133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</a:t>
            </a:r>
            <a:r>
              <a:rPr lang="en-US" altLang="zh-CN" sz="2800" b="1" i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两点间的电势差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是多少伏？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两点间的电势差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又是多少伏？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122511" y="3847688"/>
            <a:ext cx="63230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如果是改为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板接地，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板的电势是多大？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的电势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各为多大？此时，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两点间的电势差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lang="en-US" altLang="zh-CN" sz="2800" b="1" i="1" baseline="-25000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800" b="1" dirty="0">
                <a:solidFill>
                  <a:srgbClr val="02020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又是多少伏？ </a:t>
            </a:r>
          </a:p>
        </p:txBody>
      </p:sp>
    </p:spTree>
    <p:extLst>
      <p:ext uri="{BB962C8B-B14F-4D97-AF65-F5344CB8AC3E}">
        <p14:creationId xmlns:p14="http://schemas.microsoft.com/office/powerpoint/2010/main" val="382944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313479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942722" y="4875928"/>
            <a:ext cx="312906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zh-CN" altLang="en-US" sz="1000">
                <a:solidFill>
                  <a:srgbClr val="020202"/>
                </a:solidFill>
                <a:latin typeface="Times New Roman" pitchFamily="18" charset="0"/>
                <a:cs typeface="Times New Roman" pitchFamily="18" charset="0"/>
              </a:rPr>
              <a:t>；</a:t>
            </a:r>
            <a:endParaRPr lang="zh-CN" altLang="en-US">
              <a:solidFill>
                <a:srgbClr val="02020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506119" y="5229200"/>
            <a:ext cx="5089000" cy="831850"/>
            <a:chOff x="0" y="0"/>
            <a:chExt cx="2403" cy="524"/>
          </a:xfrm>
        </p:grpSpPr>
        <p:graphicFrame>
          <p:nvGraphicFramePr>
            <p:cNvPr id="10245" name="Object 5"/>
            <p:cNvGraphicFramePr>
              <a:graphicFrameLocks noChangeAspect="1"/>
            </p:cNvGraphicFramePr>
            <p:nvPr/>
          </p:nvGraphicFramePr>
          <p:xfrm>
            <a:off x="513" y="0"/>
            <a:ext cx="1890" cy="5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97" r:id="rId3" imgW="774681" imgH="228818" progId="Equation.3">
                    <p:embed/>
                  </p:oleObj>
                </mc:Choice>
                <mc:Fallback>
                  <p:oleObj r:id="rId3" imgW="774681" imgH="228818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3" y="0"/>
                          <a:ext cx="1890" cy="5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6" name="Text Box 6"/>
            <p:cNvSpPr txBox="1">
              <a:spLocks noChangeArrowheads="1"/>
            </p:cNvSpPr>
            <p:nvPr/>
          </p:nvSpPr>
          <p:spPr bwMode="auto">
            <a:xfrm>
              <a:off x="0" y="23"/>
              <a:ext cx="5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即</a:t>
              </a:r>
            </a:p>
          </p:txBody>
        </p:sp>
      </p:grp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6027173" y="4999039"/>
            <a:ext cx="4178358" cy="1400175"/>
            <a:chOff x="-217" y="125"/>
            <a:chExt cx="1973" cy="882"/>
          </a:xfrm>
        </p:grpSpPr>
        <p:graphicFrame>
          <p:nvGraphicFramePr>
            <p:cNvPr id="10248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11137020"/>
                </p:ext>
              </p:extLst>
            </p:nvPr>
          </p:nvGraphicFramePr>
          <p:xfrm>
            <a:off x="123" y="125"/>
            <a:ext cx="1633" cy="8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98" r:id="rId5" imgW="723903" imgH="419235" progId="Equation.3">
                    <p:embed/>
                  </p:oleObj>
                </mc:Choice>
                <mc:Fallback>
                  <p:oleObj r:id="rId5" imgW="723903" imgH="41923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3" y="125"/>
                          <a:ext cx="1633" cy="8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9" name="Text Box 9"/>
            <p:cNvSpPr txBox="1">
              <a:spLocks noChangeArrowheads="1"/>
            </p:cNvSpPr>
            <p:nvPr/>
          </p:nvSpPr>
          <p:spPr bwMode="auto">
            <a:xfrm>
              <a:off x="-217" y="315"/>
              <a:ext cx="68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或</a:t>
              </a:r>
            </a:p>
          </p:txBody>
        </p:sp>
      </p:grpSp>
      <p:grpSp>
        <p:nvGrpSpPr>
          <p:cNvPr id="10250" name="Group 10"/>
          <p:cNvGrpSpPr>
            <a:grpSpLocks noChangeAspect="1"/>
          </p:cNvGrpSpPr>
          <p:nvPr/>
        </p:nvGrpSpPr>
        <p:grpSpPr bwMode="auto">
          <a:xfrm>
            <a:off x="512199" y="3036070"/>
            <a:ext cx="10182234" cy="1701800"/>
            <a:chOff x="14" y="70"/>
            <a:chExt cx="4808" cy="1072"/>
          </a:xfrm>
        </p:grpSpPr>
        <p:graphicFrame>
          <p:nvGraphicFramePr>
            <p:cNvPr id="10251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94302952"/>
                </p:ext>
              </p:extLst>
            </p:nvPr>
          </p:nvGraphicFramePr>
          <p:xfrm>
            <a:off x="782" y="771"/>
            <a:ext cx="1375" cy="3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99" r:id="rId7" imgW="799377" imgH="215936" progId="Equation.3">
                    <p:embed/>
                  </p:oleObj>
                </mc:Choice>
                <mc:Fallback>
                  <p:oleObj r:id="rId7" imgW="799377" imgH="215936" progId="Equation.3">
                    <p:embed/>
                    <p:pic>
                      <p:nvPicPr>
                        <p:cNvPr id="0" name=""/>
                        <p:cNvPicPr>
                          <a:picLocks noRot="1"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82" y="771"/>
                          <a:ext cx="1375" cy="3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2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57643234"/>
                </p:ext>
              </p:extLst>
            </p:nvPr>
          </p:nvGraphicFramePr>
          <p:xfrm>
            <a:off x="14" y="70"/>
            <a:ext cx="2606" cy="5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00" name="公式" r:id="rId9" imgW="1143000" imgH="253800" progId="Equation.3">
                    <p:embed/>
                  </p:oleObj>
                </mc:Choice>
                <mc:Fallback>
                  <p:oleObj name="公式" r:id="rId9" imgW="114300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" y="70"/>
                          <a:ext cx="2606" cy="5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3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30626874"/>
                </p:ext>
              </p:extLst>
            </p:nvPr>
          </p:nvGraphicFramePr>
          <p:xfrm>
            <a:off x="2720" y="136"/>
            <a:ext cx="2102" cy="3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01" name="公式" r:id="rId11" imgW="901440" imgH="228600" progId="Equation.3">
                    <p:embed/>
                  </p:oleObj>
                </mc:Choice>
                <mc:Fallback>
                  <p:oleObj name="公式" r:id="rId11" imgW="901440" imgH="228600" progId="Equation.3">
                    <p:embed/>
                    <p:pic>
                      <p:nvPicPr>
                        <p:cNvPr id="0" name=""/>
                        <p:cNvPicPr>
                          <a:picLocks noRot="1"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20" y="136"/>
                          <a:ext cx="2102" cy="3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254" name="Group 14"/>
          <p:cNvGrpSpPr>
            <a:grpSpLocks/>
          </p:cNvGrpSpPr>
          <p:nvPr/>
        </p:nvGrpSpPr>
        <p:grpSpPr bwMode="auto">
          <a:xfrm>
            <a:off x="-27257" y="1340768"/>
            <a:ext cx="11239000" cy="1157026"/>
            <a:chOff x="-279" y="42"/>
            <a:chExt cx="4808" cy="726"/>
          </a:xfrm>
        </p:grpSpPr>
        <p:sp>
          <p:nvSpPr>
            <p:cNvPr id="10255" name="Text Box 15"/>
            <p:cNvSpPr txBox="1">
              <a:spLocks noChangeArrowheads="1"/>
            </p:cNvSpPr>
            <p:nvPr/>
          </p:nvSpPr>
          <p:spPr bwMode="auto">
            <a:xfrm>
              <a:off x="-279" y="42"/>
              <a:ext cx="480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20202"/>
                  </a:solidFill>
                  <a:latin typeface="Times New Roman" pitchFamily="18" charset="0"/>
                  <a:cs typeface="Times New Roman" pitchFamily="18" charset="0"/>
                </a:rPr>
                <a:t>    </a:t>
              </a:r>
              <a:r>
                <a:rPr lang="zh-CN" altLang="en-US" sz="2800" b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电荷</a:t>
              </a:r>
              <a:r>
                <a:rPr lang="en-US" altLang="zh-CN" sz="2800" b="1" i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q</a:t>
              </a:r>
              <a:r>
                <a:rPr lang="zh-CN" altLang="en-US" sz="2800" b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从电场中</a:t>
              </a:r>
              <a:r>
                <a:rPr lang="en-US" altLang="zh-CN" sz="2800" b="1" i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A</a:t>
              </a:r>
              <a:r>
                <a:rPr lang="zh-CN" altLang="en-US" sz="2800" b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点移到</a:t>
              </a:r>
              <a:r>
                <a:rPr lang="en-US" altLang="zh-CN" sz="2800" b="1" i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B</a:t>
              </a:r>
              <a:r>
                <a:rPr lang="zh-CN" altLang="en-US" sz="2800" b="1" dirty="0">
                  <a:solidFill>
                    <a:srgbClr val="020202"/>
                  </a:solidFill>
                  <a:latin typeface="Times New Roman" pitchFamily="18" charset="0"/>
                  <a:ea typeface="黑体" pitchFamily="2" charset="-122"/>
                  <a:cs typeface="Times New Roman" pitchFamily="18" charset="0"/>
                </a:rPr>
                <a:t>点，</a:t>
              </a:r>
            </a:p>
          </p:txBody>
        </p:sp>
        <p:grpSp>
          <p:nvGrpSpPr>
            <p:cNvPr id="10256" name="Group 16"/>
            <p:cNvGrpSpPr>
              <a:grpSpLocks/>
            </p:cNvGrpSpPr>
            <p:nvPr/>
          </p:nvGrpSpPr>
          <p:grpSpPr bwMode="auto">
            <a:xfrm>
              <a:off x="480" y="375"/>
              <a:ext cx="3408" cy="393"/>
              <a:chOff x="0" y="0"/>
              <a:chExt cx="3408" cy="393"/>
            </a:xfrm>
          </p:grpSpPr>
          <p:sp>
            <p:nvSpPr>
              <p:cNvPr id="10257" name="Line 17"/>
              <p:cNvSpPr>
                <a:spLocks noChangeShapeType="1"/>
              </p:cNvSpPr>
              <p:nvPr/>
            </p:nvSpPr>
            <p:spPr bwMode="auto">
              <a:xfrm flipV="1">
                <a:off x="0" y="345"/>
                <a:ext cx="340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258" name="Oval 18"/>
              <p:cNvSpPr>
                <a:spLocks noChangeArrowheads="1"/>
              </p:cNvSpPr>
              <p:nvPr/>
            </p:nvSpPr>
            <p:spPr bwMode="auto">
              <a:xfrm>
                <a:off x="672" y="297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259" name="Oval 19"/>
              <p:cNvSpPr>
                <a:spLocks noChangeArrowheads="1"/>
              </p:cNvSpPr>
              <p:nvPr/>
            </p:nvSpPr>
            <p:spPr bwMode="auto">
              <a:xfrm>
                <a:off x="2160" y="297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260" name="Rectangle 20"/>
              <p:cNvSpPr>
                <a:spLocks noChangeArrowheads="1"/>
              </p:cNvSpPr>
              <p:nvPr/>
            </p:nvSpPr>
            <p:spPr bwMode="auto">
              <a:xfrm>
                <a:off x="672" y="0"/>
                <a:ext cx="181" cy="3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 i="1" dirty="0">
                    <a:solidFill>
                      <a:srgbClr val="020202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</a:p>
            </p:txBody>
          </p:sp>
          <p:sp>
            <p:nvSpPr>
              <p:cNvPr id="10261" name="Rectangle 21"/>
              <p:cNvSpPr>
                <a:spLocks noChangeArrowheads="1"/>
              </p:cNvSpPr>
              <p:nvPr/>
            </p:nvSpPr>
            <p:spPr bwMode="auto">
              <a:xfrm>
                <a:off x="2170" y="21"/>
                <a:ext cx="181" cy="3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 i="1" dirty="0">
                    <a:solidFill>
                      <a:srgbClr val="020202"/>
                    </a:solidFill>
                    <a:latin typeface="Times New Roman" pitchFamily="18" charset="0"/>
                    <a:cs typeface="Times New Roman" pitchFamily="18" charset="0"/>
                  </a:rPr>
                  <a:t>B</a:t>
                </a: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308389" y="673532"/>
            <a:ext cx="6510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二、电场力做功与电势差的关系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3306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22511" y="620688"/>
            <a:ext cx="6624736" cy="603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、在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匀强电场中把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2.0×10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正电荷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静电力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做功 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 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。再把这个电荷从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点，静电力做功－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4.0×10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</a:t>
            </a:r>
            <a:endParaRPr lang="en-US" altLang="zh-CN" sz="28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比较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三点的电势高低；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计算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间，</a:t>
            </a:r>
            <a:r>
              <a:rPr lang="zh-CN" altLang="en-US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间，</a:t>
            </a:r>
            <a:r>
              <a:rPr lang="zh-CN" altLang="en-US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间的电势差；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计算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把－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的电荷从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点静电力做功；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(4)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根据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以上结果，画出该匀强电场中的电场线和等势面，标出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三点可能的位置。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1019341"/>
              </p:ext>
            </p:extLst>
          </p:nvPr>
        </p:nvGraphicFramePr>
        <p:xfrm>
          <a:off x="7032625" y="773113"/>
          <a:ext cx="4506913" cy="526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0" name="Document" r:id="rId3" imgW="4590402" imgH="5347907" progId="Word.Document.8">
                  <p:embed/>
                </p:oleObj>
              </mc:Choice>
              <mc:Fallback>
                <p:oleObj name="Document" r:id="rId3" imgW="4590402" imgH="5347907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32625" y="773113"/>
                        <a:ext cx="4506913" cy="5267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1715968"/>
              </p:ext>
            </p:extLst>
          </p:nvPr>
        </p:nvGraphicFramePr>
        <p:xfrm>
          <a:off x="8294712" y="3573016"/>
          <a:ext cx="396751" cy="8182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1" name="Equation" r:id="rId5" imgW="203040" imgH="419040" progId="Equation.DSMT4">
                  <p:embed/>
                </p:oleObj>
              </mc:Choice>
              <mc:Fallback>
                <p:oleObj name="Equation" r:id="rId5" imgW="20304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94712" y="3573016"/>
                        <a:ext cx="396751" cy="8182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743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610652"/>
              </p:ext>
            </p:extLst>
          </p:nvPr>
        </p:nvGraphicFramePr>
        <p:xfrm>
          <a:off x="6848120" y="1624198"/>
          <a:ext cx="5155711" cy="1156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0" name="Equation" r:id="rId3" imgW="1981080" imgH="444240" progId="Equation.DSMT4">
                  <p:embed/>
                </p:oleObj>
              </mc:Choice>
              <mc:Fallback>
                <p:oleObj name="Equation" r:id="rId3" imgW="198108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48120" y="1624198"/>
                        <a:ext cx="5155711" cy="11567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3415742"/>
              </p:ext>
            </p:extLst>
          </p:nvPr>
        </p:nvGraphicFramePr>
        <p:xfrm>
          <a:off x="6848120" y="2780928"/>
          <a:ext cx="4978079" cy="10646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1" name="Equation" r:id="rId5" imgW="2197080" imgH="469800" progId="Equation.DSMT4">
                  <p:embed/>
                </p:oleObj>
              </mc:Choice>
              <mc:Fallback>
                <p:oleObj name="Equation" r:id="rId5" imgW="21970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48120" y="2780928"/>
                        <a:ext cx="4978079" cy="10646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0804409"/>
              </p:ext>
            </p:extLst>
          </p:nvPr>
        </p:nvGraphicFramePr>
        <p:xfrm>
          <a:off x="6848120" y="4221088"/>
          <a:ext cx="4608512" cy="1252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2" name="Equation" r:id="rId7" imgW="2336760" imgH="634680" progId="Equation.DSMT4">
                  <p:embed/>
                </p:oleObj>
              </mc:Choice>
              <mc:Fallback>
                <p:oleObj name="Equation" r:id="rId7" imgW="233676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48120" y="4221088"/>
                        <a:ext cx="4608512" cy="1252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22511" y="620688"/>
            <a:ext cx="6624736" cy="603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、在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匀强电场中把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2.0×10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正电荷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静电力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做功 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 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。再把这个电荷从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点，静电力做功－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4.0×10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</a:t>
            </a:r>
            <a:endParaRPr lang="en-US" altLang="zh-CN" sz="28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比较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三点的电势高低；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计算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间，</a:t>
            </a:r>
            <a:r>
              <a:rPr lang="zh-CN" altLang="en-US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间，</a:t>
            </a:r>
            <a:r>
              <a:rPr lang="zh-CN" altLang="en-US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间的电势差；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计算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把－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的电荷从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点静电力做功；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(4)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根据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以上结果，画出该匀强电场中的电场线和等势面，标出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三点可能的位置。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13374" y="1268760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94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8511280"/>
              </p:ext>
            </p:extLst>
          </p:nvPr>
        </p:nvGraphicFramePr>
        <p:xfrm>
          <a:off x="6950124" y="836712"/>
          <a:ext cx="4765675" cy="340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9" name="Document" r:id="rId3" imgW="4993377" imgH="3540798" progId="Word.Document.8">
                  <p:embed/>
                </p:oleObj>
              </mc:Choice>
              <mc:Fallback>
                <p:oleObj name="Document" r:id="rId3" imgW="4993377" imgH="3540798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950124" y="836712"/>
                        <a:ext cx="4765675" cy="3400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3099677"/>
              </p:ext>
            </p:extLst>
          </p:nvPr>
        </p:nvGraphicFramePr>
        <p:xfrm>
          <a:off x="6963271" y="2852936"/>
          <a:ext cx="4984750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0" name="Document" r:id="rId5" imgW="5123949" imgH="2376848" progId="Word.Document.8">
                  <p:embed/>
                </p:oleObj>
              </mc:Choice>
              <mc:Fallback>
                <p:oleObj name="Document" r:id="rId5" imgW="5123949" imgH="2376848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63271" y="2852936"/>
                        <a:ext cx="4984750" cy="2305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22511" y="620688"/>
            <a:ext cx="6624736" cy="603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、在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匀强电场中把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2.0×10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正电荷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</a:t>
            </a: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静电力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做功 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 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。再把这个电荷从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点，静电力做功－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4.0×10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</a:t>
            </a:r>
            <a:endParaRPr lang="en-US" altLang="zh-CN" sz="28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比较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三点的电势高低；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计算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间，</a:t>
            </a:r>
            <a:r>
              <a:rPr lang="zh-CN" altLang="en-US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间，</a:t>
            </a:r>
            <a:r>
              <a:rPr lang="zh-CN" altLang="en-US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间的电势差；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计算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把－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1.5×10</a:t>
            </a:r>
            <a:r>
              <a:rPr lang="zh-CN" altLang="en-US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</a:t>
            </a:r>
            <a:r>
              <a:rPr lang="en-US" altLang="zh-CN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的电荷从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点静电力做功；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(4)</a:t>
            </a:r>
            <a:r>
              <a:rPr lang="zh-CN" altLang="en-US" sz="28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根据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以上结果，画出该匀强电场中的电场线和等势面，标出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三点可能的位置。</a:t>
            </a:r>
          </a:p>
        </p:txBody>
      </p:sp>
    </p:spTree>
    <p:extLst>
      <p:ext uri="{BB962C8B-B14F-4D97-AF65-F5344CB8AC3E}">
        <p14:creationId xmlns:p14="http://schemas.microsoft.com/office/powerpoint/2010/main" val="385558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463718"/>
              </p:ext>
            </p:extLst>
          </p:nvPr>
        </p:nvGraphicFramePr>
        <p:xfrm>
          <a:off x="770583" y="4869160"/>
          <a:ext cx="5094605" cy="165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2" r:id="rId3" imgW="1552792" imgH="809738" progId="MSPhotoEd.3">
                  <p:embed/>
                </p:oleObj>
              </mc:Choice>
              <mc:Fallback>
                <p:oleObj r:id="rId3" imgW="1552792" imgH="809738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583" y="4869160"/>
                        <a:ext cx="5094605" cy="16561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397728" y="41783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-165521" y="992329"/>
            <a:ext cx="6798718" cy="387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266700">
              <a:lnSpc>
                <a:spcPct val="200000"/>
              </a:lnSpc>
            </a:pPr>
            <a:r>
              <a:rPr lang="en-US" altLang="zh-CN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图所示的电场中，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</a:t>
            </a:r>
            <a:endParaRPr lang="en-US" altLang="zh-CN" sz="32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indent="266700">
              <a:lnSpc>
                <a:spcPct val="200000"/>
              </a:lnSpc>
            </a:pP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的电势差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3200" b="1" i="1" baseline="-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AB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=20 V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，将点电荷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 </a:t>
            </a:r>
            <a:endParaRPr lang="en-US" altLang="zh-CN" sz="32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indent="266700">
              <a:lnSpc>
                <a:spcPct val="200000"/>
              </a:lnSpc>
            </a:pPr>
            <a:r>
              <a:rPr lang="en-US" altLang="zh-CN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2×10</a:t>
            </a:r>
            <a:r>
              <a:rPr lang="en-US" altLang="zh-CN" sz="32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-9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，由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点，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静电力</a:t>
            </a:r>
            <a:endParaRPr lang="en-US" altLang="zh-CN" sz="32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indent="266700">
              <a:lnSpc>
                <a:spcPct val="200000"/>
              </a:lnSpc>
            </a:pP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所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做的功是多少？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6993237" y="1687448"/>
            <a:ext cx="516309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解：电场力所做的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功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W</a:t>
            </a:r>
            <a:r>
              <a:rPr lang="en-US" altLang="zh-CN" sz="2800" b="1" i="1" baseline="-250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AB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</a:t>
            </a:r>
            <a:r>
              <a:rPr lang="en-US" altLang="zh-CN" sz="2800" b="1" i="1" dirty="0" err="1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2800" b="1" i="1" baseline="-25000" dirty="0" err="1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AB</a:t>
            </a:r>
            <a:r>
              <a:rPr lang="en-US" altLang="zh-CN" sz="2800" b="1" dirty="0" err="1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·</a:t>
            </a:r>
            <a:r>
              <a:rPr lang="en-US" altLang="zh-CN" sz="2800" b="1" i="1" dirty="0" err="1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=20×(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2×10</a:t>
            </a:r>
            <a:r>
              <a:rPr lang="en-US" altLang="zh-CN" sz="2800" b="1" baseline="300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-9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  <a:endParaRPr lang="en-US" altLang="zh-CN" sz="2800" b="1" dirty="0" smtClean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 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-4.0×10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-8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503" y="539969"/>
            <a:ext cx="2092163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当堂训练</a:t>
            </a:r>
            <a:endParaRPr lang="zh-CN" altLang="en-US" sz="32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53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-93513" y="1700808"/>
            <a:ext cx="676875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、在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如图所示的电场中，把点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</a:t>
            </a:r>
            <a:endParaRPr lang="en-US" altLang="zh-CN" sz="32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荷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=+2×10</a:t>
            </a:r>
            <a:r>
              <a:rPr lang="en-US" altLang="zh-CN" sz="32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-11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，由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endParaRPr lang="en-US" altLang="zh-CN" sz="32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电场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力做功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W</a:t>
            </a:r>
            <a:r>
              <a:rPr lang="en-US" altLang="zh-CN" sz="3200" b="1" i="1" baseline="-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AB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=4×10</a:t>
            </a:r>
            <a:r>
              <a:rPr lang="en-US" altLang="zh-CN" sz="3200" b="1" baseline="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-11</a:t>
            </a:r>
            <a:r>
              <a:rPr lang="en-US" altLang="zh-CN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3200" b="1" i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</a:p>
          <a:p>
            <a:pPr indent="266700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点间的电势差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3200" b="1" i="1" baseline="-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AB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等于多少？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3200" b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endParaRPr lang="en-US" altLang="zh-CN" sz="3200" b="1" dirty="0" smtClean="0">
              <a:solidFill>
                <a:srgbClr val="020202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3200" b="1" i="1" dirty="0" smtClean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两点间的电势差</a:t>
            </a:r>
            <a:r>
              <a:rPr lang="en-US" altLang="zh-CN" sz="3200" b="1" i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3200" b="1" i="1" baseline="-30000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BA</a:t>
            </a:r>
            <a:r>
              <a:rPr lang="zh-CN" altLang="en-US" sz="3200" b="1" dirty="0">
                <a:solidFill>
                  <a:srgbClr val="020202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等于多少？</a:t>
            </a:r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830432"/>
              </p:ext>
            </p:extLst>
          </p:nvPr>
        </p:nvGraphicFramePr>
        <p:xfrm>
          <a:off x="7177088" y="2147888"/>
          <a:ext cx="3897312" cy="207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8" name="Equation" r:id="rId3" imgW="1054080" imgH="863280" progId="Equation.DSMT4">
                  <p:embed/>
                </p:oleObj>
              </mc:Choice>
              <mc:Fallback>
                <p:oleObj name="Equation" r:id="rId3" imgW="1054080" imgH="8632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 r="4094"/>
                      <a:stretch>
                        <a:fillRect/>
                      </a:stretch>
                    </p:blipFill>
                    <p:spPr bwMode="auto">
                      <a:xfrm>
                        <a:off x="7177088" y="2147888"/>
                        <a:ext cx="3897312" cy="207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0644113"/>
              </p:ext>
            </p:extLst>
          </p:nvPr>
        </p:nvGraphicFramePr>
        <p:xfrm>
          <a:off x="7179295" y="4653136"/>
          <a:ext cx="4133629" cy="780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9" name="Equation" r:id="rId5" imgW="1193760" imgH="228600" progId="Equation.DSMT4">
                  <p:embed/>
                </p:oleObj>
              </mc:Choice>
              <mc:Fallback>
                <p:oleObj name="Equation" r:id="rId5" imgW="119376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9295" y="4653136"/>
                        <a:ext cx="4133629" cy="7808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6963271" y="1034733"/>
            <a:ext cx="447991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解：由静电力做功与电势差的关系得</a:t>
            </a:r>
          </a:p>
        </p:txBody>
      </p:sp>
    </p:spTree>
    <p:extLst>
      <p:ext uri="{BB962C8B-B14F-4D97-AF65-F5344CB8AC3E}">
        <p14:creationId xmlns:p14="http://schemas.microsoft.com/office/powerpoint/2010/main" val="275794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46355" y="1563019"/>
            <a:ext cx="2924640" cy="4587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just"/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高度、高度差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841641" y="1582988"/>
            <a:ext cx="564191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电势是相对的、电势差是绝对的</a:t>
            </a:r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 rot="5400000">
            <a:off x="818961" y="2582012"/>
            <a:ext cx="1445895" cy="733533"/>
          </a:xfrm>
          <a:prstGeom prst="homePlate">
            <a:avLst>
              <a:gd name="adj" fmla="val 25000"/>
            </a:avLst>
          </a:prstGeom>
          <a:solidFill>
            <a:srgbClr val="00FF00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square" lIns="0" tIns="0" rIns="0" bIns="0" anchor="ctr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类比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56811" y="3762300"/>
            <a:ext cx="2907696" cy="4587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电势、电势差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3788822" y="2502690"/>
            <a:ext cx="1457025" cy="446088"/>
          </a:xfrm>
          <a:prstGeom prst="rect">
            <a:avLst/>
          </a:prstGeom>
          <a:noFill/>
          <a:ln w="1905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电势差</a:t>
            </a:r>
          </a:p>
        </p:txBody>
      </p:sp>
      <p:graphicFrame>
        <p:nvGraphicFramePr>
          <p:cNvPr id="1639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0487066"/>
              </p:ext>
            </p:extLst>
          </p:nvPr>
        </p:nvGraphicFramePr>
        <p:xfrm>
          <a:off x="4781550" y="4418013"/>
          <a:ext cx="2925763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2" name="Equation" r:id="rId3" imgW="787320" imgH="228600" progId="Equation.DSMT4">
                  <p:embed/>
                </p:oleObj>
              </mc:Choice>
              <mc:Fallback>
                <p:oleObj name="Equation" r:id="rId3" imgW="78732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1550" y="4418013"/>
                        <a:ext cx="2925763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7645216"/>
              </p:ext>
            </p:extLst>
          </p:nvPr>
        </p:nvGraphicFramePr>
        <p:xfrm>
          <a:off x="5850194" y="2021806"/>
          <a:ext cx="3779838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3" name="公式" r:id="rId5" imgW="1041120" imgH="228600" progId="Equation.3">
                  <p:embed/>
                </p:oleObj>
              </mc:Choice>
              <mc:Fallback>
                <p:oleObj name="公式" r:id="rId5" imgW="10411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0194" y="2021806"/>
                        <a:ext cx="3779838" cy="611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1454028"/>
              </p:ext>
            </p:extLst>
          </p:nvPr>
        </p:nvGraphicFramePr>
        <p:xfrm>
          <a:off x="5888831" y="2790825"/>
          <a:ext cx="2514600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4" name="公式" r:id="rId7" imgW="838080" imgH="228600" progId="Equation.3">
                  <p:embed/>
                </p:oleObj>
              </mc:Choice>
              <mc:Fallback>
                <p:oleObj name="公式" r:id="rId7" imgW="838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8831" y="2790825"/>
                        <a:ext cx="2514600" cy="638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5379095" y="3502169"/>
            <a:ext cx="635997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标量，正负表示初末位置电势高低关系</a:t>
            </a: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513561" y="4939632"/>
            <a:ext cx="2979700" cy="87312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静电力做功与电势差的关系</a:t>
            </a:r>
          </a:p>
        </p:txBody>
      </p:sp>
      <p:graphicFrame>
        <p:nvGraphicFramePr>
          <p:cNvPr id="16402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45289"/>
              </p:ext>
            </p:extLst>
          </p:nvPr>
        </p:nvGraphicFramePr>
        <p:xfrm>
          <a:off x="4803031" y="5184775"/>
          <a:ext cx="2759075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5" name="Equation" r:id="rId9" imgW="736560" imgH="419040" progId="Equation.DSMT4">
                  <p:embed/>
                </p:oleObj>
              </mc:Choice>
              <mc:Fallback>
                <p:oleObj name="Equation" r:id="rId9" imgW="73656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031" y="5184775"/>
                        <a:ext cx="2759075" cy="1257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03" name="Rectangle 19"/>
          <p:cNvSpPr>
            <a:spLocks noChangeArrowheads="1"/>
          </p:cNvSpPr>
          <p:nvPr/>
        </p:nvSpPr>
        <p:spPr bwMode="auto">
          <a:xfrm>
            <a:off x="4731022" y="404664"/>
            <a:ext cx="223834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36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课堂小结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3789277" y="4609107"/>
            <a:ext cx="474374" cy="1440160"/>
          </a:xfrm>
          <a:prstGeom prst="leftBrace">
            <a:avLst>
              <a:gd name="adj1" fmla="val 8333"/>
              <a:gd name="adj2" fmla="val 53307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5353610" y="2225831"/>
            <a:ext cx="362249" cy="915137"/>
          </a:xfrm>
          <a:prstGeom prst="leftBrace">
            <a:avLst>
              <a:gd name="adj1" fmla="val 8333"/>
              <a:gd name="adj2" fmla="val 53307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3314903" y="1730135"/>
            <a:ext cx="474374" cy="1880302"/>
          </a:xfrm>
          <a:prstGeom prst="leftBrace">
            <a:avLst>
              <a:gd name="adj1" fmla="val 8333"/>
              <a:gd name="adj2" fmla="val 53307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130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7" grpId="0"/>
      <p:bldP spid="16389" grpId="0" animBg="1"/>
      <p:bldP spid="16390" grpId="0" animBg="1"/>
      <p:bldP spid="16394" grpId="0" animBg="1"/>
      <p:bldP spid="16398" grpId="0"/>
      <p:bldP spid="16400" grpId="0" animBg="1"/>
      <p:bldP spid="2" grpId="0" animBg="1"/>
      <p:bldP spid="22" grpId="0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-152365"/>
            <a:ext cx="12299950" cy="7010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83741" y="1899184"/>
            <a:ext cx="7695855" cy="193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1800000" lon="0" rev="600000"/>
              </a:camera>
              <a:lightRig rig="glow" dir="t"/>
            </a:scene3d>
            <a:sp3d prstMaterial="matte"/>
          </a:bodyPr>
          <a:lstStyle/>
          <a:p>
            <a:pPr algn="ctr">
              <a:defRPr/>
            </a:pPr>
            <a:r>
              <a:rPr lang="zh-CN" altLang="en-US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</a:rPr>
              <a:t>谢谢观看</a:t>
            </a:r>
            <a:r>
              <a:rPr lang="en-US" altLang="zh-CN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</a:rPr>
              <a:t>!</a:t>
            </a:r>
            <a:endParaRPr lang="zh-CN" altLang="en-US" sz="12000" dirty="0">
              <a:ln w="31550" cmpd="sng">
                <a:solidFill>
                  <a:srgbClr val="99CC00"/>
                </a:solidFill>
                <a:prstDash val="solid"/>
                <a:bevel/>
              </a:ln>
              <a:solidFill>
                <a:srgbClr val="FFFFFF"/>
              </a:solidFill>
              <a:effectLst>
                <a:outerShdw blurRad="41275" dir="12000000" algn="tl" rotWithShape="0">
                  <a:srgbClr val="000000">
                    <a:alpha val="90000"/>
                  </a:srgbClr>
                </a:outerShdw>
                <a:reflection endPos="20000" dir="5400000" sy="-100000" algn="bl" rotWithShape="0"/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344" y="5967162"/>
            <a:ext cx="1591756" cy="83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78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自定义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0000"/>
      </a:hlink>
      <a:folHlink>
        <a:srgbClr val="FFFF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1245</TotalTime>
  <Words>1522</Words>
  <Application>Microsoft Office PowerPoint</Application>
  <PresentationFormat>自定义</PresentationFormat>
  <Paragraphs>169</Paragraphs>
  <Slides>24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默认设计模板</vt:lpstr>
      <vt:lpstr>1_自定义设计方案</vt:lpstr>
      <vt:lpstr>BMP 图像</vt:lpstr>
      <vt:lpstr>Equation</vt:lpstr>
      <vt:lpstr>Microsoft 公式 3.0</vt:lpstr>
      <vt:lpstr>公式</vt:lpstr>
      <vt:lpstr>Document</vt:lpstr>
      <vt:lpstr>MSPhotoEd.3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学习电势是否有意义？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 (Beijing)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 User</dc:creator>
  <cp:lastModifiedBy>辰昊</cp:lastModifiedBy>
  <cp:revision>73</cp:revision>
  <dcterms:created xsi:type="dcterms:W3CDTF">2014-07-18T01:04:22Z</dcterms:created>
  <dcterms:modified xsi:type="dcterms:W3CDTF">2017-09-15T00:27:28Z</dcterms:modified>
</cp:coreProperties>
</file>