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730" r:id="rId2"/>
  </p:sldMasterIdLst>
  <p:sldIdLst>
    <p:sldId id="256" r:id="rId3"/>
    <p:sldId id="257" r:id="rId4"/>
    <p:sldId id="264" r:id="rId5"/>
    <p:sldId id="265" r:id="rId6"/>
    <p:sldId id="258" r:id="rId7"/>
    <p:sldId id="259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出自【趣你的PPT】(微信:qunideppt)：最优质的PPT资源库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2686"/>
            <a:ext cx="12192000" cy="693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193014"/>
      </p:ext>
    </p:extLst>
  </p:cSld>
  <p:clrMapOvr>
    <a:masterClrMapping/>
  </p:clrMapOvr>
  <p:transition spd="slow" advTm="2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zh-CN" altLang="en-US" noProof="0" smtClean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zh-CN" altLang="en-US" noProof="0" smtClean="0"/>
              <a:t>单击此处编辑母版副标题样式</a:t>
            </a:r>
            <a:endParaRPr lang="zh-CN" altLang="en-US" noProof="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/>
            </a:lvl1pPr>
          </a:lstStyle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34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069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901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6433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82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49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11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08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482428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5365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9108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84514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401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57234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5944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486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18615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389" y="365780"/>
            <a:ext cx="10515224" cy="132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389" y="1825890"/>
            <a:ext cx="10515224" cy="43517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389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413" y="6356747"/>
            <a:ext cx="4115176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1166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2214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</p:sldLayoutIdLst>
  <p:transition spd="slow" advTm="2000">
    <p:wipe/>
  </p:transition>
  <p:txStyles>
    <p:titleStyle>
      <a:lvl1pPr algn="l" defTabSz="866943" rtl="0" eaLnBrk="1" latinLnBrk="0" hangingPunct="1">
        <a:lnSpc>
          <a:spcPct val="90000"/>
        </a:lnSpc>
        <a:spcBef>
          <a:spcPct val="0"/>
        </a:spcBef>
        <a:buNone/>
        <a:defRPr sz="417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736" indent="-216736" algn="l" defTabSz="866943" rtl="0" eaLnBrk="1" latinLnBrk="0" hangingPunct="1">
        <a:lnSpc>
          <a:spcPct val="90000"/>
        </a:lnSpc>
        <a:spcBef>
          <a:spcPts val="948"/>
        </a:spcBef>
        <a:buFont typeface="Arial" panose="020B0604020202020204" pitchFamily="34" charset="0"/>
        <a:buChar char="•"/>
        <a:defRPr sz="2655" kern="1200">
          <a:solidFill>
            <a:schemeClr val="tx1"/>
          </a:solidFill>
          <a:latin typeface="+mn-lt"/>
          <a:ea typeface="+mn-ea"/>
          <a:cs typeface="+mn-cs"/>
        </a:defRPr>
      </a:lvl1pPr>
      <a:lvl2pPr marL="650207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1083678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1896" kern="1200">
          <a:solidFill>
            <a:schemeClr val="tx1"/>
          </a:solidFill>
          <a:latin typeface="+mn-lt"/>
          <a:ea typeface="+mn-ea"/>
          <a:cs typeface="+mn-cs"/>
        </a:defRPr>
      </a:lvl3pPr>
      <a:lvl4pPr marL="1517150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1707" kern="1200">
          <a:solidFill>
            <a:schemeClr val="tx1"/>
          </a:solidFill>
          <a:latin typeface="+mn-lt"/>
          <a:ea typeface="+mn-ea"/>
          <a:cs typeface="+mn-cs"/>
        </a:defRPr>
      </a:lvl4pPr>
      <a:lvl5pPr marL="1950621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1707" kern="1200">
          <a:solidFill>
            <a:schemeClr val="tx1"/>
          </a:solidFill>
          <a:latin typeface="+mn-lt"/>
          <a:ea typeface="+mn-ea"/>
          <a:cs typeface="+mn-cs"/>
        </a:defRPr>
      </a:lvl5pPr>
      <a:lvl6pPr marL="2384092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1707" kern="1200">
          <a:solidFill>
            <a:schemeClr val="tx1"/>
          </a:solidFill>
          <a:latin typeface="+mn-lt"/>
          <a:ea typeface="+mn-ea"/>
          <a:cs typeface="+mn-cs"/>
        </a:defRPr>
      </a:lvl6pPr>
      <a:lvl7pPr marL="2817564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1707" kern="1200">
          <a:solidFill>
            <a:schemeClr val="tx1"/>
          </a:solidFill>
          <a:latin typeface="+mn-lt"/>
          <a:ea typeface="+mn-ea"/>
          <a:cs typeface="+mn-cs"/>
        </a:defRPr>
      </a:lvl7pPr>
      <a:lvl8pPr marL="3251035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1707" kern="1200">
          <a:solidFill>
            <a:schemeClr val="tx1"/>
          </a:solidFill>
          <a:latin typeface="+mn-lt"/>
          <a:ea typeface="+mn-ea"/>
          <a:cs typeface="+mn-cs"/>
        </a:defRPr>
      </a:lvl8pPr>
      <a:lvl9pPr marL="3684506" indent="-216736" algn="l" defTabSz="866943" rtl="0" eaLnBrk="1" latinLnBrk="0" hangingPunct="1">
        <a:lnSpc>
          <a:spcPct val="90000"/>
        </a:lnSpc>
        <a:spcBef>
          <a:spcPts val="474"/>
        </a:spcBef>
        <a:buFont typeface="Arial" panose="020B0604020202020204" pitchFamily="34" charset="0"/>
        <a:buChar char="•"/>
        <a:defRPr sz="170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1pPr>
      <a:lvl2pPr marL="433471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2pPr>
      <a:lvl3pPr marL="866943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3pPr>
      <a:lvl4pPr marL="1300414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4pPr>
      <a:lvl5pPr marL="1733885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5pPr>
      <a:lvl6pPr marL="2167357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6pPr>
      <a:lvl7pPr marL="2600828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7pPr>
      <a:lvl8pPr marL="3034299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8pPr>
      <a:lvl9pPr marL="3467771" algn="l" defTabSz="866943" rtl="0" eaLnBrk="1" latinLnBrk="0" hangingPunct="1">
        <a:defRPr sz="170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ACB2D7-090A-4191-827D-E57FC2B32003}" type="datetimeFigureOut">
              <a:rPr lang="zh-CN" altLang="en-US" smtClean="0"/>
              <a:t>2018/4/29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F855126-3C9D-45E4-A74F-43A145F4D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569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  <p:sldLayoutId id="2147483745" r:id="rId15"/>
    <p:sldLayoutId id="2147483746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03707" y="471425"/>
            <a:ext cx="8915399" cy="2262781"/>
          </a:xfrm>
        </p:spPr>
        <p:txBody>
          <a:bodyPr>
            <a:normAutofit/>
          </a:bodyPr>
          <a:lstStyle/>
          <a:p>
            <a:pPr algn="ctr"/>
            <a:r>
              <a:rPr lang="zh-CN" altLang="en-US" sz="6600" b="1" dirty="0" smtClean="0"/>
              <a:t>完美正方形</a:t>
            </a:r>
            <a:endParaRPr lang="zh-CN" altLang="en-US" sz="6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33666" y="3317069"/>
            <a:ext cx="4547097" cy="1126283"/>
          </a:xfrm>
        </p:spPr>
        <p:txBody>
          <a:bodyPr>
            <a:normAutofit/>
          </a:bodyPr>
          <a:lstStyle/>
          <a:p>
            <a:r>
              <a:rPr lang="en-US" altLang="zh-CN" sz="2800" b="1" dirty="0" smtClean="0"/>
              <a:t>——</a:t>
            </a:r>
            <a:r>
              <a:rPr lang="zh-CN" altLang="en-US" sz="2800" b="1" dirty="0" smtClean="0"/>
              <a:t>探究正方形综合题目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82188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528129" y="1368976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例：如图，在正方形</a:t>
            </a:r>
            <a:r>
              <a:rPr lang="en-US" altLang="zh-CN" sz="2800" b="1" dirty="0" smtClean="0"/>
              <a:t>ABCD</a:t>
            </a:r>
            <a:r>
              <a:rPr lang="zh-CN" altLang="en-US" sz="2800" b="1" dirty="0" smtClean="0"/>
              <a:t>中，点</a:t>
            </a:r>
            <a:r>
              <a:rPr lang="en-US" altLang="zh-CN" sz="2800" b="1" dirty="0" smtClean="0"/>
              <a:t>E</a:t>
            </a:r>
            <a:r>
              <a:rPr lang="zh-CN" altLang="en-US" sz="2800" b="1" dirty="0" smtClean="0"/>
              <a:t>是</a:t>
            </a:r>
            <a:r>
              <a:rPr lang="en-US" altLang="zh-CN" sz="2800" b="1" dirty="0" smtClean="0"/>
              <a:t>BC</a:t>
            </a:r>
            <a:r>
              <a:rPr lang="zh-CN" altLang="en-US" sz="2800" b="1" dirty="0" smtClean="0"/>
              <a:t>边上一点，点</a:t>
            </a:r>
            <a:r>
              <a:rPr lang="en-US" altLang="zh-CN" sz="2800" b="1" dirty="0" smtClean="0"/>
              <a:t>H</a:t>
            </a:r>
            <a:r>
              <a:rPr lang="zh-CN" altLang="en-US" sz="2800" b="1" dirty="0" smtClean="0"/>
              <a:t>是</a:t>
            </a:r>
            <a:r>
              <a:rPr lang="en-US" altLang="zh-CN" sz="2800" b="1" dirty="0" smtClean="0"/>
              <a:t>BC</a:t>
            </a:r>
            <a:r>
              <a:rPr lang="zh-CN" altLang="en-US" sz="2800" b="1" dirty="0" smtClean="0"/>
              <a:t>延长线上一点，</a:t>
            </a:r>
            <a:r>
              <a:rPr lang="en-US" altLang="zh-CN" sz="2800" b="1" dirty="0" smtClean="0"/>
              <a:t>AE</a:t>
            </a:r>
            <a:r>
              <a:rPr lang="zh-CN" altLang="en-US" sz="2800" b="1" dirty="0" smtClean="0"/>
              <a:t>⊥</a:t>
            </a:r>
            <a:r>
              <a:rPr lang="en-US" altLang="zh-CN" sz="2800" b="1" dirty="0" smtClean="0"/>
              <a:t>EF</a:t>
            </a:r>
            <a:r>
              <a:rPr lang="zh-CN" altLang="en-US" sz="2800" b="1" dirty="0" smtClean="0"/>
              <a:t>交∠</a:t>
            </a:r>
            <a:r>
              <a:rPr lang="en-US" altLang="zh-CN" sz="2800" b="1" dirty="0" smtClean="0"/>
              <a:t>DCF</a:t>
            </a:r>
            <a:r>
              <a:rPr lang="zh-CN" altLang="en-US" sz="2800" b="1" dirty="0" smtClean="0"/>
              <a:t>的平分线</a:t>
            </a:r>
            <a:r>
              <a:rPr lang="en-US" altLang="zh-CN" sz="2800" b="1" dirty="0" smtClean="0"/>
              <a:t>CF</a:t>
            </a:r>
            <a:r>
              <a:rPr lang="zh-CN" altLang="en-US" sz="2800" b="1" dirty="0" smtClean="0"/>
              <a:t>于点</a:t>
            </a:r>
            <a:r>
              <a:rPr lang="en-US" altLang="zh-CN" sz="2800" b="1" dirty="0" smtClean="0"/>
              <a:t>F.</a:t>
            </a:r>
            <a:r>
              <a:rPr lang="zh-CN" altLang="en-US" sz="2800" b="1" dirty="0" smtClean="0"/>
              <a:t>求证：</a:t>
            </a:r>
            <a:r>
              <a:rPr lang="en-US" altLang="zh-CN" sz="2800" b="1" dirty="0" smtClean="0"/>
              <a:t>AE=EF.</a:t>
            </a:r>
            <a:endParaRPr lang="zh-CN" altLang="en-US" sz="2800" b="1" dirty="0"/>
          </a:p>
        </p:txBody>
      </p:sp>
      <p:sp>
        <p:nvSpPr>
          <p:cNvPr id="5" name="矩形 4"/>
          <p:cNvSpPr/>
          <p:nvPr/>
        </p:nvSpPr>
        <p:spPr>
          <a:xfrm>
            <a:off x="1797348" y="278727"/>
            <a:ext cx="264687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zh-CN" altLang="en-US" sz="4800" b="1" cap="none" spc="0" dirty="0" smtClean="0">
                <a:ln w="0"/>
                <a:solidFill>
                  <a:schemeClr val="accent1"/>
                </a:solidFill>
                <a:effectLst>
                  <a:outerShdw blurRad="127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60000" dist="29997" dir="5400000" sy="-100000" algn="bl" rotWithShape="0"/>
                </a:effectLst>
              </a:rPr>
              <a:t>百变解法</a:t>
            </a:r>
            <a:endParaRPr lang="zh-CN" altLang="en-US" sz="4800" b="1" cap="none" spc="0" dirty="0">
              <a:ln w="0"/>
              <a:solidFill>
                <a:schemeClr val="accent1"/>
              </a:solidFill>
              <a:effectLst>
                <a:outerShdw blurRad="12700" dist="25400" dir="5400000" algn="ctr" rotWithShape="0">
                  <a:srgbClr val="6E747A">
                    <a:alpha val="43000"/>
                  </a:srgbClr>
                </a:outerShdw>
                <a:reflection blurRad="6350" stA="60000" endA="900" endPos="60000" dist="29997" dir="5400000" sy="-100000" algn="bl" rotWithShape="0"/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714" y="3013223"/>
            <a:ext cx="4099415" cy="251555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360618" y="3207224"/>
            <a:ext cx="4207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解法一：构造全等三角形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 flipV="1">
            <a:off x="6850966" y="4148918"/>
            <a:ext cx="996498" cy="968993"/>
          </a:xfrm>
          <a:prstGeom prst="line">
            <a:avLst/>
          </a:prstGeom>
          <a:ln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6268708" y="3918086"/>
            <a:ext cx="913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M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09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528129" y="1368976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例：如图，在正方形</a:t>
            </a:r>
            <a:r>
              <a:rPr lang="en-US" altLang="zh-CN" sz="2800" b="1" dirty="0" smtClean="0"/>
              <a:t>ABCD</a:t>
            </a:r>
            <a:r>
              <a:rPr lang="zh-CN" altLang="en-US" sz="2800" b="1" dirty="0" smtClean="0"/>
              <a:t>中，点</a:t>
            </a:r>
            <a:r>
              <a:rPr lang="en-US" altLang="zh-CN" sz="2800" b="1" dirty="0" smtClean="0"/>
              <a:t>E</a:t>
            </a:r>
            <a:r>
              <a:rPr lang="zh-CN" altLang="en-US" sz="2800" b="1" dirty="0" smtClean="0"/>
              <a:t>是</a:t>
            </a:r>
            <a:r>
              <a:rPr lang="en-US" altLang="zh-CN" sz="2800" b="1" dirty="0" smtClean="0"/>
              <a:t>BC</a:t>
            </a:r>
            <a:r>
              <a:rPr lang="zh-CN" altLang="en-US" sz="2800" b="1" dirty="0" smtClean="0"/>
              <a:t>边上一点，点</a:t>
            </a:r>
            <a:r>
              <a:rPr lang="en-US" altLang="zh-CN" sz="2800" b="1" dirty="0" smtClean="0"/>
              <a:t>H</a:t>
            </a:r>
            <a:r>
              <a:rPr lang="zh-CN" altLang="en-US" sz="2800" b="1" dirty="0" smtClean="0"/>
              <a:t>是</a:t>
            </a:r>
            <a:r>
              <a:rPr lang="en-US" altLang="zh-CN" sz="2800" b="1" dirty="0" smtClean="0"/>
              <a:t>BC</a:t>
            </a:r>
            <a:r>
              <a:rPr lang="zh-CN" altLang="en-US" sz="2800" b="1" dirty="0" smtClean="0"/>
              <a:t>延长线上一点，</a:t>
            </a:r>
            <a:r>
              <a:rPr lang="en-US" altLang="zh-CN" sz="2800" b="1" dirty="0" smtClean="0"/>
              <a:t>AE</a:t>
            </a:r>
            <a:r>
              <a:rPr lang="zh-CN" altLang="en-US" sz="2800" b="1" dirty="0" smtClean="0"/>
              <a:t>⊥</a:t>
            </a:r>
            <a:r>
              <a:rPr lang="en-US" altLang="zh-CN" sz="2800" b="1" dirty="0" smtClean="0"/>
              <a:t>EF</a:t>
            </a:r>
            <a:r>
              <a:rPr lang="zh-CN" altLang="en-US" sz="2800" b="1" dirty="0" smtClean="0"/>
              <a:t>交∠</a:t>
            </a:r>
            <a:r>
              <a:rPr lang="en-US" altLang="zh-CN" sz="2800" b="1" dirty="0" smtClean="0"/>
              <a:t>DCF</a:t>
            </a:r>
            <a:r>
              <a:rPr lang="zh-CN" altLang="en-US" sz="2800" b="1" dirty="0" smtClean="0"/>
              <a:t>的平分线</a:t>
            </a:r>
            <a:r>
              <a:rPr lang="en-US" altLang="zh-CN" sz="2800" b="1" dirty="0" smtClean="0"/>
              <a:t>CF</a:t>
            </a:r>
            <a:r>
              <a:rPr lang="zh-CN" altLang="en-US" sz="2800" b="1" dirty="0" smtClean="0"/>
              <a:t>于点</a:t>
            </a:r>
            <a:r>
              <a:rPr lang="en-US" altLang="zh-CN" sz="2800" b="1" dirty="0" smtClean="0"/>
              <a:t>F.</a:t>
            </a:r>
            <a:r>
              <a:rPr lang="zh-CN" altLang="en-US" sz="2800" b="1" dirty="0" smtClean="0"/>
              <a:t>求证：</a:t>
            </a:r>
            <a:r>
              <a:rPr lang="en-US" altLang="zh-CN" sz="2800" b="1" dirty="0" smtClean="0"/>
              <a:t>AE=EF.</a:t>
            </a:r>
            <a:endParaRPr lang="zh-CN" altLang="en-US" sz="2800" b="1" dirty="0"/>
          </a:p>
        </p:txBody>
      </p:sp>
      <p:sp>
        <p:nvSpPr>
          <p:cNvPr id="5" name="矩形 4"/>
          <p:cNvSpPr/>
          <p:nvPr/>
        </p:nvSpPr>
        <p:spPr>
          <a:xfrm>
            <a:off x="1797348" y="278727"/>
            <a:ext cx="264687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zh-CN" altLang="en-US" sz="4800" b="1" cap="none" spc="0" dirty="0" smtClean="0">
                <a:ln w="0"/>
                <a:solidFill>
                  <a:schemeClr val="accent1"/>
                </a:solidFill>
                <a:effectLst>
                  <a:outerShdw blurRad="127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60000" dist="29997" dir="5400000" sy="-100000" algn="bl" rotWithShape="0"/>
                </a:effectLst>
              </a:rPr>
              <a:t>百变解法</a:t>
            </a:r>
            <a:endParaRPr lang="zh-CN" altLang="en-US" sz="4800" b="1" cap="none" spc="0" dirty="0">
              <a:ln w="0"/>
              <a:solidFill>
                <a:schemeClr val="accent1"/>
              </a:solidFill>
              <a:effectLst>
                <a:outerShdw blurRad="12700" dist="25400" dir="5400000" algn="ctr" rotWithShape="0">
                  <a:srgbClr val="6E747A">
                    <a:alpha val="43000"/>
                  </a:srgbClr>
                </a:outerShdw>
                <a:reflection blurRad="6350" stA="60000" endA="900" endPos="60000" dist="29997" dir="5400000" sy="-100000" algn="bl" rotWithShape="0"/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714" y="2472668"/>
            <a:ext cx="4099415" cy="251555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360618" y="3207224"/>
            <a:ext cx="4207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解法</a:t>
            </a:r>
            <a:r>
              <a:rPr lang="zh-CN" altLang="en-US" sz="2800" b="1" dirty="0">
                <a:solidFill>
                  <a:srgbClr val="FF0000"/>
                </a:solidFill>
              </a:rPr>
              <a:t>二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：</a:t>
            </a:r>
            <a:r>
              <a:rPr lang="zh-CN" altLang="en-US" sz="2800" b="1" dirty="0">
                <a:solidFill>
                  <a:srgbClr val="FF0000"/>
                </a:solidFill>
              </a:rPr>
              <a:t>倍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长线段证全等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93978" y="6317882"/>
            <a:ext cx="913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M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6878472" y="4626590"/>
            <a:ext cx="0" cy="1872684"/>
          </a:xfrm>
          <a:prstGeom prst="line">
            <a:avLst/>
          </a:prstGeom>
          <a:ln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6933691" y="4626590"/>
            <a:ext cx="1872684" cy="1872684"/>
          </a:xfrm>
          <a:prstGeom prst="line">
            <a:avLst/>
          </a:prstGeom>
          <a:ln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6878472" y="4626590"/>
            <a:ext cx="991561" cy="1872684"/>
          </a:xfrm>
          <a:prstGeom prst="line">
            <a:avLst/>
          </a:prstGeom>
          <a:ln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670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528129" y="1368976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例：如图，在正方形</a:t>
            </a:r>
            <a:r>
              <a:rPr lang="en-US" altLang="zh-CN" sz="2800" b="1" dirty="0" smtClean="0"/>
              <a:t>ABCD</a:t>
            </a:r>
            <a:r>
              <a:rPr lang="zh-CN" altLang="en-US" sz="2800" b="1" dirty="0" smtClean="0"/>
              <a:t>中，点</a:t>
            </a:r>
            <a:r>
              <a:rPr lang="en-US" altLang="zh-CN" sz="2800" b="1" dirty="0" smtClean="0"/>
              <a:t>E</a:t>
            </a:r>
            <a:r>
              <a:rPr lang="zh-CN" altLang="en-US" sz="2800" b="1" dirty="0" smtClean="0"/>
              <a:t>是</a:t>
            </a:r>
            <a:r>
              <a:rPr lang="en-US" altLang="zh-CN" sz="2800" b="1" dirty="0" smtClean="0"/>
              <a:t>BC</a:t>
            </a:r>
            <a:r>
              <a:rPr lang="zh-CN" altLang="en-US" sz="2800" b="1" dirty="0" smtClean="0"/>
              <a:t>边上一点，点</a:t>
            </a:r>
            <a:r>
              <a:rPr lang="en-US" altLang="zh-CN" sz="2800" b="1" dirty="0" smtClean="0"/>
              <a:t>H</a:t>
            </a:r>
            <a:r>
              <a:rPr lang="zh-CN" altLang="en-US" sz="2800" b="1" dirty="0" smtClean="0"/>
              <a:t>是</a:t>
            </a:r>
            <a:r>
              <a:rPr lang="en-US" altLang="zh-CN" sz="2800" b="1" dirty="0" smtClean="0"/>
              <a:t>BC</a:t>
            </a:r>
            <a:r>
              <a:rPr lang="zh-CN" altLang="en-US" sz="2800" b="1" dirty="0" smtClean="0"/>
              <a:t>延长线上一点，</a:t>
            </a:r>
            <a:r>
              <a:rPr lang="en-US" altLang="zh-CN" sz="2800" b="1" dirty="0" smtClean="0"/>
              <a:t>AE</a:t>
            </a:r>
            <a:r>
              <a:rPr lang="zh-CN" altLang="en-US" sz="2800" b="1" dirty="0" smtClean="0"/>
              <a:t>⊥</a:t>
            </a:r>
            <a:r>
              <a:rPr lang="en-US" altLang="zh-CN" sz="2800" b="1" dirty="0" smtClean="0"/>
              <a:t>EF</a:t>
            </a:r>
            <a:r>
              <a:rPr lang="zh-CN" altLang="en-US" sz="2800" b="1" dirty="0" smtClean="0"/>
              <a:t>交∠</a:t>
            </a:r>
            <a:r>
              <a:rPr lang="en-US" altLang="zh-CN" sz="2800" b="1" dirty="0" smtClean="0"/>
              <a:t>DCF</a:t>
            </a:r>
            <a:r>
              <a:rPr lang="zh-CN" altLang="en-US" sz="2800" b="1" dirty="0" smtClean="0"/>
              <a:t>的平分线</a:t>
            </a:r>
            <a:r>
              <a:rPr lang="en-US" altLang="zh-CN" sz="2800" b="1" dirty="0" smtClean="0"/>
              <a:t>CF</a:t>
            </a:r>
            <a:r>
              <a:rPr lang="zh-CN" altLang="en-US" sz="2800" b="1" dirty="0" smtClean="0"/>
              <a:t>于点</a:t>
            </a:r>
            <a:r>
              <a:rPr lang="en-US" altLang="zh-CN" sz="2800" b="1" dirty="0" smtClean="0"/>
              <a:t>F.</a:t>
            </a:r>
            <a:r>
              <a:rPr lang="zh-CN" altLang="en-US" sz="2800" b="1" dirty="0" smtClean="0"/>
              <a:t>求证：</a:t>
            </a:r>
            <a:r>
              <a:rPr lang="en-US" altLang="zh-CN" sz="2800" b="1" dirty="0" smtClean="0"/>
              <a:t>AE=EF.</a:t>
            </a:r>
            <a:endParaRPr lang="zh-CN" altLang="en-US" sz="2800" b="1" dirty="0"/>
          </a:p>
        </p:txBody>
      </p:sp>
      <p:sp>
        <p:nvSpPr>
          <p:cNvPr id="5" name="矩形 4"/>
          <p:cNvSpPr/>
          <p:nvPr/>
        </p:nvSpPr>
        <p:spPr>
          <a:xfrm>
            <a:off x="1797348" y="278727"/>
            <a:ext cx="264687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zh-CN" altLang="en-US" sz="4800" b="1" cap="none" spc="0" dirty="0" smtClean="0">
                <a:ln w="0"/>
                <a:solidFill>
                  <a:schemeClr val="accent1"/>
                </a:solidFill>
                <a:effectLst>
                  <a:outerShdw blurRad="127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60000" dist="29997" dir="5400000" sy="-100000" algn="bl" rotWithShape="0"/>
                </a:effectLst>
              </a:rPr>
              <a:t>百变解法</a:t>
            </a:r>
            <a:endParaRPr lang="zh-CN" altLang="en-US" sz="4800" b="1" cap="none" spc="0" dirty="0">
              <a:ln w="0"/>
              <a:solidFill>
                <a:schemeClr val="accent1"/>
              </a:solidFill>
              <a:effectLst>
                <a:outerShdw blurRad="12700" dist="25400" dir="5400000" algn="ctr" rotWithShape="0">
                  <a:srgbClr val="6E747A">
                    <a:alpha val="43000"/>
                  </a:srgbClr>
                </a:outerShdw>
                <a:reflection blurRad="6350" stA="60000" endA="900" endPos="60000" dist="29997" dir="5400000" sy="-100000" algn="bl" rotWithShape="0"/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714" y="2472668"/>
            <a:ext cx="4099415" cy="251555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360618" y="3207224"/>
            <a:ext cx="4207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解法三：平移构造全等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74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220" y="1288769"/>
            <a:ext cx="11489318" cy="10243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560" y="2626775"/>
            <a:ext cx="4246978" cy="328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8192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25" y="1315756"/>
            <a:ext cx="11621520" cy="15399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278" y="3216885"/>
            <a:ext cx="7128144" cy="32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1922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主题3">
  <a:themeElements>
    <a:clrScheme name="自定义 88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09D90"/>
      </a:accent1>
      <a:accent2>
        <a:srgbClr val="7F7F7F"/>
      </a:accent2>
      <a:accent3>
        <a:srgbClr val="209D90"/>
      </a:accent3>
      <a:accent4>
        <a:srgbClr val="7F7F7F"/>
      </a:accent4>
      <a:accent5>
        <a:srgbClr val="209D90"/>
      </a:accent5>
      <a:accent6>
        <a:srgbClr val="7F7F7F"/>
      </a:accent6>
      <a:hlink>
        <a:srgbClr val="209D90"/>
      </a:hlink>
      <a:folHlink>
        <a:srgbClr val="7F7F7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主题3" id="{FBC014A1-1F06-4A6D-8D65-0D3094C5D4F0}" vid="{561AF81F-B8D1-4727-9422-943E39E33268}"/>
    </a:ext>
  </a:extLst>
</a:theme>
</file>

<file path=ppt/theme/theme2.xml><?xml version="1.0" encoding="utf-8"?>
<a:theme xmlns:a="http://schemas.openxmlformats.org/drawingml/2006/main" name="丝状">
  <a:themeElements>
    <a:clrScheme name="丝状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丝状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丝状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主题3</Template>
  <TotalTime>284</TotalTime>
  <Words>168</Words>
  <Application>Microsoft Office PowerPoint</Application>
  <PresentationFormat>宽屏</PresentationFormat>
  <Paragraphs>13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6</vt:i4>
      </vt:variant>
    </vt:vector>
  </HeadingPairs>
  <TitlesOfParts>
    <vt:vector size="15" baseType="lpstr">
      <vt:lpstr>宋体</vt:lpstr>
      <vt:lpstr>幼圆</vt:lpstr>
      <vt:lpstr>Arial</vt:lpstr>
      <vt:lpstr>Calibri</vt:lpstr>
      <vt:lpstr>Calibri Light</vt:lpstr>
      <vt:lpstr>Century Gothic</vt:lpstr>
      <vt:lpstr>Wingdings 3</vt:lpstr>
      <vt:lpstr>主题3</vt:lpstr>
      <vt:lpstr>丝状</vt:lpstr>
      <vt:lpstr>完美正方形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完美正方形</dc:title>
  <dc:creator>admin</dc:creator>
  <cp:lastModifiedBy>admin</cp:lastModifiedBy>
  <cp:revision>5</cp:revision>
  <dcterms:created xsi:type="dcterms:W3CDTF">2018-04-25T03:36:07Z</dcterms:created>
  <dcterms:modified xsi:type="dcterms:W3CDTF">2018-04-29T02:03:48Z</dcterms:modified>
</cp:coreProperties>
</file>