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345" r:id="rId2"/>
    <p:sldId id="333" r:id="rId3"/>
    <p:sldId id="347" r:id="rId4"/>
    <p:sldId id="348" r:id="rId5"/>
    <p:sldId id="349" r:id="rId6"/>
    <p:sldId id="353" r:id="rId7"/>
    <p:sldId id="400" r:id="rId8"/>
    <p:sldId id="352" r:id="rId9"/>
    <p:sldId id="488" r:id="rId10"/>
    <p:sldId id="526" r:id="rId11"/>
    <p:sldId id="490" r:id="rId12"/>
    <p:sldId id="491" r:id="rId13"/>
    <p:sldId id="459" r:id="rId14"/>
    <p:sldId id="460" r:id="rId15"/>
    <p:sldId id="494" r:id="rId16"/>
    <p:sldId id="495" r:id="rId17"/>
    <p:sldId id="492" r:id="rId18"/>
    <p:sldId id="279" r:id="rId19"/>
    <p:sldId id="496" r:id="rId20"/>
    <p:sldId id="498" r:id="rId21"/>
    <p:sldId id="497" r:id="rId22"/>
    <p:sldId id="499" r:id="rId23"/>
    <p:sldId id="572" r:id="rId24"/>
    <p:sldId id="528" r:id="rId25"/>
    <p:sldId id="529" r:id="rId26"/>
    <p:sldId id="585" r:id="rId27"/>
    <p:sldId id="531" r:id="rId28"/>
    <p:sldId id="475" r:id="rId29"/>
    <p:sldId id="566" r:id="rId30"/>
    <p:sldId id="567" r:id="rId31"/>
    <p:sldId id="568" r:id="rId32"/>
    <p:sldId id="317" r:id="rId33"/>
    <p:sldId id="570" r:id="rId34"/>
  </p:sldIdLst>
  <p:sldSz cx="9144000" cy="6858000" type="screen4x3"/>
  <p:notesSz cx="6858000" cy="9144000"/>
  <p:custDataLst>
    <p:tags r:id="rId36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4660"/>
  </p:normalViewPr>
  <p:slideViewPr>
    <p:cSldViewPr showGuides="1">
      <p:cViewPr varScale="1">
        <p:scale>
          <a:sx n="72" d="100"/>
          <a:sy n="72" d="100"/>
        </p:scale>
        <p:origin x="67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3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075" name="日期占位符 30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strike="noStrike" noProof="1"/>
          </a:p>
        </p:txBody>
      </p:sp>
      <p:sp>
        <p:nvSpPr>
          <p:cNvPr id="12292" name="幻灯片图像占位符 3075"/>
          <p:cNvSpPr>
            <a:spLocks noGrp="1" noRot="1" noChangeAspect="1"/>
          </p:cNvSpPr>
          <p:nvPr>
            <p:ph type="sldImg" idx="6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2293" name="文本占位符 3076"/>
          <p:cNvSpPr>
            <a:spLocks noGrp="1" noRot="1"/>
          </p:cNvSpPr>
          <p:nvPr>
            <p:ph type="body" sz="quarter" idx="7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36547474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b"/>
          <a:lstStyle/>
          <a:p>
            <a:pPr lvl="0" indent="0" algn="r"/>
            <a:fld id="{9A0DB2DC-4C9A-4742-B13C-FB6460FD3503}" type="slidenum">
              <a:rPr lang="en-US" altLang="zh-CN" sz="1200">
                <a:latin typeface="Times New Roman" panose="02020603050405020304" pitchFamily="18" charset="0"/>
              </a:rPr>
              <a:t>23</a:t>
            </a:fld>
            <a:endParaRPr lang="en-US" altLang="zh-CN" sz="1200">
              <a:latin typeface="Times New Roman" panose="02020603050405020304" pitchFamily="18" charset="0"/>
            </a:endParaRPr>
          </a:p>
        </p:txBody>
      </p:sp>
      <p:sp>
        <p:nvSpPr>
          <p:cNvPr id="38914" name="Rectangle 2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38915" name="Rectangle 3"/>
          <p:cNvSpPr>
            <a:spLocks noGrp="1" noRot="1"/>
          </p:cNvSpPr>
          <p:nvPr>
            <p:ph type="body" idx="2"/>
          </p:nvPr>
        </p:nvSpPr>
        <p:spPr/>
        <p:txBody>
          <a:bodyPr wrap="none" lIns="91440" tIns="45720" rIns="91440" bIns="45720" anchor="t"/>
          <a:lstStyle/>
          <a:p>
            <a:pPr lvl="0" indent="0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75016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2049"/>
          <p:cNvGrpSpPr/>
          <p:nvPr/>
        </p:nvGrpSpPr>
        <p:grpSpPr>
          <a:xfrm>
            <a:off x="19050" y="1109663"/>
            <a:ext cx="9156700" cy="757237"/>
            <a:chOff x="0" y="0"/>
            <a:chExt cx="5768" cy="477"/>
          </a:xfrm>
        </p:grpSpPr>
        <p:sp>
          <p:nvSpPr>
            <p:cNvPr id="2051" name="未知"/>
            <p:cNvSpPr/>
            <p:nvPr userDrawn="1"/>
          </p:nvSpPr>
          <p:spPr>
            <a:xfrm>
              <a:off x="5" y="0"/>
              <a:ext cx="5763" cy="477"/>
            </a:xfrm>
            <a:custGeom>
              <a:avLst/>
              <a:gdLst/>
              <a:ahLst/>
              <a:cxnLst/>
              <a:rect l="0" t="0" r="0" b="0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" name="未知"/>
            <p:cNvSpPr/>
            <p:nvPr userDrawn="1"/>
          </p:nvSpPr>
          <p:spPr>
            <a:xfrm>
              <a:off x="0" y="98"/>
              <a:ext cx="256" cy="253"/>
            </a:xfrm>
            <a:custGeom>
              <a:avLst/>
              <a:gdLst/>
              <a:ahLst/>
              <a:cxnLst/>
              <a:rect l="0" t="0" r="0" b="0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" name="未知"/>
            <p:cNvSpPr/>
            <p:nvPr userDrawn="1"/>
          </p:nvSpPr>
          <p:spPr>
            <a:xfrm>
              <a:off x="56" y="0"/>
              <a:ext cx="708" cy="459"/>
            </a:xfrm>
            <a:custGeom>
              <a:avLst/>
              <a:gdLst/>
              <a:ahLst/>
              <a:cxnLst/>
              <a:rect l="0" t="0" r="0" b="0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4" name="未知"/>
            <p:cNvSpPr/>
            <p:nvPr userDrawn="1"/>
          </p:nvSpPr>
          <p:spPr>
            <a:xfrm>
              <a:off x="131" y="269"/>
              <a:ext cx="251" cy="194"/>
            </a:xfrm>
            <a:custGeom>
              <a:avLst/>
              <a:gdLst/>
              <a:ahLst/>
              <a:cxnLst/>
              <a:rect l="0" t="0" r="0" b="0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5" name="未知"/>
            <p:cNvSpPr/>
            <p:nvPr userDrawn="1"/>
          </p:nvSpPr>
          <p:spPr>
            <a:xfrm>
              <a:off x="341" y="0"/>
              <a:ext cx="159" cy="72"/>
            </a:xfrm>
            <a:custGeom>
              <a:avLst/>
              <a:gdLst/>
              <a:ahLst/>
              <a:cxnLst/>
              <a:rect l="0" t="0" r="0" b="0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" name="未知"/>
            <p:cNvSpPr/>
            <p:nvPr userDrawn="1"/>
          </p:nvSpPr>
          <p:spPr>
            <a:xfrm>
              <a:off x="488" y="0"/>
              <a:ext cx="455" cy="216"/>
            </a:xfrm>
            <a:custGeom>
              <a:avLst/>
              <a:gdLst/>
              <a:ahLst/>
              <a:cxnLst/>
              <a:rect l="0" t="0" r="0" b="0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" name="未知"/>
            <p:cNvSpPr/>
            <p:nvPr userDrawn="1"/>
          </p:nvSpPr>
          <p:spPr>
            <a:xfrm>
              <a:off x="1448" y="37"/>
              <a:ext cx="414" cy="108"/>
            </a:xfrm>
            <a:custGeom>
              <a:avLst/>
              <a:gdLst/>
              <a:ahLst/>
              <a:cxnLst/>
              <a:rect l="0" t="0" r="0" b="0"/>
              <a:pathLst>
                <a:path w="413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8" name="未知"/>
            <p:cNvSpPr/>
            <p:nvPr userDrawn="1"/>
          </p:nvSpPr>
          <p:spPr>
            <a:xfrm>
              <a:off x="1790" y="0"/>
              <a:ext cx="520" cy="225"/>
            </a:xfrm>
            <a:custGeom>
              <a:avLst/>
              <a:gdLst/>
              <a:ahLst/>
              <a:cxnLst/>
              <a:rect l="0" t="0" r="0" b="0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9" name="未知"/>
            <p:cNvSpPr/>
            <p:nvPr userDrawn="1"/>
          </p:nvSpPr>
          <p:spPr>
            <a:xfrm>
              <a:off x="1943" y="154"/>
              <a:ext cx="431" cy="233"/>
            </a:xfrm>
            <a:custGeom>
              <a:avLst/>
              <a:gdLst/>
              <a:ahLst/>
              <a:cxnLst/>
              <a:rect l="0" t="0" r="0" b="0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0" name="未知"/>
            <p:cNvSpPr/>
            <p:nvPr userDrawn="1"/>
          </p:nvSpPr>
          <p:spPr>
            <a:xfrm>
              <a:off x="2262" y="87"/>
              <a:ext cx="396" cy="227"/>
            </a:xfrm>
            <a:custGeom>
              <a:avLst/>
              <a:gdLst/>
              <a:ahLst/>
              <a:cxnLst/>
              <a:rect l="0" t="0" r="0" b="0"/>
              <a:pathLst>
                <a:path w="396" h="226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1" name="未知"/>
            <p:cNvSpPr/>
            <p:nvPr userDrawn="1"/>
          </p:nvSpPr>
          <p:spPr>
            <a:xfrm>
              <a:off x="2264" y="240"/>
              <a:ext cx="516" cy="223"/>
            </a:xfrm>
            <a:custGeom>
              <a:avLst/>
              <a:gdLst/>
              <a:ahLst/>
              <a:cxnLst/>
              <a:rect l="0" t="0" r="0" b="0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2" name="未知"/>
            <p:cNvSpPr/>
            <p:nvPr userDrawn="1"/>
          </p:nvSpPr>
          <p:spPr>
            <a:xfrm>
              <a:off x="2723" y="324"/>
              <a:ext cx="414" cy="100"/>
            </a:xfrm>
            <a:custGeom>
              <a:avLst/>
              <a:gdLst/>
              <a:ahLst/>
              <a:cxnLst/>
              <a:rect l="0" t="0" r="0" b="0"/>
              <a:pathLst>
                <a:path w="413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3" name="未知"/>
            <p:cNvSpPr/>
            <p:nvPr userDrawn="1"/>
          </p:nvSpPr>
          <p:spPr>
            <a:xfrm>
              <a:off x="3165" y="375"/>
              <a:ext cx="150" cy="72"/>
            </a:xfrm>
            <a:custGeom>
              <a:avLst/>
              <a:gdLst/>
              <a:ahLst/>
              <a:cxnLst/>
              <a:rect l="0" t="0" r="0" b="0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4" name="未知"/>
            <p:cNvSpPr/>
            <p:nvPr userDrawn="1"/>
          </p:nvSpPr>
          <p:spPr>
            <a:xfrm>
              <a:off x="3463" y="267"/>
              <a:ext cx="148" cy="91"/>
            </a:xfrm>
            <a:custGeom>
              <a:avLst/>
              <a:gdLst/>
              <a:ahLst/>
              <a:cxnLst/>
              <a:rect l="0" t="0" r="0" b="0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5" name="未知"/>
            <p:cNvSpPr/>
            <p:nvPr userDrawn="1"/>
          </p:nvSpPr>
          <p:spPr>
            <a:xfrm>
              <a:off x="3580" y="58"/>
              <a:ext cx="938" cy="158"/>
            </a:xfrm>
            <a:custGeom>
              <a:avLst/>
              <a:gdLst/>
              <a:ahLst/>
              <a:cxnLst/>
              <a:rect l="0" t="0" r="0" b="0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6" name="未知"/>
            <p:cNvSpPr/>
            <p:nvPr userDrawn="1"/>
          </p:nvSpPr>
          <p:spPr>
            <a:xfrm>
              <a:off x="3686" y="145"/>
              <a:ext cx="372" cy="98"/>
            </a:xfrm>
            <a:custGeom>
              <a:avLst/>
              <a:gdLst/>
              <a:ahLst/>
              <a:cxnLst/>
              <a:rect l="0" t="0" r="0" b="0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7" name="未知"/>
            <p:cNvSpPr/>
            <p:nvPr userDrawn="1"/>
          </p:nvSpPr>
          <p:spPr>
            <a:xfrm>
              <a:off x="3618" y="308"/>
              <a:ext cx="318" cy="158"/>
            </a:xfrm>
            <a:custGeom>
              <a:avLst/>
              <a:gdLst/>
              <a:ahLst/>
              <a:cxnLst/>
              <a:rect l="0" t="0" r="0" b="0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8" name="未知"/>
            <p:cNvSpPr/>
            <p:nvPr userDrawn="1"/>
          </p:nvSpPr>
          <p:spPr>
            <a:xfrm>
              <a:off x="3413" y="291"/>
              <a:ext cx="380" cy="174"/>
            </a:xfrm>
            <a:custGeom>
              <a:avLst/>
              <a:gdLst/>
              <a:ahLst/>
              <a:cxnLst/>
              <a:rect l="0" t="0" r="0" b="0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69" name="未知"/>
            <p:cNvSpPr/>
            <p:nvPr userDrawn="1"/>
          </p:nvSpPr>
          <p:spPr>
            <a:xfrm>
              <a:off x="4178" y="187"/>
              <a:ext cx="523" cy="69"/>
            </a:xfrm>
            <a:custGeom>
              <a:avLst/>
              <a:gdLst/>
              <a:ahLst/>
              <a:cxnLst/>
              <a:rect l="0" t="0" r="0" b="0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0" name="未知"/>
            <p:cNvSpPr/>
            <p:nvPr userDrawn="1"/>
          </p:nvSpPr>
          <p:spPr>
            <a:xfrm>
              <a:off x="4689" y="186"/>
              <a:ext cx="537" cy="120"/>
            </a:xfrm>
            <a:custGeom>
              <a:avLst/>
              <a:gdLst/>
              <a:ahLst/>
              <a:cxnLst/>
              <a:rect l="0" t="0" r="0" b="0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1" name="未知"/>
            <p:cNvSpPr/>
            <p:nvPr userDrawn="1"/>
          </p:nvSpPr>
          <p:spPr>
            <a:xfrm>
              <a:off x="4968" y="312"/>
              <a:ext cx="800" cy="143"/>
            </a:xfrm>
            <a:custGeom>
              <a:avLst/>
              <a:gdLst/>
              <a:ahLst/>
              <a:cxnLst/>
              <a:rect l="0" t="0" r="0" b="0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2" name="未知"/>
            <p:cNvSpPr/>
            <p:nvPr userDrawn="1"/>
          </p:nvSpPr>
          <p:spPr>
            <a:xfrm>
              <a:off x="5318" y="240"/>
              <a:ext cx="402" cy="115"/>
            </a:xfrm>
            <a:custGeom>
              <a:avLst/>
              <a:gdLst/>
              <a:ahLst/>
              <a:cxnLst/>
              <a:rect l="0" t="0" r="0" b="0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73" name="组合 2072"/>
          <p:cNvGrpSpPr/>
          <p:nvPr/>
        </p:nvGrpSpPr>
        <p:grpSpPr>
          <a:xfrm>
            <a:off x="20638" y="6161088"/>
            <a:ext cx="9169400" cy="138112"/>
            <a:chOff x="0" y="0"/>
            <a:chExt cx="5776" cy="87"/>
          </a:xfrm>
        </p:grpSpPr>
        <p:sp>
          <p:nvSpPr>
            <p:cNvPr id="2074" name="未知"/>
            <p:cNvSpPr/>
            <p:nvPr userDrawn="1"/>
          </p:nvSpPr>
          <p:spPr>
            <a:xfrm>
              <a:off x="4041" y="15"/>
              <a:ext cx="1735" cy="72"/>
            </a:xfrm>
            <a:custGeom>
              <a:avLst/>
              <a:gdLst/>
              <a:ahLst/>
              <a:cxnLst/>
              <a:rect l="0" t="0" r="0" b="0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5" name="未知"/>
            <p:cNvSpPr/>
            <p:nvPr userDrawn="1"/>
          </p:nvSpPr>
          <p:spPr>
            <a:xfrm>
              <a:off x="1727" y="6"/>
              <a:ext cx="2655" cy="60"/>
            </a:xfrm>
            <a:custGeom>
              <a:avLst/>
              <a:gdLst/>
              <a:ahLst/>
              <a:cxnLst/>
              <a:rect l="0" t="0" r="0" b="0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76" name="未知"/>
            <p:cNvSpPr/>
            <p:nvPr userDrawn="1"/>
          </p:nvSpPr>
          <p:spPr>
            <a:xfrm>
              <a:off x="0" y="0"/>
              <a:ext cx="2041" cy="62"/>
            </a:xfrm>
            <a:custGeom>
              <a:avLst/>
              <a:gdLst/>
              <a:ahLst/>
              <a:cxnLst/>
              <a:rect l="0" t="0" r="0" b="0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77" name="标题 2076"/>
          <p:cNvSpPr>
            <a:spLocks noGrp="1"/>
          </p:cNvSpPr>
          <p:nvPr>
            <p:ph type="ctrTitle" sz="quarter"/>
          </p:nvPr>
        </p:nvSpPr>
        <p:spPr>
          <a:xfrm>
            <a:off x="685800" y="1868488"/>
            <a:ext cx="7772400" cy="1600200"/>
          </a:xfrm>
          <a:prstGeom prst="rect">
            <a:avLst/>
          </a:prstGeom>
          <a:noFill/>
          <a:ln w="9525">
            <a:noFill/>
          </a:ln>
        </p:spPr>
        <p:txBody>
          <a:bodyPr anchor="b" anchorCtr="1"/>
          <a:lstStyle>
            <a:lvl1pPr lvl="0">
              <a:defRPr/>
            </a:lvl1pPr>
          </a:lstStyle>
          <a:p>
            <a:pPr lvl="0"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2078" name="副标题 2077"/>
          <p:cNvSpPr>
            <a:spLocks noGrp="1"/>
          </p:cNvSpPr>
          <p:nvPr>
            <p:ph type="subTitle" sz="quarter" idx="1"/>
          </p:nvPr>
        </p:nvSpPr>
        <p:spPr>
          <a:xfrm>
            <a:off x="1273175" y="3729038"/>
            <a:ext cx="6400800" cy="1371600"/>
          </a:xfrm>
          <a:prstGeom prst="rect">
            <a:avLst/>
          </a:prstGeom>
          <a:noFill/>
          <a:ln w="9525">
            <a:noFill/>
          </a:ln>
        </p:spPr>
        <p:txBody>
          <a:bodyPr anchor="t" anchorCtr="1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2079" name="日期占位符 2078"/>
          <p:cNvSpPr>
            <a:spLocks noGrp="1"/>
          </p:cNvSpPr>
          <p:nvPr>
            <p:ph type="dt" sz="quarter" idx="2"/>
          </p:nvPr>
        </p:nvSpPr>
        <p:spPr>
          <a:xfrm>
            <a:off x="685800" y="634841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2080" name="页脚占位符 2079"/>
          <p:cNvSpPr>
            <a:spLocks noGrp="1"/>
          </p:cNvSpPr>
          <p:nvPr>
            <p:ph type="ftr" sz="quarter" idx="3"/>
          </p:nvPr>
        </p:nvSpPr>
        <p:spPr>
          <a:xfrm>
            <a:off x="3124200" y="634841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2081" name="灯片编号占位符 2080"/>
          <p:cNvSpPr>
            <a:spLocks noGrp="1"/>
          </p:cNvSpPr>
          <p:nvPr>
            <p:ph type="sldNum" sz="quarter" idx="4"/>
          </p:nvPr>
        </p:nvSpPr>
        <p:spPr>
          <a:xfrm>
            <a:off x="6553200" y="634841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fld id="{9A0DB2DC-4C9A-4742-B13C-FB6460FD3503}" type="slidenum">
              <a:rPr lang="zh-CN" altLang="en-US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2021/3/24 Wednesday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fld id="{9A0DB2DC-4C9A-4742-B13C-FB6460FD3503}" type="slidenum">
              <a:rPr lang="zh-CN" altLang="en-US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fld id="{9A0DB2DC-4C9A-4742-B13C-FB6460FD3503}" type="slidenum">
              <a:rPr lang="zh-CN" altLang="en-US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fld id="{9A0DB2DC-4C9A-4742-B13C-FB6460FD3503}" type="slidenum">
              <a:rPr lang="zh-CN" altLang="en-US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fld id="{9A0DB2DC-4C9A-4742-B13C-FB6460FD3503}" type="slidenum">
              <a:rPr lang="zh-CN" altLang="en-US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fld id="{9A0DB2DC-4C9A-4742-B13C-FB6460FD3503}" type="slidenum">
              <a:rPr lang="zh-CN" altLang="en-US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fld id="{9A0DB2DC-4C9A-4742-B13C-FB6460FD3503}" type="slidenum">
              <a:rPr lang="zh-CN" altLang="en-US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fld id="{9A0DB2DC-4C9A-4742-B13C-FB6460FD3503}" type="slidenum">
              <a:rPr lang="zh-CN" altLang="en-US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fld id="{9A0DB2DC-4C9A-4742-B13C-FB6460FD3503}" type="slidenum">
              <a:rPr lang="zh-CN" altLang="en-US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768350"/>
            <a:ext cx="1943100" cy="532765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768350"/>
            <a:ext cx="5716657" cy="53276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endParaRPr lang="zh-CN" altLang="en-US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fontAlgn="base"/>
            <a:fld id="{9A0DB2DC-4C9A-4742-B13C-FB6460FD3503}" type="slidenum">
              <a:rPr lang="zh-CN" altLang="en-US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5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1025"/>
          <p:cNvGrpSpPr/>
          <p:nvPr/>
        </p:nvGrpSpPr>
        <p:grpSpPr>
          <a:xfrm>
            <a:off x="0" y="0"/>
            <a:ext cx="9156700" cy="757238"/>
            <a:chOff x="0" y="0"/>
            <a:chExt cx="5768" cy="477"/>
          </a:xfrm>
        </p:grpSpPr>
        <p:sp>
          <p:nvSpPr>
            <p:cNvPr id="1027" name="未知"/>
            <p:cNvSpPr/>
            <p:nvPr userDrawn="1"/>
          </p:nvSpPr>
          <p:spPr>
            <a:xfrm>
              <a:off x="5" y="0"/>
              <a:ext cx="5763" cy="477"/>
            </a:xfrm>
            <a:custGeom>
              <a:avLst/>
              <a:gdLst/>
              <a:ahLst/>
              <a:cxnLst/>
              <a:rect l="0" t="0" r="0" b="0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" name="未知"/>
            <p:cNvSpPr/>
            <p:nvPr userDrawn="1"/>
          </p:nvSpPr>
          <p:spPr>
            <a:xfrm>
              <a:off x="0" y="98"/>
              <a:ext cx="256" cy="253"/>
            </a:xfrm>
            <a:custGeom>
              <a:avLst/>
              <a:gdLst/>
              <a:ahLst/>
              <a:cxnLst/>
              <a:rect l="0" t="0" r="0" b="0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" name="未知"/>
            <p:cNvSpPr/>
            <p:nvPr userDrawn="1"/>
          </p:nvSpPr>
          <p:spPr>
            <a:xfrm>
              <a:off x="56" y="0"/>
              <a:ext cx="708" cy="459"/>
            </a:xfrm>
            <a:custGeom>
              <a:avLst/>
              <a:gdLst/>
              <a:ahLst/>
              <a:cxnLst/>
              <a:rect l="0" t="0" r="0" b="0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" name="未知"/>
            <p:cNvSpPr/>
            <p:nvPr userDrawn="1"/>
          </p:nvSpPr>
          <p:spPr>
            <a:xfrm>
              <a:off x="131" y="269"/>
              <a:ext cx="251" cy="194"/>
            </a:xfrm>
            <a:custGeom>
              <a:avLst/>
              <a:gdLst/>
              <a:ahLst/>
              <a:cxnLst/>
              <a:rect l="0" t="0" r="0" b="0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1" name="未知"/>
            <p:cNvSpPr/>
            <p:nvPr userDrawn="1"/>
          </p:nvSpPr>
          <p:spPr>
            <a:xfrm>
              <a:off x="341" y="0"/>
              <a:ext cx="159" cy="72"/>
            </a:xfrm>
            <a:custGeom>
              <a:avLst/>
              <a:gdLst/>
              <a:ahLst/>
              <a:cxnLst/>
              <a:rect l="0" t="0" r="0" b="0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2" name="未知"/>
            <p:cNvSpPr/>
            <p:nvPr userDrawn="1"/>
          </p:nvSpPr>
          <p:spPr>
            <a:xfrm>
              <a:off x="488" y="0"/>
              <a:ext cx="455" cy="216"/>
            </a:xfrm>
            <a:custGeom>
              <a:avLst/>
              <a:gdLst/>
              <a:ahLst/>
              <a:cxnLst/>
              <a:rect l="0" t="0" r="0" b="0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3" name="未知"/>
            <p:cNvSpPr/>
            <p:nvPr userDrawn="1"/>
          </p:nvSpPr>
          <p:spPr>
            <a:xfrm>
              <a:off x="1448" y="37"/>
              <a:ext cx="414" cy="108"/>
            </a:xfrm>
            <a:custGeom>
              <a:avLst/>
              <a:gdLst/>
              <a:ahLst/>
              <a:cxnLst/>
              <a:rect l="0" t="0" r="0" b="0"/>
              <a:pathLst>
                <a:path w="413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4" name="未知"/>
            <p:cNvSpPr/>
            <p:nvPr userDrawn="1"/>
          </p:nvSpPr>
          <p:spPr>
            <a:xfrm>
              <a:off x="1790" y="0"/>
              <a:ext cx="520" cy="225"/>
            </a:xfrm>
            <a:custGeom>
              <a:avLst/>
              <a:gdLst/>
              <a:ahLst/>
              <a:cxnLst/>
              <a:rect l="0" t="0" r="0" b="0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5" name="未知"/>
            <p:cNvSpPr/>
            <p:nvPr userDrawn="1"/>
          </p:nvSpPr>
          <p:spPr>
            <a:xfrm>
              <a:off x="1943" y="154"/>
              <a:ext cx="431" cy="233"/>
            </a:xfrm>
            <a:custGeom>
              <a:avLst/>
              <a:gdLst/>
              <a:ahLst/>
              <a:cxnLst/>
              <a:rect l="0" t="0" r="0" b="0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6" name="未知"/>
            <p:cNvSpPr/>
            <p:nvPr userDrawn="1"/>
          </p:nvSpPr>
          <p:spPr>
            <a:xfrm>
              <a:off x="2262" y="87"/>
              <a:ext cx="396" cy="227"/>
            </a:xfrm>
            <a:custGeom>
              <a:avLst/>
              <a:gdLst/>
              <a:ahLst/>
              <a:cxnLst/>
              <a:rect l="0" t="0" r="0" b="0"/>
              <a:pathLst>
                <a:path w="396" h="226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7" name="未知"/>
            <p:cNvSpPr/>
            <p:nvPr userDrawn="1"/>
          </p:nvSpPr>
          <p:spPr>
            <a:xfrm>
              <a:off x="2264" y="240"/>
              <a:ext cx="516" cy="223"/>
            </a:xfrm>
            <a:custGeom>
              <a:avLst/>
              <a:gdLst/>
              <a:ahLst/>
              <a:cxnLst/>
              <a:rect l="0" t="0" r="0" b="0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" name="未知"/>
            <p:cNvSpPr/>
            <p:nvPr userDrawn="1"/>
          </p:nvSpPr>
          <p:spPr>
            <a:xfrm>
              <a:off x="2723" y="324"/>
              <a:ext cx="414" cy="100"/>
            </a:xfrm>
            <a:custGeom>
              <a:avLst/>
              <a:gdLst/>
              <a:ahLst/>
              <a:cxnLst/>
              <a:rect l="0" t="0" r="0" b="0"/>
              <a:pathLst>
                <a:path w="413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" name="未知"/>
            <p:cNvSpPr/>
            <p:nvPr userDrawn="1"/>
          </p:nvSpPr>
          <p:spPr>
            <a:xfrm>
              <a:off x="3165" y="375"/>
              <a:ext cx="150" cy="72"/>
            </a:xfrm>
            <a:custGeom>
              <a:avLst/>
              <a:gdLst/>
              <a:ahLst/>
              <a:cxnLst/>
              <a:rect l="0" t="0" r="0" b="0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" name="未知"/>
            <p:cNvSpPr/>
            <p:nvPr userDrawn="1"/>
          </p:nvSpPr>
          <p:spPr>
            <a:xfrm>
              <a:off x="3463" y="267"/>
              <a:ext cx="148" cy="91"/>
            </a:xfrm>
            <a:custGeom>
              <a:avLst/>
              <a:gdLst/>
              <a:ahLst/>
              <a:cxnLst/>
              <a:rect l="0" t="0" r="0" b="0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" name="未知"/>
            <p:cNvSpPr/>
            <p:nvPr userDrawn="1"/>
          </p:nvSpPr>
          <p:spPr>
            <a:xfrm>
              <a:off x="3580" y="58"/>
              <a:ext cx="938" cy="158"/>
            </a:xfrm>
            <a:custGeom>
              <a:avLst/>
              <a:gdLst/>
              <a:ahLst/>
              <a:cxnLst/>
              <a:rect l="0" t="0" r="0" b="0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2" name="未知"/>
            <p:cNvSpPr/>
            <p:nvPr userDrawn="1"/>
          </p:nvSpPr>
          <p:spPr>
            <a:xfrm>
              <a:off x="3686" y="145"/>
              <a:ext cx="372" cy="98"/>
            </a:xfrm>
            <a:custGeom>
              <a:avLst/>
              <a:gdLst/>
              <a:ahLst/>
              <a:cxnLst/>
              <a:rect l="0" t="0" r="0" b="0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3" name="未知"/>
            <p:cNvSpPr/>
            <p:nvPr userDrawn="1"/>
          </p:nvSpPr>
          <p:spPr>
            <a:xfrm>
              <a:off x="3618" y="308"/>
              <a:ext cx="318" cy="158"/>
            </a:xfrm>
            <a:custGeom>
              <a:avLst/>
              <a:gdLst/>
              <a:ahLst/>
              <a:cxnLst/>
              <a:rect l="0" t="0" r="0" b="0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4" name="未知"/>
            <p:cNvSpPr/>
            <p:nvPr userDrawn="1"/>
          </p:nvSpPr>
          <p:spPr>
            <a:xfrm>
              <a:off x="3413" y="291"/>
              <a:ext cx="380" cy="174"/>
            </a:xfrm>
            <a:custGeom>
              <a:avLst/>
              <a:gdLst/>
              <a:ahLst/>
              <a:cxnLst/>
              <a:rect l="0" t="0" r="0" b="0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5" name="未知"/>
            <p:cNvSpPr/>
            <p:nvPr userDrawn="1"/>
          </p:nvSpPr>
          <p:spPr>
            <a:xfrm>
              <a:off x="4178" y="187"/>
              <a:ext cx="523" cy="69"/>
            </a:xfrm>
            <a:custGeom>
              <a:avLst/>
              <a:gdLst/>
              <a:ahLst/>
              <a:cxnLst/>
              <a:rect l="0" t="0" r="0" b="0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6" name="未知"/>
            <p:cNvSpPr/>
            <p:nvPr userDrawn="1"/>
          </p:nvSpPr>
          <p:spPr>
            <a:xfrm>
              <a:off x="4689" y="186"/>
              <a:ext cx="537" cy="120"/>
            </a:xfrm>
            <a:custGeom>
              <a:avLst/>
              <a:gdLst/>
              <a:ahLst/>
              <a:cxnLst/>
              <a:rect l="0" t="0" r="0" b="0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7" name="未知"/>
            <p:cNvSpPr/>
            <p:nvPr userDrawn="1"/>
          </p:nvSpPr>
          <p:spPr>
            <a:xfrm>
              <a:off x="4968" y="312"/>
              <a:ext cx="800" cy="143"/>
            </a:xfrm>
            <a:custGeom>
              <a:avLst/>
              <a:gdLst/>
              <a:ahLst/>
              <a:cxnLst/>
              <a:rect l="0" t="0" r="0" b="0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8" name="未知"/>
            <p:cNvSpPr/>
            <p:nvPr userDrawn="1"/>
          </p:nvSpPr>
          <p:spPr>
            <a:xfrm>
              <a:off x="5318" y="240"/>
              <a:ext cx="402" cy="115"/>
            </a:xfrm>
            <a:custGeom>
              <a:avLst/>
              <a:gdLst/>
              <a:ahLst/>
              <a:cxnLst/>
              <a:rect l="0" t="0" r="0" b="0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49" name="组合 1048"/>
          <p:cNvGrpSpPr/>
          <p:nvPr/>
        </p:nvGrpSpPr>
        <p:grpSpPr>
          <a:xfrm>
            <a:off x="0" y="6180138"/>
            <a:ext cx="9169400" cy="138112"/>
            <a:chOff x="0" y="0"/>
            <a:chExt cx="5776" cy="87"/>
          </a:xfrm>
        </p:grpSpPr>
        <p:sp>
          <p:nvSpPr>
            <p:cNvPr id="1050" name="未知"/>
            <p:cNvSpPr/>
            <p:nvPr userDrawn="1"/>
          </p:nvSpPr>
          <p:spPr>
            <a:xfrm>
              <a:off x="4041" y="15"/>
              <a:ext cx="1735" cy="72"/>
            </a:xfrm>
            <a:custGeom>
              <a:avLst/>
              <a:gdLst/>
              <a:ahLst/>
              <a:cxnLst/>
              <a:rect l="0" t="0" r="0" b="0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1" name="未知"/>
            <p:cNvSpPr/>
            <p:nvPr userDrawn="1"/>
          </p:nvSpPr>
          <p:spPr>
            <a:xfrm>
              <a:off x="1727" y="6"/>
              <a:ext cx="2655" cy="60"/>
            </a:xfrm>
            <a:custGeom>
              <a:avLst/>
              <a:gdLst/>
              <a:ahLst/>
              <a:cxnLst/>
              <a:rect l="0" t="0" r="0" b="0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2" name="未知"/>
            <p:cNvSpPr/>
            <p:nvPr userDrawn="1"/>
          </p:nvSpPr>
          <p:spPr>
            <a:xfrm>
              <a:off x="0" y="0"/>
              <a:ext cx="2041" cy="62"/>
            </a:xfrm>
            <a:custGeom>
              <a:avLst/>
              <a:gdLst/>
              <a:ahLst/>
              <a:cxnLst/>
              <a:rect l="0" t="0" r="0" b="0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53" name="标题 1052"/>
          <p:cNvSpPr>
            <a:spLocks noGrp="1"/>
          </p:cNvSpPr>
          <p:nvPr>
            <p:ph type="title"/>
          </p:nvPr>
        </p:nvSpPr>
        <p:spPr>
          <a:xfrm>
            <a:off x="685800" y="76835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indent="0"/>
            <a:r>
              <a:rPr lang="zh-CN" altLang="en-US"/>
              <a:t>单击此处编辑母版标题样式</a:t>
            </a:r>
          </a:p>
        </p:txBody>
      </p:sp>
      <p:sp>
        <p:nvSpPr>
          <p:cNvPr id="1054" name="文本占位符 1053"/>
          <p:cNvSpPr>
            <a:spLocks noGrp="1"/>
          </p:cNvSpPr>
          <p:nvPr>
            <p:ph type="body" idx="5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55" name="日期占位符 1054"/>
          <p:cNvSpPr>
            <a:spLocks noGrp="1"/>
          </p:cNvSpPr>
          <p:nvPr>
            <p:ph type="dt" sz="half" idx="2"/>
          </p:nvPr>
        </p:nvSpPr>
        <p:spPr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2021/3/24 Wednesday</a:t>
            </a:fld>
            <a:endParaRPr lang="zh-CN" altLang="en-US" strike="noStrike" noProof="1"/>
          </a:p>
        </p:txBody>
      </p:sp>
      <p:sp>
        <p:nvSpPr>
          <p:cNvPr id="1056" name="页脚占位符 1055"/>
          <p:cNvSpPr>
            <a:spLocks noGrp="1"/>
          </p:cNvSpPr>
          <p:nvPr>
            <p:ph type="ftr" sz="quarter" idx="3"/>
          </p:nvPr>
        </p:nvSpPr>
        <p:spPr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57" name="灯片编号占位符 1056"/>
          <p:cNvSpPr>
            <a:spLocks noGrp="1"/>
          </p:cNvSpPr>
          <p:nvPr>
            <p:ph type="sldNum" sz="quarter" idx="4"/>
          </p:nvPr>
        </p:nvSpPr>
        <p:spPr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90000"/>
        <a:buBlip>
          <a:blip r:embed="rId13"/>
        </a:buBlip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90000"/>
        <a:buBlip>
          <a:blip r:embed="rId14"/>
        </a:buBlip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90000"/>
        <a:buBlip>
          <a:blip r:embed="rId15"/>
        </a:buBlip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90000"/>
        <a:buBlip>
          <a:blip r:embed="rId16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90000"/>
        <a:buBlip>
          <a:blip r:embed="rId17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90000"/>
        <a:buBlip>
          <a:blip r:embed="rId17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90000"/>
        <a:buBlip>
          <a:blip r:embed="rId17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90000"/>
        <a:buBlip>
          <a:blip r:embed="rId17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90000"/>
        <a:buBlip>
          <a:blip r:embed="rId17"/>
        </a:buBlip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H:\&#23612;&#32418;&#12298;&#19971;&#24180;&#32423;&#35821;&#25991;&#19979;&#20876;&#35838;&#20214;&#12299;\&#19971;&#24180;&#32423;&#35821;&#25991;&#19979;&#20876;&#31532;&#20108;&#21333;&#20803;&#35838;&#20214;\9&#12289;&#22303;&#22320;&#30340;&#35475;&#35328;\&#26494;&#33457;&#27743;&#19978;.mp3" TargetMode="External"/><Relationship Id="rId1" Type="http://schemas.microsoft.com/office/2007/relationships/media" Target="file:///H:\&#23612;&#32418;&#12298;&#19971;&#24180;&#32423;&#35821;&#25991;&#19979;&#20876;&#35838;&#20214;&#12299;\&#19971;&#24180;&#32423;&#35821;&#25991;&#19979;&#20876;&#31532;&#20108;&#21333;&#20803;&#35838;&#20214;\9&#12289;&#22303;&#22320;&#30340;&#35475;&#35328;\&#26494;&#33457;&#27743;&#19978;.mp3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file:///C:\Users\Administrator.xzjt-1402161545\Music\&#27575;&#31168;&#26757;%20-%20&#26494;&#33457;&#27743;&#19978;.mp3" TargetMode="External"/><Relationship Id="rId7" Type="http://schemas.openxmlformats.org/officeDocument/2006/relationships/image" Target="../media/image11.jpeg"/><Relationship Id="rId2" Type="http://schemas.openxmlformats.org/officeDocument/2006/relationships/audio" Target="file:///H:\&#23612;&#32418;&#12298;&#19971;&#24180;&#32423;&#35821;&#25991;&#19979;&#20876;&#35838;&#20214;&#12299;\&#19971;&#24180;&#32423;&#35821;&#25991;&#19979;&#20876;&#31532;&#20108;&#21333;&#20803;&#35838;&#20214;\9&#12289;&#22303;&#22320;&#30340;&#35475;&#35328;\&#12298;&#22303;&#22320;&#30340;&#35475;&#35328;&#12299;&#26391;&#35835;.mp3" TargetMode="External"/><Relationship Id="rId1" Type="http://schemas.microsoft.com/office/2007/relationships/media" Target="file:///H:\&#23612;&#32418;&#12298;&#19971;&#24180;&#32423;&#35821;&#25991;&#19979;&#20876;&#35838;&#20214;&#12299;\&#19971;&#24180;&#32423;&#35821;&#25991;&#19979;&#20876;&#31532;&#20108;&#21333;&#20803;&#35838;&#20214;\9&#12289;&#22303;&#22320;&#30340;&#35475;&#35328;\&#12298;&#22303;&#22320;&#30340;&#35475;&#35328;&#12299;&#26391;&#35835;.mp3" TargetMode="External"/><Relationship Id="rId6" Type="http://schemas.openxmlformats.org/officeDocument/2006/relationships/audio" Target="../media/audio1.wav"/><Relationship Id="rId5" Type="http://schemas.openxmlformats.org/officeDocument/2006/relationships/slideLayout" Target="../slideLayouts/slideLayout7.xml"/><Relationship Id="rId4" Type="http://schemas.openxmlformats.org/officeDocument/2006/relationships/audio" Target="file:///C:\Users\Administrator.xzjt-1402161545\Music\&#27575;&#31168;&#26757;%20-%20&#26494;&#33457;&#27743;&#19978;.mp3" TargetMode="External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6145" descr="150070B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文本框 6146"/>
          <p:cNvSpPr txBox="1"/>
          <p:nvPr/>
        </p:nvSpPr>
        <p:spPr>
          <a:xfrm>
            <a:off x="0" y="0"/>
            <a:ext cx="281940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endParaRPr lang="zh-CN" altLang="en-US" sz="4800" b="1" u="sng">
              <a:solidFill>
                <a:srgbClr val="6666FF"/>
              </a:solidFill>
              <a:latin typeface="Times New Roman" panose="02020603050405020304" pitchFamily="18" charset="0"/>
              <a:ea typeface="隶书" pitchFamily="1" charset="-122"/>
            </a:endParaRPr>
          </a:p>
        </p:txBody>
      </p:sp>
      <p:sp>
        <p:nvSpPr>
          <p:cNvPr id="6148" name="文本框 6147"/>
          <p:cNvSpPr txBox="1"/>
          <p:nvPr/>
        </p:nvSpPr>
        <p:spPr>
          <a:xfrm>
            <a:off x="838200" y="914400"/>
            <a:ext cx="874713" cy="3381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5400" b="1">
                <a:solidFill>
                  <a:srgbClr val="FF33CC"/>
                </a:solidFill>
                <a:latin typeface="Times New Roman" panose="02020603050405020304" pitchFamily="18" charset="0"/>
                <a:ea typeface="方正舒体" pitchFamily="2" charset="-122"/>
              </a:rPr>
              <a:t>松</a:t>
            </a:r>
          </a:p>
          <a:p>
            <a:pPr lvl="0" indent="0"/>
            <a:r>
              <a:rPr lang="zh-CN" altLang="en-US" sz="5400" b="1">
                <a:solidFill>
                  <a:srgbClr val="FF33CC"/>
                </a:solidFill>
                <a:latin typeface="Times New Roman" panose="02020603050405020304" pitchFamily="18" charset="0"/>
                <a:ea typeface="方正舒体" pitchFamily="2" charset="-122"/>
              </a:rPr>
              <a:t>花</a:t>
            </a:r>
          </a:p>
          <a:p>
            <a:pPr lvl="0" indent="0"/>
            <a:r>
              <a:rPr lang="zh-CN" altLang="en-US" sz="5400" b="1">
                <a:solidFill>
                  <a:srgbClr val="FF33CC"/>
                </a:solidFill>
                <a:latin typeface="Times New Roman" panose="02020603050405020304" pitchFamily="18" charset="0"/>
                <a:ea typeface="方正舒体" pitchFamily="2" charset="-122"/>
              </a:rPr>
              <a:t>江</a:t>
            </a:r>
          </a:p>
          <a:p>
            <a:pPr lvl="0" indent="0"/>
            <a:r>
              <a:rPr lang="zh-CN" altLang="en-US" sz="5400" b="1">
                <a:solidFill>
                  <a:srgbClr val="FF33CC"/>
                </a:solidFill>
                <a:latin typeface="Times New Roman" panose="02020603050405020304" pitchFamily="18" charset="0"/>
                <a:ea typeface="方正舒体" pitchFamily="2" charset="-122"/>
              </a:rPr>
              <a:t>上</a:t>
            </a:r>
          </a:p>
        </p:txBody>
      </p:sp>
      <p:sp>
        <p:nvSpPr>
          <p:cNvPr id="6149" name="文本框 6148"/>
          <p:cNvSpPr txBox="1"/>
          <p:nvPr/>
        </p:nvSpPr>
        <p:spPr>
          <a:xfrm>
            <a:off x="1752600" y="4114800"/>
            <a:ext cx="184150" cy="13731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endParaRPr lang="zh-CN" altLang="en-US" sz="2800">
              <a:solidFill>
                <a:srgbClr val="FF33CC"/>
              </a:solidFill>
              <a:latin typeface="Times New Roman" panose="02020603050405020304" pitchFamily="18" charset="0"/>
              <a:ea typeface="隶书" pitchFamily="1" charset="-122"/>
            </a:endParaRPr>
          </a:p>
          <a:p>
            <a:pPr lvl="0" indent="0"/>
            <a:endParaRPr lang="zh-CN" altLang="en-US" sz="2800">
              <a:solidFill>
                <a:srgbClr val="FF33CC"/>
              </a:solidFill>
              <a:latin typeface="Times New Roman" panose="02020603050405020304" pitchFamily="18" charset="0"/>
              <a:ea typeface="隶书" pitchFamily="1" charset="-122"/>
            </a:endParaRPr>
          </a:p>
          <a:p>
            <a:pPr lvl="0" indent="0"/>
            <a:endParaRPr lang="zh-CN" altLang="en-US" sz="2800">
              <a:solidFill>
                <a:srgbClr val="FF33CC"/>
              </a:solidFill>
              <a:latin typeface="Times New Roman" panose="02020603050405020304" pitchFamily="18" charset="0"/>
              <a:ea typeface="隶书" pitchFamily="1" charset="-122"/>
            </a:endParaRPr>
          </a:p>
        </p:txBody>
      </p:sp>
      <p:sp>
        <p:nvSpPr>
          <p:cNvPr id="6150" name="文本框 6149"/>
          <p:cNvSpPr txBox="1"/>
          <p:nvPr/>
        </p:nvSpPr>
        <p:spPr>
          <a:xfrm>
            <a:off x="6197600" y="0"/>
            <a:ext cx="4038600" cy="6937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我的家在东北松花江上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 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那里有森林煤矿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好有那漫山遍野的大豆高粱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.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我的家在东北松花江上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那里有我的同胞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还有那衰老的爹娘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.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九一八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     </a:t>
            </a: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九一八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从那个悲惨的时候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脱离了我的家乡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抛弃那无尽的宝藏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流浪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!      </a:t>
            </a: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流浪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!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整日价在关内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流浪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!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哪年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哪月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才能够回到我那可爱的故乡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?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哪年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哪月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才能收回我那无尽的宝藏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?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爹娘啊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,</a:t>
            </a: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爹娘啊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.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什么时候才能欢聚一堂</a:t>
            </a:r>
            <a:r>
              <a:rPr lang="en-US" altLang="zh-CN" sz="1600" b="1">
                <a:solidFill>
                  <a:srgbClr val="FFFF00"/>
                </a:solidFill>
                <a:latin typeface="Times New Roman" panose="02020603050405020304" pitchFamily="18" charset="0"/>
                <a:ea typeface="幼圆" pitchFamily="1" charset="-122"/>
              </a:rPr>
              <a:t>?</a:t>
            </a:r>
          </a:p>
          <a:p>
            <a:pPr lvl="0" indent="0">
              <a:spcBef>
                <a:spcPct val="50000"/>
              </a:spcBef>
            </a:pPr>
            <a:endParaRPr lang="zh-CN" altLang="en-US" sz="1600" b="1">
              <a:solidFill>
                <a:srgbClr val="FFFF00"/>
              </a:solidFill>
              <a:latin typeface="Times New Roman" panose="02020603050405020304" pitchFamily="18" charset="0"/>
              <a:ea typeface="幼圆" pitchFamily="1" charset="-122"/>
            </a:endParaRPr>
          </a:p>
        </p:txBody>
      </p:sp>
      <p:pic>
        <p:nvPicPr>
          <p:cNvPr id="6151" name="松花江上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24100" y="4567238"/>
            <a:ext cx="304800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hecker dir="vert"/>
    <p:sndAc>
      <p:stSnd>
        <p:snd r:embed="rId4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7213" fill="hold"/>
                                        <p:tgtEl>
                                          <p:spTgt spid="61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1"/>
                  </p:tgtEl>
                </p:cond>
              </p:nextCondLst>
            </p:seq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51"/>
                </p:tgtEl>
              </p:cMediaNode>
            </p:audio>
          </p:childTnLst>
        </p:cTn>
      </p:par>
    </p:tnLst>
    <p:bldLst>
      <p:bldP spid="6148" grpId="0"/>
      <p:bldP spid="6149" grpId="0"/>
      <p:bldP spid="61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7169" descr="1-10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0675" y="0"/>
            <a:ext cx="9464675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171" name="组合 7170"/>
          <p:cNvGrpSpPr/>
          <p:nvPr/>
        </p:nvGrpSpPr>
        <p:grpSpPr>
          <a:xfrm>
            <a:off x="1619250" y="1196975"/>
            <a:ext cx="5791200" cy="3541713"/>
            <a:chOff x="0" y="0"/>
            <a:chExt cx="3648" cy="2231"/>
          </a:xfrm>
        </p:grpSpPr>
        <p:sp>
          <p:nvSpPr>
            <p:cNvPr id="15363" name="矩形 7171"/>
            <p:cNvSpPr/>
            <p:nvPr/>
          </p:nvSpPr>
          <p:spPr>
            <a:xfrm>
              <a:off x="0" y="0"/>
              <a:ext cx="3648" cy="1392"/>
            </a:xfrm>
            <a:prstGeom prst="rect">
              <a:avLst/>
            </a:prstGeom>
          </p:spPr>
          <p:txBody>
            <a:bodyPr wrap="none" fromWordArt="1">
              <a:prstTxWarp prst="textTriangle">
                <a:avLst>
                  <a:gd name="adj" fmla="val 35139"/>
                </a:avLst>
              </a:prstTxWarp>
              <a:normAutofit/>
              <a:scene3d>
                <a:camera prst="legacyObliqueTopLeft">
                  <a:rot lat="0" lon="0" rev="0"/>
                </a:camera>
                <a:lightRig rig="legacyNormal3" dir="r"/>
              </a:scene3d>
              <a:sp3d extrusionH="201600" prstMaterial="legacyMatte">
                <a:extrusionClr>
                  <a:srgbClr val="0066CC"/>
                </a:extrusionClr>
              </a:sp3d>
            </a:bodyPr>
            <a:lstStyle/>
            <a:p>
              <a:pPr algn="ctr"/>
              <a:r>
                <a:rPr lang="zh-CN" altLang="en-US" sz="3600" b="1" spc="1800">
                  <a:gradFill rotWithShape="0">
                    <a:gsLst>
                      <a:gs pos="0">
                        <a:srgbClr val="FFFFCC"/>
                      </a:gs>
                      <a:gs pos="100000">
                        <a:srgbClr val="FF9999"/>
                      </a:gs>
                    </a:gsLst>
                    <a:path path="rect">
                      <a:fillToRect l="100000" b="100000"/>
                    </a:path>
                  </a:gradFill>
                  <a:latin typeface="华文行楷" charset="0"/>
                  <a:ea typeface="华文行楷" charset="0"/>
                </a:rPr>
                <a:t>土地的誓言</a:t>
              </a:r>
            </a:p>
          </p:txBody>
        </p:sp>
        <p:sp>
          <p:nvSpPr>
            <p:cNvPr id="15364" name="文本框 7172"/>
            <p:cNvSpPr txBox="1"/>
            <p:nvPr/>
          </p:nvSpPr>
          <p:spPr>
            <a:xfrm>
              <a:off x="2160" y="1789"/>
              <a:ext cx="1440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 indent="0"/>
              <a:r>
                <a:rPr lang="zh-CN" altLang="en-US" sz="4000" b="1">
                  <a:solidFill>
                    <a:srgbClr val="FF0000"/>
                  </a:solidFill>
                  <a:latin typeface="Times New Roman" panose="02020603050405020304" pitchFamily="18" charset="0"/>
                  <a:ea typeface="华文新魏" pitchFamily="2" charset="-122"/>
                </a:rPr>
                <a:t>端木蕻良</a:t>
              </a:r>
            </a:p>
          </p:txBody>
        </p:sp>
      </p:grpSp>
    </p:spTree>
  </p:cSld>
  <p:clrMapOvr>
    <a:masterClrMapping/>
  </p:clrMapOvr>
  <p:transition spd="slow">
    <p:checker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8193"/>
          <p:cNvSpPr>
            <a:spLocks noGrp="1"/>
          </p:cNvSpPr>
          <p:nvPr>
            <p:ph type="title"/>
          </p:nvPr>
        </p:nvSpPr>
        <p:spPr>
          <a:xfrm>
            <a:off x="0" y="277813"/>
            <a:ext cx="8229600" cy="1139825"/>
          </a:xfrm>
        </p:spPr>
        <p:txBody>
          <a:bodyPr anchor="b"/>
          <a:lstStyle/>
          <a:p>
            <a:pPr lvl="0" indent="0"/>
            <a:r>
              <a:rPr lang="zh-CN" altLang="en-US" sz="5400">
                <a:solidFill>
                  <a:srgbClr val="EB4D1B"/>
                </a:solidFill>
                <a:ea typeface="华文行楷" pitchFamily="2" charset="-122"/>
              </a:rPr>
              <a:t>学习目标</a:t>
            </a:r>
            <a:r>
              <a:rPr lang="zh-CN" altLang="en-US"/>
              <a:t> </a:t>
            </a:r>
          </a:p>
        </p:txBody>
      </p:sp>
      <p:sp>
        <p:nvSpPr>
          <p:cNvPr id="8195" name="文本占位符 8194"/>
          <p:cNvSpPr>
            <a:spLocks noGrp="1"/>
          </p:cNvSpPr>
          <p:nvPr>
            <p:ph type="body"/>
          </p:nvPr>
        </p:nvSpPr>
        <p:spPr>
          <a:xfrm>
            <a:off x="468313" y="1484313"/>
            <a:ext cx="8496300" cy="5105400"/>
          </a:xfrm>
        </p:spPr>
        <p:txBody>
          <a:bodyPr anchor="t"/>
          <a:lstStyle/>
          <a:p>
            <a:pPr lvl="0" indent="-342900">
              <a:buFont typeface="Wingdings" panose="05000000000000000000" pitchFamily="2" charset="2"/>
              <a:buChar char="ª"/>
            </a:pPr>
            <a:r>
              <a:rPr lang="en-US" altLang="zh-CN" sz="3600" b="1">
                <a:ea typeface="隶书" pitchFamily="1" charset="-122"/>
              </a:rPr>
              <a:t>1</a:t>
            </a:r>
            <a:r>
              <a:rPr lang="zh-CN" altLang="en-US" sz="3600" b="1">
                <a:ea typeface="隶书" pitchFamily="1" charset="-122"/>
              </a:rPr>
              <a:t>、掌握字词</a:t>
            </a:r>
          </a:p>
          <a:p>
            <a:pPr lvl="0" indent="-342900">
              <a:buFont typeface="Wingdings" panose="05000000000000000000" pitchFamily="2" charset="2"/>
              <a:buChar char="ª"/>
            </a:pPr>
            <a:r>
              <a:rPr lang="en-US" altLang="zh-CN" sz="3600" b="1">
                <a:ea typeface="隶书" pitchFamily="1" charset="-122"/>
              </a:rPr>
              <a:t>2</a:t>
            </a:r>
            <a:r>
              <a:rPr lang="zh-CN" altLang="en-US" sz="3600" b="1">
                <a:ea typeface="隶书" pitchFamily="1" charset="-122"/>
              </a:rPr>
              <a:t>、能正确、流利、有感情朗地读课文</a:t>
            </a:r>
          </a:p>
          <a:p>
            <a:pPr lvl="0" indent="-342900">
              <a:buFont typeface="Wingdings" panose="05000000000000000000" pitchFamily="2" charset="2"/>
              <a:buChar char="ª"/>
            </a:pPr>
            <a:r>
              <a:rPr lang="en-US" altLang="zh-CN" sz="3600" b="1">
                <a:ea typeface="隶书" pitchFamily="1" charset="-122"/>
              </a:rPr>
              <a:t>3</a:t>
            </a:r>
            <a:r>
              <a:rPr lang="zh-CN" altLang="en-US" sz="3600" b="1">
                <a:ea typeface="隶书" pitchFamily="1" charset="-122"/>
              </a:rPr>
              <a:t>、理解课文的内涵</a:t>
            </a:r>
          </a:p>
          <a:p>
            <a:pPr lvl="0" indent="-342900">
              <a:buFont typeface="Wingdings" panose="05000000000000000000" pitchFamily="2" charset="2"/>
              <a:buChar char="ª"/>
            </a:pPr>
            <a:r>
              <a:rPr lang="en-US" altLang="zh-CN" sz="3600" b="1">
                <a:ea typeface="隶书" pitchFamily="1" charset="-122"/>
              </a:rPr>
              <a:t>4</a:t>
            </a:r>
            <a:r>
              <a:rPr lang="zh-CN" altLang="en-US" sz="3600" b="1">
                <a:ea typeface="隶书" pitchFamily="1" charset="-122"/>
              </a:rPr>
              <a:t>、培养热爱祖国、热爱故土的感情</a:t>
            </a:r>
            <a:endParaRPr lang="zh-CN" altLang="en-US"/>
          </a:p>
        </p:txBody>
      </p:sp>
      <p:sp>
        <p:nvSpPr>
          <p:cNvPr id="16387" name="矩形 8195"/>
          <p:cNvSpPr/>
          <p:nvPr/>
        </p:nvSpPr>
        <p:spPr>
          <a:xfrm>
            <a:off x="7561263" y="6353175"/>
            <a:ext cx="1582737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 fontScale="92500" lnSpcReduction="20000"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框 9217"/>
          <p:cNvSpPr txBox="1"/>
          <p:nvPr/>
        </p:nvSpPr>
        <p:spPr>
          <a:xfrm>
            <a:off x="250825" y="-168275"/>
            <a:ext cx="7848600" cy="1430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8800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</a:rPr>
              <a:t>一、走进作者：</a:t>
            </a:r>
          </a:p>
        </p:txBody>
      </p:sp>
      <p:sp>
        <p:nvSpPr>
          <p:cNvPr id="9219" name="文本框 9218"/>
          <p:cNvSpPr txBox="1"/>
          <p:nvPr/>
        </p:nvSpPr>
        <p:spPr>
          <a:xfrm>
            <a:off x="3048000" y="1404938"/>
            <a:ext cx="5867400" cy="50768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端木蕻良</a:t>
            </a:r>
            <a:r>
              <a:rPr lang="zh-CN" altLang="en-US" sz="3600">
                <a:solidFill>
                  <a:srgbClr val="0000FF"/>
                </a:solidFill>
                <a:latin typeface="隶书" pitchFamily="1" charset="-122"/>
                <a:ea typeface="隶书" pitchFamily="1" charset="-122"/>
              </a:rPr>
              <a:t>，（</a:t>
            </a:r>
            <a:r>
              <a:rPr lang="en-US" altLang="zh-CN" sz="3600">
                <a:solidFill>
                  <a:srgbClr val="0000FF"/>
                </a:solidFill>
                <a:latin typeface="隶书" pitchFamily="1" charset="-122"/>
                <a:ea typeface="隶书" pitchFamily="1" charset="-122"/>
              </a:rPr>
              <a:t>1912.9.25——1996.10.5</a:t>
            </a:r>
            <a:r>
              <a:rPr lang="zh-CN" altLang="en-US" sz="3600">
                <a:solidFill>
                  <a:srgbClr val="0000FF"/>
                </a:solidFill>
                <a:latin typeface="隶书" pitchFamily="1" charset="-122"/>
                <a:ea typeface="隶书" pitchFamily="1" charset="-122"/>
              </a:rPr>
              <a:t>）原名</a:t>
            </a:r>
            <a:r>
              <a:rPr lang="zh-CN" altLang="en-US" sz="3600">
                <a:solidFill>
                  <a:srgbClr val="0000CC"/>
                </a:solidFill>
                <a:latin typeface="隶书" charset="0"/>
                <a:ea typeface="隶书" pitchFamily="1" charset="-122"/>
              </a:rPr>
              <a:t>曹汉文</a:t>
            </a:r>
            <a:r>
              <a:rPr lang="zh-CN" altLang="en-US" sz="3600">
                <a:solidFill>
                  <a:srgbClr val="0000FF"/>
                </a:solidFill>
                <a:latin typeface="隶书" pitchFamily="1" charset="-122"/>
                <a:ea typeface="隶书" pitchFamily="1" charset="-122"/>
              </a:rPr>
              <a:t>、曹京平，</a:t>
            </a:r>
            <a:r>
              <a:rPr lang="zh-CN" altLang="en-US" sz="3600">
                <a:solidFill>
                  <a:srgbClr val="0000CC"/>
                </a:solidFill>
                <a:latin typeface="隶书" charset="0"/>
                <a:ea typeface="隶书" pitchFamily="1" charset="-122"/>
              </a:rPr>
              <a:t>辽宁省昌图县</a:t>
            </a:r>
            <a:r>
              <a:rPr lang="zh-CN" altLang="en-US" sz="3600">
                <a:solidFill>
                  <a:srgbClr val="0000FF"/>
                </a:solidFill>
                <a:latin typeface="隶书" pitchFamily="1" charset="-122"/>
                <a:ea typeface="隶书" pitchFamily="1" charset="-122"/>
              </a:rPr>
              <a:t>人。先后毕业于南开和清华，学生时代即开始创作，是</a:t>
            </a:r>
            <a:r>
              <a:rPr lang="zh-CN" altLang="en-US" sz="3600">
                <a:solidFill>
                  <a:srgbClr val="FF0000"/>
                </a:solidFill>
                <a:latin typeface="隶书" charset="0"/>
                <a:ea typeface="隶书" pitchFamily="1" charset="-122"/>
              </a:rPr>
              <a:t>东北流亡作家群中的代表人物</a:t>
            </a:r>
            <a:r>
              <a:rPr lang="zh-CN" altLang="en-US" sz="3600">
                <a:solidFill>
                  <a:srgbClr val="0000FF"/>
                </a:solidFill>
                <a:latin typeface="隶书" pitchFamily="1" charset="-122"/>
                <a:ea typeface="隶书" pitchFamily="1" charset="-122"/>
              </a:rPr>
              <a:t>。主要著作有</a:t>
            </a:r>
            <a:r>
              <a:rPr lang="en-US" altLang="zh-CN" sz="360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《</a:t>
            </a:r>
            <a:r>
              <a:rPr lang="zh-CN" altLang="en-US" sz="360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科尔沁旗草原</a:t>
            </a:r>
            <a:r>
              <a:rPr lang="en-US" altLang="zh-CN" sz="360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》</a:t>
            </a:r>
            <a:r>
              <a:rPr lang="zh-CN" altLang="en-US" sz="3600">
                <a:solidFill>
                  <a:srgbClr val="0000FF"/>
                </a:solidFill>
                <a:latin typeface="隶书" pitchFamily="1" charset="-122"/>
                <a:ea typeface="隶书" pitchFamily="1" charset="-122"/>
              </a:rPr>
              <a:t>、</a:t>
            </a:r>
            <a:r>
              <a:rPr lang="en-US" altLang="zh-CN" sz="360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《</a:t>
            </a:r>
            <a:r>
              <a:rPr lang="zh-CN" altLang="en-US" sz="360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大地的海</a:t>
            </a:r>
            <a:r>
              <a:rPr lang="en-US" altLang="zh-CN" sz="360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》</a:t>
            </a:r>
            <a:r>
              <a:rPr lang="zh-CN" altLang="en-US" sz="3600">
                <a:solidFill>
                  <a:srgbClr val="0000FF"/>
                </a:solidFill>
                <a:latin typeface="隶书" pitchFamily="1" charset="-122"/>
                <a:ea typeface="隶书" pitchFamily="1" charset="-122"/>
              </a:rPr>
              <a:t>和</a:t>
            </a:r>
            <a:r>
              <a:rPr lang="en-US" altLang="zh-CN" sz="3600">
                <a:solidFill>
                  <a:srgbClr val="CC00CC"/>
                </a:solidFill>
                <a:latin typeface="隶书" pitchFamily="1" charset="-122"/>
                <a:ea typeface="隶书" pitchFamily="1" charset="-122"/>
              </a:rPr>
              <a:t>《</a:t>
            </a:r>
            <a:r>
              <a:rPr lang="zh-CN" altLang="en-US" sz="360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曹雪芹</a:t>
            </a:r>
            <a:r>
              <a:rPr lang="en-US" altLang="zh-CN" sz="360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》</a:t>
            </a:r>
            <a:r>
              <a:rPr lang="zh-CN" altLang="en-US" sz="3600">
                <a:solidFill>
                  <a:schemeClr val="accent2"/>
                </a:solidFill>
                <a:latin typeface="隶书" pitchFamily="1" charset="-122"/>
                <a:ea typeface="隶书" pitchFamily="1" charset="-122"/>
              </a:rPr>
              <a:t>。</a:t>
            </a:r>
          </a:p>
        </p:txBody>
      </p:sp>
      <p:pic>
        <p:nvPicPr>
          <p:cNvPr id="18436" name="图片 9220" descr="990123205f_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575" y="1916113"/>
            <a:ext cx="2090738" cy="4105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矩形 9221"/>
          <p:cNvSpPr/>
          <p:nvPr/>
        </p:nvSpPr>
        <p:spPr>
          <a:xfrm>
            <a:off x="7273925" y="6137275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框 10242"/>
          <p:cNvSpPr txBox="1"/>
          <p:nvPr/>
        </p:nvSpPr>
        <p:spPr>
          <a:xfrm>
            <a:off x="296863" y="1058863"/>
            <a:ext cx="5403850" cy="397031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1941</a:t>
            </a:r>
            <a:r>
              <a:rPr lang="zh-CN" altLang="en-US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9</a:t>
            </a:r>
            <a:r>
              <a:rPr lang="zh-CN" altLang="en-US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18</a:t>
            </a:r>
            <a:r>
              <a:rPr lang="zh-CN" altLang="en-US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日，</a:t>
            </a:r>
            <a:r>
              <a:rPr lang="zh-CN" altLang="en-US" sz="3600" b="1" dirty="0">
                <a:solidFill>
                  <a:srgbClr val="0000CC"/>
                </a:solidFill>
                <a:latin typeface="华文新魏" charset="0"/>
                <a:ea typeface="华文新魏" pitchFamily="2" charset="-122"/>
              </a:rPr>
              <a:t>九一八事变</a:t>
            </a:r>
            <a:r>
              <a:rPr lang="zh-CN" altLang="en-US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已经过去了整整十年，抗日战争正处于十分艰苦的阶段，流亡在关内的东北人依然无家可归。作者怀着难以遏制的</a:t>
            </a:r>
            <a:r>
              <a:rPr lang="zh-CN" altLang="en-US" sz="3600" b="1" dirty="0">
                <a:solidFill>
                  <a:srgbClr val="0000CC"/>
                </a:solidFill>
                <a:latin typeface="华文新魏" charset="0"/>
                <a:ea typeface="华文新魏" pitchFamily="2" charset="-122"/>
              </a:rPr>
              <a:t>思乡之情</a:t>
            </a:r>
            <a:r>
              <a:rPr lang="zh-CN" altLang="en-US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写下了这篇文章。</a:t>
            </a:r>
          </a:p>
        </p:txBody>
      </p:sp>
      <p:pic>
        <p:nvPicPr>
          <p:cNvPr id="19458" name="图片 10243" descr="端木蕻良（青年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1500" y="115888"/>
            <a:ext cx="3232150" cy="46815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矩形 10244"/>
          <p:cNvSpPr/>
          <p:nvPr/>
        </p:nvSpPr>
        <p:spPr>
          <a:xfrm>
            <a:off x="395288" y="188913"/>
            <a:ext cx="32416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二、写作背景</a:t>
            </a:r>
          </a:p>
        </p:txBody>
      </p:sp>
      <p:sp>
        <p:nvSpPr>
          <p:cNvPr id="19460" name="矩形 10245"/>
          <p:cNvSpPr/>
          <p:nvPr/>
        </p:nvSpPr>
        <p:spPr>
          <a:xfrm>
            <a:off x="7273925" y="6137275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4337"/>
          <p:cNvSpPr/>
          <p:nvPr/>
        </p:nvSpPr>
        <p:spPr>
          <a:xfrm>
            <a:off x="0" y="1268413"/>
            <a:ext cx="9144000" cy="3814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4400" b="1">
                <a:latin typeface="Times New Roman" panose="02020603050405020304" pitchFamily="18" charset="0"/>
                <a:ea typeface="宋体" panose="02010600030101010101" pitchFamily="2" charset="-122"/>
              </a:rPr>
              <a:t>怪  </a:t>
            </a: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诞</a:t>
            </a:r>
            <a:r>
              <a:rPr lang="zh-CN" altLang="en-US" sz="4400">
                <a:latin typeface="Times New Roman" panose="02020603050405020304" pitchFamily="18" charset="0"/>
                <a:ea typeface="宋体" panose="02010600030101010101" pitchFamily="2" charset="-122"/>
              </a:rPr>
              <a:t> （      ）       </a:t>
            </a: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亘  </a:t>
            </a:r>
            <a:r>
              <a:rPr lang="zh-CN" altLang="en-US" sz="4400" b="1">
                <a:latin typeface="Times New Roman" panose="02020603050405020304" pitchFamily="18" charset="0"/>
                <a:ea typeface="宋体" panose="02010600030101010101" pitchFamily="2" charset="-122"/>
              </a:rPr>
              <a:t>古 </a:t>
            </a:r>
            <a:r>
              <a:rPr lang="zh-CN" altLang="en-US" sz="4400">
                <a:latin typeface="Times New Roman" panose="02020603050405020304" pitchFamily="18" charset="0"/>
                <a:ea typeface="宋体" panose="02010600030101010101" pitchFamily="2" charset="-122"/>
              </a:rPr>
              <a:t>（      ）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嗥  </a:t>
            </a:r>
            <a:r>
              <a:rPr lang="zh-CN" altLang="en-US" sz="4400" b="1">
                <a:latin typeface="Times New Roman" panose="02020603050405020304" pitchFamily="18" charset="0"/>
                <a:ea typeface="宋体" panose="02010600030101010101" pitchFamily="2" charset="-122"/>
              </a:rPr>
              <a:t>鸣 </a:t>
            </a:r>
            <a:r>
              <a:rPr lang="zh-CN" altLang="en-US" sz="4400">
                <a:latin typeface="Times New Roman" panose="02020603050405020304" pitchFamily="18" charset="0"/>
                <a:ea typeface="宋体" panose="02010600030101010101" pitchFamily="2" charset="-122"/>
              </a:rPr>
              <a:t>（      ）       </a:t>
            </a: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挚 </a:t>
            </a:r>
            <a:r>
              <a:rPr lang="zh-CN" altLang="en-US" sz="4400" b="1">
                <a:latin typeface="Times New Roman" panose="02020603050405020304" pitchFamily="18" charset="0"/>
                <a:ea typeface="宋体" panose="02010600030101010101" pitchFamily="2" charset="-122"/>
              </a:rPr>
              <a:t>痛</a:t>
            </a:r>
            <a:r>
              <a:rPr lang="zh-CN" altLang="en-US" sz="4400">
                <a:latin typeface="Times New Roman" panose="02020603050405020304" pitchFamily="18" charset="0"/>
                <a:ea typeface="宋体" panose="02010600030101010101" pitchFamily="2" charset="-122"/>
              </a:rPr>
              <a:t> （      ）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4400" b="1">
                <a:latin typeface="Times New Roman" panose="02020603050405020304" pitchFamily="18" charset="0"/>
                <a:ea typeface="宋体" panose="02010600030101010101" pitchFamily="2" charset="-122"/>
              </a:rPr>
              <a:t>泛  </a:t>
            </a: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滥 </a:t>
            </a:r>
            <a:r>
              <a:rPr lang="zh-CN" altLang="en-US" sz="4400">
                <a:latin typeface="Times New Roman" panose="02020603050405020304" pitchFamily="18" charset="0"/>
                <a:ea typeface="宋体" panose="02010600030101010101" pitchFamily="2" charset="-122"/>
              </a:rPr>
              <a:t>（      ）       斑 </a:t>
            </a: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斓</a:t>
            </a:r>
            <a:r>
              <a:rPr lang="zh-CN" altLang="en-US" sz="4400" b="1">
                <a:solidFill>
                  <a:srgbClr val="B61104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4400">
                <a:solidFill>
                  <a:srgbClr val="B61104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4400">
                <a:latin typeface="Times New Roman" panose="02020603050405020304" pitchFamily="18" charset="0"/>
                <a:ea typeface="宋体" panose="02010600030101010101" pitchFamily="2" charset="-122"/>
              </a:rPr>
              <a:t>（ </a:t>
            </a:r>
            <a:r>
              <a:rPr lang="zh-CN" altLang="en-US" sz="4400" b="1">
                <a:solidFill>
                  <a:srgbClr val="CC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en-US" sz="440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谰  </a:t>
            </a:r>
            <a:r>
              <a:rPr lang="zh-CN" altLang="en-US" sz="4400" b="1">
                <a:latin typeface="Times New Roman" panose="02020603050405020304" pitchFamily="18" charset="0"/>
                <a:ea typeface="宋体" panose="02010600030101010101" pitchFamily="2" charset="-122"/>
              </a:rPr>
              <a:t>语</a:t>
            </a:r>
            <a:r>
              <a:rPr lang="zh-CN" altLang="en-US" sz="4400">
                <a:latin typeface="Times New Roman" panose="02020603050405020304" pitchFamily="18" charset="0"/>
                <a:ea typeface="宋体" panose="02010600030101010101" pitchFamily="2" charset="-122"/>
              </a:rPr>
              <a:t> （      ）       </a:t>
            </a:r>
            <a:r>
              <a:rPr lang="zh-CN" altLang="en-US" sz="4400" b="1">
                <a:latin typeface="Times New Roman" panose="02020603050405020304" pitchFamily="18" charset="0"/>
                <a:ea typeface="宋体" panose="02010600030101010101" pitchFamily="2" charset="-122"/>
              </a:rPr>
              <a:t>污  </a:t>
            </a: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秽</a:t>
            </a:r>
            <a:r>
              <a:rPr lang="zh-CN" altLang="en-US" sz="4400">
                <a:latin typeface="Times New Roman" panose="02020603050405020304" pitchFamily="18" charset="0"/>
                <a:ea typeface="宋体" panose="02010600030101010101" pitchFamily="2" charset="-122"/>
              </a:rPr>
              <a:t> （      ）</a:t>
            </a:r>
          </a:p>
        </p:txBody>
      </p:sp>
      <p:sp>
        <p:nvSpPr>
          <p:cNvPr id="20482" name="矩形 14338"/>
          <p:cNvSpPr/>
          <p:nvPr/>
        </p:nvSpPr>
        <p:spPr>
          <a:xfrm>
            <a:off x="3429000" y="381000"/>
            <a:ext cx="2514600" cy="6858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indent="0" algn="ctr"/>
            <a:r>
              <a:rPr lang="zh-CN" altLang="en-US" sz="5400" b="1">
                <a:latin typeface="Times New Roman" panose="02020603050405020304" pitchFamily="18" charset="0"/>
                <a:ea typeface="隶书" pitchFamily="1" charset="-122"/>
              </a:rPr>
              <a:t>生字词</a:t>
            </a:r>
          </a:p>
        </p:txBody>
      </p:sp>
      <p:sp>
        <p:nvSpPr>
          <p:cNvPr id="20483" name="矩形 14339"/>
          <p:cNvSpPr/>
          <p:nvPr/>
        </p:nvSpPr>
        <p:spPr>
          <a:xfrm>
            <a:off x="7273925" y="6137275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sp>
        <p:nvSpPr>
          <p:cNvPr id="14341" name="矩形 14340"/>
          <p:cNvSpPr/>
          <p:nvPr/>
        </p:nvSpPr>
        <p:spPr>
          <a:xfrm>
            <a:off x="2051050" y="1196975"/>
            <a:ext cx="1944688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4400" b="1">
                <a:solidFill>
                  <a:srgbClr val="CC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dàn</a:t>
            </a:r>
          </a:p>
        </p:txBody>
      </p:sp>
      <p:sp>
        <p:nvSpPr>
          <p:cNvPr id="14342" name="矩形 14341"/>
          <p:cNvSpPr/>
          <p:nvPr/>
        </p:nvSpPr>
        <p:spPr>
          <a:xfrm>
            <a:off x="2124075" y="2205038"/>
            <a:ext cx="1944688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4400" b="1">
                <a:solidFill>
                  <a:srgbClr val="CC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háo</a:t>
            </a:r>
          </a:p>
        </p:txBody>
      </p:sp>
      <p:sp>
        <p:nvSpPr>
          <p:cNvPr id="14343" name="矩形 14342"/>
          <p:cNvSpPr/>
          <p:nvPr/>
        </p:nvSpPr>
        <p:spPr>
          <a:xfrm>
            <a:off x="2124075" y="3213100"/>
            <a:ext cx="1944688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4400" b="1">
                <a:solidFill>
                  <a:srgbClr val="CC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làn </a:t>
            </a:r>
          </a:p>
        </p:txBody>
      </p:sp>
      <p:sp>
        <p:nvSpPr>
          <p:cNvPr id="14344" name="矩形 14343"/>
          <p:cNvSpPr/>
          <p:nvPr/>
        </p:nvSpPr>
        <p:spPr>
          <a:xfrm>
            <a:off x="2124075" y="4221163"/>
            <a:ext cx="1944688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4400" b="1">
                <a:solidFill>
                  <a:srgbClr val="CC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lán</a:t>
            </a:r>
          </a:p>
        </p:txBody>
      </p:sp>
      <p:sp>
        <p:nvSpPr>
          <p:cNvPr id="14345" name="矩形 14344"/>
          <p:cNvSpPr/>
          <p:nvPr/>
        </p:nvSpPr>
        <p:spPr>
          <a:xfrm>
            <a:off x="6659563" y="1196975"/>
            <a:ext cx="1944687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4400" b="1">
                <a:solidFill>
                  <a:srgbClr val="CC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gèn</a:t>
            </a:r>
          </a:p>
        </p:txBody>
      </p:sp>
      <p:sp>
        <p:nvSpPr>
          <p:cNvPr id="14346" name="矩形 14345"/>
          <p:cNvSpPr/>
          <p:nvPr/>
        </p:nvSpPr>
        <p:spPr>
          <a:xfrm>
            <a:off x="6659563" y="2205038"/>
            <a:ext cx="1944687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4400" b="1">
                <a:solidFill>
                  <a:srgbClr val="CC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zhì</a:t>
            </a:r>
          </a:p>
        </p:txBody>
      </p:sp>
      <p:sp>
        <p:nvSpPr>
          <p:cNvPr id="14347" name="矩形 14346"/>
          <p:cNvSpPr/>
          <p:nvPr/>
        </p:nvSpPr>
        <p:spPr>
          <a:xfrm>
            <a:off x="6588125" y="3213100"/>
            <a:ext cx="1944688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4400" b="1">
                <a:solidFill>
                  <a:srgbClr val="CC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lán</a:t>
            </a:r>
          </a:p>
        </p:txBody>
      </p:sp>
      <p:sp>
        <p:nvSpPr>
          <p:cNvPr id="14348" name="矩形 14347"/>
          <p:cNvSpPr/>
          <p:nvPr/>
        </p:nvSpPr>
        <p:spPr>
          <a:xfrm>
            <a:off x="6659563" y="4221163"/>
            <a:ext cx="1944687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4400" b="1">
                <a:solidFill>
                  <a:srgbClr val="CC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huì</a:t>
            </a: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  <p:cond evt="onBegin" delay="0">
                          <p:tn val="39"/>
                        </p:cond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  <p:cond evt="onBegin" delay="0">
                          <p:tn val="47"/>
                        </p:cond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  <p:cond evt="onBegin" delay="0">
                          <p:tn val="55"/>
                        </p:cond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  <p:cond evt="onBegin" delay="0">
                          <p:tn val="63"/>
                        </p:cond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1" grpId="0"/>
      <p:bldP spid="14342" grpId="0"/>
      <p:bldP spid="14343" grpId="0"/>
      <p:bldP spid="14344" grpId="0"/>
      <p:bldP spid="14345" grpId="0"/>
      <p:bldP spid="14346" grpId="0"/>
      <p:bldP spid="14347" grpId="0"/>
      <p:bldP spid="143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文本框 39939"/>
          <p:cNvSpPr txBox="1"/>
          <p:nvPr/>
        </p:nvSpPr>
        <p:spPr>
          <a:xfrm>
            <a:off x="179388" y="260350"/>
            <a:ext cx="8785225" cy="6508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填词语</a:t>
            </a:r>
          </a:p>
        </p:txBody>
      </p:sp>
      <p:sp>
        <p:nvSpPr>
          <p:cNvPr id="39941" name="文本框 39940"/>
          <p:cNvSpPr txBox="1"/>
          <p:nvPr/>
        </p:nvSpPr>
        <p:spPr>
          <a:xfrm>
            <a:off x="323850" y="1700213"/>
            <a:ext cx="835183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、没有根据的话。          （              ）</a:t>
            </a:r>
          </a:p>
        </p:txBody>
      </p:sp>
      <p:sp>
        <p:nvSpPr>
          <p:cNvPr id="39942" name="文本框 39941"/>
          <p:cNvSpPr txBox="1"/>
          <p:nvPr/>
        </p:nvSpPr>
        <p:spPr>
          <a:xfrm>
            <a:off x="6443663" y="1662113"/>
            <a:ext cx="129698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谰语</a:t>
            </a:r>
          </a:p>
        </p:txBody>
      </p:sp>
      <p:sp>
        <p:nvSpPr>
          <p:cNvPr id="39943" name="文本框 39942"/>
          <p:cNvSpPr txBox="1"/>
          <p:nvPr/>
        </p:nvSpPr>
        <p:spPr>
          <a:xfrm>
            <a:off x="323850" y="2420938"/>
            <a:ext cx="813593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、声誉上所受的损害。   （              ）</a:t>
            </a:r>
          </a:p>
        </p:txBody>
      </p:sp>
      <p:sp>
        <p:nvSpPr>
          <p:cNvPr id="39944" name="文本框 39943"/>
          <p:cNvSpPr txBox="1"/>
          <p:nvPr/>
        </p:nvSpPr>
        <p:spPr>
          <a:xfrm>
            <a:off x="6516688" y="2420938"/>
            <a:ext cx="10001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耻辱</a:t>
            </a:r>
          </a:p>
        </p:txBody>
      </p:sp>
      <p:sp>
        <p:nvSpPr>
          <p:cNvPr id="39945" name="文本框 39944"/>
          <p:cNvSpPr txBox="1"/>
          <p:nvPr/>
        </p:nvSpPr>
        <p:spPr>
          <a:xfrm>
            <a:off x="323850" y="3213100"/>
            <a:ext cx="8353425" cy="644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、远古。                         （              ）</a:t>
            </a:r>
          </a:p>
        </p:txBody>
      </p:sp>
      <p:sp>
        <p:nvSpPr>
          <p:cNvPr id="39946" name="文本框 39945"/>
          <p:cNvSpPr txBox="1"/>
          <p:nvPr/>
        </p:nvSpPr>
        <p:spPr>
          <a:xfrm>
            <a:off x="6516688" y="3284538"/>
            <a:ext cx="1000125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亘古</a:t>
            </a:r>
          </a:p>
        </p:txBody>
      </p:sp>
      <p:sp>
        <p:nvSpPr>
          <p:cNvPr id="39947" name="文本框 39946"/>
          <p:cNvSpPr txBox="1"/>
          <p:nvPr/>
        </p:nvSpPr>
        <p:spPr>
          <a:xfrm>
            <a:off x="323850" y="4076700"/>
            <a:ext cx="8351838" cy="644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、笔直。                         （              ）</a:t>
            </a:r>
          </a:p>
        </p:txBody>
      </p:sp>
      <p:sp>
        <p:nvSpPr>
          <p:cNvPr id="39948" name="文本框 39947"/>
          <p:cNvSpPr txBox="1"/>
          <p:nvPr/>
        </p:nvSpPr>
        <p:spPr>
          <a:xfrm>
            <a:off x="6227763" y="4076700"/>
            <a:ext cx="1000125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标直</a:t>
            </a:r>
          </a:p>
        </p:txBody>
      </p:sp>
      <p:sp>
        <p:nvSpPr>
          <p:cNvPr id="39949" name="文本框 39948"/>
          <p:cNvSpPr txBox="1"/>
          <p:nvPr/>
        </p:nvSpPr>
        <p:spPr>
          <a:xfrm>
            <a:off x="323850" y="4941888"/>
            <a:ext cx="7997825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、肮脏的东西。              （             ）</a:t>
            </a:r>
          </a:p>
        </p:txBody>
      </p:sp>
      <p:sp>
        <p:nvSpPr>
          <p:cNvPr id="39950" name="文本框 39949"/>
          <p:cNvSpPr txBox="1"/>
          <p:nvPr/>
        </p:nvSpPr>
        <p:spPr>
          <a:xfrm>
            <a:off x="6516688" y="5013325"/>
            <a:ext cx="1000125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污秽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  <p:bldP spid="39942" grpId="0"/>
      <p:bldP spid="39943" grpId="0"/>
      <p:bldP spid="39944" grpId="0"/>
      <p:bldP spid="39945" grpId="0"/>
      <p:bldP spid="39946" grpId="0"/>
      <p:bldP spid="39947" grpId="0"/>
      <p:bldP spid="39948" grpId="0"/>
      <p:bldP spid="39949" grpId="0"/>
      <p:bldP spid="399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文本框 13313"/>
          <p:cNvSpPr txBox="1"/>
          <p:nvPr/>
        </p:nvSpPr>
        <p:spPr>
          <a:xfrm>
            <a:off x="609600" y="457200"/>
            <a:ext cx="2011363" cy="644525"/>
          </a:xfrm>
          <a:prstGeom prst="rect">
            <a:avLst/>
          </a:prstGeom>
          <a:solidFill>
            <a:srgbClr val="CC9900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600" b="1">
                <a:latin typeface="Times New Roman" panose="02020603050405020304" pitchFamily="18" charset="0"/>
                <a:ea typeface="隶书" pitchFamily="1" charset="-122"/>
              </a:rPr>
              <a:t>课文朗读</a:t>
            </a:r>
            <a:endParaRPr lang="en-US" altLang="zh-CN" sz="3600" b="1">
              <a:latin typeface="Times New Roman" panose="02020603050405020304" pitchFamily="18" charset="0"/>
              <a:ea typeface="隶书" pitchFamily="1" charset="-122"/>
            </a:endParaRPr>
          </a:p>
        </p:txBody>
      </p:sp>
      <p:pic>
        <p:nvPicPr>
          <p:cNvPr id="22530" name="图片 13314" descr="白桦林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47800" y="1447800"/>
            <a:ext cx="6705600" cy="4606925"/>
          </a:xfrm>
          <a:prstGeom prst="rect">
            <a:avLst/>
          </a:prstGeom>
          <a:noFill/>
          <a:ln w="38100" cap="flat" cmpd="sng">
            <a:solidFill>
              <a:srgbClr val="CC99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sp>
        <p:nvSpPr>
          <p:cNvPr id="22531" name="矩形 13315"/>
          <p:cNvSpPr/>
          <p:nvPr/>
        </p:nvSpPr>
        <p:spPr>
          <a:xfrm>
            <a:off x="7273925" y="6137275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pic>
        <p:nvPicPr>
          <p:cNvPr id="13317" name="《土地的誓言》朗读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殷秀梅 - 松花江上">
            <a:hlinkClick r:id="" action="ppaction://media"/>
          </p:cNvPr>
          <p:cNvPicPr>
            <a:picLocks noRot="1"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2438" y="3119438"/>
            <a:ext cx="619125" cy="619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hecker dir="vert"/>
    <p:sndAc>
      <p:stSnd>
        <p:snd r:embed="rId6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3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72651" fill="hold"/>
                                        <p:tgtEl>
                                          <p:spTgt spid="133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7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7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11266"/>
          <p:cNvSpPr txBox="1"/>
          <p:nvPr/>
        </p:nvSpPr>
        <p:spPr>
          <a:xfrm>
            <a:off x="304800" y="457200"/>
            <a:ext cx="4843463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4400" b="1">
                <a:solidFill>
                  <a:srgbClr val="CC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整体感知</a:t>
            </a:r>
          </a:p>
        </p:txBody>
      </p:sp>
      <p:sp>
        <p:nvSpPr>
          <p:cNvPr id="11268" name="文本框 11267"/>
          <p:cNvSpPr txBox="1"/>
          <p:nvPr/>
        </p:nvSpPr>
        <p:spPr>
          <a:xfrm>
            <a:off x="304800" y="2057400"/>
            <a:ext cx="8610600" cy="922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540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endParaRPr lang="zh-CN" altLang="en-US" sz="4800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6" name="矩形 11268"/>
          <p:cNvSpPr/>
          <p:nvPr/>
        </p:nvSpPr>
        <p:spPr>
          <a:xfrm>
            <a:off x="7273925" y="5949950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sp>
        <p:nvSpPr>
          <p:cNvPr id="23557" name="文本框 2"/>
          <p:cNvSpPr txBox="1"/>
          <p:nvPr/>
        </p:nvSpPr>
        <p:spPr>
          <a:xfrm>
            <a:off x="684213" y="2057400"/>
            <a:ext cx="7072312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如何理解本文的标题？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楷体_GB2312" pitchFamily="1" charset="-122"/>
              <a:sym typeface="宋体" panose="02010600030101010101" pitchFamily="2" charset="-122"/>
            </a:endParaRPr>
          </a:p>
        </p:txBody>
      </p:sp>
      <p:sp>
        <p:nvSpPr>
          <p:cNvPr id="23558" name="文本框 3"/>
          <p:cNvSpPr txBox="1"/>
          <p:nvPr/>
        </p:nvSpPr>
        <p:spPr>
          <a:xfrm>
            <a:off x="617538" y="2822575"/>
            <a:ext cx="7985125" cy="21224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在我的记忆中，这是一片怎样的土地？今天又是什么样子？是什么使她变成这样？</a:t>
            </a:r>
          </a:p>
        </p:txBody>
      </p:sp>
      <p:sp>
        <p:nvSpPr>
          <p:cNvPr id="23559" name="文本框 4"/>
          <p:cNvSpPr txBox="1"/>
          <p:nvPr/>
        </p:nvSpPr>
        <p:spPr>
          <a:xfrm>
            <a:off x="566738" y="4945063"/>
            <a:ext cx="7189787" cy="13223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4.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作者向家乡的土地发出了什么誓言？用原文回答。</a:t>
            </a:r>
          </a:p>
        </p:txBody>
      </p:sp>
      <p:sp>
        <p:nvSpPr>
          <p:cNvPr id="23560" name="文本框 2"/>
          <p:cNvSpPr txBox="1"/>
          <p:nvPr/>
        </p:nvSpPr>
        <p:spPr>
          <a:xfrm>
            <a:off x="685800" y="1350963"/>
            <a:ext cx="6689725" cy="706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文章共有两段，各写什么？</a:t>
            </a: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62471" descr="白桦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8" name="文本框 62466"/>
          <p:cNvSpPr txBox="1"/>
          <p:nvPr/>
        </p:nvSpPr>
        <p:spPr>
          <a:xfrm>
            <a:off x="484608" y="1490444"/>
            <a:ext cx="8675687" cy="646331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、文章共有两段，各写什么？</a:t>
            </a:r>
          </a:p>
        </p:txBody>
      </p:sp>
      <p:sp>
        <p:nvSpPr>
          <p:cNvPr id="24579" name="文本框 62468"/>
          <p:cNvSpPr txBox="1"/>
          <p:nvPr/>
        </p:nvSpPr>
        <p:spPr>
          <a:xfrm>
            <a:off x="1600200" y="5867400"/>
            <a:ext cx="8153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2471" name="文本框 62470"/>
          <p:cNvSpPr txBox="1"/>
          <p:nvPr/>
        </p:nvSpPr>
        <p:spPr>
          <a:xfrm>
            <a:off x="1019175" y="2670175"/>
            <a:ext cx="7585075" cy="1322388"/>
          </a:xfrm>
          <a:prstGeom prst="rect">
            <a:avLst/>
          </a:prstGeom>
          <a:solidFill>
            <a:schemeClr val="bg1">
              <a:alpha val="45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第一段：思念故土</a:t>
            </a:r>
          </a:p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第二段：发出誓言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62471" descr="白桦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2" name="文本框 62466"/>
          <p:cNvSpPr txBox="1"/>
          <p:nvPr/>
        </p:nvSpPr>
        <p:spPr>
          <a:xfrm>
            <a:off x="468313" y="1828800"/>
            <a:ext cx="8675687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、如何理解本文的标题</a:t>
            </a:r>
            <a:r>
              <a:rPr lang="en-US" altLang="zh-CN" sz="3200" b="1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——“</a:t>
            </a:r>
            <a:r>
              <a:rPr lang="zh-CN" altLang="en-US" sz="3200" b="1">
                <a:solidFill>
                  <a:srgbClr val="FF0000"/>
                </a:solidFill>
                <a:latin typeface="隶书" pitchFamily="1" charset="-122"/>
                <a:ea typeface="隶书" pitchFamily="1" charset="-122"/>
              </a:rPr>
              <a:t>土地的誓言”？</a:t>
            </a:r>
          </a:p>
        </p:txBody>
      </p:sp>
      <p:sp>
        <p:nvSpPr>
          <p:cNvPr id="25603" name="文本框 62468"/>
          <p:cNvSpPr txBox="1"/>
          <p:nvPr/>
        </p:nvSpPr>
        <p:spPr>
          <a:xfrm>
            <a:off x="1600200" y="5867400"/>
            <a:ext cx="8153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2471" name="文本框 62470"/>
          <p:cNvSpPr txBox="1"/>
          <p:nvPr/>
        </p:nvSpPr>
        <p:spPr>
          <a:xfrm>
            <a:off x="755650" y="3644900"/>
            <a:ext cx="7848600" cy="1066800"/>
          </a:xfrm>
          <a:prstGeom prst="rect">
            <a:avLst/>
          </a:prstGeom>
          <a:solidFill>
            <a:schemeClr val="bg1">
              <a:alpha val="45000"/>
            </a:schemeClr>
          </a:solidFill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作者面对土地发出誓言，而不是“土地自身发出誓言”。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图片 62471" descr="白桦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0175" y="0"/>
            <a:ext cx="940435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6" name="文本框 62468"/>
          <p:cNvSpPr txBox="1"/>
          <p:nvPr/>
        </p:nvSpPr>
        <p:spPr>
          <a:xfrm>
            <a:off x="1600200" y="5867400"/>
            <a:ext cx="8153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2471" name="文本框 62470"/>
          <p:cNvSpPr txBox="1"/>
          <p:nvPr/>
        </p:nvSpPr>
        <p:spPr>
          <a:xfrm>
            <a:off x="755650" y="2974975"/>
            <a:ext cx="7848600" cy="584200"/>
          </a:xfrm>
          <a:prstGeom prst="rect">
            <a:avLst/>
          </a:prstGeom>
          <a:solidFill>
            <a:schemeClr val="bg1">
              <a:alpha val="45000"/>
            </a:schemeClr>
          </a:solidFill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记忆中：美丽，丰饶</a:t>
            </a:r>
          </a:p>
        </p:txBody>
      </p:sp>
      <p:sp>
        <p:nvSpPr>
          <p:cNvPr id="26628" name="文本框 1"/>
          <p:cNvSpPr txBox="1"/>
          <p:nvPr/>
        </p:nvSpPr>
        <p:spPr>
          <a:xfrm>
            <a:off x="674688" y="625475"/>
            <a:ext cx="7326312" cy="1938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3.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在我的记忆中，这是一片怎样的土地？今天又是什么样子？是什么使她变成这样？</a:t>
            </a:r>
          </a:p>
        </p:txBody>
      </p:sp>
      <p:sp>
        <p:nvSpPr>
          <p:cNvPr id="56325" name="文本框 3"/>
          <p:cNvSpPr txBox="1"/>
          <p:nvPr/>
        </p:nvSpPr>
        <p:spPr>
          <a:xfrm>
            <a:off x="755650" y="3789363"/>
            <a:ext cx="5988050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今天：</a:t>
            </a:r>
            <a:r>
              <a:rPr lang="zh-CN" altLang="en-US" sz="3600" b="1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污秽，耻辱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205038" y="4705350"/>
            <a:ext cx="4267200" cy="708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zh-CN" altLang="en-US" sz="4000" b="1" strike="noStrike" noProof="1">
                <a:solidFill>
                  <a:schemeClr val="accent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日本侵略者的入侵</a:t>
            </a:r>
            <a:endParaRPr lang="zh-CN" altLang="en-US" sz="4000" b="1" strike="noStrike" noProof="1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 animBg="1"/>
      <p:bldP spid="56325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图片 50177" descr="000003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2514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0" name="文本框 50178"/>
          <p:cNvSpPr txBox="1"/>
          <p:nvPr/>
        </p:nvSpPr>
        <p:spPr>
          <a:xfrm>
            <a:off x="842963" y="1890713"/>
            <a:ext cx="184150" cy="1311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endParaRPr lang="zh-CN" altLang="en-US" sz="8000" b="1">
              <a:solidFill>
                <a:srgbClr val="FF0000"/>
              </a:solidFill>
              <a:latin typeface="Tahoma" panose="020B0604030504040204" pitchFamily="34" charset="0"/>
              <a:ea typeface="华文行楷" pitchFamily="2" charset="-122"/>
            </a:endParaRPr>
          </a:p>
        </p:txBody>
      </p:sp>
      <p:sp>
        <p:nvSpPr>
          <p:cNvPr id="50180" name="文本框 50179"/>
          <p:cNvSpPr txBox="1"/>
          <p:nvPr/>
        </p:nvSpPr>
        <p:spPr>
          <a:xfrm>
            <a:off x="228600" y="2590800"/>
            <a:ext cx="8915400" cy="18764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3600" b="1">
                <a:latin typeface="Tahoma" panose="020B060403050404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600" b="1">
                <a:latin typeface="Tahoma" panose="020B0604030504040204" pitchFamily="34" charset="0"/>
                <a:ea typeface="宋体" panose="02010600030101010101" pitchFamily="2" charset="-122"/>
              </a:rPr>
              <a:t>、作者向家乡的土地发出了什么誓言？用原文回答。</a:t>
            </a:r>
          </a:p>
          <a:p>
            <a:pPr lvl="0" indent="0"/>
            <a:endParaRPr lang="zh-CN" altLang="en-US" sz="440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52" name="文本框 50180"/>
          <p:cNvSpPr txBox="1"/>
          <p:nvPr/>
        </p:nvSpPr>
        <p:spPr>
          <a:xfrm>
            <a:off x="381000" y="212725"/>
            <a:ext cx="184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endParaRPr lang="zh-CN" altLang="en-US" sz="3200" b="1">
              <a:solidFill>
                <a:schemeClr val="hlink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53" name="文本框 50181"/>
          <p:cNvSpPr txBox="1"/>
          <p:nvPr/>
        </p:nvSpPr>
        <p:spPr>
          <a:xfrm>
            <a:off x="365125" y="42116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endParaRPr lang="zh-CN" altLang="en-US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0183" name="文本框 50182"/>
          <p:cNvSpPr txBox="1"/>
          <p:nvPr/>
        </p:nvSpPr>
        <p:spPr>
          <a:xfrm>
            <a:off x="0" y="3963988"/>
            <a:ext cx="9185275" cy="29225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200" b="1">
                <a:solidFill>
                  <a:schemeClr val="folHlink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我要回到她的身边，我答应过我一定会回去。</a:t>
            </a:r>
          </a:p>
          <a:p>
            <a:pPr lvl="0" indent="0"/>
            <a:r>
              <a:rPr lang="zh-CN" altLang="en-US" sz="3200" b="1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为了她，我愿付出一切。我必须看见一个更</a:t>
            </a:r>
          </a:p>
          <a:p>
            <a:pPr lvl="0" indent="0"/>
            <a:r>
              <a:rPr lang="zh-CN" altLang="en-US" sz="3200" b="1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美丽的故乡出现在我的面前</a:t>
            </a:r>
            <a:r>
              <a:rPr lang="en-US" altLang="zh-CN" sz="3200" b="1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z="3200" b="1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或者我的坟</a:t>
            </a:r>
          </a:p>
          <a:p>
            <a:pPr lvl="0" indent="0"/>
            <a:r>
              <a:rPr lang="zh-CN" altLang="en-US" sz="3200" b="1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前。而我将用我的泪水，洗去她一切的污秽</a:t>
            </a:r>
          </a:p>
          <a:p>
            <a:pPr lvl="0" indent="0"/>
            <a:r>
              <a:rPr lang="zh-CN" altLang="en-US" sz="3200" b="1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耻辱。 </a:t>
            </a:r>
          </a:p>
          <a:p>
            <a:pPr lvl="0" indent="0"/>
            <a:endParaRPr lang="zh-CN" altLang="en-US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55" name="矩形 50183"/>
          <p:cNvSpPr/>
          <p:nvPr/>
        </p:nvSpPr>
        <p:spPr>
          <a:xfrm>
            <a:off x="7273925" y="6137275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1265" descr="2003-9-3-101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" y="0"/>
            <a:ext cx="91948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文本框 11266"/>
          <p:cNvSpPr txBox="1"/>
          <p:nvPr/>
        </p:nvSpPr>
        <p:spPr>
          <a:xfrm>
            <a:off x="304800" y="457200"/>
            <a:ext cx="4843463" cy="922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合作探究：</a:t>
            </a:r>
            <a:endParaRPr lang="zh-CN" altLang="en-US" sz="4400" b="1">
              <a:solidFill>
                <a:srgbClr val="CC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571500" y="2955925"/>
            <a:ext cx="8610600" cy="706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400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提示：从文中找相关的句子体会    </a:t>
            </a:r>
          </a:p>
        </p:txBody>
      </p:sp>
      <p:sp>
        <p:nvSpPr>
          <p:cNvPr id="28676" name="矩形 11268"/>
          <p:cNvSpPr/>
          <p:nvPr/>
        </p:nvSpPr>
        <p:spPr>
          <a:xfrm>
            <a:off x="7273925" y="5949950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sp>
        <p:nvSpPr>
          <p:cNvPr id="28677" name="文本框 2"/>
          <p:cNvSpPr txBox="1"/>
          <p:nvPr/>
        </p:nvSpPr>
        <p:spPr>
          <a:xfrm>
            <a:off x="592138" y="3552825"/>
            <a:ext cx="7072312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楷体_GB2312" pitchFamily="1" charset="-122"/>
              <a:sym typeface="宋体" panose="02010600030101010101" pitchFamily="2" charset="-122"/>
            </a:endParaRPr>
          </a:p>
        </p:txBody>
      </p:sp>
      <p:sp>
        <p:nvSpPr>
          <p:cNvPr id="28678" name="文本框 1"/>
          <p:cNvSpPr txBox="1"/>
          <p:nvPr/>
        </p:nvSpPr>
        <p:spPr>
          <a:xfrm>
            <a:off x="895350" y="1463675"/>
            <a:ext cx="6383338" cy="9223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5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活动一：感受故乡美</a:t>
            </a: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21505" descr="hua007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-177800" y="-1824037"/>
            <a:ext cx="12996863" cy="9747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7" name="图片 21506" descr="马群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3800" y="908050"/>
            <a:ext cx="5029200" cy="5949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8" name="图片 21507" descr="白桦林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50" y="908050"/>
            <a:ext cx="4787900" cy="5013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0" name="文本框 21508"/>
          <p:cNvSpPr txBox="1"/>
          <p:nvPr/>
        </p:nvSpPr>
        <p:spPr>
          <a:xfrm>
            <a:off x="0" y="6034088"/>
            <a:ext cx="4756150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4800" b="1" u="sng">
                <a:solidFill>
                  <a:srgbClr val="6666FF"/>
                </a:solidFill>
                <a:latin typeface="隶书" pitchFamily="1" charset="-122"/>
                <a:ea typeface="隶书" pitchFamily="1" charset="-122"/>
              </a:rPr>
              <a:t>东北特有的物产</a:t>
            </a:r>
            <a:r>
              <a:rPr lang="en-US" altLang="zh-CN" sz="4800" b="1" u="sng">
                <a:solidFill>
                  <a:srgbClr val="6666FF"/>
                </a:solidFill>
                <a:latin typeface="隶书" pitchFamily="1" charset="-122"/>
                <a:ea typeface="隶书" pitchFamily="1" charset="-122"/>
              </a:rPr>
              <a:t>:</a:t>
            </a:r>
          </a:p>
        </p:txBody>
      </p:sp>
      <p:sp>
        <p:nvSpPr>
          <p:cNvPr id="21510" name="文本框 21509"/>
          <p:cNvSpPr txBox="1"/>
          <p:nvPr/>
        </p:nvSpPr>
        <p:spPr>
          <a:xfrm>
            <a:off x="1258888" y="4797425"/>
            <a:ext cx="170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4000" b="1" i="1" u="sng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</a:rPr>
              <a:t>白桦林</a:t>
            </a:r>
          </a:p>
        </p:txBody>
      </p:sp>
      <p:sp>
        <p:nvSpPr>
          <p:cNvPr id="21511" name="文本框 21510"/>
          <p:cNvSpPr txBox="1"/>
          <p:nvPr/>
        </p:nvSpPr>
        <p:spPr>
          <a:xfrm>
            <a:off x="6516688" y="5157788"/>
            <a:ext cx="13716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4000" b="1" i="1" u="sng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</a:rPr>
              <a:t>马群</a:t>
            </a:r>
          </a:p>
        </p:txBody>
      </p:sp>
    </p:spTree>
  </p:cSld>
  <p:clrMapOvr>
    <a:masterClrMapping/>
  </p:clrMapOvr>
  <p:transition spd="slow" advTm="9000"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15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22529" descr="hua0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0675" y="-168275"/>
            <a:ext cx="9750425" cy="731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1" name="图片 22530" descr="鹿群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4937125" cy="3313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2" name="图片 22531" descr="狗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485900" cy="2420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3" name="文本框 22532"/>
          <p:cNvSpPr txBox="1"/>
          <p:nvPr/>
        </p:nvSpPr>
        <p:spPr>
          <a:xfrm>
            <a:off x="0" y="2133600"/>
            <a:ext cx="170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4000" b="1" i="1" u="sng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</a:rPr>
              <a:t>蒙古狗</a:t>
            </a:r>
          </a:p>
        </p:txBody>
      </p:sp>
      <p:pic>
        <p:nvPicPr>
          <p:cNvPr id="22534" name="图片 22533" descr="鹿群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6875" y="-31750"/>
            <a:ext cx="4937125" cy="3460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5" name="文本框 22534"/>
          <p:cNvSpPr txBox="1"/>
          <p:nvPr/>
        </p:nvSpPr>
        <p:spPr>
          <a:xfrm>
            <a:off x="4211638" y="2708275"/>
            <a:ext cx="2088554" cy="1311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4000" b="1" i="1" u="sng" dirty="0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</a:rPr>
              <a:t>鹿</a:t>
            </a:r>
          </a:p>
          <a:p>
            <a:pPr lvl="0" indent="0"/>
            <a:r>
              <a:rPr lang="zh-CN" altLang="en-US" sz="4000" b="1" i="1" u="sng" dirty="0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</a:rPr>
              <a:t>群</a:t>
            </a:r>
          </a:p>
        </p:txBody>
      </p:sp>
    </p:spTree>
  </p:cSld>
  <p:clrMapOvr>
    <a:masterClrMapping/>
  </p:clrMapOvr>
  <p:transition spd="slow" advTm="9000"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图片 18433" descr="东北平原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24400" cy="6858000"/>
          </a:xfrm>
          <a:prstGeom prst="rect">
            <a:avLst/>
          </a:prstGeom>
          <a:noFill/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pic>
        <p:nvPicPr>
          <p:cNvPr id="31746" name="图片 18434" descr="zp40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0" y="1905000"/>
            <a:ext cx="4343400" cy="4953000"/>
          </a:xfrm>
          <a:prstGeom prst="rect">
            <a:avLst/>
          </a:prstGeom>
          <a:noFill/>
          <a:ln w="9525" cap="flat" cmpd="sng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sp>
        <p:nvSpPr>
          <p:cNvPr id="31747" name="文本框 18435"/>
          <p:cNvSpPr txBox="1"/>
          <p:nvPr/>
        </p:nvSpPr>
        <p:spPr>
          <a:xfrm>
            <a:off x="5334000" y="533400"/>
            <a:ext cx="297497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4400" b="1">
                <a:solidFill>
                  <a:srgbClr val="05050B"/>
                </a:solidFill>
                <a:latin typeface="Times New Roman" panose="02020603050405020304" pitchFamily="18" charset="0"/>
                <a:ea typeface="华文新魏" pitchFamily="2" charset="-122"/>
              </a:rPr>
              <a:t>肥沃的土地</a:t>
            </a:r>
          </a:p>
        </p:txBody>
      </p:sp>
    </p:spTree>
  </p:cSld>
  <p:clrMapOvr>
    <a:masterClrMapping/>
  </p:clrMapOvr>
  <p:transition spd="slow" advTm="9000">
    <p:dissolve/>
    <p:sndAc>
      <p:stSnd>
        <p:snd r:embed="rId2" name="chimes.wav"/>
      </p:stSnd>
    </p:sndAc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20481" descr="美丽的松花江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485775"/>
            <a:ext cx="8001000" cy="5295900"/>
          </a:xfrm>
          <a:prstGeom prst="rect">
            <a:avLst/>
          </a:prstGeom>
          <a:noFill/>
          <a:ln w="19050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pic>
        <p:nvPicPr>
          <p:cNvPr id="32770" name="图片 20482" descr="FR_04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352800"/>
            <a:ext cx="9144000" cy="350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文本框 20483"/>
          <p:cNvSpPr txBox="1"/>
          <p:nvPr/>
        </p:nvSpPr>
        <p:spPr>
          <a:xfrm>
            <a:off x="5715000" y="4905375"/>
            <a:ext cx="30480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4000" b="1">
                <a:solidFill>
                  <a:srgbClr val="FFCC66"/>
                </a:solidFill>
                <a:latin typeface="Times New Roman" panose="02020603050405020304" pitchFamily="18" charset="0"/>
                <a:ea typeface="华文新魏" pitchFamily="2" charset="-122"/>
              </a:rPr>
              <a:t>美丽的河流</a:t>
            </a:r>
          </a:p>
        </p:txBody>
      </p:sp>
    </p:spTree>
  </p:cSld>
  <p:clrMapOvr>
    <a:masterClrMapping/>
  </p:clrMapOvr>
  <p:transition spd="slow" advTm="9000">
    <p:dissolve/>
    <p:sndAc>
      <p:stSnd>
        <p:snd r:embed="rId2" name="chimes.wav"/>
      </p:stSnd>
    </p:sndAc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24577" descr="大豆高梁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28600"/>
            <a:ext cx="7315200" cy="6440488"/>
          </a:xfrm>
          <a:prstGeom prst="rect">
            <a:avLst/>
          </a:prstGeom>
          <a:noFill/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</p:pic>
      <p:sp>
        <p:nvSpPr>
          <p:cNvPr id="33794" name="文本框 24578"/>
          <p:cNvSpPr txBox="1"/>
          <p:nvPr/>
        </p:nvSpPr>
        <p:spPr>
          <a:xfrm>
            <a:off x="7924800" y="1066800"/>
            <a:ext cx="831850" cy="4864100"/>
          </a:xfrm>
          <a:prstGeom prst="rect">
            <a:avLst/>
          </a:prstGeom>
          <a:noFill/>
          <a:ln w="38100" cap="rnd" cmpd="sng">
            <a:solidFill>
              <a:srgbClr val="9966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vert="eaVert" wrap="none" anchor="t">
            <a:spAutoFit/>
          </a:bodyPr>
          <a:lstStyle/>
          <a:p>
            <a:pPr lvl="0" indent="0"/>
            <a:r>
              <a:rPr lang="zh-CN" altLang="en-US" sz="4000" b="1">
                <a:solidFill>
                  <a:srgbClr val="996600"/>
                </a:solidFill>
                <a:latin typeface="Times New Roman" panose="02020603050405020304" pitchFamily="18" charset="0"/>
                <a:ea typeface="华文新魏" pitchFamily="2" charset="-122"/>
              </a:rPr>
              <a:t>满山遍野的大豆高粱</a:t>
            </a:r>
          </a:p>
        </p:txBody>
      </p:sp>
    </p:spTree>
  </p:cSld>
  <p:clrMapOvr>
    <a:masterClrMapping/>
  </p:clrMapOvr>
  <p:transition spd="slow" advTm="9000">
    <p:dissolve/>
    <p:sndAc>
      <p:stSnd>
        <p:snd r:embed="rId2" name="chimes.wav"/>
      </p:stSnd>
    </p:sndAc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图片 25601" descr="hua0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1625" y="-225425"/>
            <a:ext cx="9750425" cy="731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3" name="图片 25602" descr="大豆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913063" cy="3429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4" name="图片 25603" descr="玉米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773238"/>
            <a:ext cx="4572000" cy="4584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5" name="文本框 25604"/>
          <p:cNvSpPr txBox="1"/>
          <p:nvPr/>
        </p:nvSpPr>
        <p:spPr>
          <a:xfrm>
            <a:off x="7559675" y="3352800"/>
            <a:ext cx="12033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4000" b="1" i="1" u="sng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</a:rPr>
              <a:t>玉米</a:t>
            </a:r>
          </a:p>
        </p:txBody>
      </p:sp>
      <p:sp>
        <p:nvSpPr>
          <p:cNvPr id="25606" name="文本框 25605"/>
          <p:cNvSpPr txBox="1"/>
          <p:nvPr/>
        </p:nvSpPr>
        <p:spPr>
          <a:xfrm>
            <a:off x="2209800" y="2540000"/>
            <a:ext cx="14478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zh-CN" altLang="en-US" sz="4000" b="1" i="1" u="sng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</a:rPr>
              <a:t>豆粒</a:t>
            </a:r>
          </a:p>
        </p:txBody>
      </p:sp>
      <p:pic>
        <p:nvPicPr>
          <p:cNvPr id="25607" name="图片 25606" descr="大豆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429000"/>
            <a:ext cx="4572000" cy="3497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8" name="文本框 25607"/>
          <p:cNvSpPr txBox="1"/>
          <p:nvPr/>
        </p:nvSpPr>
        <p:spPr>
          <a:xfrm>
            <a:off x="5257800" y="288925"/>
            <a:ext cx="184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endParaRPr lang="zh-CN" altLang="en-US" sz="4000" b="1">
              <a:solidFill>
                <a:srgbClr val="CC00CC"/>
              </a:solidFill>
              <a:latin typeface="Times New Roman" panose="02020603050405020304" pitchFamily="18" charset="0"/>
              <a:ea typeface="隶书" pitchFamily="1" charset="-122"/>
            </a:endParaRPr>
          </a:p>
        </p:txBody>
      </p:sp>
    </p:spTree>
  </p:cSld>
  <p:clrMapOvr>
    <a:masterClrMapping/>
  </p:clrMapOvr>
  <p:transition spd="slow" advTm="9000"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/>
      <p:bldP spid="2560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图片 26625" descr="hua010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-301625" y="-225425"/>
            <a:ext cx="9750425" cy="731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7" name="图片 26626" descr="高粱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114800" cy="5105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8" name="图片 26627" descr="高粱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00" y="0"/>
            <a:ext cx="4079875" cy="5105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9" name="图片 26628" descr="煤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800" y="2514600"/>
            <a:ext cx="5029200" cy="434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0" name="文本框 26629"/>
          <p:cNvSpPr txBox="1"/>
          <p:nvPr/>
        </p:nvSpPr>
        <p:spPr>
          <a:xfrm>
            <a:off x="6934200" y="1828800"/>
            <a:ext cx="12033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4000" b="1" i="1" u="sng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</a:rPr>
              <a:t>煤块</a:t>
            </a:r>
          </a:p>
        </p:txBody>
      </p:sp>
      <p:sp>
        <p:nvSpPr>
          <p:cNvPr id="26631" name="文本框 26630"/>
          <p:cNvSpPr txBox="1"/>
          <p:nvPr/>
        </p:nvSpPr>
        <p:spPr>
          <a:xfrm>
            <a:off x="1143000" y="5105400"/>
            <a:ext cx="12033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4000" b="1" i="1" u="sng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</a:rPr>
              <a:t>高粱</a:t>
            </a:r>
          </a:p>
        </p:txBody>
      </p:sp>
    </p:spTree>
  </p:cSld>
  <p:clrMapOvr>
    <a:masterClrMapping/>
  </p:clrMapOvr>
  <p:transition spd="slow" advTm="9000"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  <p:bldP spid="266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图片 23553" descr="鹿茸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524000"/>
            <a:ext cx="3781425" cy="27574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6" name="文本框 23554"/>
          <p:cNvSpPr txBox="1"/>
          <p:nvPr/>
        </p:nvSpPr>
        <p:spPr>
          <a:xfrm>
            <a:off x="4495800" y="3429000"/>
            <a:ext cx="37338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华文新魏" pitchFamily="2" charset="-122"/>
              </a:rPr>
              <a:t>驰名中外的“东北三宝”</a:t>
            </a:r>
          </a:p>
        </p:txBody>
      </p:sp>
      <p:pic>
        <p:nvPicPr>
          <p:cNvPr id="36867" name="图片 23555" descr="人参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0"/>
            <a:ext cx="3276600" cy="304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68" name="图片 23556" descr="貂皮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5400" y="4191000"/>
            <a:ext cx="3200400" cy="2351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9" name="文本框 23557"/>
          <p:cNvSpPr txBox="1"/>
          <p:nvPr/>
        </p:nvSpPr>
        <p:spPr>
          <a:xfrm>
            <a:off x="533400" y="3810000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b="1">
                <a:solidFill>
                  <a:srgbClr val="FFCC66"/>
                </a:solidFill>
                <a:latin typeface="Times New Roman" panose="02020603050405020304" pitchFamily="18" charset="0"/>
                <a:ea typeface="华文新魏" pitchFamily="2" charset="-122"/>
              </a:rPr>
              <a:t>鹿茸</a:t>
            </a:r>
          </a:p>
        </p:txBody>
      </p:sp>
      <p:sp>
        <p:nvSpPr>
          <p:cNvPr id="36870" name="文本框 23558"/>
          <p:cNvSpPr txBox="1"/>
          <p:nvPr/>
        </p:nvSpPr>
        <p:spPr>
          <a:xfrm>
            <a:off x="5410200" y="2590800"/>
            <a:ext cx="7889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b="1">
                <a:solidFill>
                  <a:srgbClr val="FFCC66"/>
                </a:solidFill>
                <a:latin typeface="Times New Roman" panose="02020603050405020304" pitchFamily="18" charset="0"/>
                <a:ea typeface="华文新魏" pitchFamily="2" charset="-122"/>
              </a:rPr>
              <a:t>人参</a:t>
            </a:r>
          </a:p>
        </p:txBody>
      </p:sp>
      <p:sp>
        <p:nvSpPr>
          <p:cNvPr id="36871" name="文本框 23559"/>
          <p:cNvSpPr txBox="1"/>
          <p:nvPr/>
        </p:nvSpPr>
        <p:spPr>
          <a:xfrm>
            <a:off x="5105400" y="6096000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b="1">
                <a:solidFill>
                  <a:srgbClr val="996600"/>
                </a:solidFill>
                <a:latin typeface="Times New Roman" panose="02020603050405020304" pitchFamily="18" charset="0"/>
                <a:ea typeface="华文新魏" pitchFamily="2" charset="-122"/>
              </a:rPr>
              <a:t>貂皮</a:t>
            </a:r>
          </a:p>
        </p:txBody>
      </p:sp>
    </p:spTree>
  </p:cSld>
  <p:clrMapOvr>
    <a:masterClrMapping/>
  </p:clrMapOvr>
  <p:transition spd="slow" advTm="9000">
    <p:dissolve/>
    <p:sndAc>
      <p:stSnd>
        <p:snd r:embed="rId2" name="chimes.wav"/>
      </p:stSnd>
    </p:sndAc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4"/>
          <p:cNvSpPr txBox="1"/>
          <p:nvPr/>
        </p:nvSpPr>
        <p:spPr>
          <a:xfrm>
            <a:off x="541683" y="536548"/>
            <a:ext cx="8077200" cy="1752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/>
            <a:r>
              <a:rPr lang="en-US" altLang="zh-CN" sz="36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36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第一段中列举了哪些东北特有的景物、物产？你认为有必要列举那么多吗？删去一半如何？</a:t>
            </a:r>
          </a:p>
        </p:txBody>
      </p:sp>
      <p:sp>
        <p:nvSpPr>
          <p:cNvPr id="159749" name="Text Box 5"/>
          <p:cNvSpPr txBox="1"/>
          <p:nvPr/>
        </p:nvSpPr>
        <p:spPr>
          <a:xfrm>
            <a:off x="342900" y="2420888"/>
            <a:ext cx="8458200" cy="3643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lnSpc>
                <a:spcPct val="120000"/>
              </a:lnSpc>
            </a:pPr>
            <a:r>
              <a:rPr lang="en-US" altLang="zh-CN" dirty="0">
                <a:solidFill>
                  <a:srgbClr val="802C1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802C1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碧绿的白桦林、奔流似的马群、蒙古狗、红布似的高粱、金黄的豆粒、黑色的土地、斑斓的山雕、奔驰的鹿群、煤块、赤色的足金、悠远的车铃等等；有必要，删去不好，因为这些都是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关东大地的代表物品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，代表着关东大地的特征，它可以使读者充分了解关东大地，感受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关东大地的美丽富饶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，也可以唤起读者的想象。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图片 11265" descr="2003-9-3-101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" y="0"/>
            <a:ext cx="91948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38" name="文本框 11266"/>
          <p:cNvSpPr txBox="1"/>
          <p:nvPr/>
        </p:nvSpPr>
        <p:spPr>
          <a:xfrm>
            <a:off x="304800" y="457200"/>
            <a:ext cx="4843463" cy="922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合作探究：</a:t>
            </a:r>
            <a:endParaRPr lang="zh-CN" altLang="en-US" sz="4400" b="1">
              <a:solidFill>
                <a:srgbClr val="CC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571500" y="2955925"/>
            <a:ext cx="8610600" cy="706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400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提示：从文中找相关的句子体会    </a:t>
            </a:r>
          </a:p>
        </p:txBody>
      </p:sp>
      <p:sp>
        <p:nvSpPr>
          <p:cNvPr id="39940" name="矩形 11268"/>
          <p:cNvSpPr/>
          <p:nvPr/>
        </p:nvSpPr>
        <p:spPr>
          <a:xfrm>
            <a:off x="7273925" y="5949950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sp>
        <p:nvSpPr>
          <p:cNvPr id="39941" name="文本框 2"/>
          <p:cNvSpPr txBox="1"/>
          <p:nvPr/>
        </p:nvSpPr>
        <p:spPr>
          <a:xfrm>
            <a:off x="592138" y="3552825"/>
            <a:ext cx="7072312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楷体_GB2312" pitchFamily="1" charset="-122"/>
              <a:sym typeface="宋体" panose="02010600030101010101" pitchFamily="2" charset="-122"/>
            </a:endParaRPr>
          </a:p>
        </p:txBody>
      </p:sp>
      <p:sp>
        <p:nvSpPr>
          <p:cNvPr id="39942" name="文本框 1"/>
          <p:cNvSpPr txBox="1"/>
          <p:nvPr/>
        </p:nvSpPr>
        <p:spPr>
          <a:xfrm>
            <a:off x="895350" y="1463675"/>
            <a:ext cx="6383338" cy="9223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5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活动二：体会作者情</a:t>
            </a: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文本框 1"/>
          <p:cNvSpPr txBox="1"/>
          <p:nvPr/>
        </p:nvSpPr>
        <p:spPr>
          <a:xfrm>
            <a:off x="1076325" y="963613"/>
            <a:ext cx="7665881" cy="95410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我的心还在喷涌着血液吧，因为我常常感到</a:t>
            </a:r>
          </a:p>
          <a:p>
            <a:pPr lvl="0" indent="0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它在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泛滥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着一种 热情。</a:t>
            </a:r>
          </a:p>
        </p:txBody>
      </p:sp>
      <p:sp>
        <p:nvSpPr>
          <p:cNvPr id="40964" name="文本框 1"/>
          <p:cNvSpPr txBox="1"/>
          <p:nvPr/>
        </p:nvSpPr>
        <p:spPr>
          <a:xfrm>
            <a:off x="1076325" y="2090738"/>
            <a:ext cx="268288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>
                <a:solidFill>
                  <a:srgbClr val="CC33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 </a:t>
            </a:r>
            <a:endParaRPr lang="zh-CN" altLang="en-US">
              <a:solidFill>
                <a:srgbClr val="FF0000"/>
              </a:solidFill>
              <a:latin typeface="Arial" panose="020B0604020202020204" pitchFamily="34" charset="0"/>
              <a:ea typeface="隶书" pitchFamily="1" charset="-122"/>
              <a:sym typeface="宋体" panose="02010600030101010101" pitchFamily="2" charset="-122"/>
            </a:endParaRPr>
          </a:p>
        </p:txBody>
      </p:sp>
      <p:sp>
        <p:nvSpPr>
          <p:cNvPr id="40965" name="文本框 3"/>
          <p:cNvSpPr txBox="1"/>
          <p:nvPr/>
        </p:nvSpPr>
        <p:spPr>
          <a:xfrm>
            <a:off x="1943100" y="3381375"/>
            <a:ext cx="3111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1560" y="2420888"/>
            <a:ext cx="8441735" cy="310854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      “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泛滥”一词愿意是“江河水溢出，淹没土地”，</a:t>
            </a:r>
          </a:p>
          <a:p>
            <a:pPr lvl="0" indent="0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又引申为“思想、事物到处扩散”，是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贬词褒用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。</a:t>
            </a:r>
          </a:p>
          <a:p>
            <a:pPr lvl="0" indent="0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这里是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无法操纵与控制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的意思。表现出作者的心情</a:t>
            </a:r>
          </a:p>
          <a:p>
            <a:pPr lvl="0" indent="0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正如决堤的洪水不可遏止地想四下泛滥奔流，一发</a:t>
            </a:r>
          </a:p>
          <a:p>
            <a:pPr lvl="0" indent="0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不可收拾。它比用“澎湃”“涌动”等词语更多了</a:t>
            </a:r>
          </a:p>
          <a:p>
            <a:pPr lvl="0" indent="0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几分野性和难以驾驭的力量。表达了作者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极其强烈</a:t>
            </a:r>
          </a:p>
          <a:p>
            <a:pPr lvl="0" indent="0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隶书" pitchFamily="1" charset="-122"/>
                <a:sym typeface="宋体" panose="02010600030101010101" pitchFamily="2" charset="-122"/>
              </a:rPr>
              <a:t>的思乡之情。</a:t>
            </a:r>
            <a:endParaRPr lang="zh-CN" altLang="en-US" sz="2800" dirty="0"/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文本框 2"/>
          <p:cNvSpPr txBox="1"/>
          <p:nvPr/>
        </p:nvSpPr>
        <p:spPr>
          <a:xfrm>
            <a:off x="1014413" y="1039813"/>
            <a:ext cx="61515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在那田垄里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埋葬</a:t>
            </a: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过我的欢笑。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208088" y="2103438"/>
            <a:ext cx="7280275" cy="9540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用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埋葬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一词，更多了一层沉重的感觉和悲愤</a:t>
            </a:r>
          </a:p>
          <a:p>
            <a:pPr lvl="0" indent="0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的心绪，也表达了作者对侵略者的痛恨。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图片 11265" descr="2003-9-3-101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" y="0"/>
            <a:ext cx="91948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0" name="文本框 11266"/>
          <p:cNvSpPr txBox="1"/>
          <p:nvPr/>
        </p:nvSpPr>
        <p:spPr>
          <a:xfrm>
            <a:off x="304800" y="457200"/>
            <a:ext cx="4843463" cy="922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合作探究：</a:t>
            </a:r>
            <a:endParaRPr lang="zh-CN" altLang="en-US" sz="4400" b="1">
              <a:solidFill>
                <a:srgbClr val="CC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571500" y="2955925"/>
            <a:ext cx="8610600" cy="706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400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提示：从修辞的角度去体会。   </a:t>
            </a:r>
          </a:p>
        </p:txBody>
      </p:sp>
      <p:sp>
        <p:nvSpPr>
          <p:cNvPr id="43012" name="矩形 11268"/>
          <p:cNvSpPr/>
          <p:nvPr/>
        </p:nvSpPr>
        <p:spPr>
          <a:xfrm>
            <a:off x="7273925" y="5949950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sp>
        <p:nvSpPr>
          <p:cNvPr id="43013" name="文本框 2"/>
          <p:cNvSpPr txBox="1"/>
          <p:nvPr/>
        </p:nvSpPr>
        <p:spPr>
          <a:xfrm>
            <a:off x="592138" y="3552825"/>
            <a:ext cx="7072312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楷体_GB2312" pitchFamily="1" charset="-122"/>
              <a:sym typeface="宋体" panose="02010600030101010101" pitchFamily="2" charset="-122"/>
            </a:endParaRPr>
          </a:p>
        </p:txBody>
      </p:sp>
      <p:sp>
        <p:nvSpPr>
          <p:cNvPr id="43014" name="文本框 1"/>
          <p:cNvSpPr txBox="1"/>
          <p:nvPr/>
        </p:nvSpPr>
        <p:spPr>
          <a:xfrm>
            <a:off x="895350" y="1463675"/>
            <a:ext cx="6383338" cy="9223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5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活动三：体会艺术美</a:t>
            </a: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矩形 55297"/>
          <p:cNvSpPr/>
          <p:nvPr/>
        </p:nvSpPr>
        <p:spPr>
          <a:xfrm>
            <a:off x="380820" y="548680"/>
            <a:ext cx="8151620" cy="2123658"/>
          </a:xfrm>
          <a:prstGeom prst="rect">
            <a:avLst/>
          </a:prstGeom>
          <a:solidFill>
            <a:srgbClr val="FFFF99">
              <a:alpha val="82001"/>
            </a:srgb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3600" dirty="0">
                <a:solidFill>
                  <a:schemeClr val="accent2"/>
                </a:solidFill>
                <a:latin typeface="隶书" pitchFamily="1" charset="-122"/>
                <a:ea typeface="隶书" pitchFamily="1" charset="-122"/>
              </a:rPr>
              <a:t>    </a:t>
            </a:r>
            <a:r>
              <a:rPr lang="zh-CN" altLang="en-US" sz="3200" dirty="0">
                <a:latin typeface="隶书" pitchFamily="1" charset="-122"/>
                <a:ea typeface="隶书" pitchFamily="1" charset="-122"/>
              </a:rPr>
              <a:t>文章起初写“关东大地”用“她”来称呼，而到了后面却改口说“土地，原野，我的家乡，你必须被解放</a:t>
            </a:r>
            <a:r>
              <a:rPr lang="en-US" altLang="zh-CN" sz="3200" dirty="0">
                <a:latin typeface="隶书" pitchFamily="1" charset="-122"/>
                <a:ea typeface="隶书" pitchFamily="1" charset="-122"/>
              </a:rPr>
              <a:t>!</a:t>
            </a:r>
            <a:r>
              <a:rPr lang="zh-CN" altLang="en-US" sz="3200" dirty="0">
                <a:latin typeface="隶书" pitchFamily="1" charset="-122"/>
                <a:ea typeface="隶书" pitchFamily="1" charset="-122"/>
              </a:rPr>
              <a:t>你必须站立”，为什么</a:t>
            </a:r>
            <a:r>
              <a:rPr lang="en-US" altLang="zh-CN" sz="3200" dirty="0">
                <a:latin typeface="隶书" pitchFamily="1" charset="-122"/>
                <a:ea typeface="隶书" pitchFamily="1" charset="-122"/>
              </a:rPr>
              <a:t>? </a:t>
            </a:r>
          </a:p>
        </p:txBody>
      </p:sp>
      <p:sp>
        <p:nvSpPr>
          <p:cNvPr id="55301" name="文本框 55300"/>
          <p:cNvSpPr txBox="1"/>
          <p:nvPr/>
        </p:nvSpPr>
        <p:spPr>
          <a:xfrm>
            <a:off x="355600" y="3027363"/>
            <a:ext cx="8280400" cy="3081337"/>
          </a:xfrm>
          <a:prstGeom prst="rect">
            <a:avLst/>
          </a:prstGeom>
          <a:solidFill>
            <a:srgbClr val="CCFFFF">
              <a:alpha val="89998"/>
            </a:srgbClr>
          </a:solidFill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2800" dirty="0">
                <a:solidFill>
                  <a:srgbClr val="CC3300"/>
                </a:solidFill>
                <a:latin typeface="Arial" panose="020B0604020202020204" pitchFamily="34" charset="0"/>
                <a:ea typeface="隶书" pitchFamily="1" charset="-122"/>
              </a:rPr>
              <a:t>       </a:t>
            </a:r>
            <a:r>
              <a:rPr lang="zh-CN" altLang="en-US" sz="2800" dirty="0">
                <a:solidFill>
                  <a:srgbClr val="3333FF"/>
                </a:solidFill>
                <a:latin typeface="Arial" panose="020B0604020202020204" pitchFamily="34" charset="0"/>
                <a:ea typeface="隶书" pitchFamily="1" charset="-122"/>
              </a:rPr>
              <a:t>人称的变化实际上是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隶书" pitchFamily="1" charset="-122"/>
              </a:rPr>
              <a:t>情感的变化</a:t>
            </a:r>
            <a:r>
              <a:rPr lang="zh-CN" altLang="en-US" sz="2800" dirty="0">
                <a:solidFill>
                  <a:srgbClr val="3333FF"/>
                </a:solidFill>
                <a:latin typeface="Arial" panose="020B0604020202020204" pitchFamily="34" charset="0"/>
                <a:ea typeface="隶书" pitchFamily="1" charset="-122"/>
              </a:rPr>
              <a:t>的结果。文章开始用第三人称，是因为感情起初比较平稳，但随着作者情绪一步步的激动，作者就不满足于使用向第三者介绍的人称代词“她”了，于是抛开读者直接与自己所叙述的对象进行对话交流，对土地以“你”相称，情感显得更加直接而迫切。这在修辞上叫做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隶书" pitchFamily="1" charset="-122"/>
              </a:rPr>
              <a:t>“呼告”，具有强烈的抒情效果。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图片 11265" descr="2003-9-3-101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" y="0"/>
            <a:ext cx="91948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8" name="文本框 11266"/>
          <p:cNvSpPr txBox="1"/>
          <p:nvPr/>
        </p:nvSpPr>
        <p:spPr>
          <a:xfrm>
            <a:off x="304800" y="457200"/>
            <a:ext cx="4843463" cy="922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探究主题：</a:t>
            </a:r>
            <a:endParaRPr lang="zh-CN" altLang="en-US" sz="4400" b="1">
              <a:solidFill>
                <a:srgbClr val="CC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571500" y="2955925"/>
            <a:ext cx="8610600" cy="1938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en-US" altLang="zh-CN" sz="40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zh-CN" altLang="en-US" sz="400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抒发了作者对沦亡故乡的强烈的思念之情和对侵略者的痛恨，并发出了为故乡而战斗牺牲的誓言。   </a:t>
            </a:r>
          </a:p>
        </p:txBody>
      </p:sp>
      <p:sp>
        <p:nvSpPr>
          <p:cNvPr id="45060" name="矩形 11268"/>
          <p:cNvSpPr/>
          <p:nvPr/>
        </p:nvSpPr>
        <p:spPr>
          <a:xfrm>
            <a:off x="7273925" y="5949950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sp>
        <p:nvSpPr>
          <p:cNvPr id="45061" name="文本框 1"/>
          <p:cNvSpPr txBox="1"/>
          <p:nvPr/>
        </p:nvSpPr>
        <p:spPr>
          <a:xfrm>
            <a:off x="304800" y="1379538"/>
            <a:ext cx="883920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你认为文章表达了作者怎样的感情 ？</a:t>
            </a: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图片 11265" descr="2003-9-3-101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" y="0"/>
            <a:ext cx="91948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2" name="文本框 11266"/>
          <p:cNvSpPr txBox="1"/>
          <p:nvPr/>
        </p:nvSpPr>
        <p:spPr>
          <a:xfrm>
            <a:off x="304800" y="457200"/>
            <a:ext cx="4843463" cy="922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小结课程：</a:t>
            </a:r>
            <a:endParaRPr lang="zh-CN" altLang="en-US" sz="4400" b="1">
              <a:solidFill>
                <a:srgbClr val="CC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83" name="矩形 11268"/>
          <p:cNvSpPr/>
          <p:nvPr/>
        </p:nvSpPr>
        <p:spPr>
          <a:xfrm>
            <a:off x="7273925" y="5949950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sp>
        <p:nvSpPr>
          <p:cNvPr id="46084" name="文本框 2"/>
          <p:cNvSpPr txBox="1"/>
          <p:nvPr/>
        </p:nvSpPr>
        <p:spPr>
          <a:xfrm>
            <a:off x="592138" y="3552825"/>
            <a:ext cx="7072312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楷体_GB2312" pitchFamily="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图片 11265" descr="2003-9-3-101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400" y="0"/>
            <a:ext cx="91948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06" name="文本框 11266"/>
          <p:cNvSpPr txBox="1"/>
          <p:nvPr/>
        </p:nvSpPr>
        <p:spPr>
          <a:xfrm>
            <a:off x="304800" y="457200"/>
            <a:ext cx="4843463" cy="922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indent="0"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习作训练：</a:t>
            </a:r>
            <a:endParaRPr lang="zh-CN" altLang="en-US" sz="4400" b="1">
              <a:solidFill>
                <a:srgbClr val="CC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7107" name="矩形 11268"/>
          <p:cNvSpPr/>
          <p:nvPr/>
        </p:nvSpPr>
        <p:spPr>
          <a:xfrm>
            <a:off x="7273925" y="5949950"/>
            <a:ext cx="18700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sp>
        <p:nvSpPr>
          <p:cNvPr id="47108" name="文本框 2"/>
          <p:cNvSpPr txBox="1"/>
          <p:nvPr/>
        </p:nvSpPr>
        <p:spPr>
          <a:xfrm>
            <a:off x="592138" y="3552825"/>
            <a:ext cx="7072312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  <a:ea typeface="楷体_GB2312" pitchFamily="1" charset="-122"/>
              <a:sym typeface="宋体" panose="02010600030101010101" pitchFamily="2" charset="-122"/>
            </a:endParaRPr>
          </a:p>
        </p:txBody>
      </p:sp>
      <p:sp>
        <p:nvSpPr>
          <p:cNvPr id="47109" name="文本框 1"/>
          <p:cNvSpPr txBox="1"/>
          <p:nvPr/>
        </p:nvSpPr>
        <p:spPr>
          <a:xfrm>
            <a:off x="1995488" y="1379538"/>
            <a:ext cx="4775200" cy="18764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写写</a:t>
            </a:r>
            <a:r>
              <a:rPr lang="en-US" altLang="zh-CN" sz="40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我们家乡的美</a:t>
            </a:r>
            <a:r>
              <a:rPr lang="en-US" altLang="zh-CN" sz="40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</a:p>
          <a:p>
            <a:pPr lvl="0" indent="0"/>
            <a:r>
              <a:rPr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  <a:p>
            <a:pPr lvl="0" indent="0"/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（学生交流作品）</a:t>
            </a:r>
          </a:p>
        </p:txBody>
      </p:sp>
    </p:spTree>
  </p:cSld>
  <p:clrMapOvr>
    <a:masterClrMapping/>
  </p:clrMapOvr>
  <p:transition spd="slow">
    <p:checker dir="vert"/>
    <p:sndAc>
      <p:stSnd>
        <p:snd r:embed="rId2" name="type.wav"/>
      </p:stSnd>
    </p:sndAc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图片 56321" descr="赏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375" y="-153987"/>
            <a:ext cx="13484225" cy="9655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0" name="矩形 56324"/>
          <p:cNvSpPr/>
          <p:nvPr/>
        </p:nvSpPr>
        <p:spPr>
          <a:xfrm>
            <a:off x="7235825" y="6021388"/>
            <a:ext cx="2303463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sp>
        <p:nvSpPr>
          <p:cNvPr id="48131" name="文本框 1"/>
          <p:cNvSpPr txBox="1"/>
          <p:nvPr/>
        </p:nvSpPr>
        <p:spPr>
          <a:xfrm>
            <a:off x="171450" y="2576513"/>
            <a:ext cx="9655175" cy="2554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我们要热爱生我们养我们的土地，因为土地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以它宽厚似海的胸怀哺育着华夏儿女，土地以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它丰腴肥厚的身躯滋养着炎黄子孙，我要为土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地吟一首诗，那就是土地之诗：请同学们一起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来朗诵艾青的《我爱这土地》</a:t>
            </a:r>
          </a:p>
        </p:txBody>
      </p:sp>
    </p:spTree>
  </p:cSld>
  <p:clrMapOvr>
    <a:masterClrMapping/>
  </p:clrMapOvr>
  <p:transition spd="slow">
    <p:dissolve/>
    <p:sndAc>
      <p:stSnd>
        <p:snd r:embed="rId2" name="chimes.wav"/>
      </p:stSnd>
    </p:sndAc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图片 56321" descr="赏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375" y="-153987"/>
            <a:ext cx="13484225" cy="9655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4" name="矩形 56324"/>
          <p:cNvSpPr/>
          <p:nvPr/>
        </p:nvSpPr>
        <p:spPr>
          <a:xfrm>
            <a:off x="7235825" y="6021388"/>
            <a:ext cx="2303463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38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zh-CN" altLang="en-US" sz="3600" b="1" i="1">
                <a:gradFill rotWithShape="0">
                  <a:gsLst>
                    <a:gs pos="0">
                      <a:srgbClr val="CBCBCB">
                        <a:alpha val="100000"/>
                      </a:srgbClr>
                    </a:gs>
                    <a:gs pos="13000">
                      <a:srgbClr val="5F5F5F">
                        <a:alpha val="100000"/>
                      </a:srgbClr>
                    </a:gs>
                    <a:gs pos="21001">
                      <a:srgbClr val="5F5F5F">
                        <a:alpha val="100000"/>
                      </a:srgbClr>
                    </a:gs>
                    <a:gs pos="63000">
                      <a:srgbClr val="FFFFFF">
                        <a:alpha val="100000"/>
                      </a:srgbClr>
                    </a:gs>
                    <a:gs pos="67000">
                      <a:srgbClr val="B2B2B2">
                        <a:alpha val="100000"/>
                      </a:srgbClr>
                    </a:gs>
                    <a:gs pos="69000">
                      <a:srgbClr val="292929">
                        <a:alpha val="100000"/>
                      </a:srgbClr>
                    </a:gs>
                    <a:gs pos="82001">
                      <a:srgbClr val="777777">
                        <a:alpha val="100000"/>
                      </a:srgbClr>
                    </a:gs>
                    <a:gs pos="100000">
                      <a:srgbClr val="EAEAEA">
                        <a:alpha val="100000"/>
                      </a:srgbClr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 土地的誓言 </a:t>
            </a:r>
          </a:p>
        </p:txBody>
      </p:sp>
      <p:sp>
        <p:nvSpPr>
          <p:cNvPr id="49155" name="文本框 2"/>
          <p:cNvSpPr txBox="1"/>
          <p:nvPr/>
        </p:nvSpPr>
        <p:spPr>
          <a:xfrm>
            <a:off x="1030288" y="1003300"/>
            <a:ext cx="7527925" cy="55086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indent="0"/>
            <a:r>
              <a:rPr lang="en-US" altLang="zh-CN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                          </a:t>
            </a:r>
            <a:r>
              <a:rPr lang="en-US" altLang="zh-CN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 </a:t>
            </a:r>
            <a:r>
              <a:rPr lang="zh-CN" altLang="en-US" sz="3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我爱这土地</a:t>
            </a:r>
          </a:p>
          <a:p>
            <a:pPr lvl="0" indent="0"/>
            <a:r>
              <a:rPr lang="zh-CN" altLang="en-US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           </a:t>
            </a:r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假如我是一只鸟，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　　我也应该用嘶哑的喉咙歌唱：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　　这被暴风雨所打击着的土地，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　　这永远汹涌着我们的悲愤的河流，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　　这无止息地吹刮着的激怒的风，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　　和那来自林间的无比温柔的黎明……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　　——然后我死了，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　　连羽毛也腐烂在土地里面。</a:t>
            </a:r>
          </a:p>
          <a:p>
            <a:pPr lvl="0" indent="0"/>
            <a:r>
              <a:rPr lang="zh-CN" altLang="en-US" sz="32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　　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为什么我的眼里常含泪水？</a:t>
            </a:r>
          </a:p>
          <a:p>
            <a:pPr lvl="0" indent="0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　　因为我对这土地爱得深沉……   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宋体" panose="02010600030101010101" pitchFamily="2" charset="-122"/>
              </a:rPr>
              <a:t> </a:t>
            </a:r>
          </a:p>
        </p:txBody>
      </p:sp>
      <p:pic>
        <p:nvPicPr>
          <p:cNvPr id="49156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198100" y="102616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Sumi Painting">
  <a:themeElements>
    <a:clrScheme name="">
      <a:dk1>
        <a:srgbClr val="545472"/>
      </a:dk1>
      <a:lt1>
        <a:srgbClr val="FFFFFF"/>
      </a:lt1>
      <a:dk2>
        <a:srgbClr val="655851"/>
      </a:dk2>
      <a:lt2>
        <a:srgbClr val="B49234"/>
      </a:lt2>
      <a:accent1>
        <a:srgbClr val="F8C684"/>
      </a:accent1>
      <a:accent2>
        <a:srgbClr val="E1CE97"/>
      </a:accent2>
      <a:accent3>
        <a:srgbClr val="FFFFFF"/>
      </a:accent3>
      <a:accent4>
        <a:srgbClr val="474761"/>
      </a:accent4>
      <a:accent5>
        <a:srgbClr val="FBDFC2"/>
      </a:accent5>
      <a:accent6>
        <a:srgbClr val="CAB887"/>
      </a:accent6>
      <a:hlink>
        <a:srgbClr val="7C6148"/>
      </a:hlink>
      <a:folHlink>
        <a:srgbClr val="8E8562"/>
      </a:folHlink>
    </a:clrScheme>
    <a:fontScheme name="">
      <a:majorFont>
        <a:latin typeface="Tahoma"/>
        <a:ea typeface="宋体"/>
        <a:cs typeface="Arial"/>
      </a:majorFont>
      <a:minorFont>
        <a:latin typeface="Tahoma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545472"/>
        </a:dk1>
        <a:lt1>
          <a:srgbClr val="FFFFFF"/>
        </a:lt1>
        <a:dk2>
          <a:srgbClr val="660066"/>
        </a:dk2>
        <a:lt2>
          <a:srgbClr val="9797B7"/>
        </a:lt2>
        <a:accent1>
          <a:srgbClr val="A7CCD9"/>
        </a:accent1>
        <a:accent2>
          <a:srgbClr val="C7C7DF"/>
        </a:accent2>
        <a:accent3>
          <a:srgbClr val="FFFFFF"/>
        </a:accent3>
        <a:accent4>
          <a:srgbClr val="474761"/>
        </a:accent4>
        <a:accent5>
          <a:srgbClr val="D0E2E9"/>
        </a:accent5>
        <a:accent6>
          <a:srgbClr val="B2B2C8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45472"/>
        </a:dk1>
        <a:lt1>
          <a:srgbClr val="FFFFFF"/>
        </a:lt1>
        <a:dk2>
          <a:srgbClr val="892D5B"/>
        </a:dk2>
        <a:lt2>
          <a:srgbClr val="68A7BE"/>
        </a:lt2>
        <a:accent1>
          <a:srgbClr val="CAACCC"/>
        </a:accent1>
        <a:accent2>
          <a:srgbClr val="A7CCD9"/>
        </a:accent2>
        <a:accent3>
          <a:srgbClr val="FFFFFF"/>
        </a:accent3>
        <a:accent4>
          <a:srgbClr val="474761"/>
        </a:accent4>
        <a:accent5>
          <a:srgbClr val="E1D2E2"/>
        </a:accent5>
        <a:accent6>
          <a:srgbClr val="95B7C2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6C6C6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45472"/>
        </a:dk1>
        <a:lt1>
          <a:srgbClr val="FFFFFF"/>
        </a:lt1>
        <a:dk2>
          <a:srgbClr val="892D5B"/>
        </a:dk2>
        <a:lt2>
          <a:srgbClr val="AC3872"/>
        </a:lt2>
        <a:accent1>
          <a:srgbClr val="660066"/>
        </a:accent1>
        <a:accent2>
          <a:srgbClr val="E2A6C4"/>
        </a:accent2>
        <a:accent3>
          <a:srgbClr val="FFFFFF"/>
        </a:accent3>
        <a:accent4>
          <a:srgbClr val="474761"/>
        </a:accent4>
        <a:accent5>
          <a:srgbClr val="B9AAB9"/>
        </a:accent5>
        <a:accent6>
          <a:srgbClr val="CA94AF"/>
        </a:accent6>
        <a:hlink>
          <a:srgbClr val="8585FF"/>
        </a:hlink>
        <a:folHlink>
          <a:srgbClr val="563E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45472"/>
        </a:dk1>
        <a:lt1>
          <a:srgbClr val="FFFFFF"/>
        </a:lt1>
        <a:dk2>
          <a:srgbClr val="892D5B"/>
        </a:dk2>
        <a:lt2>
          <a:srgbClr val="515BA7"/>
        </a:lt2>
        <a:accent1>
          <a:srgbClr val="8BD8E7"/>
        </a:accent1>
        <a:accent2>
          <a:srgbClr val="A5AAD3"/>
        </a:accent2>
        <a:accent3>
          <a:srgbClr val="FFFFFF"/>
        </a:accent3>
        <a:accent4>
          <a:srgbClr val="474761"/>
        </a:accent4>
        <a:accent5>
          <a:srgbClr val="C5E8F1"/>
        </a:accent5>
        <a:accent6>
          <a:srgbClr val="9498BD"/>
        </a:accent6>
        <a:hlink>
          <a:srgbClr val="B78AFA"/>
        </a:hlink>
        <a:folHlink>
          <a:srgbClr val="A0A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45472"/>
        </a:dk1>
        <a:lt1>
          <a:srgbClr val="FFFFFF"/>
        </a:lt1>
        <a:dk2>
          <a:srgbClr val="37467F"/>
        </a:dk2>
        <a:lt2>
          <a:srgbClr val="547A3C"/>
        </a:lt2>
        <a:accent1>
          <a:srgbClr val="8BD8E7"/>
        </a:accent1>
        <a:accent2>
          <a:srgbClr val="B7D3A5"/>
        </a:accent2>
        <a:accent3>
          <a:srgbClr val="FFFFFF"/>
        </a:accent3>
        <a:accent4>
          <a:srgbClr val="474761"/>
        </a:accent4>
        <a:accent5>
          <a:srgbClr val="C5E8F1"/>
        </a:accent5>
        <a:accent6>
          <a:srgbClr val="A4BD94"/>
        </a:accent6>
        <a:hlink>
          <a:srgbClr val="619147"/>
        </a:hlink>
        <a:folHlink>
          <a:srgbClr val="94BE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45472"/>
        </a:dk1>
        <a:lt1>
          <a:srgbClr val="FFFFFF"/>
        </a:lt1>
        <a:dk2>
          <a:srgbClr val="655851"/>
        </a:dk2>
        <a:lt2>
          <a:srgbClr val="B49234"/>
        </a:lt2>
        <a:accent1>
          <a:srgbClr val="F8C684"/>
        </a:accent1>
        <a:accent2>
          <a:srgbClr val="E1CE97"/>
        </a:accent2>
        <a:accent3>
          <a:srgbClr val="FFFFFF"/>
        </a:accent3>
        <a:accent4>
          <a:srgbClr val="474761"/>
        </a:accent4>
        <a:accent5>
          <a:srgbClr val="FBDFC2"/>
        </a:accent5>
        <a:accent6>
          <a:srgbClr val="CAB887"/>
        </a:accent6>
        <a:hlink>
          <a:srgbClr val="7C6148"/>
        </a:hlink>
        <a:folHlink>
          <a:srgbClr val="8E856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1372</Words>
  <Application>Microsoft Office PowerPoint</Application>
  <PresentationFormat>全屏显示(4:3)</PresentationFormat>
  <Paragraphs>163</Paragraphs>
  <Slides>33</Slides>
  <Notes>1</Notes>
  <HiddenSlides>0</HiddenSlides>
  <MMClips>3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3" baseType="lpstr">
      <vt:lpstr>黑体</vt:lpstr>
      <vt:lpstr>华文行楷</vt:lpstr>
      <vt:lpstr>华文新魏</vt:lpstr>
      <vt:lpstr>隶书</vt:lpstr>
      <vt:lpstr>宋体</vt:lpstr>
      <vt:lpstr>Arial</vt:lpstr>
      <vt:lpstr>Tahoma</vt:lpstr>
      <vt:lpstr>Times New Roman</vt:lpstr>
      <vt:lpstr>Wingdings</vt:lpstr>
      <vt:lpstr>Sumi Painting</vt:lpstr>
      <vt:lpstr>PowerPoint 演示文稿</vt:lpstr>
      <vt:lpstr>PowerPoint 演示文稿</vt:lpstr>
      <vt:lpstr>学习目标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Administrator</cp:lastModifiedBy>
  <cp:revision>5</cp:revision>
  <cp:lastPrinted>2021-03-14T11:01:29Z</cp:lastPrinted>
  <dcterms:created xsi:type="dcterms:W3CDTF">2021-03-14T11:01:29Z</dcterms:created>
  <dcterms:modified xsi:type="dcterms:W3CDTF">2021-03-24T00:52:23Z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