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07" d="100"/>
          <a:sy n="107" d="100"/>
        </p:scale>
        <p:origin x="-84" y="-10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EEEB32-F4FD-45A0-8ACD-F0572BAA54BC}" type="datetimeFigureOut">
              <a:rPr lang="zh-CN" altLang="en-US" smtClean="0"/>
              <a:pPr/>
              <a:t>2018-09-06</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36EB0C-A757-47CF-BBD9-A70DC10E3EFF}" type="slidenum">
              <a:rPr lang="zh-CN" altLang="en-US" smtClean="0"/>
              <a:pPr/>
              <a:t>‹#›</a:t>
            </a:fld>
            <a:endParaRPr lang="zh-CN" altLang="en-US"/>
          </a:p>
        </p:txBody>
      </p:sp>
    </p:spTree>
    <p:extLst>
      <p:ext uri="{BB962C8B-B14F-4D97-AF65-F5344CB8AC3E}">
        <p14:creationId xmlns:p14="http://schemas.microsoft.com/office/powerpoint/2010/main" xmlns="" val="23708534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8" Type="http://schemas.openxmlformats.org/officeDocument/2006/relationships/hyperlink" Target="http://www.1ppt.com/powerpoint/" TargetMode="External"/><Relationship Id="rId13" Type="http://schemas.openxmlformats.org/officeDocument/2006/relationships/hyperlink" Target="http://www.1ppt.cn/" TargetMode="External"/><Relationship Id="rId18" Type="http://schemas.openxmlformats.org/officeDocument/2006/relationships/hyperlink" Target="http://www.1ppt.com/kejian/meishu/" TargetMode="External"/><Relationship Id="rId3" Type="http://schemas.openxmlformats.org/officeDocument/2006/relationships/hyperlink" Target="http://www.1ppt.com/moban/" TargetMode="External"/><Relationship Id="rId21" Type="http://schemas.openxmlformats.org/officeDocument/2006/relationships/hyperlink" Target="http://www.1ppt.com/kejian/huaxue/" TargetMode="External"/><Relationship Id="rId7" Type="http://schemas.openxmlformats.org/officeDocument/2006/relationships/hyperlink" Target="http://www.1ppt.com/xiazai/" TargetMode="External"/><Relationship Id="rId12" Type="http://schemas.openxmlformats.org/officeDocument/2006/relationships/hyperlink" Target="http://www.1ppt.com/jiaoan/" TargetMode="External"/><Relationship Id="rId17" Type="http://schemas.openxmlformats.org/officeDocument/2006/relationships/hyperlink" Target="http://www.1ppt.com/kejian/yingyu/" TargetMode="External"/><Relationship Id="rId2" Type="http://schemas.openxmlformats.org/officeDocument/2006/relationships/slide" Target="../slides/slide4.xml"/><Relationship Id="rId16" Type="http://schemas.openxmlformats.org/officeDocument/2006/relationships/hyperlink" Target="http://www.1ppt.com/kejian/shuxue/" TargetMode="External"/><Relationship Id="rId20" Type="http://schemas.openxmlformats.org/officeDocument/2006/relationships/hyperlink" Target="http://www.1ppt.com/kejian/wuli/" TargetMode="External"/><Relationship Id="rId1" Type="http://schemas.openxmlformats.org/officeDocument/2006/relationships/notesMaster" Target="../notesMasters/notesMaster1.xml"/><Relationship Id="rId6" Type="http://schemas.openxmlformats.org/officeDocument/2006/relationships/hyperlink" Target="http://www.1ppt.com/tubiao/" TargetMode="External"/><Relationship Id="rId11" Type="http://schemas.openxmlformats.org/officeDocument/2006/relationships/hyperlink" Target="http://www.1ppt.com/shiti/" TargetMode="External"/><Relationship Id="rId24" Type="http://schemas.openxmlformats.org/officeDocument/2006/relationships/hyperlink" Target="http://www.1ppt.com/kejian/lishi/" TargetMode="External"/><Relationship Id="rId5" Type="http://schemas.openxmlformats.org/officeDocument/2006/relationships/hyperlink" Target="http://www.1ppt.com/beijing/" TargetMode="External"/><Relationship Id="rId15" Type="http://schemas.openxmlformats.org/officeDocument/2006/relationships/hyperlink" Target="http://www.1ppt.com/kejian/yuwen/" TargetMode="External"/><Relationship Id="rId23" Type="http://schemas.openxmlformats.org/officeDocument/2006/relationships/hyperlink" Target="http://www.1ppt.com/kejian/dili/" TargetMode="External"/><Relationship Id="rId10" Type="http://schemas.openxmlformats.org/officeDocument/2006/relationships/hyperlink" Target="http://www.1ppt.com/fanwen/" TargetMode="External"/><Relationship Id="rId19" Type="http://schemas.openxmlformats.org/officeDocument/2006/relationships/hyperlink" Target="http://www.1ppt.com/kejian/kexue/" TargetMode="External"/><Relationship Id="rId4" Type="http://schemas.openxmlformats.org/officeDocument/2006/relationships/hyperlink" Target="http://www.1ppt.com/sucai/" TargetMode="External"/><Relationship Id="rId9" Type="http://schemas.openxmlformats.org/officeDocument/2006/relationships/hyperlink" Target="http://www.1ppt.com/ziliao/" TargetMode="External"/><Relationship Id="rId14" Type="http://schemas.openxmlformats.org/officeDocument/2006/relationships/hyperlink" Target="http://www.1ppt.com/kejian/" TargetMode="External"/><Relationship Id="rId22" Type="http://schemas.openxmlformats.org/officeDocument/2006/relationships/hyperlink" Target="http://www.1ppt.com/kejian/shengwu/"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436EB0C-A757-47CF-BBD9-A70DC10E3EFF}"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436EB0C-A757-47CF-BBD9-A70DC10E3EFF}" type="slidenum">
              <a:rPr lang="zh-CN" altLang="en-US" smtClean="0"/>
              <a:pPr/>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436EB0C-A757-47CF-BBD9-A70DC10E3EFF}" type="slidenum">
              <a:rPr lang="zh-CN" altLang="en-US" smtClean="0"/>
              <a:pPr/>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rPr>
              <a:t>PPT</a:t>
            </a:r>
            <a:r>
              <a:rPr lang="zh-CN" altLang="en-US" sz="1200" dirty="0" smtClean="0">
                <a:solidFill>
                  <a:srgbClr val="EEECE1">
                    <a:lumMod val="25000"/>
                  </a:srgbClr>
                </a:solidFill>
              </a:rPr>
              <a:t>模板：</a:t>
            </a:r>
            <a:r>
              <a:rPr lang="en-US" altLang="zh-CN" sz="1200" dirty="0" smtClean="0">
                <a:solidFill>
                  <a:srgbClr val="EEECE1">
                    <a:lumMod val="25000"/>
                  </a:srgbClr>
                </a:solidFill>
                <a:hlinkClick r:id="rId3"/>
              </a:rPr>
              <a:t>www.1ppt.com/moban/</a:t>
            </a:r>
            <a:r>
              <a:rPr lang="en-US" altLang="zh-CN" sz="1200" dirty="0" smtClean="0">
                <a:solidFill>
                  <a:srgbClr val="EEECE1">
                    <a:lumMod val="25000"/>
                  </a:srgbClr>
                </a:solidFill>
              </a:rPr>
              <a:t>                  PPT</a:t>
            </a:r>
            <a:r>
              <a:rPr lang="zh-CN" altLang="en-US" sz="1200" dirty="0" smtClean="0">
                <a:solidFill>
                  <a:srgbClr val="EEECE1">
                    <a:lumMod val="25000"/>
                  </a:srgbClr>
                </a:solidFill>
              </a:rPr>
              <a:t>素材：</a:t>
            </a:r>
            <a:r>
              <a:rPr lang="en-US" altLang="zh-CN" sz="1200" dirty="0" smtClean="0">
                <a:solidFill>
                  <a:srgbClr val="EEECE1">
                    <a:lumMod val="25000"/>
                  </a:srgbClr>
                </a:solidFill>
                <a:hlinkClick r:id="rId4"/>
              </a:rPr>
              <a:t>www.1ppt.com/sucai/</a:t>
            </a:r>
            <a:endParaRPr lang="en-US" altLang="zh-CN" sz="1200" dirty="0" smtClean="0">
              <a:solidFill>
                <a:srgbClr val="EEECE1">
                  <a:lumMod val="25000"/>
                </a:srgbClr>
              </a:solidFill>
            </a:endParaRPr>
          </a:p>
          <a:p>
            <a:r>
              <a:rPr lang="en-US" altLang="zh-CN" sz="1200" dirty="0" smtClean="0">
                <a:solidFill>
                  <a:srgbClr val="EEECE1">
                    <a:lumMod val="25000"/>
                  </a:srgbClr>
                </a:solidFill>
              </a:rPr>
              <a:t>PPT</a:t>
            </a:r>
            <a:r>
              <a:rPr lang="zh-CN" altLang="en-US" sz="1200" dirty="0" smtClean="0">
                <a:solidFill>
                  <a:srgbClr val="EEECE1">
                    <a:lumMod val="25000"/>
                  </a:srgbClr>
                </a:solidFill>
              </a:rPr>
              <a:t>背景：</a:t>
            </a:r>
            <a:r>
              <a:rPr lang="en-US" altLang="zh-CN" sz="1200" dirty="0" smtClean="0">
                <a:solidFill>
                  <a:srgbClr val="EEECE1">
                    <a:lumMod val="25000"/>
                  </a:srgbClr>
                </a:solidFill>
                <a:hlinkClick r:id="rId5"/>
              </a:rPr>
              <a:t>www.1ppt.com/beijing/</a:t>
            </a:r>
            <a:r>
              <a:rPr lang="en-US" altLang="zh-CN" sz="1200" dirty="0" smtClean="0">
                <a:solidFill>
                  <a:srgbClr val="EEECE1">
                    <a:lumMod val="25000"/>
                  </a:srgbClr>
                </a:solidFill>
              </a:rPr>
              <a:t>                   PPT</a:t>
            </a:r>
            <a:r>
              <a:rPr lang="zh-CN" altLang="en-US" sz="1200" dirty="0" smtClean="0">
                <a:solidFill>
                  <a:srgbClr val="EEECE1">
                    <a:lumMod val="25000"/>
                  </a:srgbClr>
                </a:solidFill>
              </a:rPr>
              <a:t>图表：</a:t>
            </a:r>
            <a:r>
              <a:rPr lang="en-US" altLang="zh-CN" sz="1200" dirty="0" smtClean="0">
                <a:solidFill>
                  <a:srgbClr val="EEECE1">
                    <a:lumMod val="25000"/>
                  </a:srgbClr>
                </a:solidFill>
                <a:hlinkClick r:id="rId6"/>
              </a:rPr>
              <a:t>www.1ppt.com/tubiao/</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下载：</a:t>
            </a:r>
            <a:r>
              <a:rPr lang="en-US" altLang="zh-CN" sz="1200" dirty="0" smtClean="0">
                <a:solidFill>
                  <a:srgbClr val="EEECE1">
                    <a:lumMod val="25000"/>
                  </a:srgbClr>
                </a:solidFill>
                <a:hlinkClick r:id="rId7"/>
              </a:rPr>
              <a:t>www.1ppt.com/xiazai/</a:t>
            </a:r>
            <a:r>
              <a:rPr lang="en-US" altLang="zh-CN" sz="1200" dirty="0" smtClean="0">
                <a:solidFill>
                  <a:srgbClr val="EEECE1">
                    <a:lumMod val="25000"/>
                  </a:srgbClr>
                </a:solidFill>
              </a:rPr>
              <a:t>                     PPT</a:t>
            </a:r>
            <a:r>
              <a:rPr lang="zh-CN" altLang="en-US" sz="1200" dirty="0" smtClean="0">
                <a:solidFill>
                  <a:srgbClr val="EEECE1">
                    <a:lumMod val="25000"/>
                  </a:srgbClr>
                </a:solidFill>
              </a:rPr>
              <a:t>教程： </a:t>
            </a:r>
            <a:r>
              <a:rPr lang="en-US" altLang="zh-CN" sz="1200" dirty="0" smtClean="0">
                <a:solidFill>
                  <a:srgbClr val="EEECE1">
                    <a:lumMod val="25000"/>
                  </a:srgbClr>
                </a:solidFill>
                <a:hlinkClick r:id="rId8"/>
              </a:rPr>
              <a:t>www.1ppt.com/powerpoint/</a:t>
            </a:r>
            <a:r>
              <a:rPr lang="en-US" altLang="zh-CN" sz="1200" dirty="0" smtClean="0">
                <a:solidFill>
                  <a:srgbClr val="EEECE1">
                    <a:lumMod val="25000"/>
                  </a:srgbClr>
                </a:solidFill>
              </a:rPr>
              <a:t>      </a:t>
            </a:r>
          </a:p>
          <a:p>
            <a:r>
              <a:rPr lang="zh-CN" altLang="en-US" sz="1200" dirty="0" smtClean="0">
                <a:solidFill>
                  <a:srgbClr val="EEECE1">
                    <a:lumMod val="25000"/>
                  </a:srgbClr>
                </a:solidFill>
              </a:rPr>
              <a:t>资料下载：</a:t>
            </a:r>
            <a:r>
              <a:rPr lang="en-US" altLang="zh-CN" sz="1200" dirty="0" smtClean="0">
                <a:solidFill>
                  <a:srgbClr val="EEECE1">
                    <a:lumMod val="25000"/>
                  </a:srgbClr>
                </a:solidFill>
                <a:hlinkClick r:id="rId9"/>
              </a:rPr>
              <a:t>www.1ppt.com/ziliao/</a:t>
            </a:r>
            <a:r>
              <a:rPr lang="en-US" altLang="zh-CN" sz="1200" dirty="0" smtClean="0">
                <a:solidFill>
                  <a:srgbClr val="EEECE1">
                    <a:lumMod val="25000"/>
                  </a:srgbClr>
                </a:solidFill>
              </a:rPr>
              <a:t>                   </a:t>
            </a:r>
            <a:r>
              <a:rPr lang="zh-CN" altLang="en-US" sz="1200" dirty="0" smtClean="0">
                <a:solidFill>
                  <a:srgbClr val="EEECE1">
                    <a:lumMod val="25000"/>
                  </a:srgbClr>
                </a:solidFill>
              </a:rPr>
              <a:t>范文下载：</a:t>
            </a:r>
            <a:r>
              <a:rPr lang="en-US" altLang="zh-CN" sz="1200" dirty="0" smtClean="0">
                <a:solidFill>
                  <a:srgbClr val="EEECE1">
                    <a:lumMod val="25000"/>
                  </a:srgbClr>
                </a:solidFill>
                <a:hlinkClick r:id="rId10"/>
              </a:rPr>
              <a:t>www.1ppt.com/fanwen/</a:t>
            </a:r>
            <a:r>
              <a:rPr lang="en-US" altLang="zh-CN" sz="1200" dirty="0" smtClean="0">
                <a:solidFill>
                  <a:srgbClr val="EEECE1">
                    <a:lumMod val="25000"/>
                  </a:srgbClr>
                </a:solidFill>
              </a:rPr>
              <a:t>             </a:t>
            </a:r>
          </a:p>
          <a:p>
            <a:r>
              <a:rPr lang="zh-CN" altLang="en-US" sz="1200" dirty="0" smtClean="0">
                <a:solidFill>
                  <a:srgbClr val="EEECE1">
                    <a:lumMod val="25000"/>
                  </a:srgbClr>
                </a:solidFill>
              </a:rPr>
              <a:t>试卷下载：</a:t>
            </a:r>
            <a:r>
              <a:rPr lang="en-US" altLang="zh-CN" sz="1200" dirty="0" smtClean="0">
                <a:solidFill>
                  <a:srgbClr val="EEECE1">
                    <a:lumMod val="25000"/>
                  </a:srgbClr>
                </a:solidFill>
                <a:hlinkClick r:id="rId11"/>
              </a:rPr>
              <a:t>www.1ppt.com/shiti/</a:t>
            </a:r>
            <a:r>
              <a:rPr lang="en-US" altLang="zh-CN" sz="1200" dirty="0" smtClean="0">
                <a:solidFill>
                  <a:srgbClr val="EEECE1">
                    <a:lumMod val="25000"/>
                  </a:srgbClr>
                </a:solidFill>
              </a:rPr>
              <a:t>                     </a:t>
            </a:r>
            <a:r>
              <a:rPr lang="zh-CN" altLang="en-US" sz="1200" dirty="0" smtClean="0">
                <a:solidFill>
                  <a:srgbClr val="EEECE1">
                    <a:lumMod val="25000"/>
                  </a:srgbClr>
                </a:solidFill>
              </a:rPr>
              <a:t>教案下载：</a:t>
            </a:r>
            <a:r>
              <a:rPr lang="en-US" altLang="zh-CN" sz="1200" dirty="0" smtClean="0">
                <a:solidFill>
                  <a:srgbClr val="EEECE1">
                    <a:lumMod val="25000"/>
                  </a:srgbClr>
                </a:solidFill>
                <a:hlinkClick r:id="rId12"/>
              </a:rPr>
              <a:t>www.1ppt.com/jiaoan/</a:t>
            </a:r>
            <a:r>
              <a:rPr lang="en-US" altLang="zh-CN" sz="1200" dirty="0" smtClean="0">
                <a:solidFill>
                  <a:srgbClr val="EEECE1">
                    <a:lumMod val="25000"/>
                  </a:srgbClr>
                </a:solidFill>
              </a:rPr>
              <a:t>               </a:t>
            </a:r>
          </a:p>
          <a:p>
            <a:r>
              <a:rPr lang="en-US" altLang="zh-CN" sz="1200" dirty="0" smtClean="0">
                <a:solidFill>
                  <a:srgbClr val="EEECE1">
                    <a:lumMod val="25000"/>
                  </a:srgbClr>
                </a:solidFill>
              </a:rPr>
              <a:t>PPT</a:t>
            </a:r>
            <a:r>
              <a:rPr lang="zh-CN" altLang="en-US" sz="1200" dirty="0" smtClean="0">
                <a:solidFill>
                  <a:srgbClr val="EEECE1">
                    <a:lumMod val="25000"/>
                  </a:srgbClr>
                </a:solidFill>
              </a:rPr>
              <a:t>论坛：</a:t>
            </a:r>
            <a:r>
              <a:rPr lang="en-US" altLang="zh-CN" sz="1200" dirty="0" smtClean="0">
                <a:solidFill>
                  <a:srgbClr val="EEECE1">
                    <a:lumMod val="25000"/>
                  </a:srgbClr>
                </a:solidFill>
                <a:hlinkClick r:id="rId13"/>
              </a:rPr>
              <a:t>www.1ppt.cn</a:t>
            </a:r>
            <a:r>
              <a:rPr lang="en-US" altLang="zh-CN" sz="1200" dirty="0" smtClean="0">
                <a:solidFill>
                  <a:srgbClr val="EEECE1">
                    <a:lumMod val="25000"/>
                  </a:srgbClr>
                </a:solidFill>
              </a:rPr>
              <a:t>                                      PPT</a:t>
            </a:r>
            <a:r>
              <a:rPr lang="zh-CN" altLang="en-US" sz="1200" dirty="0" smtClean="0">
                <a:solidFill>
                  <a:srgbClr val="EEECE1">
                    <a:lumMod val="25000"/>
                  </a:srgbClr>
                </a:solidFill>
              </a:rPr>
              <a:t>课件：</a:t>
            </a:r>
            <a:r>
              <a:rPr lang="en-US" altLang="zh-CN" sz="1200" dirty="0" smtClean="0">
                <a:solidFill>
                  <a:srgbClr val="EEECE1">
                    <a:lumMod val="25000"/>
                  </a:srgbClr>
                </a:solidFill>
                <a:hlinkClick r:id="rId14"/>
              </a:rPr>
              <a:t>www.1ppt.com/kejian/</a:t>
            </a:r>
            <a:r>
              <a:rPr lang="en-US" altLang="zh-CN" sz="1200" dirty="0" smtClean="0">
                <a:solidFill>
                  <a:srgbClr val="EEECE1">
                    <a:lumMod val="25000"/>
                  </a:srgbClr>
                </a:solidFill>
              </a:rPr>
              <a:t> </a:t>
            </a:r>
          </a:p>
          <a:p>
            <a:r>
              <a:rPr lang="zh-CN" altLang="en-US" sz="1200" dirty="0" smtClean="0">
                <a:solidFill>
                  <a:srgbClr val="EEECE1">
                    <a:lumMod val="25000"/>
                  </a:srgbClr>
                </a:solidFill>
              </a:rPr>
              <a:t>语文课件：</a:t>
            </a:r>
            <a:r>
              <a:rPr lang="en-US" altLang="zh-CN" sz="1200" dirty="0" smtClean="0">
                <a:solidFill>
                  <a:srgbClr val="EEECE1">
                    <a:lumMod val="25000"/>
                  </a:srgbClr>
                </a:solidFill>
                <a:hlinkClick r:id="rId15"/>
              </a:rPr>
              <a:t>www.1ppt.com/kejian/yuwen/</a:t>
            </a:r>
            <a:r>
              <a:rPr lang="en-US" altLang="zh-CN" sz="1200" dirty="0" smtClean="0">
                <a:solidFill>
                  <a:srgbClr val="EEECE1">
                    <a:lumMod val="25000"/>
                  </a:srgbClr>
                </a:solidFill>
              </a:rPr>
              <a:t>    </a:t>
            </a:r>
            <a:r>
              <a:rPr lang="zh-CN" altLang="en-US" sz="1200" dirty="0" smtClean="0">
                <a:solidFill>
                  <a:srgbClr val="EEECE1">
                    <a:lumMod val="25000"/>
                  </a:srgbClr>
                </a:solidFill>
              </a:rPr>
              <a:t>数学课件：</a:t>
            </a:r>
            <a:r>
              <a:rPr lang="en-US" altLang="zh-CN" sz="1200" dirty="0" smtClean="0">
                <a:solidFill>
                  <a:srgbClr val="EEECE1">
                    <a:lumMod val="25000"/>
                  </a:srgbClr>
                </a:solidFill>
                <a:hlinkClick r:id="rId16"/>
              </a:rPr>
              <a:t>www.1ppt.com/kejian/shuxue/</a:t>
            </a:r>
            <a:r>
              <a:rPr lang="en-US" altLang="zh-CN" sz="1200" dirty="0" smtClean="0">
                <a:solidFill>
                  <a:srgbClr val="EEECE1">
                    <a:lumMod val="25000"/>
                  </a:srgbClr>
                </a:solidFill>
              </a:rPr>
              <a:t> </a:t>
            </a:r>
          </a:p>
          <a:p>
            <a:r>
              <a:rPr lang="zh-CN" altLang="en-US" sz="1200" dirty="0" smtClean="0">
                <a:solidFill>
                  <a:srgbClr val="EEECE1">
                    <a:lumMod val="25000"/>
                  </a:srgbClr>
                </a:solidFill>
              </a:rPr>
              <a:t>英语课件：</a:t>
            </a:r>
            <a:r>
              <a:rPr lang="en-US" altLang="zh-CN" sz="1200" dirty="0" smtClean="0">
                <a:solidFill>
                  <a:srgbClr val="EEECE1">
                    <a:lumMod val="25000"/>
                  </a:srgbClr>
                </a:solidFill>
                <a:hlinkClick r:id="rId17"/>
              </a:rPr>
              <a:t>www.1ppt.com/kejian/yingyu/</a:t>
            </a:r>
            <a:r>
              <a:rPr lang="en-US" altLang="zh-CN" sz="1200" dirty="0" smtClean="0">
                <a:solidFill>
                  <a:srgbClr val="EEECE1">
                    <a:lumMod val="25000"/>
                  </a:srgbClr>
                </a:solidFill>
              </a:rPr>
              <a:t>    </a:t>
            </a:r>
            <a:r>
              <a:rPr lang="zh-CN" altLang="en-US" sz="1200" dirty="0" smtClean="0">
                <a:solidFill>
                  <a:srgbClr val="EEECE1">
                    <a:lumMod val="25000"/>
                  </a:srgbClr>
                </a:solidFill>
              </a:rPr>
              <a:t>美术课件：</a:t>
            </a:r>
            <a:r>
              <a:rPr lang="en-US" altLang="zh-CN" sz="1200" dirty="0" smtClean="0">
                <a:solidFill>
                  <a:srgbClr val="EEECE1">
                    <a:lumMod val="25000"/>
                  </a:srgbClr>
                </a:solidFill>
                <a:hlinkClick r:id="rId18"/>
              </a:rPr>
              <a:t>www.1ppt.com/kejian/meishu/</a:t>
            </a:r>
            <a:r>
              <a:rPr lang="en-US" altLang="zh-CN" sz="1200" dirty="0" smtClean="0">
                <a:solidFill>
                  <a:srgbClr val="EEECE1">
                    <a:lumMod val="25000"/>
                  </a:srgbClr>
                </a:solidFill>
              </a:rPr>
              <a:t> </a:t>
            </a:r>
          </a:p>
          <a:p>
            <a:r>
              <a:rPr lang="zh-CN" altLang="en-US" sz="1200" dirty="0" smtClean="0">
                <a:solidFill>
                  <a:srgbClr val="EEECE1">
                    <a:lumMod val="25000"/>
                  </a:srgbClr>
                </a:solidFill>
              </a:rPr>
              <a:t>科学课件：</a:t>
            </a:r>
            <a:r>
              <a:rPr lang="en-US" altLang="zh-CN" sz="1200" dirty="0" smtClean="0">
                <a:solidFill>
                  <a:srgbClr val="EEECE1">
                    <a:lumMod val="25000"/>
                  </a:srgbClr>
                </a:solidFill>
                <a:hlinkClick r:id="rId19"/>
              </a:rPr>
              <a:t>www.1ppt.com/kejian/kexue/</a:t>
            </a:r>
            <a:r>
              <a:rPr lang="en-US" altLang="zh-CN" sz="1200" dirty="0" smtClean="0">
                <a:solidFill>
                  <a:srgbClr val="EEECE1">
                    <a:lumMod val="25000"/>
                  </a:srgbClr>
                </a:solidFill>
              </a:rPr>
              <a:t>     </a:t>
            </a:r>
            <a:r>
              <a:rPr lang="zh-CN" altLang="en-US" sz="1200" dirty="0" smtClean="0">
                <a:solidFill>
                  <a:srgbClr val="EEECE1">
                    <a:lumMod val="25000"/>
                  </a:srgbClr>
                </a:solidFill>
              </a:rPr>
              <a:t>物理课件：</a:t>
            </a:r>
            <a:r>
              <a:rPr lang="en-US" altLang="zh-CN" sz="1200" dirty="0" smtClean="0">
                <a:solidFill>
                  <a:srgbClr val="EEECE1">
                    <a:lumMod val="25000"/>
                  </a:srgbClr>
                </a:solidFill>
                <a:hlinkClick r:id="rId20"/>
              </a:rPr>
              <a:t>www.1ppt.com/kejian/wuli/</a:t>
            </a:r>
            <a:r>
              <a:rPr lang="en-US" altLang="zh-CN" sz="1200" dirty="0" smtClean="0">
                <a:solidFill>
                  <a:srgbClr val="EEECE1">
                    <a:lumMod val="25000"/>
                  </a:srgbClr>
                </a:solidFill>
              </a:rPr>
              <a:t> </a:t>
            </a:r>
          </a:p>
          <a:p>
            <a:r>
              <a:rPr lang="zh-CN" altLang="en-US" sz="1200" dirty="0" smtClean="0">
                <a:solidFill>
                  <a:srgbClr val="EEECE1">
                    <a:lumMod val="25000"/>
                  </a:srgbClr>
                </a:solidFill>
              </a:rPr>
              <a:t>化学课件：</a:t>
            </a:r>
            <a:r>
              <a:rPr lang="en-US" altLang="zh-CN" sz="1200" dirty="0" smtClean="0">
                <a:solidFill>
                  <a:srgbClr val="EEECE1">
                    <a:lumMod val="25000"/>
                  </a:srgbClr>
                </a:solidFill>
                <a:hlinkClick r:id="rId21"/>
              </a:rPr>
              <a:t>www.1ppt.com/kejian/huaxue/</a:t>
            </a:r>
            <a:r>
              <a:rPr lang="en-US" altLang="zh-CN" sz="1200" dirty="0" smtClean="0">
                <a:solidFill>
                  <a:srgbClr val="EEECE1">
                    <a:lumMod val="25000"/>
                  </a:srgbClr>
                </a:solidFill>
              </a:rPr>
              <a:t>  </a:t>
            </a:r>
            <a:r>
              <a:rPr lang="zh-CN" altLang="en-US" sz="1200" dirty="0" smtClean="0">
                <a:solidFill>
                  <a:srgbClr val="EEECE1">
                    <a:lumMod val="25000"/>
                  </a:srgbClr>
                </a:solidFill>
              </a:rPr>
              <a:t>生物课件：</a:t>
            </a:r>
            <a:r>
              <a:rPr lang="en-US" altLang="zh-CN" sz="1200" dirty="0" smtClean="0">
                <a:solidFill>
                  <a:srgbClr val="EEECE1">
                    <a:lumMod val="25000"/>
                  </a:srgbClr>
                </a:solidFill>
                <a:hlinkClick r:id="rId22"/>
              </a:rPr>
              <a:t>www.1ppt.com/kejian/shengwu/</a:t>
            </a:r>
            <a:r>
              <a:rPr lang="en-US" altLang="zh-CN" sz="1200" dirty="0" smtClean="0">
                <a:solidFill>
                  <a:srgbClr val="EEECE1">
                    <a:lumMod val="25000"/>
                  </a:srgbClr>
                </a:solidFill>
              </a:rPr>
              <a:t> </a:t>
            </a:r>
          </a:p>
          <a:p>
            <a:r>
              <a:rPr lang="zh-CN" altLang="en-US" sz="1200" dirty="0" smtClean="0">
                <a:solidFill>
                  <a:srgbClr val="EEECE1">
                    <a:lumMod val="25000"/>
                  </a:srgbClr>
                </a:solidFill>
              </a:rPr>
              <a:t>地理课件：</a:t>
            </a:r>
            <a:r>
              <a:rPr lang="en-US" altLang="zh-CN" sz="1200" dirty="0" smtClean="0">
                <a:solidFill>
                  <a:srgbClr val="EEECE1">
                    <a:lumMod val="25000"/>
                  </a:srgbClr>
                </a:solidFill>
                <a:hlinkClick r:id="rId23"/>
              </a:rPr>
              <a:t>www.1ppt.com/kejian/dili/</a:t>
            </a:r>
            <a:r>
              <a:rPr lang="en-US" altLang="zh-CN" sz="1200" dirty="0" smtClean="0">
                <a:solidFill>
                  <a:srgbClr val="EEECE1">
                    <a:lumMod val="25000"/>
                  </a:srgbClr>
                </a:solidFill>
              </a:rPr>
              <a:t>          </a:t>
            </a:r>
            <a:r>
              <a:rPr lang="zh-CN" altLang="en-US" sz="1200" dirty="0" smtClean="0">
                <a:solidFill>
                  <a:srgbClr val="EEECE1">
                    <a:lumMod val="25000"/>
                  </a:srgbClr>
                </a:solidFill>
              </a:rPr>
              <a:t>历史课件：</a:t>
            </a:r>
            <a:r>
              <a:rPr lang="en-US" altLang="zh-CN" sz="1200" dirty="0" smtClean="0">
                <a:solidFill>
                  <a:srgbClr val="EEECE1">
                    <a:lumMod val="25000"/>
                  </a:srgbClr>
                </a:solidFill>
                <a:hlinkClick r:id="rId24"/>
              </a:rPr>
              <a:t>www.1ppt.com/kejian/lishi/</a:t>
            </a:r>
            <a:r>
              <a:rPr lang="en-US" altLang="zh-CN" sz="1200" dirty="0" smtClean="0">
                <a:solidFill>
                  <a:srgbClr val="EEECE1">
                    <a:lumMod val="25000"/>
                  </a:srgbClr>
                </a:solidFill>
              </a:rPr>
              <a:t>  </a:t>
            </a:r>
          </a:p>
          <a:p>
            <a:endParaRPr lang="zh-CN" altLang="en-US" dirty="0"/>
          </a:p>
        </p:txBody>
      </p:sp>
      <p:sp>
        <p:nvSpPr>
          <p:cNvPr id="4" name="灯片编号占位符 3"/>
          <p:cNvSpPr>
            <a:spLocks noGrp="1"/>
          </p:cNvSpPr>
          <p:nvPr>
            <p:ph type="sldNum" sz="quarter" idx="10"/>
          </p:nvPr>
        </p:nvSpPr>
        <p:spPr/>
        <p:txBody>
          <a:bodyPr/>
          <a:lstStyle/>
          <a:p>
            <a:fld id="{6D5A6C1A-2D99-4AA3-9651-3061B8ADE51A}" type="slidenum">
              <a:rPr lang="en-US" altLang="zh-CN" smtClean="0">
                <a:solidFill>
                  <a:prstClr val="black"/>
                </a:solidFill>
              </a:rPr>
              <a:pPr/>
              <a:t>4</a:t>
            </a:fld>
            <a:endParaRPr lang="en-US" altLang="zh-CN">
              <a:solidFill>
                <a:prstClr val="black"/>
              </a:solidFill>
            </a:endParaRPr>
          </a:p>
        </p:txBody>
      </p:sp>
    </p:spTree>
    <p:extLst>
      <p:ext uri="{BB962C8B-B14F-4D97-AF65-F5344CB8AC3E}">
        <p14:creationId xmlns:p14="http://schemas.microsoft.com/office/powerpoint/2010/main" xmlns="" val="1169753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436EB0C-A757-47CF-BBD9-A70DC10E3EFF}" type="slidenum">
              <a:rPr lang="zh-CN" altLang="en-US" smtClean="0"/>
              <a:pPr/>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436EB0C-A757-47CF-BBD9-A70DC10E3EFF}" type="slidenum">
              <a:rPr lang="zh-CN" altLang="en-US" smtClean="0"/>
              <a:pPr/>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436EB0C-A757-47CF-BBD9-A70DC10E3EFF}" type="slidenum">
              <a:rPr lang="zh-CN" altLang="en-US" smtClean="0"/>
              <a:pPr/>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436EB0C-A757-47CF-BBD9-A70DC10E3EFF}" type="slidenum">
              <a:rPr lang="zh-CN" altLang="en-US" smtClean="0"/>
              <a:pPr/>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436EB0C-A757-47CF-BBD9-A70DC10E3EFF}" type="slidenum">
              <a:rPr lang="zh-CN" altLang="en-US" smtClean="0"/>
              <a:pPr/>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436EB0C-A757-47CF-BBD9-A70DC10E3EFF}" type="slidenum">
              <a:rPr lang="zh-CN" altLang="en-US" smtClean="0"/>
              <a:pPr/>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436EB0C-A757-47CF-BBD9-A70DC10E3EFF}" type="slidenum">
              <a:rPr lang="zh-CN" altLang="en-US" smtClean="0"/>
              <a:pPr/>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436EB0C-A757-47CF-BBD9-A70DC10E3EFF}" type="slidenum">
              <a:rPr lang="zh-CN" altLang="en-US" smtClean="0"/>
              <a:pPr/>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9436EB0C-A757-47CF-BBD9-A70DC10E3EFF}" type="slidenum">
              <a:rPr lang="zh-CN" altLang="en-US" smtClean="0"/>
              <a:pPr/>
              <a:t>13</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43FF620D-84E8-4A54-96DA-5F0EE835D7F1}"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xmlns="" val="2258971510"/>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6CCA0D4-1F42-4DC8-9AF7-50B59C9B054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xmlns="" val="1083985150"/>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949F1F81-0472-46FD-B464-5615B07A2829}"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xmlns="" val="191318446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F583403C-02F3-43B5-AE8A-8877B03227D9}"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xmlns="" val="2749059854"/>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solidFill>
                <a:srgbClr val="000000"/>
              </a:solidFill>
            </a:endParaRPr>
          </a:p>
        </p:txBody>
      </p:sp>
      <p:sp>
        <p:nvSpPr>
          <p:cNvPr id="8" name="页脚占位符 7"/>
          <p:cNvSpPr>
            <a:spLocks noGrp="1"/>
          </p:cNvSpPr>
          <p:nvPr>
            <p:ph type="ftr" sz="quarter" idx="11"/>
          </p:nvPr>
        </p:nvSpPr>
        <p:spPr/>
        <p:txBody>
          <a:bodyPr/>
          <a:lstStyle>
            <a:lvl1pPr>
              <a:defRPr/>
            </a:lvl1pPr>
          </a:lstStyle>
          <a:p>
            <a:endParaRPr lang="en-US" altLang="zh-CN">
              <a:solidFill>
                <a:srgbClr val="000000"/>
              </a:solidFill>
            </a:endParaRPr>
          </a:p>
        </p:txBody>
      </p:sp>
      <p:sp>
        <p:nvSpPr>
          <p:cNvPr id="9" name="灯片编号占位符 8"/>
          <p:cNvSpPr>
            <a:spLocks noGrp="1"/>
          </p:cNvSpPr>
          <p:nvPr>
            <p:ph type="sldNum" sz="quarter" idx="12"/>
          </p:nvPr>
        </p:nvSpPr>
        <p:spPr/>
        <p:txBody>
          <a:bodyPr/>
          <a:lstStyle>
            <a:lvl1pPr>
              <a:defRPr/>
            </a:lvl1pPr>
          </a:lstStyle>
          <a:p>
            <a:fld id="{8A8C2597-F589-4D19-8D20-9861CD67F7A6}"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xmlns="" val="2162311171"/>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solidFill>
                <a:srgbClr val="000000"/>
              </a:solidFill>
            </a:endParaRPr>
          </a:p>
        </p:txBody>
      </p:sp>
      <p:sp>
        <p:nvSpPr>
          <p:cNvPr id="4" name="页脚占位符 3"/>
          <p:cNvSpPr>
            <a:spLocks noGrp="1"/>
          </p:cNvSpPr>
          <p:nvPr>
            <p:ph type="ftr" sz="quarter" idx="11"/>
          </p:nvPr>
        </p:nvSpPr>
        <p:spPr/>
        <p:txBody>
          <a:bodyPr/>
          <a:lstStyle>
            <a:lvl1pPr>
              <a:defRPr/>
            </a:lvl1pPr>
          </a:lstStyle>
          <a:p>
            <a:endParaRPr lang="en-US" altLang="zh-CN">
              <a:solidFill>
                <a:srgbClr val="000000"/>
              </a:solidFill>
            </a:endParaRPr>
          </a:p>
        </p:txBody>
      </p:sp>
      <p:sp>
        <p:nvSpPr>
          <p:cNvPr id="5" name="灯片编号占位符 4"/>
          <p:cNvSpPr>
            <a:spLocks noGrp="1"/>
          </p:cNvSpPr>
          <p:nvPr>
            <p:ph type="sldNum" sz="quarter" idx="12"/>
          </p:nvPr>
        </p:nvSpPr>
        <p:spPr/>
        <p:txBody>
          <a:bodyPr/>
          <a:lstStyle>
            <a:lvl1pPr>
              <a:defRPr/>
            </a:lvl1pPr>
          </a:lstStyle>
          <a:p>
            <a:fld id="{716CC612-B6C8-4696-B801-A266F482131E}"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xmlns="" val="2863647077"/>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solidFill>
                <a:srgbClr val="000000"/>
              </a:solidFill>
            </a:endParaRPr>
          </a:p>
        </p:txBody>
      </p:sp>
      <p:sp>
        <p:nvSpPr>
          <p:cNvPr id="3" name="页脚占位符 2"/>
          <p:cNvSpPr>
            <a:spLocks noGrp="1"/>
          </p:cNvSpPr>
          <p:nvPr>
            <p:ph type="ftr" sz="quarter" idx="11"/>
          </p:nvPr>
        </p:nvSpPr>
        <p:spPr/>
        <p:txBody>
          <a:bodyPr/>
          <a:lstStyle>
            <a:lvl1pPr>
              <a:defRPr/>
            </a:lvl1pPr>
          </a:lstStyle>
          <a:p>
            <a:endParaRPr lang="en-US" altLang="zh-CN">
              <a:solidFill>
                <a:srgbClr val="000000"/>
              </a:solidFill>
            </a:endParaRPr>
          </a:p>
        </p:txBody>
      </p:sp>
      <p:sp>
        <p:nvSpPr>
          <p:cNvPr id="4" name="灯片编号占位符 3"/>
          <p:cNvSpPr>
            <a:spLocks noGrp="1"/>
          </p:cNvSpPr>
          <p:nvPr>
            <p:ph type="sldNum" sz="quarter" idx="12"/>
          </p:nvPr>
        </p:nvSpPr>
        <p:spPr/>
        <p:txBody>
          <a:bodyPr/>
          <a:lstStyle>
            <a:lvl1pPr>
              <a:defRPr/>
            </a:lvl1pPr>
          </a:lstStyle>
          <a:p>
            <a:fld id="{A2037B30-C540-408E-9ED1-9CE7A0F5E750}"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xmlns="" val="970530803"/>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1C6C12C7-FF13-40A8-A788-F43FCCC1A9CA}"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xmlns="" val="3841497969"/>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solidFill>
                <a:srgbClr val="000000"/>
              </a:solidFill>
            </a:endParaRPr>
          </a:p>
        </p:txBody>
      </p:sp>
      <p:sp>
        <p:nvSpPr>
          <p:cNvPr id="6" name="页脚占位符 5"/>
          <p:cNvSpPr>
            <a:spLocks noGrp="1"/>
          </p:cNvSpPr>
          <p:nvPr>
            <p:ph type="ftr" sz="quarter" idx="11"/>
          </p:nvPr>
        </p:nvSpPr>
        <p:spPr/>
        <p:txBody>
          <a:bodyPr/>
          <a:lstStyle>
            <a:lvl1pPr>
              <a:defRPr/>
            </a:lvl1pPr>
          </a:lstStyle>
          <a:p>
            <a:endParaRPr lang="en-US" altLang="zh-CN">
              <a:solidFill>
                <a:srgbClr val="000000"/>
              </a:solidFill>
            </a:endParaRPr>
          </a:p>
        </p:txBody>
      </p:sp>
      <p:sp>
        <p:nvSpPr>
          <p:cNvPr id="7" name="灯片编号占位符 6"/>
          <p:cNvSpPr>
            <a:spLocks noGrp="1"/>
          </p:cNvSpPr>
          <p:nvPr>
            <p:ph type="sldNum" sz="quarter" idx="12"/>
          </p:nvPr>
        </p:nvSpPr>
        <p:spPr/>
        <p:txBody>
          <a:bodyPr/>
          <a:lstStyle>
            <a:lvl1pPr>
              <a:defRPr/>
            </a:lvl1pPr>
          </a:lstStyle>
          <a:p>
            <a:fld id="{8BBEE5AF-C579-4A5D-8564-DB6817A02EC2}"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xmlns="" val="362149075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B978CD63-4A38-41AD-8214-5D6EF0AC7BB8}"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xmlns="" val="1478207516"/>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solidFill>
                <a:srgbClr val="000000"/>
              </a:solidFill>
            </a:endParaRPr>
          </a:p>
        </p:txBody>
      </p:sp>
      <p:sp>
        <p:nvSpPr>
          <p:cNvPr id="5" name="页脚占位符 4"/>
          <p:cNvSpPr>
            <a:spLocks noGrp="1"/>
          </p:cNvSpPr>
          <p:nvPr>
            <p:ph type="ftr" sz="quarter" idx="11"/>
          </p:nvPr>
        </p:nvSpPr>
        <p:spPr/>
        <p:txBody>
          <a:bodyPr/>
          <a:lstStyle>
            <a:lvl1pPr>
              <a:defRPr/>
            </a:lvl1pPr>
          </a:lstStyle>
          <a:p>
            <a:endParaRPr lang="en-US" altLang="zh-CN">
              <a:solidFill>
                <a:srgbClr val="000000"/>
              </a:solidFill>
            </a:endParaRPr>
          </a:p>
        </p:txBody>
      </p:sp>
      <p:sp>
        <p:nvSpPr>
          <p:cNvPr id="6" name="灯片编号占位符 5"/>
          <p:cNvSpPr>
            <a:spLocks noGrp="1"/>
          </p:cNvSpPr>
          <p:nvPr>
            <p:ph type="sldNum" sz="quarter" idx="12"/>
          </p:nvPr>
        </p:nvSpPr>
        <p:spPr/>
        <p:txBody>
          <a:bodyPr/>
          <a:lstStyle>
            <a:lvl1pPr>
              <a:defRPr/>
            </a:lvl1pPr>
          </a:lstStyle>
          <a:p>
            <a:fld id="{5F8A470E-1330-4D6D-8817-23E1A49A4564}" type="slidenum">
              <a:rPr lang="en-US" altLang="zh-CN">
                <a:solidFill>
                  <a:srgbClr val="000000"/>
                </a:solidFill>
              </a:rPr>
              <a:pPr/>
              <a:t>‹#›</a:t>
            </a:fld>
            <a:endParaRPr lang="en-US" altLang="zh-CN">
              <a:solidFill>
                <a:srgbClr val="000000"/>
              </a:solidFill>
            </a:endParaRPr>
          </a:p>
        </p:txBody>
      </p:sp>
    </p:spTree>
    <p:extLst>
      <p:ext uri="{BB962C8B-B14F-4D97-AF65-F5344CB8AC3E}">
        <p14:creationId xmlns:p14="http://schemas.microsoft.com/office/powerpoint/2010/main" xmlns="" val="195752036"/>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21858"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21859"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21860"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zh-CN">
              <a:solidFill>
                <a:srgbClr val="000000"/>
              </a:solidFill>
            </a:endParaRPr>
          </a:p>
        </p:txBody>
      </p:sp>
      <p:sp>
        <p:nvSpPr>
          <p:cNvPr id="121861"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zh-CN">
              <a:solidFill>
                <a:srgbClr val="000000"/>
              </a:solidFill>
            </a:endParaRPr>
          </a:p>
        </p:txBody>
      </p:sp>
      <p:sp>
        <p:nvSpPr>
          <p:cNvPr id="121862"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0D095813-0698-41F5-842D-A71FBBCAE95B}" type="slidenum">
              <a:rPr lang="en-US" altLang="zh-CN">
                <a:solidFill>
                  <a:srgbClr val="000000"/>
                </a:solidFill>
              </a:rPr>
              <a:pPr fontAlgn="base">
                <a:spcBef>
                  <a:spcPct val="0"/>
                </a:spcBef>
                <a:spcAft>
                  <a:spcPct val="0"/>
                </a:spcAft>
              </a:pPr>
              <a:t>‹#›</a:t>
            </a:fld>
            <a:endParaRPr lang="en-US" altLang="zh-CN">
              <a:solidFill>
                <a:srgbClr val="000000"/>
              </a:solidFill>
            </a:endParaRPr>
          </a:p>
        </p:txBody>
      </p:sp>
    </p:spTree>
    <p:extLst>
      <p:ext uri="{BB962C8B-B14F-4D97-AF65-F5344CB8AC3E}">
        <p14:creationId xmlns:p14="http://schemas.microsoft.com/office/powerpoint/2010/main" xmlns="" val="12158725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0" fill="hold">
                                          <p:stCondLst>
                                            <p:cond delay="0"/>
                                          </p:stCondLst>
                                        </p:cTn>
                                        <p:tgtEl>
                                          <p:spTgt spid="121858"/>
                                        </p:tgtEl>
                                        <p:attrNameLst>
                                          <p:attrName>style.visibility</p:attrName>
                                        </p:attrNameLst>
                                      </p:cBhvr>
                                      <p:to>
                                        <p:strVal val="visible"/>
                                      </p:to>
                                    </p:set>
                                    <p:anim calcmode="lin" valueType="num">
                                      <p:cBhvr>
                                        <p:cTn id="7" dur="1000" fill="hold"/>
                                        <p:tgtEl>
                                          <p:spTgt spid="121858"/>
                                        </p:tgtEl>
                                        <p:attrNameLst>
                                          <p:attrName>ppt_x</p:attrName>
                                        </p:attrNameLst>
                                      </p:cBhvr>
                                      <p:tavLst>
                                        <p:tav tm="0">
                                          <p:val>
                                            <p:strVal val="#ppt_x-.2"/>
                                          </p:val>
                                        </p:tav>
                                        <p:tav tm="100000">
                                          <p:val>
                                            <p:strVal val="#ppt_x"/>
                                          </p:val>
                                        </p:tav>
                                      </p:tavLst>
                                    </p:anim>
                                    <p:anim calcmode="lin" valueType="num">
                                      <p:cBhvr>
                                        <p:cTn id="8" dur="1000" fill="hold"/>
                                        <p:tgtEl>
                                          <p:spTgt spid="1218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218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0" fill="hold">
                                          <p:stCondLst>
                                            <p:cond delay="0"/>
                                          </p:stCondLst>
                                        </p:cTn>
                                        <p:tgtEl>
                                          <p:spTgt spid="121859">
                                            <p:txEl>
                                              <p:pRg st="0" end="0"/>
                                            </p:txEl>
                                          </p:spTgt>
                                        </p:tgtEl>
                                        <p:attrNameLst>
                                          <p:attrName>style.visibility</p:attrName>
                                        </p:attrNameLst>
                                      </p:cBhvr>
                                      <p:to>
                                        <p:strVal val="visible"/>
                                      </p:to>
                                    </p:set>
                                    <p:animEffect transition="in" filter="fade">
                                      <p:cBhvr>
                                        <p:cTn id="14" dur="500"/>
                                        <p:tgtEl>
                                          <p:spTgt spid="121859">
                                            <p:txEl>
                                              <p:pRg st="0" end="0"/>
                                            </p:txEl>
                                          </p:spTgt>
                                        </p:tgtEl>
                                      </p:cBhvr>
                                    </p:animEffect>
                                    <p:anim calcmode="lin" valueType="num">
                                      <p:cBhvr>
                                        <p:cTn id="15" dur="500" fill="hold"/>
                                        <p:tgtEl>
                                          <p:spTgt spid="1218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21859">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0" fill="hold">
                                          <p:stCondLst>
                                            <p:cond delay="0"/>
                                          </p:stCondLst>
                                        </p:cTn>
                                        <p:tgtEl>
                                          <p:spTgt spid="121859">
                                            <p:txEl>
                                              <p:pRg st="1" end="1"/>
                                            </p:txEl>
                                          </p:spTgt>
                                        </p:tgtEl>
                                        <p:attrNameLst>
                                          <p:attrName>style.visibility</p:attrName>
                                        </p:attrNameLst>
                                      </p:cBhvr>
                                      <p:to>
                                        <p:strVal val="visible"/>
                                      </p:to>
                                    </p:set>
                                    <p:animEffect transition="in" filter="fade">
                                      <p:cBhvr>
                                        <p:cTn id="19" dur="500"/>
                                        <p:tgtEl>
                                          <p:spTgt spid="121859">
                                            <p:txEl>
                                              <p:pRg st="1" end="1"/>
                                            </p:txEl>
                                          </p:spTgt>
                                        </p:tgtEl>
                                      </p:cBhvr>
                                    </p:animEffect>
                                    <p:anim calcmode="lin" valueType="num">
                                      <p:cBhvr>
                                        <p:cTn id="20" dur="500" fill="hold"/>
                                        <p:tgtEl>
                                          <p:spTgt spid="121859">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121859">
                                            <p:txEl>
                                              <p:pRg st="1" end="1"/>
                                            </p:txEl>
                                          </p:spTgt>
                                        </p:tgtEl>
                                        <p:attrNameLst>
                                          <p:attrName>ppt_y</p:attrName>
                                        </p:attrNameLst>
                                      </p:cBhvr>
                                      <p:tavLst>
                                        <p:tav tm="0">
                                          <p:val>
                                            <p:strVal val="#ppt_y+.05"/>
                                          </p:val>
                                        </p:tav>
                                        <p:tav tm="100000">
                                          <p:val>
                                            <p:strVal val="#ppt_y"/>
                                          </p:val>
                                        </p:tav>
                                      </p:tavLst>
                                    </p:anim>
                                  </p:childTnLst>
                                </p:cTn>
                              </p:par>
                              <p:par>
                                <p:cTn id="22" presetID="44" presetClass="entr" presetSubtype="0" fill="hold" grpId="0" nodeType="withEffect">
                                  <p:stCondLst>
                                    <p:cond delay="0"/>
                                  </p:stCondLst>
                                  <p:childTnLst>
                                    <p:set>
                                      <p:cBhvr>
                                        <p:cTn id="23" dur="0" fill="hold">
                                          <p:stCondLst>
                                            <p:cond delay="0"/>
                                          </p:stCondLst>
                                        </p:cTn>
                                        <p:tgtEl>
                                          <p:spTgt spid="121859">
                                            <p:txEl>
                                              <p:pRg st="2" end="2"/>
                                            </p:txEl>
                                          </p:spTgt>
                                        </p:tgtEl>
                                        <p:attrNameLst>
                                          <p:attrName>style.visibility</p:attrName>
                                        </p:attrNameLst>
                                      </p:cBhvr>
                                      <p:to>
                                        <p:strVal val="visible"/>
                                      </p:to>
                                    </p:set>
                                    <p:animEffect transition="in" filter="fade">
                                      <p:cBhvr>
                                        <p:cTn id="24" dur="500"/>
                                        <p:tgtEl>
                                          <p:spTgt spid="121859">
                                            <p:txEl>
                                              <p:pRg st="2" end="2"/>
                                            </p:txEl>
                                          </p:spTgt>
                                        </p:tgtEl>
                                      </p:cBhvr>
                                    </p:animEffect>
                                    <p:anim calcmode="lin" valueType="num">
                                      <p:cBhvr>
                                        <p:cTn id="25" dur="500" fill="hold"/>
                                        <p:tgtEl>
                                          <p:spTgt spid="121859">
                                            <p:txEl>
                                              <p:pRg st="2" end="2"/>
                                            </p:txEl>
                                          </p:spTgt>
                                        </p:tgtEl>
                                        <p:attrNameLst>
                                          <p:attrName>ppt_x</p:attrName>
                                        </p:attrNameLst>
                                      </p:cBhvr>
                                      <p:tavLst>
                                        <p:tav tm="0">
                                          <p:val>
                                            <p:strVal val="#ppt_x"/>
                                          </p:val>
                                        </p:tav>
                                        <p:tav tm="100000">
                                          <p:val>
                                            <p:strVal val="#ppt_x"/>
                                          </p:val>
                                        </p:tav>
                                      </p:tavLst>
                                    </p:anim>
                                    <p:anim calcmode="lin" valueType="num">
                                      <p:cBhvr>
                                        <p:cTn id="26" dur="500" fill="hold"/>
                                        <p:tgtEl>
                                          <p:spTgt spid="121859">
                                            <p:txEl>
                                              <p:pRg st="2" end="2"/>
                                            </p:txEl>
                                          </p:spTgt>
                                        </p:tgtEl>
                                        <p:attrNameLst>
                                          <p:attrName>ppt_y</p:attrName>
                                        </p:attrNameLst>
                                      </p:cBhvr>
                                      <p:tavLst>
                                        <p:tav tm="0">
                                          <p:val>
                                            <p:strVal val="#ppt_y+.05"/>
                                          </p:val>
                                        </p:tav>
                                        <p:tav tm="100000">
                                          <p:val>
                                            <p:strVal val="#ppt_y"/>
                                          </p:val>
                                        </p:tav>
                                      </p:tavLst>
                                    </p:anim>
                                  </p:childTnLst>
                                </p:cTn>
                              </p:par>
                              <p:par>
                                <p:cTn id="27" presetID="44" presetClass="entr" presetSubtype="0" fill="hold" grpId="0" nodeType="withEffect">
                                  <p:stCondLst>
                                    <p:cond delay="0"/>
                                  </p:stCondLst>
                                  <p:childTnLst>
                                    <p:set>
                                      <p:cBhvr>
                                        <p:cTn id="28" dur="0" fill="hold">
                                          <p:stCondLst>
                                            <p:cond delay="0"/>
                                          </p:stCondLst>
                                        </p:cTn>
                                        <p:tgtEl>
                                          <p:spTgt spid="121859">
                                            <p:txEl>
                                              <p:pRg st="3" end="3"/>
                                            </p:txEl>
                                          </p:spTgt>
                                        </p:tgtEl>
                                        <p:attrNameLst>
                                          <p:attrName>style.visibility</p:attrName>
                                        </p:attrNameLst>
                                      </p:cBhvr>
                                      <p:to>
                                        <p:strVal val="visible"/>
                                      </p:to>
                                    </p:set>
                                    <p:animEffect transition="in" filter="fade">
                                      <p:cBhvr>
                                        <p:cTn id="29" dur="500"/>
                                        <p:tgtEl>
                                          <p:spTgt spid="121859">
                                            <p:txEl>
                                              <p:pRg st="3" end="3"/>
                                            </p:txEl>
                                          </p:spTgt>
                                        </p:tgtEl>
                                      </p:cBhvr>
                                    </p:animEffect>
                                    <p:anim calcmode="lin" valueType="num">
                                      <p:cBhvr>
                                        <p:cTn id="30" dur="500" fill="hold"/>
                                        <p:tgtEl>
                                          <p:spTgt spid="121859">
                                            <p:txEl>
                                              <p:pRg st="3" end="3"/>
                                            </p:txEl>
                                          </p:spTgt>
                                        </p:tgtEl>
                                        <p:attrNameLst>
                                          <p:attrName>ppt_x</p:attrName>
                                        </p:attrNameLst>
                                      </p:cBhvr>
                                      <p:tavLst>
                                        <p:tav tm="0">
                                          <p:val>
                                            <p:strVal val="#ppt_x"/>
                                          </p:val>
                                        </p:tav>
                                        <p:tav tm="100000">
                                          <p:val>
                                            <p:strVal val="#ppt_x"/>
                                          </p:val>
                                        </p:tav>
                                      </p:tavLst>
                                    </p:anim>
                                    <p:anim calcmode="lin" valueType="num">
                                      <p:cBhvr>
                                        <p:cTn id="31" dur="500" fill="hold"/>
                                        <p:tgtEl>
                                          <p:spTgt spid="121859">
                                            <p:txEl>
                                              <p:pRg st="3" end="3"/>
                                            </p:txEl>
                                          </p:spTgt>
                                        </p:tgtEl>
                                        <p:attrNameLst>
                                          <p:attrName>ppt_y</p:attrName>
                                        </p:attrNameLst>
                                      </p:cBhvr>
                                      <p:tavLst>
                                        <p:tav tm="0">
                                          <p:val>
                                            <p:strVal val="#ppt_y+.05"/>
                                          </p:val>
                                        </p:tav>
                                        <p:tav tm="100000">
                                          <p:val>
                                            <p:strVal val="#ppt_y"/>
                                          </p:val>
                                        </p:tav>
                                      </p:tavLst>
                                    </p:anim>
                                  </p:childTnLst>
                                </p:cTn>
                              </p:par>
                              <p:par>
                                <p:cTn id="32" presetID="44" presetClass="entr" presetSubtype="0" fill="hold" grpId="0" nodeType="withEffect">
                                  <p:stCondLst>
                                    <p:cond delay="0"/>
                                  </p:stCondLst>
                                  <p:childTnLst>
                                    <p:set>
                                      <p:cBhvr>
                                        <p:cTn id="33" dur="0" fill="hold">
                                          <p:stCondLst>
                                            <p:cond delay="0"/>
                                          </p:stCondLst>
                                        </p:cTn>
                                        <p:tgtEl>
                                          <p:spTgt spid="121859">
                                            <p:txEl>
                                              <p:pRg st="4" end="4"/>
                                            </p:txEl>
                                          </p:spTgt>
                                        </p:tgtEl>
                                        <p:attrNameLst>
                                          <p:attrName>style.visibility</p:attrName>
                                        </p:attrNameLst>
                                      </p:cBhvr>
                                      <p:to>
                                        <p:strVal val="visible"/>
                                      </p:to>
                                    </p:set>
                                    <p:animEffect transition="in" filter="fade">
                                      <p:cBhvr>
                                        <p:cTn id="34" dur="500"/>
                                        <p:tgtEl>
                                          <p:spTgt spid="121859">
                                            <p:txEl>
                                              <p:pRg st="4" end="4"/>
                                            </p:txEl>
                                          </p:spTgt>
                                        </p:tgtEl>
                                      </p:cBhvr>
                                    </p:animEffect>
                                    <p:anim calcmode="lin" valueType="num">
                                      <p:cBhvr>
                                        <p:cTn id="35" dur="500" fill="hold"/>
                                        <p:tgtEl>
                                          <p:spTgt spid="121859">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12185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58" grpId="0"/>
      <p:bldP spid="121859" grpId="0" build="p">
        <p:tmplLst>
          <p:tmpl lvl="1">
            <p:tnLst>
              <p:par>
                <p:cTn presetID="44" presetClass="entr" presetSubtype="0" fill="hold" nodeType="clickEffect">
                  <p:stCondLst>
                    <p:cond delay="0"/>
                  </p:stCondLst>
                  <p:childTnLst>
                    <p:set>
                      <p:cBhvr>
                        <p:cTn dur="0" fill="hold">
                          <p:stCondLst>
                            <p:cond delay="0"/>
                          </p:stCondLst>
                        </p:cTn>
                        <p:tgtEl>
                          <p:spTgt spid="121859"/>
                        </p:tgtEl>
                        <p:attrNameLst>
                          <p:attrName>style.visibility</p:attrName>
                        </p:attrNameLst>
                      </p:cBhvr>
                      <p:to>
                        <p:strVal val="visible"/>
                      </p:to>
                    </p:set>
                    <p:animEffect transition="in" filter="fade">
                      <p:cBhvr>
                        <p:cTn dur="500"/>
                        <p:tgtEl>
                          <p:spTgt spid="121859"/>
                        </p:tgtEl>
                      </p:cBhvr>
                    </p:animEffect>
                    <p:anim calcmode="lin" valueType="num">
                      <p:cBhvr>
                        <p:cTn dur="500" fill="hold"/>
                        <p:tgtEl>
                          <p:spTgt spid="121859"/>
                        </p:tgtEl>
                        <p:attrNameLst>
                          <p:attrName>ppt_x</p:attrName>
                        </p:attrNameLst>
                      </p:cBhvr>
                      <p:tavLst>
                        <p:tav tm="0">
                          <p:val>
                            <p:strVal val="#ppt_x"/>
                          </p:val>
                        </p:tav>
                        <p:tav tm="100000">
                          <p:val>
                            <p:strVal val="#ppt_x"/>
                          </p:val>
                        </p:tav>
                      </p:tavLst>
                    </p:anim>
                    <p:anim calcmode="lin" valueType="num">
                      <p:cBhvr>
                        <p:cTn dur="500" fill="hold"/>
                        <p:tgtEl>
                          <p:spTgt spid="121859"/>
                        </p:tgtEl>
                        <p:attrNameLst>
                          <p:attrName>ppt_y</p:attrName>
                        </p:attrNameLst>
                      </p:cBhvr>
                      <p:tavLst>
                        <p:tav tm="0">
                          <p:val>
                            <p:strVal val="#ppt_y+.05"/>
                          </p:val>
                        </p:tav>
                        <p:tav tm="100000">
                          <p:val>
                            <p:strVal val="#ppt_y"/>
                          </p:val>
                        </p:tav>
                      </p:tavLst>
                    </p:anim>
                  </p:childTnLst>
                </p:cTn>
              </p:par>
            </p:tnLst>
          </p:tmpl>
          <p:tmpl lvl="2">
            <p:tnLst>
              <p:par>
                <p:cTn presetID="44" presetClass="entr" presetSubtype="0" fill="hold" nodeType="withEffect">
                  <p:stCondLst>
                    <p:cond delay="0"/>
                  </p:stCondLst>
                  <p:childTnLst>
                    <p:set>
                      <p:cBhvr>
                        <p:cTn dur="0" fill="hold">
                          <p:stCondLst>
                            <p:cond delay="0"/>
                          </p:stCondLst>
                        </p:cTn>
                        <p:tgtEl>
                          <p:spTgt spid="121859"/>
                        </p:tgtEl>
                        <p:attrNameLst>
                          <p:attrName>style.visibility</p:attrName>
                        </p:attrNameLst>
                      </p:cBhvr>
                      <p:to>
                        <p:strVal val="visible"/>
                      </p:to>
                    </p:set>
                    <p:animEffect transition="in" filter="fade">
                      <p:cBhvr>
                        <p:cTn dur="500"/>
                        <p:tgtEl>
                          <p:spTgt spid="121859"/>
                        </p:tgtEl>
                      </p:cBhvr>
                    </p:animEffect>
                    <p:anim calcmode="lin" valueType="num">
                      <p:cBhvr>
                        <p:cTn dur="500" fill="hold"/>
                        <p:tgtEl>
                          <p:spTgt spid="121859"/>
                        </p:tgtEl>
                        <p:attrNameLst>
                          <p:attrName>ppt_x</p:attrName>
                        </p:attrNameLst>
                      </p:cBhvr>
                      <p:tavLst>
                        <p:tav tm="0">
                          <p:val>
                            <p:strVal val="#ppt_x"/>
                          </p:val>
                        </p:tav>
                        <p:tav tm="100000">
                          <p:val>
                            <p:strVal val="#ppt_x"/>
                          </p:val>
                        </p:tav>
                      </p:tavLst>
                    </p:anim>
                    <p:anim calcmode="lin" valueType="num">
                      <p:cBhvr>
                        <p:cTn dur="500" fill="hold"/>
                        <p:tgtEl>
                          <p:spTgt spid="121859"/>
                        </p:tgtEl>
                        <p:attrNameLst>
                          <p:attrName>ppt_y</p:attrName>
                        </p:attrNameLst>
                      </p:cBhvr>
                      <p:tavLst>
                        <p:tav tm="0">
                          <p:val>
                            <p:strVal val="#ppt_y+.05"/>
                          </p:val>
                        </p:tav>
                        <p:tav tm="100000">
                          <p:val>
                            <p:strVal val="#ppt_y"/>
                          </p:val>
                        </p:tav>
                      </p:tavLst>
                    </p:anim>
                  </p:childTnLst>
                </p:cTn>
              </p:par>
            </p:tnLst>
          </p:tmpl>
          <p:tmpl lvl="3">
            <p:tnLst>
              <p:par>
                <p:cTn presetID="44" presetClass="entr" presetSubtype="0" fill="hold" nodeType="withEffect">
                  <p:stCondLst>
                    <p:cond delay="0"/>
                  </p:stCondLst>
                  <p:childTnLst>
                    <p:set>
                      <p:cBhvr>
                        <p:cTn dur="0" fill="hold">
                          <p:stCondLst>
                            <p:cond delay="0"/>
                          </p:stCondLst>
                        </p:cTn>
                        <p:tgtEl>
                          <p:spTgt spid="121859"/>
                        </p:tgtEl>
                        <p:attrNameLst>
                          <p:attrName>style.visibility</p:attrName>
                        </p:attrNameLst>
                      </p:cBhvr>
                      <p:to>
                        <p:strVal val="visible"/>
                      </p:to>
                    </p:set>
                    <p:animEffect transition="in" filter="fade">
                      <p:cBhvr>
                        <p:cTn dur="500"/>
                        <p:tgtEl>
                          <p:spTgt spid="121859"/>
                        </p:tgtEl>
                      </p:cBhvr>
                    </p:animEffect>
                    <p:anim calcmode="lin" valueType="num">
                      <p:cBhvr>
                        <p:cTn dur="500" fill="hold"/>
                        <p:tgtEl>
                          <p:spTgt spid="121859"/>
                        </p:tgtEl>
                        <p:attrNameLst>
                          <p:attrName>ppt_x</p:attrName>
                        </p:attrNameLst>
                      </p:cBhvr>
                      <p:tavLst>
                        <p:tav tm="0">
                          <p:val>
                            <p:strVal val="#ppt_x"/>
                          </p:val>
                        </p:tav>
                        <p:tav tm="100000">
                          <p:val>
                            <p:strVal val="#ppt_x"/>
                          </p:val>
                        </p:tav>
                      </p:tavLst>
                    </p:anim>
                    <p:anim calcmode="lin" valueType="num">
                      <p:cBhvr>
                        <p:cTn dur="500" fill="hold"/>
                        <p:tgtEl>
                          <p:spTgt spid="121859"/>
                        </p:tgtEl>
                        <p:attrNameLst>
                          <p:attrName>ppt_y</p:attrName>
                        </p:attrNameLst>
                      </p:cBhvr>
                      <p:tavLst>
                        <p:tav tm="0">
                          <p:val>
                            <p:strVal val="#ppt_y+.05"/>
                          </p:val>
                        </p:tav>
                        <p:tav tm="100000">
                          <p:val>
                            <p:strVal val="#ppt_y"/>
                          </p:val>
                        </p:tav>
                      </p:tavLst>
                    </p:anim>
                  </p:childTnLst>
                </p:cTn>
              </p:par>
            </p:tnLst>
          </p:tmpl>
          <p:tmpl lvl="4">
            <p:tnLst>
              <p:par>
                <p:cTn presetID="44" presetClass="entr" presetSubtype="0" fill="hold" nodeType="withEffect">
                  <p:stCondLst>
                    <p:cond delay="0"/>
                  </p:stCondLst>
                  <p:childTnLst>
                    <p:set>
                      <p:cBhvr>
                        <p:cTn dur="0" fill="hold">
                          <p:stCondLst>
                            <p:cond delay="0"/>
                          </p:stCondLst>
                        </p:cTn>
                        <p:tgtEl>
                          <p:spTgt spid="121859"/>
                        </p:tgtEl>
                        <p:attrNameLst>
                          <p:attrName>style.visibility</p:attrName>
                        </p:attrNameLst>
                      </p:cBhvr>
                      <p:to>
                        <p:strVal val="visible"/>
                      </p:to>
                    </p:set>
                    <p:animEffect transition="in" filter="fade">
                      <p:cBhvr>
                        <p:cTn dur="500"/>
                        <p:tgtEl>
                          <p:spTgt spid="121859"/>
                        </p:tgtEl>
                      </p:cBhvr>
                    </p:animEffect>
                    <p:anim calcmode="lin" valueType="num">
                      <p:cBhvr>
                        <p:cTn dur="500" fill="hold"/>
                        <p:tgtEl>
                          <p:spTgt spid="121859"/>
                        </p:tgtEl>
                        <p:attrNameLst>
                          <p:attrName>ppt_x</p:attrName>
                        </p:attrNameLst>
                      </p:cBhvr>
                      <p:tavLst>
                        <p:tav tm="0">
                          <p:val>
                            <p:strVal val="#ppt_x"/>
                          </p:val>
                        </p:tav>
                        <p:tav tm="100000">
                          <p:val>
                            <p:strVal val="#ppt_x"/>
                          </p:val>
                        </p:tav>
                      </p:tavLst>
                    </p:anim>
                    <p:anim calcmode="lin" valueType="num">
                      <p:cBhvr>
                        <p:cTn dur="500" fill="hold"/>
                        <p:tgtEl>
                          <p:spTgt spid="121859"/>
                        </p:tgtEl>
                        <p:attrNameLst>
                          <p:attrName>ppt_y</p:attrName>
                        </p:attrNameLst>
                      </p:cBhvr>
                      <p:tavLst>
                        <p:tav tm="0">
                          <p:val>
                            <p:strVal val="#ppt_y+.05"/>
                          </p:val>
                        </p:tav>
                        <p:tav tm="100000">
                          <p:val>
                            <p:strVal val="#ppt_y"/>
                          </p:val>
                        </p:tav>
                      </p:tavLst>
                    </p:anim>
                  </p:childTnLst>
                </p:cTn>
              </p:par>
            </p:tnLst>
          </p:tmpl>
          <p:tmpl lvl="5">
            <p:tnLst>
              <p:par>
                <p:cTn presetID="44" presetClass="entr" presetSubtype="0" fill="hold" nodeType="withEffect">
                  <p:stCondLst>
                    <p:cond delay="0"/>
                  </p:stCondLst>
                  <p:childTnLst>
                    <p:set>
                      <p:cBhvr>
                        <p:cTn dur="0" fill="hold">
                          <p:stCondLst>
                            <p:cond delay="0"/>
                          </p:stCondLst>
                        </p:cTn>
                        <p:tgtEl>
                          <p:spTgt spid="121859"/>
                        </p:tgtEl>
                        <p:attrNameLst>
                          <p:attrName>style.visibility</p:attrName>
                        </p:attrNameLst>
                      </p:cBhvr>
                      <p:to>
                        <p:strVal val="visible"/>
                      </p:to>
                    </p:set>
                    <p:animEffect transition="in" filter="fade">
                      <p:cBhvr>
                        <p:cTn dur="500"/>
                        <p:tgtEl>
                          <p:spTgt spid="121859"/>
                        </p:tgtEl>
                      </p:cBhvr>
                    </p:animEffect>
                    <p:anim calcmode="lin" valueType="num">
                      <p:cBhvr>
                        <p:cTn dur="500" fill="hold"/>
                        <p:tgtEl>
                          <p:spTgt spid="121859"/>
                        </p:tgtEl>
                        <p:attrNameLst>
                          <p:attrName>ppt_x</p:attrName>
                        </p:attrNameLst>
                      </p:cBhvr>
                      <p:tavLst>
                        <p:tav tm="0">
                          <p:val>
                            <p:strVal val="#ppt_x"/>
                          </p:val>
                        </p:tav>
                        <p:tav tm="100000">
                          <p:val>
                            <p:strVal val="#ppt_x"/>
                          </p:val>
                        </p:tav>
                      </p:tavLst>
                    </p:anim>
                    <p:anim calcmode="lin" valueType="num">
                      <p:cBhvr>
                        <p:cTn dur="500" fill="hold"/>
                        <p:tgtEl>
                          <p:spTgt spid="121859"/>
                        </p:tgtEl>
                        <p:attrNameLst>
                          <p:attrName>ppt_y</p:attrName>
                        </p:attrNameLst>
                      </p:cBhvr>
                      <p:tavLst>
                        <p:tav tm="0">
                          <p:val>
                            <p:strVal val="#ppt_y+.05"/>
                          </p:val>
                        </p:tav>
                        <p:tav tm="100000">
                          <p:val>
                            <p:strVal val="#ppt_y"/>
                          </p:val>
                        </p:tav>
                      </p:tavLst>
                    </p:anim>
                  </p:childTnLst>
                </p:cTn>
              </p:par>
            </p:tnLst>
          </p:tmpl>
        </p:tmplLst>
      </p:bldP>
    </p:bldLst>
  </p:timing>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ea typeface="宋体" pitchFamily="2" charset="-122"/>
        </a:defRPr>
      </a:lvl2pPr>
      <a:lvl3pPr algn="ctr" rtl="0" fontAlgn="base">
        <a:spcBef>
          <a:spcPct val="0"/>
        </a:spcBef>
        <a:spcAft>
          <a:spcPct val="0"/>
        </a:spcAft>
        <a:defRPr sz="4400">
          <a:solidFill>
            <a:schemeClr val="tx2"/>
          </a:solidFill>
          <a:latin typeface="Arial" pitchFamily="34" charset="0"/>
          <a:ea typeface="宋体" pitchFamily="2" charset="-122"/>
        </a:defRPr>
      </a:lvl3pPr>
      <a:lvl4pPr algn="ctr" rtl="0" fontAlgn="base">
        <a:spcBef>
          <a:spcPct val="0"/>
        </a:spcBef>
        <a:spcAft>
          <a:spcPct val="0"/>
        </a:spcAft>
        <a:defRPr sz="4400">
          <a:solidFill>
            <a:schemeClr val="tx2"/>
          </a:solidFill>
          <a:latin typeface="Arial" pitchFamily="34" charset="0"/>
          <a:ea typeface="宋体" pitchFamily="2" charset="-122"/>
        </a:defRPr>
      </a:lvl4pPr>
      <a:lvl5pPr algn="ctr" rtl="0" fontAlgn="base">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wmf"/></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wmf"/></Relationships>
</file>

<file path=ppt/slides/_rels/slide5.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7.wmf"/></Relationships>
</file>

<file path=ppt/slides/_rels/slide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1.wmf"/><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3.wmf"/></Relationships>
</file>

<file path=ppt/slides/_rels/slide8.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5.wmf"/></Relationships>
</file>

<file path=ppt/slides/_rels/slide9.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7.wmf"/></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7.wmf"/></Relationships>
</file>

<file path=ppt/slides/_rels/slide11.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7.wmf"/></Relationships>
</file>

<file path=ppt/slides/_rels/slide12.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1.wmf"/></Relationships>
</file>

<file path=ppt/slides/_rels/slide13.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7.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132856"/>
            <a:ext cx="9144000" cy="830997"/>
          </a:xfrm>
          <a:prstGeom prst="rect">
            <a:avLst/>
          </a:prstGeom>
        </p:spPr>
        <p:txBody>
          <a:bodyPr wrap="square">
            <a:spAutoFit/>
          </a:bodyPr>
          <a:lstStyle/>
          <a:p>
            <a:pPr algn="ctr" fontAlgn="base">
              <a:spcBef>
                <a:spcPct val="0"/>
              </a:spcBef>
              <a:spcAft>
                <a:spcPct val="0"/>
              </a:spcAft>
            </a:pPr>
            <a:r>
              <a:rPr lang="zh-CN" altLang="en-US" sz="4800" b="1" dirty="0">
                <a:solidFill>
                  <a:srgbClr val="000000"/>
                </a:solidFill>
                <a:latin typeface="汉仪中圆简" pitchFamily="49" charset="-122"/>
                <a:ea typeface="汉仪中圆简" pitchFamily="49" charset="-122"/>
              </a:rPr>
              <a:t>一元一次不等式的应用</a:t>
            </a:r>
          </a:p>
        </p:txBody>
      </p:sp>
      <p:sp>
        <p:nvSpPr>
          <p:cNvPr id="3" name="矩形 2"/>
          <p:cNvSpPr/>
          <p:nvPr/>
        </p:nvSpPr>
        <p:spPr>
          <a:xfrm>
            <a:off x="4433981" y="5143102"/>
            <a:ext cx="276037" cy="498598"/>
          </a:xfrm>
          <a:prstGeom prst="rect">
            <a:avLst/>
          </a:prstGeom>
        </p:spPr>
        <p:txBody>
          <a:bodyPr wrap="none">
            <a:spAutoFit/>
          </a:bodyPr>
          <a:lstStyle/>
          <a:p>
            <a:pPr marL="342900" indent="-342900" algn="ctr" fontAlgn="base">
              <a:lnSpc>
                <a:spcPct val="110000"/>
              </a:lnSpc>
              <a:spcBef>
                <a:spcPct val="0"/>
              </a:spcBef>
              <a:spcAft>
                <a:spcPct val="0"/>
              </a:spcAft>
            </a:pPr>
            <a:r>
              <a:rPr lang="zh-CN" altLang="en-US" sz="2400" b="1" kern="0" smtClean="0">
                <a:solidFill>
                  <a:srgbClr val="000000"/>
                </a:solidFill>
                <a:latin typeface="微软雅黑" panose="020B0503020204020204" pitchFamily="34" charset="-122"/>
                <a:ea typeface="微软雅黑" panose="020B0503020204020204" pitchFamily="34" charset="-122"/>
              </a:rPr>
              <a:t> </a:t>
            </a:r>
            <a:endParaRPr lang="en-US" altLang="zh-CN" sz="2400" b="1" kern="0" dirty="0">
              <a:solidFill>
                <a:srgbClr val="00000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844330854"/>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581" name="Text Box 5"/>
          <p:cNvSpPr txBox="1">
            <a:spLocks noChangeArrowheads="1"/>
          </p:cNvSpPr>
          <p:nvPr/>
        </p:nvSpPr>
        <p:spPr bwMode="auto">
          <a:xfrm>
            <a:off x="971550" y="1700213"/>
            <a:ext cx="7345363" cy="32623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dirty="0">
                <a:solidFill>
                  <a:srgbClr val="000000"/>
                </a:solidFill>
                <a:latin typeface="Verdana" pitchFamily="34" charset="0"/>
              </a:rPr>
              <a:t>1.</a:t>
            </a:r>
            <a:r>
              <a:rPr lang="zh-CN" altLang="en-US" sz="3200" b="1" dirty="0">
                <a:solidFill>
                  <a:srgbClr val="000000"/>
                </a:solidFill>
                <a:latin typeface="Verdana" pitchFamily="34" charset="0"/>
              </a:rPr>
              <a:t>一元一次不等式的概念。</a:t>
            </a:r>
          </a:p>
          <a:p>
            <a:pPr fontAlgn="base">
              <a:spcBef>
                <a:spcPct val="50000"/>
              </a:spcBef>
              <a:spcAft>
                <a:spcPct val="0"/>
              </a:spcAft>
            </a:pPr>
            <a:r>
              <a:rPr lang="en-US" altLang="zh-CN" sz="3200" b="1" dirty="0">
                <a:solidFill>
                  <a:srgbClr val="000000"/>
                </a:solidFill>
                <a:latin typeface="Verdana" pitchFamily="34" charset="0"/>
              </a:rPr>
              <a:t>2.</a:t>
            </a:r>
            <a:r>
              <a:rPr lang="zh-CN" altLang="en-US" sz="3200" b="1" dirty="0">
                <a:solidFill>
                  <a:srgbClr val="000000"/>
                </a:solidFill>
                <a:latin typeface="Verdana" pitchFamily="34" charset="0"/>
              </a:rPr>
              <a:t>一元一次不等式的解法及注意事项。</a:t>
            </a:r>
          </a:p>
          <a:p>
            <a:pPr fontAlgn="base">
              <a:spcBef>
                <a:spcPct val="50000"/>
              </a:spcBef>
              <a:spcAft>
                <a:spcPct val="0"/>
              </a:spcAft>
            </a:pPr>
            <a:r>
              <a:rPr lang="en-US" altLang="zh-CN" sz="3200" b="1" dirty="0">
                <a:solidFill>
                  <a:srgbClr val="000000"/>
                </a:solidFill>
                <a:latin typeface="Verdana" pitchFamily="34" charset="0"/>
              </a:rPr>
              <a:t>3.</a:t>
            </a:r>
            <a:r>
              <a:rPr lang="zh-CN" altLang="en-US" sz="3200" b="1" dirty="0">
                <a:solidFill>
                  <a:srgbClr val="000000"/>
                </a:solidFill>
                <a:latin typeface="Verdana" pitchFamily="34" charset="0"/>
              </a:rPr>
              <a:t>用一元一次方程解决实际问题的一般                                  步骤是什么</a:t>
            </a:r>
            <a:r>
              <a:rPr lang="en-US" altLang="zh-CN" sz="3200" b="1" dirty="0">
                <a:solidFill>
                  <a:srgbClr val="000000"/>
                </a:solidFill>
                <a:latin typeface="Verdana" pitchFamily="34" charset="0"/>
              </a:rPr>
              <a:t>?</a:t>
            </a:r>
          </a:p>
          <a:p>
            <a:pPr fontAlgn="base">
              <a:spcBef>
                <a:spcPct val="50000"/>
              </a:spcBef>
              <a:spcAft>
                <a:spcPct val="0"/>
              </a:spcAft>
            </a:pPr>
            <a:endParaRPr lang="en-US" altLang="zh-CN" sz="3200" b="1" dirty="0">
              <a:solidFill>
                <a:srgbClr val="000000"/>
              </a:solidFill>
              <a:latin typeface="Verdana" pitchFamily="34" charset="0"/>
            </a:endParaRPr>
          </a:p>
        </p:txBody>
      </p:sp>
      <p:grpSp>
        <p:nvGrpSpPr>
          <p:cNvPr id="24587" name="Group 11"/>
          <p:cNvGrpSpPr>
            <a:grpSpLocks/>
          </p:cNvGrpSpPr>
          <p:nvPr/>
        </p:nvGrpSpPr>
        <p:grpSpPr bwMode="auto">
          <a:xfrm>
            <a:off x="0" y="0"/>
            <a:ext cx="2490788" cy="1700213"/>
            <a:chOff x="-22" y="0"/>
            <a:chExt cx="1569" cy="1071"/>
          </a:xfrm>
        </p:grpSpPr>
        <p:pic>
          <p:nvPicPr>
            <p:cNvPr id="24584" name="Picture 8" descr="j0292982"/>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0" y="0"/>
              <a:ext cx="1161" cy="1071"/>
            </a:xfrm>
            <a:prstGeom prst="rect">
              <a:avLst/>
            </a:prstGeom>
            <a:noFill/>
            <a:extLst>
              <a:ext uri="{909E8E84-426E-40DD-AFC4-6F175D3DCCD1}">
                <a14:hiddenFill xmlns:a14="http://schemas.microsoft.com/office/drawing/2010/main" xmlns="">
                  <a:solidFill>
                    <a:srgbClr val="FFFFFF"/>
                  </a:solidFill>
                </a14:hiddenFill>
              </a:ext>
            </a:extLst>
          </p:spPr>
        </p:pic>
        <p:sp>
          <p:nvSpPr>
            <p:cNvPr id="24586" name="WordArt 10"/>
            <p:cNvSpPr>
              <a:spLocks noChangeArrowheads="1" noChangeShapeType="1" noTextEdit="1"/>
            </p:cNvSpPr>
            <p:nvPr/>
          </p:nvSpPr>
          <p:spPr bwMode="auto">
            <a:xfrm rot="-2565255">
              <a:off x="-22" y="427"/>
              <a:ext cx="1569" cy="507"/>
            </a:xfrm>
            <a:prstGeom prst="rect">
              <a:avLst/>
            </a:prstGeom>
          </p:spPr>
          <p:txBody>
            <a:bodyPr spcFirstLastPara="1" wrap="none" fromWordArt="1">
              <a:prstTxWarp prst="textArchDown">
                <a:avLst>
                  <a:gd name="adj" fmla="val 0"/>
                </a:avLst>
              </a:prstTxWarp>
            </a:bodyPr>
            <a:lstStyle/>
            <a:p>
              <a:pPr algn="ctr" fontAlgn="base">
                <a:spcBef>
                  <a:spcPct val="0"/>
                </a:spcBef>
                <a:spcAft>
                  <a:spcPct val="0"/>
                </a:spcAft>
              </a:pPr>
              <a:r>
                <a:rPr lang="zh-CN" altLang="en-US" sz="3600" kern="10" dirty="0">
                  <a:ln w="9525">
                    <a:solidFill>
                      <a:srgbClr val="993300"/>
                    </a:solidFill>
                    <a:round/>
                    <a:headEnd/>
                    <a:tailEnd/>
                  </a:ln>
                  <a:solidFill>
                    <a:srgbClr val="CC3300">
                      <a:alpha val="89000"/>
                    </a:srgbClr>
                  </a:solidFill>
                  <a:effectLst>
                    <a:outerShdw dist="35921" dir="2700000" algn="ctr" rotWithShape="0">
                      <a:srgbClr val="C0C0C0">
                        <a:alpha val="80000"/>
                      </a:srgbClr>
                    </a:outerShdw>
                  </a:effectLst>
                  <a:latin typeface="宋体"/>
                </a:rPr>
                <a:t>相关知识回顾</a:t>
              </a:r>
            </a:p>
          </p:txBody>
        </p:sp>
      </p:grpSp>
      <p:pic>
        <p:nvPicPr>
          <p:cNvPr id="24588" name="Picture 12" descr="j0287005"/>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rot="16200000">
            <a:off x="7299326" y="5013325"/>
            <a:ext cx="1357312" cy="233203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635139286"/>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24587"/>
                                        </p:tgtEl>
                                        <p:attrNameLst>
                                          <p:attrName>style.visibility</p:attrName>
                                        </p:attrNameLst>
                                      </p:cBhvr>
                                      <p:to>
                                        <p:strVal val="visible"/>
                                      </p:to>
                                    </p:set>
                                    <p:animEffect transition="in" filter="blinds(horizontal)">
                                      <p:cBhvr>
                                        <p:cTn id="7" dur="500"/>
                                        <p:tgtEl>
                                          <p:spTgt spid="2458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4581"/>
                                        </p:tgtEl>
                                        <p:attrNameLst>
                                          <p:attrName>style.visibility</p:attrName>
                                        </p:attrNameLst>
                                      </p:cBhvr>
                                      <p:to>
                                        <p:strVal val="visible"/>
                                      </p:to>
                                    </p:set>
                                    <p:animEffect transition="in" filter="checkerboard(across)">
                                      <p:cBhvr>
                                        <p:cTn id="12" dur="500"/>
                                        <p:tgtEl>
                                          <p:spTgt spid="245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6021" name="Text Box 5"/>
          <p:cNvSpPr txBox="1">
            <a:spLocks noChangeArrowheads="1"/>
          </p:cNvSpPr>
          <p:nvPr/>
        </p:nvSpPr>
        <p:spPr bwMode="auto">
          <a:xfrm>
            <a:off x="899593" y="1484313"/>
            <a:ext cx="7632848" cy="3387725"/>
          </a:xfrm>
          <a:prstGeom prst="rect">
            <a:avLst/>
          </a:prstGeom>
          <a:solidFill>
            <a:srgbClr val="FFFFCC"/>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fontAlgn="base">
              <a:spcBef>
                <a:spcPct val="50000"/>
              </a:spcBef>
              <a:spcAft>
                <a:spcPct val="0"/>
              </a:spcAft>
            </a:pPr>
            <a:r>
              <a:rPr lang="zh-CN" altLang="en-US" sz="3600" b="1" dirty="0">
                <a:solidFill>
                  <a:srgbClr val="000000"/>
                </a:solidFill>
                <a:latin typeface="宋体" pitchFamily="2" charset="-122"/>
              </a:rPr>
              <a:t>例  某座楼电梯的最大承载量为</a:t>
            </a:r>
            <a:r>
              <a:rPr lang="en-US" altLang="zh-CN" sz="3600" b="1" dirty="0">
                <a:solidFill>
                  <a:srgbClr val="000000"/>
                </a:solidFill>
                <a:latin typeface="宋体" pitchFamily="2" charset="-122"/>
              </a:rPr>
              <a:t>1000</a:t>
            </a:r>
            <a:r>
              <a:rPr lang="zh-CN" altLang="en-US" sz="3600" b="1" dirty="0">
                <a:solidFill>
                  <a:srgbClr val="000000"/>
                </a:solidFill>
                <a:latin typeface="宋体" pitchFamily="2" charset="-122"/>
              </a:rPr>
              <a:t>千克’在电梯里装上了</a:t>
            </a:r>
            <a:r>
              <a:rPr lang="en-US" altLang="zh-CN" sz="3600" b="1" dirty="0">
                <a:solidFill>
                  <a:srgbClr val="000000"/>
                </a:solidFill>
                <a:latin typeface="宋体" pitchFamily="2" charset="-122"/>
              </a:rPr>
              <a:t>700</a:t>
            </a:r>
            <a:r>
              <a:rPr lang="zh-CN" altLang="en-US" sz="3600" b="1" dirty="0">
                <a:solidFill>
                  <a:srgbClr val="000000"/>
                </a:solidFill>
                <a:latin typeface="宋体" pitchFamily="2" charset="-122"/>
              </a:rPr>
              <a:t>千克的装修材料后</a:t>
            </a:r>
            <a:r>
              <a:rPr lang="en-US" altLang="zh-CN" sz="3600" b="1" dirty="0">
                <a:solidFill>
                  <a:srgbClr val="000000"/>
                </a:solidFill>
                <a:latin typeface="宋体" pitchFamily="2" charset="-122"/>
              </a:rPr>
              <a:t>,5</a:t>
            </a:r>
            <a:r>
              <a:rPr lang="zh-CN" altLang="en-US" sz="3600" b="1" dirty="0">
                <a:solidFill>
                  <a:srgbClr val="000000"/>
                </a:solidFill>
                <a:latin typeface="宋体" pitchFamily="2" charset="-122"/>
              </a:rPr>
              <a:t>名装修工人走进了电梯</a:t>
            </a:r>
            <a:r>
              <a:rPr lang="en-US" altLang="zh-CN" sz="3600" b="1" dirty="0">
                <a:solidFill>
                  <a:srgbClr val="000000"/>
                </a:solidFill>
                <a:latin typeface="宋体" pitchFamily="2" charset="-122"/>
              </a:rPr>
              <a:t>,</a:t>
            </a:r>
            <a:r>
              <a:rPr lang="zh-CN" altLang="en-US" sz="3600" b="1" dirty="0">
                <a:solidFill>
                  <a:srgbClr val="000000"/>
                </a:solidFill>
                <a:latin typeface="宋体" pitchFamily="2" charset="-122"/>
              </a:rPr>
              <a:t>这时电梯的警示铃响了</a:t>
            </a:r>
            <a:r>
              <a:rPr lang="en-US" altLang="zh-CN" sz="3600" b="1" dirty="0">
                <a:solidFill>
                  <a:srgbClr val="000000"/>
                </a:solidFill>
                <a:latin typeface="宋体" pitchFamily="2" charset="-122"/>
              </a:rPr>
              <a:t>,</a:t>
            </a:r>
            <a:r>
              <a:rPr lang="zh-CN" altLang="en-US" sz="3600" b="1" dirty="0">
                <a:solidFill>
                  <a:srgbClr val="000000"/>
                </a:solidFill>
                <a:latin typeface="宋体" pitchFamily="2" charset="-122"/>
              </a:rPr>
              <a:t>这说明已超过了电梯的最大承载量</a:t>
            </a:r>
            <a:r>
              <a:rPr lang="en-US" altLang="zh-CN" sz="3600" b="1" dirty="0">
                <a:solidFill>
                  <a:srgbClr val="000000"/>
                </a:solidFill>
                <a:latin typeface="宋体" pitchFamily="2" charset="-122"/>
              </a:rPr>
              <a:t>.</a:t>
            </a:r>
            <a:r>
              <a:rPr lang="zh-CN" altLang="en-US" sz="3600" b="1" dirty="0">
                <a:solidFill>
                  <a:srgbClr val="000000"/>
                </a:solidFill>
                <a:latin typeface="宋体" pitchFamily="2" charset="-122"/>
              </a:rPr>
              <a:t>这</a:t>
            </a:r>
            <a:r>
              <a:rPr lang="en-US" altLang="zh-CN" sz="3600" b="1" dirty="0">
                <a:solidFill>
                  <a:srgbClr val="000000"/>
                </a:solidFill>
                <a:latin typeface="宋体" pitchFamily="2" charset="-122"/>
              </a:rPr>
              <a:t>5</a:t>
            </a:r>
            <a:r>
              <a:rPr lang="zh-CN" altLang="en-US" sz="3600" b="1" dirty="0">
                <a:solidFill>
                  <a:srgbClr val="000000"/>
                </a:solidFill>
                <a:latin typeface="宋体" pitchFamily="2" charset="-122"/>
              </a:rPr>
              <a:t>名工人的平均体重超过了多少千克</a:t>
            </a:r>
            <a:r>
              <a:rPr lang="en-US" altLang="zh-CN" b="1" dirty="0">
                <a:solidFill>
                  <a:srgbClr val="000000"/>
                </a:solidFill>
              </a:rPr>
              <a:t>?</a:t>
            </a:r>
          </a:p>
        </p:txBody>
      </p:sp>
      <p:grpSp>
        <p:nvGrpSpPr>
          <p:cNvPr id="86026" name="Group 10"/>
          <p:cNvGrpSpPr>
            <a:grpSpLocks/>
          </p:cNvGrpSpPr>
          <p:nvPr/>
        </p:nvGrpSpPr>
        <p:grpSpPr bwMode="auto">
          <a:xfrm>
            <a:off x="0" y="0"/>
            <a:ext cx="2124075" cy="1411288"/>
            <a:chOff x="0" y="0"/>
            <a:chExt cx="1338" cy="889"/>
          </a:xfrm>
        </p:grpSpPr>
        <p:pic>
          <p:nvPicPr>
            <p:cNvPr id="86022" name="Picture 6" descr="j0196400"/>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0" y="0"/>
              <a:ext cx="1224" cy="889"/>
            </a:xfrm>
            <a:prstGeom prst="rect">
              <a:avLst/>
            </a:prstGeom>
            <a:noFill/>
            <a:extLst>
              <a:ext uri="{909E8E84-426E-40DD-AFC4-6F175D3DCCD1}">
                <a14:hiddenFill xmlns:a14="http://schemas.microsoft.com/office/drawing/2010/main" xmlns="">
                  <a:solidFill>
                    <a:srgbClr val="FFFFFF"/>
                  </a:solidFill>
                </a14:hiddenFill>
              </a:ext>
            </a:extLst>
          </p:spPr>
        </p:pic>
        <p:sp>
          <p:nvSpPr>
            <p:cNvPr id="86020" name="WordArt 4"/>
            <p:cNvSpPr>
              <a:spLocks noChangeArrowheads="1" noChangeShapeType="1" noTextEdit="1"/>
            </p:cNvSpPr>
            <p:nvPr/>
          </p:nvSpPr>
          <p:spPr bwMode="auto">
            <a:xfrm rot="-166380">
              <a:off x="204" y="210"/>
              <a:ext cx="1134" cy="499"/>
            </a:xfrm>
            <a:prstGeom prst="rect">
              <a:avLst/>
            </a:prstGeom>
            <a:extLst>
              <a:ext uri="{AF507438-7753-43E0-B8FC-AC1667EBCBE1}">
                <a14:hiddenEffects xmlns:a14="http://schemas.microsoft.com/office/drawing/2010/main" xmlns="">
                  <a:effectLst/>
                </a14:hiddenEffects>
              </a:ext>
            </a:extLst>
          </p:spPr>
          <p:txBody>
            <a:bodyPr wrap="none" fromWordArt="1">
              <a:prstTxWarp prst="textCascadeUp">
                <a:avLst>
                  <a:gd name="adj" fmla="val 839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fontAlgn="base">
                <a:spcBef>
                  <a:spcPct val="0"/>
                </a:spcBef>
                <a:spcAft>
                  <a:spcPct val="0"/>
                </a:spcAft>
              </a:pPr>
              <a:r>
                <a:rPr lang="zh-CN" altLang="en-US" sz="3600" kern="10" dirty="0">
                  <a:ln w="9525">
                    <a:round/>
                    <a:headEnd/>
                    <a:tailEnd/>
                  </a:ln>
                  <a:gradFill rotWithShape="0">
                    <a:gsLst>
                      <a:gs pos="0">
                        <a:srgbClr val="FFE701"/>
                      </a:gs>
                      <a:gs pos="100000">
                        <a:srgbClr val="FE3E02"/>
                      </a:gs>
                    </a:gsLst>
                    <a:lin ang="5566380" scaled="1"/>
                  </a:gradFill>
                  <a:latin typeface="宋体"/>
                </a:rPr>
                <a:t>试一试</a:t>
              </a:r>
            </a:p>
          </p:txBody>
        </p:sp>
      </p:grpSp>
      <p:pic>
        <p:nvPicPr>
          <p:cNvPr id="86025" name="Picture 9" descr="j0215086"/>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667625" y="5157788"/>
            <a:ext cx="1476375" cy="170021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793116986"/>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mph" presetSubtype="0" fill="hold" nodeType="withEffect">
                                  <p:stCondLst>
                                    <p:cond delay="0"/>
                                  </p:stCondLst>
                                  <p:childTnLst>
                                    <p:animScale>
                                      <p:cBhvr>
                                        <p:cTn id="6" dur="2000" fill="hold"/>
                                        <p:tgtEl>
                                          <p:spTgt spid="86026"/>
                                        </p:tgtEl>
                                      </p:cBhvr>
                                      <p:by x="150000" y="150000"/>
                                    </p:animScale>
                                  </p:childTnLst>
                                </p:cTn>
                              </p:par>
                            </p:childTnLst>
                          </p:cTn>
                        </p:par>
                      </p:childTnLst>
                    </p:cTn>
                  </p:par>
                  <p:par>
                    <p:cTn id="7" fill="hold" nodeType="clickPar">
                      <p:stCondLst>
                        <p:cond delay="indefinite"/>
                      </p:stCondLst>
                      <p:childTnLst>
                        <p:par>
                          <p:cTn id="8" fill="hold" nodeType="with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86021"/>
                                        </p:tgtEl>
                                        <p:attrNameLst>
                                          <p:attrName>style.visibility</p:attrName>
                                        </p:attrNameLst>
                                      </p:cBhvr>
                                      <p:to>
                                        <p:strVal val="visible"/>
                                      </p:to>
                                    </p:set>
                                    <p:animEffect transition="in" filter="blinds(horizontal)">
                                      <p:cBhvr>
                                        <p:cTn id="11" dur="500"/>
                                        <p:tgtEl>
                                          <p:spTgt spid="860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1"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7048" name="Text Box 8"/>
          <p:cNvSpPr txBox="1">
            <a:spLocks noChangeArrowheads="1"/>
          </p:cNvSpPr>
          <p:nvPr/>
        </p:nvSpPr>
        <p:spPr bwMode="auto">
          <a:xfrm>
            <a:off x="971550" y="1052513"/>
            <a:ext cx="7561263" cy="452431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200" b="1" dirty="0">
                <a:solidFill>
                  <a:srgbClr val="CC3300"/>
                </a:solidFill>
              </a:rPr>
              <a:t>解</a:t>
            </a:r>
            <a:r>
              <a:rPr lang="en-US" altLang="zh-CN" sz="3200" b="1" dirty="0">
                <a:solidFill>
                  <a:srgbClr val="CC3300"/>
                </a:solidFill>
              </a:rPr>
              <a:t>:  </a:t>
            </a:r>
            <a:r>
              <a:rPr lang="zh-CN" altLang="en-US" sz="3200" b="1" dirty="0">
                <a:solidFill>
                  <a:srgbClr val="CC3300"/>
                </a:solidFill>
              </a:rPr>
              <a:t>设这</a:t>
            </a:r>
            <a:r>
              <a:rPr lang="en-US" altLang="zh-CN" sz="3200" b="1" dirty="0">
                <a:solidFill>
                  <a:srgbClr val="CC3300"/>
                </a:solidFill>
              </a:rPr>
              <a:t>5</a:t>
            </a:r>
            <a:r>
              <a:rPr lang="zh-CN" altLang="en-US" sz="3200" b="1" dirty="0">
                <a:solidFill>
                  <a:srgbClr val="CC3300"/>
                </a:solidFill>
              </a:rPr>
              <a:t>名工人的平均体重为ｘ千克</a:t>
            </a:r>
            <a:r>
              <a:rPr lang="en-US" altLang="zh-CN" sz="3200" b="1" dirty="0">
                <a:solidFill>
                  <a:srgbClr val="CC3300"/>
                </a:solidFill>
              </a:rPr>
              <a:t>,</a:t>
            </a:r>
            <a:r>
              <a:rPr lang="zh-CN" altLang="en-US" sz="3200" b="1" dirty="0">
                <a:solidFill>
                  <a:srgbClr val="CC3300"/>
                </a:solidFill>
              </a:rPr>
              <a:t>根据题意，得</a:t>
            </a:r>
          </a:p>
          <a:p>
            <a:pPr fontAlgn="base">
              <a:spcBef>
                <a:spcPct val="50000"/>
              </a:spcBef>
              <a:spcAft>
                <a:spcPct val="0"/>
              </a:spcAft>
            </a:pPr>
            <a:r>
              <a:rPr lang="zh-CN" altLang="en-US" sz="3200" b="1" dirty="0">
                <a:solidFill>
                  <a:srgbClr val="CC3300"/>
                </a:solidFill>
              </a:rPr>
              <a:t>　　５ｘ＋７００＞１０００</a:t>
            </a:r>
          </a:p>
          <a:p>
            <a:pPr fontAlgn="base">
              <a:spcBef>
                <a:spcPct val="50000"/>
              </a:spcBef>
              <a:spcAft>
                <a:spcPct val="0"/>
              </a:spcAft>
            </a:pPr>
            <a:r>
              <a:rPr lang="zh-CN" altLang="en-US" sz="3200" b="1" dirty="0">
                <a:solidFill>
                  <a:srgbClr val="CC3300"/>
                </a:solidFill>
              </a:rPr>
              <a:t>　　解这个不等式，得 </a:t>
            </a:r>
          </a:p>
          <a:p>
            <a:pPr fontAlgn="base">
              <a:spcBef>
                <a:spcPct val="50000"/>
              </a:spcBef>
              <a:spcAft>
                <a:spcPct val="0"/>
              </a:spcAft>
            </a:pPr>
            <a:r>
              <a:rPr lang="zh-CN" altLang="en-US" sz="3200" b="1" dirty="0">
                <a:solidFill>
                  <a:srgbClr val="CC3300"/>
                </a:solidFill>
              </a:rPr>
              <a:t>　　ｘ＞６０</a:t>
            </a:r>
          </a:p>
          <a:p>
            <a:pPr fontAlgn="base">
              <a:spcBef>
                <a:spcPct val="50000"/>
              </a:spcBef>
              <a:spcAft>
                <a:spcPct val="0"/>
              </a:spcAft>
            </a:pPr>
            <a:r>
              <a:rPr lang="zh-CN" altLang="en-US" sz="3200" b="1" dirty="0">
                <a:solidFill>
                  <a:srgbClr val="CC3300"/>
                </a:solidFill>
              </a:rPr>
              <a:t>答：这５名工人的平均体重超过了６０千　　　克</a:t>
            </a:r>
          </a:p>
        </p:txBody>
      </p:sp>
      <p:grpSp>
        <p:nvGrpSpPr>
          <p:cNvPr id="87052" name="Group 12"/>
          <p:cNvGrpSpPr>
            <a:grpSpLocks/>
          </p:cNvGrpSpPr>
          <p:nvPr/>
        </p:nvGrpSpPr>
        <p:grpSpPr bwMode="auto">
          <a:xfrm>
            <a:off x="0" y="0"/>
            <a:ext cx="1766888" cy="1314450"/>
            <a:chOff x="0" y="0"/>
            <a:chExt cx="1113" cy="828"/>
          </a:xfrm>
        </p:grpSpPr>
        <p:pic>
          <p:nvPicPr>
            <p:cNvPr id="87044" name="Picture 4" descr="connected_data_bi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rot="16200000">
              <a:off x="141" y="-141"/>
              <a:ext cx="716" cy="998"/>
            </a:xfrm>
            <a:prstGeom prst="rect">
              <a:avLst/>
            </a:prstGeom>
            <a:noFill/>
            <a:extLst>
              <a:ext uri="{909E8E84-426E-40DD-AFC4-6F175D3DCCD1}">
                <a14:hiddenFill xmlns:a14="http://schemas.microsoft.com/office/drawing/2010/main" xmlns="">
                  <a:solidFill>
                    <a:srgbClr val="FFFFFF"/>
                  </a:solidFill>
                </a14:hiddenFill>
              </a:ext>
            </a:extLst>
          </p:spPr>
        </p:pic>
        <p:sp>
          <p:nvSpPr>
            <p:cNvPr id="87046" name="WordArt 6" descr="窄竖线"/>
            <p:cNvSpPr>
              <a:spLocks noChangeArrowheads="1" noChangeShapeType="1" noTextEdit="1"/>
            </p:cNvSpPr>
            <p:nvPr/>
          </p:nvSpPr>
          <p:spPr bwMode="auto">
            <a:xfrm rot="-987258">
              <a:off x="249" y="346"/>
              <a:ext cx="864" cy="482"/>
            </a:xfrm>
            <a:prstGeom prst="rect">
              <a:avLst/>
            </a:prstGeom>
          </p:spPr>
          <p:txBody>
            <a:bodyPr wrap="none" fromWordArt="1">
              <a:prstTxWarp prst="textCurveUp">
                <a:avLst>
                  <a:gd name="adj" fmla="val 27597"/>
                </a:avLst>
              </a:prstTxWarp>
            </a:bodyPr>
            <a:lstStyle/>
            <a:p>
              <a:pPr algn="ctr" fontAlgn="base">
                <a:spcBef>
                  <a:spcPct val="0"/>
                </a:spcBef>
                <a:spcAft>
                  <a:spcPct val="0"/>
                </a:spcAft>
              </a:pPr>
              <a:r>
                <a:rPr lang="zh-CN" altLang="en-US" sz="3600" kern="10">
                  <a:ln w="12700">
                    <a:solidFill>
                      <a:srgbClr val="000000"/>
                    </a:solidFill>
                    <a:round/>
                    <a:headEnd/>
                    <a:tailEnd/>
                  </a:ln>
                  <a:pattFill prst="dashHorz">
                    <a:fgClr>
                      <a:srgbClr val="808080"/>
                    </a:fgClr>
                    <a:bgClr>
                      <a:srgbClr val="FFFF00"/>
                    </a:bgClr>
                  </a:pattFill>
                  <a:effectLst>
                    <a:outerShdw dist="45791" dir="2021404" algn="ctr" rotWithShape="0">
                      <a:srgbClr val="808080">
                        <a:alpha val="80000"/>
                      </a:srgbClr>
                    </a:outerShdw>
                  </a:effectLst>
                  <a:latin typeface="宋体"/>
                </a:rPr>
                <a:t>我能行</a:t>
              </a:r>
            </a:p>
          </p:txBody>
        </p:sp>
      </p:grpSp>
      <p:pic>
        <p:nvPicPr>
          <p:cNvPr id="87053" name="Picture 13" descr="j0299763"/>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316788" y="5353050"/>
            <a:ext cx="1827212" cy="150495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543714609"/>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87052"/>
                                        </p:tgtEl>
                                        <p:attrNameLst>
                                          <p:attrName>style.visibility</p:attrName>
                                        </p:attrNameLst>
                                      </p:cBhvr>
                                      <p:to>
                                        <p:strVal val="visible"/>
                                      </p:to>
                                    </p:set>
                                    <p:anim calcmode="lin" valueType="num">
                                      <p:cBhvr>
                                        <p:cTn id="7" dur="500" fill="hold"/>
                                        <p:tgtEl>
                                          <p:spTgt spid="87052"/>
                                        </p:tgtEl>
                                        <p:attrNameLst>
                                          <p:attrName>ppt_w</p:attrName>
                                        </p:attrNameLst>
                                      </p:cBhvr>
                                      <p:tavLst>
                                        <p:tav tm="0">
                                          <p:val>
                                            <p:fltVal val="0"/>
                                          </p:val>
                                        </p:tav>
                                        <p:tav tm="100000">
                                          <p:val>
                                            <p:strVal val="#ppt_w"/>
                                          </p:val>
                                        </p:tav>
                                      </p:tavLst>
                                    </p:anim>
                                    <p:anim calcmode="lin" valueType="num">
                                      <p:cBhvr>
                                        <p:cTn id="8" dur="500" fill="hold"/>
                                        <p:tgtEl>
                                          <p:spTgt spid="87052"/>
                                        </p:tgtEl>
                                        <p:attrNameLst>
                                          <p:attrName>ppt_h</p:attrName>
                                        </p:attrNameLst>
                                      </p:cBhvr>
                                      <p:tavLst>
                                        <p:tav tm="0">
                                          <p:val>
                                            <p:fltVal val="0"/>
                                          </p:val>
                                        </p:tav>
                                        <p:tav tm="100000">
                                          <p:val>
                                            <p:strVal val="#ppt_h"/>
                                          </p:val>
                                        </p:tav>
                                      </p:tavLst>
                                    </p:anim>
                                    <p:anim calcmode="lin" valueType="num">
                                      <p:cBhvr>
                                        <p:cTn id="9" dur="500" fill="hold"/>
                                        <p:tgtEl>
                                          <p:spTgt spid="87052"/>
                                        </p:tgtEl>
                                        <p:attrNameLst>
                                          <p:attrName>style.rotation</p:attrName>
                                        </p:attrNameLst>
                                      </p:cBhvr>
                                      <p:tavLst>
                                        <p:tav tm="0">
                                          <p:val>
                                            <p:fltVal val="360"/>
                                          </p:val>
                                        </p:tav>
                                        <p:tav tm="100000">
                                          <p:val>
                                            <p:fltVal val="0"/>
                                          </p:val>
                                        </p:tav>
                                      </p:tavLst>
                                    </p:anim>
                                    <p:animEffect transition="in" filter="fade">
                                      <p:cBhvr>
                                        <p:cTn id="10" dur="500"/>
                                        <p:tgtEl>
                                          <p:spTgt spid="8705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0" presetClass="entr" presetSubtype="0" fill="hold" grpId="0" nodeType="clickEffect">
                                  <p:stCondLst>
                                    <p:cond delay="0"/>
                                  </p:stCondLst>
                                  <p:childTnLst>
                                    <p:set>
                                      <p:cBhvr>
                                        <p:cTn id="14" dur="1" fill="hold">
                                          <p:stCondLst>
                                            <p:cond delay="0"/>
                                          </p:stCondLst>
                                        </p:cTn>
                                        <p:tgtEl>
                                          <p:spTgt spid="87048"/>
                                        </p:tgtEl>
                                        <p:attrNameLst>
                                          <p:attrName>style.visibility</p:attrName>
                                        </p:attrNameLst>
                                      </p:cBhvr>
                                      <p:to>
                                        <p:strVal val="visible"/>
                                      </p:to>
                                    </p:set>
                                    <p:animEffect transition="in" filter="wedge">
                                      <p:cBhvr>
                                        <p:cTn id="15" dur="2000"/>
                                        <p:tgtEl>
                                          <p:spTgt spid="870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8"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069" name="Text Box 5"/>
          <p:cNvSpPr txBox="1">
            <a:spLocks noChangeArrowheads="1"/>
          </p:cNvSpPr>
          <p:nvPr/>
        </p:nvSpPr>
        <p:spPr bwMode="auto">
          <a:xfrm>
            <a:off x="971550" y="1557338"/>
            <a:ext cx="7058025" cy="33877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200" dirty="0">
                <a:solidFill>
                  <a:srgbClr val="000000"/>
                </a:solidFill>
              </a:rPr>
              <a:t>　　</a:t>
            </a:r>
            <a:r>
              <a:rPr lang="zh-CN" altLang="en-US" sz="3600" b="1" dirty="0">
                <a:solidFill>
                  <a:srgbClr val="000000"/>
                </a:solidFill>
              </a:rPr>
              <a:t>八年级（一）班的学生为老区的小朋友捐款５００元，准备为他们购买甲乙两种图书共</a:t>
            </a:r>
            <a:r>
              <a:rPr lang="en-US" altLang="zh-CN" sz="3600" b="1" dirty="0">
                <a:solidFill>
                  <a:srgbClr val="000000"/>
                </a:solidFill>
              </a:rPr>
              <a:t>12</a:t>
            </a:r>
            <a:r>
              <a:rPr lang="zh-CN" altLang="en-US" sz="3600" b="1" dirty="0">
                <a:solidFill>
                  <a:srgbClr val="000000"/>
                </a:solidFill>
              </a:rPr>
              <a:t>套．已知甲图书每套４５元，乙图书每套４０元．这些钱最多能买多少套甲图书</a:t>
            </a:r>
            <a:r>
              <a:rPr lang="zh-CN" altLang="en-US" sz="3200" b="1" dirty="0">
                <a:solidFill>
                  <a:srgbClr val="000000"/>
                </a:solidFill>
              </a:rPr>
              <a:t>？</a:t>
            </a:r>
          </a:p>
        </p:txBody>
      </p:sp>
      <p:grpSp>
        <p:nvGrpSpPr>
          <p:cNvPr id="88079" name="Group 15"/>
          <p:cNvGrpSpPr>
            <a:grpSpLocks/>
          </p:cNvGrpSpPr>
          <p:nvPr/>
        </p:nvGrpSpPr>
        <p:grpSpPr bwMode="auto">
          <a:xfrm>
            <a:off x="0" y="0"/>
            <a:ext cx="2439988" cy="1804988"/>
            <a:chOff x="0" y="0"/>
            <a:chExt cx="1537" cy="1137"/>
          </a:xfrm>
        </p:grpSpPr>
        <p:pic>
          <p:nvPicPr>
            <p:cNvPr id="88075" name="Picture 11" descr="j0299125"/>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0" y="0"/>
              <a:ext cx="693" cy="1137"/>
            </a:xfrm>
            <a:prstGeom prst="rect">
              <a:avLst/>
            </a:prstGeom>
            <a:noFill/>
            <a:extLst>
              <a:ext uri="{909E8E84-426E-40DD-AFC4-6F175D3DCCD1}">
                <a14:hiddenFill xmlns:a14="http://schemas.microsoft.com/office/drawing/2010/main" xmlns="">
                  <a:solidFill>
                    <a:srgbClr val="FFFFFF"/>
                  </a:solidFill>
                </a14:hiddenFill>
              </a:ext>
            </a:extLst>
          </p:spPr>
        </p:pic>
        <p:sp>
          <p:nvSpPr>
            <p:cNvPr id="88076" name="WordArt 12"/>
            <p:cNvSpPr>
              <a:spLocks noChangeArrowheads="1" noChangeShapeType="1" noTextEdit="1"/>
            </p:cNvSpPr>
            <p:nvPr/>
          </p:nvSpPr>
          <p:spPr bwMode="auto">
            <a:xfrm>
              <a:off x="385" y="346"/>
              <a:ext cx="1152" cy="336"/>
            </a:xfrm>
            <a:prstGeom prst="rect">
              <a:avLst/>
            </a:prstGeom>
            <a:extLst>
              <a:ext uri="{AF507438-7753-43E0-B8FC-AC1667EBCBE1}">
                <a14:hiddenEffects xmlns:a14="http://schemas.microsoft.com/office/drawing/2010/main" xmlns="">
                  <a:effectLst/>
                </a14:hiddenEffects>
              </a:ext>
            </a:extLst>
          </p:spPr>
          <p:txBody>
            <a:bodyPr wrap="none" fromWordArt="1">
              <a:prstTxWarp prst="textCanDown">
                <a:avLst>
                  <a:gd name="adj" fmla="val 33333"/>
                </a:avLst>
              </a:prstTxWarp>
            </a:bodyPr>
            <a:lstStyle/>
            <a:p>
              <a:pPr algn="ctr" fontAlgn="base">
                <a:spcBef>
                  <a:spcPct val="0"/>
                </a:spcBef>
                <a:spcAft>
                  <a:spcPct val="0"/>
                </a:spcAft>
              </a:pPr>
              <a:r>
                <a:rPr lang="zh-CN" altLang="en-US" sz="3600" kern="10" dirty="0">
                  <a:ln w="9525">
                    <a:solidFill>
                      <a:srgbClr val="000000"/>
                    </a:solidFill>
                    <a:round/>
                    <a:headEnd/>
                    <a:tailEnd/>
                  </a:ln>
                  <a:solidFill>
                    <a:srgbClr val="000000"/>
                  </a:solidFill>
                  <a:latin typeface="宋体"/>
                </a:rPr>
                <a:t>跃跃欲试</a:t>
              </a:r>
            </a:p>
          </p:txBody>
        </p:sp>
      </p:grpSp>
      <p:pic>
        <p:nvPicPr>
          <p:cNvPr id="88077" name="Picture 13" descr="j0299763"/>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316788" y="5353050"/>
            <a:ext cx="1827212" cy="150495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350687208"/>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88079"/>
                                        </p:tgtEl>
                                        <p:attrNameLst>
                                          <p:attrName>style.visibility</p:attrName>
                                        </p:attrNameLst>
                                      </p:cBhvr>
                                      <p:to>
                                        <p:strVal val="visible"/>
                                      </p:to>
                                    </p:set>
                                    <p:anim calcmode="lin" valueType="num">
                                      <p:cBhvr>
                                        <p:cTn id="7" dur="500" fill="hold"/>
                                        <p:tgtEl>
                                          <p:spTgt spid="88079"/>
                                        </p:tgtEl>
                                        <p:attrNameLst>
                                          <p:attrName>ppt_w</p:attrName>
                                        </p:attrNameLst>
                                      </p:cBhvr>
                                      <p:tavLst>
                                        <p:tav tm="0">
                                          <p:val>
                                            <p:fltVal val="0"/>
                                          </p:val>
                                        </p:tav>
                                        <p:tav tm="100000">
                                          <p:val>
                                            <p:strVal val="#ppt_w"/>
                                          </p:val>
                                        </p:tav>
                                      </p:tavLst>
                                    </p:anim>
                                    <p:anim calcmode="lin" valueType="num">
                                      <p:cBhvr>
                                        <p:cTn id="8" dur="500" fill="hold"/>
                                        <p:tgtEl>
                                          <p:spTgt spid="88079"/>
                                        </p:tgtEl>
                                        <p:attrNameLst>
                                          <p:attrName>ppt_h</p:attrName>
                                        </p:attrNameLst>
                                      </p:cBhvr>
                                      <p:tavLst>
                                        <p:tav tm="0">
                                          <p:val>
                                            <p:fltVal val="0"/>
                                          </p:val>
                                        </p:tav>
                                        <p:tav tm="100000">
                                          <p:val>
                                            <p:strVal val="#ppt_h"/>
                                          </p:val>
                                        </p:tav>
                                      </p:tavLst>
                                    </p:anim>
                                    <p:anim calcmode="lin" valueType="num">
                                      <p:cBhvr>
                                        <p:cTn id="9" dur="500" fill="hold"/>
                                        <p:tgtEl>
                                          <p:spTgt spid="88079"/>
                                        </p:tgtEl>
                                        <p:attrNameLst>
                                          <p:attrName>style.rotation</p:attrName>
                                        </p:attrNameLst>
                                      </p:cBhvr>
                                      <p:tavLst>
                                        <p:tav tm="0">
                                          <p:val>
                                            <p:fltVal val="360"/>
                                          </p:val>
                                        </p:tav>
                                        <p:tav tm="100000">
                                          <p:val>
                                            <p:fltVal val="0"/>
                                          </p:val>
                                        </p:tav>
                                      </p:tavLst>
                                    </p:anim>
                                    <p:animEffect transition="in" filter="fade">
                                      <p:cBhvr>
                                        <p:cTn id="10" dur="500"/>
                                        <p:tgtEl>
                                          <p:spTgt spid="8807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88069"/>
                                        </p:tgtEl>
                                        <p:attrNameLst>
                                          <p:attrName>style.visibility</p:attrName>
                                        </p:attrNameLst>
                                      </p:cBhvr>
                                      <p:to>
                                        <p:strVal val="visible"/>
                                      </p:to>
                                    </p:set>
                                    <p:animEffect transition="in" filter="checkerboard(across)">
                                      <p:cBhvr>
                                        <p:cTn id="15" dur="500"/>
                                        <p:tgtEl>
                                          <p:spTgt spid="880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9"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9099" name="Text Box 11"/>
          <p:cNvSpPr txBox="1">
            <a:spLocks noChangeArrowheads="1"/>
          </p:cNvSpPr>
          <p:nvPr/>
        </p:nvSpPr>
        <p:spPr bwMode="auto">
          <a:xfrm>
            <a:off x="971550" y="908050"/>
            <a:ext cx="7129463" cy="228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dirty="0">
                <a:solidFill>
                  <a:srgbClr val="000000"/>
                </a:solidFill>
              </a:rPr>
              <a:t>1.</a:t>
            </a:r>
            <a:r>
              <a:rPr lang="zh-CN" altLang="en-US" sz="3200" b="1" dirty="0">
                <a:solidFill>
                  <a:srgbClr val="000000"/>
                </a:solidFill>
              </a:rPr>
              <a:t>设可购买甲图书</a:t>
            </a:r>
            <a:r>
              <a:rPr lang="en-US" altLang="zh-CN" sz="3200" b="1" dirty="0">
                <a:solidFill>
                  <a:srgbClr val="000000"/>
                </a:solidFill>
              </a:rPr>
              <a:t>x</a:t>
            </a:r>
            <a:r>
              <a:rPr lang="zh-CN" altLang="en-US" sz="3200" b="1" dirty="0">
                <a:solidFill>
                  <a:srgbClr val="000000"/>
                </a:solidFill>
              </a:rPr>
              <a:t>套</a:t>
            </a:r>
            <a:r>
              <a:rPr lang="en-US" altLang="zh-CN" sz="3200" b="1" dirty="0">
                <a:solidFill>
                  <a:srgbClr val="000000"/>
                </a:solidFill>
              </a:rPr>
              <a:t>,</a:t>
            </a:r>
            <a:r>
              <a:rPr lang="zh-CN" altLang="en-US" sz="3200" b="1" dirty="0">
                <a:solidFill>
                  <a:srgbClr val="000000"/>
                </a:solidFill>
              </a:rPr>
              <a:t>按要求填空</a:t>
            </a:r>
            <a:r>
              <a:rPr lang="en-US" altLang="zh-CN" sz="3200" b="1" dirty="0">
                <a:solidFill>
                  <a:srgbClr val="000000"/>
                </a:solidFill>
              </a:rPr>
              <a:t>:</a:t>
            </a:r>
          </a:p>
          <a:p>
            <a:pPr fontAlgn="base">
              <a:spcBef>
                <a:spcPct val="50000"/>
              </a:spcBef>
              <a:spcAft>
                <a:spcPct val="0"/>
              </a:spcAft>
            </a:pPr>
            <a:r>
              <a:rPr lang="zh-CN" altLang="en-US" sz="3200" b="1" dirty="0">
                <a:solidFill>
                  <a:srgbClr val="000000"/>
                </a:solidFill>
                <a:latin typeface="宋体" pitchFamily="2" charset="-122"/>
              </a:rPr>
              <a:t>购买甲图书</a:t>
            </a:r>
            <a:r>
              <a:rPr lang="en-US" altLang="zh-CN" sz="3200" b="1" dirty="0">
                <a:solidFill>
                  <a:srgbClr val="000000"/>
                </a:solidFill>
                <a:latin typeface="宋体" pitchFamily="2" charset="-122"/>
              </a:rPr>
              <a:t>x</a:t>
            </a:r>
            <a:r>
              <a:rPr lang="zh-CN" altLang="en-US" sz="3200" b="1" dirty="0">
                <a:solidFill>
                  <a:srgbClr val="000000"/>
                </a:solidFill>
                <a:latin typeface="宋体" pitchFamily="2" charset="-122"/>
              </a:rPr>
              <a:t>套</a:t>
            </a:r>
            <a:r>
              <a:rPr lang="en-US" altLang="zh-CN" sz="3200" b="1" dirty="0">
                <a:solidFill>
                  <a:srgbClr val="000000"/>
                </a:solidFill>
                <a:latin typeface="宋体" pitchFamily="2" charset="-122"/>
              </a:rPr>
              <a:t>,</a:t>
            </a:r>
            <a:r>
              <a:rPr lang="zh-CN" altLang="en-US" sz="3200" b="1" dirty="0">
                <a:solidFill>
                  <a:srgbClr val="000000"/>
                </a:solidFill>
                <a:latin typeface="宋体" pitchFamily="2" charset="-122"/>
              </a:rPr>
              <a:t>则购买甲图书用的钱为</a:t>
            </a:r>
            <a:r>
              <a:rPr lang="en-US" altLang="zh-CN" sz="3200" b="1" dirty="0">
                <a:solidFill>
                  <a:srgbClr val="000000"/>
                </a:solidFill>
                <a:latin typeface="宋体" pitchFamily="2" charset="-122"/>
              </a:rPr>
              <a:t>____</a:t>
            </a:r>
            <a:r>
              <a:rPr lang="zh-CN" altLang="en-US" sz="3200" b="1" dirty="0">
                <a:solidFill>
                  <a:srgbClr val="000000"/>
                </a:solidFill>
                <a:latin typeface="宋体" pitchFamily="2" charset="-122"/>
              </a:rPr>
              <a:t>元</a:t>
            </a:r>
            <a:r>
              <a:rPr lang="en-US" altLang="zh-CN" sz="3200" b="1" dirty="0">
                <a:solidFill>
                  <a:srgbClr val="000000"/>
                </a:solidFill>
                <a:latin typeface="宋体" pitchFamily="2" charset="-122"/>
              </a:rPr>
              <a:t>;</a:t>
            </a:r>
            <a:r>
              <a:rPr lang="zh-CN" altLang="en-US" sz="3200" b="1" dirty="0">
                <a:solidFill>
                  <a:srgbClr val="000000"/>
                </a:solidFill>
                <a:latin typeface="宋体" pitchFamily="2" charset="-122"/>
              </a:rPr>
              <a:t>购买乙图书</a:t>
            </a:r>
            <a:r>
              <a:rPr lang="en-US" altLang="zh-CN" sz="3200" b="1" dirty="0">
                <a:solidFill>
                  <a:srgbClr val="000000"/>
                </a:solidFill>
                <a:latin typeface="宋体" pitchFamily="2" charset="-122"/>
              </a:rPr>
              <a:t>_____</a:t>
            </a:r>
            <a:r>
              <a:rPr lang="zh-CN" altLang="en-US" sz="3200" b="1" dirty="0">
                <a:solidFill>
                  <a:srgbClr val="000000"/>
                </a:solidFill>
                <a:latin typeface="宋体" pitchFamily="2" charset="-122"/>
              </a:rPr>
              <a:t>套</a:t>
            </a:r>
            <a:r>
              <a:rPr lang="en-US" altLang="zh-CN" sz="3200" b="1" dirty="0">
                <a:solidFill>
                  <a:srgbClr val="000000"/>
                </a:solidFill>
                <a:latin typeface="宋体" pitchFamily="2" charset="-122"/>
              </a:rPr>
              <a:t>,</a:t>
            </a:r>
            <a:r>
              <a:rPr lang="zh-CN" altLang="en-US" sz="3200" b="1" dirty="0">
                <a:solidFill>
                  <a:srgbClr val="000000"/>
                </a:solidFill>
                <a:latin typeface="宋体" pitchFamily="2" charset="-122"/>
              </a:rPr>
              <a:t>购买乙图书用的钱为</a:t>
            </a:r>
            <a:r>
              <a:rPr lang="en-US" altLang="zh-CN" sz="3200" b="1" dirty="0">
                <a:solidFill>
                  <a:srgbClr val="000000"/>
                </a:solidFill>
                <a:latin typeface="宋体" pitchFamily="2" charset="-122"/>
              </a:rPr>
              <a:t>_________</a:t>
            </a:r>
            <a:r>
              <a:rPr lang="zh-CN" altLang="en-US" sz="3200" b="1" dirty="0">
                <a:solidFill>
                  <a:srgbClr val="000000"/>
                </a:solidFill>
                <a:latin typeface="宋体" pitchFamily="2" charset="-122"/>
              </a:rPr>
              <a:t>元</a:t>
            </a:r>
            <a:r>
              <a:rPr lang="en-US" altLang="zh-CN" sz="3200" b="1" dirty="0">
                <a:solidFill>
                  <a:srgbClr val="000000"/>
                </a:solidFill>
                <a:latin typeface="宋体" pitchFamily="2" charset="-122"/>
              </a:rPr>
              <a:t>.</a:t>
            </a:r>
          </a:p>
        </p:txBody>
      </p:sp>
      <p:sp>
        <p:nvSpPr>
          <p:cNvPr id="89100" name="Text Box 12"/>
          <p:cNvSpPr txBox="1">
            <a:spLocks noChangeArrowheads="1"/>
          </p:cNvSpPr>
          <p:nvPr/>
        </p:nvSpPr>
        <p:spPr bwMode="auto">
          <a:xfrm>
            <a:off x="900113" y="3357563"/>
            <a:ext cx="7343775" cy="228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dirty="0">
                <a:solidFill>
                  <a:srgbClr val="000000"/>
                </a:solidFill>
                <a:latin typeface="宋体" pitchFamily="2" charset="-122"/>
              </a:rPr>
              <a:t>2.</a:t>
            </a:r>
            <a:r>
              <a:rPr lang="zh-CN" altLang="en-US" sz="3200" b="1" dirty="0">
                <a:solidFill>
                  <a:srgbClr val="000000"/>
                </a:solidFill>
                <a:latin typeface="宋体" pitchFamily="2" charset="-122"/>
              </a:rPr>
              <a:t>购买甲乙两种图书用的总钱数与</a:t>
            </a:r>
            <a:r>
              <a:rPr lang="en-US" altLang="zh-CN" sz="3200" b="1" dirty="0">
                <a:solidFill>
                  <a:srgbClr val="000000"/>
                </a:solidFill>
                <a:latin typeface="宋体" pitchFamily="2" charset="-122"/>
              </a:rPr>
              <a:t>500</a:t>
            </a:r>
            <a:r>
              <a:rPr lang="zh-CN" altLang="en-US" sz="3200" b="1" dirty="0">
                <a:solidFill>
                  <a:srgbClr val="000000"/>
                </a:solidFill>
                <a:latin typeface="宋体" pitchFamily="2" charset="-122"/>
              </a:rPr>
              <a:t>元有怎样的关系</a:t>
            </a:r>
            <a:r>
              <a:rPr lang="en-US" altLang="zh-CN" sz="3200" b="1" dirty="0">
                <a:solidFill>
                  <a:srgbClr val="000000"/>
                </a:solidFill>
                <a:latin typeface="宋体" pitchFamily="2" charset="-122"/>
              </a:rPr>
              <a:t>?</a:t>
            </a:r>
            <a:r>
              <a:rPr lang="zh-CN" altLang="en-US" sz="3200" b="1" dirty="0">
                <a:solidFill>
                  <a:srgbClr val="000000"/>
                </a:solidFill>
                <a:latin typeface="宋体" pitchFamily="2" charset="-122"/>
              </a:rPr>
              <a:t>你能用不等式把这种关系表示出来吗</a:t>
            </a:r>
            <a:r>
              <a:rPr lang="en-US" altLang="zh-CN" sz="3200" b="1" dirty="0">
                <a:solidFill>
                  <a:srgbClr val="000000"/>
                </a:solidFill>
                <a:latin typeface="宋体" pitchFamily="2" charset="-122"/>
              </a:rPr>
              <a:t>?</a:t>
            </a:r>
          </a:p>
          <a:p>
            <a:pPr fontAlgn="base">
              <a:spcBef>
                <a:spcPct val="50000"/>
              </a:spcBef>
              <a:spcAft>
                <a:spcPct val="0"/>
              </a:spcAft>
            </a:pPr>
            <a:endParaRPr lang="en-US" altLang="zh-CN" sz="3200" dirty="0">
              <a:solidFill>
                <a:srgbClr val="000000"/>
              </a:solidFill>
              <a:latin typeface="宋体" pitchFamily="2" charset="-122"/>
            </a:endParaRPr>
          </a:p>
        </p:txBody>
      </p:sp>
      <p:sp>
        <p:nvSpPr>
          <p:cNvPr id="89101" name="Text Box 13"/>
          <p:cNvSpPr txBox="1">
            <a:spLocks noChangeArrowheads="1"/>
          </p:cNvSpPr>
          <p:nvPr/>
        </p:nvSpPr>
        <p:spPr bwMode="auto">
          <a:xfrm>
            <a:off x="1042988" y="2060575"/>
            <a:ext cx="1008062"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a:solidFill>
                  <a:srgbClr val="CC3300"/>
                </a:solidFill>
              </a:rPr>
              <a:t>45x</a:t>
            </a:r>
          </a:p>
        </p:txBody>
      </p:sp>
      <p:sp>
        <p:nvSpPr>
          <p:cNvPr id="89102" name="Text Box 14"/>
          <p:cNvSpPr txBox="1">
            <a:spLocks noChangeArrowheads="1"/>
          </p:cNvSpPr>
          <p:nvPr/>
        </p:nvSpPr>
        <p:spPr bwMode="auto">
          <a:xfrm>
            <a:off x="4356100" y="2060575"/>
            <a:ext cx="1511300"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a:solidFill>
                  <a:srgbClr val="CC3300"/>
                </a:solidFill>
                <a:latin typeface="宋体" pitchFamily="2" charset="-122"/>
              </a:rPr>
              <a:t>(12-x)</a:t>
            </a:r>
          </a:p>
        </p:txBody>
      </p:sp>
      <p:sp>
        <p:nvSpPr>
          <p:cNvPr id="89104" name="Text Box 16"/>
          <p:cNvSpPr txBox="1">
            <a:spLocks noChangeArrowheads="1"/>
          </p:cNvSpPr>
          <p:nvPr/>
        </p:nvSpPr>
        <p:spPr bwMode="auto">
          <a:xfrm>
            <a:off x="3132138" y="2565400"/>
            <a:ext cx="2017712"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a:solidFill>
                  <a:srgbClr val="CC3300"/>
                </a:solidFill>
                <a:latin typeface="宋体" pitchFamily="2" charset="-122"/>
              </a:rPr>
              <a:t>40(12-x)</a:t>
            </a:r>
          </a:p>
        </p:txBody>
      </p:sp>
      <p:sp>
        <p:nvSpPr>
          <p:cNvPr id="89106" name="Text Box 18"/>
          <p:cNvSpPr txBox="1">
            <a:spLocks noChangeArrowheads="1"/>
          </p:cNvSpPr>
          <p:nvPr/>
        </p:nvSpPr>
        <p:spPr bwMode="auto">
          <a:xfrm>
            <a:off x="1619250" y="5084763"/>
            <a:ext cx="4681538" cy="57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a:solidFill>
                  <a:srgbClr val="CC3300"/>
                </a:solidFill>
                <a:latin typeface="宋体" pitchFamily="2" charset="-122"/>
              </a:rPr>
              <a:t>45x+40(12-x) ≤500</a:t>
            </a:r>
          </a:p>
        </p:txBody>
      </p:sp>
      <p:grpSp>
        <p:nvGrpSpPr>
          <p:cNvPr id="89110" name="Group 22"/>
          <p:cNvGrpSpPr>
            <a:grpSpLocks/>
          </p:cNvGrpSpPr>
          <p:nvPr/>
        </p:nvGrpSpPr>
        <p:grpSpPr bwMode="auto">
          <a:xfrm>
            <a:off x="0" y="0"/>
            <a:ext cx="1828800" cy="1068388"/>
            <a:chOff x="0" y="0"/>
            <a:chExt cx="1152" cy="673"/>
          </a:xfrm>
        </p:grpSpPr>
        <p:pic>
          <p:nvPicPr>
            <p:cNvPr id="89107" name="Picture 19" descr="j0251301"/>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rot="-421050">
              <a:off x="0" y="0"/>
              <a:ext cx="793" cy="669"/>
            </a:xfrm>
            <a:prstGeom prst="rect">
              <a:avLst/>
            </a:prstGeom>
            <a:noFill/>
            <a:extLst>
              <a:ext uri="{909E8E84-426E-40DD-AFC4-6F175D3DCCD1}">
                <a14:hiddenFill xmlns:a14="http://schemas.microsoft.com/office/drawing/2010/main" xmlns="">
                  <a:solidFill>
                    <a:srgbClr val="FFFFFF"/>
                  </a:solidFill>
                </a14:hiddenFill>
              </a:ext>
            </a:extLst>
          </p:spPr>
        </p:pic>
        <p:sp>
          <p:nvSpPr>
            <p:cNvPr id="89109" name="WordArt 21" descr="纸袋"/>
            <p:cNvSpPr>
              <a:spLocks noChangeArrowheads="1" noChangeShapeType="1" noTextEdit="1"/>
            </p:cNvSpPr>
            <p:nvPr/>
          </p:nvSpPr>
          <p:spPr bwMode="auto">
            <a:xfrm rot="-2093698">
              <a:off x="0" y="391"/>
              <a:ext cx="1152" cy="282"/>
            </a:xfrm>
            <a:prstGeom prst="rect">
              <a:avLst/>
            </a:prstGeom>
          </p:spPr>
          <p:txBody>
            <a:bodyPr spcFirstLastPara="1" wrap="none" fromWordArt="1">
              <a:prstTxWarp prst="textArchDown">
                <a:avLst>
                  <a:gd name="adj" fmla="val 0"/>
                </a:avLst>
              </a:prstTxWarp>
            </a:bodyPr>
            <a:lstStyle/>
            <a:p>
              <a:pPr algn="ctr" fontAlgn="base">
                <a:spcBef>
                  <a:spcPct val="0"/>
                </a:spcBef>
                <a:spcAft>
                  <a:spcPct val="0"/>
                </a:spcAft>
              </a:pPr>
              <a:r>
                <a:rPr lang="zh-CN" altLang="en-US" sz="3600" kern="10">
                  <a:ln w="9525">
                    <a:solidFill>
                      <a:srgbClr val="008000"/>
                    </a:solidFill>
                    <a:round/>
                    <a:headEnd/>
                    <a:tailEnd/>
                  </a:ln>
                  <a:blipFill dpi="0" rotWithShape="0">
                    <a:blip r:embed="rId4"/>
                    <a:srcRect/>
                    <a:tile tx="0" ty="0" sx="100000" sy="100000" flip="none" algn="tl"/>
                  </a:blipFill>
                  <a:effectLst>
                    <a:outerShdw dist="563972" dir="14049741" sx="125000" sy="125000" algn="tl" rotWithShape="0">
                      <a:srgbClr val="C7DFD3">
                        <a:alpha val="80000"/>
                      </a:srgbClr>
                    </a:outerShdw>
                  </a:effectLst>
                  <a:latin typeface="宋体"/>
                </a:rPr>
                <a:t>一起探究</a:t>
              </a:r>
            </a:p>
          </p:txBody>
        </p:sp>
      </p:grpSp>
      <p:pic>
        <p:nvPicPr>
          <p:cNvPr id="89111" name="Picture 23" descr="j0157763"/>
          <p:cNvPicPr>
            <a:picLocks noChangeAspect="1" noChangeArrowheads="1"/>
          </p:cNvPicPr>
          <p:nvPr/>
        </p:nvPicPr>
        <p:blipFill>
          <a:blip r:embed="rId5" cstate="email">
            <a:extLst>
              <a:ext uri="{28A0092B-C50C-407E-A947-70E740481C1C}">
                <a14:useLocalDpi xmlns:a14="http://schemas.microsoft.com/office/drawing/2010/main" xmlns=""/>
              </a:ext>
            </a:extLst>
          </a:blip>
          <a:srcRect/>
          <a:stretch>
            <a:fillRect/>
          </a:stretch>
        </p:blipFill>
        <p:spPr bwMode="auto">
          <a:xfrm>
            <a:off x="7348538" y="5046663"/>
            <a:ext cx="1795462" cy="181133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043659686"/>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891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89099"/>
                                        </p:tgtEl>
                                        <p:attrNameLst>
                                          <p:attrName>style.visibility</p:attrName>
                                        </p:attrNameLst>
                                      </p:cBhvr>
                                      <p:to>
                                        <p:strVal val="visible"/>
                                      </p:to>
                                    </p:set>
                                    <p:anim calcmode="lin" valueType="num">
                                      <p:cBhvr additive="base">
                                        <p:cTn id="11" dur="500" fill="hold"/>
                                        <p:tgtEl>
                                          <p:spTgt spid="89099"/>
                                        </p:tgtEl>
                                        <p:attrNameLst>
                                          <p:attrName>ppt_x</p:attrName>
                                        </p:attrNameLst>
                                      </p:cBhvr>
                                      <p:tavLst>
                                        <p:tav tm="0">
                                          <p:val>
                                            <p:strVal val="0-#ppt_w/2"/>
                                          </p:val>
                                        </p:tav>
                                        <p:tav tm="100000">
                                          <p:val>
                                            <p:strVal val="#ppt_x"/>
                                          </p:val>
                                        </p:tav>
                                      </p:tavLst>
                                    </p:anim>
                                    <p:anim calcmode="lin" valueType="num">
                                      <p:cBhvr additive="base">
                                        <p:cTn id="12" dur="500" fill="hold"/>
                                        <p:tgtEl>
                                          <p:spTgt spid="89099"/>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89101"/>
                                        </p:tgtEl>
                                        <p:attrNameLst>
                                          <p:attrName>style.visibility</p:attrName>
                                        </p:attrNameLst>
                                      </p:cBhvr>
                                      <p:to>
                                        <p:strVal val="visible"/>
                                      </p:to>
                                    </p:set>
                                    <p:anim calcmode="lin" valueType="num">
                                      <p:cBhvr additive="base">
                                        <p:cTn id="17" dur="500" fill="hold"/>
                                        <p:tgtEl>
                                          <p:spTgt spid="89101"/>
                                        </p:tgtEl>
                                        <p:attrNameLst>
                                          <p:attrName>ppt_x</p:attrName>
                                        </p:attrNameLst>
                                      </p:cBhvr>
                                      <p:tavLst>
                                        <p:tav tm="0">
                                          <p:val>
                                            <p:strVal val="0-#ppt_w/2"/>
                                          </p:val>
                                        </p:tav>
                                        <p:tav tm="100000">
                                          <p:val>
                                            <p:strVal val="#ppt_x"/>
                                          </p:val>
                                        </p:tav>
                                      </p:tavLst>
                                    </p:anim>
                                    <p:anim calcmode="lin" valueType="num">
                                      <p:cBhvr additive="base">
                                        <p:cTn id="18" dur="500" fill="hold"/>
                                        <p:tgtEl>
                                          <p:spTgt spid="89101"/>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89102"/>
                                        </p:tgtEl>
                                        <p:attrNameLst>
                                          <p:attrName>style.visibility</p:attrName>
                                        </p:attrNameLst>
                                      </p:cBhvr>
                                      <p:to>
                                        <p:strVal val="visible"/>
                                      </p:to>
                                    </p:set>
                                    <p:anim calcmode="lin" valueType="num">
                                      <p:cBhvr additive="base">
                                        <p:cTn id="23" dur="500" fill="hold"/>
                                        <p:tgtEl>
                                          <p:spTgt spid="89102"/>
                                        </p:tgtEl>
                                        <p:attrNameLst>
                                          <p:attrName>ppt_x</p:attrName>
                                        </p:attrNameLst>
                                      </p:cBhvr>
                                      <p:tavLst>
                                        <p:tav tm="0">
                                          <p:val>
                                            <p:strVal val="1+#ppt_w/2"/>
                                          </p:val>
                                        </p:tav>
                                        <p:tav tm="100000">
                                          <p:val>
                                            <p:strVal val="#ppt_x"/>
                                          </p:val>
                                        </p:tav>
                                      </p:tavLst>
                                    </p:anim>
                                    <p:anim calcmode="lin" valueType="num">
                                      <p:cBhvr additive="base">
                                        <p:cTn id="24" dur="500" fill="hold"/>
                                        <p:tgtEl>
                                          <p:spTgt spid="89102"/>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89104"/>
                                        </p:tgtEl>
                                        <p:attrNameLst>
                                          <p:attrName>style.visibility</p:attrName>
                                        </p:attrNameLst>
                                      </p:cBhvr>
                                      <p:to>
                                        <p:strVal val="visible"/>
                                      </p:to>
                                    </p:set>
                                    <p:anim calcmode="lin" valueType="num">
                                      <p:cBhvr additive="base">
                                        <p:cTn id="29" dur="500" fill="hold"/>
                                        <p:tgtEl>
                                          <p:spTgt spid="89104"/>
                                        </p:tgtEl>
                                        <p:attrNameLst>
                                          <p:attrName>ppt_x</p:attrName>
                                        </p:attrNameLst>
                                      </p:cBhvr>
                                      <p:tavLst>
                                        <p:tav tm="0">
                                          <p:val>
                                            <p:strVal val="1+#ppt_w/2"/>
                                          </p:val>
                                        </p:tav>
                                        <p:tav tm="100000">
                                          <p:val>
                                            <p:strVal val="#ppt_x"/>
                                          </p:val>
                                        </p:tav>
                                      </p:tavLst>
                                    </p:anim>
                                    <p:anim calcmode="lin" valueType="num">
                                      <p:cBhvr additive="base">
                                        <p:cTn id="30" dur="500" fill="hold"/>
                                        <p:tgtEl>
                                          <p:spTgt spid="89104"/>
                                        </p:tgtEl>
                                        <p:attrNameLst>
                                          <p:attrName>ppt_y</p:attrName>
                                        </p:attrNameLst>
                                      </p:cBhvr>
                                      <p:tavLst>
                                        <p:tav tm="0">
                                          <p:val>
                                            <p:strVal val="#ppt_y"/>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17" presetClass="entr" presetSubtype="10" fill="hold" grpId="0" nodeType="clickEffect">
                                  <p:stCondLst>
                                    <p:cond delay="0"/>
                                  </p:stCondLst>
                                  <p:childTnLst>
                                    <p:set>
                                      <p:cBhvr>
                                        <p:cTn id="34" dur="1" fill="hold">
                                          <p:stCondLst>
                                            <p:cond delay="0"/>
                                          </p:stCondLst>
                                        </p:cTn>
                                        <p:tgtEl>
                                          <p:spTgt spid="89100"/>
                                        </p:tgtEl>
                                        <p:attrNameLst>
                                          <p:attrName>style.visibility</p:attrName>
                                        </p:attrNameLst>
                                      </p:cBhvr>
                                      <p:to>
                                        <p:strVal val="visible"/>
                                      </p:to>
                                    </p:set>
                                    <p:anim calcmode="lin" valueType="num">
                                      <p:cBhvr>
                                        <p:cTn id="35" dur="500" fill="hold"/>
                                        <p:tgtEl>
                                          <p:spTgt spid="89100"/>
                                        </p:tgtEl>
                                        <p:attrNameLst>
                                          <p:attrName>ppt_w</p:attrName>
                                        </p:attrNameLst>
                                      </p:cBhvr>
                                      <p:tavLst>
                                        <p:tav tm="0">
                                          <p:val>
                                            <p:fltVal val="0"/>
                                          </p:val>
                                        </p:tav>
                                        <p:tav tm="100000">
                                          <p:val>
                                            <p:strVal val="#ppt_w"/>
                                          </p:val>
                                        </p:tav>
                                      </p:tavLst>
                                    </p:anim>
                                    <p:anim calcmode="lin" valueType="num">
                                      <p:cBhvr>
                                        <p:cTn id="36" dur="500" fill="hold"/>
                                        <p:tgtEl>
                                          <p:spTgt spid="89100"/>
                                        </p:tgtEl>
                                        <p:attrNameLst>
                                          <p:attrName>ppt_h</p:attrName>
                                        </p:attrNameLst>
                                      </p:cBhvr>
                                      <p:tavLst>
                                        <p:tav tm="0">
                                          <p:val>
                                            <p:strVal val="#ppt_h"/>
                                          </p:val>
                                        </p:tav>
                                        <p:tav tm="100000">
                                          <p:val>
                                            <p:strVal val="#ppt_h"/>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89106"/>
                                        </p:tgtEl>
                                        <p:attrNameLst>
                                          <p:attrName>style.visibility</p:attrName>
                                        </p:attrNameLst>
                                      </p:cBhvr>
                                      <p:to>
                                        <p:strVal val="visible"/>
                                      </p:to>
                                    </p:set>
                                    <p:anim calcmode="lin" valueType="num">
                                      <p:cBhvr additive="base">
                                        <p:cTn id="41" dur="500" fill="hold"/>
                                        <p:tgtEl>
                                          <p:spTgt spid="89106"/>
                                        </p:tgtEl>
                                        <p:attrNameLst>
                                          <p:attrName>ppt_x</p:attrName>
                                        </p:attrNameLst>
                                      </p:cBhvr>
                                      <p:tavLst>
                                        <p:tav tm="0">
                                          <p:val>
                                            <p:strVal val="#ppt_x"/>
                                          </p:val>
                                        </p:tav>
                                        <p:tav tm="100000">
                                          <p:val>
                                            <p:strVal val="#ppt_x"/>
                                          </p:val>
                                        </p:tav>
                                      </p:tavLst>
                                    </p:anim>
                                    <p:anim calcmode="lin" valueType="num">
                                      <p:cBhvr additive="base">
                                        <p:cTn id="42" dur="500" fill="hold"/>
                                        <p:tgtEl>
                                          <p:spTgt spid="891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9" grpId="0"/>
      <p:bldP spid="89100" grpId="0"/>
      <p:bldP spid="89101" grpId="0"/>
      <p:bldP spid="89102" grpId="0"/>
      <p:bldP spid="89104" grpId="0"/>
      <p:bldP spid="8910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91142" name="Group 6"/>
          <p:cNvGrpSpPr>
            <a:grpSpLocks/>
          </p:cNvGrpSpPr>
          <p:nvPr/>
        </p:nvGrpSpPr>
        <p:grpSpPr bwMode="auto">
          <a:xfrm>
            <a:off x="0" y="0"/>
            <a:ext cx="2339975" cy="1484313"/>
            <a:chOff x="0" y="0"/>
            <a:chExt cx="1474" cy="935"/>
          </a:xfrm>
        </p:grpSpPr>
        <p:pic>
          <p:nvPicPr>
            <p:cNvPr id="91140" name="Picture 4" descr="j0293844"/>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0" y="0"/>
              <a:ext cx="1474" cy="935"/>
            </a:xfrm>
            <a:prstGeom prst="rect">
              <a:avLst/>
            </a:prstGeom>
            <a:noFill/>
            <a:extLst>
              <a:ext uri="{909E8E84-426E-40DD-AFC4-6F175D3DCCD1}">
                <a14:hiddenFill xmlns:a14="http://schemas.microsoft.com/office/drawing/2010/main" xmlns="">
                  <a:solidFill>
                    <a:srgbClr val="FFFFFF"/>
                  </a:solidFill>
                </a14:hiddenFill>
              </a:ext>
            </a:extLst>
          </p:spPr>
        </p:pic>
        <p:sp>
          <p:nvSpPr>
            <p:cNvPr id="91141" name="WordArt 5"/>
            <p:cNvSpPr>
              <a:spLocks noChangeArrowheads="1" noChangeShapeType="1" noTextEdit="1"/>
            </p:cNvSpPr>
            <p:nvPr/>
          </p:nvSpPr>
          <p:spPr bwMode="auto">
            <a:xfrm>
              <a:off x="158" y="300"/>
              <a:ext cx="1152" cy="350"/>
            </a:xfrm>
            <a:prstGeom prst="rect">
              <a:avLst/>
            </a:prstGeom>
            <a:extLst>
              <a:ext uri="{AF507438-7753-43E0-B8FC-AC1667EBCBE1}">
                <a14:hiddenEffects xmlns:a14="http://schemas.microsoft.com/office/drawing/2010/main" xmlns="">
                  <a:effectLst/>
                </a14:hiddenEffects>
              </a:ext>
            </a:extLst>
          </p:spPr>
          <p:txBody>
            <a:bodyPr wrap="none" fromWordArt="1">
              <a:prstTxWarp prst="textCascadeUp">
                <a:avLst>
                  <a:gd name="adj" fmla="val 100000"/>
                </a:avLst>
              </a:prstTxWarp>
              <a:scene3d>
                <a:camera prst="legacyPerspectiveFront">
                  <a:rot lat="20519999" lon="1080000" rev="0"/>
                </a:camera>
                <a:lightRig rig="legacyHarsh2" dir="b"/>
              </a:scene3d>
              <a:sp3d extrusionH="430200" prstMaterial="legacyMatte">
                <a:extrusionClr>
                  <a:srgbClr val="FF6600"/>
                </a:extrusionClr>
              </a:sp3d>
            </a:bodyPr>
            <a:lstStyle/>
            <a:p>
              <a:pPr algn="ctr" fontAlgn="base">
                <a:spcBef>
                  <a:spcPct val="0"/>
                </a:spcBef>
                <a:spcAft>
                  <a:spcPct val="0"/>
                </a:spcAft>
              </a:pPr>
              <a:r>
                <a:rPr lang="zh-CN" altLang="en-US" sz="3600" kern="10" dirty="0">
                  <a:ln w="9525">
                    <a:round/>
                    <a:headEnd/>
                    <a:tailEnd/>
                  </a:ln>
                  <a:gradFill rotWithShape="0">
                    <a:gsLst>
                      <a:gs pos="0">
                        <a:srgbClr val="FFE701"/>
                      </a:gs>
                      <a:gs pos="100000">
                        <a:srgbClr val="FE3E02"/>
                      </a:gs>
                    </a:gsLst>
                    <a:lin ang="5400000" scaled="1"/>
                  </a:gradFill>
                  <a:latin typeface="宋体"/>
                </a:rPr>
                <a:t>正确解答</a:t>
              </a:r>
            </a:p>
          </p:txBody>
        </p:sp>
      </p:grpSp>
      <p:sp>
        <p:nvSpPr>
          <p:cNvPr id="91145" name="Text Box 9"/>
          <p:cNvSpPr txBox="1">
            <a:spLocks noChangeArrowheads="1"/>
          </p:cNvSpPr>
          <p:nvPr/>
        </p:nvSpPr>
        <p:spPr bwMode="auto">
          <a:xfrm>
            <a:off x="971550" y="981075"/>
            <a:ext cx="7200900" cy="3994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200" b="1" dirty="0">
                <a:solidFill>
                  <a:srgbClr val="CC3300"/>
                </a:solidFill>
                <a:latin typeface="宋体" pitchFamily="2" charset="-122"/>
              </a:rPr>
              <a:t>解</a:t>
            </a:r>
            <a:r>
              <a:rPr lang="en-US" altLang="zh-CN" sz="3200" b="1" dirty="0">
                <a:solidFill>
                  <a:srgbClr val="CC3300"/>
                </a:solidFill>
                <a:latin typeface="宋体" pitchFamily="2" charset="-122"/>
              </a:rPr>
              <a:t>:</a:t>
            </a:r>
            <a:r>
              <a:rPr lang="zh-CN" altLang="en-US" sz="3200" b="1" dirty="0">
                <a:solidFill>
                  <a:srgbClr val="CC3300"/>
                </a:solidFill>
                <a:latin typeface="宋体" pitchFamily="2" charset="-122"/>
              </a:rPr>
              <a:t>可购买甲图书</a:t>
            </a:r>
            <a:r>
              <a:rPr lang="en-US" altLang="zh-CN" sz="3200" b="1" dirty="0">
                <a:solidFill>
                  <a:srgbClr val="CC3300"/>
                </a:solidFill>
                <a:latin typeface="宋体" pitchFamily="2" charset="-122"/>
              </a:rPr>
              <a:t>x</a:t>
            </a:r>
            <a:r>
              <a:rPr lang="zh-CN" altLang="en-US" sz="3200" b="1" dirty="0">
                <a:solidFill>
                  <a:srgbClr val="CC3300"/>
                </a:solidFill>
                <a:latin typeface="宋体" pitchFamily="2" charset="-122"/>
              </a:rPr>
              <a:t>套</a:t>
            </a:r>
            <a:r>
              <a:rPr lang="en-US" altLang="zh-CN" sz="3200" b="1" dirty="0">
                <a:solidFill>
                  <a:srgbClr val="CC3300"/>
                </a:solidFill>
                <a:latin typeface="宋体" pitchFamily="2" charset="-122"/>
              </a:rPr>
              <a:t>,</a:t>
            </a:r>
            <a:r>
              <a:rPr lang="zh-CN" altLang="en-US" sz="3200" b="1" dirty="0">
                <a:solidFill>
                  <a:srgbClr val="CC3300"/>
                </a:solidFill>
                <a:latin typeface="宋体" pitchFamily="2" charset="-122"/>
              </a:rPr>
              <a:t>根据提意</a:t>
            </a:r>
            <a:r>
              <a:rPr lang="en-US" altLang="zh-CN" sz="3200" b="1" dirty="0">
                <a:solidFill>
                  <a:srgbClr val="CC3300"/>
                </a:solidFill>
                <a:latin typeface="宋体" pitchFamily="2" charset="-122"/>
              </a:rPr>
              <a:t>,</a:t>
            </a:r>
            <a:r>
              <a:rPr lang="zh-CN" altLang="en-US" sz="3200" b="1" dirty="0">
                <a:solidFill>
                  <a:srgbClr val="CC3300"/>
                </a:solidFill>
                <a:latin typeface="宋体" pitchFamily="2" charset="-122"/>
              </a:rPr>
              <a:t>得</a:t>
            </a:r>
          </a:p>
          <a:p>
            <a:pPr fontAlgn="base">
              <a:spcBef>
                <a:spcPct val="50000"/>
              </a:spcBef>
              <a:spcAft>
                <a:spcPct val="0"/>
              </a:spcAft>
            </a:pPr>
            <a:r>
              <a:rPr lang="zh-CN" altLang="en-US" sz="3200" b="1" dirty="0">
                <a:solidFill>
                  <a:srgbClr val="CC3300"/>
                </a:solidFill>
                <a:latin typeface="宋体" pitchFamily="2" charset="-122"/>
              </a:rPr>
              <a:t>     </a:t>
            </a:r>
            <a:r>
              <a:rPr lang="en-US" altLang="zh-CN" sz="3200" b="1" dirty="0">
                <a:solidFill>
                  <a:srgbClr val="CC3300"/>
                </a:solidFill>
                <a:latin typeface="宋体" pitchFamily="2" charset="-122"/>
              </a:rPr>
              <a:t>45x+40(12-x) ≤500</a:t>
            </a:r>
          </a:p>
          <a:p>
            <a:pPr fontAlgn="base">
              <a:spcBef>
                <a:spcPct val="50000"/>
              </a:spcBef>
              <a:spcAft>
                <a:spcPct val="0"/>
              </a:spcAft>
            </a:pPr>
            <a:r>
              <a:rPr lang="en-US" altLang="zh-CN" sz="3200" b="1" dirty="0">
                <a:solidFill>
                  <a:srgbClr val="CC3300"/>
                </a:solidFill>
                <a:latin typeface="宋体" pitchFamily="2" charset="-122"/>
              </a:rPr>
              <a:t>     </a:t>
            </a:r>
            <a:r>
              <a:rPr lang="zh-CN" altLang="en-US" sz="3200" b="1" dirty="0">
                <a:solidFill>
                  <a:srgbClr val="CC3300"/>
                </a:solidFill>
                <a:latin typeface="宋体" pitchFamily="2" charset="-122"/>
              </a:rPr>
              <a:t>解这个不等式</a:t>
            </a:r>
            <a:r>
              <a:rPr lang="en-US" altLang="zh-CN" sz="3200" b="1" dirty="0">
                <a:solidFill>
                  <a:srgbClr val="CC3300"/>
                </a:solidFill>
                <a:latin typeface="宋体" pitchFamily="2" charset="-122"/>
              </a:rPr>
              <a:t>,</a:t>
            </a:r>
            <a:r>
              <a:rPr lang="zh-CN" altLang="en-US" sz="3200" b="1" dirty="0">
                <a:solidFill>
                  <a:srgbClr val="CC3300"/>
                </a:solidFill>
                <a:latin typeface="宋体" pitchFamily="2" charset="-122"/>
              </a:rPr>
              <a:t>得</a:t>
            </a:r>
          </a:p>
          <a:p>
            <a:pPr fontAlgn="base">
              <a:spcBef>
                <a:spcPct val="50000"/>
              </a:spcBef>
              <a:spcAft>
                <a:spcPct val="0"/>
              </a:spcAft>
            </a:pPr>
            <a:r>
              <a:rPr lang="zh-CN" altLang="en-US" sz="3200" b="1" dirty="0">
                <a:solidFill>
                  <a:srgbClr val="CC3300"/>
                </a:solidFill>
                <a:latin typeface="宋体" pitchFamily="2" charset="-122"/>
              </a:rPr>
              <a:t>       </a:t>
            </a:r>
            <a:r>
              <a:rPr lang="en-US" altLang="zh-CN" sz="3200" b="1" dirty="0">
                <a:solidFill>
                  <a:srgbClr val="CC3300"/>
                </a:solidFill>
                <a:latin typeface="宋体" pitchFamily="2" charset="-122"/>
              </a:rPr>
              <a:t>x≤4</a:t>
            </a:r>
          </a:p>
          <a:p>
            <a:pPr fontAlgn="base">
              <a:spcBef>
                <a:spcPct val="50000"/>
              </a:spcBef>
              <a:spcAft>
                <a:spcPct val="0"/>
              </a:spcAft>
            </a:pPr>
            <a:r>
              <a:rPr lang="en-US" altLang="zh-CN" sz="3200" b="1" dirty="0">
                <a:solidFill>
                  <a:srgbClr val="CC3300"/>
                </a:solidFill>
                <a:latin typeface="宋体" pitchFamily="2" charset="-122"/>
              </a:rPr>
              <a:t>  x</a:t>
            </a:r>
            <a:r>
              <a:rPr lang="zh-CN" altLang="en-US" sz="3200" b="1" dirty="0">
                <a:solidFill>
                  <a:srgbClr val="CC3300"/>
                </a:solidFill>
                <a:latin typeface="宋体" pitchFamily="2" charset="-122"/>
              </a:rPr>
              <a:t>的最大值为</a:t>
            </a:r>
            <a:r>
              <a:rPr lang="en-US" altLang="zh-CN" sz="3200" b="1" dirty="0">
                <a:solidFill>
                  <a:srgbClr val="CC3300"/>
                </a:solidFill>
                <a:latin typeface="宋体" pitchFamily="2" charset="-122"/>
              </a:rPr>
              <a:t>4,</a:t>
            </a:r>
            <a:r>
              <a:rPr lang="zh-CN" altLang="en-US" sz="3200" b="1" dirty="0">
                <a:solidFill>
                  <a:srgbClr val="CC3300"/>
                </a:solidFill>
                <a:latin typeface="宋体" pitchFamily="2" charset="-122"/>
              </a:rPr>
              <a:t>所以这些钱最多能买</a:t>
            </a:r>
            <a:r>
              <a:rPr lang="en-US" altLang="zh-CN" sz="3200" b="1" dirty="0">
                <a:solidFill>
                  <a:srgbClr val="CC3300"/>
                </a:solidFill>
                <a:latin typeface="宋体" pitchFamily="2" charset="-122"/>
              </a:rPr>
              <a:t>4</a:t>
            </a:r>
            <a:r>
              <a:rPr lang="zh-CN" altLang="en-US" sz="3200" b="1" dirty="0">
                <a:solidFill>
                  <a:srgbClr val="CC3300"/>
                </a:solidFill>
                <a:latin typeface="宋体" pitchFamily="2" charset="-122"/>
              </a:rPr>
              <a:t>套甲种图书</a:t>
            </a:r>
            <a:r>
              <a:rPr lang="en-US" altLang="zh-CN" sz="3200" b="1" dirty="0">
                <a:solidFill>
                  <a:srgbClr val="CC3300"/>
                </a:solidFill>
                <a:latin typeface="宋体" pitchFamily="2" charset="-122"/>
              </a:rPr>
              <a:t>.</a:t>
            </a:r>
          </a:p>
        </p:txBody>
      </p:sp>
      <p:grpSp>
        <p:nvGrpSpPr>
          <p:cNvPr id="91149" name="Group 13"/>
          <p:cNvGrpSpPr>
            <a:grpSpLocks/>
          </p:cNvGrpSpPr>
          <p:nvPr/>
        </p:nvGrpSpPr>
        <p:grpSpPr bwMode="auto">
          <a:xfrm>
            <a:off x="1042988" y="5084763"/>
            <a:ext cx="6048375" cy="1223962"/>
            <a:chOff x="1020" y="3249"/>
            <a:chExt cx="3810" cy="771"/>
          </a:xfrm>
        </p:grpSpPr>
        <p:sp>
          <p:nvSpPr>
            <p:cNvPr id="91146" name="Rectangle 10"/>
            <p:cNvSpPr>
              <a:spLocks noChangeArrowheads="1"/>
            </p:cNvSpPr>
            <p:nvPr/>
          </p:nvSpPr>
          <p:spPr bwMode="auto">
            <a:xfrm>
              <a:off x="1020" y="3249"/>
              <a:ext cx="3810" cy="771"/>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000000"/>
                </a:solidFill>
              </a:endParaRPr>
            </a:p>
          </p:txBody>
        </p:sp>
        <p:sp>
          <p:nvSpPr>
            <p:cNvPr id="91147" name="Text Box 11"/>
            <p:cNvSpPr txBox="1">
              <a:spLocks noChangeArrowheads="1"/>
            </p:cNvSpPr>
            <p:nvPr/>
          </p:nvSpPr>
          <p:spPr bwMode="auto">
            <a:xfrm>
              <a:off x="1383" y="3249"/>
              <a:ext cx="3447" cy="7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2400" b="1">
                  <a:solidFill>
                    <a:srgbClr val="FF9966"/>
                  </a:solidFill>
                  <a:latin typeface="宋体" pitchFamily="2" charset="-122"/>
                </a:rPr>
                <a:t>    </a:t>
              </a:r>
              <a:r>
                <a:rPr lang="zh-CN" altLang="en-US" sz="2400" b="1">
                  <a:solidFill>
                    <a:srgbClr val="FF9966"/>
                  </a:solidFill>
                  <a:latin typeface="宋体" pitchFamily="2" charset="-122"/>
                </a:rPr>
                <a:t>在用不等式解决实际问题时</a:t>
              </a:r>
              <a:r>
                <a:rPr lang="en-US" altLang="zh-CN" sz="2400" b="1">
                  <a:solidFill>
                    <a:srgbClr val="FF9966"/>
                  </a:solidFill>
                  <a:latin typeface="宋体" pitchFamily="2" charset="-122"/>
                </a:rPr>
                <a:t>,</a:t>
              </a:r>
              <a:r>
                <a:rPr lang="zh-CN" altLang="en-US" sz="2400" b="1">
                  <a:solidFill>
                    <a:srgbClr val="FF9966"/>
                  </a:solidFill>
                  <a:latin typeface="宋体" pitchFamily="2" charset="-122"/>
                </a:rPr>
                <a:t>当求出不等式的解集后</a:t>
              </a:r>
              <a:r>
                <a:rPr lang="en-US" altLang="zh-CN" sz="2400" b="1">
                  <a:solidFill>
                    <a:srgbClr val="FF9966"/>
                  </a:solidFill>
                  <a:latin typeface="宋体" pitchFamily="2" charset="-122"/>
                </a:rPr>
                <a:t>,</a:t>
              </a:r>
              <a:r>
                <a:rPr lang="zh-CN" altLang="en-US" sz="2400" b="1">
                  <a:solidFill>
                    <a:srgbClr val="FF9966"/>
                  </a:solidFill>
                  <a:latin typeface="宋体" pitchFamily="2" charset="-122"/>
                </a:rPr>
                <a:t>还要根据问题的实际意确定问题的解</a:t>
              </a:r>
              <a:r>
                <a:rPr lang="en-US" altLang="zh-CN" sz="2400" b="1">
                  <a:solidFill>
                    <a:srgbClr val="FF9966"/>
                  </a:solidFill>
                  <a:latin typeface="宋体" pitchFamily="2" charset="-122"/>
                </a:rPr>
                <a:t>.</a:t>
              </a:r>
            </a:p>
          </p:txBody>
        </p:sp>
        <p:sp>
          <p:nvSpPr>
            <p:cNvPr id="91148" name="Text Box 12"/>
            <p:cNvSpPr txBox="1">
              <a:spLocks noChangeArrowheads="1"/>
            </p:cNvSpPr>
            <p:nvPr/>
          </p:nvSpPr>
          <p:spPr bwMode="auto">
            <a:xfrm>
              <a:off x="1020" y="3294"/>
              <a:ext cx="423" cy="6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eaVert">
              <a:spAutoFit/>
            </a:bodyPr>
            <a:lstStyle/>
            <a:p>
              <a:pPr fontAlgn="base">
                <a:spcBef>
                  <a:spcPct val="50000"/>
                </a:spcBef>
                <a:spcAft>
                  <a:spcPct val="0"/>
                </a:spcAft>
              </a:pPr>
              <a:r>
                <a:rPr lang="zh-CN" altLang="en-US" sz="3200" b="1">
                  <a:solidFill>
                    <a:srgbClr val="FF3300"/>
                  </a:solidFill>
                  <a:latin typeface="隶书" pitchFamily="49" charset="-122"/>
                  <a:ea typeface="隶书" pitchFamily="49" charset="-122"/>
                </a:rPr>
                <a:t>注意</a:t>
              </a:r>
            </a:p>
          </p:txBody>
        </p:sp>
      </p:grpSp>
      <p:pic>
        <p:nvPicPr>
          <p:cNvPr id="91150" name="Picture 14" descr="j0297707"/>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740650" y="5157788"/>
            <a:ext cx="1403350" cy="170021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17234153"/>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91142"/>
                                        </p:tgtEl>
                                        <p:attrNameLst>
                                          <p:attrName>style.visibility</p:attrName>
                                        </p:attrNameLst>
                                      </p:cBhvr>
                                      <p:to>
                                        <p:strVal val="visible"/>
                                      </p:to>
                                    </p:set>
                                    <p:animEffect transition="in" filter="blinds(horizontal)">
                                      <p:cBhvr>
                                        <p:cTn id="7" dur="500"/>
                                        <p:tgtEl>
                                          <p:spTgt spid="911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91145"/>
                                        </p:tgtEl>
                                        <p:attrNameLst>
                                          <p:attrName>style.visibility</p:attrName>
                                        </p:attrNameLst>
                                      </p:cBhvr>
                                      <p:to>
                                        <p:strVal val="visible"/>
                                      </p:to>
                                    </p:set>
                                    <p:anim calcmode="lin" valueType="num">
                                      <p:cBhvr>
                                        <p:cTn id="12" dur="500" fill="hold"/>
                                        <p:tgtEl>
                                          <p:spTgt spid="91145"/>
                                        </p:tgtEl>
                                        <p:attrNameLst>
                                          <p:attrName>ppt_w</p:attrName>
                                        </p:attrNameLst>
                                      </p:cBhvr>
                                      <p:tavLst>
                                        <p:tav tm="0">
                                          <p:val>
                                            <p:fltVal val="0"/>
                                          </p:val>
                                        </p:tav>
                                        <p:tav tm="100000">
                                          <p:val>
                                            <p:strVal val="#ppt_w"/>
                                          </p:val>
                                        </p:tav>
                                      </p:tavLst>
                                    </p:anim>
                                    <p:anim calcmode="lin" valueType="num">
                                      <p:cBhvr>
                                        <p:cTn id="13" dur="500" fill="hold"/>
                                        <p:tgtEl>
                                          <p:spTgt spid="91145"/>
                                        </p:tgtEl>
                                        <p:attrNameLst>
                                          <p:attrName>ppt_h</p:attrName>
                                        </p:attrNameLst>
                                      </p:cBhvr>
                                      <p:tavLst>
                                        <p:tav tm="0">
                                          <p:val>
                                            <p:strVal val="#ppt_h"/>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1" presetClass="entr" presetSubtype="0" fill="hold" nodeType="clickEffect">
                                  <p:stCondLst>
                                    <p:cond delay="0"/>
                                  </p:stCondLst>
                                  <p:childTnLst>
                                    <p:set>
                                      <p:cBhvr>
                                        <p:cTn id="17" dur="1000">
                                          <p:stCondLst>
                                            <p:cond delay="0"/>
                                          </p:stCondLst>
                                        </p:cTn>
                                        <p:tgtEl>
                                          <p:spTgt spid="9114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66" name="Group 6"/>
          <p:cNvGrpSpPr>
            <a:grpSpLocks/>
          </p:cNvGrpSpPr>
          <p:nvPr/>
        </p:nvGrpSpPr>
        <p:grpSpPr bwMode="auto">
          <a:xfrm>
            <a:off x="0" y="0"/>
            <a:ext cx="3200400" cy="1412875"/>
            <a:chOff x="0" y="0"/>
            <a:chExt cx="2016" cy="890"/>
          </a:xfrm>
        </p:grpSpPr>
        <p:pic>
          <p:nvPicPr>
            <p:cNvPr id="92164" name="Picture 4" descr="j0199805"/>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0" y="0"/>
              <a:ext cx="2016" cy="890"/>
            </a:xfrm>
            <a:prstGeom prst="rect">
              <a:avLst/>
            </a:prstGeom>
            <a:noFill/>
            <a:extLst>
              <a:ext uri="{909E8E84-426E-40DD-AFC4-6F175D3DCCD1}">
                <a14:hiddenFill xmlns:a14="http://schemas.microsoft.com/office/drawing/2010/main" xmlns="">
                  <a:solidFill>
                    <a:srgbClr val="FFFFFF"/>
                  </a:solidFill>
                </a14:hiddenFill>
              </a:ext>
            </a:extLst>
          </p:spPr>
        </p:pic>
        <p:sp>
          <p:nvSpPr>
            <p:cNvPr id="92165" name="WordArt 5"/>
            <p:cNvSpPr>
              <a:spLocks noChangeArrowheads="1" noChangeShapeType="1" noTextEdit="1"/>
            </p:cNvSpPr>
            <p:nvPr/>
          </p:nvSpPr>
          <p:spPr bwMode="auto">
            <a:xfrm>
              <a:off x="249" y="255"/>
              <a:ext cx="1152" cy="362"/>
            </a:xfrm>
            <a:prstGeom prst="rect">
              <a:avLst/>
            </a:prstGeom>
            <a:extLst>
              <a:ext uri="{AF507438-7753-43E0-B8FC-AC1667EBCBE1}">
                <a14:hiddenEffects xmlns:a14="http://schemas.microsoft.com/office/drawing/2010/main" xmlns="">
                  <a:effectLst/>
                </a14:hiddenEffects>
              </a:ext>
            </a:extLst>
          </p:spPr>
          <p:txBody>
            <a:bodyPr wrap="none" fromWordArt="1">
              <a:prstTxWarp prst="textCascadeUp">
                <a:avLst>
                  <a:gd name="adj" fmla="val 100000"/>
                </a:avLst>
              </a:prstTxWarp>
              <a:scene3d>
                <a:camera prst="legacyPerspectiveFront">
                  <a:rot lat="20519999" lon="1080000" rev="0"/>
                </a:camera>
                <a:lightRig rig="legacyHarsh2" dir="b"/>
              </a:scene3d>
              <a:sp3d extrusionH="430200" prstMaterial="legacyMatte">
                <a:extrusionClr>
                  <a:srgbClr val="FF6600"/>
                </a:extrusionClr>
              </a:sp3d>
            </a:bodyPr>
            <a:lstStyle/>
            <a:p>
              <a:pPr algn="ctr" fontAlgn="base">
                <a:spcBef>
                  <a:spcPct val="0"/>
                </a:spcBef>
                <a:spcAft>
                  <a:spcPct val="0"/>
                </a:spcAft>
              </a:pPr>
              <a:r>
                <a:rPr lang="zh-CN" altLang="en-US" sz="3600" kern="10" dirty="0">
                  <a:ln w="9525">
                    <a:round/>
                    <a:headEnd/>
                    <a:tailEnd/>
                  </a:ln>
                  <a:gradFill rotWithShape="0">
                    <a:gsLst>
                      <a:gs pos="0">
                        <a:srgbClr val="FFE701"/>
                      </a:gs>
                      <a:gs pos="100000">
                        <a:srgbClr val="FE3E02"/>
                      </a:gs>
                    </a:gsLst>
                    <a:lin ang="5400000" scaled="1"/>
                  </a:gradFill>
                  <a:latin typeface="宋体"/>
                </a:rPr>
                <a:t>合作交流</a:t>
              </a:r>
            </a:p>
          </p:txBody>
        </p:sp>
      </p:grpSp>
      <p:sp>
        <p:nvSpPr>
          <p:cNvPr id="92167" name="Text Box 7"/>
          <p:cNvSpPr txBox="1">
            <a:spLocks noChangeArrowheads="1"/>
          </p:cNvSpPr>
          <p:nvPr/>
        </p:nvSpPr>
        <p:spPr bwMode="auto">
          <a:xfrm>
            <a:off x="1187450" y="1268413"/>
            <a:ext cx="6769100"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dirty="0">
                <a:solidFill>
                  <a:srgbClr val="000000"/>
                </a:solidFill>
              </a:rPr>
              <a:t>       </a:t>
            </a:r>
            <a:r>
              <a:rPr lang="zh-CN" altLang="en-US" sz="3200" b="1" dirty="0">
                <a:solidFill>
                  <a:srgbClr val="000000"/>
                </a:solidFill>
              </a:rPr>
              <a:t>请你说说购买甲种图书的套数所有可能的情况</a:t>
            </a:r>
            <a:r>
              <a:rPr lang="en-US" altLang="zh-CN" sz="3200" b="1" dirty="0">
                <a:solidFill>
                  <a:srgbClr val="000000"/>
                </a:solidFill>
              </a:rPr>
              <a:t>.</a:t>
            </a:r>
          </a:p>
        </p:txBody>
      </p:sp>
      <p:sp>
        <p:nvSpPr>
          <p:cNvPr id="92168" name="Text Box 8"/>
          <p:cNvSpPr txBox="1">
            <a:spLocks noChangeArrowheads="1"/>
          </p:cNvSpPr>
          <p:nvPr/>
        </p:nvSpPr>
        <p:spPr bwMode="auto">
          <a:xfrm>
            <a:off x="1187450" y="2276475"/>
            <a:ext cx="6553200" cy="20415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dirty="0">
                <a:solidFill>
                  <a:srgbClr val="FF3300"/>
                </a:solidFill>
                <a:latin typeface="宋体" pitchFamily="2" charset="-122"/>
              </a:rPr>
              <a:t>    </a:t>
            </a:r>
            <a:r>
              <a:rPr lang="zh-CN" altLang="en-US" sz="3200" b="1" dirty="0">
                <a:solidFill>
                  <a:srgbClr val="FF3300"/>
                </a:solidFill>
                <a:latin typeface="宋体" pitchFamily="2" charset="-122"/>
              </a:rPr>
              <a:t>根据问题的实际意义</a:t>
            </a:r>
            <a:r>
              <a:rPr lang="en-US" altLang="zh-CN" sz="3200" b="1" dirty="0">
                <a:solidFill>
                  <a:srgbClr val="FF3300"/>
                </a:solidFill>
                <a:latin typeface="宋体" pitchFamily="2" charset="-122"/>
              </a:rPr>
              <a:t>,x</a:t>
            </a:r>
            <a:r>
              <a:rPr lang="zh-CN" altLang="en-US" sz="3200" b="1" dirty="0">
                <a:solidFill>
                  <a:srgbClr val="FF3300"/>
                </a:solidFill>
                <a:latin typeface="宋体" pitchFamily="2" charset="-122"/>
              </a:rPr>
              <a:t>应该取不大于</a:t>
            </a:r>
            <a:r>
              <a:rPr lang="en-US" altLang="zh-CN" sz="3200" b="1" dirty="0">
                <a:solidFill>
                  <a:srgbClr val="FF3300"/>
                </a:solidFill>
                <a:latin typeface="宋体" pitchFamily="2" charset="-122"/>
              </a:rPr>
              <a:t>4</a:t>
            </a:r>
            <a:r>
              <a:rPr lang="zh-CN" altLang="en-US" sz="3200" b="1" dirty="0">
                <a:solidFill>
                  <a:srgbClr val="FF3300"/>
                </a:solidFill>
                <a:latin typeface="宋体" pitchFamily="2" charset="-122"/>
              </a:rPr>
              <a:t>的自然数</a:t>
            </a:r>
            <a:r>
              <a:rPr lang="en-US" altLang="zh-CN" sz="3200" b="1" dirty="0">
                <a:solidFill>
                  <a:srgbClr val="FF3300"/>
                </a:solidFill>
                <a:latin typeface="宋体" pitchFamily="2" charset="-122"/>
              </a:rPr>
              <a:t>,</a:t>
            </a:r>
            <a:r>
              <a:rPr lang="zh-CN" altLang="en-US" sz="3200" b="1" dirty="0">
                <a:solidFill>
                  <a:srgbClr val="FF3300"/>
                </a:solidFill>
                <a:latin typeface="宋体" pitchFamily="2" charset="-122"/>
              </a:rPr>
              <a:t>所以</a:t>
            </a:r>
            <a:r>
              <a:rPr lang="en-US" altLang="zh-CN" sz="3200" b="1" dirty="0">
                <a:solidFill>
                  <a:srgbClr val="FF3300"/>
                </a:solidFill>
                <a:latin typeface="宋体" pitchFamily="2" charset="-122"/>
              </a:rPr>
              <a:t>x</a:t>
            </a:r>
            <a:r>
              <a:rPr lang="zh-CN" altLang="en-US" sz="3200" b="1" dirty="0">
                <a:solidFill>
                  <a:srgbClr val="FF3300"/>
                </a:solidFill>
                <a:latin typeface="宋体" pitchFamily="2" charset="-122"/>
              </a:rPr>
              <a:t>的可能取值有</a:t>
            </a:r>
            <a:r>
              <a:rPr lang="en-US" altLang="zh-CN" sz="3200" b="1" dirty="0">
                <a:solidFill>
                  <a:srgbClr val="FF3300"/>
                </a:solidFill>
                <a:latin typeface="宋体" pitchFamily="2" charset="-122"/>
              </a:rPr>
              <a:t>0,1,2,3,4.</a:t>
            </a:r>
            <a:r>
              <a:rPr lang="zh-CN" altLang="en-US" sz="3200" b="1" dirty="0">
                <a:solidFill>
                  <a:srgbClr val="FF3300"/>
                </a:solidFill>
                <a:latin typeface="宋体" pitchFamily="2" charset="-122"/>
              </a:rPr>
              <a:t>即购买甲种图书的套数有五种可能的情况</a:t>
            </a:r>
            <a:r>
              <a:rPr lang="en-US" altLang="zh-CN" sz="3200" b="1" dirty="0">
                <a:solidFill>
                  <a:srgbClr val="FF3300"/>
                </a:solidFill>
                <a:latin typeface="宋体" pitchFamily="2" charset="-122"/>
              </a:rPr>
              <a:t>.</a:t>
            </a:r>
          </a:p>
        </p:txBody>
      </p:sp>
      <p:pic>
        <p:nvPicPr>
          <p:cNvPr id="92169" name="Picture 9" descr="j0212219"/>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956550" y="5300663"/>
            <a:ext cx="1187450" cy="1557337"/>
          </a:xfrm>
          <a:prstGeom prst="rect">
            <a:avLst/>
          </a:prstGeom>
          <a:noFill/>
          <a:extLst>
            <a:ext uri="{909E8E84-426E-40DD-AFC4-6F175D3DCCD1}">
              <a14:hiddenFill xmlns:a14="http://schemas.microsoft.com/office/drawing/2010/main" xmlns="">
                <a:solidFill>
                  <a:srgbClr val="FFFFFF"/>
                </a:solidFill>
              </a14:hiddenFill>
            </a:ext>
          </a:extLst>
        </p:spPr>
      </p:pic>
      <p:sp>
        <p:nvSpPr>
          <p:cNvPr id="92170" name="Text Box 10"/>
          <p:cNvSpPr txBox="1">
            <a:spLocks noChangeArrowheads="1"/>
          </p:cNvSpPr>
          <p:nvPr/>
        </p:nvSpPr>
        <p:spPr bwMode="auto">
          <a:xfrm>
            <a:off x="1403350" y="4437063"/>
            <a:ext cx="6553200"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dirty="0">
                <a:solidFill>
                  <a:srgbClr val="000000"/>
                </a:solidFill>
              </a:rPr>
              <a:t>       </a:t>
            </a:r>
            <a:r>
              <a:rPr lang="zh-CN" altLang="en-US" sz="3200" b="1" dirty="0">
                <a:solidFill>
                  <a:srgbClr val="000000"/>
                </a:solidFill>
              </a:rPr>
              <a:t>请你说一说用一元一次不等式解决实际问题的一般步骤</a:t>
            </a:r>
            <a:r>
              <a:rPr lang="en-US" altLang="zh-CN" sz="3200" b="1" dirty="0">
                <a:solidFill>
                  <a:srgbClr val="000000"/>
                </a:solidFill>
              </a:rPr>
              <a:t>.</a:t>
            </a:r>
          </a:p>
        </p:txBody>
      </p:sp>
    </p:spTree>
    <p:extLst>
      <p:ext uri="{BB962C8B-B14F-4D97-AF65-F5344CB8AC3E}">
        <p14:creationId xmlns:p14="http://schemas.microsoft.com/office/powerpoint/2010/main" xmlns="" val="143209907"/>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92166"/>
                                        </p:tgtEl>
                                        <p:attrNameLst>
                                          <p:attrName>style.visibility</p:attrName>
                                        </p:attrNameLst>
                                      </p:cBhvr>
                                      <p:to>
                                        <p:strVal val="visible"/>
                                      </p:to>
                                    </p:set>
                                    <p:anim calcmode="lin" valueType="num">
                                      <p:cBhvr>
                                        <p:cTn id="7" dur="500" fill="hold"/>
                                        <p:tgtEl>
                                          <p:spTgt spid="92166"/>
                                        </p:tgtEl>
                                        <p:attrNameLst>
                                          <p:attrName>ppt_w</p:attrName>
                                        </p:attrNameLst>
                                      </p:cBhvr>
                                      <p:tavLst>
                                        <p:tav tm="0">
                                          <p:val>
                                            <p:fltVal val="0"/>
                                          </p:val>
                                        </p:tav>
                                        <p:tav tm="100000">
                                          <p:val>
                                            <p:strVal val="#ppt_w"/>
                                          </p:val>
                                        </p:tav>
                                      </p:tavLst>
                                    </p:anim>
                                    <p:anim calcmode="lin" valueType="num">
                                      <p:cBhvr>
                                        <p:cTn id="8" dur="500" fill="hold"/>
                                        <p:tgtEl>
                                          <p:spTgt spid="92166"/>
                                        </p:tgtEl>
                                        <p:attrNameLst>
                                          <p:attrName>ppt_h</p:attrName>
                                        </p:attrNameLst>
                                      </p:cBhvr>
                                      <p:tavLst>
                                        <p:tav tm="0">
                                          <p:val>
                                            <p:fltVal val="0"/>
                                          </p:val>
                                        </p:tav>
                                        <p:tav tm="100000">
                                          <p:val>
                                            <p:strVal val="#ppt_h"/>
                                          </p:val>
                                        </p:tav>
                                      </p:tavLst>
                                    </p:anim>
                                    <p:anim calcmode="lin" valueType="num">
                                      <p:cBhvr>
                                        <p:cTn id="9" dur="500" fill="hold"/>
                                        <p:tgtEl>
                                          <p:spTgt spid="92166"/>
                                        </p:tgtEl>
                                        <p:attrNameLst>
                                          <p:attrName>style.rotation</p:attrName>
                                        </p:attrNameLst>
                                      </p:cBhvr>
                                      <p:tavLst>
                                        <p:tav tm="0">
                                          <p:val>
                                            <p:fltVal val="360"/>
                                          </p:val>
                                        </p:tav>
                                        <p:tav tm="100000">
                                          <p:val>
                                            <p:fltVal val="0"/>
                                          </p:val>
                                        </p:tav>
                                      </p:tavLst>
                                    </p:anim>
                                    <p:animEffect transition="in" filter="fade">
                                      <p:cBhvr>
                                        <p:cTn id="10" dur="500"/>
                                        <p:tgtEl>
                                          <p:spTgt spid="9216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92167"/>
                                        </p:tgtEl>
                                        <p:attrNameLst>
                                          <p:attrName>style.visibility</p:attrName>
                                        </p:attrNameLst>
                                      </p:cBhvr>
                                      <p:to>
                                        <p:strVal val="visible"/>
                                      </p:to>
                                    </p:set>
                                    <p:anim calcmode="lin" valueType="num">
                                      <p:cBhvr additive="base">
                                        <p:cTn id="15" dur="500" fill="hold"/>
                                        <p:tgtEl>
                                          <p:spTgt spid="92167"/>
                                        </p:tgtEl>
                                        <p:attrNameLst>
                                          <p:attrName>ppt_x</p:attrName>
                                        </p:attrNameLst>
                                      </p:cBhvr>
                                      <p:tavLst>
                                        <p:tav tm="0">
                                          <p:val>
                                            <p:strVal val="0-#ppt_w/2"/>
                                          </p:val>
                                        </p:tav>
                                        <p:tav tm="100000">
                                          <p:val>
                                            <p:strVal val="#ppt_x"/>
                                          </p:val>
                                        </p:tav>
                                      </p:tavLst>
                                    </p:anim>
                                    <p:anim calcmode="lin" valueType="num">
                                      <p:cBhvr additive="base">
                                        <p:cTn id="16" dur="500" fill="hold"/>
                                        <p:tgtEl>
                                          <p:spTgt spid="92167"/>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7" presetClass="entr" presetSubtype="10" fill="hold" grpId="0" nodeType="clickEffect">
                                  <p:stCondLst>
                                    <p:cond delay="0"/>
                                  </p:stCondLst>
                                  <p:childTnLst>
                                    <p:set>
                                      <p:cBhvr>
                                        <p:cTn id="20" dur="1" fill="hold">
                                          <p:stCondLst>
                                            <p:cond delay="0"/>
                                          </p:stCondLst>
                                        </p:cTn>
                                        <p:tgtEl>
                                          <p:spTgt spid="92168"/>
                                        </p:tgtEl>
                                        <p:attrNameLst>
                                          <p:attrName>style.visibility</p:attrName>
                                        </p:attrNameLst>
                                      </p:cBhvr>
                                      <p:to>
                                        <p:strVal val="visible"/>
                                      </p:to>
                                    </p:set>
                                    <p:anim calcmode="lin" valueType="num">
                                      <p:cBhvr>
                                        <p:cTn id="21" dur="500" fill="hold"/>
                                        <p:tgtEl>
                                          <p:spTgt spid="92168"/>
                                        </p:tgtEl>
                                        <p:attrNameLst>
                                          <p:attrName>ppt_w</p:attrName>
                                        </p:attrNameLst>
                                      </p:cBhvr>
                                      <p:tavLst>
                                        <p:tav tm="0">
                                          <p:val>
                                            <p:fltVal val="0"/>
                                          </p:val>
                                        </p:tav>
                                        <p:tav tm="100000">
                                          <p:val>
                                            <p:strVal val="#ppt_w"/>
                                          </p:val>
                                        </p:tav>
                                      </p:tavLst>
                                    </p:anim>
                                    <p:anim calcmode="lin" valueType="num">
                                      <p:cBhvr>
                                        <p:cTn id="22" dur="500" fill="hold"/>
                                        <p:tgtEl>
                                          <p:spTgt spid="92168"/>
                                        </p:tgtEl>
                                        <p:attrNameLst>
                                          <p:attrName>ppt_h</p:attrName>
                                        </p:attrNameLst>
                                      </p:cBhvr>
                                      <p:tavLst>
                                        <p:tav tm="0">
                                          <p:val>
                                            <p:strVal val="#ppt_h"/>
                                          </p:val>
                                        </p:tav>
                                        <p:tav tm="100000">
                                          <p:val>
                                            <p:strVal val="#ppt_h"/>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2170"/>
                                        </p:tgtEl>
                                        <p:attrNameLst>
                                          <p:attrName>style.visibility</p:attrName>
                                        </p:attrNameLst>
                                      </p:cBhvr>
                                      <p:to>
                                        <p:strVal val="visible"/>
                                      </p:to>
                                    </p:set>
                                    <p:anim calcmode="lin" valueType="num">
                                      <p:cBhvr additive="base">
                                        <p:cTn id="27" dur="500" fill="hold"/>
                                        <p:tgtEl>
                                          <p:spTgt spid="92170"/>
                                        </p:tgtEl>
                                        <p:attrNameLst>
                                          <p:attrName>ppt_x</p:attrName>
                                        </p:attrNameLst>
                                      </p:cBhvr>
                                      <p:tavLst>
                                        <p:tav tm="0">
                                          <p:val>
                                            <p:strVal val="#ppt_x"/>
                                          </p:val>
                                        </p:tav>
                                        <p:tav tm="100000">
                                          <p:val>
                                            <p:strVal val="#ppt_x"/>
                                          </p:val>
                                        </p:tav>
                                      </p:tavLst>
                                    </p:anim>
                                    <p:anim calcmode="lin" valueType="num">
                                      <p:cBhvr additive="base">
                                        <p:cTn id="28" dur="500" fill="hold"/>
                                        <p:tgtEl>
                                          <p:spTgt spid="921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7" grpId="0"/>
      <p:bldP spid="92168" grpId="0"/>
      <p:bldP spid="92170"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93190" name="Group 6"/>
          <p:cNvGrpSpPr>
            <a:grpSpLocks/>
          </p:cNvGrpSpPr>
          <p:nvPr/>
        </p:nvGrpSpPr>
        <p:grpSpPr bwMode="auto">
          <a:xfrm>
            <a:off x="0" y="0"/>
            <a:ext cx="2062163" cy="1398588"/>
            <a:chOff x="0" y="0"/>
            <a:chExt cx="1299" cy="881"/>
          </a:xfrm>
        </p:grpSpPr>
        <p:pic>
          <p:nvPicPr>
            <p:cNvPr id="93188" name="Picture 4" descr="j0205466"/>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0" y="0"/>
              <a:ext cx="1299" cy="842"/>
            </a:xfrm>
            <a:prstGeom prst="rect">
              <a:avLst/>
            </a:prstGeom>
            <a:noFill/>
            <a:extLst>
              <a:ext uri="{909E8E84-426E-40DD-AFC4-6F175D3DCCD1}">
                <a14:hiddenFill xmlns:a14="http://schemas.microsoft.com/office/drawing/2010/main" xmlns="">
                  <a:solidFill>
                    <a:srgbClr val="FFFFFF"/>
                  </a:solidFill>
                </a14:hiddenFill>
              </a:ext>
            </a:extLst>
          </p:spPr>
        </p:pic>
        <p:sp>
          <p:nvSpPr>
            <p:cNvPr id="93189" name="WordArt 5"/>
            <p:cNvSpPr>
              <a:spLocks noChangeArrowheads="1" noChangeShapeType="1" noTextEdit="1"/>
            </p:cNvSpPr>
            <p:nvPr/>
          </p:nvSpPr>
          <p:spPr bwMode="auto">
            <a:xfrm>
              <a:off x="0" y="527"/>
              <a:ext cx="1152" cy="354"/>
            </a:xfrm>
            <a:prstGeom prst="rect">
              <a:avLst/>
            </a:prstGeom>
            <a:extLst>
              <a:ext uri="{AF507438-7753-43E0-B8FC-AC1667EBCBE1}">
                <a14:hiddenEffects xmlns:a14="http://schemas.microsoft.com/office/drawing/2010/main" xmlns="">
                  <a:effectLst/>
                </a14:hiddenEffects>
              </a:ext>
            </a:extLst>
          </p:spPr>
          <p:txBody>
            <a:bodyPr spcFirstLastPara="1" wrap="none" fromWordArt="1">
              <a:prstTxWarp prst="textArchUp">
                <a:avLst>
                  <a:gd name="adj" fmla="val 10800000"/>
                </a:avLst>
              </a:prstTxWarp>
              <a:scene3d>
                <a:camera prst="legacyPerspectiveFront">
                  <a:rot lat="20519999" lon="1080000" rev="0"/>
                </a:camera>
                <a:lightRig rig="legacyHarsh2" dir="b"/>
              </a:scene3d>
              <a:sp3d extrusionH="430200" prstMaterial="legacyMatte">
                <a:extrusionClr>
                  <a:srgbClr val="FF6600"/>
                </a:extrusionClr>
              </a:sp3d>
            </a:bodyPr>
            <a:lstStyle/>
            <a:p>
              <a:pPr algn="ctr" fontAlgn="base">
                <a:spcBef>
                  <a:spcPct val="0"/>
                </a:spcBef>
                <a:spcAft>
                  <a:spcPct val="0"/>
                </a:spcAft>
              </a:pPr>
              <a:r>
                <a:rPr lang="zh-CN" altLang="en-US" sz="3600" kern="10" dirty="0">
                  <a:ln w="9525">
                    <a:round/>
                    <a:headEnd/>
                    <a:tailEnd/>
                  </a:ln>
                  <a:gradFill rotWithShape="0">
                    <a:gsLst>
                      <a:gs pos="0">
                        <a:srgbClr val="FFE701"/>
                      </a:gs>
                      <a:gs pos="100000">
                        <a:srgbClr val="FE3E02"/>
                      </a:gs>
                    </a:gsLst>
                    <a:lin ang="5400000" scaled="1"/>
                  </a:gradFill>
                  <a:latin typeface="宋体"/>
                </a:rPr>
                <a:t>总结归纳</a:t>
              </a:r>
            </a:p>
          </p:txBody>
        </p:sp>
      </p:grpSp>
      <p:sp>
        <p:nvSpPr>
          <p:cNvPr id="93191" name="Text Box 7"/>
          <p:cNvSpPr txBox="1">
            <a:spLocks noChangeArrowheads="1"/>
          </p:cNvSpPr>
          <p:nvPr/>
        </p:nvSpPr>
        <p:spPr bwMode="auto">
          <a:xfrm>
            <a:off x="1979613" y="476250"/>
            <a:ext cx="6192837"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dirty="0">
                <a:solidFill>
                  <a:srgbClr val="000000"/>
                </a:solidFill>
              </a:rPr>
              <a:t>       </a:t>
            </a:r>
            <a:r>
              <a:rPr lang="zh-CN" altLang="en-US" sz="3200" b="1" dirty="0">
                <a:solidFill>
                  <a:srgbClr val="000000"/>
                </a:solidFill>
              </a:rPr>
              <a:t>用一元一次不等式解决实际问题的步骤为</a:t>
            </a:r>
            <a:r>
              <a:rPr lang="en-US" altLang="zh-CN" dirty="0">
                <a:solidFill>
                  <a:srgbClr val="000000"/>
                </a:solidFill>
              </a:rPr>
              <a:t>:</a:t>
            </a:r>
          </a:p>
        </p:txBody>
      </p:sp>
      <p:sp>
        <p:nvSpPr>
          <p:cNvPr id="93192" name="Text Box 8"/>
          <p:cNvSpPr txBox="1">
            <a:spLocks noChangeArrowheads="1"/>
          </p:cNvSpPr>
          <p:nvPr/>
        </p:nvSpPr>
        <p:spPr bwMode="auto">
          <a:xfrm>
            <a:off x="755650" y="1557338"/>
            <a:ext cx="7920038"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3200" b="1" dirty="0">
                <a:solidFill>
                  <a:srgbClr val="FF3300"/>
                </a:solidFill>
                <a:latin typeface="隶书" pitchFamily="49" charset="-122"/>
                <a:ea typeface="隶书" pitchFamily="49" charset="-122"/>
              </a:rPr>
              <a:t>1.</a:t>
            </a:r>
            <a:r>
              <a:rPr lang="zh-CN" altLang="en-US" sz="3200" b="1" dirty="0">
                <a:solidFill>
                  <a:srgbClr val="FF3300"/>
                </a:solidFill>
                <a:latin typeface="隶书" pitchFamily="49" charset="-122"/>
                <a:ea typeface="隶书" pitchFamily="49" charset="-122"/>
              </a:rPr>
              <a:t>审</a:t>
            </a:r>
            <a:r>
              <a:rPr lang="en-US" altLang="zh-CN" sz="3200" b="1" dirty="0">
                <a:solidFill>
                  <a:srgbClr val="FF3300"/>
                </a:solidFill>
                <a:latin typeface="隶书" pitchFamily="49" charset="-122"/>
                <a:ea typeface="隶书" pitchFamily="49" charset="-122"/>
              </a:rPr>
              <a:t>:</a:t>
            </a:r>
            <a:r>
              <a:rPr lang="zh-CN" altLang="en-US" sz="3200" b="1" dirty="0">
                <a:solidFill>
                  <a:srgbClr val="FF3300"/>
                </a:solidFill>
                <a:latin typeface="隶书" pitchFamily="49" charset="-122"/>
                <a:ea typeface="隶书" pitchFamily="49" charset="-122"/>
              </a:rPr>
              <a:t>审题确定已知量、未知量分析找出           题中包含的不等关系；</a:t>
            </a:r>
          </a:p>
        </p:txBody>
      </p:sp>
      <p:pic>
        <p:nvPicPr>
          <p:cNvPr id="93194" name="Picture 10" descr="j0285360"/>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812088" y="5373688"/>
            <a:ext cx="1331912" cy="1484312"/>
          </a:xfrm>
          <a:prstGeom prst="rect">
            <a:avLst/>
          </a:prstGeom>
          <a:noFill/>
          <a:extLst>
            <a:ext uri="{909E8E84-426E-40DD-AFC4-6F175D3DCCD1}">
              <a14:hiddenFill xmlns:a14="http://schemas.microsoft.com/office/drawing/2010/main" xmlns="">
                <a:solidFill>
                  <a:srgbClr val="FFFFFF"/>
                </a:solidFill>
              </a14:hiddenFill>
            </a:ext>
          </a:extLst>
        </p:spPr>
      </p:pic>
      <p:sp>
        <p:nvSpPr>
          <p:cNvPr id="93195" name="Text Box 11"/>
          <p:cNvSpPr txBox="1">
            <a:spLocks noChangeArrowheads="1"/>
          </p:cNvSpPr>
          <p:nvPr/>
        </p:nvSpPr>
        <p:spPr bwMode="auto">
          <a:xfrm>
            <a:off x="684213" y="2565400"/>
            <a:ext cx="7920037"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200" b="1" dirty="0">
                <a:solidFill>
                  <a:srgbClr val="FF3300"/>
                </a:solidFill>
                <a:latin typeface="隶书" pitchFamily="49" charset="-122"/>
                <a:ea typeface="隶书" pitchFamily="49" charset="-122"/>
              </a:rPr>
              <a:t>2.</a:t>
            </a:r>
            <a:r>
              <a:rPr lang="zh-CN" altLang="en-US" sz="3200" b="1" dirty="0">
                <a:solidFill>
                  <a:srgbClr val="FF3300"/>
                </a:solidFill>
                <a:latin typeface="隶书" pitchFamily="49" charset="-122"/>
                <a:ea typeface="隶书" pitchFamily="49" charset="-122"/>
              </a:rPr>
              <a:t>设：设出恰当的未知数</a:t>
            </a:r>
            <a:r>
              <a:rPr lang="zh-CN" altLang="en-US" b="1" dirty="0">
                <a:solidFill>
                  <a:srgbClr val="FF3300"/>
                </a:solidFill>
              </a:rPr>
              <a:t>；</a:t>
            </a:r>
          </a:p>
        </p:txBody>
      </p:sp>
      <p:sp>
        <p:nvSpPr>
          <p:cNvPr id="93196" name="Text Box 12"/>
          <p:cNvSpPr txBox="1">
            <a:spLocks noChangeArrowheads="1"/>
          </p:cNvSpPr>
          <p:nvPr/>
        </p:nvSpPr>
        <p:spPr bwMode="auto">
          <a:xfrm>
            <a:off x="684213" y="3068638"/>
            <a:ext cx="7632700" cy="9921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200" b="1" dirty="0">
                <a:solidFill>
                  <a:srgbClr val="FF3300"/>
                </a:solidFill>
                <a:latin typeface="隶书" pitchFamily="49" charset="-122"/>
                <a:ea typeface="隶书" pitchFamily="49" charset="-122"/>
              </a:rPr>
              <a:t>3.</a:t>
            </a:r>
            <a:r>
              <a:rPr lang="zh-CN" altLang="en-US" sz="3200" b="1" dirty="0">
                <a:solidFill>
                  <a:srgbClr val="FF3300"/>
                </a:solidFill>
                <a:latin typeface="隶书" pitchFamily="49" charset="-122"/>
                <a:ea typeface="隶书" pitchFamily="49" charset="-122"/>
              </a:rPr>
              <a:t>列：列出不等式</a:t>
            </a:r>
            <a:r>
              <a:rPr lang="zh-CN" altLang="en-US" b="1" dirty="0">
                <a:solidFill>
                  <a:srgbClr val="FF3300"/>
                </a:solidFill>
              </a:rPr>
              <a:t>；</a:t>
            </a:r>
          </a:p>
          <a:p>
            <a:pPr fontAlgn="base">
              <a:spcBef>
                <a:spcPct val="50000"/>
              </a:spcBef>
              <a:spcAft>
                <a:spcPct val="0"/>
              </a:spcAft>
            </a:pPr>
            <a:endParaRPr lang="en-US" altLang="zh-CN" dirty="0">
              <a:solidFill>
                <a:srgbClr val="000000"/>
              </a:solidFill>
            </a:endParaRPr>
          </a:p>
        </p:txBody>
      </p:sp>
      <p:sp>
        <p:nvSpPr>
          <p:cNvPr id="93197" name="Text Box 13"/>
          <p:cNvSpPr txBox="1">
            <a:spLocks noChangeArrowheads="1"/>
          </p:cNvSpPr>
          <p:nvPr/>
        </p:nvSpPr>
        <p:spPr bwMode="auto">
          <a:xfrm>
            <a:off x="684213" y="3500438"/>
            <a:ext cx="7345362" cy="1479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200" b="1" dirty="0">
                <a:solidFill>
                  <a:srgbClr val="FF3300"/>
                </a:solidFill>
                <a:latin typeface="隶书" pitchFamily="49" charset="-122"/>
                <a:ea typeface="隶书" pitchFamily="49" charset="-122"/>
              </a:rPr>
              <a:t>4.</a:t>
            </a:r>
            <a:r>
              <a:rPr lang="zh-CN" altLang="en-US" sz="3200" b="1" dirty="0">
                <a:solidFill>
                  <a:srgbClr val="FF3300"/>
                </a:solidFill>
                <a:latin typeface="隶书" pitchFamily="49" charset="-122"/>
                <a:ea typeface="隶书" pitchFamily="49" charset="-122"/>
              </a:rPr>
              <a:t>解：解这个不等式，根据问题的实际     意义确定问题的解</a:t>
            </a:r>
            <a:r>
              <a:rPr lang="zh-CN" altLang="en-US" b="1" dirty="0">
                <a:solidFill>
                  <a:srgbClr val="FF3300"/>
                </a:solidFill>
              </a:rPr>
              <a:t>；</a:t>
            </a:r>
          </a:p>
          <a:p>
            <a:pPr fontAlgn="base">
              <a:spcBef>
                <a:spcPct val="50000"/>
              </a:spcBef>
              <a:spcAft>
                <a:spcPct val="0"/>
              </a:spcAft>
            </a:pPr>
            <a:endParaRPr lang="en-US" altLang="zh-CN" dirty="0">
              <a:solidFill>
                <a:srgbClr val="000000"/>
              </a:solidFill>
            </a:endParaRPr>
          </a:p>
        </p:txBody>
      </p:sp>
      <p:sp>
        <p:nvSpPr>
          <p:cNvPr id="93198" name="Text Box 14"/>
          <p:cNvSpPr txBox="1">
            <a:spLocks noChangeArrowheads="1"/>
          </p:cNvSpPr>
          <p:nvPr/>
        </p:nvSpPr>
        <p:spPr bwMode="auto">
          <a:xfrm>
            <a:off x="755650" y="4581525"/>
            <a:ext cx="6624638" cy="13112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200" b="1" dirty="0">
                <a:solidFill>
                  <a:srgbClr val="FF3300"/>
                </a:solidFill>
                <a:latin typeface="隶书" pitchFamily="49" charset="-122"/>
                <a:ea typeface="隶书" pitchFamily="49" charset="-122"/>
              </a:rPr>
              <a:t>5.</a:t>
            </a:r>
            <a:r>
              <a:rPr lang="zh-CN" altLang="en-US" sz="3200" b="1" dirty="0">
                <a:solidFill>
                  <a:srgbClr val="FF3300"/>
                </a:solidFill>
                <a:latin typeface="隶书" pitchFamily="49" charset="-122"/>
                <a:ea typeface="隶书" pitchFamily="49" charset="-122"/>
              </a:rPr>
              <a:t>答：写出完整正确的答案。</a:t>
            </a:r>
          </a:p>
          <a:p>
            <a:pPr fontAlgn="base">
              <a:spcBef>
                <a:spcPct val="50000"/>
              </a:spcBef>
              <a:spcAft>
                <a:spcPct val="0"/>
              </a:spcAft>
            </a:pPr>
            <a:endParaRPr lang="en-US" altLang="zh-CN" sz="3200" dirty="0">
              <a:solidFill>
                <a:srgbClr val="000000"/>
              </a:solidFill>
              <a:latin typeface="隶书" pitchFamily="49" charset="-122"/>
              <a:ea typeface="隶书" pitchFamily="49" charset="-122"/>
            </a:endParaRPr>
          </a:p>
        </p:txBody>
      </p:sp>
    </p:spTree>
    <p:extLst>
      <p:ext uri="{BB962C8B-B14F-4D97-AF65-F5344CB8AC3E}">
        <p14:creationId xmlns:p14="http://schemas.microsoft.com/office/powerpoint/2010/main" xmlns="" val="164943316"/>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nodeType="clickEffect">
                                  <p:stCondLst>
                                    <p:cond delay="0"/>
                                  </p:stCondLst>
                                  <p:childTnLst>
                                    <p:set>
                                      <p:cBhvr>
                                        <p:cTn id="6" dur="1" fill="hold">
                                          <p:stCondLst>
                                            <p:cond delay="0"/>
                                          </p:stCondLst>
                                        </p:cTn>
                                        <p:tgtEl>
                                          <p:spTgt spid="93190"/>
                                        </p:tgtEl>
                                        <p:attrNameLst>
                                          <p:attrName>style.visibility</p:attrName>
                                        </p:attrNameLst>
                                      </p:cBhvr>
                                      <p:to>
                                        <p:strVal val="visible"/>
                                      </p:to>
                                    </p:set>
                                    <p:anim calcmode="lin" valueType="num">
                                      <p:cBhvr>
                                        <p:cTn id="7" dur="500" fill="hold"/>
                                        <p:tgtEl>
                                          <p:spTgt spid="93190"/>
                                        </p:tgtEl>
                                        <p:attrNameLst>
                                          <p:attrName>ppt_w</p:attrName>
                                        </p:attrNameLst>
                                      </p:cBhvr>
                                      <p:tavLst>
                                        <p:tav tm="0">
                                          <p:val>
                                            <p:fltVal val="0"/>
                                          </p:val>
                                        </p:tav>
                                        <p:tav tm="100000">
                                          <p:val>
                                            <p:strVal val="#ppt_w"/>
                                          </p:val>
                                        </p:tav>
                                      </p:tavLst>
                                    </p:anim>
                                    <p:anim calcmode="lin" valueType="num">
                                      <p:cBhvr>
                                        <p:cTn id="8" dur="500" fill="hold"/>
                                        <p:tgtEl>
                                          <p:spTgt spid="93190"/>
                                        </p:tgtEl>
                                        <p:attrNameLst>
                                          <p:attrName>ppt_h</p:attrName>
                                        </p:attrNameLst>
                                      </p:cBhvr>
                                      <p:tavLst>
                                        <p:tav tm="0">
                                          <p:val>
                                            <p:strVal val="#ppt_h"/>
                                          </p:val>
                                        </p:tav>
                                        <p:tav tm="100000">
                                          <p:val>
                                            <p:strVal val="#ppt_h"/>
                                          </p:val>
                                        </p:tav>
                                      </p:tavLst>
                                    </p:anim>
                                  </p:childTnLst>
                                </p:cTn>
                              </p:par>
                              <p:par>
                                <p:cTn id="9" presetID="22" presetClass="entr" presetSubtype="8" fill="hold" grpId="0" nodeType="withEffect">
                                  <p:stCondLst>
                                    <p:cond delay="0"/>
                                  </p:stCondLst>
                                  <p:childTnLst>
                                    <p:set>
                                      <p:cBhvr>
                                        <p:cTn id="10" dur="1" fill="hold">
                                          <p:stCondLst>
                                            <p:cond delay="0"/>
                                          </p:stCondLst>
                                        </p:cTn>
                                        <p:tgtEl>
                                          <p:spTgt spid="93191"/>
                                        </p:tgtEl>
                                        <p:attrNameLst>
                                          <p:attrName>style.visibility</p:attrName>
                                        </p:attrNameLst>
                                      </p:cBhvr>
                                      <p:to>
                                        <p:strVal val="visible"/>
                                      </p:to>
                                    </p:set>
                                    <p:animEffect transition="in" filter="wipe(left)">
                                      <p:cBhvr>
                                        <p:cTn id="11" dur="500"/>
                                        <p:tgtEl>
                                          <p:spTgt spid="93191"/>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54" presetClass="entr" presetSubtype="0" accel="100000" fill="hold" grpId="0" nodeType="clickEffect">
                                  <p:stCondLst>
                                    <p:cond delay="0"/>
                                  </p:stCondLst>
                                  <p:childTnLst>
                                    <p:set>
                                      <p:cBhvr>
                                        <p:cTn id="15" dur="1" fill="hold">
                                          <p:stCondLst>
                                            <p:cond delay="0"/>
                                          </p:stCondLst>
                                        </p:cTn>
                                        <p:tgtEl>
                                          <p:spTgt spid="93192"/>
                                        </p:tgtEl>
                                        <p:attrNameLst>
                                          <p:attrName>style.visibility</p:attrName>
                                        </p:attrNameLst>
                                      </p:cBhvr>
                                      <p:to>
                                        <p:strVal val="visible"/>
                                      </p:to>
                                    </p:set>
                                    <p:anim calcmode="lin" valueType="num">
                                      <p:cBhvr>
                                        <p:cTn id="16" dur="500" fill="hold"/>
                                        <p:tgtEl>
                                          <p:spTgt spid="93192"/>
                                        </p:tgtEl>
                                        <p:attrNameLst>
                                          <p:attrName>ppt_w</p:attrName>
                                        </p:attrNameLst>
                                      </p:cBhvr>
                                      <p:tavLst>
                                        <p:tav tm="0">
                                          <p:val>
                                            <p:strVal val="#ppt_w*0.05"/>
                                          </p:val>
                                        </p:tav>
                                        <p:tav tm="100000">
                                          <p:val>
                                            <p:strVal val="#ppt_w"/>
                                          </p:val>
                                        </p:tav>
                                      </p:tavLst>
                                    </p:anim>
                                    <p:anim calcmode="lin" valueType="num">
                                      <p:cBhvr>
                                        <p:cTn id="17" dur="500" fill="hold"/>
                                        <p:tgtEl>
                                          <p:spTgt spid="93192"/>
                                        </p:tgtEl>
                                        <p:attrNameLst>
                                          <p:attrName>ppt_h</p:attrName>
                                        </p:attrNameLst>
                                      </p:cBhvr>
                                      <p:tavLst>
                                        <p:tav tm="0">
                                          <p:val>
                                            <p:strVal val="#ppt_h"/>
                                          </p:val>
                                        </p:tav>
                                        <p:tav tm="100000">
                                          <p:val>
                                            <p:strVal val="#ppt_h"/>
                                          </p:val>
                                        </p:tav>
                                      </p:tavLst>
                                    </p:anim>
                                    <p:anim calcmode="lin" valueType="num">
                                      <p:cBhvr>
                                        <p:cTn id="18" dur="500" fill="hold"/>
                                        <p:tgtEl>
                                          <p:spTgt spid="93192"/>
                                        </p:tgtEl>
                                        <p:attrNameLst>
                                          <p:attrName>ppt_x</p:attrName>
                                        </p:attrNameLst>
                                      </p:cBhvr>
                                      <p:tavLst>
                                        <p:tav tm="0">
                                          <p:val>
                                            <p:strVal val="#ppt_x-.2"/>
                                          </p:val>
                                        </p:tav>
                                        <p:tav tm="100000">
                                          <p:val>
                                            <p:strVal val="#ppt_x"/>
                                          </p:val>
                                        </p:tav>
                                      </p:tavLst>
                                    </p:anim>
                                    <p:anim calcmode="lin" valueType="num">
                                      <p:cBhvr>
                                        <p:cTn id="19" dur="500" fill="hold"/>
                                        <p:tgtEl>
                                          <p:spTgt spid="93192"/>
                                        </p:tgtEl>
                                        <p:attrNameLst>
                                          <p:attrName>ppt_y</p:attrName>
                                        </p:attrNameLst>
                                      </p:cBhvr>
                                      <p:tavLst>
                                        <p:tav tm="0">
                                          <p:val>
                                            <p:strVal val="#ppt_y"/>
                                          </p:val>
                                        </p:tav>
                                        <p:tav tm="100000">
                                          <p:val>
                                            <p:strVal val="#ppt_y"/>
                                          </p:val>
                                        </p:tav>
                                      </p:tavLst>
                                    </p:anim>
                                    <p:animEffect transition="in" filter="fade">
                                      <p:cBhvr>
                                        <p:cTn id="20" dur="500"/>
                                        <p:tgtEl>
                                          <p:spTgt spid="9319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54" presetClass="entr" presetSubtype="0" accel="100000" fill="hold" grpId="0" nodeType="clickEffect">
                                  <p:stCondLst>
                                    <p:cond delay="0"/>
                                  </p:stCondLst>
                                  <p:childTnLst>
                                    <p:set>
                                      <p:cBhvr>
                                        <p:cTn id="24" dur="1" fill="hold">
                                          <p:stCondLst>
                                            <p:cond delay="0"/>
                                          </p:stCondLst>
                                        </p:cTn>
                                        <p:tgtEl>
                                          <p:spTgt spid="93195"/>
                                        </p:tgtEl>
                                        <p:attrNameLst>
                                          <p:attrName>style.visibility</p:attrName>
                                        </p:attrNameLst>
                                      </p:cBhvr>
                                      <p:to>
                                        <p:strVal val="visible"/>
                                      </p:to>
                                    </p:set>
                                    <p:anim calcmode="lin" valueType="num">
                                      <p:cBhvr>
                                        <p:cTn id="25" dur="500" fill="hold"/>
                                        <p:tgtEl>
                                          <p:spTgt spid="93195"/>
                                        </p:tgtEl>
                                        <p:attrNameLst>
                                          <p:attrName>ppt_w</p:attrName>
                                        </p:attrNameLst>
                                      </p:cBhvr>
                                      <p:tavLst>
                                        <p:tav tm="0">
                                          <p:val>
                                            <p:strVal val="#ppt_w*0.05"/>
                                          </p:val>
                                        </p:tav>
                                        <p:tav tm="100000">
                                          <p:val>
                                            <p:strVal val="#ppt_w"/>
                                          </p:val>
                                        </p:tav>
                                      </p:tavLst>
                                    </p:anim>
                                    <p:anim calcmode="lin" valueType="num">
                                      <p:cBhvr>
                                        <p:cTn id="26" dur="500" fill="hold"/>
                                        <p:tgtEl>
                                          <p:spTgt spid="93195"/>
                                        </p:tgtEl>
                                        <p:attrNameLst>
                                          <p:attrName>ppt_h</p:attrName>
                                        </p:attrNameLst>
                                      </p:cBhvr>
                                      <p:tavLst>
                                        <p:tav tm="0">
                                          <p:val>
                                            <p:strVal val="#ppt_h"/>
                                          </p:val>
                                        </p:tav>
                                        <p:tav tm="100000">
                                          <p:val>
                                            <p:strVal val="#ppt_h"/>
                                          </p:val>
                                        </p:tav>
                                      </p:tavLst>
                                    </p:anim>
                                    <p:anim calcmode="lin" valueType="num">
                                      <p:cBhvr>
                                        <p:cTn id="27" dur="500" fill="hold"/>
                                        <p:tgtEl>
                                          <p:spTgt spid="93195"/>
                                        </p:tgtEl>
                                        <p:attrNameLst>
                                          <p:attrName>ppt_x</p:attrName>
                                        </p:attrNameLst>
                                      </p:cBhvr>
                                      <p:tavLst>
                                        <p:tav tm="0">
                                          <p:val>
                                            <p:strVal val="#ppt_x-.2"/>
                                          </p:val>
                                        </p:tav>
                                        <p:tav tm="100000">
                                          <p:val>
                                            <p:strVal val="#ppt_x"/>
                                          </p:val>
                                        </p:tav>
                                      </p:tavLst>
                                    </p:anim>
                                    <p:anim calcmode="lin" valueType="num">
                                      <p:cBhvr>
                                        <p:cTn id="28" dur="500" fill="hold"/>
                                        <p:tgtEl>
                                          <p:spTgt spid="93195"/>
                                        </p:tgtEl>
                                        <p:attrNameLst>
                                          <p:attrName>ppt_y</p:attrName>
                                        </p:attrNameLst>
                                      </p:cBhvr>
                                      <p:tavLst>
                                        <p:tav tm="0">
                                          <p:val>
                                            <p:strVal val="#ppt_y"/>
                                          </p:val>
                                        </p:tav>
                                        <p:tav tm="100000">
                                          <p:val>
                                            <p:strVal val="#ppt_y"/>
                                          </p:val>
                                        </p:tav>
                                      </p:tavLst>
                                    </p:anim>
                                    <p:animEffect transition="in" filter="fade">
                                      <p:cBhvr>
                                        <p:cTn id="29" dur="500"/>
                                        <p:tgtEl>
                                          <p:spTgt spid="93195"/>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 presetClass="entr" presetSubtype="10" fill="hold" grpId="0" nodeType="clickEffect">
                                  <p:stCondLst>
                                    <p:cond delay="0"/>
                                  </p:stCondLst>
                                  <p:childTnLst>
                                    <p:set>
                                      <p:cBhvr>
                                        <p:cTn id="33" dur="1" fill="hold">
                                          <p:stCondLst>
                                            <p:cond delay="0"/>
                                          </p:stCondLst>
                                        </p:cTn>
                                        <p:tgtEl>
                                          <p:spTgt spid="93196"/>
                                        </p:tgtEl>
                                        <p:attrNameLst>
                                          <p:attrName>style.visibility</p:attrName>
                                        </p:attrNameLst>
                                      </p:cBhvr>
                                      <p:to>
                                        <p:strVal val="visible"/>
                                      </p:to>
                                    </p:set>
                                    <p:animEffect transition="in" filter="checkerboard(across)">
                                      <p:cBhvr>
                                        <p:cTn id="34" dur="500"/>
                                        <p:tgtEl>
                                          <p:spTgt spid="9319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93197"/>
                                        </p:tgtEl>
                                        <p:attrNameLst>
                                          <p:attrName>style.visibility</p:attrName>
                                        </p:attrNameLst>
                                      </p:cBhvr>
                                      <p:to>
                                        <p:strVal val="visible"/>
                                      </p:to>
                                    </p:set>
                                    <p:anim calcmode="lin" valueType="num">
                                      <p:cBhvr additive="base">
                                        <p:cTn id="39" dur="500" fill="hold"/>
                                        <p:tgtEl>
                                          <p:spTgt spid="93197"/>
                                        </p:tgtEl>
                                        <p:attrNameLst>
                                          <p:attrName>ppt_x</p:attrName>
                                        </p:attrNameLst>
                                      </p:cBhvr>
                                      <p:tavLst>
                                        <p:tav tm="0">
                                          <p:val>
                                            <p:strVal val="0-#ppt_w/2"/>
                                          </p:val>
                                        </p:tav>
                                        <p:tav tm="100000">
                                          <p:val>
                                            <p:strVal val="#ppt_x"/>
                                          </p:val>
                                        </p:tav>
                                      </p:tavLst>
                                    </p:anim>
                                    <p:anim calcmode="lin" valueType="num">
                                      <p:cBhvr additive="base">
                                        <p:cTn id="40" dur="500" fill="hold"/>
                                        <p:tgtEl>
                                          <p:spTgt spid="93197"/>
                                        </p:tgtEl>
                                        <p:attrNameLst>
                                          <p:attrName>ppt_y</p:attrName>
                                        </p:attrNameLst>
                                      </p:cBhvr>
                                      <p:tavLst>
                                        <p:tav tm="0">
                                          <p:val>
                                            <p:strVal val="#ppt_y"/>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93198"/>
                                        </p:tgtEl>
                                        <p:attrNameLst>
                                          <p:attrName>style.visibility</p:attrName>
                                        </p:attrNameLst>
                                      </p:cBhvr>
                                      <p:to>
                                        <p:strVal val="visible"/>
                                      </p:to>
                                    </p:set>
                                    <p:anim calcmode="lin" valueType="num">
                                      <p:cBhvr additive="base">
                                        <p:cTn id="45" dur="500" fill="hold"/>
                                        <p:tgtEl>
                                          <p:spTgt spid="93198"/>
                                        </p:tgtEl>
                                        <p:attrNameLst>
                                          <p:attrName>ppt_x</p:attrName>
                                        </p:attrNameLst>
                                      </p:cBhvr>
                                      <p:tavLst>
                                        <p:tav tm="0">
                                          <p:val>
                                            <p:strVal val="#ppt_x"/>
                                          </p:val>
                                        </p:tav>
                                        <p:tav tm="100000">
                                          <p:val>
                                            <p:strVal val="#ppt_x"/>
                                          </p:val>
                                        </p:tav>
                                      </p:tavLst>
                                    </p:anim>
                                    <p:anim calcmode="lin" valueType="num">
                                      <p:cBhvr additive="base">
                                        <p:cTn id="46" dur="500" fill="hold"/>
                                        <p:tgtEl>
                                          <p:spTgt spid="931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91" grpId="0"/>
      <p:bldP spid="93192" grpId="0"/>
      <p:bldP spid="93195" grpId="0"/>
      <p:bldP spid="93196" grpId="0"/>
      <p:bldP spid="93197" grpId="0"/>
      <p:bldP spid="9319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6" name="Text Box 4"/>
          <p:cNvSpPr txBox="1">
            <a:spLocks noChangeArrowheads="1"/>
          </p:cNvSpPr>
          <p:nvPr/>
        </p:nvSpPr>
        <p:spPr bwMode="auto">
          <a:xfrm>
            <a:off x="1042988" y="1341438"/>
            <a:ext cx="698500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zh-CN" altLang="zh-CN">
              <a:solidFill>
                <a:srgbClr val="000000"/>
              </a:solidFill>
            </a:endParaRPr>
          </a:p>
        </p:txBody>
      </p:sp>
      <p:sp>
        <p:nvSpPr>
          <p:cNvPr id="110597" name="Text Box 5"/>
          <p:cNvSpPr txBox="1">
            <a:spLocks noChangeArrowheads="1"/>
          </p:cNvSpPr>
          <p:nvPr/>
        </p:nvSpPr>
        <p:spPr bwMode="auto">
          <a:xfrm>
            <a:off x="1331913" y="1052513"/>
            <a:ext cx="6769100" cy="24415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sz="2800" b="1" dirty="0">
                <a:solidFill>
                  <a:srgbClr val="000000"/>
                </a:solidFill>
              </a:rPr>
              <a:t>       </a:t>
            </a:r>
            <a:r>
              <a:rPr lang="zh-CN" altLang="en-US" sz="2800" b="1" dirty="0">
                <a:solidFill>
                  <a:srgbClr val="000000"/>
                </a:solidFill>
              </a:rPr>
              <a:t>运动会后，要拍照合影留念</a:t>
            </a:r>
            <a:r>
              <a:rPr lang="en-US" altLang="zh-CN" sz="2800" b="1" dirty="0">
                <a:solidFill>
                  <a:srgbClr val="000000"/>
                </a:solidFill>
              </a:rPr>
              <a:t>,</a:t>
            </a:r>
            <a:r>
              <a:rPr lang="zh-CN" altLang="en-US" sz="2800" b="1" dirty="0">
                <a:solidFill>
                  <a:srgbClr val="000000"/>
                </a:solidFill>
              </a:rPr>
              <a:t>若一张彩色底片需要</a:t>
            </a:r>
            <a:r>
              <a:rPr lang="en-US" altLang="zh-CN" sz="2800" b="1" dirty="0">
                <a:solidFill>
                  <a:srgbClr val="000000"/>
                </a:solidFill>
              </a:rPr>
              <a:t>0.57</a:t>
            </a:r>
            <a:r>
              <a:rPr lang="zh-CN" altLang="en-US" sz="2800" b="1" dirty="0">
                <a:solidFill>
                  <a:srgbClr val="000000"/>
                </a:solidFill>
              </a:rPr>
              <a:t>元</a:t>
            </a:r>
            <a:r>
              <a:rPr lang="en-US" altLang="zh-CN" sz="2800" b="1" dirty="0">
                <a:solidFill>
                  <a:srgbClr val="000000"/>
                </a:solidFill>
              </a:rPr>
              <a:t>,</a:t>
            </a:r>
            <a:r>
              <a:rPr lang="zh-CN" altLang="en-US" sz="2800" b="1" dirty="0">
                <a:solidFill>
                  <a:srgbClr val="000000"/>
                </a:solidFill>
              </a:rPr>
              <a:t>冲印一张需要</a:t>
            </a:r>
            <a:r>
              <a:rPr lang="en-US" altLang="zh-CN" sz="2800" b="1" dirty="0">
                <a:solidFill>
                  <a:srgbClr val="000000"/>
                </a:solidFill>
              </a:rPr>
              <a:t>,0.35</a:t>
            </a:r>
            <a:r>
              <a:rPr lang="zh-CN" altLang="en-US" sz="2800" b="1" dirty="0">
                <a:solidFill>
                  <a:srgbClr val="000000"/>
                </a:solidFill>
              </a:rPr>
              <a:t>元</a:t>
            </a:r>
            <a:r>
              <a:rPr lang="en-US" altLang="zh-CN" sz="2800" b="1" dirty="0">
                <a:solidFill>
                  <a:srgbClr val="000000"/>
                </a:solidFill>
              </a:rPr>
              <a:t>,</a:t>
            </a:r>
            <a:r>
              <a:rPr lang="zh-CN" altLang="en-US" sz="2800" b="1" dirty="0">
                <a:solidFill>
                  <a:srgbClr val="000000"/>
                </a:solidFill>
              </a:rPr>
              <a:t>每人预定一张</a:t>
            </a:r>
            <a:r>
              <a:rPr lang="en-US" altLang="zh-CN" sz="2800" b="1" dirty="0">
                <a:solidFill>
                  <a:srgbClr val="000000"/>
                </a:solidFill>
              </a:rPr>
              <a:t>,</a:t>
            </a:r>
            <a:r>
              <a:rPr lang="zh-CN" altLang="en-US" sz="2800" b="1" dirty="0">
                <a:solidFill>
                  <a:srgbClr val="000000"/>
                </a:solidFill>
              </a:rPr>
              <a:t>出钱不超过</a:t>
            </a:r>
            <a:r>
              <a:rPr lang="en-US" altLang="zh-CN" sz="2800" b="1" dirty="0">
                <a:solidFill>
                  <a:srgbClr val="000000"/>
                </a:solidFill>
              </a:rPr>
              <a:t>0.45</a:t>
            </a:r>
            <a:r>
              <a:rPr lang="zh-CN" altLang="en-US" sz="2800" b="1" dirty="0">
                <a:solidFill>
                  <a:srgbClr val="000000"/>
                </a:solidFill>
              </a:rPr>
              <a:t>元</a:t>
            </a:r>
            <a:r>
              <a:rPr lang="en-US" altLang="zh-CN" sz="2800" b="1" dirty="0">
                <a:solidFill>
                  <a:srgbClr val="000000"/>
                </a:solidFill>
              </a:rPr>
              <a:t>,</a:t>
            </a:r>
            <a:r>
              <a:rPr lang="zh-CN" altLang="en-US" sz="2800" b="1" dirty="0">
                <a:solidFill>
                  <a:srgbClr val="000000"/>
                </a:solidFill>
              </a:rPr>
              <a:t>问参加合影的同学至少几人</a:t>
            </a:r>
            <a:r>
              <a:rPr lang="en-US" altLang="zh-CN" sz="2800" b="1" dirty="0">
                <a:solidFill>
                  <a:srgbClr val="000000"/>
                </a:solidFill>
              </a:rPr>
              <a:t>?</a:t>
            </a:r>
          </a:p>
          <a:p>
            <a:pPr fontAlgn="base">
              <a:spcBef>
                <a:spcPct val="50000"/>
              </a:spcBef>
              <a:spcAft>
                <a:spcPct val="0"/>
              </a:spcAft>
            </a:pPr>
            <a:endParaRPr lang="en-US" altLang="zh-CN" sz="2800" dirty="0">
              <a:solidFill>
                <a:srgbClr val="000000"/>
              </a:solidFill>
            </a:endParaRPr>
          </a:p>
        </p:txBody>
      </p:sp>
      <p:grpSp>
        <p:nvGrpSpPr>
          <p:cNvPr id="110610" name="Group 18"/>
          <p:cNvGrpSpPr>
            <a:grpSpLocks/>
          </p:cNvGrpSpPr>
          <p:nvPr/>
        </p:nvGrpSpPr>
        <p:grpSpPr bwMode="auto">
          <a:xfrm>
            <a:off x="0" y="0"/>
            <a:ext cx="1706563" cy="1149350"/>
            <a:chOff x="0" y="0"/>
            <a:chExt cx="1075" cy="724"/>
          </a:xfrm>
        </p:grpSpPr>
        <p:pic>
          <p:nvPicPr>
            <p:cNvPr id="110605" name="Picture 13" descr="connected_data_big"/>
            <p:cNvPicPr>
              <a:picLocks noChangeAspect="1" noChangeArrowheads="1"/>
            </p:cNvPicPr>
            <p:nvPr/>
          </p:nvPicPr>
          <p:blipFill>
            <a:blip r:embed="rId3" cstate="print">
              <a:extLst>
                <a:ext uri="{28A0092B-C50C-407E-A947-70E740481C1C}">
                  <a14:useLocalDpi xmlns:a14="http://schemas.microsoft.com/office/drawing/2010/main" xmlns=""/>
                </a:ext>
              </a:extLst>
            </a:blip>
            <a:srcRect/>
            <a:stretch>
              <a:fillRect/>
            </a:stretch>
          </p:blipFill>
          <p:spPr bwMode="auto">
            <a:xfrm>
              <a:off x="0" y="0"/>
              <a:ext cx="998" cy="716"/>
            </a:xfrm>
            <a:prstGeom prst="rect">
              <a:avLst/>
            </a:prstGeom>
            <a:noFill/>
            <a:extLst>
              <a:ext uri="{909E8E84-426E-40DD-AFC4-6F175D3DCCD1}">
                <a14:hiddenFill xmlns:a14="http://schemas.microsoft.com/office/drawing/2010/main" xmlns="">
                  <a:solidFill>
                    <a:srgbClr val="FFFFFF"/>
                  </a:solidFill>
                </a14:hiddenFill>
              </a:ext>
            </a:extLst>
          </p:spPr>
        </p:pic>
        <p:sp>
          <p:nvSpPr>
            <p:cNvPr id="110607" name="WordArt 15"/>
            <p:cNvSpPr>
              <a:spLocks noChangeArrowheads="1" noChangeShapeType="1" noTextEdit="1"/>
            </p:cNvSpPr>
            <p:nvPr/>
          </p:nvSpPr>
          <p:spPr bwMode="auto">
            <a:xfrm rot="-2074187">
              <a:off x="0" y="436"/>
              <a:ext cx="1075" cy="288"/>
            </a:xfrm>
            <a:prstGeom prst="rect">
              <a:avLst/>
            </a:prstGeom>
          </p:spPr>
          <p:txBody>
            <a:bodyPr spcFirstLastPara="1" wrap="none" fromWordArt="1">
              <a:prstTxWarp prst="textArchDown">
                <a:avLst>
                  <a:gd name="adj" fmla="val 21414553"/>
                </a:avLst>
              </a:prstTxWarp>
            </a:bodyPr>
            <a:lstStyle/>
            <a:p>
              <a:pPr algn="ctr" fontAlgn="base">
                <a:spcBef>
                  <a:spcPct val="0"/>
                </a:spcBef>
                <a:spcAft>
                  <a:spcPct val="0"/>
                </a:spcAft>
              </a:pPr>
              <a:r>
                <a:rPr lang="zh-CN" altLang="en-US" sz="3600" kern="10" dirty="0">
                  <a:ln w="12700">
                    <a:solidFill>
                      <a:srgbClr val="FF6600"/>
                    </a:solidFill>
                    <a:round/>
                    <a:headEnd/>
                    <a:tailEnd/>
                  </a:ln>
                  <a:solidFill>
                    <a:srgbClr val="B2B2B2">
                      <a:alpha val="50000"/>
                    </a:srgbClr>
                  </a:solidFill>
                  <a:effectLst>
                    <a:outerShdw dist="45791" dir="2021404" algn="ctr" rotWithShape="0">
                      <a:srgbClr val="9999FF"/>
                    </a:outerShdw>
                  </a:effectLst>
                  <a:latin typeface="宋体"/>
                </a:rPr>
                <a:t>解决问题</a:t>
              </a:r>
            </a:p>
          </p:txBody>
        </p:sp>
      </p:grpSp>
      <p:pic>
        <p:nvPicPr>
          <p:cNvPr id="110608" name="Picture 16" descr="j0299763"/>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316788" y="5353050"/>
            <a:ext cx="1827212" cy="1504950"/>
          </a:xfrm>
          <a:prstGeom prst="rect">
            <a:avLst/>
          </a:prstGeom>
          <a:noFill/>
          <a:extLst>
            <a:ext uri="{909E8E84-426E-40DD-AFC4-6F175D3DCCD1}">
              <a14:hiddenFill xmlns:a14="http://schemas.microsoft.com/office/drawing/2010/main" xmlns="">
                <a:solidFill>
                  <a:srgbClr val="FFFFFF"/>
                </a:solidFill>
              </a14:hiddenFill>
            </a:ext>
          </a:extLst>
        </p:spPr>
      </p:pic>
      <p:sp>
        <p:nvSpPr>
          <p:cNvPr id="110609" name="Text Box 17"/>
          <p:cNvSpPr txBox="1">
            <a:spLocks noChangeArrowheads="1"/>
          </p:cNvSpPr>
          <p:nvPr/>
        </p:nvSpPr>
        <p:spPr bwMode="auto">
          <a:xfrm>
            <a:off x="1258888" y="2852738"/>
            <a:ext cx="6337300" cy="41560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2400" b="1" dirty="0">
                <a:solidFill>
                  <a:srgbClr val="CC3300"/>
                </a:solidFill>
              </a:rPr>
              <a:t>解</a:t>
            </a:r>
            <a:r>
              <a:rPr lang="en-US" altLang="zh-CN" sz="2400" b="1" dirty="0">
                <a:solidFill>
                  <a:srgbClr val="CC3300"/>
                </a:solidFill>
              </a:rPr>
              <a:t>:</a:t>
            </a:r>
            <a:r>
              <a:rPr lang="zh-CN" altLang="en-US" sz="2400" b="1" dirty="0">
                <a:solidFill>
                  <a:srgbClr val="CC3300"/>
                </a:solidFill>
              </a:rPr>
              <a:t>设参加合影的同学有</a:t>
            </a:r>
            <a:r>
              <a:rPr lang="en-US" altLang="zh-CN" sz="2400" b="1" dirty="0">
                <a:solidFill>
                  <a:srgbClr val="CC3300"/>
                </a:solidFill>
              </a:rPr>
              <a:t>x</a:t>
            </a:r>
            <a:r>
              <a:rPr lang="zh-CN" altLang="en-US" sz="2400" b="1" dirty="0">
                <a:solidFill>
                  <a:srgbClr val="CC3300"/>
                </a:solidFill>
              </a:rPr>
              <a:t>人</a:t>
            </a:r>
            <a:r>
              <a:rPr lang="en-US" altLang="zh-CN" sz="2400" b="1" dirty="0">
                <a:solidFill>
                  <a:srgbClr val="CC3300"/>
                </a:solidFill>
              </a:rPr>
              <a:t>,</a:t>
            </a:r>
            <a:r>
              <a:rPr lang="zh-CN" altLang="en-US" sz="2400" b="1" dirty="0">
                <a:solidFill>
                  <a:srgbClr val="CC3300"/>
                </a:solidFill>
              </a:rPr>
              <a:t>根据题意得</a:t>
            </a:r>
          </a:p>
          <a:p>
            <a:pPr fontAlgn="base">
              <a:spcBef>
                <a:spcPct val="50000"/>
              </a:spcBef>
              <a:spcAft>
                <a:spcPct val="0"/>
              </a:spcAft>
            </a:pPr>
            <a:r>
              <a:rPr lang="zh-CN" altLang="en-US" sz="2400" b="1" dirty="0">
                <a:solidFill>
                  <a:srgbClr val="CC3300"/>
                </a:solidFill>
              </a:rPr>
              <a:t>      </a:t>
            </a:r>
            <a:r>
              <a:rPr lang="en-US" altLang="zh-CN" sz="2400" b="1" dirty="0">
                <a:solidFill>
                  <a:srgbClr val="CC3300"/>
                </a:solidFill>
              </a:rPr>
              <a:t>0.57 + 0.35x  ≤ 0.45x</a:t>
            </a:r>
          </a:p>
          <a:p>
            <a:pPr fontAlgn="base">
              <a:spcBef>
                <a:spcPct val="50000"/>
              </a:spcBef>
              <a:spcAft>
                <a:spcPct val="0"/>
              </a:spcAft>
            </a:pPr>
            <a:r>
              <a:rPr lang="en-US" altLang="zh-CN" sz="2400" b="1" dirty="0">
                <a:solidFill>
                  <a:srgbClr val="CC3300"/>
                </a:solidFill>
              </a:rPr>
              <a:t>     </a:t>
            </a:r>
            <a:r>
              <a:rPr lang="zh-CN" altLang="en-US" sz="2400" b="1" dirty="0">
                <a:solidFill>
                  <a:srgbClr val="CC3300"/>
                </a:solidFill>
              </a:rPr>
              <a:t>解这个不等式得</a:t>
            </a:r>
          </a:p>
          <a:p>
            <a:pPr fontAlgn="base">
              <a:spcBef>
                <a:spcPct val="50000"/>
              </a:spcBef>
              <a:spcAft>
                <a:spcPct val="0"/>
              </a:spcAft>
            </a:pPr>
            <a:r>
              <a:rPr lang="zh-CN" altLang="en-US" sz="2400" b="1" dirty="0">
                <a:solidFill>
                  <a:srgbClr val="CC3300"/>
                </a:solidFill>
              </a:rPr>
              <a:t>                        </a:t>
            </a:r>
            <a:r>
              <a:rPr lang="en-US" altLang="zh-CN" sz="2400" b="1" dirty="0">
                <a:solidFill>
                  <a:srgbClr val="CC3300"/>
                </a:solidFill>
              </a:rPr>
              <a:t>x ≥ 5.7 </a:t>
            </a:r>
          </a:p>
          <a:p>
            <a:pPr fontAlgn="base">
              <a:spcBef>
                <a:spcPct val="50000"/>
              </a:spcBef>
              <a:spcAft>
                <a:spcPct val="0"/>
              </a:spcAft>
            </a:pPr>
            <a:r>
              <a:rPr lang="en-US" altLang="zh-CN" sz="2400" b="1" dirty="0">
                <a:solidFill>
                  <a:srgbClr val="CC3300"/>
                </a:solidFill>
              </a:rPr>
              <a:t>    </a:t>
            </a:r>
            <a:r>
              <a:rPr lang="zh-CN" altLang="en-US" sz="2400" b="1" dirty="0">
                <a:solidFill>
                  <a:srgbClr val="CC3300"/>
                </a:solidFill>
              </a:rPr>
              <a:t>根据实际意义</a:t>
            </a:r>
            <a:r>
              <a:rPr lang="en-US" altLang="zh-CN" sz="2400" b="1" dirty="0">
                <a:solidFill>
                  <a:srgbClr val="CC3300"/>
                </a:solidFill>
              </a:rPr>
              <a:t>x</a:t>
            </a:r>
            <a:r>
              <a:rPr lang="zh-CN" altLang="en-US" sz="2400" b="1" dirty="0">
                <a:solidFill>
                  <a:srgbClr val="CC3300"/>
                </a:solidFill>
              </a:rPr>
              <a:t>取解集中的最小整数</a:t>
            </a:r>
            <a:r>
              <a:rPr lang="en-US" altLang="zh-CN" sz="2400" b="1" dirty="0">
                <a:solidFill>
                  <a:srgbClr val="CC3300"/>
                </a:solidFill>
              </a:rPr>
              <a:t>,</a:t>
            </a:r>
            <a:r>
              <a:rPr lang="zh-CN" altLang="en-US" sz="2400" b="1" dirty="0">
                <a:solidFill>
                  <a:srgbClr val="CC3300"/>
                </a:solidFill>
              </a:rPr>
              <a:t>所以</a:t>
            </a:r>
          </a:p>
          <a:p>
            <a:pPr fontAlgn="base">
              <a:spcBef>
                <a:spcPct val="50000"/>
              </a:spcBef>
              <a:spcAft>
                <a:spcPct val="0"/>
              </a:spcAft>
            </a:pPr>
            <a:r>
              <a:rPr lang="zh-CN" altLang="en-US" sz="2400" b="1" dirty="0">
                <a:solidFill>
                  <a:srgbClr val="CC3300"/>
                </a:solidFill>
              </a:rPr>
              <a:t>          </a:t>
            </a:r>
            <a:r>
              <a:rPr lang="en-US" altLang="zh-CN" sz="2400" b="1" dirty="0">
                <a:solidFill>
                  <a:srgbClr val="CC3300"/>
                </a:solidFill>
              </a:rPr>
              <a:t>x = 6</a:t>
            </a:r>
          </a:p>
          <a:p>
            <a:pPr fontAlgn="base">
              <a:spcBef>
                <a:spcPct val="50000"/>
              </a:spcBef>
              <a:spcAft>
                <a:spcPct val="0"/>
              </a:spcAft>
            </a:pPr>
            <a:r>
              <a:rPr lang="zh-CN" altLang="en-US" sz="2400" b="1" dirty="0">
                <a:solidFill>
                  <a:srgbClr val="CC3300"/>
                </a:solidFill>
              </a:rPr>
              <a:t>答</a:t>
            </a:r>
            <a:r>
              <a:rPr lang="en-US" altLang="zh-CN" sz="2400" b="1" dirty="0">
                <a:solidFill>
                  <a:srgbClr val="CC3300"/>
                </a:solidFill>
              </a:rPr>
              <a:t>:</a:t>
            </a:r>
            <a:r>
              <a:rPr lang="zh-CN" altLang="en-US" sz="2400" b="1" dirty="0">
                <a:solidFill>
                  <a:srgbClr val="CC3300"/>
                </a:solidFill>
              </a:rPr>
              <a:t>参加合影的同学至少有</a:t>
            </a:r>
            <a:r>
              <a:rPr lang="en-US" altLang="zh-CN" sz="2400" b="1" dirty="0">
                <a:solidFill>
                  <a:srgbClr val="CC3300"/>
                </a:solidFill>
              </a:rPr>
              <a:t>6</a:t>
            </a:r>
            <a:r>
              <a:rPr lang="zh-CN" altLang="en-US" sz="2400" b="1" dirty="0">
                <a:solidFill>
                  <a:srgbClr val="CC3300"/>
                </a:solidFill>
              </a:rPr>
              <a:t>人</a:t>
            </a:r>
            <a:r>
              <a:rPr lang="en-US" altLang="zh-CN" sz="2400" b="1" dirty="0">
                <a:solidFill>
                  <a:srgbClr val="CC3300"/>
                </a:solidFill>
              </a:rPr>
              <a:t>. </a:t>
            </a:r>
          </a:p>
          <a:p>
            <a:pPr fontAlgn="base">
              <a:spcBef>
                <a:spcPct val="50000"/>
              </a:spcBef>
              <a:spcAft>
                <a:spcPct val="0"/>
              </a:spcAft>
            </a:pPr>
            <a:r>
              <a:rPr lang="en-US" altLang="zh-CN" dirty="0">
                <a:solidFill>
                  <a:srgbClr val="000000"/>
                </a:solidFill>
              </a:rPr>
              <a:t>   </a:t>
            </a:r>
          </a:p>
        </p:txBody>
      </p:sp>
    </p:spTree>
    <p:extLst>
      <p:ext uri="{BB962C8B-B14F-4D97-AF65-F5344CB8AC3E}">
        <p14:creationId xmlns:p14="http://schemas.microsoft.com/office/powerpoint/2010/main" xmlns="" val="232421359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110610"/>
                                        </p:tgtEl>
                                        <p:attrNameLst>
                                          <p:attrName>style.visibility</p:attrName>
                                        </p:attrNameLst>
                                      </p:cBhvr>
                                      <p:to>
                                        <p:strVal val="visible"/>
                                      </p:to>
                                    </p:set>
                                    <p:animEffect transition="in" filter="blinds(horizontal)">
                                      <p:cBhvr>
                                        <p:cTn id="7" dur="500"/>
                                        <p:tgtEl>
                                          <p:spTgt spid="1106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10597"/>
                                        </p:tgtEl>
                                        <p:attrNameLst>
                                          <p:attrName>style.visibility</p:attrName>
                                        </p:attrNameLst>
                                      </p:cBhvr>
                                      <p:to>
                                        <p:strVal val="visible"/>
                                      </p:to>
                                    </p:set>
                                    <p:animEffect transition="in" filter="checkerboard(across)">
                                      <p:cBhvr>
                                        <p:cTn id="12" dur="500"/>
                                        <p:tgtEl>
                                          <p:spTgt spid="11059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06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597" grpId="0"/>
      <p:bldP spid="11060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628" name="Group 60"/>
          <p:cNvGrpSpPr>
            <a:grpSpLocks/>
          </p:cNvGrpSpPr>
          <p:nvPr/>
        </p:nvGrpSpPr>
        <p:grpSpPr bwMode="auto">
          <a:xfrm>
            <a:off x="0" y="0"/>
            <a:ext cx="2079625" cy="1584325"/>
            <a:chOff x="0" y="0"/>
            <a:chExt cx="1310" cy="998"/>
          </a:xfrm>
        </p:grpSpPr>
        <p:pic>
          <p:nvPicPr>
            <p:cNvPr id="109626" name="Picture 58" descr="j0196164"/>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rot="16200000">
              <a:off x="-45" y="45"/>
              <a:ext cx="998" cy="908"/>
            </a:xfrm>
            <a:prstGeom prst="rect">
              <a:avLst/>
            </a:prstGeom>
            <a:noFill/>
            <a:extLst>
              <a:ext uri="{909E8E84-426E-40DD-AFC4-6F175D3DCCD1}">
                <a14:hiddenFill xmlns:a14="http://schemas.microsoft.com/office/drawing/2010/main" xmlns="">
                  <a:solidFill>
                    <a:srgbClr val="FFFFFF"/>
                  </a:solidFill>
                </a14:hiddenFill>
              </a:ext>
            </a:extLst>
          </p:spPr>
        </p:pic>
        <p:sp>
          <p:nvSpPr>
            <p:cNvPr id="109624" name="WordArt 56"/>
            <p:cNvSpPr>
              <a:spLocks noChangeArrowheads="1" noChangeShapeType="1" noTextEdit="1"/>
            </p:cNvSpPr>
            <p:nvPr/>
          </p:nvSpPr>
          <p:spPr bwMode="auto">
            <a:xfrm>
              <a:off x="158" y="255"/>
              <a:ext cx="1152" cy="288"/>
            </a:xfrm>
            <a:prstGeom prst="rect">
              <a:avLst/>
            </a:prstGeom>
          </p:spPr>
          <p:txBody>
            <a:bodyPr wrap="none" fromWordArt="1">
              <a:prstTxWarp prst="textPlain">
                <a:avLst>
                  <a:gd name="adj" fmla="val 50000"/>
                </a:avLst>
              </a:prstTxWarp>
            </a:bodyPr>
            <a:lstStyle/>
            <a:p>
              <a:pPr algn="ctr" fontAlgn="base">
                <a:spcBef>
                  <a:spcPct val="0"/>
                </a:spcBef>
                <a:spcAft>
                  <a:spcPct val="0"/>
                </a:spcAft>
              </a:pPr>
              <a:r>
                <a:rPr lang="zh-CN" altLang="en-US" sz="3600" kern="10" dirty="0">
                  <a:ln w="19050">
                    <a:solidFill>
                      <a:srgbClr val="99CCFF"/>
                    </a:solidFill>
                    <a:round/>
                    <a:headEnd/>
                    <a:tailEnd/>
                  </a:ln>
                  <a:solidFill>
                    <a:srgbClr val="0066CC"/>
                  </a:solidFill>
                  <a:effectLst>
                    <a:outerShdw dist="35921" dir="2700000" algn="ctr" rotWithShape="0">
                      <a:srgbClr val="990000"/>
                    </a:outerShdw>
                  </a:effectLst>
                  <a:latin typeface="宋体"/>
                </a:rPr>
                <a:t>对比掌握</a:t>
              </a:r>
            </a:p>
          </p:txBody>
        </p:sp>
      </p:grpSp>
      <p:sp>
        <p:nvSpPr>
          <p:cNvPr id="109572" name="Text Box 4"/>
          <p:cNvSpPr txBox="1">
            <a:spLocks noChangeArrowheads="1"/>
          </p:cNvSpPr>
          <p:nvPr/>
        </p:nvSpPr>
        <p:spPr bwMode="auto">
          <a:xfrm>
            <a:off x="971550" y="1196975"/>
            <a:ext cx="7345363"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zh-CN" altLang="zh-CN">
              <a:solidFill>
                <a:srgbClr val="000000"/>
              </a:solidFill>
            </a:endParaRPr>
          </a:p>
        </p:txBody>
      </p:sp>
      <p:sp>
        <p:nvSpPr>
          <p:cNvPr id="109573" name="Rectangle 5"/>
          <p:cNvSpPr>
            <a:spLocks noChangeArrowheads="1"/>
          </p:cNvSpPr>
          <p:nvPr/>
        </p:nvSpPr>
        <p:spPr bwMode="auto">
          <a:xfrm>
            <a:off x="755650" y="885825"/>
            <a:ext cx="7956550" cy="6413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fontAlgn="base">
              <a:spcBef>
                <a:spcPct val="20000"/>
              </a:spcBef>
              <a:spcAft>
                <a:spcPct val="0"/>
              </a:spcAft>
            </a:pPr>
            <a:r>
              <a:rPr lang="zh-CN" altLang="en-US" sz="3600" b="1" dirty="0">
                <a:solidFill>
                  <a:srgbClr val="FF3300"/>
                </a:solidFill>
                <a:ea typeface="华文新魏" pitchFamily="2" charset="-122"/>
              </a:rPr>
              <a:t>应用一元一次不等式解实际问题步骤：</a:t>
            </a:r>
          </a:p>
        </p:txBody>
      </p:sp>
      <p:sp>
        <p:nvSpPr>
          <p:cNvPr id="109574" name="Text Box 6"/>
          <p:cNvSpPr txBox="1">
            <a:spLocks noChangeArrowheads="1"/>
          </p:cNvSpPr>
          <p:nvPr/>
        </p:nvSpPr>
        <p:spPr bwMode="auto">
          <a:xfrm>
            <a:off x="755650" y="2060575"/>
            <a:ext cx="1584325"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zh-CN" altLang="zh-CN">
              <a:solidFill>
                <a:srgbClr val="000000"/>
              </a:solidFill>
            </a:endParaRPr>
          </a:p>
        </p:txBody>
      </p:sp>
      <p:sp>
        <p:nvSpPr>
          <p:cNvPr id="109575" name="Text Box 7"/>
          <p:cNvSpPr txBox="1">
            <a:spLocks noChangeArrowheads="1"/>
          </p:cNvSpPr>
          <p:nvPr/>
        </p:nvSpPr>
        <p:spPr bwMode="auto">
          <a:xfrm>
            <a:off x="914400" y="1752600"/>
            <a:ext cx="1728788" cy="528638"/>
          </a:xfrm>
          <a:prstGeom prst="rect">
            <a:avLst/>
          </a:prstGeom>
          <a:solidFill>
            <a:srgbClr val="FF9900"/>
          </a:solidFill>
          <a:ln w="9525" algn="ctr">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zh-CN" altLang="en-US" sz="2800" b="1">
                <a:solidFill>
                  <a:srgbClr val="0000FF"/>
                </a:solidFill>
              </a:rPr>
              <a:t>实际问题</a:t>
            </a:r>
          </a:p>
        </p:txBody>
      </p:sp>
      <p:sp>
        <p:nvSpPr>
          <p:cNvPr id="109576" name="Text Box 8"/>
          <p:cNvSpPr txBox="1">
            <a:spLocks noChangeArrowheads="1"/>
          </p:cNvSpPr>
          <p:nvPr/>
        </p:nvSpPr>
        <p:spPr bwMode="auto">
          <a:xfrm>
            <a:off x="2987675" y="1773238"/>
            <a:ext cx="2232025"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zh-CN" altLang="zh-CN">
              <a:solidFill>
                <a:srgbClr val="000000"/>
              </a:solidFill>
            </a:endParaRPr>
          </a:p>
        </p:txBody>
      </p:sp>
      <p:grpSp>
        <p:nvGrpSpPr>
          <p:cNvPr id="109577" name="Group 9"/>
          <p:cNvGrpSpPr>
            <a:grpSpLocks/>
          </p:cNvGrpSpPr>
          <p:nvPr/>
        </p:nvGrpSpPr>
        <p:grpSpPr bwMode="auto">
          <a:xfrm>
            <a:off x="2627313" y="1773238"/>
            <a:ext cx="2809875" cy="528637"/>
            <a:chOff x="1791" y="2205"/>
            <a:chExt cx="1770" cy="333"/>
          </a:xfrm>
        </p:grpSpPr>
        <p:sp>
          <p:nvSpPr>
            <p:cNvPr id="109578" name="Text Box 10"/>
            <p:cNvSpPr txBox="1">
              <a:spLocks noChangeArrowheads="1"/>
            </p:cNvSpPr>
            <p:nvPr/>
          </p:nvSpPr>
          <p:spPr bwMode="auto">
            <a:xfrm>
              <a:off x="2472" y="2205"/>
              <a:ext cx="1089" cy="333"/>
            </a:xfrm>
            <a:prstGeom prst="rect">
              <a:avLst/>
            </a:prstGeom>
            <a:solidFill>
              <a:srgbClr val="FF9900"/>
            </a:solidFill>
            <a:ln w="9525" algn="ctr">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zh-CN" altLang="en-US" sz="2800" b="1">
                  <a:solidFill>
                    <a:srgbClr val="0000FF"/>
                  </a:solidFill>
                </a:rPr>
                <a:t>设未知数</a:t>
              </a:r>
            </a:p>
          </p:txBody>
        </p:sp>
        <p:sp>
          <p:nvSpPr>
            <p:cNvPr id="109579" name="Line 11"/>
            <p:cNvSpPr>
              <a:spLocks noChangeShapeType="1"/>
            </p:cNvSpPr>
            <p:nvPr/>
          </p:nvSpPr>
          <p:spPr bwMode="auto">
            <a:xfrm>
              <a:off x="1791" y="2341"/>
              <a:ext cx="681"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ndParaRPr>
            </a:p>
          </p:txBody>
        </p:sp>
      </p:grpSp>
      <p:sp>
        <p:nvSpPr>
          <p:cNvPr id="109580" name="Text Box 12"/>
          <p:cNvSpPr txBox="1">
            <a:spLocks noChangeArrowheads="1"/>
          </p:cNvSpPr>
          <p:nvPr/>
        </p:nvSpPr>
        <p:spPr bwMode="auto">
          <a:xfrm>
            <a:off x="5508625" y="2122488"/>
            <a:ext cx="2376488"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zh-CN" altLang="zh-CN">
              <a:solidFill>
                <a:srgbClr val="000000"/>
              </a:solidFill>
            </a:endParaRPr>
          </a:p>
        </p:txBody>
      </p:sp>
      <p:grpSp>
        <p:nvGrpSpPr>
          <p:cNvPr id="109581" name="Group 13"/>
          <p:cNvGrpSpPr>
            <a:grpSpLocks/>
          </p:cNvGrpSpPr>
          <p:nvPr/>
        </p:nvGrpSpPr>
        <p:grpSpPr bwMode="auto">
          <a:xfrm>
            <a:off x="5364163" y="1773238"/>
            <a:ext cx="3168650" cy="466725"/>
            <a:chOff x="3560" y="2205"/>
            <a:chExt cx="1996" cy="294"/>
          </a:xfrm>
        </p:grpSpPr>
        <p:sp>
          <p:nvSpPr>
            <p:cNvPr id="109582" name="Text Box 14"/>
            <p:cNvSpPr txBox="1">
              <a:spLocks noChangeArrowheads="1"/>
            </p:cNvSpPr>
            <p:nvPr/>
          </p:nvSpPr>
          <p:spPr bwMode="auto">
            <a:xfrm>
              <a:off x="4241" y="2205"/>
              <a:ext cx="1315" cy="294"/>
            </a:xfrm>
            <a:prstGeom prst="rect">
              <a:avLst/>
            </a:prstGeom>
            <a:solidFill>
              <a:srgbClr val="FF9900"/>
            </a:solidFill>
            <a:ln w="9525" algn="ctr">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zh-CN" altLang="en-US" sz="2400" b="1">
                  <a:solidFill>
                    <a:srgbClr val="0000FF"/>
                  </a:solidFill>
                </a:rPr>
                <a:t>找出不等关系</a:t>
              </a:r>
            </a:p>
          </p:txBody>
        </p:sp>
        <p:sp>
          <p:nvSpPr>
            <p:cNvPr id="109583" name="Line 15"/>
            <p:cNvSpPr>
              <a:spLocks noChangeShapeType="1"/>
            </p:cNvSpPr>
            <p:nvPr/>
          </p:nvSpPr>
          <p:spPr bwMode="auto">
            <a:xfrm>
              <a:off x="3560" y="2341"/>
              <a:ext cx="63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ndParaRPr>
            </a:p>
          </p:txBody>
        </p:sp>
      </p:grpSp>
      <p:sp>
        <p:nvSpPr>
          <p:cNvPr id="109584" name="Text Box 16"/>
          <p:cNvSpPr txBox="1">
            <a:spLocks noChangeArrowheads="1"/>
          </p:cNvSpPr>
          <p:nvPr/>
        </p:nvSpPr>
        <p:spPr bwMode="auto">
          <a:xfrm>
            <a:off x="6372225" y="2770188"/>
            <a:ext cx="2160588"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zh-CN" altLang="zh-CN">
              <a:solidFill>
                <a:srgbClr val="000000"/>
              </a:solidFill>
            </a:endParaRPr>
          </a:p>
        </p:txBody>
      </p:sp>
      <p:grpSp>
        <p:nvGrpSpPr>
          <p:cNvPr id="109585" name="Group 17"/>
          <p:cNvGrpSpPr>
            <a:grpSpLocks/>
          </p:cNvGrpSpPr>
          <p:nvPr/>
        </p:nvGrpSpPr>
        <p:grpSpPr bwMode="auto">
          <a:xfrm>
            <a:off x="6659563" y="2276475"/>
            <a:ext cx="1728787" cy="1079500"/>
            <a:chOff x="4241" y="2478"/>
            <a:chExt cx="1089" cy="680"/>
          </a:xfrm>
        </p:grpSpPr>
        <p:sp>
          <p:nvSpPr>
            <p:cNvPr id="109586" name="Text Box 18"/>
            <p:cNvSpPr txBox="1">
              <a:spLocks noChangeArrowheads="1"/>
            </p:cNvSpPr>
            <p:nvPr/>
          </p:nvSpPr>
          <p:spPr bwMode="auto">
            <a:xfrm>
              <a:off x="4241" y="2825"/>
              <a:ext cx="1089" cy="333"/>
            </a:xfrm>
            <a:prstGeom prst="rect">
              <a:avLst/>
            </a:prstGeom>
            <a:solidFill>
              <a:srgbClr val="FF9900"/>
            </a:solidFill>
            <a:ln w="9525" algn="ctr">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zh-CN" altLang="en-US" sz="2800" b="1">
                  <a:solidFill>
                    <a:srgbClr val="0000FF"/>
                  </a:solidFill>
                </a:rPr>
                <a:t>列不等式</a:t>
              </a:r>
            </a:p>
          </p:txBody>
        </p:sp>
        <p:sp>
          <p:nvSpPr>
            <p:cNvPr id="109587" name="Line 19"/>
            <p:cNvSpPr>
              <a:spLocks noChangeShapeType="1"/>
            </p:cNvSpPr>
            <p:nvPr/>
          </p:nvSpPr>
          <p:spPr bwMode="auto">
            <a:xfrm>
              <a:off x="4785" y="2478"/>
              <a:ext cx="0" cy="318"/>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ndParaRPr>
            </a:p>
          </p:txBody>
        </p:sp>
      </p:grpSp>
      <p:sp>
        <p:nvSpPr>
          <p:cNvPr id="109588" name="Text Box 20"/>
          <p:cNvSpPr txBox="1">
            <a:spLocks noChangeArrowheads="1"/>
          </p:cNvSpPr>
          <p:nvPr/>
        </p:nvSpPr>
        <p:spPr bwMode="auto">
          <a:xfrm>
            <a:off x="3635375" y="3141663"/>
            <a:ext cx="2376488"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zh-CN" altLang="zh-CN">
              <a:solidFill>
                <a:srgbClr val="000000"/>
              </a:solidFill>
            </a:endParaRPr>
          </a:p>
        </p:txBody>
      </p:sp>
      <p:grpSp>
        <p:nvGrpSpPr>
          <p:cNvPr id="109589" name="Group 21"/>
          <p:cNvGrpSpPr>
            <a:grpSpLocks/>
          </p:cNvGrpSpPr>
          <p:nvPr/>
        </p:nvGrpSpPr>
        <p:grpSpPr bwMode="auto">
          <a:xfrm>
            <a:off x="3851275" y="2852738"/>
            <a:ext cx="2736850" cy="528637"/>
            <a:chOff x="2471" y="2840"/>
            <a:chExt cx="1724" cy="333"/>
          </a:xfrm>
        </p:grpSpPr>
        <p:sp>
          <p:nvSpPr>
            <p:cNvPr id="109590" name="Text Box 22"/>
            <p:cNvSpPr txBox="1">
              <a:spLocks noChangeArrowheads="1"/>
            </p:cNvSpPr>
            <p:nvPr/>
          </p:nvSpPr>
          <p:spPr bwMode="auto">
            <a:xfrm>
              <a:off x="2471" y="2840"/>
              <a:ext cx="1089" cy="333"/>
            </a:xfrm>
            <a:prstGeom prst="rect">
              <a:avLst/>
            </a:prstGeom>
            <a:solidFill>
              <a:srgbClr val="FF9900"/>
            </a:solidFill>
            <a:ln w="9525" algn="ctr">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zh-CN" altLang="en-US" sz="2800" b="1">
                  <a:solidFill>
                    <a:srgbClr val="0000FF"/>
                  </a:solidFill>
                </a:rPr>
                <a:t>解不等式</a:t>
              </a:r>
            </a:p>
          </p:txBody>
        </p:sp>
        <p:sp>
          <p:nvSpPr>
            <p:cNvPr id="109591" name="Line 23"/>
            <p:cNvSpPr>
              <a:spLocks noChangeShapeType="1"/>
            </p:cNvSpPr>
            <p:nvPr/>
          </p:nvSpPr>
          <p:spPr bwMode="auto">
            <a:xfrm flipH="1">
              <a:off x="3560" y="2976"/>
              <a:ext cx="63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ndParaRPr>
            </a:p>
          </p:txBody>
        </p:sp>
      </p:grpSp>
      <p:sp>
        <p:nvSpPr>
          <p:cNvPr id="109592" name="Text Box 24"/>
          <p:cNvSpPr txBox="1">
            <a:spLocks noChangeArrowheads="1"/>
          </p:cNvSpPr>
          <p:nvPr/>
        </p:nvSpPr>
        <p:spPr bwMode="auto">
          <a:xfrm>
            <a:off x="971550" y="3068638"/>
            <a:ext cx="2160588"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zh-CN" altLang="zh-CN">
              <a:solidFill>
                <a:srgbClr val="000000"/>
              </a:solidFill>
            </a:endParaRPr>
          </a:p>
        </p:txBody>
      </p:sp>
      <p:grpSp>
        <p:nvGrpSpPr>
          <p:cNvPr id="109593" name="Group 25"/>
          <p:cNvGrpSpPr>
            <a:grpSpLocks/>
          </p:cNvGrpSpPr>
          <p:nvPr/>
        </p:nvGrpSpPr>
        <p:grpSpPr bwMode="auto">
          <a:xfrm>
            <a:off x="971550" y="2636838"/>
            <a:ext cx="2789238" cy="955675"/>
            <a:chOff x="703" y="2704"/>
            <a:chExt cx="1757" cy="602"/>
          </a:xfrm>
        </p:grpSpPr>
        <p:sp>
          <p:nvSpPr>
            <p:cNvPr id="109594" name="Text Box 26"/>
            <p:cNvSpPr txBox="1">
              <a:spLocks noChangeArrowheads="1"/>
            </p:cNvSpPr>
            <p:nvPr/>
          </p:nvSpPr>
          <p:spPr bwMode="auto">
            <a:xfrm>
              <a:off x="703" y="2704"/>
              <a:ext cx="1089" cy="602"/>
            </a:xfrm>
            <a:prstGeom prst="rect">
              <a:avLst/>
            </a:prstGeom>
            <a:solidFill>
              <a:srgbClr val="FF9900"/>
            </a:solidFill>
            <a:ln w="9525" algn="ctr">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zh-CN" altLang="en-US" sz="2800" b="1">
                  <a:solidFill>
                    <a:srgbClr val="0000FF"/>
                  </a:solidFill>
                </a:rPr>
                <a:t>结合实际确定答案</a:t>
              </a:r>
            </a:p>
          </p:txBody>
        </p:sp>
        <p:sp>
          <p:nvSpPr>
            <p:cNvPr id="109595" name="Line 27"/>
            <p:cNvSpPr>
              <a:spLocks noChangeShapeType="1"/>
            </p:cNvSpPr>
            <p:nvPr/>
          </p:nvSpPr>
          <p:spPr bwMode="auto">
            <a:xfrm flipH="1">
              <a:off x="1779" y="2976"/>
              <a:ext cx="681"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ndParaRPr>
            </a:p>
          </p:txBody>
        </p:sp>
      </p:grpSp>
      <p:sp>
        <p:nvSpPr>
          <p:cNvPr id="109596" name="Text Box 28"/>
          <p:cNvSpPr txBox="1">
            <a:spLocks noChangeArrowheads="1"/>
          </p:cNvSpPr>
          <p:nvPr/>
        </p:nvSpPr>
        <p:spPr bwMode="auto">
          <a:xfrm>
            <a:off x="611188" y="3573463"/>
            <a:ext cx="7632700" cy="14652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20000"/>
              </a:spcBef>
              <a:spcAft>
                <a:spcPct val="0"/>
              </a:spcAft>
            </a:pPr>
            <a:r>
              <a:rPr lang="zh-CN" altLang="en-US" sz="3600" b="1" dirty="0">
                <a:solidFill>
                  <a:srgbClr val="FF3300"/>
                </a:solidFill>
              </a:rPr>
              <a:t>应用一元一次方程解实际问题步骤：</a:t>
            </a:r>
          </a:p>
          <a:p>
            <a:pPr fontAlgn="base">
              <a:spcBef>
                <a:spcPct val="50000"/>
              </a:spcBef>
              <a:spcAft>
                <a:spcPct val="0"/>
              </a:spcAft>
            </a:pPr>
            <a:endParaRPr lang="en-US" altLang="zh-CN" sz="3600" b="1" dirty="0">
              <a:solidFill>
                <a:srgbClr val="000000"/>
              </a:solidFill>
            </a:endParaRPr>
          </a:p>
        </p:txBody>
      </p:sp>
      <p:grpSp>
        <p:nvGrpSpPr>
          <p:cNvPr id="109629" name="Group 61"/>
          <p:cNvGrpSpPr>
            <a:grpSpLocks/>
          </p:cNvGrpSpPr>
          <p:nvPr/>
        </p:nvGrpSpPr>
        <p:grpSpPr bwMode="auto">
          <a:xfrm>
            <a:off x="468313" y="4508500"/>
            <a:ext cx="8207375" cy="1008063"/>
            <a:chOff x="385" y="2840"/>
            <a:chExt cx="4944" cy="771"/>
          </a:xfrm>
        </p:grpSpPr>
        <p:sp>
          <p:nvSpPr>
            <p:cNvPr id="109600" name="AutoShape 32"/>
            <p:cNvSpPr>
              <a:spLocks noChangeArrowheads="1"/>
            </p:cNvSpPr>
            <p:nvPr/>
          </p:nvSpPr>
          <p:spPr bwMode="auto">
            <a:xfrm>
              <a:off x="385" y="2840"/>
              <a:ext cx="726" cy="328"/>
            </a:xfrm>
            <a:prstGeom prst="flowChartProcess">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kumimoji="1" lang="zh-CN" altLang="en-US" sz="2800" b="1">
                  <a:solidFill>
                    <a:srgbClr val="0000FF"/>
                  </a:solidFill>
                  <a:latin typeface="Times New Roman" pitchFamily="18" charset="0"/>
                </a:rPr>
                <a:t>实际问题</a:t>
              </a:r>
            </a:p>
          </p:txBody>
        </p:sp>
        <p:grpSp>
          <p:nvGrpSpPr>
            <p:cNvPr id="109601" name="Group 33"/>
            <p:cNvGrpSpPr>
              <a:grpSpLocks/>
            </p:cNvGrpSpPr>
            <p:nvPr/>
          </p:nvGrpSpPr>
          <p:grpSpPr bwMode="auto">
            <a:xfrm>
              <a:off x="1292" y="2840"/>
              <a:ext cx="1269" cy="317"/>
              <a:chOff x="1429" y="2114"/>
              <a:chExt cx="1269" cy="317"/>
            </a:xfrm>
          </p:grpSpPr>
          <p:sp>
            <p:nvSpPr>
              <p:cNvPr id="109602" name="AutoShape 34"/>
              <p:cNvSpPr>
                <a:spLocks noChangeArrowheads="1"/>
              </p:cNvSpPr>
              <p:nvPr/>
            </p:nvSpPr>
            <p:spPr bwMode="auto">
              <a:xfrm>
                <a:off x="1791" y="2114"/>
                <a:ext cx="907" cy="317"/>
              </a:xfrm>
              <a:prstGeom prst="flowChartProcess">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kumimoji="1" lang="zh-CN" altLang="en-US" sz="2800" b="1">
                    <a:solidFill>
                      <a:srgbClr val="0000FF"/>
                    </a:solidFill>
                    <a:latin typeface="Times New Roman" pitchFamily="18" charset="0"/>
                  </a:rPr>
                  <a:t>设未知数</a:t>
                </a:r>
              </a:p>
            </p:txBody>
          </p:sp>
          <p:sp>
            <p:nvSpPr>
              <p:cNvPr id="109603" name="AutoShape 35"/>
              <p:cNvSpPr>
                <a:spLocks noChangeArrowheads="1"/>
              </p:cNvSpPr>
              <p:nvPr/>
            </p:nvSpPr>
            <p:spPr bwMode="auto">
              <a:xfrm>
                <a:off x="1429" y="2205"/>
                <a:ext cx="317" cy="174"/>
              </a:xfrm>
              <a:prstGeom prst="rightArrow">
                <a:avLst>
                  <a:gd name="adj1" fmla="val 50000"/>
                  <a:gd name="adj2" fmla="val 45546"/>
                </a:avLst>
              </a:prstGeom>
              <a:solidFill>
                <a:srgbClr val="CC99FF"/>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000000"/>
                  </a:solidFill>
                </a:endParaRPr>
              </a:p>
            </p:txBody>
          </p:sp>
        </p:grpSp>
        <p:grpSp>
          <p:nvGrpSpPr>
            <p:cNvPr id="109604" name="Group 36"/>
            <p:cNvGrpSpPr>
              <a:grpSpLocks/>
            </p:cNvGrpSpPr>
            <p:nvPr/>
          </p:nvGrpSpPr>
          <p:grpSpPr bwMode="auto">
            <a:xfrm>
              <a:off x="4104" y="2885"/>
              <a:ext cx="1225" cy="282"/>
              <a:chOff x="4059" y="2160"/>
              <a:chExt cx="1225" cy="282"/>
            </a:xfrm>
          </p:grpSpPr>
          <p:sp>
            <p:nvSpPr>
              <p:cNvPr id="109605" name="AutoShape 37"/>
              <p:cNvSpPr>
                <a:spLocks noChangeArrowheads="1"/>
              </p:cNvSpPr>
              <p:nvPr/>
            </p:nvSpPr>
            <p:spPr bwMode="auto">
              <a:xfrm>
                <a:off x="4422" y="2160"/>
                <a:ext cx="862" cy="282"/>
              </a:xfrm>
              <a:prstGeom prst="flowChartProcess">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kumimoji="1" lang="zh-CN" altLang="en-US" sz="2800" b="1">
                    <a:solidFill>
                      <a:srgbClr val="0000FF"/>
                    </a:solidFill>
                    <a:latin typeface="Times New Roman" pitchFamily="18" charset="0"/>
                  </a:rPr>
                  <a:t>列出方程</a:t>
                </a:r>
              </a:p>
            </p:txBody>
          </p:sp>
          <p:sp>
            <p:nvSpPr>
              <p:cNvPr id="109606" name="AutoShape 38"/>
              <p:cNvSpPr>
                <a:spLocks noChangeArrowheads="1"/>
              </p:cNvSpPr>
              <p:nvPr/>
            </p:nvSpPr>
            <p:spPr bwMode="auto">
              <a:xfrm>
                <a:off x="4059" y="2205"/>
                <a:ext cx="346" cy="181"/>
              </a:xfrm>
              <a:prstGeom prst="rightArrow">
                <a:avLst>
                  <a:gd name="adj1" fmla="val 50000"/>
                  <a:gd name="adj2" fmla="val 47790"/>
                </a:avLst>
              </a:prstGeom>
              <a:solidFill>
                <a:srgbClr val="CC99FF"/>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000000"/>
                  </a:solidFill>
                </a:endParaRPr>
              </a:p>
            </p:txBody>
          </p:sp>
        </p:grpSp>
        <p:grpSp>
          <p:nvGrpSpPr>
            <p:cNvPr id="109607" name="Group 39"/>
            <p:cNvGrpSpPr>
              <a:grpSpLocks/>
            </p:cNvGrpSpPr>
            <p:nvPr/>
          </p:nvGrpSpPr>
          <p:grpSpPr bwMode="auto">
            <a:xfrm>
              <a:off x="2608" y="2840"/>
              <a:ext cx="1407" cy="373"/>
              <a:chOff x="2653" y="2114"/>
              <a:chExt cx="1407" cy="373"/>
            </a:xfrm>
          </p:grpSpPr>
          <p:sp>
            <p:nvSpPr>
              <p:cNvPr id="109608" name="AutoShape 40"/>
              <p:cNvSpPr>
                <a:spLocks noChangeArrowheads="1"/>
              </p:cNvSpPr>
              <p:nvPr/>
            </p:nvSpPr>
            <p:spPr bwMode="auto">
              <a:xfrm>
                <a:off x="3062" y="2114"/>
                <a:ext cx="998" cy="373"/>
              </a:xfrm>
              <a:prstGeom prst="flowChartProcess">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kumimoji="1" lang="zh-CN" altLang="en-US" sz="2800" b="1">
                    <a:solidFill>
                      <a:srgbClr val="0000FF"/>
                    </a:solidFill>
                    <a:latin typeface="Times New Roman" pitchFamily="18" charset="0"/>
                  </a:rPr>
                  <a:t>找相等关系</a:t>
                </a:r>
              </a:p>
            </p:txBody>
          </p:sp>
          <p:sp>
            <p:nvSpPr>
              <p:cNvPr id="109609" name="AutoShape 41"/>
              <p:cNvSpPr>
                <a:spLocks noChangeArrowheads="1"/>
              </p:cNvSpPr>
              <p:nvPr/>
            </p:nvSpPr>
            <p:spPr bwMode="auto">
              <a:xfrm>
                <a:off x="2653" y="2205"/>
                <a:ext cx="361" cy="174"/>
              </a:xfrm>
              <a:prstGeom prst="rightArrow">
                <a:avLst>
                  <a:gd name="adj1" fmla="val 50000"/>
                  <a:gd name="adj2" fmla="val 51868"/>
                </a:avLst>
              </a:prstGeom>
              <a:solidFill>
                <a:srgbClr val="CC99FF"/>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000000"/>
                  </a:solidFill>
                </a:endParaRPr>
              </a:p>
            </p:txBody>
          </p:sp>
        </p:grpSp>
        <p:grpSp>
          <p:nvGrpSpPr>
            <p:cNvPr id="109612" name="Group 44"/>
            <p:cNvGrpSpPr>
              <a:grpSpLocks/>
            </p:cNvGrpSpPr>
            <p:nvPr/>
          </p:nvGrpSpPr>
          <p:grpSpPr bwMode="auto">
            <a:xfrm>
              <a:off x="1292" y="3339"/>
              <a:ext cx="1225" cy="272"/>
              <a:chOff x="1338" y="3566"/>
              <a:chExt cx="1225" cy="282"/>
            </a:xfrm>
          </p:grpSpPr>
          <p:sp>
            <p:nvSpPr>
              <p:cNvPr id="109613" name="AutoShape 45"/>
              <p:cNvSpPr>
                <a:spLocks noChangeArrowheads="1"/>
              </p:cNvSpPr>
              <p:nvPr/>
            </p:nvSpPr>
            <p:spPr bwMode="auto">
              <a:xfrm>
                <a:off x="1701" y="3566"/>
                <a:ext cx="862" cy="282"/>
              </a:xfrm>
              <a:prstGeom prst="flowChartProcess">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kumimoji="1" lang="zh-CN" altLang="en-US" sz="2800" b="1">
                    <a:solidFill>
                      <a:srgbClr val="0000FF"/>
                    </a:solidFill>
                    <a:latin typeface="Times New Roman" pitchFamily="18" charset="0"/>
                  </a:rPr>
                  <a:t>解方程</a:t>
                </a:r>
              </a:p>
            </p:txBody>
          </p:sp>
          <p:sp>
            <p:nvSpPr>
              <p:cNvPr id="109614" name="AutoShape 46"/>
              <p:cNvSpPr>
                <a:spLocks noChangeArrowheads="1"/>
              </p:cNvSpPr>
              <p:nvPr/>
            </p:nvSpPr>
            <p:spPr bwMode="auto">
              <a:xfrm>
                <a:off x="1338" y="3611"/>
                <a:ext cx="346" cy="181"/>
              </a:xfrm>
              <a:prstGeom prst="rightArrow">
                <a:avLst>
                  <a:gd name="adj1" fmla="val 50000"/>
                  <a:gd name="adj2" fmla="val 47790"/>
                </a:avLst>
              </a:prstGeom>
              <a:solidFill>
                <a:srgbClr val="CC99FF"/>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000000"/>
                  </a:solidFill>
                </a:endParaRPr>
              </a:p>
            </p:txBody>
          </p:sp>
        </p:grpSp>
        <p:grpSp>
          <p:nvGrpSpPr>
            <p:cNvPr id="109615" name="Group 47"/>
            <p:cNvGrpSpPr>
              <a:grpSpLocks/>
            </p:cNvGrpSpPr>
            <p:nvPr/>
          </p:nvGrpSpPr>
          <p:grpSpPr bwMode="auto">
            <a:xfrm>
              <a:off x="2653" y="3339"/>
              <a:ext cx="1587" cy="272"/>
              <a:chOff x="2699" y="3566"/>
              <a:chExt cx="1587" cy="282"/>
            </a:xfrm>
          </p:grpSpPr>
          <p:sp>
            <p:nvSpPr>
              <p:cNvPr id="109616" name="AutoShape 48"/>
              <p:cNvSpPr>
                <a:spLocks noChangeArrowheads="1"/>
              </p:cNvSpPr>
              <p:nvPr/>
            </p:nvSpPr>
            <p:spPr bwMode="auto">
              <a:xfrm>
                <a:off x="3424" y="3566"/>
                <a:ext cx="862" cy="282"/>
              </a:xfrm>
              <a:prstGeom prst="flowChartProcess">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r>
                  <a:rPr kumimoji="1" lang="zh-CN" altLang="en-US" sz="2800" b="1">
                    <a:solidFill>
                      <a:srgbClr val="0000FF"/>
                    </a:solidFill>
                    <a:latin typeface="Times New Roman" pitchFamily="18" charset="0"/>
                  </a:rPr>
                  <a:t>检验解的合理性</a:t>
                </a:r>
              </a:p>
            </p:txBody>
          </p:sp>
          <p:sp>
            <p:nvSpPr>
              <p:cNvPr id="109617" name="AutoShape 49"/>
              <p:cNvSpPr>
                <a:spLocks noChangeArrowheads="1"/>
              </p:cNvSpPr>
              <p:nvPr/>
            </p:nvSpPr>
            <p:spPr bwMode="auto">
              <a:xfrm>
                <a:off x="2699" y="3611"/>
                <a:ext cx="346" cy="181"/>
              </a:xfrm>
              <a:prstGeom prst="rightArrow">
                <a:avLst>
                  <a:gd name="adj1" fmla="val 50000"/>
                  <a:gd name="adj2" fmla="val 47790"/>
                </a:avLst>
              </a:prstGeom>
              <a:solidFill>
                <a:srgbClr val="CC99FF"/>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000000"/>
                  </a:solidFill>
                </a:endParaRPr>
              </a:p>
            </p:txBody>
          </p:sp>
        </p:grpSp>
      </p:grpSp>
      <p:pic>
        <p:nvPicPr>
          <p:cNvPr id="109621" name="Picture 53" descr="j0299763"/>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316788" y="5353050"/>
            <a:ext cx="1827212" cy="150495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25189336"/>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2000" fill="hold"/>
                                        <p:tgtEl>
                                          <p:spTgt spid="109628"/>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109573"/>
                                        </p:tgtEl>
                                        <p:attrNameLst>
                                          <p:attrName>style.visibility</p:attrName>
                                        </p:attrNameLst>
                                      </p:cBhvr>
                                      <p:to>
                                        <p:strVal val="visible"/>
                                      </p:to>
                                    </p:set>
                                    <p:anim calcmode="lin" valueType="num">
                                      <p:cBhvr additive="base">
                                        <p:cTn id="11" dur="500" fill="hold"/>
                                        <p:tgtEl>
                                          <p:spTgt spid="109573"/>
                                        </p:tgtEl>
                                        <p:attrNameLst>
                                          <p:attrName>ppt_x</p:attrName>
                                        </p:attrNameLst>
                                      </p:cBhvr>
                                      <p:tavLst>
                                        <p:tav tm="0">
                                          <p:val>
                                            <p:strVal val="0-#ppt_w/2"/>
                                          </p:val>
                                        </p:tav>
                                        <p:tav tm="100000">
                                          <p:val>
                                            <p:strVal val="#ppt_x"/>
                                          </p:val>
                                        </p:tav>
                                      </p:tavLst>
                                    </p:anim>
                                    <p:anim calcmode="lin" valueType="num">
                                      <p:cBhvr additive="base">
                                        <p:cTn id="12" dur="500" fill="hold"/>
                                        <p:tgtEl>
                                          <p:spTgt spid="109573"/>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9575"/>
                                        </p:tgtEl>
                                        <p:attrNameLst>
                                          <p:attrName>style.visibility</p:attrName>
                                        </p:attrNameLst>
                                      </p:cBhvr>
                                      <p:to>
                                        <p:strVal val="visible"/>
                                      </p:to>
                                    </p:set>
                                    <p:animEffect transition="in" filter="wipe(left)">
                                      <p:cBhvr>
                                        <p:cTn id="17" dur="500"/>
                                        <p:tgtEl>
                                          <p:spTgt spid="10957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109577"/>
                                        </p:tgtEl>
                                        <p:attrNameLst>
                                          <p:attrName>style.visibility</p:attrName>
                                        </p:attrNameLst>
                                      </p:cBhvr>
                                      <p:to>
                                        <p:strVal val="visible"/>
                                      </p:to>
                                    </p:set>
                                    <p:animEffect transition="in" filter="wipe(left)">
                                      <p:cBhvr>
                                        <p:cTn id="22" dur="500"/>
                                        <p:tgtEl>
                                          <p:spTgt spid="10957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109581"/>
                                        </p:tgtEl>
                                        <p:attrNameLst>
                                          <p:attrName>style.visibility</p:attrName>
                                        </p:attrNameLst>
                                      </p:cBhvr>
                                      <p:to>
                                        <p:strVal val="visible"/>
                                      </p:to>
                                    </p:set>
                                    <p:animEffect transition="in" filter="wipe(left)">
                                      <p:cBhvr>
                                        <p:cTn id="27" dur="500"/>
                                        <p:tgtEl>
                                          <p:spTgt spid="10958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109585"/>
                                        </p:tgtEl>
                                        <p:attrNameLst>
                                          <p:attrName>style.visibility</p:attrName>
                                        </p:attrNameLst>
                                      </p:cBhvr>
                                      <p:to>
                                        <p:strVal val="visible"/>
                                      </p:to>
                                    </p:set>
                                    <p:animEffect transition="in" filter="wipe(up)">
                                      <p:cBhvr>
                                        <p:cTn id="32" dur="500"/>
                                        <p:tgtEl>
                                          <p:spTgt spid="10958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2" fill="hold" nodeType="clickEffect">
                                  <p:stCondLst>
                                    <p:cond delay="0"/>
                                  </p:stCondLst>
                                  <p:childTnLst>
                                    <p:set>
                                      <p:cBhvr>
                                        <p:cTn id="36" dur="1" fill="hold">
                                          <p:stCondLst>
                                            <p:cond delay="0"/>
                                          </p:stCondLst>
                                        </p:cTn>
                                        <p:tgtEl>
                                          <p:spTgt spid="109589"/>
                                        </p:tgtEl>
                                        <p:attrNameLst>
                                          <p:attrName>style.visibility</p:attrName>
                                        </p:attrNameLst>
                                      </p:cBhvr>
                                      <p:to>
                                        <p:strVal val="visible"/>
                                      </p:to>
                                    </p:set>
                                    <p:animEffect transition="in" filter="wipe(right)">
                                      <p:cBhvr>
                                        <p:cTn id="37" dur="500"/>
                                        <p:tgtEl>
                                          <p:spTgt spid="10958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2" fill="hold" nodeType="clickEffect">
                                  <p:stCondLst>
                                    <p:cond delay="0"/>
                                  </p:stCondLst>
                                  <p:childTnLst>
                                    <p:set>
                                      <p:cBhvr>
                                        <p:cTn id="41" dur="1" fill="hold">
                                          <p:stCondLst>
                                            <p:cond delay="0"/>
                                          </p:stCondLst>
                                        </p:cTn>
                                        <p:tgtEl>
                                          <p:spTgt spid="109593"/>
                                        </p:tgtEl>
                                        <p:attrNameLst>
                                          <p:attrName>style.visibility</p:attrName>
                                        </p:attrNameLst>
                                      </p:cBhvr>
                                      <p:to>
                                        <p:strVal val="visible"/>
                                      </p:to>
                                    </p:set>
                                    <p:animEffect transition="in" filter="wipe(right)">
                                      <p:cBhvr>
                                        <p:cTn id="42" dur="500"/>
                                        <p:tgtEl>
                                          <p:spTgt spid="10959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2" fill="hold" grpId="0" nodeType="clickEffect">
                                  <p:stCondLst>
                                    <p:cond delay="0"/>
                                  </p:stCondLst>
                                  <p:childTnLst>
                                    <p:set>
                                      <p:cBhvr>
                                        <p:cTn id="46" dur="1" fill="hold">
                                          <p:stCondLst>
                                            <p:cond delay="0"/>
                                          </p:stCondLst>
                                        </p:cTn>
                                        <p:tgtEl>
                                          <p:spTgt spid="109596"/>
                                        </p:tgtEl>
                                        <p:attrNameLst>
                                          <p:attrName>style.visibility</p:attrName>
                                        </p:attrNameLst>
                                      </p:cBhvr>
                                      <p:to>
                                        <p:strVal val="visible"/>
                                      </p:to>
                                    </p:set>
                                    <p:anim calcmode="lin" valueType="num">
                                      <p:cBhvr additive="base">
                                        <p:cTn id="47" dur="500" fill="hold"/>
                                        <p:tgtEl>
                                          <p:spTgt spid="109596"/>
                                        </p:tgtEl>
                                        <p:attrNameLst>
                                          <p:attrName>ppt_x</p:attrName>
                                        </p:attrNameLst>
                                      </p:cBhvr>
                                      <p:tavLst>
                                        <p:tav tm="0">
                                          <p:val>
                                            <p:strVal val="1+#ppt_w/2"/>
                                          </p:val>
                                        </p:tav>
                                        <p:tav tm="100000">
                                          <p:val>
                                            <p:strVal val="#ppt_x"/>
                                          </p:val>
                                        </p:tav>
                                      </p:tavLst>
                                    </p:anim>
                                    <p:anim calcmode="lin" valueType="num">
                                      <p:cBhvr additive="base">
                                        <p:cTn id="48" dur="500" fill="hold"/>
                                        <p:tgtEl>
                                          <p:spTgt spid="109596"/>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3" presetClass="entr" presetSubtype="10" fill="hold" nodeType="clickEffect">
                                  <p:stCondLst>
                                    <p:cond delay="0"/>
                                  </p:stCondLst>
                                  <p:childTnLst>
                                    <p:set>
                                      <p:cBhvr>
                                        <p:cTn id="52" dur="1" fill="hold">
                                          <p:stCondLst>
                                            <p:cond delay="0"/>
                                          </p:stCondLst>
                                        </p:cTn>
                                        <p:tgtEl>
                                          <p:spTgt spid="109629"/>
                                        </p:tgtEl>
                                        <p:attrNameLst>
                                          <p:attrName>style.visibility</p:attrName>
                                        </p:attrNameLst>
                                      </p:cBhvr>
                                      <p:to>
                                        <p:strVal val="visible"/>
                                      </p:to>
                                    </p:set>
                                    <p:animEffect transition="in" filter="blinds(horizontal)">
                                      <p:cBhvr>
                                        <p:cTn id="53" dur="500"/>
                                        <p:tgtEl>
                                          <p:spTgt spid="109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3" grpId="0"/>
      <p:bldP spid="109575" grpId="0" animBg="1"/>
      <p:bldP spid="10959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94217" name="Group 9"/>
          <p:cNvGrpSpPr>
            <a:grpSpLocks/>
          </p:cNvGrpSpPr>
          <p:nvPr/>
        </p:nvGrpSpPr>
        <p:grpSpPr bwMode="auto">
          <a:xfrm>
            <a:off x="-323850" y="0"/>
            <a:ext cx="3141663" cy="1543050"/>
            <a:chOff x="0" y="0"/>
            <a:chExt cx="1979" cy="972"/>
          </a:xfrm>
        </p:grpSpPr>
        <p:pic>
          <p:nvPicPr>
            <p:cNvPr id="94214" name="Picture 6" descr="j0205462"/>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0" y="0"/>
              <a:ext cx="1979" cy="933"/>
            </a:xfrm>
            <a:prstGeom prst="rect">
              <a:avLst/>
            </a:prstGeom>
            <a:noFill/>
            <a:extLst>
              <a:ext uri="{909E8E84-426E-40DD-AFC4-6F175D3DCCD1}">
                <a14:hiddenFill xmlns:a14="http://schemas.microsoft.com/office/drawing/2010/main" xmlns="">
                  <a:solidFill>
                    <a:srgbClr val="FFFFFF"/>
                  </a:solidFill>
                </a14:hiddenFill>
              </a:ext>
            </a:extLst>
          </p:spPr>
        </p:pic>
        <p:sp>
          <p:nvSpPr>
            <p:cNvPr id="94216" name="WordArt 8"/>
            <p:cNvSpPr>
              <a:spLocks noChangeArrowheads="1" noChangeShapeType="1" noTextEdit="1"/>
            </p:cNvSpPr>
            <p:nvPr/>
          </p:nvSpPr>
          <p:spPr bwMode="auto">
            <a:xfrm>
              <a:off x="340" y="663"/>
              <a:ext cx="1152" cy="309"/>
            </a:xfrm>
            <a:prstGeom prst="rect">
              <a:avLst/>
            </a:prstGeom>
            <a:extLst>
              <a:ext uri="{AF507438-7753-43E0-B8FC-AC1667EBCBE1}">
                <a14:hiddenEffects xmlns:a14="http://schemas.microsoft.com/office/drawing/2010/main" xmlns="">
                  <a:effectLst/>
                </a14:hiddenEffects>
              </a:ext>
            </a:extLst>
          </p:spPr>
          <p:txBody>
            <a:bodyPr spcFirstLastPara="1" wrap="none" fromWordArt="1">
              <a:prstTxWarp prst="textArchUp">
                <a:avLst>
                  <a:gd name="adj" fmla="val 10800000"/>
                </a:avLst>
              </a:prstTxWarp>
              <a:scene3d>
                <a:camera prst="legacyPerspectiveFront">
                  <a:rot lat="20519999" lon="1080000" rev="0"/>
                </a:camera>
                <a:lightRig rig="legacyHarsh2" dir="b"/>
              </a:scene3d>
              <a:sp3d extrusionH="430200" prstMaterial="legacyMatte">
                <a:extrusionClr>
                  <a:srgbClr val="FF6600"/>
                </a:extrusionClr>
              </a:sp3d>
            </a:bodyPr>
            <a:lstStyle/>
            <a:p>
              <a:pPr algn="ctr" fontAlgn="base">
                <a:spcBef>
                  <a:spcPct val="0"/>
                </a:spcBef>
                <a:spcAft>
                  <a:spcPct val="0"/>
                </a:spcAft>
              </a:pPr>
              <a:r>
                <a:rPr lang="zh-CN" altLang="en-US" sz="3600" kern="10" dirty="0">
                  <a:ln w="9525">
                    <a:round/>
                    <a:headEnd/>
                    <a:tailEnd/>
                  </a:ln>
                  <a:gradFill rotWithShape="0">
                    <a:gsLst>
                      <a:gs pos="0">
                        <a:srgbClr val="FFE701"/>
                      </a:gs>
                      <a:gs pos="100000">
                        <a:srgbClr val="FE3E02"/>
                      </a:gs>
                    </a:gsLst>
                    <a:lin ang="5400000" scaled="1"/>
                  </a:gradFill>
                  <a:latin typeface="宋体"/>
                </a:rPr>
                <a:t>巩固练习</a:t>
              </a:r>
            </a:p>
          </p:txBody>
        </p:sp>
      </p:grpSp>
      <p:sp>
        <p:nvSpPr>
          <p:cNvPr id="94218" name="Text Box 10"/>
          <p:cNvSpPr txBox="1">
            <a:spLocks noChangeArrowheads="1"/>
          </p:cNvSpPr>
          <p:nvPr/>
        </p:nvSpPr>
        <p:spPr bwMode="auto">
          <a:xfrm>
            <a:off x="1187450" y="1196975"/>
            <a:ext cx="6913563" cy="301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en-US" altLang="zh-CN" dirty="0">
                <a:solidFill>
                  <a:srgbClr val="000000"/>
                </a:solidFill>
              </a:rPr>
              <a:t>                           </a:t>
            </a:r>
            <a:r>
              <a:rPr lang="zh-CN" altLang="en-US" sz="3200" b="1" dirty="0">
                <a:solidFill>
                  <a:srgbClr val="000000"/>
                </a:solidFill>
                <a:latin typeface="宋体" pitchFamily="2" charset="-122"/>
              </a:rPr>
              <a:t>某服装厂这个月计划生产一种服装</a:t>
            </a:r>
            <a:r>
              <a:rPr lang="en-US" altLang="zh-CN" sz="3200" b="1" dirty="0">
                <a:solidFill>
                  <a:srgbClr val="000000"/>
                </a:solidFill>
                <a:latin typeface="宋体" pitchFamily="2" charset="-122"/>
              </a:rPr>
              <a:t>,</a:t>
            </a:r>
            <a:r>
              <a:rPr lang="zh-CN" altLang="en-US" sz="3200" b="1" dirty="0">
                <a:solidFill>
                  <a:srgbClr val="000000"/>
                </a:solidFill>
                <a:latin typeface="宋体" pitchFamily="2" charset="-122"/>
              </a:rPr>
              <a:t>每件成本是</a:t>
            </a:r>
            <a:r>
              <a:rPr lang="en-US" altLang="zh-CN" sz="3200" b="1" dirty="0">
                <a:solidFill>
                  <a:srgbClr val="000000"/>
                </a:solidFill>
                <a:latin typeface="宋体" pitchFamily="2" charset="-122"/>
              </a:rPr>
              <a:t>60</a:t>
            </a:r>
            <a:r>
              <a:rPr lang="zh-CN" altLang="en-US" sz="3200" b="1" dirty="0">
                <a:solidFill>
                  <a:srgbClr val="000000"/>
                </a:solidFill>
                <a:latin typeface="宋体" pitchFamily="2" charset="-122"/>
              </a:rPr>
              <a:t>元</a:t>
            </a:r>
            <a:r>
              <a:rPr lang="en-US" altLang="zh-CN" sz="3200" b="1" dirty="0">
                <a:solidFill>
                  <a:srgbClr val="000000"/>
                </a:solidFill>
                <a:latin typeface="宋体" pitchFamily="2" charset="-122"/>
              </a:rPr>
              <a:t>,</a:t>
            </a:r>
            <a:r>
              <a:rPr lang="zh-CN" altLang="en-US" sz="3200" b="1" dirty="0">
                <a:solidFill>
                  <a:srgbClr val="000000"/>
                </a:solidFill>
                <a:latin typeface="宋体" pitchFamily="2" charset="-122"/>
              </a:rPr>
              <a:t>售价是</a:t>
            </a:r>
            <a:r>
              <a:rPr lang="en-US" altLang="zh-CN" sz="3200" b="1" dirty="0">
                <a:solidFill>
                  <a:srgbClr val="000000"/>
                </a:solidFill>
                <a:latin typeface="宋体" pitchFamily="2" charset="-122"/>
              </a:rPr>
              <a:t>80</a:t>
            </a:r>
            <a:r>
              <a:rPr lang="zh-CN" altLang="en-US" sz="3200" b="1" dirty="0">
                <a:solidFill>
                  <a:srgbClr val="000000"/>
                </a:solidFill>
                <a:latin typeface="宋体" pitchFamily="2" charset="-122"/>
              </a:rPr>
              <a:t>元</a:t>
            </a:r>
            <a:r>
              <a:rPr lang="en-US" altLang="zh-CN" sz="3200" b="1" dirty="0">
                <a:solidFill>
                  <a:srgbClr val="000000"/>
                </a:solidFill>
                <a:latin typeface="宋体" pitchFamily="2" charset="-122"/>
              </a:rPr>
              <a:t>.</a:t>
            </a:r>
            <a:r>
              <a:rPr lang="zh-CN" altLang="en-US" sz="3200" b="1" dirty="0">
                <a:solidFill>
                  <a:srgbClr val="000000"/>
                </a:solidFill>
                <a:latin typeface="宋体" pitchFamily="2" charset="-122"/>
              </a:rPr>
              <a:t>该厂的这种服装</a:t>
            </a:r>
            <a:r>
              <a:rPr lang="en-US" altLang="zh-CN" sz="3200" b="1" dirty="0">
                <a:solidFill>
                  <a:srgbClr val="000000"/>
                </a:solidFill>
                <a:latin typeface="宋体" pitchFamily="2" charset="-122"/>
              </a:rPr>
              <a:t>,</a:t>
            </a:r>
            <a:r>
              <a:rPr lang="zh-CN" altLang="en-US" sz="3200" b="1" dirty="0">
                <a:solidFill>
                  <a:srgbClr val="000000"/>
                </a:solidFill>
                <a:latin typeface="宋体" pitchFamily="2" charset="-122"/>
              </a:rPr>
              <a:t>每月除成本外的其他开支共</a:t>
            </a:r>
            <a:r>
              <a:rPr lang="en-US" altLang="zh-CN" sz="3200" b="1" dirty="0">
                <a:solidFill>
                  <a:srgbClr val="000000"/>
                </a:solidFill>
                <a:latin typeface="宋体" pitchFamily="2" charset="-122"/>
              </a:rPr>
              <a:t>5000</a:t>
            </a:r>
            <a:r>
              <a:rPr lang="zh-CN" altLang="en-US" sz="3200" b="1" dirty="0">
                <a:solidFill>
                  <a:srgbClr val="000000"/>
                </a:solidFill>
                <a:latin typeface="宋体" pitchFamily="2" charset="-122"/>
              </a:rPr>
              <a:t>元</a:t>
            </a:r>
            <a:r>
              <a:rPr lang="en-US" altLang="zh-CN" sz="3200" b="1" dirty="0">
                <a:solidFill>
                  <a:srgbClr val="000000"/>
                </a:solidFill>
                <a:latin typeface="宋体" pitchFamily="2" charset="-122"/>
              </a:rPr>
              <a:t>.</a:t>
            </a:r>
            <a:r>
              <a:rPr lang="zh-CN" altLang="en-US" sz="3200" b="1" dirty="0">
                <a:solidFill>
                  <a:srgbClr val="000000"/>
                </a:solidFill>
                <a:latin typeface="宋体" pitchFamily="2" charset="-122"/>
              </a:rPr>
              <a:t>如果想使生产这种服装的月获利不低于</a:t>
            </a:r>
            <a:r>
              <a:rPr lang="en-US" altLang="zh-CN" sz="3200" b="1" dirty="0">
                <a:solidFill>
                  <a:srgbClr val="000000"/>
                </a:solidFill>
                <a:latin typeface="宋体" pitchFamily="2" charset="-122"/>
              </a:rPr>
              <a:t>20000</a:t>
            </a:r>
            <a:r>
              <a:rPr lang="zh-CN" altLang="en-US" sz="3200" b="1" dirty="0">
                <a:solidFill>
                  <a:srgbClr val="000000"/>
                </a:solidFill>
                <a:latin typeface="宋体" pitchFamily="2" charset="-122"/>
              </a:rPr>
              <a:t>元</a:t>
            </a:r>
            <a:r>
              <a:rPr lang="en-US" altLang="zh-CN" sz="3200" b="1" dirty="0">
                <a:solidFill>
                  <a:srgbClr val="000000"/>
                </a:solidFill>
                <a:latin typeface="宋体" pitchFamily="2" charset="-122"/>
              </a:rPr>
              <a:t>,</a:t>
            </a:r>
            <a:r>
              <a:rPr lang="zh-CN" altLang="en-US" sz="3200" b="1" dirty="0">
                <a:solidFill>
                  <a:srgbClr val="000000"/>
                </a:solidFill>
                <a:latin typeface="宋体" pitchFamily="2" charset="-122"/>
              </a:rPr>
              <a:t>那么这个月至少要生产这种服装多少套</a:t>
            </a:r>
            <a:r>
              <a:rPr lang="en-US" altLang="zh-CN" sz="3200" b="1" dirty="0">
                <a:solidFill>
                  <a:srgbClr val="000000"/>
                </a:solidFill>
                <a:latin typeface="宋体" pitchFamily="2" charset="-122"/>
              </a:rPr>
              <a:t>?</a:t>
            </a:r>
          </a:p>
        </p:txBody>
      </p:sp>
      <p:sp>
        <p:nvSpPr>
          <p:cNvPr id="94219" name="Text Box 11"/>
          <p:cNvSpPr txBox="1">
            <a:spLocks noChangeArrowheads="1"/>
          </p:cNvSpPr>
          <p:nvPr/>
        </p:nvSpPr>
        <p:spPr bwMode="auto">
          <a:xfrm>
            <a:off x="1042988" y="4508500"/>
            <a:ext cx="7200900"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3200" b="1">
                <a:solidFill>
                  <a:srgbClr val="FF3300"/>
                </a:solidFill>
                <a:latin typeface="宋体" pitchFamily="2" charset="-122"/>
              </a:rPr>
              <a:t>分析</a:t>
            </a:r>
            <a:r>
              <a:rPr lang="en-US" altLang="zh-CN" sz="3200" b="1">
                <a:solidFill>
                  <a:srgbClr val="FF3300"/>
                </a:solidFill>
                <a:latin typeface="宋体" pitchFamily="2" charset="-122"/>
              </a:rPr>
              <a:t>:</a:t>
            </a:r>
            <a:r>
              <a:rPr lang="zh-CN" altLang="en-US" sz="3200" b="1">
                <a:solidFill>
                  <a:srgbClr val="FF3300"/>
                </a:solidFill>
                <a:latin typeface="宋体" pitchFamily="2" charset="-122"/>
              </a:rPr>
              <a:t>利润 </a:t>
            </a:r>
            <a:r>
              <a:rPr lang="en-US" altLang="zh-CN" sz="3200" b="1">
                <a:solidFill>
                  <a:srgbClr val="FF3300"/>
                </a:solidFill>
                <a:latin typeface="宋体" pitchFamily="2" charset="-122"/>
              </a:rPr>
              <a:t>= </a:t>
            </a:r>
            <a:r>
              <a:rPr lang="zh-CN" altLang="en-US" sz="3200" b="1">
                <a:solidFill>
                  <a:srgbClr val="FF3300"/>
                </a:solidFill>
                <a:latin typeface="宋体" pitchFamily="2" charset="-122"/>
              </a:rPr>
              <a:t>售价</a:t>
            </a:r>
            <a:r>
              <a:rPr lang="en-US" altLang="zh-CN" sz="3200" b="1">
                <a:solidFill>
                  <a:srgbClr val="FF3300"/>
                </a:solidFill>
                <a:latin typeface="宋体" pitchFamily="2" charset="-122"/>
              </a:rPr>
              <a:t>–</a:t>
            </a:r>
            <a:r>
              <a:rPr lang="zh-CN" altLang="en-US" sz="3200" b="1">
                <a:solidFill>
                  <a:srgbClr val="FF3300"/>
                </a:solidFill>
                <a:latin typeface="宋体" pitchFamily="2" charset="-122"/>
              </a:rPr>
              <a:t>成本</a:t>
            </a:r>
            <a:r>
              <a:rPr lang="en-US" altLang="zh-CN" sz="3200" b="1">
                <a:solidFill>
                  <a:srgbClr val="FF3300"/>
                </a:solidFill>
                <a:latin typeface="宋体" pitchFamily="2" charset="-122"/>
              </a:rPr>
              <a:t>–</a:t>
            </a:r>
            <a:r>
              <a:rPr lang="zh-CN" altLang="en-US" sz="3200" b="1">
                <a:solidFill>
                  <a:srgbClr val="FF3300"/>
                </a:solidFill>
                <a:latin typeface="宋体" pitchFamily="2" charset="-122"/>
              </a:rPr>
              <a:t>其他开支</a:t>
            </a:r>
          </a:p>
        </p:txBody>
      </p:sp>
      <p:pic>
        <p:nvPicPr>
          <p:cNvPr id="94220" name="Picture 12" descr="j0216588"/>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812088" y="5229225"/>
            <a:ext cx="1331912" cy="162877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078149418"/>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nodeType="withEffect">
                                  <p:stCondLst>
                                    <p:cond delay="0"/>
                                  </p:stCondLst>
                                  <p:childTnLst>
                                    <p:set>
                                      <p:cBhvr>
                                        <p:cTn id="6" dur="1" fill="hold">
                                          <p:stCondLst>
                                            <p:cond delay="0"/>
                                          </p:stCondLst>
                                        </p:cTn>
                                        <p:tgtEl>
                                          <p:spTgt spid="94217"/>
                                        </p:tgtEl>
                                        <p:attrNameLst>
                                          <p:attrName>style.visibility</p:attrName>
                                        </p:attrNameLst>
                                      </p:cBhvr>
                                      <p:to>
                                        <p:strVal val="visible"/>
                                      </p:to>
                                    </p:set>
                                    <p:anim calcmode="lin" valueType="num">
                                      <p:cBhvr>
                                        <p:cTn id="7" dur="500" fill="hold"/>
                                        <p:tgtEl>
                                          <p:spTgt spid="94217"/>
                                        </p:tgtEl>
                                        <p:attrNameLst>
                                          <p:attrName>ppt_w</p:attrName>
                                        </p:attrNameLst>
                                      </p:cBhvr>
                                      <p:tavLst>
                                        <p:tav tm="0">
                                          <p:val>
                                            <p:fltVal val="0"/>
                                          </p:val>
                                        </p:tav>
                                        <p:tav tm="100000">
                                          <p:val>
                                            <p:strVal val="#ppt_w"/>
                                          </p:val>
                                        </p:tav>
                                      </p:tavLst>
                                    </p:anim>
                                    <p:anim calcmode="lin" valueType="num">
                                      <p:cBhvr>
                                        <p:cTn id="8" dur="500" fill="hold"/>
                                        <p:tgtEl>
                                          <p:spTgt spid="94217"/>
                                        </p:tgtEl>
                                        <p:attrNameLst>
                                          <p:attrName>ppt_h</p:attrName>
                                        </p:attrNameLst>
                                      </p:cBhvr>
                                      <p:tavLst>
                                        <p:tav tm="0">
                                          <p:val>
                                            <p:fltVal val="0"/>
                                          </p:val>
                                        </p:tav>
                                        <p:tav tm="100000">
                                          <p:val>
                                            <p:strVal val="#ppt_h"/>
                                          </p:val>
                                        </p:tav>
                                      </p:tavLst>
                                    </p:anim>
                                    <p:anim calcmode="lin" valueType="num">
                                      <p:cBhvr>
                                        <p:cTn id="9" dur="500" fill="hold"/>
                                        <p:tgtEl>
                                          <p:spTgt spid="94217"/>
                                        </p:tgtEl>
                                        <p:attrNameLst>
                                          <p:attrName>style.rotation</p:attrName>
                                        </p:attrNameLst>
                                      </p:cBhvr>
                                      <p:tavLst>
                                        <p:tav tm="0">
                                          <p:val>
                                            <p:fltVal val="360"/>
                                          </p:val>
                                        </p:tav>
                                        <p:tav tm="100000">
                                          <p:val>
                                            <p:fltVal val="0"/>
                                          </p:val>
                                        </p:tav>
                                      </p:tavLst>
                                    </p:anim>
                                    <p:animEffect transition="in" filter="fade">
                                      <p:cBhvr>
                                        <p:cTn id="10" dur="500"/>
                                        <p:tgtEl>
                                          <p:spTgt spid="9421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94218"/>
                                        </p:tgtEl>
                                        <p:attrNameLst>
                                          <p:attrName>style.visibility</p:attrName>
                                        </p:attrNameLst>
                                      </p:cBhvr>
                                      <p:to>
                                        <p:strVal val="visible"/>
                                      </p:to>
                                    </p:set>
                                    <p:animEffect transition="in" filter="wipe(left)">
                                      <p:cBhvr>
                                        <p:cTn id="15" dur="500"/>
                                        <p:tgtEl>
                                          <p:spTgt spid="9421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94219"/>
                                        </p:tgtEl>
                                        <p:attrNameLst>
                                          <p:attrName>style.visibility</p:attrName>
                                        </p:attrNameLst>
                                      </p:cBhvr>
                                      <p:to>
                                        <p:strVal val="visible"/>
                                      </p:to>
                                    </p:set>
                                    <p:animEffect transition="in" filter="wipe(left)">
                                      <p:cBhvr>
                                        <p:cTn id="20" dur="5000"/>
                                        <p:tgtEl>
                                          <p:spTgt spid="94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8" grpId="0"/>
      <p:bldP spid="942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1625" name="Group 9"/>
          <p:cNvGrpSpPr>
            <a:grpSpLocks/>
          </p:cNvGrpSpPr>
          <p:nvPr/>
        </p:nvGrpSpPr>
        <p:grpSpPr bwMode="auto">
          <a:xfrm>
            <a:off x="0" y="0"/>
            <a:ext cx="2143125" cy="1336675"/>
            <a:chOff x="2925" y="2931"/>
            <a:chExt cx="1350" cy="842"/>
          </a:xfrm>
        </p:grpSpPr>
        <p:pic>
          <p:nvPicPr>
            <p:cNvPr id="111623" name="Picture 7" descr="j0205466"/>
            <p:cNvPicPr>
              <a:picLocks noChangeAspect="1" noChangeArrowheads="1"/>
            </p:cNvPicPr>
            <p:nvPr/>
          </p:nvPicPr>
          <p:blipFill>
            <a:blip r:embed="rId3" cstate="email">
              <a:extLst>
                <a:ext uri="{28A0092B-C50C-407E-A947-70E740481C1C}">
                  <a14:useLocalDpi xmlns:a14="http://schemas.microsoft.com/office/drawing/2010/main" xmlns=""/>
                </a:ext>
              </a:extLst>
            </a:blip>
            <a:srcRect/>
            <a:stretch>
              <a:fillRect/>
            </a:stretch>
          </p:blipFill>
          <p:spPr bwMode="auto">
            <a:xfrm>
              <a:off x="2925" y="2931"/>
              <a:ext cx="1350" cy="842"/>
            </a:xfrm>
            <a:prstGeom prst="rect">
              <a:avLst/>
            </a:prstGeom>
            <a:noFill/>
            <a:extLst>
              <a:ext uri="{909E8E84-426E-40DD-AFC4-6F175D3DCCD1}">
                <a14:hiddenFill xmlns:a14="http://schemas.microsoft.com/office/drawing/2010/main" xmlns="">
                  <a:solidFill>
                    <a:srgbClr val="FFFFFF"/>
                  </a:solidFill>
                </a14:hiddenFill>
              </a:ext>
            </a:extLst>
          </p:spPr>
        </p:pic>
        <p:sp>
          <p:nvSpPr>
            <p:cNvPr id="111621" name="WordArt 5"/>
            <p:cNvSpPr>
              <a:spLocks noChangeArrowheads="1" noChangeShapeType="1" noTextEdit="1"/>
            </p:cNvSpPr>
            <p:nvPr/>
          </p:nvSpPr>
          <p:spPr bwMode="auto">
            <a:xfrm rot="-1729925">
              <a:off x="3379" y="3385"/>
              <a:ext cx="842" cy="348"/>
            </a:xfrm>
            <a:prstGeom prst="rect">
              <a:avLst/>
            </a:prstGeom>
          </p:spPr>
          <p:txBody>
            <a:bodyPr spcFirstLastPara="1" wrap="none" fromWordArt="1">
              <a:prstTxWarp prst="textArchDown">
                <a:avLst>
                  <a:gd name="adj" fmla="val 20734922"/>
                </a:avLst>
              </a:prstTxWarp>
            </a:bodyPr>
            <a:lstStyle/>
            <a:p>
              <a:pPr algn="ctr" fontAlgn="base">
                <a:spcBef>
                  <a:spcPct val="0"/>
                </a:spcBef>
                <a:spcAft>
                  <a:spcPct val="0"/>
                </a:spcAft>
              </a:pPr>
              <a:r>
                <a:rPr lang="zh-CN" altLang="en-US" sz="3600" kern="10">
                  <a:ln w="12700">
                    <a:solidFill>
                      <a:srgbClr val="CC3300"/>
                    </a:solidFill>
                    <a:round/>
                    <a:headEnd/>
                    <a:tailEnd/>
                  </a:ln>
                  <a:solidFill>
                    <a:srgbClr val="B2B2B2">
                      <a:alpha val="50000"/>
                    </a:srgbClr>
                  </a:solidFill>
                  <a:effectLst>
                    <a:outerShdw dist="45791" dir="2021404" algn="ctr" rotWithShape="0">
                      <a:srgbClr val="9999FF"/>
                    </a:outerShdw>
                  </a:effectLst>
                  <a:latin typeface="宋体"/>
                </a:rPr>
                <a:t>拓展延伸</a:t>
              </a:r>
            </a:p>
          </p:txBody>
        </p:sp>
      </p:grpSp>
      <p:pic>
        <p:nvPicPr>
          <p:cNvPr id="111626" name="Picture 10" descr="j0299763"/>
          <p:cNvPicPr>
            <a:picLocks noChangeAspect="1" noChangeArrowheads="1"/>
          </p:cNvPicPr>
          <p:nvPr/>
        </p:nvPicPr>
        <p:blipFill>
          <a:blip r:embed="rId4" cstate="email">
            <a:extLst>
              <a:ext uri="{28A0092B-C50C-407E-A947-70E740481C1C}">
                <a14:useLocalDpi xmlns:a14="http://schemas.microsoft.com/office/drawing/2010/main" xmlns=""/>
              </a:ext>
            </a:extLst>
          </a:blip>
          <a:srcRect/>
          <a:stretch>
            <a:fillRect/>
          </a:stretch>
        </p:blipFill>
        <p:spPr bwMode="auto">
          <a:xfrm>
            <a:off x="7316788" y="5353050"/>
            <a:ext cx="1827212" cy="1504950"/>
          </a:xfrm>
          <a:prstGeom prst="rect">
            <a:avLst/>
          </a:prstGeom>
          <a:noFill/>
          <a:extLst>
            <a:ext uri="{909E8E84-426E-40DD-AFC4-6F175D3DCCD1}">
              <a14:hiddenFill xmlns:a14="http://schemas.microsoft.com/office/drawing/2010/main" xmlns="">
                <a:solidFill>
                  <a:srgbClr val="FFFFFF"/>
                </a:solidFill>
              </a14:hiddenFill>
            </a:ext>
          </a:extLst>
        </p:spPr>
      </p:pic>
      <p:sp>
        <p:nvSpPr>
          <p:cNvPr id="111663" name="Text Box 47"/>
          <p:cNvSpPr txBox="1">
            <a:spLocks noChangeArrowheads="1"/>
          </p:cNvSpPr>
          <p:nvPr/>
        </p:nvSpPr>
        <p:spPr bwMode="auto">
          <a:xfrm>
            <a:off x="1692275" y="1989138"/>
            <a:ext cx="5616575"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0"/>
              </a:spcBef>
              <a:spcAft>
                <a:spcPct val="0"/>
              </a:spcAft>
            </a:pPr>
            <a:endParaRPr lang="zh-CN" altLang="zh-CN">
              <a:solidFill>
                <a:srgbClr val="000000"/>
              </a:solidFill>
            </a:endParaRPr>
          </a:p>
        </p:txBody>
      </p:sp>
      <p:sp>
        <p:nvSpPr>
          <p:cNvPr id="111666" name="Text Box 50"/>
          <p:cNvSpPr txBox="1">
            <a:spLocks noChangeArrowheads="1"/>
          </p:cNvSpPr>
          <p:nvPr/>
        </p:nvSpPr>
        <p:spPr bwMode="auto">
          <a:xfrm>
            <a:off x="1187450" y="1341438"/>
            <a:ext cx="6696075" cy="39909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3200" b="1">
                <a:solidFill>
                  <a:srgbClr val="000000"/>
                </a:solidFill>
                <a:latin typeface="宋体" pitchFamily="2" charset="-122"/>
              </a:rPr>
              <a:t>    </a:t>
            </a:r>
            <a:r>
              <a:rPr lang="zh-CN" altLang="en-US" sz="3200" b="1">
                <a:solidFill>
                  <a:srgbClr val="000000"/>
                </a:solidFill>
                <a:latin typeface="宋体" pitchFamily="2" charset="-122"/>
              </a:rPr>
              <a:t>某学校学生 准备组织去外地参加夏令营活动，车站提供两种车票价格的优惠方案供学校选择。第一种方案是老师按原价付款，学生按原价的</a:t>
            </a:r>
            <a:r>
              <a:rPr lang="en-US" altLang="zh-CN" sz="3200" b="1">
                <a:solidFill>
                  <a:srgbClr val="000000"/>
                </a:solidFill>
                <a:latin typeface="宋体" pitchFamily="2" charset="-122"/>
              </a:rPr>
              <a:t>78</a:t>
            </a:r>
            <a:r>
              <a:rPr lang="zh-CN" altLang="en-US" sz="3200" b="1">
                <a:solidFill>
                  <a:srgbClr val="000000"/>
                </a:solidFill>
                <a:latin typeface="宋体" pitchFamily="2" charset="-122"/>
              </a:rPr>
              <a:t>％付款；第二种方案是师生都按</a:t>
            </a:r>
            <a:r>
              <a:rPr lang="en-US" altLang="zh-CN" sz="3200" b="1">
                <a:solidFill>
                  <a:srgbClr val="000000"/>
                </a:solidFill>
                <a:latin typeface="宋体" pitchFamily="2" charset="-122"/>
              </a:rPr>
              <a:t>80</a:t>
            </a:r>
            <a:r>
              <a:rPr lang="zh-CN" altLang="en-US" sz="3200" b="1">
                <a:solidFill>
                  <a:srgbClr val="000000"/>
                </a:solidFill>
                <a:latin typeface="宋体" pitchFamily="2" charset="-122"/>
              </a:rPr>
              <a:t>％付款，该校有</a:t>
            </a:r>
            <a:r>
              <a:rPr lang="en-US" altLang="zh-CN" sz="3200" b="1">
                <a:solidFill>
                  <a:srgbClr val="000000"/>
                </a:solidFill>
                <a:latin typeface="宋体" pitchFamily="2" charset="-122"/>
              </a:rPr>
              <a:t>5</a:t>
            </a:r>
            <a:r>
              <a:rPr lang="zh-CN" altLang="en-US" sz="3200" b="1">
                <a:solidFill>
                  <a:srgbClr val="000000"/>
                </a:solidFill>
                <a:latin typeface="宋体" pitchFamily="2" charset="-122"/>
              </a:rPr>
              <a:t>名教师参加这项活动，试根据夏令营学生人数选择购票的最佳方案。</a:t>
            </a:r>
          </a:p>
        </p:txBody>
      </p:sp>
    </p:spTree>
    <p:extLst>
      <p:ext uri="{BB962C8B-B14F-4D97-AF65-F5344CB8AC3E}">
        <p14:creationId xmlns:p14="http://schemas.microsoft.com/office/powerpoint/2010/main" xmlns="" val="1542115244"/>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2000" fill="hold"/>
                                        <p:tgtEl>
                                          <p:spTgt spid="111625"/>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111666"/>
                                        </p:tgtEl>
                                        <p:attrNameLst>
                                          <p:attrName>style.visibility</p:attrName>
                                        </p:attrNameLst>
                                      </p:cBhvr>
                                      <p:to>
                                        <p:strVal val="visible"/>
                                      </p:to>
                                    </p:set>
                                    <p:animEffect transition="in" filter="blinds(horizontal)">
                                      <p:cBhvr>
                                        <p:cTn id="11" dur="500"/>
                                        <p:tgtEl>
                                          <p:spTgt spid="1116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6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内容占位符 2"/>
          <p:cNvSpPr>
            <a:spLocks noGrp="1"/>
          </p:cNvSpPr>
          <p:nvPr>
            <p:ph idx="1"/>
          </p:nvPr>
        </p:nvSpPr>
        <p:spPr>
          <a:xfrm>
            <a:off x="381000" y="381000"/>
            <a:ext cx="8305800" cy="6019800"/>
          </a:xfrm>
        </p:spPr>
        <p:txBody>
          <a:bodyPr/>
          <a:lstStyle/>
          <a:p>
            <a:pPr eaLnBrk="1" latinLnBrk="1" hangingPunct="1"/>
            <a:r>
              <a:rPr lang="en-US" altLang="zh-CN" sz="2000" b="1" smtClean="0">
                <a:ea typeface="宋体" pitchFamily="2" charset="-122"/>
              </a:rPr>
              <a:t>●  </a:t>
            </a:r>
            <a:r>
              <a:rPr lang="zh-CN" altLang="zh-CN" sz="2000" b="1" smtClean="0">
                <a:ea typeface="宋体" pitchFamily="2" charset="-122"/>
              </a:rPr>
              <a:t>一个不注意小事情的人，永远不会成功大事业。</a:t>
            </a:r>
            <a:r>
              <a:rPr lang="en-US" altLang="zh-CN" sz="2000" b="1" smtClean="0">
                <a:ea typeface="宋体" pitchFamily="2" charset="-122"/>
              </a:rPr>
              <a:t>──</a:t>
            </a:r>
            <a:r>
              <a:rPr lang="zh-CN" altLang="zh-CN" sz="2000" b="1" smtClean="0">
                <a:ea typeface="宋体" pitchFamily="2" charset="-122"/>
              </a:rPr>
              <a:t>卡耐基</a:t>
            </a:r>
          </a:p>
          <a:p>
            <a:pPr eaLnBrk="1" latinLnBrk="1" hangingPunct="1"/>
            <a:r>
              <a:rPr lang="en-US" altLang="zh-CN" sz="2000" b="1" smtClean="0">
                <a:ea typeface="宋体" pitchFamily="2" charset="-122"/>
              </a:rPr>
              <a:t>●  </a:t>
            </a:r>
            <a:r>
              <a:rPr lang="zh-CN" altLang="zh-CN" sz="2000" b="1" smtClean="0">
                <a:ea typeface="宋体" pitchFamily="2" charset="-122"/>
              </a:rPr>
              <a:t>一个能思考的人，才真是一个力量无边的人。</a:t>
            </a:r>
            <a:r>
              <a:rPr lang="en-US" altLang="zh-CN" sz="2000" b="1" smtClean="0">
                <a:ea typeface="宋体" pitchFamily="2" charset="-122"/>
              </a:rPr>
              <a:t>──</a:t>
            </a:r>
            <a:r>
              <a:rPr lang="zh-CN" altLang="zh-CN" sz="2000" b="1" smtClean="0">
                <a:ea typeface="宋体" pitchFamily="2" charset="-122"/>
              </a:rPr>
              <a:t>巴尔扎克</a:t>
            </a:r>
          </a:p>
          <a:p>
            <a:pPr eaLnBrk="1" latinLnBrk="1" hangingPunct="1"/>
            <a:r>
              <a:rPr lang="en-US" altLang="zh-CN" sz="2000" b="1" smtClean="0">
                <a:ea typeface="宋体" pitchFamily="2" charset="-122"/>
              </a:rPr>
              <a:t>●  </a:t>
            </a:r>
            <a:r>
              <a:rPr lang="zh-CN" altLang="zh-CN" sz="2000" b="1" smtClean="0">
                <a:ea typeface="宋体" pitchFamily="2" charset="-122"/>
              </a:rPr>
              <a:t>一个人的价值，应当看他贡献了什么，而不应当看他取得了什么。</a:t>
            </a:r>
          </a:p>
          <a:p>
            <a:pPr eaLnBrk="1" latinLnBrk="1" hangingPunct="1"/>
            <a:r>
              <a:rPr lang="en-US" altLang="zh-CN" sz="2000" b="1" smtClean="0">
                <a:ea typeface="宋体" pitchFamily="2" charset="-122"/>
              </a:rPr>
              <a:t>──</a:t>
            </a:r>
            <a:r>
              <a:rPr lang="zh-CN" altLang="zh-CN" sz="2000" b="1" smtClean="0">
                <a:ea typeface="宋体" pitchFamily="2" charset="-122"/>
              </a:rPr>
              <a:t>爱因斯坦</a:t>
            </a:r>
          </a:p>
          <a:p>
            <a:pPr eaLnBrk="1" latinLnBrk="1" hangingPunct="1"/>
            <a:r>
              <a:rPr lang="en-US" altLang="zh-CN" sz="2000" b="1" smtClean="0">
                <a:ea typeface="宋体" pitchFamily="2" charset="-122"/>
              </a:rPr>
              <a:t>●  </a:t>
            </a:r>
            <a:r>
              <a:rPr lang="zh-CN" altLang="zh-CN" sz="2000" b="1" smtClean="0">
                <a:ea typeface="宋体" pitchFamily="2" charset="-122"/>
              </a:rPr>
              <a:t>一个人的价值在于他的才华，而不在他的衣饰。</a:t>
            </a:r>
            <a:r>
              <a:rPr lang="en-US" altLang="zh-CN" sz="2000" b="1" smtClean="0">
                <a:ea typeface="宋体" pitchFamily="2" charset="-122"/>
              </a:rPr>
              <a:t> ──</a:t>
            </a:r>
            <a:r>
              <a:rPr lang="zh-CN" altLang="zh-CN" sz="2000" b="1" smtClean="0">
                <a:ea typeface="宋体" pitchFamily="2" charset="-122"/>
              </a:rPr>
              <a:t>雨果</a:t>
            </a:r>
          </a:p>
          <a:p>
            <a:pPr eaLnBrk="1" latinLnBrk="1" hangingPunct="1"/>
            <a:r>
              <a:rPr lang="en-US" altLang="zh-CN" sz="2000" b="1" smtClean="0">
                <a:ea typeface="宋体" pitchFamily="2" charset="-122"/>
              </a:rPr>
              <a:t>●  </a:t>
            </a:r>
            <a:r>
              <a:rPr lang="zh-CN" altLang="zh-CN" sz="2000" b="1" smtClean="0">
                <a:ea typeface="宋体" pitchFamily="2" charset="-122"/>
              </a:rPr>
              <a:t>一个人追求的目标越高，他的才力就发展得越快，对社会就越有益。</a:t>
            </a:r>
            <a:r>
              <a:rPr lang="en-US" altLang="zh-CN" sz="2000" b="1" smtClean="0">
                <a:ea typeface="宋体" pitchFamily="2" charset="-122"/>
              </a:rPr>
              <a:t>──</a:t>
            </a:r>
            <a:r>
              <a:rPr lang="zh-CN" altLang="zh-CN" sz="2000" b="1" smtClean="0">
                <a:ea typeface="宋体" pitchFamily="2" charset="-122"/>
              </a:rPr>
              <a:t>高尔基</a:t>
            </a:r>
          </a:p>
          <a:p>
            <a:pPr eaLnBrk="1" latinLnBrk="1" hangingPunct="1"/>
            <a:r>
              <a:rPr lang="en-US" altLang="zh-CN" sz="2000" b="1" smtClean="0">
                <a:ea typeface="宋体" pitchFamily="2" charset="-122"/>
              </a:rPr>
              <a:t>●  </a:t>
            </a:r>
            <a:r>
              <a:rPr lang="zh-CN" altLang="zh-CN" sz="2000" b="1" smtClean="0">
                <a:ea typeface="宋体" pitchFamily="2" charset="-122"/>
              </a:rPr>
              <a:t>生活就像海洋，只有意志坚强的人，才能到达彼岸。</a:t>
            </a:r>
            <a:r>
              <a:rPr lang="en-US" altLang="zh-CN" sz="2000" b="1" smtClean="0">
                <a:ea typeface="宋体" pitchFamily="2" charset="-122"/>
              </a:rPr>
              <a:t>──</a:t>
            </a:r>
            <a:r>
              <a:rPr lang="zh-CN" altLang="zh-CN" sz="2000" b="1" smtClean="0">
                <a:ea typeface="宋体" pitchFamily="2" charset="-122"/>
              </a:rPr>
              <a:t>马克思</a:t>
            </a:r>
          </a:p>
          <a:p>
            <a:pPr eaLnBrk="1" latinLnBrk="1" hangingPunct="1"/>
            <a:r>
              <a:rPr lang="en-US" altLang="zh-CN" sz="2000" b="1" smtClean="0">
                <a:ea typeface="宋体" pitchFamily="2" charset="-122"/>
              </a:rPr>
              <a:t>●  </a:t>
            </a:r>
            <a:r>
              <a:rPr lang="zh-CN" altLang="zh-CN" sz="2000" b="1" smtClean="0">
                <a:ea typeface="宋体" pitchFamily="2" charset="-122"/>
              </a:rPr>
              <a:t>浪费别人的时间是谋财害命，浪费自己的时间是慢性自杀。</a:t>
            </a:r>
            <a:r>
              <a:rPr lang="en-US" altLang="zh-CN" sz="2000" b="1" smtClean="0">
                <a:ea typeface="宋体" pitchFamily="2" charset="-122"/>
              </a:rPr>
              <a:t>──</a:t>
            </a:r>
            <a:r>
              <a:rPr lang="zh-CN" altLang="zh-CN" sz="2000" b="1" smtClean="0">
                <a:ea typeface="宋体" pitchFamily="2" charset="-122"/>
              </a:rPr>
              <a:t>列宁</a:t>
            </a:r>
          </a:p>
          <a:p>
            <a:pPr eaLnBrk="1" latinLnBrk="1" hangingPunct="1"/>
            <a:r>
              <a:rPr lang="en-US" altLang="zh-CN" sz="2000" b="1" smtClean="0">
                <a:ea typeface="宋体" pitchFamily="2" charset="-122"/>
              </a:rPr>
              <a:t>●  </a:t>
            </a:r>
            <a:r>
              <a:rPr lang="zh-CN" altLang="zh-CN" sz="2000" b="1" smtClean="0">
                <a:ea typeface="宋体" pitchFamily="2" charset="-122"/>
              </a:rPr>
              <a:t>哪里有天才，我是把别人喝咖啡的工夫都用在工作上的。</a:t>
            </a:r>
            <a:r>
              <a:rPr lang="en-US" altLang="zh-CN" sz="2000" b="1" smtClean="0">
                <a:ea typeface="宋体" pitchFamily="2" charset="-122"/>
              </a:rPr>
              <a:t>──</a:t>
            </a:r>
            <a:r>
              <a:rPr lang="zh-CN" altLang="zh-CN" sz="2000" b="1" smtClean="0">
                <a:ea typeface="宋体" pitchFamily="2" charset="-122"/>
              </a:rPr>
              <a:t>鲁迅</a:t>
            </a:r>
          </a:p>
          <a:p>
            <a:pPr eaLnBrk="1" latinLnBrk="1" hangingPunct="1"/>
            <a:r>
              <a:rPr lang="en-US" altLang="zh-CN" sz="2000" b="1" smtClean="0">
                <a:ea typeface="宋体" pitchFamily="2" charset="-122"/>
              </a:rPr>
              <a:t>●  </a:t>
            </a:r>
            <a:r>
              <a:rPr lang="zh-CN" altLang="zh-CN" sz="2000" b="1" smtClean="0">
                <a:ea typeface="宋体" pitchFamily="2" charset="-122"/>
              </a:rPr>
              <a:t>完成工作的方法，是爱惜每一分钟。</a:t>
            </a:r>
            <a:r>
              <a:rPr lang="en-US" altLang="zh-CN" sz="2000" b="1" smtClean="0">
                <a:ea typeface="宋体" pitchFamily="2" charset="-122"/>
              </a:rPr>
              <a:t>──</a:t>
            </a:r>
            <a:r>
              <a:rPr lang="zh-CN" altLang="zh-CN" sz="2000" b="1" smtClean="0">
                <a:ea typeface="宋体" pitchFamily="2" charset="-122"/>
              </a:rPr>
              <a:t>达尔文</a:t>
            </a:r>
            <a:endParaRPr lang="en-US" altLang="zh-CN" sz="2000" b="1" smtClean="0">
              <a:ea typeface="宋体" pitchFamily="2" charset="-122"/>
            </a:endParaRPr>
          </a:p>
          <a:p>
            <a:pPr eaLnBrk="1" latinLnBrk="1" hangingPunct="1"/>
            <a:r>
              <a:rPr lang="en-US" altLang="zh-CN" sz="2000" b="1" smtClean="0">
                <a:ea typeface="宋体" pitchFamily="2" charset="-122"/>
              </a:rPr>
              <a:t>●  </a:t>
            </a:r>
            <a:r>
              <a:rPr lang="zh-CN" altLang="zh-CN" sz="2000" b="1" smtClean="0">
                <a:ea typeface="宋体" pitchFamily="2" charset="-122"/>
              </a:rPr>
              <a:t>没有伟大的愿望，就没有伟大的天才。</a:t>
            </a:r>
            <a:r>
              <a:rPr lang="en-US" altLang="zh-CN" sz="2000" b="1" smtClean="0">
                <a:ea typeface="宋体" pitchFamily="2" charset="-122"/>
              </a:rPr>
              <a:t>──</a:t>
            </a:r>
            <a:r>
              <a:rPr lang="zh-CN" altLang="zh-CN" sz="2000" b="1" smtClean="0">
                <a:ea typeface="宋体" pitchFamily="2" charset="-122"/>
              </a:rPr>
              <a:t>巴尔扎克</a:t>
            </a:r>
          </a:p>
          <a:p>
            <a:pPr eaLnBrk="1" latinLnBrk="1" hangingPunct="1"/>
            <a:r>
              <a:rPr lang="en-US" altLang="zh-CN" sz="2000" b="1" smtClean="0">
                <a:ea typeface="宋体" pitchFamily="2" charset="-122"/>
              </a:rPr>
              <a:t>●  </a:t>
            </a:r>
            <a:r>
              <a:rPr lang="zh-CN" altLang="zh-CN" sz="2000" b="1" smtClean="0">
                <a:ea typeface="宋体" pitchFamily="2" charset="-122"/>
              </a:rPr>
              <a:t>读一切好的书，就是和许多高尚的人说话。</a:t>
            </a:r>
            <a:r>
              <a:rPr lang="en-US" altLang="zh-CN" sz="2000" b="1" smtClean="0">
                <a:ea typeface="宋体" pitchFamily="2" charset="-122"/>
              </a:rPr>
              <a:t>──</a:t>
            </a:r>
            <a:r>
              <a:rPr lang="zh-CN" altLang="zh-CN" sz="2000" b="1" smtClean="0">
                <a:ea typeface="宋体" pitchFamily="2" charset="-122"/>
              </a:rPr>
              <a:t>笛卡尔</a:t>
            </a:r>
          </a:p>
          <a:p>
            <a:pPr eaLnBrk="1" latinLnBrk="1" hangingPunct="1"/>
            <a:r>
              <a:rPr lang="en-US" altLang="zh-CN" sz="2000" b="1" smtClean="0">
                <a:ea typeface="宋体" pitchFamily="2" charset="-122"/>
              </a:rPr>
              <a:t>●  </a:t>
            </a:r>
            <a:r>
              <a:rPr lang="zh-CN" altLang="zh-CN" sz="2000" b="1" smtClean="0">
                <a:ea typeface="宋体" pitchFamily="2" charset="-122"/>
              </a:rPr>
              <a:t>成功＝艰苦的劳动＋正确的方法＋少谈空话。</a:t>
            </a:r>
            <a:r>
              <a:rPr lang="en-US" altLang="zh-CN" sz="2000" b="1" smtClean="0">
                <a:ea typeface="宋体" pitchFamily="2" charset="-122"/>
              </a:rPr>
              <a:t>  ──</a:t>
            </a:r>
            <a:r>
              <a:rPr lang="zh-CN" altLang="zh-CN" sz="2000" b="1" smtClean="0">
                <a:ea typeface="宋体" pitchFamily="2" charset="-122"/>
              </a:rPr>
              <a:t>爱因斯坦</a:t>
            </a:r>
          </a:p>
          <a:p>
            <a:pPr eaLnBrk="1" latinLnBrk="1" hangingPunct="1"/>
            <a:endParaRPr lang="zh-CN" altLang="zh-CN" sz="2000" smtClean="0">
              <a:ea typeface="宋体" pitchFamily="2" charset="-122"/>
            </a:endParaRPr>
          </a:p>
          <a:p>
            <a:pPr eaLnBrk="1" hangingPunct="1"/>
            <a:endParaRPr lang="zh-CN" altLang="en-US" sz="2000" smtClean="0">
              <a:ea typeface="宋体" pitchFamily="2" charset="-122"/>
            </a:endParaRPr>
          </a:p>
        </p:txBody>
      </p:sp>
    </p:spTree>
  </p:cSld>
  <p:clrMapOvr>
    <a:masterClrMapping/>
  </p:clrMapOvr>
  <p:transition>
    <p:fade/>
  </p:transition>
</p:sld>
</file>

<file path=ppt/theme/theme1.xml><?xml version="1.0" encoding="utf-8"?>
<a:theme xmlns:a="http://schemas.openxmlformats.org/drawingml/2006/main" name="第一PPT模板网-WWW.1PPT.COM">
  <a:themeElements>
    <a:clrScheme name="www.7cxk.com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ww.7cxk.com1">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ww.7cxk.com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ww.7cxk.com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ww.7cxk.com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ww.7cxk.com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ww.7cxk.com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ww.7cxk.com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ww.7cxk.com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ww.7cxk.com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ww.7cxk.com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ww.7cxk.com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ww.7cxk.com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ww.7cxk.com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1273</Words>
  <Application>Microsoft Office PowerPoint</Application>
  <PresentationFormat>全屏显示(4:3)</PresentationFormat>
  <Paragraphs>110</Paragraphs>
  <Slides>14</Slides>
  <Notes>13</Notes>
  <HiddenSlides>0</HiddenSlides>
  <MMClips>0</MMClips>
  <ScaleCrop>false</ScaleCrop>
  <HeadingPairs>
    <vt:vector size="4" baseType="variant">
      <vt:variant>
        <vt:lpstr>主题</vt:lpstr>
      </vt:variant>
      <vt:variant>
        <vt:i4>1</vt:i4>
      </vt:variant>
      <vt:variant>
        <vt:lpstr>幻灯片标题</vt:lpstr>
      </vt:variant>
      <vt:variant>
        <vt:i4>14</vt:i4>
      </vt:variant>
    </vt:vector>
  </HeadingPairs>
  <TitlesOfParts>
    <vt:vector size="15" baseType="lpstr">
      <vt:lpstr>第一PPT模板网-WWW.1PPT.COM</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vector>
  </TitlesOfParts>
  <Manager>精品教学课件精品教学课件精品教学课件精品教学课件精品教学课件</Manager>
  <Company>精品教学课件精品教学课件精品教学课件精品教学课件精品教学课件</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精品教学课件精品教学课件精品教学课件精品教学课件精品教学课件</dc:title>
  <dc:subject>精品教学课件精品教学课件精品教学课件精品教学课件精品教学课件</dc:subject>
  <dc:creator>精品教学课件精品教学课件精品教学课件精品教学课件精品教学课件</dc:creator>
  <cp:keywords>精品教学课件精品教学课件精品教学课件精品教学课件精品教学课件</cp:keywords>
  <dc:description>精品教学课件精品教学课件精品教学课件精品教学课件精品教学课件</dc:description>
  <cp:lastModifiedBy>Administrator</cp:lastModifiedBy>
  <cp:revision>8</cp:revision>
  <dcterms:created xsi:type="dcterms:W3CDTF">2018-07-12T07:53:10Z</dcterms:created>
  <dcterms:modified xsi:type="dcterms:W3CDTF">2018-09-06T11:09:50Z</dcterms:modified>
  <cp:category>精品教学课件精品教学课件精品教学课件精品教学课件精品教学课件</cp:category>
</cp:coreProperties>
</file>