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 id="2147483674" r:id="rId3"/>
  </p:sldMasterIdLst>
  <p:notesMasterIdLst>
    <p:notesMasterId r:id="rId42"/>
  </p:notesMasterIdLst>
  <p:sldIdLst>
    <p:sldId id="256" r:id="rId4"/>
    <p:sldId id="298" r:id="rId5"/>
    <p:sldId id="257" r:id="rId6"/>
    <p:sldId id="258" r:id="rId7"/>
    <p:sldId id="259" r:id="rId8"/>
    <p:sldId id="300" r:id="rId9"/>
    <p:sldId id="310" r:id="rId10"/>
    <p:sldId id="299" r:id="rId11"/>
    <p:sldId id="295" r:id="rId12"/>
    <p:sldId id="262" r:id="rId13"/>
    <p:sldId id="264" r:id="rId14"/>
    <p:sldId id="265" r:id="rId15"/>
    <p:sldId id="304" r:id="rId16"/>
    <p:sldId id="266" r:id="rId17"/>
    <p:sldId id="292" r:id="rId18"/>
    <p:sldId id="272" r:id="rId19"/>
    <p:sldId id="273" r:id="rId20"/>
    <p:sldId id="309" r:id="rId21"/>
    <p:sldId id="274" r:id="rId22"/>
    <p:sldId id="306" r:id="rId23"/>
    <p:sldId id="311" r:id="rId24"/>
    <p:sldId id="307" r:id="rId25"/>
    <p:sldId id="275" r:id="rId26"/>
    <p:sldId id="276" r:id="rId27"/>
    <p:sldId id="277" r:id="rId28"/>
    <p:sldId id="279" r:id="rId29"/>
    <p:sldId id="296" r:id="rId30"/>
    <p:sldId id="280" r:id="rId31"/>
    <p:sldId id="281" r:id="rId32"/>
    <p:sldId id="282" r:id="rId33"/>
    <p:sldId id="283" r:id="rId34"/>
    <p:sldId id="285" r:id="rId35"/>
    <p:sldId id="287" r:id="rId36"/>
    <p:sldId id="288" r:id="rId37"/>
    <p:sldId id="308" r:id="rId38"/>
    <p:sldId id="289" r:id="rId39"/>
    <p:sldId id="302" r:id="rId40"/>
    <p:sldId id="303" r:id="rId4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D36C275-6E3A-41B9-A403-2CB89F18F9FC}" type="datetimeFigureOut">
              <a:rPr lang="zh-CN" altLang="en-US" smtClean="0"/>
              <a:pPr/>
              <a:t>2017/10/18</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B76034-B029-4BAE-801B-CA1ECD89AFA2}" type="slidenum">
              <a:rPr lang="zh-CN" altLang="en-US" smtClean="0"/>
              <a:pPr/>
              <a:t>‹#›</a:t>
            </a:fld>
            <a:endParaRPr lang="zh-CN" altLang="en-US"/>
          </a:p>
        </p:txBody>
      </p:sp>
    </p:spTree>
    <p:extLst>
      <p:ext uri="{BB962C8B-B14F-4D97-AF65-F5344CB8AC3E}">
        <p14:creationId xmlns:p14="http://schemas.microsoft.com/office/powerpoint/2010/main" val="2988413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3753E5-26A1-43ED-AFD8-AE19C838D9FB}" type="slidenum">
              <a:rPr lang="en-US" altLang="zh-CN"/>
              <a:pPr/>
              <a:t>5</a:t>
            </a:fld>
            <a:endParaRPr lang="en-US" altLang="zh-CN"/>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325068-2AD0-45D4-BA94-0DE1FCB240FA}" type="slidenum">
              <a:rPr lang="en-US" altLang="zh-CN"/>
              <a:pPr/>
              <a:t>10</a:t>
            </a:fld>
            <a:endParaRPr lang="en-US" altLang="zh-CN"/>
          </a:p>
        </p:txBody>
      </p:sp>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2017/10/18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2017/10/18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2017/10/18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2017/10/18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2017/10/18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2017/10/18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2017/10/18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2017/10/18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2017/10/18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2017/10/18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2017/10/18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标题，文本与剪贴画">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a:t>单击此处编辑母版标题样式</a:t>
            </a:r>
          </a:p>
        </p:txBody>
      </p:sp>
      <p:sp>
        <p:nvSpPr>
          <p:cNvPr id="3" name="文本占位符 2"/>
          <p:cNvSpPr>
            <a:spLocks noGrp="1"/>
          </p:cNvSpPr>
          <p:nvPr>
            <p:ph type="body" sz="half" idx="1"/>
          </p:nvPr>
        </p:nvSpPr>
        <p:spPr>
          <a:xfrm>
            <a:off x="457200" y="1600200"/>
            <a:ext cx="4038600" cy="4525963"/>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剪贴画占位符 3"/>
          <p:cNvSpPr>
            <a:spLocks noGrp="1"/>
          </p:cNvSpPr>
          <p:nvPr>
            <p:ph type="clipArt" sz="half" idx="2"/>
          </p:nvPr>
        </p:nvSpPr>
        <p:spPr>
          <a:xfrm>
            <a:off x="4648200" y="1600200"/>
            <a:ext cx="4038600" cy="4525963"/>
          </a:xfrm>
        </p:spPr>
        <p:txBody>
          <a:bodyPr/>
          <a:lstStyle/>
          <a:p>
            <a:endParaRPr lang="zh-CN" altLang="en-US"/>
          </a:p>
        </p:txBody>
      </p:sp>
      <p:sp>
        <p:nvSpPr>
          <p:cNvPr id="5" name="日期占位符 4"/>
          <p:cNvSpPr>
            <a:spLocks noGrp="1"/>
          </p:cNvSpPr>
          <p:nvPr>
            <p:ph type="dt" sz="half" idx="10"/>
          </p:nvPr>
        </p:nvSpPr>
        <p:spPr>
          <a:xfrm>
            <a:off x="457200" y="6245225"/>
            <a:ext cx="2133600" cy="47625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245225"/>
            <a:ext cx="2133600" cy="476250"/>
          </a:xfrm>
        </p:spPr>
        <p:txBody>
          <a:bodyPr/>
          <a:lstStyle>
            <a:lvl1pPr>
              <a:defRPr/>
            </a:lvl1pPr>
          </a:lstStyle>
          <a:p>
            <a:fld id="{5177C9FD-8A7E-4AA5-B23F-AAC6703E5528}" type="slidenum">
              <a:rPr lang="en-US" altLang="zh-CN"/>
              <a:pPr/>
              <a:t>‹#›</a:t>
            </a:fld>
            <a:endParaRPr lang="en-US" altLang="zh-CN"/>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a:t>单击此处编辑母版标题样式</a:t>
            </a:r>
          </a:p>
        </p:txBody>
      </p:sp>
      <p:sp>
        <p:nvSpPr>
          <p:cNvPr id="3" name="文本占位符 2"/>
          <p:cNvSpPr>
            <a:spLocks noGrp="1"/>
          </p:cNvSpPr>
          <p:nvPr>
            <p:ph type="body" sz="half" idx="1"/>
          </p:nvPr>
        </p:nvSpPr>
        <p:spPr>
          <a:xfrm>
            <a:off x="457200" y="1600200"/>
            <a:ext cx="4038600" cy="4525963"/>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quarter" idx="2"/>
          </p:nvPr>
        </p:nvSpPr>
        <p:spPr>
          <a:xfrm>
            <a:off x="4648200" y="1600200"/>
            <a:ext cx="4038600" cy="21859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内容占位符 4"/>
          <p:cNvSpPr>
            <a:spLocks noGrp="1"/>
          </p:cNvSpPr>
          <p:nvPr>
            <p:ph sz="quarter" idx="3"/>
          </p:nvPr>
        </p:nvSpPr>
        <p:spPr>
          <a:xfrm>
            <a:off x="4648200" y="3938588"/>
            <a:ext cx="4038600" cy="2187575"/>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日期占位符 5"/>
          <p:cNvSpPr>
            <a:spLocks noGrp="1"/>
          </p:cNvSpPr>
          <p:nvPr>
            <p:ph type="dt" sz="half" idx="10"/>
          </p:nvPr>
        </p:nvSpPr>
        <p:spPr>
          <a:xfrm>
            <a:off x="457200" y="6245225"/>
            <a:ext cx="2133600" cy="476250"/>
          </a:xfrm>
        </p:spPr>
        <p:txBody>
          <a:bodyPr/>
          <a:lstStyle>
            <a:lvl1pPr>
              <a:defRPr/>
            </a:lvl1pPr>
          </a:lstStyle>
          <a:p>
            <a:endParaRPr lang="en-US" altLang="zh-CN"/>
          </a:p>
        </p:txBody>
      </p:sp>
      <p:sp>
        <p:nvSpPr>
          <p:cNvPr id="7" name="页脚占位符 6"/>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8" name="灯片编号占位符 7"/>
          <p:cNvSpPr>
            <a:spLocks noGrp="1"/>
          </p:cNvSpPr>
          <p:nvPr>
            <p:ph type="sldNum" sz="quarter" idx="12"/>
          </p:nvPr>
        </p:nvSpPr>
        <p:spPr>
          <a:xfrm>
            <a:off x="6553200" y="6245225"/>
            <a:ext cx="2133600" cy="476250"/>
          </a:xfrm>
        </p:spPr>
        <p:txBody>
          <a:bodyPr/>
          <a:lstStyle>
            <a:lvl1pPr>
              <a:defRPr/>
            </a:lvl1pPr>
          </a:lstStyle>
          <a:p>
            <a:fld id="{ACECD5C8-53A2-4C62-A4CE-E233C7FCCAA4}" type="slidenum">
              <a:rPr lang="en-US" altLang="zh-CN"/>
              <a:pPr/>
              <a:t>‹#›</a:t>
            </a:fld>
            <a:endParaRPr lang="en-US" altLang="zh-CN"/>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lvl1pPr>
              <a:defRPr/>
            </a:lvl1pPr>
          </a:lstStyle>
          <a:p>
            <a:endParaRPr lang="zh-CN"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zh-CN"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91B6AA67-0637-49DA-BA2F-B16A4FC4DF9D}"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14463336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zh-CN"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zh-CN"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E94A4772-00AE-4E50-8AFF-28C30DF83A0C}"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13017377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zh-CN"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zh-CN"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F419AE95-F308-4A88-BE70-F1948C533179}"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35094068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zh-CN"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zh-CN"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52CAF50A-3566-42C0-8EE3-25F3CF32BD42}"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7408230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zh-CN"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zh-CN"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9A56545F-62DE-4A72-A865-AD839A757822}"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27655825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zh-CN"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zh-CN"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9ED879EE-4C5C-440A-B3B7-0330F7A4A900}"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5758510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zh-CN"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zh-CN"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6A086DEE-A106-42D1-8B46-F1DB511600F9}"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42611006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zh-CN"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zh-CN"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563E0904-37CE-4928-A80C-E518C632498F}"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29307342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zh-CN"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zh-CN"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C0400E84-DC13-4E58-BA17-729936279705}"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1583289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zh-CN"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zh-CN"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EAC3A8A5-6D47-4C12-9020-3964E9ABD3CF}"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105167446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85800" y="609600"/>
            <a:ext cx="5676900" cy="54864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zh-CN"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zh-CN"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690D133B-1FF3-46DA-85ED-CEF1CB991B9C}"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31259138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ltLang="zh-CN"/>
              <a:t>Click to edit Master title style</a:t>
            </a:r>
            <a:endParaRPr lang="zh-CN" alt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a:t>Click to edit Master subtitle style</a:t>
            </a:r>
            <a:endParaRPr lang="zh-CN" altLang="en-US"/>
          </a:p>
        </p:txBody>
      </p:sp>
      <p:sp>
        <p:nvSpPr>
          <p:cNvPr id="4" name="Rectangle 4">
            <a:extLst>
              <a:ext uri="{FF2B5EF4-FFF2-40B4-BE49-F238E27FC236}">
                <a16:creationId xmlns:a16="http://schemas.microsoft.com/office/drawing/2014/main" id="{56CC3EC9-AE75-4BCD-ABE0-43AE6EF15B84}"/>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786CFB53-3247-4A3A-B6F2-ED565AA2E3A9}"/>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D5F1AE83-0DAB-450D-B90E-7C46609F620C}"/>
              </a:ext>
            </a:extLst>
          </p:cNvPr>
          <p:cNvSpPr>
            <a:spLocks noGrp="1" noChangeArrowheads="1"/>
          </p:cNvSpPr>
          <p:nvPr>
            <p:ph type="sldNum" sz="quarter" idx="12"/>
          </p:nvPr>
        </p:nvSpPr>
        <p:spPr>
          <a:ln/>
        </p:spPr>
        <p:txBody>
          <a:bodyPr/>
          <a:lstStyle>
            <a:lvl1pPr>
              <a:defRPr/>
            </a:lvl1pPr>
          </a:lstStyle>
          <a:p>
            <a:pPr>
              <a:defRPr/>
            </a:pPr>
            <a:fld id="{F38FE51C-5FE4-4346-AA95-8C7FDD597C75}" type="slidenum">
              <a:rPr lang="zh-CN" altLang="en-US"/>
              <a:pPr>
                <a:defRPr/>
              </a:pPr>
              <a:t>‹#›</a:t>
            </a:fld>
            <a:endParaRPr lang="en-US" altLang="zh-CN"/>
          </a:p>
        </p:txBody>
      </p:sp>
    </p:spTree>
    <p:extLst>
      <p:ext uri="{BB962C8B-B14F-4D97-AF65-F5344CB8AC3E}">
        <p14:creationId xmlns:p14="http://schemas.microsoft.com/office/powerpoint/2010/main" val="32834674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zh-CN" altLang="en-US"/>
          </a:p>
        </p:txBody>
      </p:sp>
      <p:sp>
        <p:nvSpPr>
          <p:cNvPr id="3" name="Content Placeholder 2"/>
          <p:cNvSpPr>
            <a:spLocks noGrp="1"/>
          </p:cNvSpPr>
          <p:nvPr>
            <p:ph idx="1"/>
          </p:nvPr>
        </p:nvSpPr>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Rectangle 4">
            <a:extLst>
              <a:ext uri="{FF2B5EF4-FFF2-40B4-BE49-F238E27FC236}">
                <a16:creationId xmlns:a16="http://schemas.microsoft.com/office/drawing/2014/main" id="{CDE2A03D-51F3-4E5A-BBCB-B4936A4198C1}"/>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B2C9AC3B-471B-4C15-A898-23E22796AB72}"/>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76C7FCCA-347B-4811-A30E-FFE77426EF0D}"/>
              </a:ext>
            </a:extLst>
          </p:cNvPr>
          <p:cNvSpPr>
            <a:spLocks noGrp="1" noChangeArrowheads="1"/>
          </p:cNvSpPr>
          <p:nvPr>
            <p:ph type="sldNum" sz="quarter" idx="12"/>
          </p:nvPr>
        </p:nvSpPr>
        <p:spPr>
          <a:ln/>
        </p:spPr>
        <p:txBody>
          <a:bodyPr/>
          <a:lstStyle>
            <a:lvl1pPr>
              <a:defRPr/>
            </a:lvl1pPr>
          </a:lstStyle>
          <a:p>
            <a:pPr>
              <a:defRPr/>
            </a:pPr>
            <a:fld id="{A2360366-9014-41E5-8B7B-37F713B19598}" type="slidenum">
              <a:rPr lang="zh-CN" altLang="en-US"/>
              <a:pPr>
                <a:defRPr/>
              </a:pPr>
              <a:t>‹#›</a:t>
            </a:fld>
            <a:endParaRPr lang="en-US" altLang="zh-CN"/>
          </a:p>
        </p:txBody>
      </p:sp>
    </p:spTree>
    <p:extLst>
      <p:ext uri="{BB962C8B-B14F-4D97-AF65-F5344CB8AC3E}">
        <p14:creationId xmlns:p14="http://schemas.microsoft.com/office/powerpoint/2010/main" val="20406503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ltLang="zh-CN"/>
              <a:t>Click to edit Master title style</a:t>
            </a:r>
            <a:endParaRPr lang="zh-CN" alt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ltLang="zh-CN"/>
              <a:t>Edit Master text styles</a:t>
            </a:r>
          </a:p>
        </p:txBody>
      </p:sp>
      <p:sp>
        <p:nvSpPr>
          <p:cNvPr id="4" name="Rectangle 4">
            <a:extLst>
              <a:ext uri="{FF2B5EF4-FFF2-40B4-BE49-F238E27FC236}">
                <a16:creationId xmlns:a16="http://schemas.microsoft.com/office/drawing/2014/main" id="{16C3E16E-62F0-4A2B-83D3-BDE152C746A8}"/>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57832D20-C142-451B-8C1A-6C32F5EAE03E}"/>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CBCBBE8D-6F80-4CC5-B090-10B821540834}"/>
              </a:ext>
            </a:extLst>
          </p:cNvPr>
          <p:cNvSpPr>
            <a:spLocks noGrp="1" noChangeArrowheads="1"/>
          </p:cNvSpPr>
          <p:nvPr>
            <p:ph type="sldNum" sz="quarter" idx="12"/>
          </p:nvPr>
        </p:nvSpPr>
        <p:spPr>
          <a:ln/>
        </p:spPr>
        <p:txBody>
          <a:bodyPr/>
          <a:lstStyle>
            <a:lvl1pPr>
              <a:defRPr/>
            </a:lvl1pPr>
          </a:lstStyle>
          <a:p>
            <a:pPr>
              <a:defRPr/>
            </a:pPr>
            <a:fld id="{E262FDED-90C7-4347-9DFC-60519F3F8F63}" type="slidenum">
              <a:rPr lang="zh-CN" altLang="en-US"/>
              <a:pPr>
                <a:defRPr/>
              </a:pPr>
              <a:t>‹#›</a:t>
            </a:fld>
            <a:endParaRPr lang="en-US" altLang="zh-CN"/>
          </a:p>
        </p:txBody>
      </p:sp>
    </p:spTree>
    <p:extLst>
      <p:ext uri="{BB962C8B-B14F-4D97-AF65-F5344CB8AC3E}">
        <p14:creationId xmlns:p14="http://schemas.microsoft.com/office/powerpoint/2010/main" val="19908201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zh-CN" altLang="en-US"/>
          </a:p>
        </p:txBody>
      </p:sp>
      <p:sp>
        <p:nvSpPr>
          <p:cNvPr id="3" name="Content Placeholder 2"/>
          <p:cNvSpPr>
            <a:spLocks noGrp="1"/>
          </p:cNvSpPr>
          <p:nvPr>
            <p:ph sz="half" idx="1"/>
          </p:nvPr>
        </p:nvSpPr>
        <p:spPr>
          <a:xfrm>
            <a:off x="457200" y="1600200"/>
            <a:ext cx="4038600" cy="4525963"/>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Content Placeholder 3"/>
          <p:cNvSpPr>
            <a:spLocks noGrp="1"/>
          </p:cNvSpPr>
          <p:nvPr>
            <p:ph sz="half" idx="2"/>
          </p:nvPr>
        </p:nvSpPr>
        <p:spPr>
          <a:xfrm>
            <a:off x="4648200" y="1600200"/>
            <a:ext cx="4038600" cy="4525963"/>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5" name="Rectangle 4">
            <a:extLst>
              <a:ext uri="{FF2B5EF4-FFF2-40B4-BE49-F238E27FC236}">
                <a16:creationId xmlns:a16="http://schemas.microsoft.com/office/drawing/2014/main" id="{93D450AA-FCAF-4EA4-933B-CF8A8F50B23C}"/>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762E1A7F-F94B-4C23-BA8C-14ED7982F029}"/>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29AF1CA8-F7B6-4DF9-955F-8F4735736A98}"/>
              </a:ext>
            </a:extLst>
          </p:cNvPr>
          <p:cNvSpPr>
            <a:spLocks noGrp="1" noChangeArrowheads="1"/>
          </p:cNvSpPr>
          <p:nvPr>
            <p:ph type="sldNum" sz="quarter" idx="12"/>
          </p:nvPr>
        </p:nvSpPr>
        <p:spPr>
          <a:ln/>
        </p:spPr>
        <p:txBody>
          <a:bodyPr/>
          <a:lstStyle>
            <a:lvl1pPr>
              <a:defRPr/>
            </a:lvl1pPr>
          </a:lstStyle>
          <a:p>
            <a:pPr>
              <a:defRPr/>
            </a:pPr>
            <a:fld id="{9DCABA64-AC06-46FD-989E-FC32BFA5CF20}" type="slidenum">
              <a:rPr lang="zh-CN" altLang="en-US"/>
              <a:pPr>
                <a:defRPr/>
              </a:pPr>
              <a:t>‹#›</a:t>
            </a:fld>
            <a:endParaRPr lang="en-US" altLang="zh-CN"/>
          </a:p>
        </p:txBody>
      </p:sp>
    </p:spTree>
    <p:extLst>
      <p:ext uri="{BB962C8B-B14F-4D97-AF65-F5344CB8AC3E}">
        <p14:creationId xmlns:p14="http://schemas.microsoft.com/office/powerpoint/2010/main" val="3090064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ltLang="zh-CN"/>
              <a:t>Click to edit Master title style</a:t>
            </a:r>
            <a:endParaRPr lang="zh-CN" alt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7" name="Rectangle 4">
            <a:extLst>
              <a:ext uri="{FF2B5EF4-FFF2-40B4-BE49-F238E27FC236}">
                <a16:creationId xmlns:a16="http://schemas.microsoft.com/office/drawing/2014/main" id="{FC9737C4-905F-4EE0-969C-316693FC1ABE}"/>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a:extLst>
              <a:ext uri="{FF2B5EF4-FFF2-40B4-BE49-F238E27FC236}">
                <a16:creationId xmlns:a16="http://schemas.microsoft.com/office/drawing/2014/main" id="{DCE3E6C1-3645-4E4D-AB7F-60B181D76FC8}"/>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a:extLst>
              <a:ext uri="{FF2B5EF4-FFF2-40B4-BE49-F238E27FC236}">
                <a16:creationId xmlns:a16="http://schemas.microsoft.com/office/drawing/2014/main" id="{5B5ACFE9-0089-4338-89B7-B7EAF22CDBED}"/>
              </a:ext>
            </a:extLst>
          </p:cNvPr>
          <p:cNvSpPr>
            <a:spLocks noGrp="1" noChangeArrowheads="1"/>
          </p:cNvSpPr>
          <p:nvPr>
            <p:ph type="sldNum" sz="quarter" idx="12"/>
          </p:nvPr>
        </p:nvSpPr>
        <p:spPr>
          <a:ln/>
        </p:spPr>
        <p:txBody>
          <a:bodyPr/>
          <a:lstStyle>
            <a:lvl1pPr>
              <a:defRPr/>
            </a:lvl1pPr>
          </a:lstStyle>
          <a:p>
            <a:pPr>
              <a:defRPr/>
            </a:pPr>
            <a:fld id="{38155654-A9B1-4C08-B236-41F1B368F26F}" type="slidenum">
              <a:rPr lang="zh-CN" altLang="en-US"/>
              <a:pPr>
                <a:defRPr/>
              </a:pPr>
              <a:t>‹#›</a:t>
            </a:fld>
            <a:endParaRPr lang="en-US" altLang="zh-CN"/>
          </a:p>
        </p:txBody>
      </p:sp>
    </p:spTree>
    <p:extLst>
      <p:ext uri="{BB962C8B-B14F-4D97-AF65-F5344CB8AC3E}">
        <p14:creationId xmlns:p14="http://schemas.microsoft.com/office/powerpoint/2010/main" val="4649539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zh-CN" altLang="en-US"/>
          </a:p>
        </p:txBody>
      </p:sp>
      <p:sp>
        <p:nvSpPr>
          <p:cNvPr id="3" name="Rectangle 4">
            <a:extLst>
              <a:ext uri="{FF2B5EF4-FFF2-40B4-BE49-F238E27FC236}">
                <a16:creationId xmlns:a16="http://schemas.microsoft.com/office/drawing/2014/main" id="{A4E56526-1F04-4807-BC04-4317ED5E292B}"/>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a:extLst>
              <a:ext uri="{FF2B5EF4-FFF2-40B4-BE49-F238E27FC236}">
                <a16:creationId xmlns:a16="http://schemas.microsoft.com/office/drawing/2014/main" id="{A9C0607A-8AEA-408C-975A-13CA9F390CAA}"/>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a:extLst>
              <a:ext uri="{FF2B5EF4-FFF2-40B4-BE49-F238E27FC236}">
                <a16:creationId xmlns:a16="http://schemas.microsoft.com/office/drawing/2014/main" id="{C589D307-162B-42C0-984E-A351B1267CCD}"/>
              </a:ext>
            </a:extLst>
          </p:cNvPr>
          <p:cNvSpPr>
            <a:spLocks noGrp="1" noChangeArrowheads="1"/>
          </p:cNvSpPr>
          <p:nvPr>
            <p:ph type="sldNum" sz="quarter" idx="12"/>
          </p:nvPr>
        </p:nvSpPr>
        <p:spPr>
          <a:ln/>
        </p:spPr>
        <p:txBody>
          <a:bodyPr/>
          <a:lstStyle>
            <a:lvl1pPr>
              <a:defRPr/>
            </a:lvl1pPr>
          </a:lstStyle>
          <a:p>
            <a:pPr>
              <a:defRPr/>
            </a:pPr>
            <a:fld id="{9664F3D5-530C-48CB-AA6D-73CBB41436E9}" type="slidenum">
              <a:rPr lang="zh-CN" altLang="en-US"/>
              <a:pPr>
                <a:defRPr/>
              </a:pPr>
              <a:t>‹#›</a:t>
            </a:fld>
            <a:endParaRPr lang="en-US" altLang="zh-CN"/>
          </a:p>
        </p:txBody>
      </p:sp>
    </p:spTree>
    <p:extLst>
      <p:ext uri="{BB962C8B-B14F-4D97-AF65-F5344CB8AC3E}">
        <p14:creationId xmlns:p14="http://schemas.microsoft.com/office/powerpoint/2010/main" val="27114432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2EBCDC2-7D89-431B-B0E1-8839521AFA88}"/>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a:extLst>
              <a:ext uri="{FF2B5EF4-FFF2-40B4-BE49-F238E27FC236}">
                <a16:creationId xmlns:a16="http://schemas.microsoft.com/office/drawing/2014/main" id="{2E4677CC-197E-4CE2-A874-2648F02E9715}"/>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a:extLst>
              <a:ext uri="{FF2B5EF4-FFF2-40B4-BE49-F238E27FC236}">
                <a16:creationId xmlns:a16="http://schemas.microsoft.com/office/drawing/2014/main" id="{EE198AC2-E8B0-4630-945C-E72D75FEA9F5}"/>
              </a:ext>
            </a:extLst>
          </p:cNvPr>
          <p:cNvSpPr>
            <a:spLocks noGrp="1" noChangeArrowheads="1"/>
          </p:cNvSpPr>
          <p:nvPr>
            <p:ph type="sldNum" sz="quarter" idx="12"/>
          </p:nvPr>
        </p:nvSpPr>
        <p:spPr>
          <a:ln/>
        </p:spPr>
        <p:txBody>
          <a:bodyPr/>
          <a:lstStyle>
            <a:lvl1pPr>
              <a:defRPr/>
            </a:lvl1pPr>
          </a:lstStyle>
          <a:p>
            <a:pPr>
              <a:defRPr/>
            </a:pPr>
            <a:fld id="{43C15ECB-4AF0-47C2-B06E-1053A4CAA84E}" type="slidenum">
              <a:rPr lang="zh-CN" altLang="en-US"/>
              <a:pPr>
                <a:defRPr/>
              </a:pPr>
              <a:t>‹#›</a:t>
            </a:fld>
            <a:endParaRPr lang="en-US" altLang="zh-CN"/>
          </a:p>
        </p:txBody>
      </p:sp>
    </p:spTree>
    <p:extLst>
      <p:ext uri="{BB962C8B-B14F-4D97-AF65-F5344CB8AC3E}">
        <p14:creationId xmlns:p14="http://schemas.microsoft.com/office/powerpoint/2010/main" val="394621243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ltLang="zh-CN"/>
              <a:t>Click to edit Master title style</a:t>
            </a:r>
            <a:endParaRPr lang="zh-CN" alt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a:t>Edit Master text styles</a:t>
            </a:r>
          </a:p>
        </p:txBody>
      </p:sp>
      <p:sp>
        <p:nvSpPr>
          <p:cNvPr id="5" name="Rectangle 4">
            <a:extLst>
              <a:ext uri="{FF2B5EF4-FFF2-40B4-BE49-F238E27FC236}">
                <a16:creationId xmlns:a16="http://schemas.microsoft.com/office/drawing/2014/main" id="{24A2CD2B-0FFC-419E-AE1F-F4B19BB76889}"/>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8B8DB6CF-5AD4-49FB-8061-46B5E907C619}"/>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44D959AD-AEC0-4B37-A232-680C8F240762}"/>
              </a:ext>
            </a:extLst>
          </p:cNvPr>
          <p:cNvSpPr>
            <a:spLocks noGrp="1" noChangeArrowheads="1"/>
          </p:cNvSpPr>
          <p:nvPr>
            <p:ph type="sldNum" sz="quarter" idx="12"/>
          </p:nvPr>
        </p:nvSpPr>
        <p:spPr>
          <a:ln/>
        </p:spPr>
        <p:txBody>
          <a:bodyPr/>
          <a:lstStyle>
            <a:lvl1pPr>
              <a:defRPr/>
            </a:lvl1pPr>
          </a:lstStyle>
          <a:p>
            <a:pPr>
              <a:defRPr/>
            </a:pPr>
            <a:fld id="{9919E12F-0BBB-47BF-B89D-ABC0E509FA04}" type="slidenum">
              <a:rPr lang="zh-CN" altLang="en-US"/>
              <a:pPr>
                <a:defRPr/>
              </a:pPr>
              <a:t>‹#›</a:t>
            </a:fld>
            <a:endParaRPr lang="en-US" altLang="zh-CN"/>
          </a:p>
        </p:txBody>
      </p:sp>
    </p:spTree>
    <p:extLst>
      <p:ext uri="{BB962C8B-B14F-4D97-AF65-F5344CB8AC3E}">
        <p14:creationId xmlns:p14="http://schemas.microsoft.com/office/powerpoint/2010/main" val="33880550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ltLang="zh-CN"/>
              <a:t>Click to edit Master title style</a:t>
            </a:r>
            <a:endParaRPr lang="zh-CN" alt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a:t>Edit Master text styles</a:t>
            </a:r>
          </a:p>
        </p:txBody>
      </p:sp>
      <p:sp>
        <p:nvSpPr>
          <p:cNvPr id="5" name="Rectangle 4">
            <a:extLst>
              <a:ext uri="{FF2B5EF4-FFF2-40B4-BE49-F238E27FC236}">
                <a16:creationId xmlns:a16="http://schemas.microsoft.com/office/drawing/2014/main" id="{FF99EDC5-5972-4F8F-ACC0-26E63EA5057D}"/>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312076CD-F1DF-42D0-AC0D-F3FF22A5EB5E}"/>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614A8A47-09ED-499C-92D0-89178ABD6CC8}"/>
              </a:ext>
            </a:extLst>
          </p:cNvPr>
          <p:cNvSpPr>
            <a:spLocks noGrp="1" noChangeArrowheads="1"/>
          </p:cNvSpPr>
          <p:nvPr>
            <p:ph type="sldNum" sz="quarter" idx="12"/>
          </p:nvPr>
        </p:nvSpPr>
        <p:spPr>
          <a:ln/>
        </p:spPr>
        <p:txBody>
          <a:bodyPr/>
          <a:lstStyle>
            <a:lvl1pPr>
              <a:defRPr/>
            </a:lvl1pPr>
          </a:lstStyle>
          <a:p>
            <a:pPr>
              <a:defRPr/>
            </a:pPr>
            <a:fld id="{6552CCCF-5C9E-421D-82F6-9B53D919A33E}" type="slidenum">
              <a:rPr lang="zh-CN" altLang="en-US"/>
              <a:pPr>
                <a:defRPr/>
              </a:pPr>
              <a:t>‹#›</a:t>
            </a:fld>
            <a:endParaRPr lang="en-US" altLang="zh-CN"/>
          </a:p>
        </p:txBody>
      </p:sp>
    </p:spTree>
    <p:extLst>
      <p:ext uri="{BB962C8B-B14F-4D97-AF65-F5344CB8AC3E}">
        <p14:creationId xmlns:p14="http://schemas.microsoft.com/office/powerpoint/2010/main" val="39338195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zh-CN" altLang="en-US"/>
          </a:p>
        </p:txBody>
      </p:sp>
      <p:sp>
        <p:nvSpPr>
          <p:cNvPr id="3" name="Vertical Text Placeholder 2"/>
          <p:cNvSpPr>
            <a:spLocks noGrp="1"/>
          </p:cNvSpPr>
          <p:nvPr>
            <p:ph type="body" orient="vert" idx="1"/>
          </p:nvPr>
        </p:nvSpPr>
        <p:spPr/>
        <p:txBody>
          <a:bodyPr vert="eaVert"/>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Rectangle 4">
            <a:extLst>
              <a:ext uri="{FF2B5EF4-FFF2-40B4-BE49-F238E27FC236}">
                <a16:creationId xmlns:a16="http://schemas.microsoft.com/office/drawing/2014/main" id="{DDB092F1-E748-4997-9F5B-4140561987C7}"/>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F5275812-99B8-4D92-B303-2996ECDFF656}"/>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DA329734-D316-4099-B78E-9719E6233592}"/>
              </a:ext>
            </a:extLst>
          </p:cNvPr>
          <p:cNvSpPr>
            <a:spLocks noGrp="1" noChangeArrowheads="1"/>
          </p:cNvSpPr>
          <p:nvPr>
            <p:ph type="sldNum" sz="quarter" idx="12"/>
          </p:nvPr>
        </p:nvSpPr>
        <p:spPr>
          <a:ln/>
        </p:spPr>
        <p:txBody>
          <a:bodyPr/>
          <a:lstStyle>
            <a:lvl1pPr>
              <a:defRPr/>
            </a:lvl1pPr>
          </a:lstStyle>
          <a:p>
            <a:pPr>
              <a:defRPr/>
            </a:pPr>
            <a:fld id="{27E7133F-E164-480B-911B-2B2DFE38C748}" type="slidenum">
              <a:rPr lang="zh-CN" altLang="en-US"/>
              <a:pPr>
                <a:defRPr/>
              </a:pPr>
              <a:t>‹#›</a:t>
            </a:fld>
            <a:endParaRPr lang="en-US" altLang="zh-CN"/>
          </a:p>
        </p:txBody>
      </p:sp>
    </p:spTree>
    <p:extLst>
      <p:ext uri="{BB962C8B-B14F-4D97-AF65-F5344CB8AC3E}">
        <p14:creationId xmlns:p14="http://schemas.microsoft.com/office/powerpoint/2010/main" val="29208628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ltLang="zh-CN"/>
              <a:t>Click to edit Master title style</a:t>
            </a:r>
            <a:endParaRPr lang="zh-CN" alt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Rectangle 4">
            <a:extLst>
              <a:ext uri="{FF2B5EF4-FFF2-40B4-BE49-F238E27FC236}">
                <a16:creationId xmlns:a16="http://schemas.microsoft.com/office/drawing/2014/main" id="{D602E89E-A9DE-4E88-9DC6-017AC28F6873}"/>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441C9089-509D-4BCF-AB39-4FF3A63B2807}"/>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69F1DAD4-941D-4C56-B3CC-4E7F15B65C51}"/>
              </a:ext>
            </a:extLst>
          </p:cNvPr>
          <p:cNvSpPr>
            <a:spLocks noGrp="1" noChangeArrowheads="1"/>
          </p:cNvSpPr>
          <p:nvPr>
            <p:ph type="sldNum" sz="quarter" idx="12"/>
          </p:nvPr>
        </p:nvSpPr>
        <p:spPr>
          <a:ln/>
        </p:spPr>
        <p:txBody>
          <a:bodyPr/>
          <a:lstStyle>
            <a:lvl1pPr>
              <a:defRPr/>
            </a:lvl1pPr>
          </a:lstStyle>
          <a:p>
            <a:pPr>
              <a:defRPr/>
            </a:pPr>
            <a:fld id="{25150A23-2959-4ABA-8449-239617FE55BF}" type="slidenum">
              <a:rPr lang="zh-CN" altLang="en-US"/>
              <a:pPr>
                <a:defRPr/>
              </a:pPr>
              <a:t>‹#›</a:t>
            </a:fld>
            <a:endParaRPr lang="en-US" altLang="zh-CN"/>
          </a:p>
        </p:txBody>
      </p:sp>
    </p:spTree>
    <p:extLst>
      <p:ext uri="{BB962C8B-B14F-4D97-AF65-F5344CB8AC3E}">
        <p14:creationId xmlns:p14="http://schemas.microsoft.com/office/powerpoint/2010/main" val="1038327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2017/10/18</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t>单击此处编辑母版标题样式</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zh-CN" altLang="zh-CN">
              <a:solidFill>
                <a:srgbClr val="000000"/>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zh-CN" altLang="zh-CN">
              <a:solidFill>
                <a:srgbClr val="000000"/>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28C47283-F312-444B-A964-D5D35A7665BC}" type="slidenum">
              <a:rPr lang="zh-CN" altLang="zh-CN" smtClean="0">
                <a:solidFill>
                  <a:srgbClr val="000000"/>
                </a:solidFill>
              </a:rPr>
              <a:pPr fontAlgn="base">
                <a:spcBef>
                  <a:spcPct val="0"/>
                </a:spcBef>
                <a:spcAft>
                  <a:spcPct val="0"/>
                </a:spcAft>
              </a:pPr>
              <a:t>‹#›</a:t>
            </a:fld>
            <a:endParaRPr lang="zh-CN" altLang="zh-CN">
              <a:solidFill>
                <a:srgbClr val="000000"/>
              </a:solidFill>
            </a:endParaRPr>
          </a:p>
        </p:txBody>
      </p:sp>
    </p:spTree>
    <p:extLst>
      <p:ext uri="{BB962C8B-B14F-4D97-AF65-F5344CB8AC3E}">
        <p14:creationId xmlns:p14="http://schemas.microsoft.com/office/powerpoint/2010/main" val="4053850866"/>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ea typeface="宋体" pitchFamily="2" charset="-122"/>
        </a:defRPr>
      </a:lvl2pPr>
      <a:lvl3pPr algn="ctr" rtl="0" fontAlgn="base">
        <a:spcBef>
          <a:spcPct val="0"/>
        </a:spcBef>
        <a:spcAft>
          <a:spcPct val="0"/>
        </a:spcAft>
        <a:defRPr sz="4400">
          <a:solidFill>
            <a:schemeClr val="tx2"/>
          </a:solidFill>
          <a:latin typeface="Times New Roman" pitchFamily="18" charset="0"/>
          <a:ea typeface="宋体" pitchFamily="2" charset="-122"/>
        </a:defRPr>
      </a:lvl3pPr>
      <a:lvl4pPr algn="ctr" rtl="0" fontAlgn="base">
        <a:spcBef>
          <a:spcPct val="0"/>
        </a:spcBef>
        <a:spcAft>
          <a:spcPct val="0"/>
        </a:spcAft>
        <a:defRPr sz="4400">
          <a:solidFill>
            <a:schemeClr val="tx2"/>
          </a:solidFill>
          <a:latin typeface="Times New Roman" pitchFamily="18" charset="0"/>
          <a:ea typeface="宋体" pitchFamily="2" charset="-122"/>
        </a:defRPr>
      </a:lvl4pPr>
      <a:lvl5pPr algn="ctr" rtl="0" fontAlgn="base">
        <a:spcBef>
          <a:spcPct val="0"/>
        </a:spcBef>
        <a:spcAft>
          <a:spcPct val="0"/>
        </a:spcAft>
        <a:defRPr sz="4400">
          <a:solidFill>
            <a:schemeClr val="tx2"/>
          </a:solidFill>
          <a:latin typeface="Times New Roman" pitchFamily="18" charset="0"/>
          <a:ea typeface="宋体" pitchFamily="2" charset="-122"/>
        </a:defRPr>
      </a:lvl5pPr>
      <a:lvl6pPr marL="457200" algn="ctr" rtl="0" fontAlgn="base">
        <a:spcBef>
          <a:spcPct val="0"/>
        </a:spcBef>
        <a:spcAft>
          <a:spcPct val="0"/>
        </a:spcAft>
        <a:defRPr sz="4400">
          <a:solidFill>
            <a:schemeClr val="tx2"/>
          </a:solidFill>
          <a:latin typeface="Times New Roman" pitchFamily="18" charset="0"/>
          <a:ea typeface="宋体" pitchFamily="2" charset="-122"/>
        </a:defRPr>
      </a:lvl6pPr>
      <a:lvl7pPr marL="914400" algn="ctr" rtl="0" fontAlgn="base">
        <a:spcBef>
          <a:spcPct val="0"/>
        </a:spcBef>
        <a:spcAft>
          <a:spcPct val="0"/>
        </a:spcAft>
        <a:defRPr sz="4400">
          <a:solidFill>
            <a:schemeClr val="tx2"/>
          </a:solidFill>
          <a:latin typeface="Times New Roman" pitchFamily="18" charset="0"/>
          <a:ea typeface="宋体" pitchFamily="2" charset="-122"/>
        </a:defRPr>
      </a:lvl7pPr>
      <a:lvl8pPr marL="1371600" algn="ctr" rtl="0" fontAlgn="base">
        <a:spcBef>
          <a:spcPct val="0"/>
        </a:spcBef>
        <a:spcAft>
          <a:spcPct val="0"/>
        </a:spcAft>
        <a:defRPr sz="4400">
          <a:solidFill>
            <a:schemeClr val="tx2"/>
          </a:solidFill>
          <a:latin typeface="Times New Roman" pitchFamily="18" charset="0"/>
          <a:ea typeface="宋体" pitchFamily="2" charset="-122"/>
        </a:defRPr>
      </a:lvl8pPr>
      <a:lvl9pPr marL="1828800" algn="ctr" rtl="0" fontAlgn="base">
        <a:spcBef>
          <a:spcPct val="0"/>
        </a:spcBef>
        <a:spcAft>
          <a:spcPct val="0"/>
        </a:spcAft>
        <a:defRPr sz="4400">
          <a:solidFill>
            <a:schemeClr val="tx2"/>
          </a:solidFill>
          <a:latin typeface="Times New Roman" pitchFamily="18"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456BC1EF-316F-4BA0-9E71-BE453E011EF3}"/>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075" name="Rectangle 3">
            <a:extLst>
              <a:ext uri="{FF2B5EF4-FFF2-40B4-BE49-F238E27FC236}">
                <a16:creationId xmlns:a16="http://schemas.microsoft.com/office/drawing/2014/main" id="{C9E630E1-10A5-4F32-A3AB-E87FD3137A7B}"/>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a:extLst>
              <a:ext uri="{FF2B5EF4-FFF2-40B4-BE49-F238E27FC236}">
                <a16:creationId xmlns:a16="http://schemas.microsoft.com/office/drawing/2014/main" id="{B014F6B8-1D6E-4C68-AD01-E0FF0DF4589C}"/>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US" altLang="zh-CN"/>
          </a:p>
        </p:txBody>
      </p:sp>
      <p:sp>
        <p:nvSpPr>
          <p:cNvPr id="1029" name="Rectangle 5">
            <a:extLst>
              <a:ext uri="{FF2B5EF4-FFF2-40B4-BE49-F238E27FC236}">
                <a16:creationId xmlns:a16="http://schemas.microsoft.com/office/drawing/2014/main" id="{C5B20B1B-6B74-4047-A9DE-FD10F27FAE34}"/>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US" altLang="zh-CN"/>
          </a:p>
        </p:txBody>
      </p:sp>
      <p:sp>
        <p:nvSpPr>
          <p:cNvPr id="1030" name="Rectangle 6">
            <a:extLst>
              <a:ext uri="{FF2B5EF4-FFF2-40B4-BE49-F238E27FC236}">
                <a16:creationId xmlns:a16="http://schemas.microsoft.com/office/drawing/2014/main" id="{43CAA1EB-3748-497B-931A-13CAFD3A9704}"/>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681D5320-EEC7-4CBF-A895-6B5E8797997C}" type="slidenum">
              <a:rPr lang="zh-CN" altLang="en-US"/>
              <a:pPr>
                <a:defRPr/>
              </a:pPr>
              <a:t>‹#›</a:t>
            </a:fld>
            <a:endParaRPr lang="en-US" altLang="zh-CN"/>
          </a:p>
        </p:txBody>
      </p:sp>
    </p:spTree>
    <p:extLst>
      <p:ext uri="{BB962C8B-B14F-4D97-AF65-F5344CB8AC3E}">
        <p14:creationId xmlns:p14="http://schemas.microsoft.com/office/powerpoint/2010/main" val="4227887269"/>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990600" y="2438400"/>
            <a:ext cx="6019800" cy="457200"/>
          </a:xfrm>
          <a:prstGeom prst="rect">
            <a:avLst/>
          </a:prstGeom>
          <a:noFill/>
          <a:ln w="9525">
            <a:noFill/>
            <a:miter lim="800000"/>
            <a:headEnd/>
            <a:tailEnd/>
          </a:ln>
          <a:effectLst/>
        </p:spPr>
        <p:txBody>
          <a:bodyPr>
            <a:spAutoFit/>
          </a:bodyPr>
          <a:lstStyle/>
          <a:p>
            <a:pPr algn="ctr">
              <a:spcBef>
                <a:spcPct val="50000"/>
              </a:spcBef>
            </a:pPr>
            <a:endParaRPr kumimoji="1" lang="zh-CN" altLang="zh-CN" sz="2400">
              <a:latin typeface="Times New Roman" pitchFamily="18" charset="0"/>
            </a:endParaRPr>
          </a:p>
        </p:txBody>
      </p:sp>
      <p:pic>
        <p:nvPicPr>
          <p:cNvPr id="5123" name="Picture 3" descr="油画-62"/>
          <p:cNvPicPr>
            <a:picLocks noChangeAspect="1" noChangeArrowheads="1"/>
          </p:cNvPicPr>
          <p:nvPr/>
        </p:nvPicPr>
        <p:blipFill>
          <a:blip r:embed="rId2">
            <a:clrChange>
              <a:clrFrom>
                <a:srgbClr val="AE898C"/>
              </a:clrFrom>
              <a:clrTo>
                <a:srgbClr val="AE898C">
                  <a:alpha val="0"/>
                </a:srgbClr>
              </a:clrTo>
            </a:clrChange>
            <a:lum bright="48000"/>
          </a:blip>
          <a:srcRect b="7692"/>
          <a:stretch>
            <a:fillRect/>
          </a:stretch>
        </p:blipFill>
        <p:spPr bwMode="auto">
          <a:xfrm>
            <a:off x="6084168" y="897384"/>
            <a:ext cx="3059832" cy="5943600"/>
          </a:xfrm>
          <a:prstGeom prst="rect">
            <a:avLst/>
          </a:prstGeom>
          <a:noFill/>
          <a:ln w="9525">
            <a:noFill/>
            <a:miter lim="800000"/>
            <a:headEnd/>
            <a:tailEnd/>
          </a:ln>
        </p:spPr>
      </p:pic>
      <p:sp>
        <p:nvSpPr>
          <p:cNvPr id="5127" name="Rectangle 7"/>
          <p:cNvSpPr>
            <a:spLocks noChangeArrowheads="1"/>
          </p:cNvSpPr>
          <p:nvPr/>
        </p:nvSpPr>
        <p:spPr bwMode="auto">
          <a:xfrm>
            <a:off x="-468560" y="4216860"/>
            <a:ext cx="7667625" cy="792163"/>
          </a:xfrm>
          <a:prstGeom prst="rect">
            <a:avLst/>
          </a:prstGeom>
          <a:noFill/>
          <a:ln w="9525">
            <a:noFill/>
            <a:miter lim="800000"/>
            <a:headEnd/>
            <a:tailEnd/>
          </a:ln>
          <a:effectLst>
            <a:outerShdw dist="107763" dir="13500000" algn="ctr" rotWithShape="0">
              <a:schemeClr val="bg2"/>
            </a:outerShdw>
          </a:effectLst>
        </p:spPr>
        <p:txBody>
          <a:bodyPr/>
          <a:lstStyle/>
          <a:p>
            <a:pPr marL="342900" indent="-342900" algn="ctr"/>
            <a:r>
              <a:rPr kumimoji="1" lang="zh-CN" altLang="en-US" sz="5400" dirty="0">
                <a:solidFill>
                  <a:srgbClr val="000000"/>
                </a:solidFill>
                <a:latin typeface="Times New Roman" pitchFamily="18" charset="0"/>
                <a:ea typeface="华文行楷" pitchFamily="2" charset="-122"/>
              </a:rPr>
              <a:t>鲁迅   </a:t>
            </a:r>
            <a:endParaRPr kumimoji="1" lang="en-US" altLang="zh-CN" sz="5400" dirty="0">
              <a:solidFill>
                <a:srgbClr val="000000"/>
              </a:solidFill>
              <a:latin typeface="Times New Roman" pitchFamily="18" charset="0"/>
              <a:cs typeface="Times New Roman" pitchFamily="18" charset="0"/>
            </a:endParaRPr>
          </a:p>
          <a:p>
            <a:pPr marL="342900" indent="-342900" algn="ctr"/>
            <a:r>
              <a:rPr kumimoji="1" lang="en-US" altLang="zh-CN" sz="5400" dirty="0">
                <a:solidFill>
                  <a:srgbClr val="000000"/>
                </a:solidFill>
                <a:latin typeface="Times New Roman" pitchFamily="18" charset="0"/>
                <a:ea typeface="华文行楷" pitchFamily="2" charset="-122"/>
              </a:rPr>
              <a:t>《</a:t>
            </a:r>
            <a:r>
              <a:rPr kumimoji="1" lang="zh-CN" altLang="en-US" sz="5400" dirty="0">
                <a:solidFill>
                  <a:srgbClr val="000000"/>
                </a:solidFill>
                <a:latin typeface="Times New Roman" pitchFamily="18" charset="0"/>
                <a:ea typeface="华文行楷" pitchFamily="2" charset="-122"/>
              </a:rPr>
              <a:t>且介亭杂文</a:t>
            </a:r>
            <a:r>
              <a:rPr kumimoji="1" lang="en-US" altLang="zh-CN" sz="5400" dirty="0">
                <a:solidFill>
                  <a:srgbClr val="000000"/>
                </a:solidFill>
                <a:latin typeface="Times New Roman" pitchFamily="18" charset="0"/>
                <a:ea typeface="华文行楷" pitchFamily="2" charset="-122"/>
              </a:rPr>
              <a:t>》</a:t>
            </a:r>
          </a:p>
        </p:txBody>
      </p:sp>
      <p:sp>
        <p:nvSpPr>
          <p:cNvPr id="2" name="TextBox 1"/>
          <p:cNvSpPr txBox="1"/>
          <p:nvPr/>
        </p:nvSpPr>
        <p:spPr>
          <a:xfrm>
            <a:off x="407492" y="1607403"/>
            <a:ext cx="6602908" cy="1569660"/>
          </a:xfrm>
          <a:prstGeom prst="rect">
            <a:avLst/>
          </a:prstGeom>
          <a:noFill/>
        </p:spPr>
        <p:txBody>
          <a:bodyPr wrap="square" rtlCol="0">
            <a:spAutoFit/>
          </a:bodyPr>
          <a:lstStyle/>
          <a:p>
            <a:r>
              <a:rPr lang="zh-CN" altLang="en-US" sz="4800" dirty="0">
                <a:latin typeface="黑体" pitchFamily="49" charset="-122"/>
                <a:ea typeface="黑体" pitchFamily="49" charset="-122"/>
              </a:rPr>
              <a:t>中国人失掉自信力了</a:t>
            </a:r>
            <a:endParaRPr lang="en-US" altLang="zh-CN" sz="4800" dirty="0">
              <a:latin typeface="黑体" pitchFamily="49" charset="-122"/>
              <a:ea typeface="黑体" pitchFamily="49" charset="-122"/>
            </a:endParaRPr>
          </a:p>
          <a:p>
            <a:r>
              <a:rPr lang="zh-CN" altLang="en-US" sz="4800" dirty="0">
                <a:latin typeface="黑体" pitchFamily="49" charset="-122"/>
                <a:ea typeface="黑体" pitchFamily="49" charset="-122"/>
              </a:rPr>
              <a:t>       </a:t>
            </a:r>
            <a:r>
              <a:rPr lang="zh-CN" altLang="en-US" sz="4800" dirty="0">
                <a:solidFill>
                  <a:srgbClr val="FF0000"/>
                </a:solidFill>
                <a:latin typeface="黑体" pitchFamily="49" charset="-122"/>
                <a:ea typeface="黑体" pitchFamily="49" charset="-122"/>
              </a:rPr>
              <a:t>吗？</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5127"/>
                                        </p:tgtEl>
                                        <p:attrNameLst>
                                          <p:attrName>style.visibility</p:attrName>
                                        </p:attrNameLst>
                                      </p:cBhvr>
                                      <p:to>
                                        <p:strVal val="visible"/>
                                      </p:to>
                                    </p:set>
                                    <p:animEffect transition="in" filter="dissolve">
                                      <p:cBhvr>
                                        <p:cTn id="15" dur="500"/>
                                        <p:tgtEl>
                                          <p:spTgt spid="5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6"/>
          <p:cNvSpPr txBox="1">
            <a:spLocks noChangeArrowheads="1"/>
          </p:cNvSpPr>
          <p:nvPr/>
        </p:nvSpPr>
        <p:spPr bwMode="auto">
          <a:xfrm>
            <a:off x="396875" y="1331471"/>
            <a:ext cx="8496300" cy="4185761"/>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2800" b="1" dirty="0">
                <a:latin typeface="黑体" pitchFamily="49" charset="-122"/>
                <a:ea typeface="黑体" pitchFamily="49" charset="-122"/>
              </a:rPr>
              <a:t>    《</a:t>
            </a:r>
            <a:r>
              <a:rPr lang="zh-CN" sz="2800" b="1" dirty="0">
                <a:latin typeface="黑体" pitchFamily="49" charset="-122"/>
                <a:ea typeface="黑体" pitchFamily="49" charset="-122"/>
              </a:rPr>
              <a:t>且介亭杂文</a:t>
            </a:r>
            <a:r>
              <a:rPr lang="zh-CN" altLang="zh-CN" sz="2800" b="1" dirty="0">
                <a:latin typeface="黑体" pitchFamily="49" charset="-122"/>
                <a:ea typeface="黑体" pitchFamily="49" charset="-122"/>
              </a:rPr>
              <a:t>》1935</a:t>
            </a:r>
            <a:r>
              <a:rPr lang="zh-CN" sz="2800" b="1" dirty="0">
                <a:latin typeface="黑体" pitchFamily="49" charset="-122"/>
                <a:ea typeface="黑体" pitchFamily="49" charset="-122"/>
              </a:rPr>
              <a:t>年</a:t>
            </a:r>
            <a:r>
              <a:rPr lang="zh-CN" altLang="zh-CN" sz="2800" b="1" dirty="0">
                <a:latin typeface="黑体" pitchFamily="49" charset="-122"/>
                <a:ea typeface="黑体" pitchFamily="49" charset="-122"/>
              </a:rPr>
              <a:t>12</a:t>
            </a:r>
            <a:r>
              <a:rPr lang="zh-CN" sz="2800" b="1" dirty="0">
                <a:latin typeface="黑体" pitchFamily="49" charset="-122"/>
                <a:ea typeface="黑体" pitchFamily="49" charset="-122"/>
              </a:rPr>
              <a:t>月编订，收入了</a:t>
            </a:r>
            <a:r>
              <a:rPr lang="zh-CN" altLang="zh-CN" sz="2800" b="1" dirty="0">
                <a:latin typeface="黑体" pitchFamily="49" charset="-122"/>
                <a:ea typeface="黑体" pitchFamily="49" charset="-122"/>
              </a:rPr>
              <a:t>1934</a:t>
            </a:r>
            <a:r>
              <a:rPr lang="zh-CN" sz="2800" b="1" dirty="0">
                <a:latin typeface="黑体" pitchFamily="49" charset="-122"/>
                <a:ea typeface="黑体" pitchFamily="49" charset="-122"/>
              </a:rPr>
              <a:t>年鲁迅创作的杂文。在这本杂文集的命名中，鲁迅用了</a:t>
            </a:r>
            <a:r>
              <a:rPr lang="zh-CN" sz="2800" b="1" dirty="0">
                <a:latin typeface="Times New Roman"/>
                <a:ea typeface="黑体" pitchFamily="49" charset="-122"/>
              </a:rPr>
              <a:t>“</a:t>
            </a:r>
            <a:r>
              <a:rPr lang="zh-CN" sz="2800" b="1" dirty="0">
                <a:latin typeface="黑体" pitchFamily="49" charset="-122"/>
                <a:ea typeface="黑体" pitchFamily="49" charset="-122"/>
              </a:rPr>
              <a:t>损形</a:t>
            </a:r>
            <a:r>
              <a:rPr lang="zh-CN" sz="2800" b="1" dirty="0">
                <a:latin typeface="Times New Roman"/>
                <a:ea typeface="黑体" pitchFamily="49" charset="-122"/>
              </a:rPr>
              <a:t>”</a:t>
            </a:r>
            <a:r>
              <a:rPr lang="zh-CN" sz="2800" b="1" dirty="0">
                <a:latin typeface="黑体" pitchFamily="49" charset="-122"/>
                <a:ea typeface="黑体" pitchFamily="49" charset="-122"/>
              </a:rPr>
              <a:t>的修辞手法，</a:t>
            </a:r>
            <a:r>
              <a:rPr lang="zh-CN" sz="2800" b="1" dirty="0">
                <a:solidFill>
                  <a:srgbClr val="0000FF"/>
                </a:solidFill>
                <a:latin typeface="Times New Roman"/>
                <a:ea typeface="黑体" pitchFamily="49" charset="-122"/>
              </a:rPr>
              <a:t>“</a:t>
            </a:r>
            <a:r>
              <a:rPr lang="zh-CN" sz="2800" b="1" dirty="0">
                <a:solidFill>
                  <a:srgbClr val="0000FF"/>
                </a:solidFill>
                <a:latin typeface="黑体" pitchFamily="49" charset="-122"/>
                <a:ea typeface="黑体" pitchFamily="49" charset="-122"/>
              </a:rPr>
              <a:t>且介</a:t>
            </a:r>
            <a:r>
              <a:rPr lang="zh-CN" sz="2800" b="1" dirty="0">
                <a:solidFill>
                  <a:srgbClr val="0000FF"/>
                </a:solidFill>
                <a:latin typeface="Times New Roman"/>
                <a:ea typeface="黑体" pitchFamily="49" charset="-122"/>
              </a:rPr>
              <a:t>”</a:t>
            </a:r>
            <a:r>
              <a:rPr lang="zh-CN" sz="2800" b="1" dirty="0">
                <a:solidFill>
                  <a:srgbClr val="0000FF"/>
                </a:solidFill>
                <a:latin typeface="黑体" pitchFamily="49" charset="-122"/>
                <a:ea typeface="黑体" pitchFamily="49" charset="-122"/>
              </a:rPr>
              <a:t>分别是租界二字的一半，即</a:t>
            </a:r>
            <a:r>
              <a:rPr lang="zh-CN" sz="2800" b="1" dirty="0">
                <a:solidFill>
                  <a:srgbClr val="0000FF"/>
                </a:solidFill>
                <a:latin typeface="Times New Roman"/>
                <a:ea typeface="黑体" pitchFamily="49" charset="-122"/>
              </a:rPr>
              <a:t>“</a:t>
            </a:r>
            <a:r>
              <a:rPr lang="zh-CN" sz="2800" b="1" dirty="0">
                <a:solidFill>
                  <a:srgbClr val="0000FF"/>
                </a:solidFill>
                <a:latin typeface="黑体" pitchFamily="49" charset="-122"/>
                <a:ea typeface="黑体" pitchFamily="49" charset="-122"/>
              </a:rPr>
              <a:t>租界</a:t>
            </a:r>
            <a:r>
              <a:rPr lang="zh-CN" sz="2800" b="1" dirty="0">
                <a:solidFill>
                  <a:srgbClr val="0000FF"/>
                </a:solidFill>
                <a:latin typeface="Times New Roman"/>
                <a:ea typeface="黑体" pitchFamily="49" charset="-122"/>
              </a:rPr>
              <a:t>”</a:t>
            </a:r>
            <a:r>
              <a:rPr lang="zh-CN" sz="2800" b="1" dirty="0">
                <a:solidFill>
                  <a:srgbClr val="0000FF"/>
                </a:solidFill>
                <a:latin typeface="黑体" pitchFamily="49" charset="-122"/>
                <a:ea typeface="黑体" pitchFamily="49" charset="-122"/>
              </a:rPr>
              <a:t>的意思。</a:t>
            </a:r>
            <a:endParaRPr lang="en-US" altLang="zh-CN" sz="2800" b="1" dirty="0">
              <a:solidFill>
                <a:srgbClr val="0000FF"/>
              </a:solidFill>
              <a:latin typeface="黑体" pitchFamily="49" charset="-122"/>
              <a:ea typeface="黑体" pitchFamily="49" charset="-122"/>
            </a:endParaRPr>
          </a:p>
          <a:p>
            <a:pPr>
              <a:spcBef>
                <a:spcPct val="50000"/>
              </a:spcBef>
            </a:pPr>
            <a:r>
              <a:rPr lang="en-US" altLang="zh-CN" sz="2800" b="1" dirty="0">
                <a:solidFill>
                  <a:srgbClr val="0000FF"/>
                </a:solidFill>
                <a:latin typeface="黑体" pitchFamily="49" charset="-122"/>
                <a:ea typeface="黑体" pitchFamily="49" charset="-122"/>
              </a:rPr>
              <a:t>    </a:t>
            </a:r>
            <a:r>
              <a:rPr lang="zh-CN" sz="2800" b="1" dirty="0">
                <a:latin typeface="黑体" pitchFamily="49" charset="-122"/>
                <a:ea typeface="黑体" pitchFamily="49" charset="-122"/>
              </a:rPr>
              <a:t>当时，鲁迅生活在上海北四川路，这是帝国主义越过租界范围以后修筑马路的区域，</a:t>
            </a:r>
            <a:r>
              <a:rPr lang="zh-CN" sz="2800" b="1" dirty="0">
                <a:solidFill>
                  <a:srgbClr val="FF0000"/>
                </a:solidFill>
                <a:latin typeface="黑体" pitchFamily="49" charset="-122"/>
                <a:ea typeface="黑体" pitchFamily="49" charset="-122"/>
              </a:rPr>
              <a:t>被称为半租界。</a:t>
            </a:r>
            <a:r>
              <a:rPr lang="zh-CN" sz="2800" b="1" dirty="0">
                <a:latin typeface="黑体" pitchFamily="49" charset="-122"/>
                <a:ea typeface="黑体" pitchFamily="49" charset="-122"/>
              </a:rPr>
              <a:t>鲁迅以杂文集名告诉读者，这些</a:t>
            </a:r>
            <a:r>
              <a:rPr lang="zh-CN" sz="2800" b="1" dirty="0">
                <a:solidFill>
                  <a:srgbClr val="FF0000"/>
                </a:solidFill>
                <a:latin typeface="黑体" pitchFamily="49" charset="-122"/>
                <a:ea typeface="黑体" pitchFamily="49" charset="-122"/>
              </a:rPr>
              <a:t>杂文创作于</a:t>
            </a:r>
            <a:r>
              <a:rPr lang="zh-CN" sz="2800" b="1" dirty="0">
                <a:solidFill>
                  <a:srgbClr val="FF0000"/>
                </a:solidFill>
                <a:latin typeface="Times New Roman"/>
                <a:ea typeface="黑体" pitchFamily="49" charset="-122"/>
              </a:rPr>
              <a:t>“</a:t>
            </a:r>
            <a:r>
              <a:rPr lang="zh-CN" sz="2800" b="1" dirty="0">
                <a:solidFill>
                  <a:srgbClr val="FF0000"/>
                </a:solidFill>
                <a:latin typeface="黑体" pitchFamily="49" charset="-122"/>
                <a:ea typeface="黑体" pitchFamily="49" charset="-122"/>
              </a:rPr>
              <a:t>半租界的亭子间</a:t>
            </a:r>
            <a:r>
              <a:rPr lang="zh-CN" sz="2800" b="1" dirty="0">
                <a:solidFill>
                  <a:srgbClr val="FF0000"/>
                </a:solidFill>
                <a:latin typeface="Times New Roman"/>
                <a:ea typeface="黑体" pitchFamily="49" charset="-122"/>
              </a:rPr>
              <a:t>”</a:t>
            </a:r>
            <a:r>
              <a:rPr lang="zh-CN" sz="2800" b="1" dirty="0">
                <a:latin typeface="黑体" pitchFamily="49" charset="-122"/>
                <a:ea typeface="黑体" pitchFamily="49" charset="-122"/>
              </a:rPr>
              <a:t>，表达了对半封建半殖民地的旧中国的无比愤懑之情。</a:t>
            </a:r>
          </a:p>
        </p:txBody>
      </p:sp>
    </p:spTree>
    <p:extLst>
      <p:ext uri="{BB962C8B-B14F-4D97-AF65-F5344CB8AC3E}">
        <p14:creationId xmlns:p14="http://schemas.microsoft.com/office/powerpoint/2010/main" val="287527986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1219200" y="990600"/>
            <a:ext cx="5867400" cy="457200"/>
          </a:xfrm>
          <a:prstGeom prst="rect">
            <a:avLst/>
          </a:prstGeom>
          <a:noFill/>
          <a:ln w="12700" cap="sq">
            <a:noFill/>
            <a:miter lim="800000"/>
            <a:headEnd type="none" w="sm" len="sm"/>
            <a:tailEnd type="none" w="sm" len="sm"/>
          </a:ln>
          <a:effectLst/>
        </p:spPr>
        <p:txBody>
          <a:bodyPr>
            <a:spAutoFit/>
          </a:bodyPr>
          <a:lstStyle/>
          <a:p>
            <a:pPr>
              <a:spcBef>
                <a:spcPct val="50000"/>
              </a:spcBef>
            </a:pPr>
            <a:endParaRPr kumimoji="1" lang="zh-CN" altLang="zh-CN" sz="2400">
              <a:latin typeface="楷体_GB2312" pitchFamily="49" charset="-122"/>
              <a:ea typeface="楷体_GB2312" pitchFamily="49" charset="-122"/>
            </a:endParaRPr>
          </a:p>
        </p:txBody>
      </p:sp>
      <p:sp>
        <p:nvSpPr>
          <p:cNvPr id="6147" name="Text Box 3"/>
          <p:cNvSpPr txBox="1">
            <a:spLocks noChangeArrowheads="1"/>
          </p:cNvSpPr>
          <p:nvPr/>
        </p:nvSpPr>
        <p:spPr bwMode="auto">
          <a:xfrm>
            <a:off x="1447800" y="1828800"/>
            <a:ext cx="6705600" cy="457200"/>
          </a:xfrm>
          <a:prstGeom prst="rect">
            <a:avLst/>
          </a:prstGeom>
          <a:noFill/>
          <a:ln w="12700" cap="sq">
            <a:noFill/>
            <a:miter lim="800000"/>
            <a:headEnd type="none" w="sm" len="sm"/>
            <a:tailEnd type="none" w="sm" len="sm"/>
          </a:ln>
          <a:effectLst/>
        </p:spPr>
        <p:txBody>
          <a:bodyPr>
            <a:spAutoFit/>
          </a:bodyPr>
          <a:lstStyle/>
          <a:p>
            <a:pPr>
              <a:spcBef>
                <a:spcPct val="50000"/>
              </a:spcBef>
            </a:pPr>
            <a:endParaRPr kumimoji="1" lang="zh-CN" altLang="zh-CN" sz="2400">
              <a:latin typeface="楷体_GB2312" pitchFamily="49" charset="-122"/>
              <a:ea typeface="楷体_GB2312" pitchFamily="49" charset="-122"/>
            </a:endParaRPr>
          </a:p>
        </p:txBody>
      </p:sp>
      <p:sp>
        <p:nvSpPr>
          <p:cNvPr id="6148" name="Text Box 4"/>
          <p:cNvSpPr txBox="1">
            <a:spLocks noChangeArrowheads="1"/>
          </p:cNvSpPr>
          <p:nvPr/>
        </p:nvSpPr>
        <p:spPr bwMode="auto">
          <a:xfrm>
            <a:off x="533400" y="0"/>
            <a:ext cx="8208963" cy="6408738"/>
          </a:xfrm>
          <a:prstGeom prst="rect">
            <a:avLst/>
          </a:prstGeom>
          <a:solidFill>
            <a:schemeClr val="bg1"/>
          </a:solidFill>
          <a:ln w="3175" cap="sq">
            <a:noFill/>
            <a:miter lim="800000"/>
            <a:headEnd type="none" w="sm" len="sm"/>
            <a:tailEnd type="none" w="sm" len="sm"/>
          </a:ln>
          <a:effectLst/>
        </p:spPr>
        <p:txBody>
          <a:bodyPr>
            <a:spAutoFit/>
          </a:bodyPr>
          <a:lstStyle/>
          <a:p>
            <a:pPr>
              <a:spcBef>
                <a:spcPct val="50000"/>
              </a:spcBef>
            </a:pPr>
            <a:r>
              <a:rPr kumimoji="1" lang="zh-CN" altLang="en-US" sz="3600" b="1" u="sng" dirty="0">
                <a:solidFill>
                  <a:srgbClr val="000066"/>
                </a:solidFill>
                <a:latin typeface="楷体_GB2312" pitchFamily="49" charset="-122"/>
                <a:ea typeface="楷体_GB2312" pitchFamily="49" charset="-122"/>
              </a:rPr>
              <a:t>鲁迅</a:t>
            </a:r>
            <a:r>
              <a:rPr kumimoji="1" lang="zh-CN" altLang="en-US" sz="3600" b="1" dirty="0">
                <a:solidFill>
                  <a:srgbClr val="000066"/>
                </a:solidFill>
                <a:latin typeface="楷体_GB2312" pitchFamily="49" charset="-122"/>
                <a:ea typeface="楷体_GB2312" pitchFamily="49" charset="-122"/>
              </a:rPr>
              <a:t>，</a:t>
            </a:r>
            <a:r>
              <a:rPr kumimoji="1" lang="zh-CN" altLang="en-US" sz="3600" b="1" dirty="0">
                <a:latin typeface="楷体_GB2312" pitchFamily="49" charset="-122"/>
                <a:ea typeface="楷体_GB2312" pitchFamily="49" charset="-122"/>
              </a:rPr>
              <a:t>原名周树人，字豫才。</a:t>
            </a:r>
            <a:r>
              <a:rPr kumimoji="1" lang="zh-CN" altLang="en-US" sz="3600" b="1" dirty="0">
                <a:solidFill>
                  <a:srgbClr val="663300"/>
                </a:solidFill>
                <a:latin typeface="楷体_GB2312" pitchFamily="49" charset="-122"/>
                <a:ea typeface="楷体_GB2312" pitchFamily="49" charset="-122"/>
              </a:rPr>
              <a:t>我国现代伟大的无产阶级文学家、思想家、革命家。</a:t>
            </a:r>
            <a:r>
              <a:rPr kumimoji="1" lang="zh-CN" altLang="en-US" sz="3600" b="1" dirty="0">
                <a:latin typeface="楷体_GB2312" pitchFamily="49" charset="-122"/>
                <a:ea typeface="楷体_GB2312" pitchFamily="49" charset="-122"/>
              </a:rPr>
              <a:t>主要作品有：</a:t>
            </a:r>
          </a:p>
          <a:p>
            <a:pPr>
              <a:spcBef>
                <a:spcPct val="50000"/>
              </a:spcBef>
            </a:pPr>
            <a:r>
              <a:rPr kumimoji="1" lang="zh-CN" altLang="en-US" sz="3600" b="1" dirty="0">
                <a:latin typeface="楷体_GB2312" pitchFamily="49" charset="-122"/>
                <a:ea typeface="楷体_GB2312" pitchFamily="49" charset="-122"/>
              </a:rPr>
              <a:t>小说集</a:t>
            </a:r>
            <a:r>
              <a:rPr kumimoji="1" lang="en-US" altLang="zh-CN" sz="3600" b="1" dirty="0">
                <a:solidFill>
                  <a:srgbClr val="FF0066"/>
                </a:solidFill>
                <a:latin typeface="楷体_GB2312" pitchFamily="49" charset="-122"/>
                <a:ea typeface="楷体_GB2312" pitchFamily="49" charset="-122"/>
              </a:rPr>
              <a:t>《</a:t>
            </a:r>
            <a:r>
              <a:rPr kumimoji="1" lang="zh-CN" altLang="en-US" sz="3600" b="1" dirty="0">
                <a:solidFill>
                  <a:srgbClr val="FF0066"/>
                </a:solidFill>
                <a:latin typeface="楷体_GB2312" pitchFamily="49" charset="-122"/>
                <a:ea typeface="楷体_GB2312" pitchFamily="49" charset="-122"/>
              </a:rPr>
              <a:t>呐喊</a:t>
            </a:r>
            <a:r>
              <a:rPr kumimoji="1" lang="en-US" altLang="zh-CN" sz="3600" b="1" dirty="0">
                <a:solidFill>
                  <a:srgbClr val="FF0066"/>
                </a:solidFill>
                <a:latin typeface="楷体_GB2312" pitchFamily="49" charset="-122"/>
                <a:ea typeface="楷体_GB2312" pitchFamily="49" charset="-122"/>
              </a:rPr>
              <a:t>》</a:t>
            </a:r>
            <a:r>
              <a:rPr kumimoji="1" lang="zh-CN" altLang="en-US" sz="3600" b="1" dirty="0">
                <a:solidFill>
                  <a:srgbClr val="FF0066"/>
                </a:solidFill>
                <a:latin typeface="楷体_GB2312" pitchFamily="49" charset="-122"/>
                <a:ea typeface="楷体_GB2312" pitchFamily="49" charset="-122"/>
              </a:rPr>
              <a:t>、</a:t>
            </a:r>
            <a:r>
              <a:rPr kumimoji="1" lang="en-US" altLang="zh-CN" sz="3600" b="1" dirty="0">
                <a:solidFill>
                  <a:srgbClr val="FF0066"/>
                </a:solidFill>
                <a:latin typeface="楷体_GB2312" pitchFamily="49" charset="-122"/>
                <a:ea typeface="楷体_GB2312" pitchFamily="49" charset="-122"/>
              </a:rPr>
              <a:t>《</a:t>
            </a:r>
            <a:r>
              <a:rPr kumimoji="1" lang="zh-CN" altLang="en-US" sz="3600" b="1" dirty="0">
                <a:solidFill>
                  <a:srgbClr val="FF0066"/>
                </a:solidFill>
                <a:latin typeface="楷体_GB2312" pitchFamily="49" charset="-122"/>
                <a:ea typeface="楷体_GB2312" pitchFamily="49" charset="-122"/>
              </a:rPr>
              <a:t>彷徨</a:t>
            </a:r>
            <a:r>
              <a:rPr kumimoji="1" lang="en-US" altLang="zh-CN" sz="3600" b="1" dirty="0">
                <a:solidFill>
                  <a:srgbClr val="FF0066"/>
                </a:solidFill>
                <a:latin typeface="楷体_GB2312" pitchFamily="49" charset="-122"/>
                <a:ea typeface="楷体_GB2312" pitchFamily="49" charset="-122"/>
              </a:rPr>
              <a:t>》</a:t>
            </a:r>
            <a:r>
              <a:rPr kumimoji="1" lang="zh-CN" altLang="en-US" sz="3600" b="1" dirty="0">
                <a:latin typeface="楷体_GB2312" pitchFamily="49" charset="-122"/>
                <a:ea typeface="楷体_GB2312" pitchFamily="49" charset="-122"/>
              </a:rPr>
              <a:t>；</a:t>
            </a:r>
          </a:p>
          <a:p>
            <a:pPr>
              <a:spcBef>
                <a:spcPct val="50000"/>
              </a:spcBef>
            </a:pPr>
            <a:r>
              <a:rPr kumimoji="1" lang="zh-CN" altLang="en-US" sz="3600" b="1" dirty="0">
                <a:latin typeface="楷体_GB2312" pitchFamily="49" charset="-122"/>
                <a:ea typeface="楷体_GB2312" pitchFamily="49" charset="-122"/>
              </a:rPr>
              <a:t>历史小说集</a:t>
            </a:r>
            <a:r>
              <a:rPr kumimoji="1" lang="en-US" altLang="zh-CN" sz="3600" b="1" dirty="0">
                <a:solidFill>
                  <a:srgbClr val="FF0066"/>
                </a:solidFill>
                <a:latin typeface="楷体_GB2312" pitchFamily="49" charset="-122"/>
                <a:ea typeface="楷体_GB2312" pitchFamily="49" charset="-122"/>
              </a:rPr>
              <a:t>《</a:t>
            </a:r>
            <a:r>
              <a:rPr kumimoji="1" lang="zh-CN" altLang="en-US" sz="3600" b="1" dirty="0">
                <a:solidFill>
                  <a:srgbClr val="FF0066"/>
                </a:solidFill>
                <a:latin typeface="楷体_GB2312" pitchFamily="49" charset="-122"/>
                <a:ea typeface="楷体_GB2312" pitchFamily="49" charset="-122"/>
              </a:rPr>
              <a:t>故事新编</a:t>
            </a:r>
            <a:r>
              <a:rPr kumimoji="1" lang="en-US" altLang="zh-CN" sz="3600" b="1" dirty="0">
                <a:solidFill>
                  <a:srgbClr val="FF0066"/>
                </a:solidFill>
                <a:latin typeface="楷体_GB2312" pitchFamily="49" charset="-122"/>
                <a:ea typeface="楷体_GB2312" pitchFamily="49" charset="-122"/>
              </a:rPr>
              <a:t>》</a:t>
            </a:r>
            <a:r>
              <a:rPr kumimoji="1" lang="zh-CN" altLang="en-US" sz="3600" b="1" dirty="0">
                <a:latin typeface="楷体_GB2312" pitchFamily="49" charset="-122"/>
                <a:ea typeface="楷体_GB2312" pitchFamily="49" charset="-122"/>
              </a:rPr>
              <a:t>；</a:t>
            </a:r>
          </a:p>
          <a:p>
            <a:pPr>
              <a:spcBef>
                <a:spcPct val="50000"/>
              </a:spcBef>
            </a:pPr>
            <a:r>
              <a:rPr kumimoji="1" lang="zh-CN" altLang="en-US" sz="3600" b="1" dirty="0">
                <a:latin typeface="楷体_GB2312" pitchFamily="49" charset="-122"/>
                <a:ea typeface="楷体_GB2312" pitchFamily="49" charset="-122"/>
              </a:rPr>
              <a:t>散文集</a:t>
            </a:r>
            <a:r>
              <a:rPr kumimoji="1" lang="en-US" altLang="zh-CN" sz="3600" b="1" dirty="0">
                <a:solidFill>
                  <a:srgbClr val="FF0000"/>
                </a:solidFill>
                <a:latin typeface="楷体_GB2312" pitchFamily="49" charset="-122"/>
                <a:ea typeface="楷体_GB2312" pitchFamily="49" charset="-122"/>
              </a:rPr>
              <a:t>《</a:t>
            </a:r>
            <a:r>
              <a:rPr kumimoji="1" lang="zh-CN" altLang="en-US" sz="3600" b="1" dirty="0">
                <a:solidFill>
                  <a:srgbClr val="FF0000"/>
                </a:solidFill>
                <a:latin typeface="楷体_GB2312" pitchFamily="49" charset="-122"/>
                <a:ea typeface="楷体_GB2312" pitchFamily="49" charset="-122"/>
              </a:rPr>
              <a:t>朝花夕拾</a:t>
            </a:r>
            <a:r>
              <a:rPr kumimoji="1" lang="en-US" altLang="zh-CN" sz="3600" b="1" dirty="0">
                <a:solidFill>
                  <a:srgbClr val="FF0000"/>
                </a:solidFill>
                <a:latin typeface="楷体_GB2312" pitchFamily="49" charset="-122"/>
                <a:ea typeface="楷体_GB2312" pitchFamily="49" charset="-122"/>
              </a:rPr>
              <a:t>》</a:t>
            </a:r>
            <a:r>
              <a:rPr kumimoji="1" lang="zh-CN" altLang="en-US" sz="3600" b="1" dirty="0">
                <a:latin typeface="楷体_GB2312" pitchFamily="49" charset="-122"/>
                <a:ea typeface="楷体_GB2312" pitchFamily="49" charset="-122"/>
              </a:rPr>
              <a:t>；</a:t>
            </a:r>
          </a:p>
          <a:p>
            <a:pPr>
              <a:spcBef>
                <a:spcPct val="50000"/>
              </a:spcBef>
            </a:pPr>
            <a:r>
              <a:rPr kumimoji="1" lang="zh-CN" altLang="en-US" sz="3600" b="1" dirty="0">
                <a:latin typeface="楷体_GB2312" pitchFamily="49" charset="-122"/>
                <a:ea typeface="楷体_GB2312" pitchFamily="49" charset="-122"/>
              </a:rPr>
              <a:t>散文诗集</a:t>
            </a:r>
            <a:r>
              <a:rPr kumimoji="1" lang="en-US" altLang="zh-CN" sz="3600" b="1" dirty="0">
                <a:solidFill>
                  <a:srgbClr val="FF0066"/>
                </a:solidFill>
                <a:latin typeface="楷体_GB2312" pitchFamily="49" charset="-122"/>
                <a:ea typeface="楷体_GB2312" pitchFamily="49" charset="-122"/>
              </a:rPr>
              <a:t>《</a:t>
            </a:r>
            <a:r>
              <a:rPr kumimoji="1" lang="zh-CN" altLang="en-US" sz="3600" b="1" dirty="0">
                <a:solidFill>
                  <a:srgbClr val="FF0066"/>
                </a:solidFill>
                <a:latin typeface="楷体_GB2312" pitchFamily="49" charset="-122"/>
                <a:ea typeface="楷体_GB2312" pitchFamily="49" charset="-122"/>
              </a:rPr>
              <a:t>野草</a:t>
            </a:r>
            <a:r>
              <a:rPr kumimoji="1" lang="en-US" altLang="zh-CN" sz="3600" b="1" dirty="0">
                <a:solidFill>
                  <a:srgbClr val="FF0066"/>
                </a:solidFill>
                <a:latin typeface="楷体_GB2312" pitchFamily="49" charset="-122"/>
                <a:ea typeface="楷体_GB2312" pitchFamily="49" charset="-122"/>
              </a:rPr>
              <a:t>》</a:t>
            </a:r>
            <a:r>
              <a:rPr kumimoji="1" lang="zh-CN" altLang="en-US" sz="3600" b="1" dirty="0">
                <a:latin typeface="楷体_GB2312" pitchFamily="49" charset="-122"/>
                <a:ea typeface="楷体_GB2312" pitchFamily="49" charset="-122"/>
              </a:rPr>
              <a:t>；</a:t>
            </a:r>
          </a:p>
          <a:p>
            <a:pPr>
              <a:spcBef>
                <a:spcPct val="50000"/>
              </a:spcBef>
            </a:pPr>
            <a:r>
              <a:rPr kumimoji="1" lang="zh-CN" altLang="en-US" sz="3600" b="1" dirty="0">
                <a:latin typeface="楷体_GB2312" pitchFamily="49" charset="-122"/>
                <a:ea typeface="楷体_GB2312" pitchFamily="49" charset="-122"/>
              </a:rPr>
              <a:t>杂文集</a:t>
            </a:r>
            <a:r>
              <a:rPr kumimoji="1" lang="en-US" altLang="zh-CN" sz="3600" b="1" dirty="0">
                <a:solidFill>
                  <a:srgbClr val="FF0066"/>
                </a:solidFill>
                <a:latin typeface="楷体_GB2312" pitchFamily="49" charset="-122"/>
                <a:ea typeface="楷体_GB2312" pitchFamily="49" charset="-122"/>
              </a:rPr>
              <a:t>《</a:t>
            </a:r>
            <a:r>
              <a:rPr kumimoji="1" lang="zh-CN" altLang="en-US" sz="3600" b="1" dirty="0">
                <a:solidFill>
                  <a:srgbClr val="FF0066"/>
                </a:solidFill>
                <a:latin typeface="楷体_GB2312" pitchFamily="49" charset="-122"/>
                <a:ea typeface="楷体_GB2312" pitchFamily="49" charset="-122"/>
              </a:rPr>
              <a:t>华盖集</a:t>
            </a:r>
            <a:r>
              <a:rPr kumimoji="1" lang="en-US" altLang="zh-CN" sz="3600" b="1" dirty="0">
                <a:solidFill>
                  <a:srgbClr val="FF0066"/>
                </a:solidFill>
                <a:latin typeface="楷体_GB2312" pitchFamily="49" charset="-122"/>
                <a:ea typeface="楷体_GB2312" pitchFamily="49" charset="-122"/>
              </a:rPr>
              <a:t>》</a:t>
            </a:r>
            <a:r>
              <a:rPr kumimoji="1" lang="zh-CN" altLang="en-US" sz="3600" b="1" dirty="0">
                <a:solidFill>
                  <a:srgbClr val="FF0066"/>
                </a:solidFill>
                <a:latin typeface="楷体_GB2312" pitchFamily="49" charset="-122"/>
                <a:ea typeface="楷体_GB2312" pitchFamily="49" charset="-122"/>
              </a:rPr>
              <a:t>、</a:t>
            </a:r>
            <a:r>
              <a:rPr kumimoji="1" lang="en-US" altLang="zh-CN" sz="3600" b="1" dirty="0">
                <a:solidFill>
                  <a:srgbClr val="FF0066"/>
                </a:solidFill>
                <a:latin typeface="楷体_GB2312" pitchFamily="49" charset="-122"/>
                <a:ea typeface="楷体_GB2312" pitchFamily="49" charset="-122"/>
              </a:rPr>
              <a:t>《</a:t>
            </a:r>
            <a:r>
              <a:rPr kumimoji="1" lang="zh-CN" altLang="en-US" sz="3600" b="1" dirty="0">
                <a:solidFill>
                  <a:srgbClr val="FF0066"/>
                </a:solidFill>
                <a:latin typeface="楷体_GB2312" pitchFamily="49" charset="-122"/>
                <a:ea typeface="楷体_GB2312" pitchFamily="49" charset="-122"/>
              </a:rPr>
              <a:t>南腔北调集</a:t>
            </a:r>
            <a:r>
              <a:rPr kumimoji="1" lang="en-US" altLang="zh-CN" sz="3600" b="1" dirty="0">
                <a:solidFill>
                  <a:srgbClr val="FF0066"/>
                </a:solidFill>
                <a:latin typeface="楷体_GB2312" pitchFamily="49" charset="-122"/>
                <a:ea typeface="楷体_GB2312" pitchFamily="49" charset="-122"/>
              </a:rPr>
              <a:t>》</a:t>
            </a:r>
            <a:r>
              <a:rPr kumimoji="1" lang="zh-CN" altLang="en-US" sz="3600" b="1" dirty="0">
                <a:solidFill>
                  <a:srgbClr val="FF0066"/>
                </a:solidFill>
                <a:latin typeface="楷体_GB2312" pitchFamily="49" charset="-122"/>
                <a:ea typeface="楷体_GB2312" pitchFamily="49" charset="-122"/>
              </a:rPr>
              <a:t>、</a:t>
            </a:r>
            <a:r>
              <a:rPr kumimoji="1" lang="en-US" altLang="zh-CN" sz="3600" b="1" dirty="0">
                <a:solidFill>
                  <a:srgbClr val="FF0066"/>
                </a:solidFill>
                <a:latin typeface="楷体_GB2312" pitchFamily="49" charset="-122"/>
                <a:ea typeface="楷体_GB2312" pitchFamily="49" charset="-122"/>
              </a:rPr>
              <a:t>《</a:t>
            </a:r>
            <a:r>
              <a:rPr kumimoji="1" lang="zh-CN" altLang="en-US" sz="3600" b="1" dirty="0">
                <a:solidFill>
                  <a:srgbClr val="FF0066"/>
                </a:solidFill>
                <a:latin typeface="楷体_GB2312" pitchFamily="49" charset="-122"/>
                <a:ea typeface="楷体_GB2312" pitchFamily="49" charset="-122"/>
              </a:rPr>
              <a:t>坟</a:t>
            </a:r>
            <a:r>
              <a:rPr kumimoji="1" lang="en-US" altLang="zh-CN" sz="3600" b="1" dirty="0">
                <a:solidFill>
                  <a:srgbClr val="FF0066"/>
                </a:solidFill>
                <a:latin typeface="楷体_GB2312" pitchFamily="49" charset="-122"/>
                <a:ea typeface="楷体_GB2312" pitchFamily="49" charset="-122"/>
              </a:rPr>
              <a:t>》</a:t>
            </a:r>
            <a:r>
              <a:rPr kumimoji="1" lang="zh-CN" altLang="en-US" sz="3600" b="1" dirty="0">
                <a:solidFill>
                  <a:srgbClr val="FF0066"/>
                </a:solidFill>
                <a:latin typeface="楷体_GB2312" pitchFamily="49" charset="-122"/>
                <a:ea typeface="楷体_GB2312" pitchFamily="49" charset="-122"/>
              </a:rPr>
              <a:t>、</a:t>
            </a:r>
            <a:r>
              <a:rPr kumimoji="1" lang="en-US" altLang="zh-CN" sz="3600" b="1" dirty="0">
                <a:solidFill>
                  <a:srgbClr val="FF0066"/>
                </a:solidFill>
                <a:latin typeface="楷体_GB2312" pitchFamily="49" charset="-122"/>
                <a:ea typeface="楷体_GB2312" pitchFamily="49" charset="-122"/>
              </a:rPr>
              <a:t>《</a:t>
            </a:r>
            <a:r>
              <a:rPr kumimoji="1" lang="zh-CN" altLang="en-US" sz="3600" b="1" dirty="0">
                <a:solidFill>
                  <a:srgbClr val="FF0066"/>
                </a:solidFill>
                <a:latin typeface="楷体_GB2312" pitchFamily="49" charset="-122"/>
                <a:ea typeface="楷体_GB2312" pitchFamily="49" charset="-122"/>
              </a:rPr>
              <a:t>且介亭杂文</a:t>
            </a:r>
            <a:r>
              <a:rPr kumimoji="1" lang="en-US" altLang="zh-CN" sz="3600" b="1" dirty="0">
                <a:solidFill>
                  <a:srgbClr val="FF0066"/>
                </a:solidFill>
                <a:latin typeface="楷体_GB2312" pitchFamily="49" charset="-122"/>
                <a:ea typeface="楷体_GB2312" pitchFamily="49" charset="-122"/>
              </a:rPr>
              <a:t>》</a:t>
            </a:r>
            <a:r>
              <a:rPr kumimoji="1" lang="zh-CN" altLang="en-US" sz="3600" b="1" dirty="0">
                <a:solidFill>
                  <a:srgbClr val="FF0066"/>
                </a:solidFill>
                <a:latin typeface="楷体_GB2312" pitchFamily="49" charset="-122"/>
                <a:ea typeface="楷体_GB2312" pitchFamily="49" charset="-122"/>
              </a:rPr>
              <a:t>等十五部。</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nodePh="1">
                                  <p:stCondLst>
                                    <p:cond delay="0"/>
                                  </p:stCondLst>
                                  <p:endCondLst>
                                    <p:cond evt="begin" delay="0">
                                      <p:tn val="11"/>
                                    </p:cond>
                                  </p:endCondLst>
                                  <p:childTnLst>
                                    <p:set>
                                      <p:cBhvr>
                                        <p:cTn id="12" dur="1" fill="hold">
                                          <p:stCondLst>
                                            <p:cond delay="0"/>
                                          </p:stCondLst>
                                        </p:cTn>
                                        <p:tgtEl>
                                          <p:spTgt spid="6147"/>
                                        </p:tgtEl>
                                        <p:attrNameLst>
                                          <p:attrName>style.visibility</p:attrName>
                                        </p:attrNameLst>
                                      </p:cBhvr>
                                      <p:to>
                                        <p:strVal val="visible"/>
                                      </p:to>
                                    </p:set>
                                    <p:anim calcmode="lin" valueType="num">
                                      <p:cBhvr additive="base">
                                        <p:cTn id="13" dur="500" fill="hold"/>
                                        <p:tgtEl>
                                          <p:spTgt spid="6147"/>
                                        </p:tgtEl>
                                        <p:attrNameLst>
                                          <p:attrName>ppt_x</p:attrName>
                                        </p:attrNameLst>
                                      </p:cBhvr>
                                      <p:tavLst>
                                        <p:tav tm="0">
                                          <p:val>
                                            <p:strVal val="0-#ppt_w/2"/>
                                          </p:val>
                                        </p:tav>
                                        <p:tav tm="100000">
                                          <p:val>
                                            <p:strVal val="#ppt_x"/>
                                          </p:val>
                                        </p:tav>
                                      </p:tavLst>
                                    </p:anim>
                                    <p:anim calcmode="lin" valueType="num">
                                      <p:cBhvr additive="base">
                                        <p:cTn id="14" dur="500" fill="hold"/>
                                        <p:tgtEl>
                                          <p:spTgt spid="614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6148"/>
                                        </p:tgtEl>
                                        <p:attrNameLst>
                                          <p:attrName>style.visibility</p:attrName>
                                        </p:attrNameLst>
                                      </p:cBhvr>
                                      <p:to>
                                        <p:strVal val="visible"/>
                                      </p:to>
                                    </p:set>
                                    <p:animEffect transition="in" filter="wipe(left)">
                                      <p:cBhvr>
                                        <p:cTn id="19"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P spid="6147" grpId="0" autoUpdateAnimBg="0"/>
      <p:bldP spid="6148"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油画-62"/>
          <p:cNvPicPr>
            <a:picLocks noChangeAspect="1" noChangeArrowheads="1"/>
          </p:cNvPicPr>
          <p:nvPr/>
        </p:nvPicPr>
        <p:blipFill>
          <a:blip r:embed="rId2">
            <a:clrChange>
              <a:clrFrom>
                <a:srgbClr val="AE898C"/>
              </a:clrFrom>
              <a:clrTo>
                <a:srgbClr val="AE898C">
                  <a:alpha val="0"/>
                </a:srgbClr>
              </a:clrTo>
            </a:clrChange>
            <a:lum bright="48000"/>
          </a:blip>
          <a:srcRect b="7692"/>
          <a:stretch>
            <a:fillRect/>
          </a:stretch>
        </p:blipFill>
        <p:spPr bwMode="auto">
          <a:xfrm>
            <a:off x="0" y="0"/>
            <a:ext cx="9144000" cy="6858000"/>
          </a:xfrm>
          <a:prstGeom prst="rect">
            <a:avLst/>
          </a:prstGeom>
          <a:noFill/>
          <a:ln w="9525">
            <a:noFill/>
            <a:miter lim="800000"/>
            <a:headEnd/>
            <a:tailEnd/>
          </a:ln>
        </p:spPr>
      </p:pic>
      <p:sp>
        <p:nvSpPr>
          <p:cNvPr id="7171" name="Text Box 3"/>
          <p:cNvSpPr txBox="1">
            <a:spLocks noChangeArrowheads="1"/>
          </p:cNvSpPr>
          <p:nvPr/>
        </p:nvSpPr>
        <p:spPr bwMode="auto">
          <a:xfrm>
            <a:off x="250825" y="692150"/>
            <a:ext cx="2952750" cy="2616101"/>
          </a:xfrm>
          <a:prstGeom prst="rect">
            <a:avLst/>
          </a:prstGeom>
          <a:solidFill>
            <a:schemeClr val="accent3">
              <a:lumMod val="50000"/>
            </a:schemeClr>
          </a:solidFill>
          <a:ln w="9525">
            <a:noFill/>
            <a:miter lim="800000"/>
            <a:headEnd/>
            <a:tailEnd/>
          </a:ln>
          <a:effectLst/>
        </p:spPr>
        <p:txBody>
          <a:bodyPr wrap="square">
            <a:spAutoFit/>
          </a:bodyPr>
          <a:lstStyle/>
          <a:p>
            <a:pPr>
              <a:spcBef>
                <a:spcPct val="50000"/>
              </a:spcBef>
            </a:pPr>
            <a:r>
              <a:rPr lang="en-US" altLang="zh-CN" sz="3600" dirty="0">
                <a:ln w="18415" cmpd="sng">
                  <a:solidFill>
                    <a:srgbClr val="FFFFFF"/>
                  </a:solidFill>
                  <a:prstDash val="solid"/>
                </a:ln>
                <a:solidFill>
                  <a:srgbClr val="FFFFFF"/>
                </a:solidFill>
                <a:latin typeface="楷体_GB2312" pitchFamily="49" charset="-122"/>
                <a:ea typeface="楷体_GB2312" pitchFamily="49" charset="-122"/>
              </a:rPr>
              <a:t>    </a:t>
            </a:r>
            <a:r>
              <a:rPr lang="zh-CN" altLang="en-US" sz="3200" dirty="0">
                <a:ln w="18415" cmpd="sng">
                  <a:solidFill>
                    <a:srgbClr val="FFFFFF"/>
                  </a:solidFill>
                  <a:prstDash val="solid"/>
                </a:ln>
                <a:solidFill>
                  <a:srgbClr val="FFFFFF"/>
                </a:solidFill>
                <a:latin typeface="楷体_GB2312" pitchFamily="49" charset="-122"/>
                <a:ea typeface="楷体_GB2312" pitchFamily="49" charset="-122"/>
              </a:rPr>
              <a:t>毛泽东称“鲁迅是中国文化革命的主将”</a:t>
            </a:r>
            <a:r>
              <a:rPr lang="en-US" altLang="zh-CN" sz="3200" dirty="0">
                <a:ln w="18415" cmpd="sng">
                  <a:solidFill>
                    <a:srgbClr val="FFFFFF"/>
                  </a:solidFill>
                  <a:prstDash val="solid"/>
                </a:ln>
                <a:solidFill>
                  <a:srgbClr val="FFFFFF"/>
                </a:solidFill>
                <a:latin typeface="楷体_GB2312" pitchFamily="49" charset="-122"/>
                <a:ea typeface="楷体_GB2312" pitchFamily="49" charset="-122"/>
              </a:rPr>
              <a:t>;</a:t>
            </a:r>
            <a:r>
              <a:rPr lang="zh-CN" altLang="en-US" sz="3200" dirty="0">
                <a:ln w="18415" cmpd="sng">
                  <a:solidFill>
                    <a:srgbClr val="FFFFFF"/>
                  </a:solidFill>
                  <a:prstDash val="solid"/>
                </a:ln>
                <a:solidFill>
                  <a:srgbClr val="FFFFFF"/>
                </a:solidFill>
                <a:latin typeface="楷体_GB2312" pitchFamily="49" charset="-122"/>
                <a:ea typeface="楷体_GB2312" pitchFamily="49" charset="-122"/>
              </a:rPr>
              <a:t>“鲁迅的骨头是最硬的”</a:t>
            </a:r>
          </a:p>
        </p:txBody>
      </p:sp>
      <p:sp>
        <p:nvSpPr>
          <p:cNvPr id="7172" name="Text Box 4"/>
          <p:cNvSpPr txBox="1">
            <a:spLocks noChangeArrowheads="1"/>
          </p:cNvSpPr>
          <p:nvPr/>
        </p:nvSpPr>
        <p:spPr bwMode="auto">
          <a:xfrm>
            <a:off x="6119539" y="3717032"/>
            <a:ext cx="3024461" cy="2800767"/>
          </a:xfrm>
          <a:prstGeom prst="rect">
            <a:avLst/>
          </a:prstGeom>
          <a:solidFill>
            <a:srgbClr val="C00000"/>
          </a:solidFill>
          <a:ln w="9525">
            <a:noFill/>
            <a:miter lim="800000"/>
            <a:headEnd/>
            <a:tailEnd/>
          </a:ln>
          <a:effectLst/>
        </p:spPr>
        <p:txBody>
          <a:bodyPr wrap="square">
            <a:spAutoFit/>
          </a:bodyPr>
          <a:lstStyle/>
          <a:p>
            <a:pPr>
              <a:spcBef>
                <a:spcPct val="50000"/>
              </a:spcBef>
            </a:pPr>
            <a:r>
              <a:rPr lang="zh-CN" altLang="en-US" sz="3200" dirty="0">
                <a:ln w="18415" cmpd="sng">
                  <a:solidFill>
                    <a:srgbClr val="FFFFFF"/>
                  </a:solidFill>
                  <a:prstDash val="solid"/>
                </a:ln>
                <a:solidFill>
                  <a:srgbClr val="FFFFFF"/>
                </a:solidFill>
                <a:latin typeface="+mn-ea"/>
              </a:rPr>
              <a:t>这笔是投向敌人心脏的匕首！</a:t>
            </a:r>
          </a:p>
          <a:p>
            <a:pPr>
              <a:spcBef>
                <a:spcPct val="50000"/>
              </a:spcBef>
            </a:pPr>
            <a:r>
              <a:rPr lang="zh-CN" altLang="en-US" sz="3200" dirty="0">
                <a:ln w="18415" cmpd="sng">
                  <a:solidFill>
                    <a:srgbClr val="FFFFFF"/>
                  </a:solidFill>
                  <a:prstDash val="solid"/>
                </a:ln>
                <a:solidFill>
                  <a:srgbClr val="FFFFFF"/>
                </a:solidFill>
                <a:latin typeface="+mn-ea"/>
              </a:rPr>
              <a:t>鲁迅的杂文有“投枪”“匕首”之喻。</a:t>
            </a:r>
          </a:p>
        </p:txBody>
      </p:sp>
      <p:sp>
        <p:nvSpPr>
          <p:cNvPr id="7173" name="Line 5"/>
          <p:cNvSpPr>
            <a:spLocks noChangeShapeType="1"/>
          </p:cNvSpPr>
          <p:nvPr/>
        </p:nvSpPr>
        <p:spPr bwMode="auto">
          <a:xfrm>
            <a:off x="3492500" y="5229225"/>
            <a:ext cx="936625" cy="0"/>
          </a:xfrm>
          <a:prstGeom prst="line">
            <a:avLst/>
          </a:prstGeom>
          <a:noFill/>
          <a:ln w="38100">
            <a:solidFill>
              <a:srgbClr val="FF5050"/>
            </a:solidFill>
            <a:round/>
            <a:headEnd/>
            <a:tailEnd type="triangle" w="med" len="med"/>
          </a:ln>
          <a:effectLst/>
        </p:spPr>
        <p:txBody>
          <a:bodyPr/>
          <a:lstStyle/>
          <a:p>
            <a:endParaRPr lang="zh-CN" altLang="en-US"/>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0" y="404664"/>
            <a:ext cx="8229600" cy="1143000"/>
          </a:xfrm>
        </p:spPr>
        <p:txBody>
          <a:bodyPr>
            <a:normAutofit fontScale="90000"/>
          </a:bodyPr>
          <a:lstStyle/>
          <a:p>
            <a:r>
              <a:rPr lang="zh-CN" altLang="en-US" dirty="0">
                <a:ea typeface=""/>
                <a:cs typeface=""/>
              </a:rPr>
              <a:t>杂文的特征</a:t>
            </a:r>
            <a:br>
              <a:rPr lang="zh-CN" altLang="en-US" dirty="0">
                <a:ea typeface=""/>
                <a:cs typeface=""/>
              </a:rPr>
            </a:br>
            <a:endParaRPr lang="zh-CN" altLang="en-US" dirty="0">
              <a:ea typeface=""/>
              <a:cs typeface=""/>
            </a:endParaRPr>
          </a:p>
        </p:txBody>
      </p:sp>
      <p:sp>
        <p:nvSpPr>
          <p:cNvPr id="21507" name="Rectangle 3"/>
          <p:cNvSpPr>
            <a:spLocks noGrp="1" noChangeArrowheads="1"/>
          </p:cNvSpPr>
          <p:nvPr>
            <p:ph type="body" sz="half" idx="1"/>
          </p:nvPr>
        </p:nvSpPr>
        <p:spPr>
          <a:xfrm>
            <a:off x="0" y="990600"/>
            <a:ext cx="9144000" cy="5867400"/>
          </a:xfrm>
        </p:spPr>
        <p:txBody>
          <a:bodyPr/>
          <a:lstStyle/>
          <a:p>
            <a:pPr>
              <a:buNone/>
            </a:pPr>
            <a:r>
              <a:rPr lang="zh-CN" altLang="en-US" sz="4000" b="1" dirty="0">
                <a:ea typeface=""/>
                <a:cs typeface=""/>
              </a:rPr>
              <a:t>     从广义杂文来说，公认的有三条：</a:t>
            </a:r>
            <a:endParaRPr lang="en-US" altLang="zh-CN" sz="4000" b="1" dirty="0">
              <a:ea typeface=""/>
              <a:cs typeface=""/>
            </a:endParaRPr>
          </a:p>
          <a:p>
            <a:pPr>
              <a:buNone/>
            </a:pPr>
            <a:r>
              <a:rPr lang="zh-CN" altLang="en-US" sz="4000" b="1" dirty="0">
                <a:solidFill>
                  <a:srgbClr val="C00000"/>
                </a:solidFill>
                <a:latin typeface="楷体_GB2312" pitchFamily="49" charset="-122"/>
                <a:ea typeface="楷体_GB2312" pitchFamily="49" charset="-122"/>
                <a:cs typeface=""/>
              </a:rPr>
              <a:t>一曰“杂”，二曰“文”，三曰“理”</a:t>
            </a:r>
            <a:endParaRPr lang="en-US" altLang="zh-CN" sz="4000" b="1" dirty="0">
              <a:solidFill>
                <a:srgbClr val="C00000"/>
              </a:solidFill>
              <a:latin typeface="楷体_GB2312" pitchFamily="49" charset="-122"/>
              <a:ea typeface="楷体_GB2312" pitchFamily="49" charset="-122"/>
              <a:cs typeface=""/>
            </a:endParaRPr>
          </a:p>
          <a:p>
            <a:pPr>
              <a:buNone/>
            </a:pPr>
            <a:r>
              <a:rPr lang="zh-CN" altLang="en-US" sz="4000" b="1" dirty="0">
                <a:ea typeface=""/>
                <a:cs typeface=""/>
              </a:rPr>
              <a:t>“杂”主要是指它的</a:t>
            </a:r>
            <a:r>
              <a:rPr lang="zh-CN" altLang="en-US" sz="4000" b="1" dirty="0">
                <a:solidFill>
                  <a:srgbClr val="C00000"/>
                </a:solidFill>
                <a:latin typeface="楷体_GB2312" pitchFamily="49" charset="-122"/>
                <a:ea typeface="楷体_GB2312" pitchFamily="49" charset="-122"/>
                <a:cs typeface=""/>
              </a:rPr>
              <a:t>知识性</a:t>
            </a:r>
            <a:r>
              <a:rPr lang="zh-CN" altLang="en-US" sz="4000" b="1" dirty="0">
                <a:ea typeface=""/>
                <a:cs typeface=""/>
              </a:rPr>
              <a:t>，</a:t>
            </a:r>
            <a:endParaRPr lang="en-US" altLang="zh-CN" sz="4000" b="1" dirty="0">
              <a:ea typeface=""/>
              <a:cs typeface=""/>
            </a:endParaRPr>
          </a:p>
          <a:p>
            <a:pPr>
              <a:buNone/>
            </a:pPr>
            <a:r>
              <a:rPr lang="zh-CN" altLang="en-US" sz="4000" b="1" dirty="0">
                <a:ea typeface=""/>
                <a:cs typeface=""/>
              </a:rPr>
              <a:t>“文”是指它的</a:t>
            </a:r>
            <a:r>
              <a:rPr lang="zh-CN" altLang="en-US" sz="4000" b="1" dirty="0">
                <a:solidFill>
                  <a:srgbClr val="C00000"/>
                </a:solidFill>
                <a:latin typeface="楷体_GB2312" pitchFamily="49" charset="-122"/>
                <a:ea typeface="楷体_GB2312" pitchFamily="49" charset="-122"/>
                <a:cs typeface=""/>
              </a:rPr>
              <a:t>文学性</a:t>
            </a:r>
            <a:r>
              <a:rPr lang="zh-CN" altLang="en-US" sz="4000" b="1" dirty="0">
                <a:ea typeface=""/>
                <a:cs typeface=""/>
              </a:rPr>
              <a:t>，</a:t>
            </a:r>
            <a:endParaRPr lang="en-US" altLang="zh-CN" sz="4000" b="1" dirty="0">
              <a:ea typeface=""/>
              <a:cs typeface=""/>
            </a:endParaRPr>
          </a:p>
          <a:p>
            <a:pPr>
              <a:buNone/>
            </a:pPr>
            <a:r>
              <a:rPr lang="zh-CN" altLang="en-US" sz="4000" b="1" dirty="0">
                <a:ea typeface=""/>
                <a:cs typeface=""/>
              </a:rPr>
              <a:t>“理”是指它的</a:t>
            </a:r>
            <a:r>
              <a:rPr lang="zh-CN" altLang="en-US" sz="4000" b="1" dirty="0">
                <a:solidFill>
                  <a:srgbClr val="C00000"/>
                </a:solidFill>
                <a:latin typeface="楷体_GB2312" pitchFamily="49" charset="-122"/>
                <a:ea typeface="楷体_GB2312" pitchFamily="49" charset="-122"/>
                <a:cs typeface=""/>
              </a:rPr>
              <a:t>思想性和斗争性</a:t>
            </a:r>
            <a:r>
              <a:rPr lang="zh-CN" altLang="en-US" sz="4000" b="1" dirty="0">
                <a:ea typeface=""/>
                <a:cs typeface=""/>
              </a:rPr>
              <a:t>。</a:t>
            </a:r>
            <a:endParaRPr lang="en-US" altLang="zh-CN" sz="4000" b="1" dirty="0">
              <a:ea typeface=""/>
              <a:cs typeface=""/>
            </a:endParaRPr>
          </a:p>
          <a:p>
            <a:pPr>
              <a:buNone/>
            </a:pPr>
            <a:r>
              <a:rPr lang="en-US" altLang="zh-CN" sz="4000" b="1" dirty="0">
                <a:ea typeface=""/>
                <a:cs typeface=""/>
              </a:rPr>
              <a:t>    </a:t>
            </a:r>
            <a:r>
              <a:rPr lang="zh-CN" altLang="en-US" sz="4000" b="1" dirty="0">
                <a:ea typeface=""/>
                <a:cs typeface=""/>
              </a:rPr>
              <a:t>当然，还有一些，象</a:t>
            </a:r>
            <a:r>
              <a:rPr lang="zh-CN" altLang="en-US" sz="4000" b="1" dirty="0">
                <a:solidFill>
                  <a:srgbClr val="C00000"/>
                </a:solidFill>
                <a:latin typeface="楷体_GB2312" pitchFamily="49" charset="-122"/>
                <a:ea typeface="楷体_GB2312" pitchFamily="49" charset="-122"/>
                <a:cs typeface=""/>
              </a:rPr>
              <a:t>“短小”、“讽刺与幽默”</a:t>
            </a:r>
            <a:r>
              <a:rPr lang="zh-CN" altLang="en-US" sz="4000" b="1" dirty="0">
                <a:ea typeface=""/>
                <a:cs typeface=""/>
              </a:rPr>
              <a:t>都可以算作是它的特点</a:t>
            </a:r>
            <a:r>
              <a:rPr lang="en-US" altLang="zh-CN" sz="4000" b="1" dirty="0">
                <a:ea typeface=""/>
                <a:cs typeface=""/>
              </a:rPr>
              <a:t>.</a:t>
            </a:r>
            <a:endParaRPr lang="en-US" altLang="zh-CN" sz="4000" b="1" dirty="0"/>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0" y="1257722"/>
            <a:ext cx="9144000" cy="3539430"/>
          </a:xfrm>
          <a:prstGeom prst="rect">
            <a:avLst/>
          </a:prstGeom>
          <a:noFill/>
          <a:ln w="9525">
            <a:noFill/>
            <a:miter lim="800000"/>
            <a:headEnd/>
            <a:tailEnd/>
          </a:ln>
          <a:effectLst/>
        </p:spPr>
        <p:txBody>
          <a:bodyPr>
            <a:spAutoFit/>
          </a:bodyPr>
          <a:lstStyle/>
          <a:p>
            <a:pPr>
              <a:spcBef>
                <a:spcPct val="50000"/>
              </a:spcBef>
            </a:pPr>
            <a:r>
              <a:rPr kumimoji="1" lang="en-US" altLang="zh-CN" sz="2800" b="1" dirty="0">
                <a:latin typeface="楷体_GB2312" pitchFamily="49" charset="-122"/>
                <a:ea typeface="楷体_GB2312" pitchFamily="49" charset="-122"/>
              </a:rPr>
              <a:t>    1931</a:t>
            </a:r>
            <a:r>
              <a:rPr kumimoji="1" lang="zh-CN" altLang="en-US" sz="2800" b="1" dirty="0">
                <a:latin typeface="楷体_GB2312" pitchFamily="49" charset="-122"/>
                <a:ea typeface="楷体_GB2312" pitchFamily="49" charset="-122"/>
              </a:rPr>
              <a:t>年</a:t>
            </a:r>
            <a:r>
              <a:rPr kumimoji="1" lang="en-US" altLang="zh-CN" sz="2800" b="1" dirty="0">
                <a:latin typeface="楷体_GB2312" pitchFamily="49" charset="-122"/>
                <a:ea typeface="楷体_GB2312" pitchFamily="49" charset="-122"/>
              </a:rPr>
              <a:t>9</a:t>
            </a:r>
            <a:r>
              <a:rPr kumimoji="1" lang="zh-CN" altLang="en-US" sz="2800" b="1" dirty="0">
                <a:latin typeface="楷体_GB2312" pitchFamily="49" charset="-122"/>
                <a:ea typeface="楷体_GB2312" pitchFamily="49" charset="-122"/>
              </a:rPr>
              <a:t>月</a:t>
            </a:r>
            <a:r>
              <a:rPr kumimoji="1" lang="en-US" altLang="zh-CN" sz="2800" b="1" dirty="0">
                <a:latin typeface="楷体_GB2312" pitchFamily="49" charset="-122"/>
                <a:ea typeface="楷体_GB2312" pitchFamily="49" charset="-122"/>
              </a:rPr>
              <a:t>18</a:t>
            </a:r>
            <a:r>
              <a:rPr kumimoji="1" lang="zh-CN" altLang="en-US" sz="2800" b="1" dirty="0">
                <a:latin typeface="楷体_GB2312" pitchFamily="49" charset="-122"/>
                <a:ea typeface="楷体_GB2312" pitchFamily="49" charset="-122"/>
              </a:rPr>
              <a:t>日，日本帝国主义突然向沈阳进攻，蒋介石下令不许抵抗，国民党军队不战而逃，不到半年，日本帝国主义就占领了我东北三省。而</a:t>
            </a:r>
            <a:r>
              <a:rPr kumimoji="1" lang="zh-CN" altLang="en-US" sz="2800" b="1" dirty="0">
                <a:latin typeface="Times New Roman"/>
                <a:ea typeface="楷体_GB2312" pitchFamily="49" charset="-122"/>
              </a:rPr>
              <a:t>“</a:t>
            </a:r>
            <a:r>
              <a:rPr kumimoji="1" lang="zh-CN" altLang="en-US" sz="2800" b="1" dirty="0">
                <a:latin typeface="楷体_GB2312" pitchFamily="49" charset="-122"/>
                <a:ea typeface="楷体_GB2312" pitchFamily="49" charset="-122"/>
              </a:rPr>
              <a:t>南京政府束手无策</a:t>
            </a:r>
            <a:r>
              <a:rPr kumimoji="1" lang="zh-CN" altLang="en-US" sz="2800" b="1" dirty="0">
                <a:latin typeface="Times New Roman"/>
                <a:ea typeface="楷体_GB2312" pitchFamily="49" charset="-122"/>
              </a:rPr>
              <a:t>”</a:t>
            </a:r>
            <a:r>
              <a:rPr kumimoji="1" lang="zh-CN" altLang="en-US" sz="2800" b="1" dirty="0">
                <a:latin typeface="楷体_GB2312" pitchFamily="49" charset="-122"/>
                <a:ea typeface="楷体_GB2312" pitchFamily="49" charset="-122"/>
              </a:rPr>
              <a:t>，</a:t>
            </a:r>
            <a:r>
              <a:rPr kumimoji="1" lang="zh-CN" altLang="en-US" sz="2800" b="1" dirty="0">
                <a:latin typeface="Times New Roman"/>
                <a:ea typeface="楷体_GB2312" pitchFamily="49" charset="-122"/>
              </a:rPr>
              <a:t>“</a:t>
            </a:r>
            <a:r>
              <a:rPr kumimoji="1" lang="zh-CN" altLang="en-US" sz="2800" b="1" dirty="0">
                <a:solidFill>
                  <a:srgbClr val="C00000"/>
                </a:solidFill>
                <a:latin typeface="楷体_GB2312" pitchFamily="49" charset="-122"/>
                <a:ea typeface="楷体_GB2312" pitchFamily="49" charset="-122"/>
              </a:rPr>
              <a:t>单会去哀求国联</a:t>
            </a:r>
            <a:r>
              <a:rPr kumimoji="1" lang="zh-CN" altLang="en-US" sz="2800" b="1" dirty="0">
                <a:latin typeface="Times New Roman"/>
                <a:ea typeface="楷体_GB2312" pitchFamily="49" charset="-122"/>
              </a:rPr>
              <a:t>”</a:t>
            </a:r>
            <a:r>
              <a:rPr kumimoji="1" lang="zh-CN" altLang="en-US" sz="2800" b="1" dirty="0">
                <a:latin typeface="楷体_GB2312" pitchFamily="49" charset="-122"/>
                <a:ea typeface="楷体_GB2312" pitchFamily="49" charset="-122"/>
              </a:rPr>
              <a:t>，</a:t>
            </a:r>
            <a:r>
              <a:rPr kumimoji="1" lang="zh-CN" altLang="en-US" sz="2800" b="1" dirty="0">
                <a:latin typeface="Times New Roman"/>
                <a:ea typeface="楷体_GB2312" pitchFamily="49" charset="-122"/>
              </a:rPr>
              <a:t>“</a:t>
            </a:r>
            <a:r>
              <a:rPr kumimoji="1" lang="zh-CN" altLang="en-US" sz="2800" b="1" dirty="0">
                <a:latin typeface="楷体_GB2312" pitchFamily="49" charset="-122"/>
                <a:ea typeface="楷体_GB2312" pitchFamily="49" charset="-122"/>
              </a:rPr>
              <a:t>国联</a:t>
            </a:r>
            <a:r>
              <a:rPr kumimoji="1" lang="zh-CN" altLang="en-US" sz="2800" b="1" dirty="0">
                <a:latin typeface="Times New Roman"/>
                <a:ea typeface="楷体_GB2312" pitchFamily="49" charset="-122"/>
              </a:rPr>
              <a:t>”</a:t>
            </a:r>
            <a:r>
              <a:rPr kumimoji="1" lang="zh-CN" altLang="en-US" sz="2800" b="1" dirty="0">
                <a:latin typeface="楷体_GB2312" pitchFamily="49" charset="-122"/>
                <a:ea typeface="楷体_GB2312" pitchFamily="49" charset="-122"/>
              </a:rPr>
              <a:t>即</a:t>
            </a:r>
            <a:r>
              <a:rPr kumimoji="1" lang="zh-CN" altLang="en-US" sz="2800" b="1" dirty="0">
                <a:latin typeface="Times New Roman"/>
                <a:ea typeface="楷体_GB2312" pitchFamily="49" charset="-122"/>
              </a:rPr>
              <a:t>“</a:t>
            </a:r>
            <a:r>
              <a:rPr kumimoji="1" lang="zh-CN" altLang="en-US" sz="2800" b="1" dirty="0">
                <a:latin typeface="楷体_GB2312" pitchFamily="49" charset="-122"/>
                <a:ea typeface="楷体_GB2312" pitchFamily="49" charset="-122"/>
              </a:rPr>
              <a:t>国际联盟</a:t>
            </a:r>
            <a:r>
              <a:rPr kumimoji="1" lang="zh-CN" altLang="en-US" sz="2800" b="1" dirty="0">
                <a:latin typeface="Times New Roman"/>
                <a:ea typeface="楷体_GB2312" pitchFamily="49" charset="-122"/>
              </a:rPr>
              <a:t>”</a:t>
            </a:r>
            <a:r>
              <a:rPr kumimoji="1" lang="zh-CN" altLang="en-US" sz="2800" b="1" dirty="0">
                <a:latin typeface="楷体_GB2312" pitchFamily="49" charset="-122"/>
                <a:ea typeface="楷体_GB2312" pitchFamily="49" charset="-122"/>
              </a:rPr>
              <a:t>的简称，是英法等帝国主义国家瓜分世界和调节相互矛盾于</a:t>
            </a:r>
            <a:r>
              <a:rPr kumimoji="1" lang="en-US" altLang="zh-CN" sz="2800" b="1" dirty="0">
                <a:latin typeface="楷体_GB2312" pitchFamily="49" charset="-122"/>
                <a:ea typeface="楷体_GB2312" pitchFamily="49" charset="-122"/>
              </a:rPr>
              <a:t>1920</a:t>
            </a:r>
            <a:r>
              <a:rPr kumimoji="1" lang="zh-CN" altLang="en-US" sz="2800" b="1" dirty="0">
                <a:latin typeface="楷体_GB2312" pitchFamily="49" charset="-122"/>
                <a:ea typeface="楷体_GB2312" pitchFamily="49" charset="-122"/>
              </a:rPr>
              <a:t>年成立的国际组织。</a:t>
            </a:r>
            <a:r>
              <a:rPr kumimoji="1" lang="zh-CN" altLang="en-US" sz="2800" b="1" dirty="0">
                <a:latin typeface="Times New Roman"/>
                <a:ea typeface="楷体_GB2312" pitchFamily="49" charset="-122"/>
              </a:rPr>
              <a:t>“</a:t>
            </a:r>
            <a:r>
              <a:rPr kumimoji="1" lang="zh-CN" altLang="en-US" sz="2800" b="1" dirty="0">
                <a:latin typeface="楷体_GB2312" pitchFamily="49" charset="-122"/>
                <a:ea typeface="楷体_GB2312" pitchFamily="49" charset="-122"/>
              </a:rPr>
              <a:t>九一八</a:t>
            </a:r>
            <a:r>
              <a:rPr kumimoji="1" lang="zh-CN" altLang="en-US" sz="2800" b="1" dirty="0">
                <a:latin typeface="Times New Roman"/>
                <a:ea typeface="楷体_GB2312" pitchFamily="49" charset="-122"/>
              </a:rPr>
              <a:t>”</a:t>
            </a:r>
            <a:r>
              <a:rPr kumimoji="1" lang="zh-CN" altLang="en-US" sz="2800" b="1" dirty="0">
                <a:latin typeface="楷体_GB2312" pitchFamily="49" charset="-122"/>
                <a:ea typeface="楷体_GB2312" pitchFamily="49" charset="-122"/>
              </a:rPr>
              <a:t>事变后，国民党政府多次向国联申诉，要求制止日本帝国主义侵略，但国联采取了袒护日本的立场。</a:t>
            </a:r>
            <a:endParaRPr kumimoji="1" lang="en-US" altLang="zh-CN" sz="2800" b="1" dirty="0">
              <a:latin typeface="楷体_GB2312" pitchFamily="49" charset="-122"/>
              <a:ea typeface="楷体_GB2312" pitchFamily="49" charset="-122"/>
            </a:endParaRPr>
          </a:p>
        </p:txBody>
      </p:sp>
      <p:sp>
        <p:nvSpPr>
          <p:cNvPr id="29700" name="Rectangle 4"/>
          <p:cNvSpPr>
            <a:spLocks noChangeArrowheads="1"/>
          </p:cNvSpPr>
          <p:nvPr/>
        </p:nvSpPr>
        <p:spPr bwMode="auto">
          <a:xfrm>
            <a:off x="0" y="5661025"/>
            <a:ext cx="7772400" cy="1196975"/>
          </a:xfrm>
          <a:prstGeom prst="rect">
            <a:avLst/>
          </a:prstGeom>
          <a:noFill/>
          <a:ln w="9525">
            <a:noFill/>
            <a:miter lim="800000"/>
            <a:headEnd/>
            <a:tailEnd/>
          </a:ln>
          <a:effectLst/>
        </p:spPr>
        <p:txBody>
          <a:bodyPr anchor="ctr"/>
          <a:lstStyle/>
          <a:p>
            <a:pPr algn="ctr"/>
            <a:r>
              <a:rPr lang="zh-CN" altLang="en-US" sz="6000" b="1">
                <a:solidFill>
                  <a:srgbClr val="000066"/>
                </a:solidFill>
                <a:latin typeface="楷体_GB2312" pitchFamily="49" charset="-122"/>
                <a:ea typeface="楷体_GB2312" pitchFamily="49" charset="-122"/>
              </a:rPr>
              <a:t>时代背景</a:t>
            </a:r>
          </a:p>
        </p:txBody>
      </p:sp>
    </p:spTree>
    <p:extLst>
      <p:ext uri="{BB962C8B-B14F-4D97-AF65-F5344CB8AC3E}">
        <p14:creationId xmlns:p14="http://schemas.microsoft.com/office/powerpoint/2010/main" val="29337971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9698"/>
                                        </p:tgtEl>
                                        <p:attrNameLst>
                                          <p:attrName>style.visibility</p:attrName>
                                        </p:attrNameLst>
                                      </p:cBhvr>
                                      <p:to>
                                        <p:strVal val="visible"/>
                                      </p:to>
                                    </p:set>
                                    <p:anim calcmode="lin" valueType="num">
                                      <p:cBhvr>
                                        <p:cTn id="7" dur="500" fill="hold"/>
                                        <p:tgtEl>
                                          <p:spTgt spid="29698"/>
                                        </p:tgtEl>
                                        <p:attrNameLst>
                                          <p:attrName>ppt_w</p:attrName>
                                        </p:attrNameLst>
                                      </p:cBhvr>
                                      <p:tavLst>
                                        <p:tav tm="0">
                                          <p:val>
                                            <p:fltVal val="0"/>
                                          </p:val>
                                        </p:tav>
                                        <p:tav tm="100000">
                                          <p:val>
                                            <p:strVal val="#ppt_w"/>
                                          </p:val>
                                        </p:tav>
                                      </p:tavLst>
                                    </p:anim>
                                    <p:anim calcmode="lin" valueType="num">
                                      <p:cBhvr>
                                        <p:cTn id="8" dur="500" fill="hold"/>
                                        <p:tgtEl>
                                          <p:spTgt spid="29698"/>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ext Box 2">
            <a:extLst>
              <a:ext uri="{FF2B5EF4-FFF2-40B4-BE49-F238E27FC236}">
                <a16:creationId xmlns:a16="http://schemas.microsoft.com/office/drawing/2014/main" id="{1B45A639-7AB3-4A6D-9167-DEA24192E156}"/>
              </a:ext>
            </a:extLst>
          </p:cNvPr>
          <p:cNvSpPr txBox="1">
            <a:spLocks noChangeArrowheads="1"/>
          </p:cNvSpPr>
          <p:nvPr/>
        </p:nvSpPr>
        <p:spPr bwMode="auto">
          <a:xfrm>
            <a:off x="250825" y="333375"/>
            <a:ext cx="8534400" cy="1176338"/>
          </a:xfrm>
          <a:prstGeom prst="rect">
            <a:avLst/>
          </a:prstGeom>
          <a:noFill/>
          <a:ln w="9525">
            <a:solidFill>
              <a:schemeClr val="tx1"/>
            </a:solidFill>
            <a:miter lim="800000"/>
            <a:headEnd/>
            <a:tailEnd/>
          </a:ln>
          <a:effectLst/>
          <a:extLst>
            <a:ext uri="{909E8E84-426E-40DD-AFC4-6F175D3DCCD1}">
              <a14:hiddenFill xmlns:a14="http://schemas.microsoft.com/office/drawing/2010/main">
                <a:gradFill rotWithShape="0">
                  <a:gsLst>
                    <a:gs pos="0">
                      <a:srgbClr val="FFBF00"/>
                    </a:gs>
                    <a:gs pos="10001">
                      <a:srgbClr val="F27300"/>
                    </a:gs>
                    <a:gs pos="25000">
                      <a:srgbClr val="8F0040"/>
                    </a:gs>
                    <a:gs pos="50000">
                      <a:srgbClr val="400040"/>
                    </a:gs>
                    <a:gs pos="80000">
                      <a:srgbClr val="000040"/>
                    </a:gs>
                    <a:gs pos="100000">
                      <a:srgbClr val="000000"/>
                    </a:gs>
                  </a:gsLst>
                  <a:path path="shape">
                    <a:fillToRect l="50000" t="50000" r="50000" b="50000"/>
                  </a:path>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80000"/>
              </a:lnSpc>
              <a:spcBef>
                <a:spcPct val="50000"/>
              </a:spcBef>
              <a:spcAft>
                <a:spcPts val="0"/>
              </a:spcAft>
              <a:buClrTx/>
              <a:buSzTx/>
              <a:buFontTx/>
              <a:buNone/>
              <a:tabLst/>
              <a:defRPr/>
            </a:pPr>
            <a:r>
              <a:rPr kumimoji="0" lang="zh-CN" altLang="en-US" sz="3600" b="1" i="0" u="none" strike="noStrike" kern="0" cap="none" spc="0" normalizeH="0" baseline="0" noProof="0">
                <a:ln>
                  <a:noFill/>
                </a:ln>
                <a:solidFill>
                  <a:sysClr val="windowText" lastClr="000000"/>
                </a:solidFill>
                <a:effectLst/>
                <a:uLnTx/>
                <a:uFillTx/>
                <a:latin typeface="Times New Roman" panose="02020603050405020304" pitchFamily="18" charset="0"/>
                <a:ea typeface="楷体_GB2312" pitchFamily="1" charset="-122"/>
                <a:cs typeface="+mn-cs"/>
              </a:rPr>
              <a:t>“</a:t>
            </a:r>
            <a:r>
              <a:rPr kumimoji="0" lang="zh-CN" altLang="en-US" sz="3600" b="1" i="0" u="none" strike="noStrike" kern="0" cap="none" spc="0" normalizeH="0" baseline="0" noProof="0">
                <a:ln>
                  <a:noFill/>
                </a:ln>
                <a:solidFill>
                  <a:sysClr val="windowText" lastClr="000000"/>
                </a:solidFill>
                <a:effectLst/>
                <a:uLnTx/>
                <a:uFillTx/>
                <a:latin typeface="楷体_GB2312" pitchFamily="1" charset="-122"/>
                <a:ea typeface="楷体_GB2312" pitchFamily="1" charset="-122"/>
                <a:cs typeface="+mn-cs"/>
              </a:rPr>
              <a:t>我中国地大物博，人口众多</a:t>
            </a:r>
            <a:r>
              <a:rPr kumimoji="0" lang="zh-CN" altLang="en-US" sz="3600" b="1" i="0" u="none" strike="noStrike" kern="0" cap="none" spc="0" normalizeH="0" baseline="0" noProof="0">
                <a:ln>
                  <a:noFill/>
                </a:ln>
                <a:solidFill>
                  <a:sysClr val="windowText" lastClr="000000"/>
                </a:solidFill>
                <a:effectLst/>
                <a:uLnTx/>
                <a:uFillTx/>
                <a:latin typeface="Times New Roman" panose="02020603050405020304" pitchFamily="18" charset="0"/>
                <a:ea typeface="楷体_GB2312" pitchFamily="1" charset="-122"/>
                <a:cs typeface="+mn-cs"/>
              </a:rPr>
              <a:t>”</a:t>
            </a:r>
            <a:endParaRPr kumimoji="0" lang="zh-CN" altLang="en-US" sz="3600" b="1" i="0" u="none" strike="noStrike" kern="0" cap="none" spc="0" normalizeH="0" baseline="0" noProof="0">
              <a:ln>
                <a:noFill/>
              </a:ln>
              <a:solidFill>
                <a:sysClr val="windowText" lastClr="000000"/>
              </a:solidFill>
              <a:effectLst/>
              <a:uLnTx/>
              <a:uFillTx/>
              <a:latin typeface="楷体_GB2312" pitchFamily="1" charset="-122"/>
              <a:ea typeface="楷体_GB2312" pitchFamily="1" charset="-122"/>
              <a:cs typeface="+mn-cs"/>
            </a:endParaRPr>
          </a:p>
          <a:p>
            <a:pPr marL="0" marR="0" lvl="0" indent="0" algn="r" defTabSz="914400" rtl="0" eaLnBrk="1" fontAlgn="auto" latinLnBrk="0" hangingPunct="1">
              <a:lnSpc>
                <a:spcPct val="80000"/>
              </a:lnSpc>
              <a:spcBef>
                <a:spcPct val="50000"/>
              </a:spcBef>
              <a:spcAft>
                <a:spcPts val="0"/>
              </a:spcAft>
              <a:buClrTx/>
              <a:buSzTx/>
              <a:buFontTx/>
              <a:buNone/>
              <a:tabLst/>
              <a:defRPr/>
            </a:pPr>
            <a:r>
              <a:rPr kumimoji="0" lang="en-US" altLang="zh-CN" sz="3200" b="1" i="0" u="none" strike="noStrike" kern="0" cap="none" spc="0" normalizeH="0" baseline="0" noProof="0">
                <a:ln>
                  <a:noFill/>
                </a:ln>
                <a:solidFill>
                  <a:sysClr val="windowText" lastClr="000000"/>
                </a:solidFill>
                <a:effectLst/>
                <a:uLnTx/>
                <a:uFillTx/>
                <a:latin typeface="楷体_GB2312" pitchFamily="1" charset="-122"/>
                <a:ea typeface="楷体_GB2312" pitchFamily="1" charset="-122"/>
                <a:cs typeface="+mn-cs"/>
              </a:rPr>
              <a:t>--</a:t>
            </a:r>
            <a:r>
              <a:rPr kumimoji="0" lang="zh-CN" altLang="en-US" sz="3200" b="1" i="0" u="none" strike="noStrike" kern="0" cap="none" spc="0" normalizeH="0" baseline="0" noProof="0">
                <a:ln>
                  <a:noFill/>
                </a:ln>
                <a:solidFill>
                  <a:sysClr val="windowText" lastClr="000000"/>
                </a:solidFill>
                <a:effectLst/>
                <a:uLnTx/>
                <a:uFillTx/>
                <a:latin typeface="楷体_GB2312" pitchFamily="1" charset="-122"/>
                <a:ea typeface="楷体_GB2312" pitchFamily="1" charset="-122"/>
                <a:cs typeface="+mn-cs"/>
              </a:rPr>
              <a:t>选自</a:t>
            </a:r>
            <a:r>
              <a:rPr kumimoji="0" lang="en-US" altLang="zh-CN" sz="3200" b="1" i="0" u="none" strike="noStrike" kern="0" cap="none" spc="0" normalizeH="0" baseline="0" noProof="0">
                <a:ln>
                  <a:noFill/>
                </a:ln>
                <a:solidFill>
                  <a:sysClr val="windowText" lastClr="000000"/>
                </a:solidFill>
                <a:effectLst/>
                <a:uLnTx/>
                <a:uFillTx/>
                <a:latin typeface="楷体_GB2312" pitchFamily="1" charset="-122"/>
                <a:ea typeface="楷体_GB2312" pitchFamily="1" charset="-122"/>
                <a:cs typeface="+mn-cs"/>
              </a:rPr>
              <a:t>30</a:t>
            </a:r>
            <a:r>
              <a:rPr kumimoji="0" lang="zh-CN" altLang="en-US" sz="3200" b="1" i="0" u="none" strike="noStrike" kern="0" cap="none" spc="0" normalizeH="0" baseline="0" noProof="0">
                <a:ln>
                  <a:noFill/>
                </a:ln>
                <a:solidFill>
                  <a:sysClr val="windowText" lastClr="000000"/>
                </a:solidFill>
                <a:effectLst/>
                <a:uLnTx/>
                <a:uFillTx/>
                <a:latin typeface="楷体_GB2312" pitchFamily="1" charset="-122"/>
                <a:ea typeface="楷体_GB2312" pitchFamily="1" charset="-122"/>
                <a:cs typeface="+mn-cs"/>
              </a:rPr>
              <a:t>年代的御用报纸</a:t>
            </a:r>
          </a:p>
        </p:txBody>
      </p:sp>
      <p:sp>
        <p:nvSpPr>
          <p:cNvPr id="107523" name="Text Box 3">
            <a:extLst>
              <a:ext uri="{FF2B5EF4-FFF2-40B4-BE49-F238E27FC236}">
                <a16:creationId xmlns:a16="http://schemas.microsoft.com/office/drawing/2014/main" id="{AB18570B-532A-4A56-B90A-EBB15BD3D1B8}"/>
              </a:ext>
            </a:extLst>
          </p:cNvPr>
          <p:cNvSpPr txBox="1">
            <a:spLocks noChangeArrowheads="1"/>
          </p:cNvSpPr>
          <p:nvPr/>
        </p:nvSpPr>
        <p:spPr bwMode="auto">
          <a:xfrm>
            <a:off x="250825" y="1773238"/>
            <a:ext cx="8610600" cy="1563687"/>
          </a:xfrm>
          <a:prstGeom prst="rect">
            <a:avLst/>
          </a:prstGeom>
          <a:noFill/>
          <a:ln w="9525">
            <a:solidFill>
              <a:schemeClr val="tx1"/>
            </a:solidFill>
            <a:miter lim="800000"/>
            <a:headEnd/>
            <a:tailEnd/>
          </a:ln>
          <a:effectLst/>
          <a:extLst>
            <a:ext uri="{909E8E84-426E-40DD-AFC4-6F175D3DCCD1}">
              <a14:hiddenFill xmlns:a14="http://schemas.microsoft.com/office/drawing/2010/main">
                <a:gradFill rotWithShape="0">
                  <a:gsLst>
                    <a:gs pos="0">
                      <a:srgbClr val="0F87FF"/>
                    </a:gs>
                    <a:gs pos="100000">
                      <a:schemeClr val="accent1"/>
                    </a:gs>
                  </a:gsLst>
                  <a:path path="shape">
                    <a:fillToRect l="50000" t="50000" r="50000" b="50000"/>
                  </a:path>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zh-CN" altLang="en-US" sz="3200" b="1" i="0" u="none" strike="noStrike" kern="0" cap="none" spc="0" normalizeH="0" baseline="0" noProof="0">
                <a:ln>
                  <a:noFill/>
                </a:ln>
                <a:solidFill>
                  <a:sysClr val="windowText" lastClr="000000"/>
                </a:solidFill>
                <a:effectLst>
                  <a:outerShdw blurRad="38100" dist="38100" dir="2700000" algn="tl">
                    <a:srgbClr val="C0C0C0"/>
                  </a:outerShdw>
                </a:effectLst>
                <a:uLnTx/>
                <a:uFillTx/>
                <a:latin typeface="Times New Roman" panose="02020603050405020304" pitchFamily="18" charset="0"/>
                <a:ea typeface="仿宋_GB2312" pitchFamily="49" charset="-122"/>
                <a:cs typeface="+mn-cs"/>
              </a:rPr>
              <a:t>“忍辱含愤，暂取逆来顺受态度，以待国联公理自判决” </a:t>
            </a:r>
            <a:r>
              <a:rPr kumimoji="0" lang="en-US" altLang="zh-CN" sz="3200" b="1" i="0" u="none" strike="noStrike" kern="0" cap="none" spc="0" normalizeH="0" baseline="0" noProof="0">
                <a:ln>
                  <a:noFill/>
                </a:ln>
                <a:solidFill>
                  <a:sysClr val="windowText" lastClr="000000"/>
                </a:solidFill>
                <a:effectLst>
                  <a:outerShdw blurRad="38100" dist="38100" dir="2700000" algn="tl">
                    <a:srgbClr val="C0C0C0"/>
                  </a:outerShdw>
                </a:effectLst>
                <a:uLnTx/>
                <a:uFillTx/>
                <a:latin typeface="Times New Roman" panose="02020603050405020304" pitchFamily="18" charset="0"/>
                <a:ea typeface="仿宋_GB2312" pitchFamily="49" charset="-122"/>
                <a:cs typeface="+mn-cs"/>
              </a:rPr>
              <a:t>--</a:t>
            </a:r>
            <a:r>
              <a:rPr kumimoji="0" lang="zh-CN" altLang="en-US" sz="3200" b="1" i="0" u="none" strike="noStrike" kern="0" cap="none" spc="0" normalizeH="0" baseline="0" noProof="0">
                <a:ln>
                  <a:noFill/>
                </a:ln>
                <a:solidFill>
                  <a:sysClr val="windowText" lastClr="000000"/>
                </a:solidFill>
                <a:effectLst>
                  <a:outerShdw blurRad="38100" dist="38100" dir="2700000" algn="tl">
                    <a:srgbClr val="C0C0C0"/>
                  </a:outerShdw>
                </a:effectLst>
                <a:uLnTx/>
                <a:uFillTx/>
                <a:latin typeface="Times New Roman" panose="02020603050405020304" pitchFamily="18" charset="0"/>
                <a:ea typeface="仿宋_GB2312" pitchFamily="49" charset="-122"/>
                <a:cs typeface="+mn-cs"/>
              </a:rPr>
              <a:t>选自蒋介石在“九一八”事件发生后的演讲            </a:t>
            </a:r>
          </a:p>
        </p:txBody>
      </p:sp>
      <p:sp>
        <p:nvSpPr>
          <p:cNvPr id="107524" name="Text Box 4">
            <a:extLst>
              <a:ext uri="{FF2B5EF4-FFF2-40B4-BE49-F238E27FC236}">
                <a16:creationId xmlns:a16="http://schemas.microsoft.com/office/drawing/2014/main" id="{87FC947B-DAC7-419C-94D5-2D3D95E994D5}"/>
              </a:ext>
            </a:extLst>
          </p:cNvPr>
          <p:cNvSpPr txBox="1">
            <a:spLocks noChangeArrowheads="1"/>
          </p:cNvSpPr>
          <p:nvPr/>
        </p:nvSpPr>
        <p:spPr bwMode="auto">
          <a:xfrm>
            <a:off x="250825" y="3500438"/>
            <a:ext cx="8458200" cy="1416050"/>
          </a:xfrm>
          <a:prstGeom prst="rect">
            <a:avLst/>
          </a:prstGeom>
          <a:noFill/>
          <a:ln w="9525">
            <a:solidFill>
              <a:schemeClr val="tx1"/>
            </a:solidFill>
            <a:miter lim="800000"/>
            <a:headEnd/>
            <a:tailEnd/>
          </a:ln>
          <a:effectLst/>
          <a:extLst>
            <a:ext uri="{909E8E84-426E-40DD-AFC4-6F175D3DCCD1}">
              <a14:hiddenFill xmlns:a14="http://schemas.microsoft.com/office/drawing/2010/main">
                <a:gradFill rotWithShape="0">
                  <a:gsLst>
                    <a:gs pos="0">
                      <a:srgbClr val="000000"/>
                    </a:gs>
                    <a:gs pos="20000">
                      <a:srgbClr val="0A128C"/>
                    </a:gs>
                    <a:gs pos="35000">
                      <a:srgbClr val="181CC7"/>
                    </a:gs>
                    <a:gs pos="44000">
                      <a:srgbClr val="7005D4"/>
                    </a:gs>
                    <a:gs pos="50000">
                      <a:srgbClr val="8C3D91"/>
                    </a:gs>
                    <a:gs pos="56000">
                      <a:srgbClr val="7005D4"/>
                    </a:gs>
                    <a:gs pos="65000">
                      <a:srgbClr val="181CC7"/>
                    </a:gs>
                    <a:gs pos="80001">
                      <a:srgbClr val="0A128C"/>
                    </a:gs>
                    <a:gs pos="100000">
                      <a:srgbClr val="000000"/>
                    </a:gs>
                  </a:gsLst>
                  <a:lin ang="0" scaled="1"/>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90000"/>
              </a:lnSpc>
              <a:spcBef>
                <a:spcPct val="50000"/>
              </a:spcBef>
              <a:spcAft>
                <a:spcPts val="0"/>
              </a:spcAft>
              <a:buClrTx/>
              <a:buSzTx/>
              <a:buFontTx/>
              <a:buNone/>
              <a:tabLst/>
              <a:defRPr/>
            </a:pPr>
            <a:r>
              <a:rPr kumimoji="0" lang="en-US" altLang="zh-CN" sz="3200" b="1" i="0" u="none" strike="noStrike" kern="0" cap="none" spc="0" normalizeH="0" baseline="0" noProof="0">
                <a:ln>
                  <a:noFill/>
                </a:ln>
                <a:solidFill>
                  <a:sysClr val="windowText" lastClr="000000"/>
                </a:solidFill>
                <a:effectLst/>
                <a:uLnTx/>
                <a:uFillTx/>
                <a:latin typeface="Times New Roman" panose="02020603050405020304" pitchFamily="18" charset="0"/>
                <a:ea typeface="仿宋_GB2312" pitchFamily="49" charset="-122"/>
                <a:cs typeface="+mn-cs"/>
              </a:rPr>
              <a:t>1934</a:t>
            </a:r>
            <a:r>
              <a:rPr kumimoji="0" lang="zh-CN" altLang="en-US" sz="3200" b="1" i="0" u="none" strike="noStrike" kern="0" cap="none" spc="0" normalizeH="0" baseline="0" noProof="0">
                <a:ln>
                  <a:noFill/>
                </a:ln>
                <a:solidFill>
                  <a:sysClr val="windowText" lastClr="000000"/>
                </a:solidFill>
                <a:effectLst/>
                <a:uLnTx/>
                <a:uFillTx/>
                <a:latin typeface="Times New Roman" panose="02020603050405020304" pitchFamily="18" charset="0"/>
                <a:ea typeface="仿宋_GB2312" pitchFamily="49" charset="-122"/>
                <a:cs typeface="+mn-cs"/>
              </a:rPr>
              <a:t>年 ，由反动政客戴季陶和军阀段祺瑞发起，一些国民党官僚在杭州灵隐寺举行法会，请班禅大师求佛保佑。</a:t>
            </a:r>
          </a:p>
        </p:txBody>
      </p:sp>
      <p:sp>
        <p:nvSpPr>
          <p:cNvPr id="107525" name="Text Box 5">
            <a:extLst>
              <a:ext uri="{FF2B5EF4-FFF2-40B4-BE49-F238E27FC236}">
                <a16:creationId xmlns:a16="http://schemas.microsoft.com/office/drawing/2014/main" id="{4829E515-BD03-414C-B4A0-55888B61476B}"/>
              </a:ext>
            </a:extLst>
          </p:cNvPr>
          <p:cNvSpPr txBox="1">
            <a:spLocks noChangeArrowheads="1"/>
          </p:cNvSpPr>
          <p:nvPr/>
        </p:nvSpPr>
        <p:spPr bwMode="auto">
          <a:xfrm>
            <a:off x="250825" y="5084763"/>
            <a:ext cx="8458200" cy="1406525"/>
          </a:xfrm>
          <a:prstGeom prst="rect">
            <a:avLst/>
          </a:prstGeom>
          <a:noFill/>
          <a:ln w="9525">
            <a:solidFill>
              <a:schemeClr val="tx1"/>
            </a:solidFill>
            <a:miter lim="800000"/>
            <a:headEnd/>
            <a:tailEnd/>
          </a:ln>
          <a:effectLst/>
          <a:extLst>
            <a:ext uri="{909E8E84-426E-40DD-AFC4-6F175D3DCCD1}">
              <a14:hiddenFill xmlns:a14="http://schemas.microsoft.com/office/drawing/2010/main">
                <a:gradFill rotWithShape="0">
                  <a:gsLst>
                    <a:gs pos="0">
                      <a:srgbClr val="8C3D91"/>
                    </a:gs>
                    <a:gs pos="12000">
                      <a:srgbClr val="7005D4"/>
                    </a:gs>
                    <a:gs pos="30000">
                      <a:srgbClr val="181CC7"/>
                    </a:gs>
                    <a:gs pos="60001">
                      <a:srgbClr val="0A128C"/>
                    </a:gs>
                    <a:gs pos="100000">
                      <a:srgbClr val="000000"/>
                    </a:gs>
                  </a:gsLst>
                  <a:path path="shape">
                    <a:fillToRect l="50000" t="50000" r="50000" b="50000"/>
                  </a:path>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auto" latinLnBrk="0" hangingPunct="1">
              <a:lnSpc>
                <a:spcPct val="85000"/>
              </a:lnSpc>
              <a:spcBef>
                <a:spcPct val="50000"/>
              </a:spcBef>
              <a:spcAft>
                <a:spcPts val="0"/>
              </a:spcAft>
              <a:buClrTx/>
              <a:buSzTx/>
              <a:buFontTx/>
              <a:buNone/>
              <a:tabLst/>
              <a:defRPr/>
            </a:pPr>
            <a:r>
              <a:rPr kumimoji="0" lang="zh-CN" altLang="en-US" sz="2800" b="1" i="0" u="none" strike="noStrike" kern="0" cap="none" spc="0" normalizeH="0" baseline="0" noProof="0">
                <a:ln>
                  <a:noFill/>
                </a:ln>
                <a:solidFill>
                  <a:sysClr val="windowText" lastClr="000000"/>
                </a:solidFill>
                <a:effectLst/>
                <a:uLnTx/>
                <a:uFillTx/>
                <a:latin typeface="幼圆" panose="02010509060101010101" pitchFamily="49" charset="-122"/>
                <a:ea typeface="幼圆" panose="02010509060101010101" pitchFamily="49" charset="-122"/>
                <a:cs typeface="+mn-cs"/>
              </a:rPr>
              <a:t>   </a:t>
            </a:r>
            <a:r>
              <a:rPr kumimoji="0" lang="zh-CN" altLang="en-US" sz="2800" b="1" i="0" u="none" strike="noStrike" kern="0" cap="none" spc="0" normalizeH="0" baseline="0" noProof="0">
                <a:ln>
                  <a:noFill/>
                </a:ln>
                <a:solidFill>
                  <a:sysClr val="windowText" lastClr="000000"/>
                </a:solidFill>
                <a:effectLst/>
                <a:uLnTx/>
                <a:uFillTx/>
                <a:latin typeface="Times New Roman" panose="02020603050405020304" pitchFamily="18" charset="0"/>
                <a:ea typeface="幼圆" panose="02010509060101010101" pitchFamily="49" charset="-122"/>
                <a:cs typeface="+mn-cs"/>
              </a:rPr>
              <a:t>“</a:t>
            </a:r>
            <a:r>
              <a:rPr kumimoji="0" lang="zh-CN" altLang="en-US" sz="2800" b="1" i="0" u="none" strike="noStrike" kern="0" cap="none" spc="0" normalizeH="0" baseline="0" noProof="0">
                <a:ln>
                  <a:noFill/>
                </a:ln>
                <a:solidFill>
                  <a:sysClr val="windowText" lastClr="000000"/>
                </a:solidFill>
                <a:effectLst/>
                <a:uLnTx/>
                <a:uFillTx/>
                <a:latin typeface="幼圆" panose="02010509060101010101" pitchFamily="49" charset="-122"/>
                <a:ea typeface="幼圆" panose="02010509060101010101" pitchFamily="49" charset="-122"/>
                <a:cs typeface="+mn-cs"/>
              </a:rPr>
              <a:t>民族之自尊心与自信心，既已荡然无存，不待外侮之来，国家固早已濒于精神幻灭之域</a:t>
            </a:r>
            <a:r>
              <a:rPr kumimoji="0" lang="zh-CN" altLang="en-US" sz="2800" b="1" i="0" u="none" strike="noStrike" kern="0" cap="none" spc="0" normalizeH="0" baseline="0" noProof="0">
                <a:ln>
                  <a:noFill/>
                </a:ln>
                <a:solidFill>
                  <a:sysClr val="windowText" lastClr="000000"/>
                </a:solidFill>
                <a:effectLst/>
                <a:uLnTx/>
                <a:uFillTx/>
                <a:latin typeface="Times New Roman" panose="02020603050405020304" pitchFamily="18" charset="0"/>
                <a:ea typeface="幼圆" panose="02010509060101010101" pitchFamily="49" charset="-122"/>
                <a:cs typeface="+mn-cs"/>
              </a:rPr>
              <a:t>”</a:t>
            </a:r>
            <a:r>
              <a:rPr kumimoji="0" lang="zh-CN" altLang="en-US" sz="2800" b="1" i="0" u="none" strike="noStrike" kern="0" cap="none" spc="0" normalizeH="0" baseline="0" noProof="0">
                <a:ln>
                  <a:noFill/>
                </a:ln>
                <a:solidFill>
                  <a:sysClr val="windowText" lastClr="000000"/>
                </a:solidFill>
                <a:effectLst/>
                <a:uLnTx/>
                <a:uFillTx/>
                <a:latin typeface="幼圆" panose="02010509060101010101" pitchFamily="49" charset="-122"/>
                <a:ea typeface="幼圆" panose="02010509060101010101" pitchFamily="49" charset="-122"/>
                <a:cs typeface="+mn-cs"/>
              </a:rPr>
              <a:t>      </a:t>
            </a:r>
          </a:p>
          <a:p>
            <a:pPr marL="0" marR="0" lvl="0" indent="0" algn="r" defTabSz="914400" rtl="0" eaLnBrk="1" fontAlgn="auto" latinLnBrk="0" hangingPunct="1">
              <a:lnSpc>
                <a:spcPct val="85000"/>
              </a:lnSpc>
              <a:spcBef>
                <a:spcPct val="50000"/>
              </a:spcBef>
              <a:spcAft>
                <a:spcPts val="0"/>
              </a:spcAft>
              <a:buClrTx/>
              <a:buSzTx/>
              <a:buFontTx/>
              <a:buNone/>
              <a:tabLst/>
              <a:defRPr/>
            </a:pPr>
            <a:r>
              <a:rPr kumimoji="0" lang="en-US" altLang="zh-CN" sz="2800" b="1" i="0" u="none" strike="noStrike" kern="0" cap="none" spc="0" normalizeH="0" baseline="0" noProof="0">
                <a:ln>
                  <a:noFill/>
                </a:ln>
                <a:solidFill>
                  <a:sysClr val="windowText" lastClr="000000"/>
                </a:solidFill>
                <a:effectLst/>
                <a:uLnTx/>
                <a:uFillTx/>
                <a:latin typeface="Times New Roman" panose="02020603050405020304" pitchFamily="18" charset="0"/>
                <a:ea typeface="幼圆" panose="02010509060101010101" pitchFamily="49" charset="-122"/>
                <a:cs typeface="+mn-cs"/>
              </a:rPr>
              <a:t>—</a:t>
            </a:r>
            <a:r>
              <a:rPr kumimoji="0" lang="zh-CN" altLang="en-US" sz="2800" b="1" i="0" u="none" strike="noStrike" kern="0" cap="none" spc="0" normalizeH="0" baseline="0" noProof="0">
                <a:ln>
                  <a:noFill/>
                </a:ln>
                <a:solidFill>
                  <a:sysClr val="windowText" lastClr="000000"/>
                </a:solidFill>
                <a:effectLst/>
                <a:uLnTx/>
                <a:uFillTx/>
                <a:latin typeface="幼圆" panose="02010509060101010101" pitchFamily="49" charset="-122"/>
                <a:ea typeface="幼圆" panose="02010509060101010101" pitchFamily="49" charset="-122"/>
                <a:cs typeface="+mn-cs"/>
              </a:rPr>
              <a:t>选自</a:t>
            </a:r>
            <a:r>
              <a:rPr kumimoji="0" lang="en-US" altLang="zh-CN" sz="2800" b="1" i="0" u="none" strike="noStrike" kern="0" cap="none" spc="0" normalizeH="0" baseline="0" noProof="0">
                <a:ln>
                  <a:noFill/>
                </a:ln>
                <a:solidFill>
                  <a:sysClr val="windowText" lastClr="000000"/>
                </a:solidFill>
                <a:effectLst/>
                <a:uLnTx/>
                <a:uFillTx/>
                <a:latin typeface="幼圆" panose="02010509060101010101" pitchFamily="49" charset="-122"/>
                <a:ea typeface="幼圆" panose="02010509060101010101" pitchFamily="49" charset="-122"/>
                <a:cs typeface="+mn-cs"/>
              </a:rPr>
              <a:t>《</a:t>
            </a:r>
            <a:r>
              <a:rPr kumimoji="0" lang="zh-CN" altLang="en-US" sz="2800" b="1" i="0" u="none" strike="noStrike" kern="0" cap="none" spc="0" normalizeH="0" baseline="0" noProof="0">
                <a:ln>
                  <a:noFill/>
                </a:ln>
                <a:solidFill>
                  <a:sysClr val="windowText" lastClr="000000"/>
                </a:solidFill>
                <a:effectLst/>
                <a:uLnTx/>
                <a:uFillTx/>
                <a:latin typeface="幼圆" panose="02010509060101010101" pitchFamily="49" charset="-122"/>
                <a:ea typeface="幼圆" panose="02010509060101010101" pitchFamily="49" charset="-122"/>
                <a:cs typeface="+mn-cs"/>
              </a:rPr>
              <a:t>大公报</a:t>
            </a:r>
            <a:r>
              <a:rPr kumimoji="0" lang="en-US" altLang="zh-CN" sz="2800" b="1" i="0" u="none" strike="noStrike" kern="0" cap="none" spc="0" normalizeH="0" baseline="0" noProof="0">
                <a:ln>
                  <a:noFill/>
                </a:ln>
                <a:solidFill>
                  <a:sysClr val="windowText" lastClr="000000"/>
                </a:solidFill>
                <a:effectLst/>
                <a:uLnTx/>
                <a:uFillTx/>
                <a:latin typeface="幼圆" panose="02010509060101010101" pitchFamily="49" charset="-122"/>
                <a:ea typeface="幼圆" panose="02010509060101010101" pitchFamily="49" charset="-122"/>
                <a:cs typeface="+mn-cs"/>
              </a:rPr>
              <a:t>》1934</a:t>
            </a:r>
            <a:r>
              <a:rPr kumimoji="0" lang="zh-CN" altLang="en-US" sz="2800" b="1" i="0" u="none" strike="noStrike" kern="0" cap="none" spc="0" normalizeH="0" baseline="0" noProof="0">
                <a:ln>
                  <a:noFill/>
                </a:ln>
                <a:solidFill>
                  <a:sysClr val="windowText" lastClr="000000"/>
                </a:solidFill>
                <a:effectLst/>
                <a:uLnTx/>
                <a:uFillTx/>
                <a:latin typeface="幼圆" panose="02010509060101010101" pitchFamily="49" charset="-122"/>
                <a:ea typeface="幼圆" panose="02010509060101010101" pitchFamily="49" charset="-122"/>
                <a:cs typeface="+mn-cs"/>
              </a:rPr>
              <a:t>年</a:t>
            </a:r>
            <a:r>
              <a:rPr kumimoji="0" lang="en-US" altLang="zh-CN" sz="2800" b="1" i="0" u="none" strike="noStrike" kern="0" cap="none" spc="0" normalizeH="0" baseline="0" noProof="0">
                <a:ln>
                  <a:noFill/>
                </a:ln>
                <a:solidFill>
                  <a:sysClr val="windowText" lastClr="000000"/>
                </a:solidFill>
                <a:effectLst/>
                <a:uLnTx/>
                <a:uFillTx/>
                <a:latin typeface="幼圆" panose="02010509060101010101" pitchFamily="49" charset="-122"/>
                <a:ea typeface="幼圆" panose="02010509060101010101" pitchFamily="49" charset="-122"/>
                <a:cs typeface="+mn-cs"/>
              </a:rPr>
              <a:t>8</a:t>
            </a:r>
            <a:r>
              <a:rPr kumimoji="0" lang="zh-CN" altLang="en-US" sz="2800" b="1" i="0" u="none" strike="noStrike" kern="0" cap="none" spc="0" normalizeH="0" baseline="0" noProof="0">
                <a:ln>
                  <a:noFill/>
                </a:ln>
                <a:solidFill>
                  <a:sysClr val="windowText" lastClr="000000"/>
                </a:solidFill>
                <a:effectLst/>
                <a:uLnTx/>
                <a:uFillTx/>
                <a:latin typeface="幼圆" panose="02010509060101010101" pitchFamily="49" charset="-122"/>
                <a:ea typeface="幼圆" panose="02010509060101010101" pitchFamily="49" charset="-122"/>
                <a:cs typeface="+mn-cs"/>
              </a:rPr>
              <a:t>月</a:t>
            </a:r>
            <a:r>
              <a:rPr kumimoji="0" lang="en-US" altLang="zh-CN" sz="2800" b="1" i="0" u="none" strike="noStrike" kern="0" cap="none" spc="0" normalizeH="0" baseline="0" noProof="0">
                <a:ln>
                  <a:noFill/>
                </a:ln>
                <a:solidFill>
                  <a:sysClr val="windowText" lastClr="000000"/>
                </a:solidFill>
                <a:effectLst/>
                <a:uLnTx/>
                <a:uFillTx/>
                <a:latin typeface="幼圆" panose="02010509060101010101" pitchFamily="49" charset="-122"/>
                <a:ea typeface="幼圆" panose="02010509060101010101" pitchFamily="49" charset="-122"/>
                <a:cs typeface="+mn-cs"/>
              </a:rPr>
              <a:t>24</a:t>
            </a:r>
            <a:r>
              <a:rPr kumimoji="0" lang="zh-CN" altLang="en-US" sz="2800" b="1" i="0" u="none" strike="noStrike" kern="0" cap="none" spc="0" normalizeH="0" baseline="0" noProof="0">
                <a:ln>
                  <a:noFill/>
                </a:ln>
                <a:solidFill>
                  <a:sysClr val="windowText" lastClr="000000"/>
                </a:solidFill>
                <a:effectLst/>
                <a:uLnTx/>
                <a:uFillTx/>
                <a:latin typeface="幼圆" panose="02010509060101010101" pitchFamily="49" charset="-122"/>
                <a:ea typeface="幼圆" panose="02010509060101010101" pitchFamily="49" charset="-122"/>
                <a:cs typeface="+mn-cs"/>
              </a:rPr>
              <a:t>日的</a:t>
            </a:r>
            <a:r>
              <a:rPr kumimoji="0" lang="zh-CN" altLang="en-US" sz="2800" b="1" i="0" u="none" strike="noStrike" kern="0" cap="none" spc="0" normalizeH="0" baseline="0" noProof="0">
                <a:ln>
                  <a:noFill/>
                </a:ln>
                <a:solidFill>
                  <a:sysClr val="windowText" lastClr="000000"/>
                </a:solidFill>
                <a:effectLst/>
                <a:uLnTx/>
                <a:uFillTx/>
                <a:latin typeface="幼圆" panose="02010509060101010101" pitchFamily="49" charset="-122"/>
                <a:ea typeface="幼圆" panose="02010509060101010101" pitchFamily="49" charset="-122"/>
                <a:cs typeface="+mn-cs"/>
                <a:hlinkClick r:id="rId2" action="ppaction://hlinksldjump"/>
              </a:rPr>
              <a:t>社论</a:t>
            </a:r>
            <a:endParaRPr kumimoji="0" lang="zh-CN" altLang="en-US" sz="2800" b="1" i="0" u="none" strike="noStrike" kern="0" cap="none" spc="0" normalizeH="0" baseline="0" noProof="0">
              <a:ln>
                <a:noFill/>
              </a:ln>
              <a:solidFill>
                <a:sysClr val="windowText" lastClr="000000"/>
              </a:solidFill>
              <a:effectLst/>
              <a:uLnTx/>
              <a:uFillTx/>
              <a:latin typeface="幼圆" panose="02010509060101010101" pitchFamily="49" charset="-122"/>
              <a:ea typeface="幼圆" panose="02010509060101010101" pitchFamily="49" charset="-122"/>
              <a:cs typeface="+mn-cs"/>
            </a:endParaRPr>
          </a:p>
        </p:txBody>
      </p:sp>
    </p:spTree>
    <p:extLst>
      <p:ext uri="{BB962C8B-B14F-4D97-AF65-F5344CB8AC3E}">
        <p14:creationId xmlns:p14="http://schemas.microsoft.com/office/powerpoint/2010/main" val="4217598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7522"/>
                                        </p:tgtEl>
                                        <p:attrNameLst>
                                          <p:attrName>style.visibility</p:attrName>
                                        </p:attrNameLst>
                                      </p:cBhvr>
                                      <p:to>
                                        <p:strVal val="visible"/>
                                      </p:to>
                                    </p:set>
                                    <p:animEffect transition="in" filter="dissolve">
                                      <p:cBhvr>
                                        <p:cTn id="7" dur="500"/>
                                        <p:tgtEl>
                                          <p:spTgt spid="1075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07523"/>
                                        </p:tgtEl>
                                        <p:attrNameLst>
                                          <p:attrName>style.visibility</p:attrName>
                                        </p:attrNameLst>
                                      </p:cBhvr>
                                      <p:to>
                                        <p:strVal val="visible"/>
                                      </p:to>
                                    </p:set>
                                    <p:animEffect transition="in" filter="dissolve">
                                      <p:cBhvr>
                                        <p:cTn id="12" dur="500"/>
                                        <p:tgtEl>
                                          <p:spTgt spid="10752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07524"/>
                                        </p:tgtEl>
                                        <p:attrNameLst>
                                          <p:attrName>style.visibility</p:attrName>
                                        </p:attrNameLst>
                                      </p:cBhvr>
                                      <p:to>
                                        <p:strVal val="visible"/>
                                      </p:to>
                                    </p:set>
                                    <p:animEffect transition="in" filter="dissolve">
                                      <p:cBhvr>
                                        <p:cTn id="17" dur="500"/>
                                        <p:tgtEl>
                                          <p:spTgt spid="10752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07525"/>
                                        </p:tgtEl>
                                        <p:attrNameLst>
                                          <p:attrName>style.visibility</p:attrName>
                                        </p:attrNameLst>
                                      </p:cBhvr>
                                      <p:to>
                                        <p:strVal val="visible"/>
                                      </p:to>
                                    </p:set>
                                    <p:animEffect transition="in" filter="dissolve">
                                      <p:cBhvr>
                                        <p:cTn id="22" dur="500"/>
                                        <p:tgtEl>
                                          <p:spTgt spid="1075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2" grpId="0" animBg="1" autoUpdateAnimBg="0"/>
      <p:bldP spid="107523" grpId="0" animBg="1" autoUpdateAnimBg="0"/>
      <p:bldP spid="107524" grpId="0" animBg="1" autoUpdateAnimBg="0"/>
      <p:bldP spid="107525"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180975" y="117475"/>
            <a:ext cx="4835525" cy="52322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2800" b="1" dirty="0">
                <a:solidFill>
                  <a:srgbClr val="FF3300"/>
                </a:solidFill>
                <a:ea typeface="黑体" pitchFamily="49" charset="-122"/>
              </a:rPr>
              <a:t>时代背景：</a:t>
            </a:r>
          </a:p>
        </p:txBody>
      </p:sp>
      <p:sp>
        <p:nvSpPr>
          <p:cNvPr id="7171" name="Text Box 3"/>
          <p:cNvSpPr txBox="1">
            <a:spLocks noChangeArrowheads="1"/>
          </p:cNvSpPr>
          <p:nvPr/>
        </p:nvSpPr>
        <p:spPr bwMode="auto">
          <a:xfrm>
            <a:off x="323850" y="620713"/>
            <a:ext cx="8497888" cy="557847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zh-CN" sz="2400" b="1" dirty="0">
                <a:solidFill>
                  <a:srgbClr val="000000"/>
                </a:solidFill>
                <a:latin typeface="黑体" pitchFamily="49" charset="-122"/>
                <a:ea typeface="黑体" pitchFamily="49" charset="-122"/>
              </a:rPr>
              <a:t>    </a:t>
            </a:r>
            <a:r>
              <a:rPr lang="zh-CN" altLang="en-US" sz="2400" b="1" dirty="0">
                <a:solidFill>
                  <a:srgbClr val="000000"/>
                </a:solidFill>
                <a:latin typeface="黑体" pitchFamily="49" charset="-122"/>
                <a:ea typeface="黑体" pitchFamily="49" charset="-122"/>
              </a:rPr>
              <a:t>这篇文章写于</a:t>
            </a:r>
            <a:r>
              <a:rPr lang="zh-CN" altLang="zh-CN" sz="2400" b="1" dirty="0">
                <a:solidFill>
                  <a:srgbClr val="000000"/>
                </a:solidFill>
                <a:latin typeface="黑体" pitchFamily="49" charset="-122"/>
                <a:ea typeface="黑体" pitchFamily="49" charset="-122"/>
              </a:rPr>
              <a:t>1934</a:t>
            </a:r>
            <a:r>
              <a:rPr lang="zh-CN" altLang="en-US" sz="2400" b="1" dirty="0">
                <a:solidFill>
                  <a:srgbClr val="000000"/>
                </a:solidFill>
                <a:latin typeface="黑体" pitchFamily="49" charset="-122"/>
                <a:ea typeface="黑体" pitchFamily="49" charset="-122"/>
              </a:rPr>
              <a:t>年</a:t>
            </a:r>
            <a:r>
              <a:rPr lang="zh-CN" altLang="zh-CN" sz="2400" b="1" dirty="0">
                <a:solidFill>
                  <a:srgbClr val="000000"/>
                </a:solidFill>
                <a:latin typeface="黑体" pitchFamily="49" charset="-122"/>
                <a:ea typeface="黑体" pitchFamily="49" charset="-122"/>
              </a:rPr>
              <a:t>9</a:t>
            </a:r>
            <a:r>
              <a:rPr lang="zh-CN" altLang="en-US" sz="2400" b="1" dirty="0">
                <a:solidFill>
                  <a:srgbClr val="000000"/>
                </a:solidFill>
                <a:latin typeface="黑体" pitchFamily="49" charset="-122"/>
                <a:ea typeface="黑体" pitchFamily="49" charset="-122"/>
              </a:rPr>
              <a:t>月</a:t>
            </a:r>
            <a:r>
              <a:rPr lang="zh-CN" altLang="zh-CN" sz="2400" b="1" dirty="0">
                <a:solidFill>
                  <a:srgbClr val="000000"/>
                </a:solidFill>
                <a:latin typeface="黑体" pitchFamily="49" charset="-122"/>
                <a:ea typeface="黑体" pitchFamily="49" charset="-122"/>
              </a:rPr>
              <a:t>25</a:t>
            </a:r>
            <a:r>
              <a:rPr lang="zh-CN" altLang="en-US" sz="2400" b="1" dirty="0">
                <a:solidFill>
                  <a:srgbClr val="000000"/>
                </a:solidFill>
                <a:latin typeface="黑体" pitchFamily="49" charset="-122"/>
                <a:ea typeface="黑体" pitchFamily="49" charset="-122"/>
              </a:rPr>
              <a:t>日，</a:t>
            </a:r>
            <a:r>
              <a:rPr lang="zh-CN" altLang="en-US" sz="2400" b="1" dirty="0">
                <a:solidFill>
                  <a:srgbClr val="0000FF"/>
                </a:solidFill>
                <a:latin typeface="黑体" pitchFamily="49" charset="-122"/>
                <a:ea typeface="黑体" pitchFamily="49" charset="-122"/>
              </a:rPr>
              <a:t>正是</a:t>
            </a:r>
            <a:r>
              <a:rPr lang="zh-CN" altLang="en-US" sz="2400" b="1" dirty="0">
                <a:solidFill>
                  <a:srgbClr val="0000FF"/>
                </a:solidFill>
                <a:ea typeface="黑体" pitchFamily="49" charset="-122"/>
              </a:rPr>
              <a:t>“</a:t>
            </a:r>
            <a:r>
              <a:rPr lang="zh-CN" altLang="en-US" sz="2400" b="1" dirty="0">
                <a:solidFill>
                  <a:srgbClr val="0000FF"/>
                </a:solidFill>
                <a:latin typeface="黑体" pitchFamily="49" charset="-122"/>
                <a:ea typeface="黑体" pitchFamily="49" charset="-122"/>
              </a:rPr>
              <a:t>九</a:t>
            </a:r>
            <a:r>
              <a:rPr lang="zh-CN" altLang="zh-CN" sz="2400" b="1" dirty="0">
                <a:solidFill>
                  <a:srgbClr val="0000FF"/>
                </a:solidFill>
                <a:ea typeface="黑体" pitchFamily="49" charset="-122"/>
              </a:rPr>
              <a:t>·</a:t>
            </a:r>
            <a:r>
              <a:rPr lang="zh-CN" altLang="en-US" sz="2400" b="1" dirty="0">
                <a:solidFill>
                  <a:srgbClr val="0000FF"/>
                </a:solidFill>
                <a:latin typeface="黑体" pitchFamily="49" charset="-122"/>
                <a:ea typeface="黑体" pitchFamily="49" charset="-122"/>
              </a:rPr>
              <a:t>一八</a:t>
            </a:r>
            <a:r>
              <a:rPr lang="zh-CN" altLang="en-US" sz="2400" b="1" dirty="0">
                <a:solidFill>
                  <a:srgbClr val="0000FF"/>
                </a:solidFill>
                <a:ea typeface="黑体" pitchFamily="49" charset="-122"/>
              </a:rPr>
              <a:t>”</a:t>
            </a:r>
            <a:r>
              <a:rPr lang="zh-CN" altLang="en-US" sz="2400" b="1" dirty="0">
                <a:solidFill>
                  <a:srgbClr val="0000FF"/>
                </a:solidFill>
                <a:latin typeface="黑体" pitchFamily="49" charset="-122"/>
                <a:ea typeface="黑体" pitchFamily="49" charset="-122"/>
              </a:rPr>
              <a:t>事变三周年后</a:t>
            </a:r>
            <a:r>
              <a:rPr lang="zh-CN" altLang="en-US" sz="2400" b="1" dirty="0">
                <a:solidFill>
                  <a:srgbClr val="000000"/>
                </a:solidFill>
                <a:latin typeface="黑体" pitchFamily="49" charset="-122"/>
                <a:ea typeface="黑体" pitchFamily="49" charset="-122"/>
              </a:rPr>
              <a:t>。当时，当九一八事变后，中国</a:t>
            </a:r>
            <a:r>
              <a:rPr lang="zh-CN" altLang="en-US" sz="2400" b="1" dirty="0">
                <a:solidFill>
                  <a:srgbClr val="0000FF"/>
                </a:solidFill>
                <a:latin typeface="黑体" pitchFamily="49" charset="-122"/>
                <a:ea typeface="黑体" pitchFamily="49" charset="-122"/>
              </a:rPr>
              <a:t>东北沦陷</a:t>
            </a:r>
            <a:r>
              <a:rPr lang="zh-CN" altLang="en-US" sz="2400" b="1" dirty="0">
                <a:solidFill>
                  <a:srgbClr val="000000"/>
                </a:solidFill>
                <a:latin typeface="黑体" pitchFamily="49" charset="-122"/>
                <a:ea typeface="黑体" pitchFamily="49" charset="-122"/>
              </a:rPr>
              <a:t>，但中国国民党的官僚政客和社会</a:t>
            </a:r>
            <a:r>
              <a:rPr lang="zh-CN" altLang="en-US" sz="2400" b="1" dirty="0">
                <a:solidFill>
                  <a:srgbClr val="000000"/>
                </a:solidFill>
                <a:ea typeface="黑体" pitchFamily="49" charset="-122"/>
              </a:rPr>
              <a:t>“</a:t>
            </a:r>
            <a:r>
              <a:rPr lang="zh-CN" altLang="en-US" sz="2400" b="1" dirty="0">
                <a:solidFill>
                  <a:srgbClr val="000000"/>
                </a:solidFill>
                <a:latin typeface="黑体" pitchFamily="49" charset="-122"/>
                <a:ea typeface="黑体" pitchFamily="49" charset="-122"/>
              </a:rPr>
              <a:t>名人</a:t>
            </a:r>
            <a:r>
              <a:rPr lang="zh-CN" altLang="en-US" sz="2400" b="1" dirty="0">
                <a:solidFill>
                  <a:srgbClr val="000000"/>
                </a:solidFill>
                <a:ea typeface="黑体" pitchFamily="49" charset="-122"/>
              </a:rPr>
              <a:t>”</a:t>
            </a:r>
            <a:r>
              <a:rPr lang="zh-CN" altLang="en-US" sz="2400" b="1" dirty="0">
                <a:solidFill>
                  <a:srgbClr val="000000"/>
                </a:solidFill>
                <a:latin typeface="黑体" pitchFamily="49" charset="-122"/>
                <a:ea typeface="黑体" pitchFamily="49" charset="-122"/>
              </a:rPr>
              <a:t>等，却在北京等地多次</a:t>
            </a:r>
            <a:r>
              <a:rPr lang="zh-CN" altLang="en-US" sz="2400" b="1" dirty="0">
                <a:solidFill>
                  <a:srgbClr val="0000FF"/>
                </a:solidFill>
                <a:latin typeface="黑体" pitchFamily="49" charset="-122"/>
                <a:ea typeface="黑体" pitchFamily="49" charset="-122"/>
              </a:rPr>
              <a:t>举行</a:t>
            </a:r>
            <a:r>
              <a:rPr lang="zh-CN" altLang="en-US" sz="2400" b="1" dirty="0">
                <a:solidFill>
                  <a:srgbClr val="0000FF"/>
                </a:solidFill>
                <a:ea typeface="黑体" pitchFamily="49" charset="-122"/>
              </a:rPr>
              <a:t>“</a:t>
            </a:r>
            <a:r>
              <a:rPr lang="zh-CN" altLang="en-US" sz="2400" b="1" dirty="0">
                <a:solidFill>
                  <a:srgbClr val="0000FF"/>
                </a:solidFill>
                <a:latin typeface="黑体" pitchFamily="49" charset="-122"/>
                <a:ea typeface="黑体" pitchFamily="49" charset="-122"/>
              </a:rPr>
              <a:t>法会</a:t>
            </a:r>
            <a:r>
              <a:rPr lang="zh-CN" altLang="en-US" sz="2400" b="1" dirty="0">
                <a:solidFill>
                  <a:srgbClr val="0000FF"/>
                </a:solidFill>
                <a:ea typeface="黑体" pitchFamily="49" charset="-122"/>
              </a:rPr>
              <a:t>”</a:t>
            </a:r>
            <a:r>
              <a:rPr lang="zh-CN" altLang="en-US" sz="2400" b="1" dirty="0">
                <a:solidFill>
                  <a:srgbClr val="0000FF"/>
                </a:solidFill>
                <a:latin typeface="黑体" pitchFamily="49" charset="-122"/>
                <a:ea typeface="黑体" pitchFamily="49" charset="-122"/>
              </a:rPr>
              <a:t>，祈祷</a:t>
            </a:r>
            <a:r>
              <a:rPr lang="zh-CN" altLang="en-US" sz="2400" b="1" dirty="0">
                <a:solidFill>
                  <a:srgbClr val="0000FF"/>
                </a:solidFill>
                <a:ea typeface="黑体" pitchFamily="49" charset="-122"/>
              </a:rPr>
              <a:t>“</a:t>
            </a:r>
            <a:r>
              <a:rPr lang="zh-CN" altLang="en-US" sz="2400" b="1" dirty="0">
                <a:solidFill>
                  <a:srgbClr val="0000FF"/>
                </a:solidFill>
                <a:latin typeface="黑体" pitchFamily="49" charset="-122"/>
                <a:ea typeface="黑体" pitchFamily="49" charset="-122"/>
              </a:rPr>
              <a:t>解救国难</a:t>
            </a:r>
            <a:r>
              <a:rPr lang="zh-CN" altLang="en-US" sz="2400" b="1" dirty="0">
                <a:solidFill>
                  <a:srgbClr val="0000FF"/>
                </a:solidFill>
                <a:ea typeface="黑体" pitchFamily="49" charset="-122"/>
              </a:rPr>
              <a:t>”</a:t>
            </a:r>
            <a:r>
              <a:rPr lang="zh-CN" altLang="en-US" sz="2400" b="1" dirty="0">
                <a:solidFill>
                  <a:srgbClr val="000000"/>
                </a:solidFill>
                <a:latin typeface="黑体" pitchFamily="49" charset="-122"/>
                <a:ea typeface="黑体" pitchFamily="49" charset="-122"/>
              </a:rPr>
              <a:t>。</a:t>
            </a:r>
            <a:r>
              <a:rPr lang="zh-CN" altLang="zh-CN" sz="2400" b="1" dirty="0">
                <a:solidFill>
                  <a:srgbClr val="000000"/>
                </a:solidFill>
                <a:latin typeface="黑体" pitchFamily="49" charset="-122"/>
                <a:ea typeface="黑体" pitchFamily="49" charset="-122"/>
              </a:rPr>
              <a:t>1934</a:t>
            </a:r>
            <a:r>
              <a:rPr lang="zh-CN" altLang="en-US" sz="2400" b="1" dirty="0">
                <a:solidFill>
                  <a:srgbClr val="000000"/>
                </a:solidFill>
                <a:latin typeface="黑体" pitchFamily="49" charset="-122"/>
                <a:ea typeface="黑体" pitchFamily="49" charset="-122"/>
              </a:rPr>
              <a:t>年</a:t>
            </a:r>
            <a:r>
              <a:rPr lang="zh-CN" altLang="zh-CN" sz="2400" b="1" dirty="0">
                <a:solidFill>
                  <a:srgbClr val="000000"/>
                </a:solidFill>
                <a:latin typeface="黑体" pitchFamily="49" charset="-122"/>
                <a:ea typeface="黑体" pitchFamily="49" charset="-122"/>
              </a:rPr>
              <a:t>4</a:t>
            </a:r>
            <a:r>
              <a:rPr lang="zh-CN" altLang="en-US" sz="2400" b="1" dirty="0">
                <a:solidFill>
                  <a:srgbClr val="000000"/>
                </a:solidFill>
                <a:latin typeface="黑体" pitchFamily="49" charset="-122"/>
                <a:ea typeface="黑体" pitchFamily="49" charset="-122"/>
              </a:rPr>
              <a:t>月，国民党的反动政客戴季陶和下野的北洋军阀头子段祺瑞等，又发起</a:t>
            </a:r>
            <a:r>
              <a:rPr lang="zh-CN" altLang="en-US" sz="2400" b="1" dirty="0">
                <a:solidFill>
                  <a:srgbClr val="0000FF"/>
                </a:solidFill>
                <a:latin typeface="黑体" pitchFamily="49" charset="-122"/>
                <a:ea typeface="黑体" pitchFamily="49" charset="-122"/>
              </a:rPr>
              <a:t>请第九世班禅喇嘛</a:t>
            </a:r>
            <a:r>
              <a:rPr lang="zh-CN" altLang="zh-CN" sz="2400" b="1" dirty="0">
                <a:solidFill>
                  <a:srgbClr val="000000"/>
                </a:solidFill>
                <a:latin typeface="黑体" pitchFamily="49" charset="-122"/>
                <a:ea typeface="黑体" pitchFamily="49" charset="-122"/>
              </a:rPr>
              <a:t>:</a:t>
            </a:r>
            <a:r>
              <a:rPr lang="zh-CN" altLang="en-US" sz="2400" b="1" dirty="0">
                <a:solidFill>
                  <a:srgbClr val="000000"/>
                </a:solidFill>
                <a:latin typeface="黑体" pitchFamily="49" charset="-122"/>
                <a:ea typeface="黑体" pitchFamily="49" charset="-122"/>
              </a:rPr>
              <a:t>在</a:t>
            </a:r>
            <a:r>
              <a:rPr lang="zh-CN" altLang="zh-CN" sz="2400" b="1" dirty="0">
                <a:solidFill>
                  <a:srgbClr val="000000"/>
                </a:solidFill>
                <a:latin typeface="黑体" pitchFamily="49" charset="-122"/>
                <a:ea typeface="黑体" pitchFamily="49" charset="-122"/>
              </a:rPr>
              <a:t>4</a:t>
            </a:r>
            <a:r>
              <a:rPr lang="zh-CN" altLang="en-US" sz="2400" b="1" dirty="0">
                <a:solidFill>
                  <a:srgbClr val="000000"/>
                </a:solidFill>
                <a:latin typeface="黑体" pitchFamily="49" charset="-122"/>
                <a:ea typeface="黑体" pitchFamily="49" charset="-122"/>
              </a:rPr>
              <a:t>月</a:t>
            </a:r>
            <a:r>
              <a:rPr lang="zh-CN" altLang="zh-CN" sz="2400" b="1" dirty="0">
                <a:solidFill>
                  <a:srgbClr val="000000"/>
                </a:solidFill>
                <a:latin typeface="黑体" pitchFamily="49" charset="-122"/>
                <a:ea typeface="黑体" pitchFamily="49" charset="-122"/>
              </a:rPr>
              <a:t>28</a:t>
            </a:r>
            <a:r>
              <a:rPr lang="zh-CN" altLang="en-US" sz="2400" b="1" dirty="0">
                <a:solidFill>
                  <a:srgbClr val="000000"/>
                </a:solidFill>
                <a:latin typeface="黑体" pitchFamily="49" charset="-122"/>
                <a:ea typeface="黑体" pitchFamily="49" charset="-122"/>
              </a:rPr>
              <a:t>日至</a:t>
            </a:r>
            <a:r>
              <a:rPr lang="zh-CN" altLang="zh-CN" sz="2400" b="1" dirty="0">
                <a:solidFill>
                  <a:srgbClr val="000000"/>
                </a:solidFill>
                <a:latin typeface="黑体" pitchFamily="49" charset="-122"/>
                <a:ea typeface="黑体" pitchFamily="49" charset="-122"/>
              </a:rPr>
              <a:t>5</a:t>
            </a:r>
            <a:r>
              <a:rPr lang="zh-CN" altLang="en-US" sz="2400" b="1" dirty="0">
                <a:solidFill>
                  <a:srgbClr val="000000"/>
                </a:solidFill>
                <a:latin typeface="黑体" pitchFamily="49" charset="-122"/>
                <a:ea typeface="黑体" pitchFamily="49" charset="-122"/>
              </a:rPr>
              <a:t>月</a:t>
            </a:r>
            <a:r>
              <a:rPr lang="zh-CN" altLang="zh-CN" sz="2400" b="1" dirty="0">
                <a:solidFill>
                  <a:srgbClr val="000000"/>
                </a:solidFill>
                <a:latin typeface="黑体" pitchFamily="49" charset="-122"/>
                <a:ea typeface="黑体" pitchFamily="49" charset="-122"/>
              </a:rPr>
              <a:t>18</a:t>
            </a:r>
            <a:r>
              <a:rPr lang="zh-CN" altLang="en-US" sz="2400" b="1" dirty="0">
                <a:solidFill>
                  <a:srgbClr val="000000"/>
                </a:solidFill>
                <a:latin typeface="黑体" pitchFamily="49" charset="-122"/>
                <a:ea typeface="黑体" pitchFamily="49" charset="-122"/>
              </a:rPr>
              <a:t>日，在杭州灵隐寺</a:t>
            </a:r>
            <a:r>
              <a:rPr lang="zh-CN" altLang="en-US" sz="2400" b="1" dirty="0">
                <a:solidFill>
                  <a:srgbClr val="0000FF"/>
                </a:solidFill>
                <a:latin typeface="黑体" pitchFamily="49" charset="-122"/>
                <a:ea typeface="黑体" pitchFamily="49" charset="-122"/>
              </a:rPr>
              <a:t>举行</a:t>
            </a:r>
            <a:r>
              <a:rPr lang="zh-CN" altLang="en-US" sz="2400" b="1" dirty="0">
                <a:solidFill>
                  <a:srgbClr val="0000FF"/>
                </a:solidFill>
                <a:ea typeface="黑体" pitchFamily="49" charset="-122"/>
              </a:rPr>
              <a:t>“</a:t>
            </a:r>
            <a:r>
              <a:rPr lang="zh-CN" altLang="en-US" sz="2400" b="1" dirty="0">
                <a:solidFill>
                  <a:srgbClr val="0000FF"/>
                </a:solidFill>
                <a:latin typeface="黑体" pitchFamily="49" charset="-122"/>
                <a:ea typeface="黑体" pitchFamily="49" charset="-122"/>
              </a:rPr>
              <a:t>时轮金刚法会</a:t>
            </a:r>
            <a:r>
              <a:rPr lang="zh-CN" altLang="en-US" sz="2400" b="1" dirty="0">
                <a:solidFill>
                  <a:srgbClr val="0000FF"/>
                </a:solidFill>
                <a:ea typeface="黑体" pitchFamily="49" charset="-122"/>
              </a:rPr>
              <a:t>”</a:t>
            </a:r>
            <a:r>
              <a:rPr lang="zh-CN" altLang="en-US" sz="2400" b="1" dirty="0">
                <a:solidFill>
                  <a:srgbClr val="000000"/>
                </a:solidFill>
                <a:latin typeface="黑体" pitchFamily="49" charset="-122"/>
                <a:ea typeface="黑体" pitchFamily="49" charset="-122"/>
              </a:rPr>
              <a:t>，</a:t>
            </a:r>
            <a:r>
              <a:rPr lang="zh-CN" altLang="en-US" sz="2400" b="1" dirty="0">
                <a:solidFill>
                  <a:srgbClr val="0000FF"/>
                </a:solidFill>
                <a:ea typeface="黑体" pitchFamily="49" charset="-122"/>
              </a:rPr>
              <a:t>“</a:t>
            </a:r>
            <a:r>
              <a:rPr lang="zh-CN" altLang="en-US" sz="2400" b="1" dirty="0">
                <a:solidFill>
                  <a:srgbClr val="0000FF"/>
                </a:solidFill>
                <a:latin typeface="黑体" pitchFamily="49" charset="-122"/>
                <a:ea typeface="黑体" pitchFamily="49" charset="-122"/>
              </a:rPr>
              <a:t>求佛菩萨来保佑</a:t>
            </a:r>
            <a:r>
              <a:rPr lang="zh-CN" altLang="en-US" sz="2400" b="1" dirty="0">
                <a:solidFill>
                  <a:srgbClr val="0000FF"/>
                </a:solidFill>
                <a:ea typeface="黑体" pitchFamily="49" charset="-122"/>
              </a:rPr>
              <a:t>”</a:t>
            </a:r>
            <a:r>
              <a:rPr lang="zh-CN" altLang="en-US" sz="2400" b="1" dirty="0">
                <a:solidFill>
                  <a:srgbClr val="000000"/>
                </a:solidFill>
                <a:latin typeface="黑体" pitchFamily="49" charset="-122"/>
                <a:ea typeface="黑体" pitchFamily="49" charset="-122"/>
              </a:rPr>
              <a:t>。还说什么</a:t>
            </a:r>
            <a:r>
              <a:rPr lang="zh-CN" altLang="en-US" sz="2400" b="1" dirty="0">
                <a:solidFill>
                  <a:srgbClr val="000000"/>
                </a:solidFill>
                <a:ea typeface="黑体" pitchFamily="49" charset="-122"/>
              </a:rPr>
              <a:t>“</a:t>
            </a:r>
            <a:r>
              <a:rPr lang="zh-CN" altLang="en-US" sz="2400" b="1" dirty="0">
                <a:solidFill>
                  <a:srgbClr val="000000"/>
                </a:solidFill>
                <a:latin typeface="黑体" pitchFamily="49" charset="-122"/>
                <a:ea typeface="黑体" pitchFamily="49" charset="-122"/>
              </a:rPr>
              <a:t>今则人心浸浸以衰矣！非仗佛力之加被，未由消此浩劫</a:t>
            </a:r>
            <a:r>
              <a:rPr lang="zh-CN" altLang="en-US" sz="2400" b="1" dirty="0">
                <a:solidFill>
                  <a:srgbClr val="000000"/>
                </a:solidFill>
                <a:ea typeface="黑体" pitchFamily="49" charset="-122"/>
              </a:rPr>
              <a:t>”</a:t>
            </a:r>
            <a:r>
              <a:rPr lang="zh-CN" altLang="en-US" sz="2400" b="1" dirty="0">
                <a:solidFill>
                  <a:srgbClr val="000000"/>
                </a:solidFill>
                <a:latin typeface="黑体" pitchFamily="49" charset="-122"/>
                <a:ea typeface="黑体" pitchFamily="49" charset="-122"/>
              </a:rPr>
              <a:t>。</a:t>
            </a:r>
            <a:r>
              <a:rPr lang="zh-CN" altLang="zh-CN" sz="2400" b="1" dirty="0">
                <a:solidFill>
                  <a:srgbClr val="000000"/>
                </a:solidFill>
                <a:latin typeface="黑体" pitchFamily="49" charset="-122"/>
                <a:ea typeface="黑体" pitchFamily="49" charset="-122"/>
              </a:rPr>
              <a:t>1934</a:t>
            </a:r>
            <a:r>
              <a:rPr lang="zh-CN" altLang="en-US" sz="2400" b="1" dirty="0">
                <a:solidFill>
                  <a:srgbClr val="000000"/>
                </a:solidFill>
                <a:latin typeface="黑体" pitchFamily="49" charset="-122"/>
                <a:ea typeface="黑体" pitchFamily="49" charset="-122"/>
              </a:rPr>
              <a:t>年</a:t>
            </a:r>
            <a:r>
              <a:rPr lang="zh-CN" altLang="zh-CN" sz="2400" b="1" dirty="0">
                <a:solidFill>
                  <a:srgbClr val="000000"/>
                </a:solidFill>
                <a:latin typeface="黑体" pitchFamily="49" charset="-122"/>
                <a:ea typeface="黑体" pitchFamily="49" charset="-122"/>
              </a:rPr>
              <a:t>8</a:t>
            </a:r>
            <a:r>
              <a:rPr lang="zh-CN" altLang="en-US" sz="2400" b="1" dirty="0">
                <a:solidFill>
                  <a:srgbClr val="000000"/>
                </a:solidFill>
                <a:latin typeface="黑体" pitchFamily="49" charset="-122"/>
                <a:ea typeface="黑体" pitchFamily="49" charset="-122"/>
              </a:rPr>
              <a:t>月</a:t>
            </a:r>
            <a:r>
              <a:rPr lang="zh-CN" altLang="zh-CN" sz="2400" b="1" dirty="0">
                <a:solidFill>
                  <a:srgbClr val="000000"/>
                </a:solidFill>
                <a:latin typeface="黑体" pitchFamily="49" charset="-122"/>
                <a:ea typeface="黑体" pitchFamily="49" charset="-122"/>
              </a:rPr>
              <a:t>27</a:t>
            </a:r>
            <a:r>
              <a:rPr lang="zh-CN" altLang="en-US" sz="2400" b="1" dirty="0">
                <a:solidFill>
                  <a:srgbClr val="000000"/>
                </a:solidFill>
                <a:latin typeface="黑体" pitchFamily="49" charset="-122"/>
                <a:ea typeface="黑体" pitchFamily="49" charset="-122"/>
              </a:rPr>
              <a:t>日，当时颇有影响的资产阶级报纸</a:t>
            </a:r>
            <a:r>
              <a:rPr lang="zh-CN" altLang="zh-CN" sz="2400" b="1" dirty="0">
                <a:solidFill>
                  <a:srgbClr val="0000FF"/>
                </a:solidFill>
                <a:latin typeface="黑体" pitchFamily="49" charset="-122"/>
                <a:ea typeface="黑体" pitchFamily="49" charset="-122"/>
              </a:rPr>
              <a:t>《</a:t>
            </a:r>
            <a:r>
              <a:rPr lang="zh-CN" altLang="en-US" sz="2400" b="1" dirty="0">
                <a:solidFill>
                  <a:srgbClr val="0000FF"/>
                </a:solidFill>
                <a:latin typeface="黑体" pitchFamily="49" charset="-122"/>
                <a:ea typeface="黑体" pitchFamily="49" charset="-122"/>
              </a:rPr>
              <a:t>大公报</a:t>
            </a:r>
            <a:r>
              <a:rPr lang="zh-CN" altLang="zh-CN" sz="2400" b="1" dirty="0">
                <a:solidFill>
                  <a:srgbClr val="0000FF"/>
                </a:solidFill>
                <a:latin typeface="黑体" pitchFamily="49" charset="-122"/>
                <a:ea typeface="黑体" pitchFamily="49" charset="-122"/>
              </a:rPr>
              <a:t>》</a:t>
            </a:r>
            <a:r>
              <a:rPr lang="zh-CN" altLang="en-US" sz="2400" b="1" dirty="0">
                <a:solidFill>
                  <a:srgbClr val="000000"/>
                </a:solidFill>
                <a:latin typeface="黑体" pitchFamily="49" charset="-122"/>
                <a:ea typeface="黑体" pitchFamily="49" charset="-122"/>
              </a:rPr>
              <a:t>也发表了</a:t>
            </a:r>
            <a:r>
              <a:rPr lang="zh-CN" altLang="zh-CN" sz="2400" b="1" dirty="0">
                <a:solidFill>
                  <a:srgbClr val="000000"/>
                </a:solidFill>
                <a:latin typeface="黑体" pitchFamily="49" charset="-122"/>
                <a:ea typeface="黑体" pitchFamily="49" charset="-122"/>
              </a:rPr>
              <a:t>《</a:t>
            </a:r>
            <a:r>
              <a:rPr lang="zh-CN" altLang="en-US" sz="2400" b="1" dirty="0">
                <a:solidFill>
                  <a:srgbClr val="000000"/>
                </a:solidFill>
                <a:latin typeface="黑体" pitchFamily="49" charset="-122"/>
                <a:ea typeface="黑体" pitchFamily="49" charset="-122"/>
              </a:rPr>
              <a:t>孔子诞辰纪念</a:t>
            </a:r>
            <a:r>
              <a:rPr lang="zh-CN" altLang="zh-CN" sz="2400" b="1" dirty="0">
                <a:solidFill>
                  <a:srgbClr val="000000"/>
                </a:solidFill>
                <a:latin typeface="黑体" pitchFamily="49" charset="-122"/>
                <a:ea typeface="黑体" pitchFamily="49" charset="-122"/>
              </a:rPr>
              <a:t>》</a:t>
            </a:r>
            <a:r>
              <a:rPr lang="zh-CN" altLang="en-US" sz="2400" b="1" dirty="0">
                <a:solidFill>
                  <a:srgbClr val="000000"/>
                </a:solidFill>
                <a:latin typeface="黑体" pitchFamily="49" charset="-122"/>
                <a:ea typeface="黑体" pitchFamily="49" charset="-122"/>
              </a:rPr>
              <a:t>的</a:t>
            </a:r>
            <a:r>
              <a:rPr lang="zh-CN" altLang="en-US" sz="2400" b="1" dirty="0">
                <a:solidFill>
                  <a:srgbClr val="0000FF"/>
                </a:solidFill>
                <a:latin typeface="黑体" pitchFamily="49" charset="-122"/>
                <a:ea typeface="黑体" pitchFamily="49" charset="-122"/>
              </a:rPr>
              <a:t>社评，散布</a:t>
            </a:r>
            <a:r>
              <a:rPr lang="zh-CN" altLang="en-US" sz="2400" b="1" dirty="0">
                <a:solidFill>
                  <a:srgbClr val="0000FF"/>
                </a:solidFill>
                <a:ea typeface="黑体" pitchFamily="49" charset="-122"/>
              </a:rPr>
              <a:t>“</a:t>
            </a:r>
            <a:r>
              <a:rPr lang="zh-CN" altLang="en-US" sz="2400" b="1" dirty="0">
                <a:solidFill>
                  <a:srgbClr val="0000FF"/>
                </a:solidFill>
                <a:latin typeface="黑体" pitchFamily="49" charset="-122"/>
                <a:ea typeface="黑体" pitchFamily="49" charset="-122"/>
              </a:rPr>
              <a:t>中国人失去了自信力</a:t>
            </a:r>
            <a:r>
              <a:rPr lang="zh-CN" altLang="en-US" sz="2400" b="1" dirty="0">
                <a:solidFill>
                  <a:srgbClr val="0000FF"/>
                </a:solidFill>
                <a:ea typeface="黑体" pitchFamily="49" charset="-122"/>
              </a:rPr>
              <a:t>”</a:t>
            </a:r>
            <a:r>
              <a:rPr lang="zh-CN" altLang="en-US" sz="2400" b="1" dirty="0">
                <a:solidFill>
                  <a:srgbClr val="0000FF"/>
                </a:solidFill>
                <a:latin typeface="黑体" pitchFamily="49" charset="-122"/>
                <a:ea typeface="黑体" pitchFamily="49" charset="-122"/>
              </a:rPr>
              <a:t>的失败主义论调。资产阶级的走狗文人，也一口一声地狂吠</a:t>
            </a:r>
            <a:r>
              <a:rPr lang="zh-CN" altLang="en-US" sz="2400" b="1" dirty="0">
                <a:solidFill>
                  <a:srgbClr val="0000FF"/>
                </a:solidFill>
                <a:ea typeface="黑体" pitchFamily="49" charset="-122"/>
              </a:rPr>
              <a:t>“</a:t>
            </a:r>
            <a:r>
              <a:rPr lang="zh-CN" altLang="en-US" sz="2400" b="1" dirty="0">
                <a:solidFill>
                  <a:srgbClr val="0000FF"/>
                </a:solidFill>
                <a:latin typeface="黑体" pitchFamily="49" charset="-122"/>
                <a:ea typeface="黑体" pitchFamily="49" charset="-122"/>
              </a:rPr>
              <a:t>中国人失掉了自信力了</a:t>
            </a:r>
            <a:r>
              <a:rPr lang="zh-CN" altLang="en-US" sz="2400" b="1" dirty="0">
                <a:solidFill>
                  <a:srgbClr val="0000FF"/>
                </a:solidFill>
                <a:ea typeface="黑体" pitchFamily="49" charset="-122"/>
              </a:rPr>
              <a:t>”</a:t>
            </a:r>
            <a:r>
              <a:rPr lang="zh-CN" altLang="en-US" sz="2400" b="1" dirty="0">
                <a:solidFill>
                  <a:srgbClr val="000000"/>
                </a:solidFill>
                <a:latin typeface="黑体" pitchFamily="49" charset="-122"/>
                <a:ea typeface="黑体" pitchFamily="49" charset="-122"/>
              </a:rPr>
              <a:t>。那，究竟是什么样的中国人失去了自信力呢？在同年</a:t>
            </a:r>
            <a:r>
              <a:rPr lang="zh-CN" altLang="zh-CN" sz="2400" b="1" dirty="0">
                <a:solidFill>
                  <a:srgbClr val="000000"/>
                </a:solidFill>
                <a:latin typeface="黑体" pitchFamily="49" charset="-122"/>
                <a:ea typeface="黑体" pitchFamily="49" charset="-122"/>
              </a:rPr>
              <a:t>9</a:t>
            </a:r>
            <a:r>
              <a:rPr lang="zh-CN" altLang="en-US" sz="2400" b="1" dirty="0">
                <a:solidFill>
                  <a:srgbClr val="000000"/>
                </a:solidFill>
                <a:latin typeface="黑体" pitchFamily="49" charset="-122"/>
                <a:ea typeface="黑体" pitchFamily="49" charset="-122"/>
              </a:rPr>
              <a:t>月</a:t>
            </a:r>
            <a:r>
              <a:rPr lang="zh-CN" altLang="zh-CN" sz="2400" b="1" dirty="0">
                <a:solidFill>
                  <a:srgbClr val="000000"/>
                </a:solidFill>
                <a:latin typeface="黑体" pitchFamily="49" charset="-122"/>
                <a:ea typeface="黑体" pitchFamily="49" charset="-122"/>
              </a:rPr>
              <a:t>25</a:t>
            </a:r>
            <a:r>
              <a:rPr lang="zh-CN" altLang="en-US" sz="2400" b="1" dirty="0">
                <a:solidFill>
                  <a:srgbClr val="000000"/>
                </a:solidFill>
                <a:latin typeface="黑体" pitchFamily="49" charset="-122"/>
                <a:ea typeface="黑体" pitchFamily="49" charset="-122"/>
              </a:rPr>
              <a:t>日，鲁迅先生写了</a:t>
            </a:r>
            <a:r>
              <a:rPr lang="zh-CN" altLang="zh-CN" sz="2400" b="1" dirty="0">
                <a:solidFill>
                  <a:srgbClr val="000000"/>
                </a:solidFill>
                <a:latin typeface="黑体" pitchFamily="49" charset="-122"/>
                <a:ea typeface="黑体" pitchFamily="49" charset="-122"/>
              </a:rPr>
              <a:t>《</a:t>
            </a:r>
            <a:r>
              <a:rPr lang="zh-CN" altLang="en-US" sz="2400" b="1" dirty="0">
                <a:solidFill>
                  <a:srgbClr val="000000"/>
                </a:solidFill>
                <a:latin typeface="黑体" pitchFamily="49" charset="-122"/>
                <a:ea typeface="黑体" pitchFamily="49" charset="-122"/>
              </a:rPr>
              <a:t>中国人失掉自信力了吗</a:t>
            </a:r>
            <a:r>
              <a:rPr lang="zh-CN" altLang="zh-CN" sz="2400" b="1" dirty="0">
                <a:solidFill>
                  <a:srgbClr val="000000"/>
                </a:solidFill>
                <a:latin typeface="黑体" pitchFamily="49" charset="-122"/>
                <a:ea typeface="黑体" pitchFamily="49" charset="-122"/>
              </a:rPr>
              <a:t>》</a:t>
            </a:r>
            <a:r>
              <a:rPr lang="zh-CN" altLang="en-US" sz="2400" b="1" dirty="0">
                <a:solidFill>
                  <a:srgbClr val="000000"/>
                </a:solidFill>
                <a:latin typeface="黑体" pitchFamily="49" charset="-122"/>
                <a:ea typeface="黑体" pitchFamily="49" charset="-122"/>
              </a:rPr>
              <a:t>一文，予以有力的驳斥，文章指出中华民族仍有许多</a:t>
            </a:r>
            <a:r>
              <a:rPr lang="zh-CN" altLang="en-US" sz="2400" b="1" dirty="0">
                <a:solidFill>
                  <a:srgbClr val="000000"/>
                </a:solidFill>
                <a:ea typeface="黑体" pitchFamily="49" charset="-122"/>
              </a:rPr>
              <a:t>“</a:t>
            </a:r>
            <a:r>
              <a:rPr lang="zh-CN" altLang="en-US" sz="2400" b="1" dirty="0">
                <a:solidFill>
                  <a:srgbClr val="000000"/>
                </a:solidFill>
                <a:latin typeface="黑体" pitchFamily="49" charset="-122"/>
                <a:ea typeface="黑体" pitchFamily="49" charset="-122"/>
              </a:rPr>
              <a:t>埋头苦干</a:t>
            </a:r>
            <a:r>
              <a:rPr lang="zh-CN" altLang="en-US" sz="2400" b="1" dirty="0">
                <a:solidFill>
                  <a:srgbClr val="000000"/>
                </a:solidFill>
                <a:ea typeface="黑体" pitchFamily="49" charset="-122"/>
              </a:rPr>
              <a:t>”</a:t>
            </a:r>
            <a:r>
              <a:rPr lang="zh-CN" altLang="en-US" sz="2400" b="1" dirty="0">
                <a:solidFill>
                  <a:srgbClr val="000000"/>
                </a:solidFill>
                <a:latin typeface="黑体" pitchFamily="49" charset="-122"/>
                <a:ea typeface="黑体" pitchFamily="49" charset="-122"/>
              </a:rPr>
              <a:t>、</a:t>
            </a:r>
            <a:r>
              <a:rPr lang="zh-CN" altLang="en-US" sz="2400" b="1" dirty="0">
                <a:solidFill>
                  <a:srgbClr val="000000"/>
                </a:solidFill>
                <a:ea typeface="黑体" pitchFamily="49" charset="-122"/>
              </a:rPr>
              <a:t>“</a:t>
            </a:r>
            <a:r>
              <a:rPr lang="zh-CN" altLang="en-US" sz="2400" b="1" dirty="0">
                <a:solidFill>
                  <a:srgbClr val="000000"/>
                </a:solidFill>
                <a:latin typeface="黑体" pitchFamily="49" charset="-122"/>
                <a:ea typeface="黑体" pitchFamily="49" charset="-122"/>
              </a:rPr>
              <a:t>拼命硬干</a:t>
            </a:r>
            <a:r>
              <a:rPr lang="zh-CN" altLang="en-US" sz="2400" b="1" dirty="0">
                <a:solidFill>
                  <a:srgbClr val="000000"/>
                </a:solidFill>
                <a:ea typeface="黑体" pitchFamily="49" charset="-122"/>
              </a:rPr>
              <a:t>”</a:t>
            </a:r>
            <a:r>
              <a:rPr lang="zh-CN" altLang="en-US" sz="2400" b="1" dirty="0">
                <a:solidFill>
                  <a:srgbClr val="000000"/>
                </a:solidFill>
                <a:latin typeface="黑体" pitchFamily="49" charset="-122"/>
                <a:ea typeface="黑体" pitchFamily="49" charset="-122"/>
              </a:rPr>
              <a:t>、</a:t>
            </a:r>
            <a:r>
              <a:rPr lang="zh-CN" altLang="en-US" sz="2400" b="1" dirty="0">
                <a:solidFill>
                  <a:srgbClr val="000000"/>
                </a:solidFill>
                <a:ea typeface="黑体" pitchFamily="49" charset="-122"/>
              </a:rPr>
              <a:t>“</a:t>
            </a:r>
            <a:r>
              <a:rPr lang="zh-CN" altLang="en-US" sz="2400" b="1" dirty="0">
                <a:solidFill>
                  <a:srgbClr val="000000"/>
                </a:solidFill>
                <a:latin typeface="黑体" pitchFamily="49" charset="-122"/>
                <a:ea typeface="黑体" pitchFamily="49" charset="-122"/>
              </a:rPr>
              <a:t>为民请命</a:t>
            </a:r>
            <a:r>
              <a:rPr lang="zh-CN" altLang="en-US" sz="2400" b="1" dirty="0">
                <a:solidFill>
                  <a:srgbClr val="000000"/>
                </a:solidFill>
                <a:ea typeface="黑体" pitchFamily="49" charset="-122"/>
              </a:rPr>
              <a:t>”</a:t>
            </a:r>
            <a:r>
              <a:rPr lang="zh-CN" altLang="en-US" sz="2400" b="1" dirty="0">
                <a:solidFill>
                  <a:srgbClr val="000000"/>
                </a:solidFill>
                <a:latin typeface="黑体" pitchFamily="49" charset="-122"/>
                <a:ea typeface="黑体" pitchFamily="49" charset="-122"/>
              </a:rPr>
              <a:t>、</a:t>
            </a:r>
            <a:r>
              <a:rPr lang="zh-CN" altLang="en-US" sz="2400" b="1" dirty="0">
                <a:solidFill>
                  <a:srgbClr val="000000"/>
                </a:solidFill>
                <a:ea typeface="黑体" pitchFamily="49" charset="-122"/>
              </a:rPr>
              <a:t>“</a:t>
            </a:r>
            <a:r>
              <a:rPr lang="zh-CN" altLang="en-US" sz="2400" b="1" dirty="0">
                <a:solidFill>
                  <a:srgbClr val="000000"/>
                </a:solidFill>
                <a:latin typeface="黑体" pitchFamily="49" charset="-122"/>
                <a:ea typeface="黑体" pitchFamily="49" charset="-122"/>
              </a:rPr>
              <a:t>舍身求法</a:t>
            </a:r>
            <a:r>
              <a:rPr lang="zh-CN" altLang="en-US" sz="2400" b="1" dirty="0">
                <a:solidFill>
                  <a:srgbClr val="000000"/>
                </a:solidFill>
                <a:ea typeface="黑体" pitchFamily="49" charset="-122"/>
              </a:rPr>
              <a:t>”</a:t>
            </a:r>
            <a:r>
              <a:rPr lang="zh-CN" altLang="en-US" sz="2400" b="1" dirty="0">
                <a:solidFill>
                  <a:srgbClr val="000000"/>
                </a:solidFill>
                <a:latin typeface="黑体" pitchFamily="49" charset="-122"/>
                <a:ea typeface="黑体" pitchFamily="49" charset="-122"/>
              </a:rPr>
              <a:t>的人在，而这些人正是民族的脊梁。</a:t>
            </a:r>
          </a:p>
        </p:txBody>
      </p:sp>
      <p:sp>
        <p:nvSpPr>
          <p:cNvPr id="7172" name="Text Box 4"/>
          <p:cNvSpPr txBox="1">
            <a:spLocks noChangeArrowheads="1"/>
          </p:cNvSpPr>
          <p:nvPr/>
        </p:nvSpPr>
        <p:spPr bwMode="auto">
          <a:xfrm>
            <a:off x="519113" y="7205663"/>
            <a:ext cx="8624887" cy="334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1600">
                <a:solidFill>
                  <a:srgbClr val="B2B2B2"/>
                </a:solidFill>
                <a:latin typeface="宋体" pitchFamily="2" charset="-122"/>
              </a:rPr>
              <a:t>广东省中山市海洲初级中学 陈小玲  （陈远超修改 2011-11-14）</a:t>
            </a:r>
          </a:p>
        </p:txBody>
      </p:sp>
    </p:spTree>
    <p:extLst>
      <p:ext uri="{BB962C8B-B14F-4D97-AF65-F5344CB8AC3E}">
        <p14:creationId xmlns:p14="http://schemas.microsoft.com/office/powerpoint/2010/main" val="22454145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ldLvl="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243" name="Text Box 3"/>
          <p:cNvSpPr txBox="1">
            <a:spLocks noChangeArrowheads="1"/>
          </p:cNvSpPr>
          <p:nvPr/>
        </p:nvSpPr>
        <p:spPr bwMode="auto">
          <a:xfrm>
            <a:off x="467544" y="1124744"/>
            <a:ext cx="7561262" cy="823912"/>
          </a:xfrm>
          <a:prstGeom prst="rect">
            <a:avLst/>
          </a:prstGeom>
          <a:noFill/>
          <a:ln w="9525">
            <a:noFill/>
            <a:miter lim="800000"/>
            <a:headEnd/>
            <a:tailEnd/>
          </a:ln>
          <a:effectLst/>
        </p:spPr>
        <p:txBody>
          <a:bodyPr>
            <a:spAutoFit/>
          </a:bodyPr>
          <a:lstStyle/>
          <a:p>
            <a:pPr>
              <a:spcBef>
                <a:spcPct val="50000"/>
              </a:spcBef>
            </a:pPr>
            <a:r>
              <a:rPr kumimoji="1" lang="zh-CN" altLang="en-US" sz="4800" b="1" dirty="0">
                <a:solidFill>
                  <a:srgbClr val="C00000"/>
                </a:solidFill>
                <a:latin typeface="+mn-ea"/>
              </a:rPr>
              <a:t>驳论方法</a:t>
            </a:r>
          </a:p>
        </p:txBody>
      </p:sp>
      <p:sp>
        <p:nvSpPr>
          <p:cNvPr id="10244" name="Text Box 4"/>
          <p:cNvSpPr txBox="1">
            <a:spLocks noChangeArrowheads="1"/>
          </p:cNvSpPr>
          <p:nvPr/>
        </p:nvSpPr>
        <p:spPr bwMode="auto">
          <a:xfrm>
            <a:off x="304800" y="2133600"/>
            <a:ext cx="8064500" cy="823913"/>
          </a:xfrm>
          <a:prstGeom prst="rect">
            <a:avLst/>
          </a:prstGeom>
          <a:noFill/>
          <a:ln w="9525">
            <a:noFill/>
            <a:miter lim="800000"/>
            <a:headEnd/>
            <a:tailEnd/>
          </a:ln>
          <a:effectLst/>
        </p:spPr>
        <p:txBody>
          <a:bodyPr>
            <a:spAutoFit/>
          </a:bodyPr>
          <a:lstStyle/>
          <a:p>
            <a:pPr>
              <a:spcBef>
                <a:spcPct val="50000"/>
              </a:spcBef>
            </a:pPr>
            <a:r>
              <a:rPr kumimoji="1" lang="zh-CN" altLang="en-US" sz="4800" b="1">
                <a:latin typeface="+mn-ea"/>
              </a:rPr>
              <a:t>（</a:t>
            </a:r>
            <a:r>
              <a:rPr kumimoji="1" lang="en-US" altLang="zh-CN" sz="4800" b="1">
                <a:latin typeface="+mn-ea"/>
              </a:rPr>
              <a:t>1</a:t>
            </a:r>
            <a:r>
              <a:rPr kumimoji="1" lang="zh-CN" altLang="en-US" sz="4800" b="1">
                <a:latin typeface="+mn-ea"/>
              </a:rPr>
              <a:t>）驳论点</a:t>
            </a:r>
            <a:endParaRPr kumimoji="1" lang="zh-CN" altLang="en-US" sz="4800">
              <a:latin typeface="+mn-ea"/>
            </a:endParaRPr>
          </a:p>
        </p:txBody>
      </p:sp>
      <p:sp>
        <p:nvSpPr>
          <p:cNvPr id="10245" name="Text Box 5"/>
          <p:cNvSpPr txBox="1">
            <a:spLocks noChangeArrowheads="1"/>
          </p:cNvSpPr>
          <p:nvPr/>
        </p:nvSpPr>
        <p:spPr bwMode="auto">
          <a:xfrm>
            <a:off x="755650" y="5084763"/>
            <a:ext cx="4033838" cy="823912"/>
          </a:xfrm>
          <a:prstGeom prst="rect">
            <a:avLst/>
          </a:prstGeom>
          <a:noFill/>
          <a:ln w="9525">
            <a:noFill/>
            <a:miter lim="800000"/>
            <a:headEnd/>
            <a:tailEnd/>
          </a:ln>
          <a:effectLst/>
        </p:spPr>
        <p:txBody>
          <a:bodyPr>
            <a:spAutoFit/>
          </a:bodyPr>
          <a:lstStyle/>
          <a:p>
            <a:pPr>
              <a:spcBef>
                <a:spcPct val="50000"/>
              </a:spcBef>
            </a:pPr>
            <a:r>
              <a:rPr kumimoji="1" lang="zh-CN" altLang="en-US" sz="4800" b="1" dirty="0">
                <a:latin typeface="+mn-ea"/>
              </a:rPr>
              <a:t>直接反驳</a:t>
            </a:r>
          </a:p>
        </p:txBody>
      </p:sp>
      <p:sp>
        <p:nvSpPr>
          <p:cNvPr id="10246" name="Text Box 6"/>
          <p:cNvSpPr txBox="1">
            <a:spLocks noChangeArrowheads="1"/>
          </p:cNvSpPr>
          <p:nvPr/>
        </p:nvSpPr>
        <p:spPr bwMode="auto">
          <a:xfrm>
            <a:off x="4103688" y="5084763"/>
            <a:ext cx="5040312" cy="823912"/>
          </a:xfrm>
          <a:prstGeom prst="rect">
            <a:avLst/>
          </a:prstGeom>
          <a:noFill/>
          <a:ln w="9525">
            <a:noFill/>
            <a:miter lim="800000"/>
            <a:headEnd/>
            <a:tailEnd/>
          </a:ln>
          <a:effectLst/>
        </p:spPr>
        <p:txBody>
          <a:bodyPr>
            <a:spAutoFit/>
          </a:bodyPr>
          <a:lstStyle/>
          <a:p>
            <a:pPr>
              <a:spcBef>
                <a:spcPct val="50000"/>
              </a:spcBef>
            </a:pPr>
            <a:r>
              <a:rPr kumimoji="1" lang="zh-CN" altLang="en-US" sz="4800" b="1">
                <a:latin typeface="+mn-ea"/>
              </a:rPr>
              <a:t>间接反驳</a:t>
            </a:r>
          </a:p>
        </p:txBody>
      </p:sp>
      <p:sp>
        <p:nvSpPr>
          <p:cNvPr id="10247" name="Text Box 7"/>
          <p:cNvSpPr txBox="1">
            <a:spLocks noChangeArrowheads="1"/>
          </p:cNvSpPr>
          <p:nvPr/>
        </p:nvSpPr>
        <p:spPr bwMode="auto">
          <a:xfrm>
            <a:off x="251520" y="2996952"/>
            <a:ext cx="8064500" cy="823913"/>
          </a:xfrm>
          <a:prstGeom prst="rect">
            <a:avLst/>
          </a:prstGeom>
          <a:noFill/>
          <a:ln w="9525">
            <a:noFill/>
            <a:miter lim="800000"/>
            <a:headEnd/>
            <a:tailEnd/>
          </a:ln>
          <a:effectLst/>
        </p:spPr>
        <p:txBody>
          <a:bodyPr>
            <a:spAutoFit/>
          </a:bodyPr>
          <a:lstStyle/>
          <a:p>
            <a:pPr>
              <a:spcBef>
                <a:spcPct val="50000"/>
              </a:spcBef>
            </a:pPr>
            <a:r>
              <a:rPr kumimoji="1" lang="zh-CN" altLang="en-US" sz="4800" b="1" dirty="0">
                <a:latin typeface="+mn-ea"/>
              </a:rPr>
              <a:t>（</a:t>
            </a:r>
            <a:r>
              <a:rPr kumimoji="1" lang="en-US" altLang="zh-CN" sz="4800" b="1" dirty="0">
                <a:latin typeface="+mn-ea"/>
              </a:rPr>
              <a:t>2</a:t>
            </a:r>
            <a:r>
              <a:rPr kumimoji="1" lang="zh-CN" altLang="en-US" sz="4800" b="1" dirty="0">
                <a:latin typeface="+mn-ea"/>
              </a:rPr>
              <a:t>）驳论据</a:t>
            </a:r>
            <a:endParaRPr kumimoji="1" lang="zh-CN" altLang="en-US" sz="4800" dirty="0">
              <a:latin typeface="+mn-ea"/>
            </a:endParaRPr>
          </a:p>
        </p:txBody>
      </p:sp>
      <p:sp>
        <p:nvSpPr>
          <p:cNvPr id="10248" name="Text Box 8"/>
          <p:cNvSpPr txBox="1">
            <a:spLocks noChangeArrowheads="1"/>
          </p:cNvSpPr>
          <p:nvPr/>
        </p:nvSpPr>
        <p:spPr bwMode="auto">
          <a:xfrm>
            <a:off x="304800" y="3810000"/>
            <a:ext cx="7224713" cy="823913"/>
          </a:xfrm>
          <a:prstGeom prst="rect">
            <a:avLst/>
          </a:prstGeom>
          <a:noFill/>
          <a:ln w="9525">
            <a:noFill/>
            <a:miter lim="800000"/>
            <a:headEnd/>
            <a:tailEnd/>
          </a:ln>
          <a:effectLst/>
        </p:spPr>
        <p:txBody>
          <a:bodyPr>
            <a:spAutoFit/>
          </a:bodyPr>
          <a:lstStyle/>
          <a:p>
            <a:pPr>
              <a:spcBef>
                <a:spcPct val="50000"/>
              </a:spcBef>
            </a:pPr>
            <a:r>
              <a:rPr kumimoji="1" lang="zh-CN" altLang="en-US" sz="4800" b="1">
                <a:latin typeface="+mn-ea"/>
              </a:rPr>
              <a:t>（</a:t>
            </a:r>
            <a:r>
              <a:rPr kumimoji="1" lang="en-US" altLang="zh-CN" sz="4800" b="1">
                <a:latin typeface="+mn-ea"/>
              </a:rPr>
              <a:t>3</a:t>
            </a:r>
            <a:r>
              <a:rPr kumimoji="1" lang="zh-CN" altLang="en-US" sz="4800" b="1">
                <a:latin typeface="+mn-ea"/>
              </a:rPr>
              <a:t>）驳论证</a:t>
            </a:r>
            <a:endParaRPr kumimoji="1" lang="zh-CN" altLang="en-US" sz="4800">
              <a:latin typeface="+mn-ea"/>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sz="half" idx="1"/>
          </p:nvPr>
        </p:nvSpPr>
        <p:spPr>
          <a:xfrm>
            <a:off x="395536" y="620688"/>
            <a:ext cx="5181600" cy="5410200"/>
          </a:xfrm>
          <a:noFill/>
        </p:spPr>
        <p:txBody>
          <a:bodyPr>
            <a:normAutofit fontScale="92500" lnSpcReduction="10000"/>
          </a:bodyPr>
          <a:lstStyle/>
          <a:p>
            <a:pPr>
              <a:lnSpc>
                <a:spcPct val="90000"/>
              </a:lnSpc>
              <a:buNone/>
            </a:pPr>
            <a:endParaRPr lang="en-US" altLang="zh-CN" sz="2400" b="1" dirty="0">
              <a:solidFill>
                <a:schemeClr val="tx2"/>
              </a:solidFill>
              <a:ea typeface=""/>
              <a:cs typeface=""/>
            </a:endParaRPr>
          </a:p>
          <a:p>
            <a:pPr lvl="1">
              <a:lnSpc>
                <a:spcPct val="90000"/>
              </a:lnSpc>
              <a:buClr>
                <a:schemeClr val="accent2"/>
              </a:buClr>
              <a:buSzPct val="80000"/>
              <a:buNone/>
            </a:pPr>
            <a:r>
              <a:rPr lang="zh-CN" altLang="en-US" sz="3600" b="1" dirty="0">
                <a:solidFill>
                  <a:schemeClr val="tx2"/>
                </a:solidFill>
              </a:rPr>
              <a:t>慨叹</a:t>
            </a:r>
            <a:endParaRPr lang="en-US" altLang="zh-CN" sz="3600" b="1" dirty="0">
              <a:solidFill>
                <a:schemeClr val="tx2"/>
              </a:solidFill>
            </a:endParaRPr>
          </a:p>
          <a:p>
            <a:pPr lvl="1">
              <a:lnSpc>
                <a:spcPct val="90000"/>
              </a:lnSpc>
              <a:buClr>
                <a:schemeClr val="accent2"/>
              </a:buClr>
              <a:buSzPct val="80000"/>
              <a:buNone/>
            </a:pPr>
            <a:endParaRPr lang="en-US" altLang="zh-CN" sz="3600" b="1" dirty="0">
              <a:solidFill>
                <a:schemeClr val="tx2"/>
              </a:solidFill>
            </a:endParaRPr>
          </a:p>
          <a:p>
            <a:pPr lvl="1">
              <a:lnSpc>
                <a:spcPct val="90000"/>
              </a:lnSpc>
              <a:buClr>
                <a:schemeClr val="accent2"/>
              </a:buClr>
              <a:buSzPct val="80000"/>
              <a:buNone/>
            </a:pPr>
            <a:r>
              <a:rPr lang="zh-CN" altLang="en-US" sz="3600" b="1" dirty="0">
                <a:solidFill>
                  <a:schemeClr val="tx2"/>
                </a:solidFill>
              </a:rPr>
              <a:t>诬蔑 </a:t>
            </a:r>
          </a:p>
          <a:p>
            <a:pPr lvl="1">
              <a:lnSpc>
                <a:spcPct val="90000"/>
              </a:lnSpc>
              <a:buClr>
                <a:schemeClr val="accent2"/>
              </a:buClr>
              <a:buSzPct val="80000"/>
              <a:buNone/>
            </a:pPr>
            <a:endParaRPr lang="zh-CN" altLang="en-US" sz="3600" b="1" dirty="0">
              <a:solidFill>
                <a:schemeClr val="tx2"/>
              </a:solidFill>
            </a:endParaRPr>
          </a:p>
          <a:p>
            <a:pPr lvl="1">
              <a:lnSpc>
                <a:spcPct val="90000"/>
              </a:lnSpc>
              <a:buClr>
                <a:schemeClr val="accent2"/>
              </a:buClr>
              <a:buSzPct val="80000"/>
              <a:buNone/>
            </a:pPr>
            <a:r>
              <a:rPr lang="zh-CN" altLang="en-US" sz="3600" b="1" dirty="0">
                <a:solidFill>
                  <a:schemeClr val="tx2"/>
                </a:solidFill>
              </a:rPr>
              <a:t>脊梁 </a:t>
            </a:r>
          </a:p>
          <a:p>
            <a:pPr lvl="1">
              <a:lnSpc>
                <a:spcPct val="90000"/>
              </a:lnSpc>
              <a:buClr>
                <a:schemeClr val="accent2"/>
              </a:buClr>
              <a:buSzPct val="80000"/>
              <a:buNone/>
            </a:pPr>
            <a:r>
              <a:rPr lang="zh-CN" altLang="en-US" sz="3600" b="1" dirty="0">
                <a:solidFill>
                  <a:schemeClr val="tx2"/>
                </a:solidFill>
              </a:rPr>
              <a:t>  </a:t>
            </a:r>
          </a:p>
          <a:p>
            <a:pPr lvl="1">
              <a:lnSpc>
                <a:spcPct val="90000"/>
              </a:lnSpc>
              <a:buClr>
                <a:schemeClr val="accent2"/>
              </a:buClr>
              <a:buSzPct val="80000"/>
              <a:buNone/>
            </a:pPr>
            <a:r>
              <a:rPr lang="zh-CN" altLang="en-US" sz="3600" b="1" dirty="0">
                <a:solidFill>
                  <a:schemeClr val="tx2"/>
                </a:solidFill>
              </a:rPr>
              <a:t>脂粉  </a:t>
            </a:r>
          </a:p>
          <a:p>
            <a:pPr lvl="1">
              <a:lnSpc>
                <a:spcPct val="90000"/>
              </a:lnSpc>
              <a:buClr>
                <a:schemeClr val="accent2"/>
              </a:buClr>
              <a:buSzPct val="80000"/>
              <a:buNone/>
            </a:pPr>
            <a:r>
              <a:rPr lang="zh-CN" altLang="en-US" sz="3600" b="1" dirty="0">
                <a:solidFill>
                  <a:schemeClr val="tx2"/>
                </a:solidFill>
              </a:rPr>
              <a:t>  </a:t>
            </a:r>
          </a:p>
          <a:p>
            <a:pPr lvl="1">
              <a:lnSpc>
                <a:spcPct val="90000"/>
              </a:lnSpc>
              <a:buClr>
                <a:schemeClr val="accent2"/>
              </a:buClr>
              <a:buSzPct val="80000"/>
              <a:buNone/>
            </a:pPr>
            <a:r>
              <a:rPr lang="zh-CN" altLang="en-US" sz="3600" b="1" dirty="0">
                <a:solidFill>
                  <a:schemeClr val="tx2"/>
                </a:solidFill>
              </a:rPr>
              <a:t>诓骗  </a:t>
            </a:r>
            <a:br>
              <a:rPr lang="zh-CN" altLang="en-US" sz="3600" b="1" dirty="0">
                <a:solidFill>
                  <a:schemeClr val="tx2"/>
                </a:solidFill>
              </a:rPr>
            </a:br>
            <a:endParaRPr lang="zh-CN" altLang="en-US" sz="3200" b="1" dirty="0">
              <a:solidFill>
                <a:schemeClr val="tx2"/>
              </a:solidFill>
            </a:endParaRPr>
          </a:p>
        </p:txBody>
      </p:sp>
      <p:sp>
        <p:nvSpPr>
          <p:cNvPr id="26631" name="Text Box 7"/>
          <p:cNvSpPr txBox="1">
            <a:spLocks noChangeArrowheads="1"/>
          </p:cNvSpPr>
          <p:nvPr/>
        </p:nvSpPr>
        <p:spPr bwMode="auto">
          <a:xfrm>
            <a:off x="2555776" y="836712"/>
            <a:ext cx="856325" cy="646331"/>
          </a:xfrm>
          <a:prstGeom prst="rect">
            <a:avLst/>
          </a:prstGeom>
          <a:noFill/>
          <a:ln w="9525">
            <a:noFill/>
            <a:miter lim="800000"/>
            <a:headEnd/>
            <a:tailEnd/>
          </a:ln>
          <a:effectLst/>
        </p:spPr>
        <p:txBody>
          <a:bodyPr wrap="none">
            <a:spAutoFit/>
          </a:bodyPr>
          <a:lstStyle/>
          <a:p>
            <a:r>
              <a:rPr lang="en-US" altLang="zh-CN" sz="3600" b="1" dirty="0" err="1">
                <a:solidFill>
                  <a:sysClr val="windowText" lastClr="000000"/>
                </a:solidFill>
              </a:rPr>
              <a:t>kǎi</a:t>
            </a:r>
            <a:r>
              <a:rPr lang="en-US" altLang="zh-CN" sz="3600" b="1" dirty="0">
                <a:solidFill>
                  <a:sysClr val="windowText" lastClr="000000"/>
                </a:solidFill>
              </a:rPr>
              <a:t> </a:t>
            </a:r>
          </a:p>
        </p:txBody>
      </p:sp>
      <p:sp>
        <p:nvSpPr>
          <p:cNvPr id="26632" name="Text Box 8"/>
          <p:cNvSpPr txBox="1">
            <a:spLocks noChangeArrowheads="1"/>
          </p:cNvSpPr>
          <p:nvPr/>
        </p:nvSpPr>
        <p:spPr bwMode="auto">
          <a:xfrm>
            <a:off x="2411760" y="2852936"/>
            <a:ext cx="639919" cy="646331"/>
          </a:xfrm>
          <a:prstGeom prst="rect">
            <a:avLst/>
          </a:prstGeom>
          <a:noFill/>
          <a:ln w="9525">
            <a:noFill/>
            <a:miter lim="800000"/>
            <a:headEnd/>
            <a:tailEnd/>
          </a:ln>
          <a:effectLst/>
        </p:spPr>
        <p:txBody>
          <a:bodyPr wrap="none">
            <a:spAutoFit/>
          </a:bodyPr>
          <a:lstStyle/>
          <a:p>
            <a:r>
              <a:rPr lang="en-US" altLang="zh-CN" sz="3600" b="1" dirty="0" err="1">
                <a:solidFill>
                  <a:sysClr val="windowText" lastClr="000000"/>
                </a:solidFill>
              </a:rPr>
              <a:t>jǐ</a:t>
            </a:r>
            <a:r>
              <a:rPr lang="en-US" altLang="zh-CN" sz="3600" b="1" dirty="0">
                <a:solidFill>
                  <a:sysClr val="windowText" lastClr="000000"/>
                </a:solidFill>
              </a:rPr>
              <a:t> </a:t>
            </a:r>
          </a:p>
        </p:txBody>
      </p:sp>
      <p:sp>
        <p:nvSpPr>
          <p:cNvPr id="26633" name="Text Box 9"/>
          <p:cNvSpPr txBox="1">
            <a:spLocks noChangeArrowheads="1"/>
          </p:cNvSpPr>
          <p:nvPr/>
        </p:nvSpPr>
        <p:spPr bwMode="auto">
          <a:xfrm>
            <a:off x="2411760" y="3861048"/>
            <a:ext cx="833883" cy="646331"/>
          </a:xfrm>
          <a:prstGeom prst="rect">
            <a:avLst/>
          </a:prstGeom>
          <a:noFill/>
          <a:ln w="9525">
            <a:noFill/>
            <a:miter lim="800000"/>
            <a:headEnd/>
            <a:tailEnd/>
          </a:ln>
          <a:effectLst/>
        </p:spPr>
        <p:txBody>
          <a:bodyPr wrap="none">
            <a:spAutoFit/>
          </a:bodyPr>
          <a:lstStyle/>
          <a:p>
            <a:r>
              <a:rPr lang="en-US" altLang="zh-CN" sz="3600" b="1" dirty="0" err="1">
                <a:solidFill>
                  <a:sysClr val="windowText" lastClr="000000"/>
                </a:solidFill>
              </a:rPr>
              <a:t>zhī</a:t>
            </a:r>
            <a:r>
              <a:rPr lang="en-US" altLang="zh-CN" sz="3600" b="1" dirty="0">
                <a:solidFill>
                  <a:sysClr val="windowText" lastClr="000000"/>
                </a:solidFill>
              </a:rPr>
              <a:t> </a:t>
            </a:r>
          </a:p>
        </p:txBody>
      </p:sp>
      <p:sp>
        <p:nvSpPr>
          <p:cNvPr id="26634" name="Text Box 10"/>
          <p:cNvSpPr txBox="1">
            <a:spLocks noChangeArrowheads="1"/>
          </p:cNvSpPr>
          <p:nvPr/>
        </p:nvSpPr>
        <p:spPr bwMode="auto">
          <a:xfrm>
            <a:off x="2411760" y="4941168"/>
            <a:ext cx="1448602" cy="1200329"/>
          </a:xfrm>
          <a:prstGeom prst="rect">
            <a:avLst/>
          </a:prstGeom>
          <a:noFill/>
          <a:ln w="9525">
            <a:noFill/>
            <a:miter lim="800000"/>
            <a:headEnd/>
            <a:tailEnd/>
          </a:ln>
          <a:effectLst/>
        </p:spPr>
        <p:txBody>
          <a:bodyPr wrap="none">
            <a:spAutoFit/>
          </a:bodyPr>
          <a:lstStyle/>
          <a:p>
            <a:r>
              <a:rPr lang="en-US" altLang="zh-CN" sz="3600" b="1" dirty="0" err="1">
                <a:solidFill>
                  <a:sysClr val="windowText" lastClr="000000"/>
                </a:solidFill>
              </a:rPr>
              <a:t>kuāng</a:t>
            </a:r>
            <a:r>
              <a:rPr lang="en-US" altLang="zh-CN" sz="3600" b="1" dirty="0">
                <a:solidFill>
                  <a:sysClr val="windowText" lastClr="000000"/>
                </a:solidFill>
              </a:rPr>
              <a:t> </a:t>
            </a:r>
            <a:br>
              <a:rPr lang="en-US" altLang="zh-CN" sz="3600" b="1" dirty="0">
                <a:solidFill>
                  <a:sysClr val="windowText" lastClr="000000"/>
                </a:solidFill>
              </a:rPr>
            </a:br>
            <a:endParaRPr lang="en-US" altLang="zh-CN" sz="3600" b="1" dirty="0">
              <a:solidFill>
                <a:sysClr val="windowText" lastClr="000000"/>
              </a:solidFill>
            </a:endParaRPr>
          </a:p>
        </p:txBody>
      </p:sp>
      <p:sp>
        <p:nvSpPr>
          <p:cNvPr id="7" name="矩形 6"/>
          <p:cNvSpPr/>
          <p:nvPr/>
        </p:nvSpPr>
        <p:spPr>
          <a:xfrm>
            <a:off x="2411760" y="1844824"/>
            <a:ext cx="1499128" cy="646331"/>
          </a:xfrm>
          <a:prstGeom prst="rect">
            <a:avLst/>
          </a:prstGeom>
          <a:noFill/>
          <a:ln w="9525">
            <a:noFill/>
            <a:miter lim="800000"/>
            <a:headEnd/>
            <a:tailEnd/>
          </a:ln>
          <a:effectLst/>
        </p:spPr>
        <p:txBody>
          <a:bodyPr wrap="none">
            <a:spAutoFit/>
          </a:bodyPr>
          <a:lstStyle/>
          <a:p>
            <a:r>
              <a:rPr lang="en-US" altLang="zh-CN" sz="3600" b="1" dirty="0" err="1">
                <a:solidFill>
                  <a:sysClr val="windowText" lastClr="000000"/>
                </a:solidFill>
              </a:rPr>
              <a:t>wūmiè</a:t>
            </a:r>
            <a:endParaRPr lang="zh-CN" altLang="en-US" sz="3600" b="1" dirty="0">
              <a:solidFill>
                <a:sysClr val="windowText" lastClr="0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31"/>
                                        </p:tgtEl>
                                        <p:attrNameLst>
                                          <p:attrName>style.visibility</p:attrName>
                                        </p:attrNameLst>
                                      </p:cBhvr>
                                      <p:to>
                                        <p:strVal val="visible"/>
                                      </p:to>
                                    </p:set>
                                    <p:anim calcmode="lin" valueType="num">
                                      <p:cBhvr additive="base">
                                        <p:cTn id="7" dur="500" fill="hold"/>
                                        <p:tgtEl>
                                          <p:spTgt spid="26631"/>
                                        </p:tgtEl>
                                        <p:attrNameLst>
                                          <p:attrName>ppt_x</p:attrName>
                                        </p:attrNameLst>
                                      </p:cBhvr>
                                      <p:tavLst>
                                        <p:tav tm="0">
                                          <p:val>
                                            <p:strVal val="#ppt_x"/>
                                          </p:val>
                                        </p:tav>
                                        <p:tav tm="100000">
                                          <p:val>
                                            <p:strVal val="#ppt_x"/>
                                          </p:val>
                                        </p:tav>
                                      </p:tavLst>
                                    </p:anim>
                                    <p:anim calcmode="lin" valueType="num">
                                      <p:cBhvr additive="base">
                                        <p:cTn id="8" dur="500" fill="hold"/>
                                        <p:tgtEl>
                                          <p:spTgt spid="2663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6632"/>
                                        </p:tgtEl>
                                        <p:attrNameLst>
                                          <p:attrName>style.visibility</p:attrName>
                                        </p:attrNameLst>
                                      </p:cBhvr>
                                      <p:to>
                                        <p:strVal val="visible"/>
                                      </p:to>
                                    </p:set>
                                    <p:anim calcmode="lin" valueType="num">
                                      <p:cBhvr additive="base">
                                        <p:cTn id="17" dur="500" fill="hold"/>
                                        <p:tgtEl>
                                          <p:spTgt spid="26632"/>
                                        </p:tgtEl>
                                        <p:attrNameLst>
                                          <p:attrName>ppt_x</p:attrName>
                                        </p:attrNameLst>
                                      </p:cBhvr>
                                      <p:tavLst>
                                        <p:tav tm="0">
                                          <p:val>
                                            <p:strVal val="#ppt_x"/>
                                          </p:val>
                                        </p:tav>
                                        <p:tav tm="100000">
                                          <p:val>
                                            <p:strVal val="#ppt_x"/>
                                          </p:val>
                                        </p:tav>
                                      </p:tavLst>
                                    </p:anim>
                                    <p:anim calcmode="lin" valueType="num">
                                      <p:cBhvr additive="base">
                                        <p:cTn id="18" dur="500" fill="hold"/>
                                        <p:tgtEl>
                                          <p:spTgt spid="2663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6633"/>
                                        </p:tgtEl>
                                        <p:attrNameLst>
                                          <p:attrName>style.visibility</p:attrName>
                                        </p:attrNameLst>
                                      </p:cBhvr>
                                      <p:to>
                                        <p:strVal val="visible"/>
                                      </p:to>
                                    </p:set>
                                    <p:anim calcmode="lin" valueType="num">
                                      <p:cBhvr additive="base">
                                        <p:cTn id="23" dur="500" fill="hold"/>
                                        <p:tgtEl>
                                          <p:spTgt spid="26633"/>
                                        </p:tgtEl>
                                        <p:attrNameLst>
                                          <p:attrName>ppt_x</p:attrName>
                                        </p:attrNameLst>
                                      </p:cBhvr>
                                      <p:tavLst>
                                        <p:tav tm="0">
                                          <p:val>
                                            <p:strVal val="#ppt_x"/>
                                          </p:val>
                                        </p:tav>
                                        <p:tav tm="100000">
                                          <p:val>
                                            <p:strVal val="#ppt_x"/>
                                          </p:val>
                                        </p:tav>
                                      </p:tavLst>
                                    </p:anim>
                                    <p:anim calcmode="lin" valueType="num">
                                      <p:cBhvr additive="base">
                                        <p:cTn id="24" dur="500" fill="hold"/>
                                        <p:tgtEl>
                                          <p:spTgt spid="2663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6634"/>
                                        </p:tgtEl>
                                        <p:attrNameLst>
                                          <p:attrName>style.visibility</p:attrName>
                                        </p:attrNameLst>
                                      </p:cBhvr>
                                      <p:to>
                                        <p:strVal val="visible"/>
                                      </p:to>
                                    </p:set>
                                    <p:anim calcmode="lin" valueType="num">
                                      <p:cBhvr additive="base">
                                        <p:cTn id="29" dur="500" fill="hold"/>
                                        <p:tgtEl>
                                          <p:spTgt spid="26634"/>
                                        </p:tgtEl>
                                        <p:attrNameLst>
                                          <p:attrName>ppt_x</p:attrName>
                                        </p:attrNameLst>
                                      </p:cBhvr>
                                      <p:tavLst>
                                        <p:tav tm="0">
                                          <p:val>
                                            <p:strVal val="#ppt_x"/>
                                          </p:val>
                                        </p:tav>
                                        <p:tav tm="100000">
                                          <p:val>
                                            <p:strVal val="#ppt_x"/>
                                          </p:val>
                                        </p:tav>
                                      </p:tavLst>
                                    </p:anim>
                                    <p:anim calcmode="lin" valueType="num">
                                      <p:cBhvr additive="base">
                                        <p:cTn id="30" dur="500" fill="hold"/>
                                        <p:tgtEl>
                                          <p:spTgt spid="266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1" grpId="0"/>
      <p:bldP spid="26632" grpId="0"/>
      <p:bldP spid="26633" grpId="0"/>
      <p:bldP spid="26634"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76200" y="533400"/>
            <a:ext cx="9144000" cy="457200"/>
          </a:xfrm>
          <a:prstGeom prst="rect">
            <a:avLst/>
          </a:prstGeom>
          <a:noFill/>
          <a:ln w="9525">
            <a:noFill/>
            <a:miter lim="800000"/>
            <a:headEnd/>
            <a:tailEnd/>
          </a:ln>
          <a:effectLst>
            <a:outerShdw dist="35921" dir="2700000" algn="ctr" rotWithShape="0">
              <a:srgbClr val="EAEAEA"/>
            </a:outerShdw>
          </a:effectLst>
        </p:spPr>
        <p:txBody>
          <a:bodyPr>
            <a:spAutoFit/>
          </a:bodyPr>
          <a:lstStyle/>
          <a:p>
            <a:pPr>
              <a:spcBef>
                <a:spcPct val="50000"/>
              </a:spcBef>
            </a:pPr>
            <a:endParaRPr kumimoji="1" lang="zh-CN" altLang="zh-CN" sz="2400">
              <a:latin typeface="Times New Roman" pitchFamily="18" charset="0"/>
            </a:endParaRPr>
          </a:p>
        </p:txBody>
      </p:sp>
      <p:sp>
        <p:nvSpPr>
          <p:cNvPr id="11267" name="Text Box 3"/>
          <p:cNvSpPr txBox="1">
            <a:spLocks noChangeArrowheads="1"/>
          </p:cNvSpPr>
          <p:nvPr/>
        </p:nvSpPr>
        <p:spPr bwMode="auto">
          <a:xfrm>
            <a:off x="251520" y="1052736"/>
            <a:ext cx="8280400" cy="3877985"/>
          </a:xfrm>
          <a:prstGeom prst="rect">
            <a:avLst/>
          </a:prstGeom>
          <a:noFill/>
          <a:ln w="9525">
            <a:noFill/>
            <a:miter lim="800000"/>
            <a:headEnd/>
            <a:tailEnd/>
          </a:ln>
          <a:effectLst/>
        </p:spPr>
        <p:txBody>
          <a:bodyPr>
            <a:spAutoFit/>
          </a:bodyPr>
          <a:lstStyle/>
          <a:p>
            <a:pPr>
              <a:spcBef>
                <a:spcPct val="50000"/>
              </a:spcBef>
            </a:pPr>
            <a:r>
              <a:rPr kumimoji="1" lang="zh-CN" altLang="en-US" sz="4800" b="1" dirty="0">
                <a:solidFill>
                  <a:schemeClr val="tx2"/>
                </a:solidFill>
                <a:latin typeface="华文中宋" pitchFamily="2" charset="-122"/>
                <a:ea typeface="华文中宋" pitchFamily="2" charset="-122"/>
              </a:rPr>
              <a:t>直接批驳对方的论点</a:t>
            </a:r>
            <a:r>
              <a:rPr kumimoji="1" lang="zh-CN" altLang="en-US" sz="4400" dirty="0">
                <a:solidFill>
                  <a:schemeClr val="tx2"/>
                </a:solidFill>
                <a:latin typeface="华文中宋" pitchFamily="2" charset="-122"/>
                <a:ea typeface="华文中宋" pitchFamily="2" charset="-122"/>
              </a:rPr>
              <a:t>，</a:t>
            </a:r>
            <a:endParaRPr kumimoji="1" lang="en-US" altLang="zh-CN" sz="4400" dirty="0">
              <a:solidFill>
                <a:schemeClr val="tx2"/>
              </a:solidFill>
              <a:latin typeface="华文中宋" pitchFamily="2" charset="-122"/>
              <a:ea typeface="华文中宋" pitchFamily="2" charset="-122"/>
            </a:endParaRPr>
          </a:p>
          <a:p>
            <a:pPr>
              <a:spcBef>
                <a:spcPct val="50000"/>
              </a:spcBef>
            </a:pPr>
            <a:r>
              <a:rPr kumimoji="1" lang="zh-CN" altLang="en-US" sz="4400" b="1" dirty="0">
                <a:latin typeface="楷体_GB2312" pitchFamily="49" charset="-122"/>
                <a:ea typeface="楷体_GB2312" pitchFamily="49" charset="-122"/>
              </a:rPr>
              <a:t>即先举出对方的荒谬论点，然后用正确的道理和确凿的事实直接加以批驳，揭示谎言同事实、谬论同真理之间的矛盾。</a:t>
            </a:r>
            <a:r>
              <a:rPr kumimoji="1" lang="zh-CN" altLang="en-US" sz="2400" b="1" dirty="0">
                <a:latin typeface="楷体_GB2312" pitchFamily="49" charset="-122"/>
                <a:ea typeface="楷体_GB2312" pitchFamily="49" charset="-122"/>
              </a:rPr>
              <a:t> </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291" name="Text Box 3"/>
          <p:cNvSpPr txBox="1">
            <a:spLocks noChangeArrowheads="1"/>
          </p:cNvSpPr>
          <p:nvPr/>
        </p:nvSpPr>
        <p:spPr bwMode="auto">
          <a:xfrm>
            <a:off x="0" y="228600"/>
            <a:ext cx="9144000" cy="1754326"/>
          </a:xfrm>
          <a:prstGeom prst="rect">
            <a:avLst/>
          </a:prstGeom>
          <a:noFill/>
          <a:ln w="9525">
            <a:noFill/>
            <a:miter lim="800000"/>
            <a:headEnd/>
            <a:tailEnd/>
          </a:ln>
          <a:effectLst/>
        </p:spPr>
        <p:txBody>
          <a:bodyPr>
            <a:spAutoFit/>
          </a:bodyPr>
          <a:lstStyle/>
          <a:p>
            <a:pPr>
              <a:spcBef>
                <a:spcPct val="50000"/>
              </a:spcBef>
            </a:pPr>
            <a:r>
              <a:rPr kumimoji="1" lang="zh-CN" altLang="en-US" sz="3600" b="1" dirty="0">
                <a:latin typeface="楷体_GB2312" pitchFamily="49" charset="-122"/>
                <a:ea typeface="楷体_GB2312" pitchFamily="49" charset="-122"/>
              </a:rPr>
              <a:t>通过</a:t>
            </a:r>
            <a:r>
              <a:rPr kumimoji="1" lang="zh-CN" altLang="en-US" sz="3600" b="1" dirty="0">
                <a:solidFill>
                  <a:srgbClr val="FF0000"/>
                </a:solidFill>
                <a:latin typeface="楷体_GB2312" pitchFamily="49" charset="-122"/>
                <a:ea typeface="楷体_GB2312" pitchFamily="49" charset="-122"/>
              </a:rPr>
              <a:t>批驳对方的论据</a:t>
            </a:r>
            <a:r>
              <a:rPr kumimoji="1" lang="zh-CN" altLang="en-US" sz="3600" b="1" dirty="0">
                <a:latin typeface="楷体_GB2312" pitchFamily="49" charset="-122"/>
                <a:ea typeface="楷体_GB2312" pitchFamily="49" charset="-122"/>
              </a:rPr>
              <a:t>来驳倒对方的论点。论据是支撑论点的，论据驳倒了，论点也就站不住脚了。 </a:t>
            </a:r>
          </a:p>
        </p:txBody>
      </p:sp>
      <p:sp>
        <p:nvSpPr>
          <p:cNvPr id="12292" name="Text Box 4"/>
          <p:cNvSpPr txBox="1">
            <a:spLocks noChangeArrowheads="1"/>
          </p:cNvSpPr>
          <p:nvPr/>
        </p:nvSpPr>
        <p:spPr bwMode="auto">
          <a:xfrm>
            <a:off x="0" y="2270125"/>
            <a:ext cx="9144000" cy="3416320"/>
          </a:xfrm>
          <a:prstGeom prst="rect">
            <a:avLst/>
          </a:prstGeom>
          <a:noFill/>
          <a:ln w="9525">
            <a:noFill/>
            <a:miter lim="800000"/>
            <a:headEnd/>
            <a:tailEnd/>
          </a:ln>
          <a:effectLst/>
        </p:spPr>
        <p:txBody>
          <a:bodyPr>
            <a:spAutoFit/>
          </a:bodyPr>
          <a:lstStyle/>
          <a:p>
            <a:pPr>
              <a:spcBef>
                <a:spcPct val="50000"/>
              </a:spcBef>
            </a:pPr>
            <a:r>
              <a:rPr kumimoji="1" lang="zh-CN" altLang="en-US" sz="3600" b="1" dirty="0">
                <a:latin typeface="楷体_GB2312" pitchFamily="49" charset="-122"/>
                <a:ea typeface="楷体_GB2312" pitchFamily="49" charset="-122"/>
              </a:rPr>
              <a:t>通过</a:t>
            </a:r>
            <a:r>
              <a:rPr kumimoji="1" lang="zh-CN" altLang="en-US" sz="3600" b="1" dirty="0">
                <a:solidFill>
                  <a:srgbClr val="FF0000"/>
                </a:solidFill>
                <a:latin typeface="楷体_GB2312" pitchFamily="49" charset="-122"/>
                <a:ea typeface="楷体_GB2312" pitchFamily="49" charset="-122"/>
              </a:rPr>
              <a:t>批驳对方的论证</a:t>
            </a:r>
            <a:r>
              <a:rPr kumimoji="1" lang="zh-CN" altLang="en-US" sz="3600" b="1" dirty="0">
                <a:latin typeface="楷体_GB2312" pitchFamily="49" charset="-122"/>
                <a:ea typeface="楷体_GB2312" pitchFamily="49" charset="-122"/>
              </a:rPr>
              <a:t>来驳倒对方的论点。论述一个问题，论点和论据之间必须有内在的逻辑关系，否则论点就站不住脚。通过驳论证来驳论点，就是揭穿对方的论据与论点之间没有内在的逻辑联系，即所持论据证明不了论点，其论点并不能由论据推出。 </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0232" y="2708920"/>
            <a:ext cx="8136904" cy="2677656"/>
          </a:xfrm>
          <a:prstGeom prst="rect">
            <a:avLst/>
          </a:prstGeom>
          <a:noFill/>
        </p:spPr>
        <p:txBody>
          <a:bodyPr wrap="square" rtlCol="0">
            <a:spAutoFit/>
          </a:bodyPr>
          <a:lstStyle/>
          <a:p>
            <a:r>
              <a:rPr lang="en-US" altLang="zh-CN" sz="2800" dirty="0">
                <a:latin typeface="黑体" pitchFamily="49" charset="-122"/>
                <a:ea typeface="黑体" pitchFamily="49" charset="-122"/>
              </a:rPr>
              <a:t>1</a:t>
            </a:r>
            <a:r>
              <a:rPr lang="zh-CN" altLang="en-US" sz="2800" dirty="0">
                <a:latin typeface="黑体" pitchFamily="49" charset="-122"/>
                <a:ea typeface="黑体" pitchFamily="49" charset="-122"/>
              </a:rPr>
              <a:t>、对方的观点是什么？</a:t>
            </a:r>
            <a:endParaRPr lang="en-US" altLang="zh-CN" sz="2800" dirty="0">
              <a:latin typeface="黑体" pitchFamily="49" charset="-122"/>
              <a:ea typeface="黑体" pitchFamily="49" charset="-122"/>
            </a:endParaRPr>
          </a:p>
          <a:p>
            <a:r>
              <a:rPr lang="en-US" altLang="zh-CN" sz="2800" dirty="0">
                <a:latin typeface="黑体" pitchFamily="49" charset="-122"/>
                <a:ea typeface="黑体" pitchFamily="49" charset="-122"/>
              </a:rPr>
              <a:t>2</a:t>
            </a:r>
            <a:r>
              <a:rPr lang="zh-CN" altLang="en-US" sz="2800" dirty="0">
                <a:latin typeface="黑体" pitchFamily="49" charset="-122"/>
                <a:ea typeface="黑体" pitchFamily="49" charset="-122"/>
              </a:rPr>
              <a:t>、对方的论据是什么？</a:t>
            </a:r>
            <a:endParaRPr lang="en-US" altLang="zh-CN" sz="2800" dirty="0">
              <a:latin typeface="黑体" pitchFamily="49" charset="-122"/>
              <a:ea typeface="黑体" pitchFamily="49" charset="-122"/>
            </a:endParaRPr>
          </a:p>
          <a:p>
            <a:r>
              <a:rPr lang="en-US" altLang="zh-CN" sz="2800" dirty="0">
                <a:latin typeface="黑体" pitchFamily="49" charset="-122"/>
                <a:ea typeface="黑体" pitchFamily="49" charset="-122"/>
              </a:rPr>
              <a:t>3</a:t>
            </a:r>
            <a:r>
              <a:rPr lang="zh-CN" altLang="en-US" sz="2800" dirty="0">
                <a:latin typeface="黑体" pitchFamily="49" charset="-122"/>
                <a:ea typeface="黑体" pitchFamily="49" charset="-122"/>
              </a:rPr>
              <a:t>、作者为什么认为对方的观点是错的？</a:t>
            </a:r>
            <a:endParaRPr lang="en-US" altLang="zh-CN" sz="2800" dirty="0">
              <a:latin typeface="黑体" pitchFamily="49" charset="-122"/>
              <a:ea typeface="黑体" pitchFamily="49" charset="-122"/>
            </a:endParaRPr>
          </a:p>
          <a:p>
            <a:r>
              <a:rPr lang="en-US" altLang="zh-CN" sz="2800" dirty="0">
                <a:latin typeface="黑体" pitchFamily="49" charset="-122"/>
                <a:ea typeface="黑体" pitchFamily="49" charset="-122"/>
              </a:rPr>
              <a:t>4</a:t>
            </a:r>
            <a:r>
              <a:rPr lang="zh-CN" altLang="en-US" sz="2800" dirty="0">
                <a:latin typeface="黑体" pitchFamily="49" charset="-122"/>
                <a:ea typeface="黑体" pitchFamily="49" charset="-122"/>
              </a:rPr>
              <a:t>、作者树立的观点是什么？</a:t>
            </a:r>
            <a:endParaRPr lang="en-US" altLang="zh-CN" sz="2800" dirty="0">
              <a:latin typeface="黑体" pitchFamily="49" charset="-122"/>
              <a:ea typeface="黑体" pitchFamily="49" charset="-122"/>
            </a:endParaRPr>
          </a:p>
          <a:p>
            <a:r>
              <a:rPr lang="en-US" altLang="zh-CN" sz="2800" dirty="0">
                <a:latin typeface="黑体" pitchFamily="49" charset="-122"/>
                <a:ea typeface="黑体" pitchFamily="49" charset="-122"/>
              </a:rPr>
              <a:t>5</a:t>
            </a:r>
            <a:r>
              <a:rPr lang="zh-CN" altLang="en-US" sz="2800" dirty="0">
                <a:latin typeface="黑体" pitchFamily="49" charset="-122"/>
                <a:ea typeface="黑体" pitchFamily="49" charset="-122"/>
              </a:rPr>
              <a:t>、作者观点的论据是什么？</a:t>
            </a:r>
            <a:endParaRPr lang="en-US" altLang="zh-CN" sz="2800" dirty="0">
              <a:latin typeface="黑体" pitchFamily="49" charset="-122"/>
              <a:ea typeface="黑体" pitchFamily="49" charset="-122"/>
            </a:endParaRPr>
          </a:p>
          <a:p>
            <a:r>
              <a:rPr lang="en-US" altLang="zh-CN" sz="2800" dirty="0">
                <a:latin typeface="黑体" pitchFamily="49" charset="-122"/>
                <a:ea typeface="黑体" pitchFamily="49" charset="-122"/>
              </a:rPr>
              <a:t>6</a:t>
            </a:r>
            <a:r>
              <a:rPr lang="zh-CN" altLang="en-US" sz="2800" dirty="0">
                <a:latin typeface="黑体" pitchFamily="49" charset="-122"/>
                <a:ea typeface="黑体" pitchFamily="49" charset="-122"/>
              </a:rPr>
              <a:t>、作者得出的结论是什么？</a:t>
            </a:r>
          </a:p>
        </p:txBody>
      </p:sp>
      <p:sp>
        <p:nvSpPr>
          <p:cNvPr id="3" name="TextBox 2"/>
          <p:cNvSpPr txBox="1"/>
          <p:nvPr/>
        </p:nvSpPr>
        <p:spPr>
          <a:xfrm>
            <a:off x="611560" y="1478687"/>
            <a:ext cx="5904656" cy="707886"/>
          </a:xfrm>
          <a:prstGeom prst="rect">
            <a:avLst/>
          </a:prstGeom>
          <a:noFill/>
        </p:spPr>
        <p:txBody>
          <a:bodyPr wrap="square" rtlCol="0">
            <a:spAutoFit/>
          </a:bodyPr>
          <a:lstStyle/>
          <a:p>
            <a:r>
              <a:rPr lang="zh-CN" altLang="en-US" sz="4000" dirty="0">
                <a:solidFill>
                  <a:srgbClr val="FF0000"/>
                </a:solidFill>
                <a:latin typeface="黑体" pitchFamily="49" charset="-122"/>
                <a:ea typeface="黑体" pitchFamily="49" charset="-122"/>
              </a:rPr>
              <a:t>自主阅读，梳理关键信息：</a:t>
            </a:r>
          </a:p>
        </p:txBody>
      </p:sp>
    </p:spTree>
    <p:extLst>
      <p:ext uri="{BB962C8B-B14F-4D97-AF65-F5344CB8AC3E}">
        <p14:creationId xmlns:p14="http://schemas.microsoft.com/office/powerpoint/2010/main" val="4016943458"/>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4" name="Text Box 4"/>
          <p:cNvSpPr txBox="1">
            <a:spLocks noChangeArrowheads="1"/>
          </p:cNvSpPr>
          <p:nvPr/>
        </p:nvSpPr>
        <p:spPr bwMode="auto">
          <a:xfrm>
            <a:off x="1619672" y="1988840"/>
            <a:ext cx="5688632" cy="1366528"/>
          </a:xfrm>
          <a:prstGeom prst="rect">
            <a:avLst/>
          </a:prstGeom>
          <a:noFill/>
          <a:ln w="19050">
            <a:solidFill>
              <a:srgbClr val="C00000"/>
            </a:solidFill>
            <a:miter lim="800000"/>
            <a:headEnd/>
            <a:tailEnd/>
          </a:ln>
          <a:effectLst/>
        </p:spPr>
        <p:txBody>
          <a:bodyPr wrap="square">
            <a:spAutoFit/>
          </a:bodyPr>
          <a:lstStyle/>
          <a:p>
            <a:pPr>
              <a:lnSpc>
                <a:spcPct val="90000"/>
              </a:lnSpc>
              <a:spcBef>
                <a:spcPct val="50000"/>
              </a:spcBef>
            </a:pPr>
            <a:r>
              <a:rPr kumimoji="1" lang="zh-CN" altLang="en-US" sz="3600" b="1" dirty="0">
                <a:latin typeface="楷体_GB2312" pitchFamily="49" charset="-122"/>
                <a:ea typeface="楷体_GB2312" pitchFamily="49" charset="-122"/>
              </a:rPr>
              <a:t>对方的</a:t>
            </a:r>
            <a:r>
              <a:rPr kumimoji="1" lang="zh-CN" altLang="en-US" sz="3600" b="1" dirty="0">
                <a:solidFill>
                  <a:srgbClr val="FF0000"/>
                </a:solidFill>
                <a:latin typeface="楷体_GB2312" pitchFamily="49" charset="-122"/>
                <a:ea typeface="楷体_GB2312" pitchFamily="49" charset="-122"/>
              </a:rPr>
              <a:t>观点</a:t>
            </a:r>
            <a:r>
              <a:rPr kumimoji="1" lang="zh-CN" altLang="en-US" sz="3600" b="1" dirty="0">
                <a:latin typeface="楷体_GB2312" pitchFamily="49" charset="-122"/>
                <a:ea typeface="楷体_GB2312" pitchFamily="49" charset="-122"/>
              </a:rPr>
              <a:t>是什么？</a:t>
            </a:r>
          </a:p>
          <a:p>
            <a:pPr>
              <a:lnSpc>
                <a:spcPct val="90000"/>
              </a:lnSpc>
              <a:spcBef>
                <a:spcPct val="50000"/>
              </a:spcBef>
            </a:pPr>
            <a:r>
              <a:rPr kumimoji="1" lang="zh-CN" altLang="en-US" sz="3600" b="1" dirty="0">
                <a:latin typeface="楷体_GB2312" pitchFamily="49" charset="-122"/>
                <a:ea typeface="楷体_GB2312" pitchFamily="49" charset="-122"/>
              </a:rPr>
              <a:t>对方的</a:t>
            </a:r>
            <a:r>
              <a:rPr kumimoji="1" lang="zh-CN" altLang="en-US" sz="3600" b="1" dirty="0">
                <a:solidFill>
                  <a:srgbClr val="FF0000"/>
                </a:solidFill>
                <a:latin typeface="楷体_GB2312" pitchFamily="49" charset="-122"/>
                <a:ea typeface="楷体_GB2312" pitchFamily="49" charset="-122"/>
              </a:rPr>
              <a:t>论据</a:t>
            </a:r>
            <a:r>
              <a:rPr kumimoji="1" lang="zh-CN" altLang="en-US" sz="3600" b="1" dirty="0">
                <a:latin typeface="楷体_GB2312" pitchFamily="49" charset="-122"/>
                <a:ea typeface="楷体_GB2312" pitchFamily="49" charset="-122"/>
              </a:rPr>
              <a:t>是什么</a:t>
            </a:r>
            <a:r>
              <a:rPr kumimoji="1" lang="en-US" altLang="zh-CN" sz="3600" b="1" dirty="0">
                <a:latin typeface="楷体_GB2312" pitchFamily="49" charset="-122"/>
                <a:ea typeface="楷体_GB2312" pitchFamily="49" charset="-122"/>
              </a:rPr>
              <a:t>?</a:t>
            </a:r>
          </a:p>
        </p:txBody>
      </p:sp>
      <p:sp>
        <p:nvSpPr>
          <p:cNvPr id="15370" name="Text Box 10"/>
          <p:cNvSpPr txBox="1">
            <a:spLocks noChangeArrowheads="1"/>
          </p:cNvSpPr>
          <p:nvPr/>
        </p:nvSpPr>
        <p:spPr bwMode="auto">
          <a:xfrm>
            <a:off x="395536" y="620688"/>
            <a:ext cx="8496944" cy="707886"/>
          </a:xfrm>
          <a:prstGeom prst="rect">
            <a:avLst/>
          </a:prstGeom>
          <a:noFill/>
          <a:ln w="9525">
            <a:noFill/>
            <a:miter lim="800000"/>
            <a:headEnd/>
            <a:tailEnd/>
          </a:ln>
          <a:effectLst/>
        </p:spPr>
        <p:txBody>
          <a:bodyPr wrap="square">
            <a:spAutoFit/>
          </a:bodyPr>
          <a:lstStyle/>
          <a:p>
            <a:pPr algn="ctr">
              <a:spcBef>
                <a:spcPct val="50000"/>
              </a:spcBef>
            </a:pPr>
            <a:r>
              <a:rPr kumimoji="1" lang="zh-CN" altLang="en-US" sz="4000" b="1" dirty="0">
                <a:solidFill>
                  <a:schemeClr val="tx2"/>
                </a:solidFill>
                <a:latin typeface="+mn-ea"/>
              </a:rPr>
              <a:t>读课文</a:t>
            </a:r>
            <a:r>
              <a:rPr kumimoji="1" lang="en-US" altLang="zh-CN" sz="4000" b="1" dirty="0">
                <a:solidFill>
                  <a:schemeClr val="tx2"/>
                </a:solidFill>
                <a:latin typeface="+mn-ea"/>
              </a:rPr>
              <a:t>1-2</a:t>
            </a:r>
            <a:r>
              <a:rPr kumimoji="1" lang="zh-CN" altLang="en-US" sz="4000" b="1" dirty="0">
                <a:solidFill>
                  <a:schemeClr val="tx2"/>
                </a:solidFill>
                <a:latin typeface="+mn-ea"/>
              </a:rPr>
              <a:t>自然段，思考下面的问题。</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circle(out)">
                                      <p:cBhvr>
                                        <p:cTn id="7" dur="20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684213" y="1628775"/>
            <a:ext cx="2743200" cy="579438"/>
          </a:xfrm>
          <a:prstGeom prst="rect">
            <a:avLst/>
          </a:prstGeom>
          <a:noFill/>
          <a:ln w="9525">
            <a:noFill/>
            <a:miter lim="800000"/>
            <a:headEnd/>
            <a:tailEnd/>
          </a:ln>
          <a:effectLst/>
        </p:spPr>
        <p:txBody>
          <a:bodyPr>
            <a:spAutoFit/>
          </a:bodyPr>
          <a:lstStyle/>
          <a:p>
            <a:pPr>
              <a:spcBef>
                <a:spcPct val="50000"/>
              </a:spcBef>
            </a:pPr>
            <a:r>
              <a:rPr kumimoji="1" lang="zh-CN" altLang="en-US" sz="3200" b="1" dirty="0">
                <a:solidFill>
                  <a:srgbClr val="C00000"/>
                </a:solidFill>
                <a:latin typeface="Times New Roman" pitchFamily="18" charset="0"/>
                <a:ea typeface="黑体" pitchFamily="2" charset="-122"/>
              </a:rPr>
              <a:t>敌方论点：</a:t>
            </a:r>
          </a:p>
        </p:txBody>
      </p:sp>
      <p:sp>
        <p:nvSpPr>
          <p:cNvPr id="16387" name="Text Box 3"/>
          <p:cNvSpPr txBox="1">
            <a:spLocks noChangeArrowheads="1"/>
          </p:cNvSpPr>
          <p:nvPr/>
        </p:nvSpPr>
        <p:spPr bwMode="auto">
          <a:xfrm>
            <a:off x="3166740" y="1670050"/>
            <a:ext cx="5943600" cy="641350"/>
          </a:xfrm>
          <a:prstGeom prst="rect">
            <a:avLst/>
          </a:prstGeom>
          <a:noFill/>
          <a:ln w="9525">
            <a:noFill/>
            <a:miter lim="800000"/>
            <a:headEnd/>
            <a:tailEnd/>
          </a:ln>
          <a:effectLst/>
        </p:spPr>
        <p:txBody>
          <a:bodyPr>
            <a:spAutoFit/>
          </a:bodyPr>
          <a:lstStyle/>
          <a:p>
            <a:pPr>
              <a:spcBef>
                <a:spcPct val="50000"/>
              </a:spcBef>
            </a:pPr>
            <a:r>
              <a:rPr kumimoji="1" lang="zh-CN" altLang="en-US" sz="3600" b="1" dirty="0">
                <a:solidFill>
                  <a:schemeClr val="tx2"/>
                </a:solidFill>
                <a:latin typeface="Times New Roman" pitchFamily="18" charset="0"/>
                <a:ea typeface="楷体_GB2312" pitchFamily="49" charset="-122"/>
              </a:rPr>
              <a:t>中国人失掉自信力了</a:t>
            </a:r>
          </a:p>
        </p:txBody>
      </p:sp>
      <p:sp>
        <p:nvSpPr>
          <p:cNvPr id="16388" name="Text Box 4"/>
          <p:cNvSpPr txBox="1">
            <a:spLocks noChangeArrowheads="1"/>
          </p:cNvSpPr>
          <p:nvPr/>
        </p:nvSpPr>
        <p:spPr bwMode="auto">
          <a:xfrm>
            <a:off x="684213" y="3141663"/>
            <a:ext cx="2286000" cy="579437"/>
          </a:xfrm>
          <a:prstGeom prst="rect">
            <a:avLst/>
          </a:prstGeom>
          <a:noFill/>
          <a:ln w="9525">
            <a:noFill/>
            <a:miter lim="800000"/>
            <a:headEnd/>
            <a:tailEnd/>
          </a:ln>
          <a:effectLst/>
        </p:spPr>
        <p:txBody>
          <a:bodyPr>
            <a:spAutoFit/>
          </a:bodyPr>
          <a:lstStyle/>
          <a:p>
            <a:pPr>
              <a:spcBef>
                <a:spcPct val="50000"/>
              </a:spcBef>
            </a:pPr>
            <a:r>
              <a:rPr kumimoji="1" lang="zh-CN" altLang="en-US" sz="3200" b="1" dirty="0">
                <a:solidFill>
                  <a:srgbClr val="C00000"/>
                </a:solidFill>
                <a:latin typeface="Times New Roman" pitchFamily="18" charset="0"/>
                <a:ea typeface="黑体" pitchFamily="2" charset="-122"/>
              </a:rPr>
              <a:t>敌方论据：</a:t>
            </a:r>
          </a:p>
        </p:txBody>
      </p:sp>
      <p:sp>
        <p:nvSpPr>
          <p:cNvPr id="16389" name="Text Box 5"/>
          <p:cNvSpPr txBox="1">
            <a:spLocks noChangeArrowheads="1"/>
          </p:cNvSpPr>
          <p:nvPr/>
        </p:nvSpPr>
        <p:spPr bwMode="auto">
          <a:xfrm>
            <a:off x="2771775" y="3141663"/>
            <a:ext cx="6119813" cy="2289175"/>
          </a:xfrm>
          <a:prstGeom prst="rect">
            <a:avLst/>
          </a:prstGeom>
          <a:noFill/>
          <a:ln w="9525">
            <a:noFill/>
            <a:miter lim="800000"/>
            <a:headEnd/>
            <a:tailEnd/>
          </a:ln>
          <a:effectLst/>
        </p:spPr>
        <p:txBody>
          <a:bodyPr>
            <a:spAutoFit/>
          </a:bodyPr>
          <a:lstStyle/>
          <a:p>
            <a:pPr>
              <a:spcBef>
                <a:spcPct val="50000"/>
              </a:spcBef>
            </a:pPr>
            <a:r>
              <a:rPr kumimoji="1" lang="zh-CN" altLang="en-US" sz="3600" b="1" dirty="0">
                <a:latin typeface="Times New Roman" pitchFamily="18" charset="0"/>
                <a:ea typeface="楷体_GB2312" pitchFamily="49" charset="-122"/>
              </a:rPr>
              <a:t>两年前</a:t>
            </a:r>
            <a:r>
              <a:rPr kumimoji="1" lang="en-US" altLang="zh-CN" sz="3600" b="1" dirty="0">
                <a:latin typeface="Times New Roman" pitchFamily="18" charset="0"/>
                <a:ea typeface="楷体_GB2312" pitchFamily="49" charset="-122"/>
              </a:rPr>
              <a:t>——</a:t>
            </a:r>
            <a:r>
              <a:rPr kumimoji="1" lang="zh-CN" altLang="en-US" sz="3600" b="1" dirty="0">
                <a:latin typeface="Times New Roman" pitchFamily="18" charset="0"/>
                <a:ea typeface="楷体_GB2312" pitchFamily="49" charset="-122"/>
              </a:rPr>
              <a:t>自夸“地大物博”</a:t>
            </a:r>
          </a:p>
          <a:p>
            <a:pPr>
              <a:spcBef>
                <a:spcPct val="50000"/>
              </a:spcBef>
            </a:pPr>
            <a:r>
              <a:rPr kumimoji="1" lang="zh-CN" altLang="en-US" sz="3600" b="1" dirty="0">
                <a:latin typeface="Times New Roman" pitchFamily="18" charset="0"/>
                <a:ea typeface="楷体_GB2312" pitchFamily="49" charset="-122"/>
              </a:rPr>
              <a:t>不久</a:t>
            </a:r>
            <a:r>
              <a:rPr kumimoji="1" lang="en-US" altLang="zh-CN" sz="3600" b="1" dirty="0">
                <a:latin typeface="Times New Roman" pitchFamily="18" charset="0"/>
                <a:ea typeface="楷体_GB2312" pitchFamily="49" charset="-122"/>
              </a:rPr>
              <a:t>——</a:t>
            </a:r>
            <a:r>
              <a:rPr kumimoji="1" lang="zh-CN" altLang="en-US" sz="3600" b="1" dirty="0">
                <a:latin typeface="Times New Roman" pitchFamily="18" charset="0"/>
                <a:ea typeface="楷体_GB2312" pitchFamily="49" charset="-122"/>
              </a:rPr>
              <a:t>只希望国联</a:t>
            </a:r>
          </a:p>
          <a:p>
            <a:pPr>
              <a:spcBef>
                <a:spcPct val="50000"/>
              </a:spcBef>
            </a:pPr>
            <a:r>
              <a:rPr kumimoji="1" lang="zh-CN" altLang="en-US" sz="3600" b="1" dirty="0">
                <a:latin typeface="Times New Roman" pitchFamily="18" charset="0"/>
                <a:ea typeface="楷体_GB2312" pitchFamily="49" charset="-122"/>
              </a:rPr>
              <a:t>现在</a:t>
            </a:r>
            <a:r>
              <a:rPr kumimoji="1" lang="en-US" altLang="zh-CN" sz="3600" b="1" dirty="0">
                <a:latin typeface="Times New Roman" pitchFamily="18" charset="0"/>
                <a:ea typeface="楷体_GB2312" pitchFamily="49" charset="-122"/>
              </a:rPr>
              <a:t>——</a:t>
            </a:r>
            <a:r>
              <a:rPr kumimoji="1" lang="zh-CN" altLang="en-US" sz="3600" b="1" dirty="0">
                <a:latin typeface="Times New Roman" pitchFamily="18" charset="0"/>
                <a:ea typeface="楷体_GB2312" pitchFamily="49" charset="-122"/>
              </a:rPr>
              <a:t>一味求神拜佛</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1638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250825" y="620713"/>
            <a:ext cx="7315200" cy="579437"/>
          </a:xfrm>
          <a:prstGeom prst="rect">
            <a:avLst/>
          </a:prstGeom>
          <a:noFill/>
          <a:ln w="9525">
            <a:noFill/>
            <a:miter lim="800000"/>
            <a:headEnd/>
            <a:tailEnd/>
          </a:ln>
          <a:effectLst/>
        </p:spPr>
        <p:txBody>
          <a:bodyPr>
            <a:spAutoFit/>
          </a:bodyPr>
          <a:lstStyle/>
          <a:p>
            <a:pPr>
              <a:spcBef>
                <a:spcPct val="50000"/>
              </a:spcBef>
            </a:pPr>
            <a:r>
              <a:rPr kumimoji="1" lang="zh-CN" altLang="en-US" sz="3200">
                <a:latin typeface="黑体" pitchFamily="2" charset="-122"/>
                <a:ea typeface="黑体" pitchFamily="2" charset="-122"/>
              </a:rPr>
              <a:t>阅读文章</a:t>
            </a:r>
            <a:r>
              <a:rPr kumimoji="1" lang="en-US" altLang="zh-CN" sz="3200">
                <a:latin typeface="黑体" pitchFamily="2" charset="-122"/>
                <a:ea typeface="黑体" pitchFamily="2" charset="-122"/>
              </a:rPr>
              <a:t>3</a:t>
            </a:r>
            <a:r>
              <a:rPr kumimoji="1" lang="en-US" altLang="zh-CN" sz="3200">
                <a:latin typeface="Times New Roman"/>
                <a:ea typeface="黑体" pitchFamily="2" charset="-122"/>
              </a:rPr>
              <a:t>—</a:t>
            </a:r>
            <a:r>
              <a:rPr kumimoji="1" lang="en-US" altLang="zh-CN" sz="3200">
                <a:latin typeface="黑体" pitchFamily="2" charset="-122"/>
                <a:ea typeface="黑体" pitchFamily="2" charset="-122"/>
              </a:rPr>
              <a:t>5</a:t>
            </a:r>
            <a:r>
              <a:rPr kumimoji="1" lang="zh-CN" altLang="en-US" sz="3200">
                <a:latin typeface="黑体" pitchFamily="2" charset="-122"/>
                <a:ea typeface="黑体" pitchFamily="2" charset="-122"/>
              </a:rPr>
              <a:t>段，思考：</a:t>
            </a:r>
            <a:r>
              <a:rPr kumimoji="1" lang="zh-CN" altLang="en-US" sz="2400">
                <a:latin typeface="宋体" pitchFamily="2" charset="-122"/>
              </a:rPr>
              <a:t> </a:t>
            </a:r>
            <a:endParaRPr kumimoji="1" lang="zh-CN" altLang="en-US" sz="2400">
              <a:latin typeface="Times New Roman" pitchFamily="18" charset="0"/>
            </a:endParaRPr>
          </a:p>
        </p:txBody>
      </p:sp>
      <p:sp>
        <p:nvSpPr>
          <p:cNvPr id="31747" name="Text Box 3"/>
          <p:cNvSpPr txBox="1">
            <a:spLocks noChangeArrowheads="1"/>
          </p:cNvSpPr>
          <p:nvPr/>
        </p:nvSpPr>
        <p:spPr bwMode="auto">
          <a:xfrm>
            <a:off x="684213" y="1628775"/>
            <a:ext cx="7921625" cy="4849813"/>
          </a:xfrm>
          <a:prstGeom prst="rect">
            <a:avLst/>
          </a:prstGeom>
          <a:noFill/>
          <a:ln w="9525">
            <a:noFill/>
            <a:miter lim="800000"/>
            <a:headEnd/>
            <a:tailEnd/>
          </a:ln>
          <a:effectLst/>
        </p:spPr>
        <p:txBody>
          <a:bodyPr>
            <a:spAutoFit/>
          </a:bodyPr>
          <a:lstStyle/>
          <a:p>
            <a:pPr>
              <a:spcBef>
                <a:spcPct val="50000"/>
              </a:spcBef>
            </a:pPr>
            <a:r>
              <a:rPr kumimoji="1" lang="en-US" altLang="zh-CN" sz="4800" b="1" dirty="0">
                <a:latin typeface="华文中宋" pitchFamily="2" charset="-122"/>
                <a:ea typeface="华文中宋" pitchFamily="2" charset="-122"/>
              </a:rPr>
              <a:t>     </a:t>
            </a:r>
            <a:r>
              <a:rPr kumimoji="1" lang="zh-CN" altLang="en-US" sz="4800" b="1" dirty="0">
                <a:latin typeface="华文中宋" pitchFamily="2" charset="-122"/>
                <a:ea typeface="华文中宋" pitchFamily="2" charset="-122"/>
              </a:rPr>
              <a:t>写驳论，要善于寻找批驳的</a:t>
            </a:r>
            <a:r>
              <a:rPr kumimoji="1" lang="zh-CN" altLang="en-US" sz="4800" b="1" dirty="0">
                <a:latin typeface="Times New Roman"/>
                <a:ea typeface="华文中宋" pitchFamily="2" charset="-122"/>
              </a:rPr>
              <a:t>“</a:t>
            </a:r>
            <a:r>
              <a:rPr kumimoji="1" lang="zh-CN" altLang="en-US" sz="4800" b="1" dirty="0">
                <a:latin typeface="华文中宋" pitchFamily="2" charset="-122"/>
                <a:ea typeface="华文中宋" pitchFamily="2" charset="-122"/>
              </a:rPr>
              <a:t>突破口</a:t>
            </a:r>
            <a:r>
              <a:rPr kumimoji="1" lang="zh-CN" altLang="en-US" sz="4800" b="1" dirty="0">
                <a:latin typeface="Times New Roman"/>
                <a:ea typeface="华文中宋" pitchFamily="2" charset="-122"/>
              </a:rPr>
              <a:t>”</a:t>
            </a:r>
            <a:r>
              <a:rPr kumimoji="1" lang="zh-CN" altLang="en-US" sz="4800" b="1" dirty="0">
                <a:latin typeface="华文中宋" pitchFamily="2" charset="-122"/>
                <a:ea typeface="华文中宋" pitchFamily="2" charset="-122"/>
              </a:rPr>
              <a:t>，所谓</a:t>
            </a:r>
            <a:r>
              <a:rPr kumimoji="1" lang="zh-CN" altLang="en-US" sz="4800" b="1" dirty="0">
                <a:latin typeface="Times New Roman"/>
                <a:ea typeface="华文中宋" pitchFamily="2" charset="-122"/>
              </a:rPr>
              <a:t>“</a:t>
            </a:r>
            <a:r>
              <a:rPr kumimoji="1" lang="zh-CN" altLang="en-US" sz="4800" b="1" dirty="0">
                <a:latin typeface="华文中宋" pitchFamily="2" charset="-122"/>
                <a:ea typeface="华文中宋" pitchFamily="2" charset="-122"/>
              </a:rPr>
              <a:t>突破口</a:t>
            </a:r>
            <a:r>
              <a:rPr kumimoji="1" lang="zh-CN" altLang="en-US" sz="4800" b="1" dirty="0">
                <a:latin typeface="Times New Roman"/>
                <a:ea typeface="华文中宋" pitchFamily="2" charset="-122"/>
              </a:rPr>
              <a:t>”</a:t>
            </a:r>
            <a:r>
              <a:rPr kumimoji="1" lang="zh-CN" altLang="en-US" sz="4800" b="1" dirty="0">
                <a:latin typeface="华文中宋" pitchFamily="2" charset="-122"/>
                <a:ea typeface="华文中宋" pitchFamily="2" charset="-122"/>
              </a:rPr>
              <a:t>，就是对方谬误的薄弱环节，抓住了它，就能击中要害。</a:t>
            </a:r>
          </a:p>
          <a:p>
            <a:pPr>
              <a:spcBef>
                <a:spcPct val="50000"/>
              </a:spcBef>
            </a:pPr>
            <a:r>
              <a:rPr kumimoji="1" lang="zh-CN" altLang="en-US" sz="4800" b="1" dirty="0">
                <a:solidFill>
                  <a:srgbClr val="CC0099"/>
                </a:solidFill>
                <a:latin typeface="华文中宋" pitchFamily="2" charset="-122"/>
                <a:ea typeface="华文中宋" pitchFamily="2" charset="-122"/>
              </a:rPr>
              <a:t>    </a:t>
            </a:r>
            <a:endParaRPr kumimoji="1" lang="zh-CN" altLang="en-US" sz="4800" b="1" dirty="0">
              <a:solidFill>
                <a:srgbClr val="CC3300"/>
              </a:solidFill>
              <a:latin typeface="华文中宋" pitchFamily="2" charset="-122"/>
              <a:ea typeface="华文中宋" pitchFamily="2" charset="-122"/>
            </a:endParaRP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body" idx="4294967295"/>
          </p:nvPr>
        </p:nvSpPr>
        <p:spPr>
          <a:xfrm>
            <a:off x="395288" y="260350"/>
            <a:ext cx="8424862" cy="1584325"/>
          </a:xfrm>
        </p:spPr>
        <p:txBody>
          <a:bodyPr/>
          <a:lstStyle/>
          <a:p>
            <a:r>
              <a:rPr lang="zh-CN" altLang="en-US" b="1"/>
              <a:t>阅读</a:t>
            </a:r>
            <a:r>
              <a:rPr lang="en-US" altLang="zh-CN" b="1"/>
              <a:t>3—5</a:t>
            </a:r>
            <a:r>
              <a:rPr lang="zh-CN" altLang="en-US" b="1"/>
              <a:t>自然段，思考：</a:t>
            </a:r>
            <a:r>
              <a:rPr lang="en-US" altLang="zh-CN" b="1"/>
              <a:t>1</a:t>
            </a:r>
            <a:r>
              <a:rPr lang="zh-CN" altLang="en-US" b="1"/>
              <a:t>、找出这一部分的关键句，看看作者是怎样分析的？</a:t>
            </a:r>
            <a:r>
              <a:rPr lang="en-US" altLang="zh-CN" b="1"/>
              <a:t>2</a:t>
            </a:r>
            <a:r>
              <a:rPr lang="zh-CN" altLang="en-US" b="1"/>
              <a:t>、本段采用了怎样的论证方法？</a:t>
            </a:r>
          </a:p>
        </p:txBody>
      </p:sp>
      <p:sp>
        <p:nvSpPr>
          <p:cNvPr id="32771" name="Rectangle 3"/>
          <p:cNvSpPr>
            <a:spLocks noChangeArrowheads="1"/>
          </p:cNvSpPr>
          <p:nvPr/>
        </p:nvSpPr>
        <p:spPr bwMode="auto">
          <a:xfrm>
            <a:off x="2484438" y="5876925"/>
            <a:ext cx="2425700" cy="762000"/>
          </a:xfrm>
          <a:prstGeom prst="rect">
            <a:avLst/>
          </a:prstGeom>
          <a:solidFill>
            <a:schemeClr val="accent5">
              <a:lumMod val="75000"/>
            </a:schemeClr>
          </a:solidFill>
          <a:ln w="9525">
            <a:noFill/>
            <a:miter lim="800000"/>
            <a:headEnd/>
            <a:tailEnd/>
          </a:ln>
          <a:effectLst/>
        </p:spPr>
        <p:txBody>
          <a:bodyPr wrap="none">
            <a:spAutoFit/>
          </a:bodyPr>
          <a:lstStyle/>
          <a:p>
            <a:r>
              <a:rPr lang="zh-CN" altLang="en-US" sz="4400" dirty="0">
                <a:ln w="18415" cmpd="sng">
                  <a:solidFill>
                    <a:srgbClr val="FFFFFF"/>
                  </a:solidFill>
                  <a:prstDash val="solid"/>
                </a:ln>
                <a:solidFill>
                  <a:srgbClr val="FFFFFF"/>
                </a:solidFill>
                <a:effectLst>
                  <a:outerShdw blurRad="63500" dir="3600000" algn="tl" rotWithShape="0">
                    <a:srgbClr val="000000">
                      <a:alpha val="70000"/>
                    </a:srgbClr>
                  </a:outerShdw>
                </a:effectLst>
                <a:ea typeface="黑体" pitchFamily="2" charset="-122"/>
              </a:rPr>
              <a:t>直接反驳</a:t>
            </a:r>
          </a:p>
        </p:txBody>
      </p:sp>
      <p:sp>
        <p:nvSpPr>
          <p:cNvPr id="32772" name="Rectangle 4"/>
          <p:cNvSpPr>
            <a:spLocks noChangeArrowheads="1"/>
          </p:cNvSpPr>
          <p:nvPr/>
        </p:nvSpPr>
        <p:spPr bwMode="auto">
          <a:xfrm>
            <a:off x="468313" y="5229225"/>
            <a:ext cx="8207375" cy="609600"/>
          </a:xfrm>
          <a:prstGeom prst="rect">
            <a:avLst/>
          </a:prstGeom>
          <a:noFill/>
          <a:ln w="9525">
            <a:noFill/>
            <a:miter lim="800000"/>
            <a:headEnd/>
            <a:tailEnd/>
          </a:ln>
          <a:effectLst/>
        </p:spPr>
        <p:txBody>
          <a:bodyPr>
            <a:spAutoFit/>
          </a:bodyPr>
          <a:lstStyle/>
          <a:p>
            <a:r>
              <a:rPr lang="zh-CN" altLang="en-US" sz="3400" b="1" dirty="0">
                <a:solidFill>
                  <a:srgbClr val="339933"/>
                </a:solidFill>
                <a:ea typeface="黑体" pitchFamily="2" charset="-122"/>
              </a:rPr>
              <a:t>批驳对方的</a:t>
            </a:r>
            <a:r>
              <a:rPr lang="zh-CN" altLang="en-US" sz="3400" b="1" dirty="0">
                <a:solidFill>
                  <a:srgbClr val="FF0000"/>
                </a:solidFill>
                <a:ea typeface="黑体" pitchFamily="2" charset="-122"/>
              </a:rPr>
              <a:t>论证过程</a:t>
            </a:r>
            <a:r>
              <a:rPr lang="zh-CN" altLang="en-US" sz="3400" b="1" dirty="0">
                <a:solidFill>
                  <a:srgbClr val="339933"/>
                </a:solidFill>
                <a:ea typeface="黑体" pitchFamily="2" charset="-122"/>
              </a:rPr>
              <a:t>不合逻辑，</a:t>
            </a:r>
            <a:endParaRPr lang="zh-CN" altLang="en-US" sz="3400" b="1" dirty="0">
              <a:solidFill>
                <a:srgbClr val="FF5050"/>
              </a:solidFill>
              <a:ea typeface="黑体" pitchFamily="2" charset="-122"/>
            </a:endParaRPr>
          </a:p>
        </p:txBody>
      </p:sp>
      <p:sp>
        <p:nvSpPr>
          <p:cNvPr id="32773" name="Rectangle 5"/>
          <p:cNvSpPr>
            <a:spLocks noChangeArrowheads="1"/>
          </p:cNvSpPr>
          <p:nvPr/>
        </p:nvSpPr>
        <p:spPr bwMode="auto">
          <a:xfrm>
            <a:off x="539750" y="1844675"/>
            <a:ext cx="2012950" cy="641350"/>
          </a:xfrm>
          <a:prstGeom prst="rect">
            <a:avLst/>
          </a:prstGeom>
          <a:noFill/>
          <a:ln w="9525">
            <a:noFill/>
            <a:miter lim="800000"/>
            <a:headEnd/>
            <a:tailEnd/>
          </a:ln>
          <a:effectLst/>
        </p:spPr>
        <p:txBody>
          <a:bodyPr wrap="none">
            <a:spAutoFit/>
          </a:bodyPr>
          <a:lstStyle/>
          <a:p>
            <a:r>
              <a:rPr lang="zh-CN" altLang="en-US" sz="3600" b="1">
                <a:solidFill>
                  <a:srgbClr val="FF0000"/>
                </a:solidFill>
                <a:ea typeface="华文细黑" pitchFamily="2" charset="-122"/>
              </a:rPr>
              <a:t>关键句：</a:t>
            </a:r>
          </a:p>
        </p:txBody>
      </p:sp>
      <p:sp>
        <p:nvSpPr>
          <p:cNvPr id="32774" name="Rectangle 6"/>
          <p:cNvSpPr>
            <a:spLocks noChangeArrowheads="1"/>
          </p:cNvSpPr>
          <p:nvPr/>
        </p:nvSpPr>
        <p:spPr bwMode="auto">
          <a:xfrm>
            <a:off x="323850" y="3429000"/>
            <a:ext cx="971550" cy="1190625"/>
          </a:xfrm>
          <a:prstGeom prst="rect">
            <a:avLst/>
          </a:prstGeom>
          <a:noFill/>
          <a:ln w="9525">
            <a:noFill/>
            <a:miter lim="800000"/>
            <a:headEnd/>
            <a:tailEnd/>
          </a:ln>
          <a:effectLst/>
        </p:spPr>
        <p:txBody>
          <a:bodyPr>
            <a:spAutoFit/>
          </a:bodyPr>
          <a:lstStyle/>
          <a:p>
            <a:r>
              <a:rPr lang="zh-CN" altLang="en-US" sz="3600" b="1">
                <a:solidFill>
                  <a:srgbClr val="FF0000"/>
                </a:solidFill>
                <a:ea typeface="华文细黑" pitchFamily="2" charset="-122"/>
              </a:rPr>
              <a:t>分析</a:t>
            </a:r>
          </a:p>
        </p:txBody>
      </p:sp>
      <p:sp>
        <p:nvSpPr>
          <p:cNvPr id="32775" name="Rectangle 7"/>
          <p:cNvSpPr>
            <a:spLocks noChangeArrowheads="1"/>
          </p:cNvSpPr>
          <p:nvPr/>
        </p:nvSpPr>
        <p:spPr bwMode="auto">
          <a:xfrm>
            <a:off x="2268538" y="1916113"/>
            <a:ext cx="5078412" cy="579437"/>
          </a:xfrm>
          <a:prstGeom prst="rect">
            <a:avLst/>
          </a:prstGeom>
          <a:noFill/>
          <a:ln w="9525">
            <a:noFill/>
            <a:miter lim="800000"/>
            <a:headEnd/>
            <a:tailEnd/>
          </a:ln>
          <a:effectLst/>
        </p:spPr>
        <p:txBody>
          <a:bodyPr wrap="none">
            <a:spAutoFit/>
          </a:bodyPr>
          <a:lstStyle/>
          <a:p>
            <a:r>
              <a:rPr lang="en-US" altLang="zh-CN" sz="3200" b="1">
                <a:solidFill>
                  <a:srgbClr val="0033CC"/>
                </a:solidFill>
              </a:rPr>
              <a:t>“</a:t>
            </a:r>
            <a:r>
              <a:rPr lang="zh-CN" altLang="en-US" sz="3200" b="1">
                <a:solidFill>
                  <a:srgbClr val="0033CC"/>
                </a:solidFill>
              </a:rPr>
              <a:t>自信其实是早就失掉了的”</a:t>
            </a:r>
          </a:p>
        </p:txBody>
      </p:sp>
      <p:sp>
        <p:nvSpPr>
          <p:cNvPr id="32776" name="Rectangle 8"/>
          <p:cNvSpPr>
            <a:spLocks noChangeArrowheads="1"/>
          </p:cNvSpPr>
          <p:nvPr/>
        </p:nvSpPr>
        <p:spPr bwMode="auto">
          <a:xfrm>
            <a:off x="1476375" y="2781300"/>
            <a:ext cx="2736850" cy="1554163"/>
          </a:xfrm>
          <a:prstGeom prst="rect">
            <a:avLst/>
          </a:prstGeom>
          <a:noFill/>
          <a:ln w="9525">
            <a:noFill/>
            <a:miter lim="800000"/>
            <a:headEnd/>
            <a:tailEnd/>
          </a:ln>
          <a:effectLst/>
        </p:spPr>
        <p:txBody>
          <a:bodyPr>
            <a:spAutoFit/>
          </a:bodyPr>
          <a:lstStyle/>
          <a:p>
            <a:r>
              <a:rPr lang="zh-CN" altLang="en-US" sz="3200" b="1">
                <a:solidFill>
                  <a:srgbClr val="0033CC"/>
                </a:solidFill>
              </a:rPr>
              <a:t>信“地”</a:t>
            </a:r>
          </a:p>
          <a:p>
            <a:r>
              <a:rPr lang="zh-CN" altLang="en-US" sz="3200" b="1">
                <a:solidFill>
                  <a:srgbClr val="0033CC"/>
                </a:solidFill>
              </a:rPr>
              <a:t>信“物”</a:t>
            </a:r>
          </a:p>
          <a:p>
            <a:r>
              <a:rPr lang="zh-CN" altLang="en-US" sz="3200" b="1">
                <a:solidFill>
                  <a:srgbClr val="0033CC"/>
                </a:solidFill>
              </a:rPr>
              <a:t>信“国联”</a:t>
            </a:r>
          </a:p>
        </p:txBody>
      </p:sp>
      <p:sp>
        <p:nvSpPr>
          <p:cNvPr id="32777" name="Rectangle 9"/>
          <p:cNvSpPr>
            <a:spLocks noChangeArrowheads="1"/>
          </p:cNvSpPr>
          <p:nvPr/>
        </p:nvSpPr>
        <p:spPr bwMode="auto">
          <a:xfrm>
            <a:off x="3492500" y="2852738"/>
            <a:ext cx="2305050" cy="1190625"/>
          </a:xfrm>
          <a:prstGeom prst="rect">
            <a:avLst/>
          </a:prstGeom>
          <a:noFill/>
          <a:ln w="9525">
            <a:noFill/>
            <a:miter lim="800000"/>
            <a:headEnd/>
            <a:tailEnd/>
          </a:ln>
          <a:effectLst/>
        </p:spPr>
        <p:txBody>
          <a:bodyPr>
            <a:spAutoFit/>
          </a:bodyPr>
          <a:lstStyle/>
          <a:p>
            <a:r>
              <a:rPr lang="zh-CN" altLang="en-US" sz="3600" b="1">
                <a:solidFill>
                  <a:srgbClr val="339933"/>
                </a:solidFill>
                <a:ea typeface="黑体" pitchFamily="2" charset="-122"/>
              </a:rPr>
              <a:t>从来没相</a:t>
            </a:r>
          </a:p>
          <a:p>
            <a:r>
              <a:rPr lang="zh-CN" altLang="en-US" sz="3600" b="1">
                <a:solidFill>
                  <a:srgbClr val="339933"/>
                </a:solidFill>
                <a:ea typeface="黑体" pitchFamily="2" charset="-122"/>
              </a:rPr>
              <a:t>信过自己</a:t>
            </a:r>
          </a:p>
        </p:txBody>
      </p:sp>
      <p:sp>
        <p:nvSpPr>
          <p:cNvPr id="32778" name="AutoShape 10"/>
          <p:cNvSpPr>
            <a:spLocks/>
          </p:cNvSpPr>
          <p:nvPr/>
        </p:nvSpPr>
        <p:spPr bwMode="auto">
          <a:xfrm>
            <a:off x="1403350" y="2924175"/>
            <a:ext cx="73025" cy="1225550"/>
          </a:xfrm>
          <a:prstGeom prst="leftBrace">
            <a:avLst>
              <a:gd name="adj1" fmla="val 139855"/>
              <a:gd name="adj2" fmla="val 50000"/>
            </a:avLst>
          </a:prstGeom>
          <a:noFill/>
          <a:ln w="9525">
            <a:solidFill>
              <a:srgbClr val="0033CC"/>
            </a:solidFill>
            <a:round/>
            <a:headEnd/>
            <a:tailEnd/>
          </a:ln>
          <a:effectLst/>
        </p:spPr>
        <p:txBody>
          <a:bodyPr wrap="none" anchor="ctr"/>
          <a:lstStyle/>
          <a:p>
            <a:endParaRPr lang="zh-CN" altLang="en-US"/>
          </a:p>
        </p:txBody>
      </p:sp>
      <p:sp>
        <p:nvSpPr>
          <p:cNvPr id="32779" name="AutoShape 11"/>
          <p:cNvSpPr>
            <a:spLocks/>
          </p:cNvSpPr>
          <p:nvPr/>
        </p:nvSpPr>
        <p:spPr bwMode="auto">
          <a:xfrm>
            <a:off x="3419475" y="2852738"/>
            <a:ext cx="73025" cy="1296987"/>
          </a:xfrm>
          <a:prstGeom prst="rightBrace">
            <a:avLst>
              <a:gd name="adj1" fmla="val 148007"/>
              <a:gd name="adj2" fmla="val 50000"/>
            </a:avLst>
          </a:prstGeom>
          <a:noFill/>
          <a:ln w="9525">
            <a:solidFill>
              <a:srgbClr val="0033CC"/>
            </a:solidFill>
            <a:round/>
            <a:headEnd/>
            <a:tailEnd/>
          </a:ln>
          <a:effectLst/>
        </p:spPr>
        <p:txBody>
          <a:bodyPr wrap="none" anchor="ctr"/>
          <a:lstStyle/>
          <a:p>
            <a:endParaRPr lang="zh-CN" altLang="en-US"/>
          </a:p>
        </p:txBody>
      </p:sp>
      <p:sp>
        <p:nvSpPr>
          <p:cNvPr id="32780" name="Rectangle 12"/>
          <p:cNvSpPr>
            <a:spLocks noChangeArrowheads="1"/>
          </p:cNvSpPr>
          <p:nvPr/>
        </p:nvSpPr>
        <p:spPr bwMode="auto">
          <a:xfrm>
            <a:off x="7019925" y="2924175"/>
            <a:ext cx="1816100" cy="1066800"/>
          </a:xfrm>
          <a:prstGeom prst="rect">
            <a:avLst/>
          </a:prstGeom>
          <a:noFill/>
          <a:ln w="9525">
            <a:noFill/>
            <a:miter lim="800000"/>
            <a:headEnd/>
            <a:tailEnd/>
          </a:ln>
          <a:effectLst/>
        </p:spPr>
        <p:txBody>
          <a:bodyPr wrap="none">
            <a:spAutoFit/>
          </a:bodyPr>
          <a:lstStyle/>
          <a:p>
            <a:r>
              <a:rPr kumimoji="1" lang="zh-CN" altLang="en-US" sz="3200" b="1">
                <a:solidFill>
                  <a:srgbClr val="FF0066"/>
                </a:solidFill>
                <a:ea typeface="黑体" pitchFamily="2" charset="-122"/>
              </a:rPr>
              <a:t>失掉的是</a:t>
            </a:r>
          </a:p>
          <a:p>
            <a:r>
              <a:rPr kumimoji="1" lang="zh-CN" altLang="en-US" sz="3200" b="1">
                <a:solidFill>
                  <a:srgbClr val="FF0066"/>
                </a:solidFill>
                <a:ea typeface="黑体" pitchFamily="2" charset="-122"/>
              </a:rPr>
              <a:t>“他信力”</a:t>
            </a:r>
          </a:p>
        </p:txBody>
      </p:sp>
      <p:sp>
        <p:nvSpPr>
          <p:cNvPr id="32781" name="Rectangle 13"/>
          <p:cNvSpPr>
            <a:spLocks noChangeArrowheads="1"/>
          </p:cNvSpPr>
          <p:nvPr/>
        </p:nvSpPr>
        <p:spPr bwMode="auto">
          <a:xfrm>
            <a:off x="1258888" y="4652963"/>
            <a:ext cx="3040062" cy="579437"/>
          </a:xfrm>
          <a:prstGeom prst="rect">
            <a:avLst/>
          </a:prstGeom>
          <a:noFill/>
          <a:ln w="9525">
            <a:noFill/>
            <a:miter lim="800000"/>
            <a:headEnd/>
            <a:tailEnd/>
          </a:ln>
          <a:effectLst/>
        </p:spPr>
        <p:txBody>
          <a:bodyPr wrap="none">
            <a:spAutoFit/>
          </a:bodyPr>
          <a:lstStyle/>
          <a:p>
            <a:r>
              <a:rPr lang="zh-CN" altLang="en-US" sz="3200" b="1">
                <a:solidFill>
                  <a:srgbClr val="0033CC"/>
                </a:solidFill>
              </a:rPr>
              <a:t>现在：</a:t>
            </a:r>
            <a:r>
              <a:rPr lang="zh-CN" altLang="en-US" sz="3200" b="1"/>
              <a:t>求神拜佛</a:t>
            </a:r>
          </a:p>
        </p:txBody>
      </p:sp>
      <p:sp>
        <p:nvSpPr>
          <p:cNvPr id="32782" name="Rectangle 14"/>
          <p:cNvSpPr>
            <a:spLocks noChangeArrowheads="1"/>
          </p:cNvSpPr>
          <p:nvPr/>
        </p:nvSpPr>
        <p:spPr bwMode="auto">
          <a:xfrm>
            <a:off x="4427538" y="4652963"/>
            <a:ext cx="3444875" cy="579437"/>
          </a:xfrm>
          <a:prstGeom prst="rect">
            <a:avLst/>
          </a:prstGeom>
          <a:noFill/>
          <a:ln w="9525">
            <a:noFill/>
            <a:miter lim="800000"/>
            <a:headEnd/>
            <a:tailEnd/>
          </a:ln>
          <a:effectLst/>
        </p:spPr>
        <p:txBody>
          <a:bodyPr wrap="none">
            <a:spAutoFit/>
          </a:bodyPr>
          <a:lstStyle/>
          <a:p>
            <a:r>
              <a:rPr kumimoji="1" lang="en-US" altLang="zh-CN" sz="3200" b="1">
                <a:ea typeface="黑体" pitchFamily="2" charset="-122"/>
              </a:rPr>
              <a:t>—</a:t>
            </a:r>
            <a:r>
              <a:rPr kumimoji="1" lang="zh-CN" altLang="en-US" sz="3200" b="1">
                <a:ea typeface="黑体" pitchFamily="2" charset="-122"/>
              </a:rPr>
              <a:t>发展着“自欺力”</a:t>
            </a:r>
          </a:p>
        </p:txBody>
      </p:sp>
      <p:sp>
        <p:nvSpPr>
          <p:cNvPr id="32783" name="AutoShape 15"/>
          <p:cNvSpPr>
            <a:spLocks/>
          </p:cNvSpPr>
          <p:nvPr/>
        </p:nvSpPr>
        <p:spPr bwMode="auto">
          <a:xfrm>
            <a:off x="971550" y="3429000"/>
            <a:ext cx="215900" cy="1512888"/>
          </a:xfrm>
          <a:prstGeom prst="leftBrace">
            <a:avLst>
              <a:gd name="adj1" fmla="val 58395"/>
              <a:gd name="adj2" fmla="val 50000"/>
            </a:avLst>
          </a:prstGeom>
          <a:noFill/>
          <a:ln w="9525">
            <a:solidFill>
              <a:srgbClr val="0033CC"/>
            </a:solidFill>
            <a:round/>
            <a:headEnd/>
            <a:tailEnd/>
          </a:ln>
          <a:effectLst/>
        </p:spPr>
        <p:txBody>
          <a:bodyPr wrap="none" anchor="ctr"/>
          <a:lstStyle/>
          <a:p>
            <a:endParaRPr lang="zh-CN" altLang="en-US"/>
          </a:p>
        </p:txBody>
      </p:sp>
      <p:sp>
        <p:nvSpPr>
          <p:cNvPr id="32787" name="Rectangle 19"/>
          <p:cNvSpPr>
            <a:spLocks noChangeArrowheads="1"/>
          </p:cNvSpPr>
          <p:nvPr/>
        </p:nvSpPr>
        <p:spPr bwMode="auto">
          <a:xfrm>
            <a:off x="5795963" y="1196975"/>
            <a:ext cx="1677987" cy="579438"/>
          </a:xfrm>
          <a:prstGeom prst="rect">
            <a:avLst/>
          </a:prstGeom>
          <a:noFill/>
          <a:ln w="9525">
            <a:noFill/>
            <a:miter lim="800000"/>
            <a:headEnd/>
            <a:tailEnd/>
          </a:ln>
          <a:effectLst/>
        </p:spPr>
        <p:txBody>
          <a:bodyPr wrap="none">
            <a:spAutoFit/>
          </a:bodyPr>
          <a:lstStyle/>
          <a:p>
            <a:r>
              <a:rPr kumimoji="1" lang="en-US" altLang="zh-CN" sz="3200" b="1">
                <a:solidFill>
                  <a:schemeClr val="accent2"/>
                </a:solidFill>
              </a:rPr>
              <a:t>(</a:t>
            </a:r>
            <a:r>
              <a:rPr kumimoji="1" lang="zh-CN" altLang="en-US" sz="3200" b="1">
                <a:solidFill>
                  <a:schemeClr val="accent2"/>
                </a:solidFill>
              </a:rPr>
              <a:t>突破口</a:t>
            </a:r>
            <a:r>
              <a:rPr kumimoji="1" lang="en-US" altLang="zh-CN" sz="3200" b="1">
                <a:solidFill>
                  <a:schemeClr val="accent2"/>
                </a:solidFill>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8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77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277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277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277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278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278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278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277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27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animBg="1"/>
      <p:bldP spid="32772" grpId="0"/>
      <p:bldP spid="32775" grpId="0"/>
      <p:bldP spid="32776" grpId="0"/>
      <p:bldP spid="32777" grpId="0"/>
      <p:bldP spid="32778" grpId="0" animBg="1"/>
      <p:bldP spid="32779" grpId="0" animBg="1"/>
      <p:bldP spid="32780" grpId="0"/>
      <p:bldP spid="32781" grpId="0"/>
      <p:bldP spid="32782" grpId="0"/>
      <p:bldP spid="32783"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468313" y="1341438"/>
            <a:ext cx="8424862" cy="1920875"/>
          </a:xfrm>
          <a:prstGeom prst="rect">
            <a:avLst/>
          </a:prstGeom>
          <a:noFill/>
          <a:ln w="9525">
            <a:noFill/>
            <a:miter lim="800000"/>
            <a:headEnd/>
            <a:tailEnd/>
          </a:ln>
          <a:effectLst/>
        </p:spPr>
        <p:txBody>
          <a:bodyPr>
            <a:spAutoFit/>
          </a:bodyPr>
          <a:lstStyle/>
          <a:p>
            <a:pPr>
              <a:spcBef>
                <a:spcPct val="50000"/>
              </a:spcBef>
            </a:pPr>
            <a:r>
              <a:rPr kumimoji="1" lang="en-US" altLang="zh-CN" sz="4000" b="1">
                <a:latin typeface="华文中宋" pitchFamily="2" charset="-122"/>
                <a:ea typeface="华文中宋" pitchFamily="2" charset="-122"/>
              </a:rPr>
              <a:t>    </a:t>
            </a:r>
            <a:r>
              <a:rPr kumimoji="1" lang="zh-CN" altLang="en-US" sz="4000" b="1">
                <a:latin typeface="华文中宋" pitchFamily="2" charset="-122"/>
                <a:ea typeface="华文中宋" pitchFamily="2" charset="-122"/>
              </a:rPr>
              <a:t>作者既然认为对方的观点是错误的，为什么还要一再承认对方说的都是</a:t>
            </a:r>
            <a:r>
              <a:rPr kumimoji="1" lang="zh-CN" altLang="en-US" sz="4000" b="1">
                <a:solidFill>
                  <a:srgbClr val="FF0000"/>
                </a:solidFill>
                <a:latin typeface="Times New Roman"/>
                <a:ea typeface="华文中宋" pitchFamily="2" charset="-122"/>
              </a:rPr>
              <a:t>“</a:t>
            </a:r>
            <a:r>
              <a:rPr kumimoji="1" lang="zh-CN" altLang="en-US" sz="4000" b="1">
                <a:solidFill>
                  <a:srgbClr val="FF0000"/>
                </a:solidFill>
                <a:latin typeface="华文中宋" pitchFamily="2" charset="-122"/>
                <a:ea typeface="华文中宋" pitchFamily="2" charset="-122"/>
              </a:rPr>
              <a:t>事实</a:t>
            </a:r>
            <a:r>
              <a:rPr kumimoji="1" lang="zh-CN" altLang="en-US" sz="4000" b="1">
                <a:solidFill>
                  <a:srgbClr val="FF0000"/>
                </a:solidFill>
                <a:latin typeface="Times New Roman"/>
                <a:ea typeface="华文中宋" pitchFamily="2" charset="-122"/>
              </a:rPr>
              <a:t>”</a:t>
            </a:r>
            <a:r>
              <a:rPr kumimoji="1" lang="zh-CN" altLang="en-US" sz="4000" b="1">
                <a:latin typeface="华文中宋" pitchFamily="2" charset="-122"/>
                <a:ea typeface="华文中宋" pitchFamily="2" charset="-122"/>
              </a:rPr>
              <a:t>？</a:t>
            </a:r>
            <a:r>
              <a:rPr kumimoji="1" lang="zh-CN" altLang="en-US" sz="4000" b="1">
                <a:latin typeface="宋体" pitchFamily="2" charset="-122"/>
              </a:rPr>
              <a:t> </a:t>
            </a:r>
            <a:endParaRPr kumimoji="1" lang="zh-CN" altLang="en-US" sz="4000" b="1">
              <a:latin typeface="Times New Roman" pitchFamily="18" charset="0"/>
            </a:endParaRPr>
          </a:p>
        </p:txBody>
      </p:sp>
      <p:sp>
        <p:nvSpPr>
          <p:cNvPr id="30723" name="Text Box 3"/>
          <p:cNvSpPr txBox="1">
            <a:spLocks noChangeArrowheads="1"/>
          </p:cNvSpPr>
          <p:nvPr/>
        </p:nvSpPr>
        <p:spPr bwMode="auto">
          <a:xfrm>
            <a:off x="395288" y="3357563"/>
            <a:ext cx="8748712" cy="1739900"/>
          </a:xfrm>
          <a:prstGeom prst="rect">
            <a:avLst/>
          </a:prstGeom>
          <a:noFill/>
          <a:ln w="9525">
            <a:noFill/>
            <a:miter lim="800000"/>
            <a:headEnd/>
            <a:tailEnd/>
          </a:ln>
          <a:effectLst/>
        </p:spPr>
        <p:txBody>
          <a:bodyPr>
            <a:spAutoFit/>
          </a:bodyPr>
          <a:lstStyle/>
          <a:p>
            <a:pPr>
              <a:spcBef>
                <a:spcPct val="50000"/>
              </a:spcBef>
            </a:pPr>
            <a:r>
              <a:rPr kumimoji="1" lang="en-US" altLang="zh-CN" sz="3600" dirty="0">
                <a:latin typeface="华文中宋" pitchFamily="2" charset="-122"/>
                <a:ea typeface="华文中宋" pitchFamily="2" charset="-122"/>
              </a:rPr>
              <a:t>   </a:t>
            </a:r>
            <a:r>
              <a:rPr kumimoji="1" lang="zh-CN" altLang="en-US" sz="3600" b="1" dirty="0">
                <a:solidFill>
                  <a:srgbClr val="6666FF"/>
                </a:solidFill>
                <a:latin typeface="华文中宋" pitchFamily="2" charset="-122"/>
                <a:ea typeface="华文中宋" pitchFamily="2" charset="-122"/>
              </a:rPr>
              <a:t>首先承认对方说的是事实，但通过分析事实后，发现对方要说的其实不是自信力的问题，这样，对方的观点就不存在了。</a:t>
            </a:r>
            <a:r>
              <a:rPr kumimoji="1" lang="zh-CN" altLang="en-US" sz="2400" b="1" dirty="0">
                <a:solidFill>
                  <a:srgbClr val="6666FF"/>
                </a:solidFill>
                <a:latin typeface="宋体" pitchFamily="2" charset="-122"/>
              </a:rPr>
              <a:t> </a:t>
            </a:r>
            <a:endParaRPr kumimoji="1" lang="zh-CN" altLang="en-US" sz="2400" b="1" dirty="0">
              <a:solidFill>
                <a:srgbClr val="6666FF"/>
              </a:solidFill>
              <a:latin typeface="Times New Roman" pitchFamily="18" charset="0"/>
            </a:endParaRPr>
          </a:p>
        </p:txBody>
      </p:sp>
      <p:sp>
        <p:nvSpPr>
          <p:cNvPr id="30724" name="Text Box 4"/>
          <p:cNvSpPr txBox="1">
            <a:spLocks noChangeArrowheads="1"/>
          </p:cNvSpPr>
          <p:nvPr/>
        </p:nvSpPr>
        <p:spPr bwMode="auto">
          <a:xfrm>
            <a:off x="2987824" y="5445224"/>
            <a:ext cx="2057400" cy="701675"/>
          </a:xfrm>
          <a:prstGeom prst="rect">
            <a:avLst/>
          </a:prstGeom>
          <a:noFill/>
          <a:ln w="9525">
            <a:noFill/>
            <a:miter lim="800000"/>
            <a:headEnd/>
            <a:tailEnd/>
          </a:ln>
          <a:effectLst/>
        </p:spPr>
        <p:txBody>
          <a:bodyPr>
            <a:spAutoFit/>
          </a:bodyPr>
          <a:lstStyle/>
          <a:p>
            <a:pPr>
              <a:spcBef>
                <a:spcPct val="50000"/>
              </a:spcBef>
            </a:pPr>
            <a:r>
              <a:rPr kumimoji="1" lang="zh-CN" altLang="en-US" sz="4000">
                <a:solidFill>
                  <a:srgbClr val="FF0000"/>
                </a:solidFill>
                <a:latin typeface="Times New Roman" pitchFamily="18" charset="0"/>
                <a:ea typeface="黑体" pitchFamily="2" charset="-122"/>
              </a:rPr>
              <a:t>驳论证</a:t>
            </a:r>
          </a:p>
        </p:txBody>
      </p:sp>
      <p:sp>
        <p:nvSpPr>
          <p:cNvPr id="30725" name="Text Box 5"/>
          <p:cNvSpPr txBox="1">
            <a:spLocks noChangeArrowheads="1"/>
          </p:cNvSpPr>
          <p:nvPr/>
        </p:nvSpPr>
        <p:spPr bwMode="auto">
          <a:xfrm>
            <a:off x="1258888" y="260350"/>
            <a:ext cx="6119812" cy="914400"/>
          </a:xfrm>
          <a:prstGeom prst="rect">
            <a:avLst/>
          </a:prstGeom>
          <a:solidFill>
            <a:srgbClr val="FFFF00"/>
          </a:solidFill>
          <a:ln w="9525">
            <a:noFill/>
            <a:miter lim="800000"/>
            <a:headEnd/>
            <a:tailEnd/>
          </a:ln>
          <a:effectLst/>
        </p:spPr>
        <p:txBody>
          <a:bodyPr>
            <a:spAutoFit/>
          </a:bodyPr>
          <a:lstStyle/>
          <a:p>
            <a:pPr>
              <a:spcBef>
                <a:spcPct val="50000"/>
              </a:spcBef>
            </a:pPr>
            <a:r>
              <a:rPr kumimoji="1" lang="zh-CN" altLang="en-US" sz="5400" b="1">
                <a:solidFill>
                  <a:srgbClr val="000000"/>
                </a:solidFill>
                <a:latin typeface="Times New Roman" pitchFamily="18" charset="0"/>
                <a:ea typeface="隶书" pitchFamily="49" charset="-122"/>
              </a:rPr>
              <a:t>研读赏析</a:t>
            </a:r>
            <a:endParaRPr lang="zh-CN" altLang="en-US" sz="4000">
              <a:ea typeface="华文彩云" pitchFamily="2" charset="-122"/>
            </a:endParaRPr>
          </a:p>
        </p:txBody>
      </p:sp>
    </p:spTree>
    <p:extLst>
      <p:ext uri="{BB962C8B-B14F-4D97-AF65-F5344CB8AC3E}">
        <p14:creationId xmlns:p14="http://schemas.microsoft.com/office/powerpoint/2010/main" val="52668168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07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07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autoUpdateAnimBg="0"/>
      <p:bldP spid="30724"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381000" y="914400"/>
            <a:ext cx="4911725" cy="914400"/>
          </a:xfrm>
          <a:prstGeom prst="rect">
            <a:avLst/>
          </a:prstGeom>
          <a:noFill/>
          <a:ln w="9525">
            <a:noFill/>
            <a:miter lim="800000"/>
            <a:headEnd/>
            <a:tailEnd/>
          </a:ln>
          <a:effectLst/>
        </p:spPr>
        <p:txBody>
          <a:bodyPr>
            <a:spAutoFit/>
          </a:bodyPr>
          <a:lstStyle/>
          <a:p>
            <a:pPr>
              <a:spcBef>
                <a:spcPct val="50000"/>
              </a:spcBef>
            </a:pPr>
            <a:endParaRPr kumimoji="1" lang="zh-CN" altLang="zh-CN" sz="5400" b="1">
              <a:latin typeface="Times New Roman" pitchFamily="18" charset="0"/>
              <a:ea typeface="隶书" pitchFamily="49" charset="-122"/>
            </a:endParaRPr>
          </a:p>
        </p:txBody>
      </p:sp>
      <p:sp>
        <p:nvSpPr>
          <p:cNvPr id="33795" name="AutoShape 3"/>
          <p:cNvSpPr>
            <a:spLocks noChangeArrowheads="1"/>
          </p:cNvSpPr>
          <p:nvPr/>
        </p:nvSpPr>
        <p:spPr bwMode="auto">
          <a:xfrm>
            <a:off x="468313" y="1412875"/>
            <a:ext cx="304800" cy="304800"/>
          </a:xfrm>
          <a:prstGeom prst="star5">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33796" name="Text Box 4"/>
          <p:cNvSpPr txBox="1">
            <a:spLocks noChangeArrowheads="1"/>
          </p:cNvSpPr>
          <p:nvPr/>
        </p:nvSpPr>
        <p:spPr bwMode="auto">
          <a:xfrm>
            <a:off x="990600" y="1196975"/>
            <a:ext cx="8153400" cy="1066800"/>
          </a:xfrm>
          <a:prstGeom prst="rect">
            <a:avLst/>
          </a:prstGeom>
          <a:noFill/>
          <a:ln w="9525">
            <a:noFill/>
            <a:miter lim="800000"/>
            <a:headEnd/>
            <a:tailEnd/>
          </a:ln>
          <a:effectLst/>
        </p:spPr>
        <p:txBody>
          <a:bodyPr>
            <a:spAutoFit/>
          </a:bodyPr>
          <a:lstStyle/>
          <a:p>
            <a:pPr>
              <a:spcBef>
                <a:spcPct val="50000"/>
              </a:spcBef>
            </a:pPr>
            <a:r>
              <a:rPr kumimoji="1" lang="zh-CN" altLang="en-US" sz="3200" b="1" dirty="0">
                <a:latin typeface="Times New Roman" pitchFamily="18" charset="0"/>
                <a:ea typeface="华文行楷" pitchFamily="2" charset="-122"/>
              </a:rPr>
              <a:t>敌论论点与论据中论述对象有什么变化？说说敌论证过程中的</a:t>
            </a:r>
            <a:r>
              <a:rPr kumimoji="1" lang="zh-CN" altLang="en-US" sz="3200" b="1" dirty="0">
                <a:solidFill>
                  <a:srgbClr val="FF5050"/>
                </a:solidFill>
                <a:latin typeface="Times New Roman" pitchFamily="18" charset="0"/>
                <a:ea typeface="华文行楷" pitchFamily="2" charset="-122"/>
              </a:rPr>
              <a:t>错误</a:t>
            </a:r>
            <a:r>
              <a:rPr kumimoji="1" lang="zh-CN" altLang="en-US" sz="3200" b="1" dirty="0">
                <a:latin typeface="Times New Roman" pitchFamily="18" charset="0"/>
                <a:ea typeface="华文行楷" pitchFamily="2" charset="-122"/>
              </a:rPr>
              <a:t>在哪儿？</a:t>
            </a:r>
          </a:p>
        </p:txBody>
      </p:sp>
      <p:sp>
        <p:nvSpPr>
          <p:cNvPr id="33797" name="Text Box 5"/>
          <p:cNvSpPr txBox="1">
            <a:spLocks noChangeArrowheads="1"/>
          </p:cNvSpPr>
          <p:nvPr/>
        </p:nvSpPr>
        <p:spPr bwMode="auto">
          <a:xfrm>
            <a:off x="900113" y="5300663"/>
            <a:ext cx="7127875" cy="762000"/>
          </a:xfrm>
          <a:prstGeom prst="rect">
            <a:avLst/>
          </a:prstGeom>
          <a:solidFill>
            <a:schemeClr val="accent5">
              <a:lumMod val="75000"/>
            </a:schemeClr>
          </a:solidFill>
          <a:ln w="9525">
            <a:noFill/>
            <a:miter lim="800000"/>
            <a:headEnd/>
            <a:tailEnd/>
          </a:ln>
          <a:effectLst/>
        </p:spPr>
        <p:txBody>
          <a:bodyPr>
            <a:spAutoFit/>
          </a:bodyPr>
          <a:lstStyle/>
          <a:p>
            <a:pPr>
              <a:spcBef>
                <a:spcPct val="50000"/>
              </a:spcBef>
            </a:pPr>
            <a:r>
              <a:rPr kumimoji="1" lang="zh-CN" altLang="en-US" sz="4400" dirty="0">
                <a:ln w="18415" cmpd="sng">
                  <a:solidFill>
                    <a:srgbClr val="FFFFFF"/>
                  </a:solidFill>
                  <a:prstDash val="solid"/>
                </a:ln>
                <a:solidFill>
                  <a:srgbClr val="FFFFFF"/>
                </a:solidFill>
                <a:latin typeface="黑体" panose="02010609060101010101" pitchFamily="49" charset="-122"/>
                <a:ea typeface="黑体" panose="02010609060101010101" pitchFamily="49" charset="-122"/>
              </a:rPr>
              <a:t>错误：</a:t>
            </a:r>
            <a:r>
              <a:rPr kumimoji="1" lang="zh-CN" altLang="en-US" sz="4000" dirty="0">
                <a:ln w="18415" cmpd="sng">
                  <a:noFill/>
                  <a:prstDash val="solid"/>
                </a:ln>
                <a:solidFill>
                  <a:srgbClr val="FFFF00"/>
                </a:solidFill>
                <a:latin typeface="黑体" panose="02010609060101010101" pitchFamily="49" charset="-122"/>
                <a:ea typeface="黑体" panose="02010609060101010101" pitchFamily="49" charset="-122"/>
              </a:rPr>
              <a:t>偷换概念 、以偏概全</a:t>
            </a:r>
          </a:p>
        </p:txBody>
      </p:sp>
      <p:sp>
        <p:nvSpPr>
          <p:cNvPr id="33798" name="Text Box 6"/>
          <p:cNvSpPr txBox="1">
            <a:spLocks noChangeArrowheads="1"/>
          </p:cNvSpPr>
          <p:nvPr/>
        </p:nvSpPr>
        <p:spPr bwMode="auto">
          <a:xfrm>
            <a:off x="914400" y="3200400"/>
            <a:ext cx="8229600" cy="523220"/>
          </a:xfrm>
          <a:prstGeom prst="rect">
            <a:avLst/>
          </a:prstGeom>
          <a:noFill/>
          <a:ln w="9525">
            <a:noFill/>
            <a:miter lim="800000"/>
            <a:headEnd/>
            <a:tailEnd/>
          </a:ln>
          <a:effectLst/>
        </p:spPr>
        <p:txBody>
          <a:bodyPr wrap="square">
            <a:spAutoFit/>
          </a:bodyPr>
          <a:lstStyle/>
          <a:p>
            <a:pPr>
              <a:spcBef>
                <a:spcPct val="50000"/>
              </a:spcBef>
            </a:pPr>
            <a:r>
              <a:rPr kumimoji="1" lang="zh-CN" altLang="en-US" sz="2800" b="1" dirty="0">
                <a:solidFill>
                  <a:schemeClr val="accent2"/>
                </a:solidFill>
                <a:latin typeface="黑体" panose="02010609060101010101" pitchFamily="49" charset="-122"/>
                <a:ea typeface="黑体" panose="02010609060101010101" pitchFamily="49" charset="-122"/>
              </a:rPr>
              <a:t>敌论点中       </a:t>
            </a:r>
            <a:r>
              <a:rPr kumimoji="1" lang="zh-CN" altLang="en-US" sz="2800" b="1" dirty="0">
                <a:solidFill>
                  <a:srgbClr val="CC0099"/>
                </a:solidFill>
                <a:latin typeface="黑体" panose="02010609060101010101" pitchFamily="49" charset="-122"/>
                <a:ea typeface="黑体" panose="02010609060101010101" pitchFamily="49" charset="-122"/>
              </a:rPr>
              <a:t>“中国人”指全体中国人</a:t>
            </a:r>
            <a:r>
              <a:rPr kumimoji="1" lang="en-US" altLang="zh-CN" sz="2800" b="1" dirty="0">
                <a:solidFill>
                  <a:srgbClr val="CC0099"/>
                </a:solidFill>
                <a:latin typeface="黑体" panose="02010609060101010101" pitchFamily="49" charset="-122"/>
                <a:ea typeface="黑体" panose="02010609060101010101" pitchFamily="49" charset="-122"/>
              </a:rPr>
              <a:t>,</a:t>
            </a:r>
            <a:r>
              <a:rPr kumimoji="1" lang="zh-CN" altLang="en-US" sz="2800" b="1" dirty="0">
                <a:solidFill>
                  <a:srgbClr val="FF5050"/>
                </a:solidFill>
                <a:latin typeface="黑体" panose="02010609060101010101" pitchFamily="49" charset="-122"/>
                <a:ea typeface="黑体" panose="02010609060101010101" pitchFamily="49" charset="-122"/>
              </a:rPr>
              <a:t>范围大</a:t>
            </a:r>
          </a:p>
        </p:txBody>
      </p:sp>
      <p:sp>
        <p:nvSpPr>
          <p:cNvPr id="33799" name="Text Box 7"/>
          <p:cNvSpPr txBox="1">
            <a:spLocks noChangeArrowheads="1"/>
          </p:cNvSpPr>
          <p:nvPr/>
        </p:nvSpPr>
        <p:spPr bwMode="auto">
          <a:xfrm>
            <a:off x="914400" y="3886200"/>
            <a:ext cx="8229600" cy="1160463"/>
          </a:xfrm>
          <a:prstGeom prst="rect">
            <a:avLst/>
          </a:prstGeom>
          <a:noFill/>
          <a:ln w="9525">
            <a:noFill/>
            <a:miter lim="800000"/>
            <a:headEnd/>
            <a:tailEnd/>
          </a:ln>
          <a:effectLst/>
        </p:spPr>
        <p:txBody>
          <a:bodyPr>
            <a:spAutoFit/>
          </a:bodyPr>
          <a:lstStyle/>
          <a:p>
            <a:pPr>
              <a:spcBef>
                <a:spcPct val="50000"/>
              </a:spcBef>
            </a:pPr>
            <a:r>
              <a:rPr kumimoji="1" lang="zh-CN" altLang="en-US" sz="2800" b="1" dirty="0">
                <a:solidFill>
                  <a:schemeClr val="accent2"/>
                </a:solidFill>
                <a:latin typeface="黑体" panose="02010609060101010101" pitchFamily="49" charset="-122"/>
                <a:ea typeface="黑体" panose="02010609060101010101" pitchFamily="49" charset="-122"/>
              </a:rPr>
              <a:t>敌论据中      </a:t>
            </a:r>
            <a:r>
              <a:rPr kumimoji="1" lang="zh-CN" altLang="en-US" sz="2800" b="1" dirty="0">
                <a:solidFill>
                  <a:srgbClr val="6666FF"/>
                </a:solidFill>
                <a:latin typeface="黑体" panose="02010609060101010101" pitchFamily="49" charset="-122"/>
                <a:ea typeface="黑体" panose="02010609060101010101" pitchFamily="49" charset="-122"/>
              </a:rPr>
              <a:t>所述“我们”仅是国民党反动派等</a:t>
            </a:r>
          </a:p>
          <a:p>
            <a:pPr>
              <a:spcBef>
                <a:spcPct val="50000"/>
              </a:spcBef>
            </a:pPr>
            <a:r>
              <a:rPr kumimoji="1" lang="zh-CN" altLang="en-US" sz="2800" b="1" dirty="0">
                <a:solidFill>
                  <a:srgbClr val="6666FF"/>
                </a:solidFill>
                <a:latin typeface="黑体" panose="02010609060101010101" pitchFamily="49" charset="-122"/>
                <a:ea typeface="黑体" panose="02010609060101010101" pitchFamily="49" charset="-122"/>
              </a:rPr>
              <a:t>              一小部分中国人</a:t>
            </a:r>
            <a:r>
              <a:rPr kumimoji="1" lang="en-US" altLang="zh-CN" sz="2800" b="1" dirty="0">
                <a:solidFill>
                  <a:srgbClr val="6666FF"/>
                </a:solidFill>
                <a:latin typeface="黑体" panose="02010609060101010101" pitchFamily="49" charset="-122"/>
                <a:ea typeface="黑体" panose="02010609060101010101" pitchFamily="49" charset="-122"/>
              </a:rPr>
              <a:t>,</a:t>
            </a:r>
            <a:r>
              <a:rPr kumimoji="1" lang="zh-CN" altLang="en-US" sz="2800" b="1" dirty="0">
                <a:solidFill>
                  <a:srgbClr val="FF5050"/>
                </a:solidFill>
                <a:latin typeface="黑体" panose="02010609060101010101" pitchFamily="49" charset="-122"/>
                <a:ea typeface="黑体" panose="02010609060101010101" pitchFamily="49" charset="-122"/>
              </a:rPr>
              <a:t>范围小</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79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7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7" grpId="0" animBg="1" autoUpdateAnimBg="0"/>
      <p:bldP spid="33798" grpId="0" autoUpdateAnimBg="0"/>
      <p:bldP spid="33799"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Text Box 3"/>
          <p:cNvSpPr txBox="1">
            <a:spLocks noChangeArrowheads="1"/>
          </p:cNvSpPr>
          <p:nvPr/>
        </p:nvSpPr>
        <p:spPr bwMode="auto">
          <a:xfrm>
            <a:off x="1066800" y="776288"/>
            <a:ext cx="4038600" cy="457200"/>
          </a:xfrm>
          <a:prstGeom prst="rect">
            <a:avLst/>
          </a:prstGeom>
          <a:noFill/>
          <a:ln w="9525">
            <a:noFill/>
            <a:miter lim="800000"/>
            <a:headEnd/>
            <a:tailEnd/>
          </a:ln>
        </p:spPr>
        <p:txBody>
          <a:bodyPr>
            <a:spAutoFit/>
          </a:bodyPr>
          <a:lstStyle/>
          <a:p>
            <a:pPr>
              <a:spcBef>
                <a:spcPct val="50000"/>
              </a:spcBef>
            </a:pPr>
            <a:r>
              <a:rPr kumimoji="1" lang="zh-CN" altLang="en-US" sz="2400" b="1" dirty="0">
                <a:latin typeface="Times New Roman" pitchFamily="18" charset="0"/>
                <a:ea typeface="黑体" pitchFamily="2" charset="-122"/>
              </a:rPr>
              <a:t>两年前</a:t>
            </a:r>
            <a:r>
              <a:rPr kumimoji="1" lang="zh-CN" altLang="en-US" sz="2400" b="1" dirty="0">
                <a:solidFill>
                  <a:srgbClr val="0000FF"/>
                </a:solidFill>
                <a:latin typeface="Times New Roman" pitchFamily="18" charset="0"/>
                <a:ea typeface="黑体" pitchFamily="2" charset="-122"/>
              </a:rPr>
              <a:t>总自夸“地大物博”</a:t>
            </a:r>
          </a:p>
        </p:txBody>
      </p:sp>
      <p:sp>
        <p:nvSpPr>
          <p:cNvPr id="18436" name="Text Box 4"/>
          <p:cNvSpPr txBox="1">
            <a:spLocks noChangeArrowheads="1"/>
          </p:cNvSpPr>
          <p:nvPr/>
        </p:nvSpPr>
        <p:spPr bwMode="auto">
          <a:xfrm>
            <a:off x="2895600" y="1295400"/>
            <a:ext cx="4191000" cy="457200"/>
          </a:xfrm>
          <a:prstGeom prst="rect">
            <a:avLst/>
          </a:prstGeom>
          <a:noFill/>
          <a:ln w="9525">
            <a:noFill/>
            <a:miter lim="800000"/>
            <a:headEnd/>
            <a:tailEnd/>
          </a:ln>
        </p:spPr>
        <p:txBody>
          <a:bodyPr>
            <a:spAutoFit/>
          </a:bodyPr>
          <a:lstStyle/>
          <a:p>
            <a:pPr>
              <a:spcBef>
                <a:spcPct val="50000"/>
              </a:spcBef>
            </a:pPr>
            <a:r>
              <a:rPr kumimoji="1" lang="zh-CN" altLang="en-US" sz="2400" b="1">
                <a:latin typeface="Times New Roman" pitchFamily="18" charset="0"/>
                <a:ea typeface="黑体" pitchFamily="2" charset="-122"/>
              </a:rPr>
              <a:t>不久</a:t>
            </a:r>
            <a:r>
              <a:rPr kumimoji="1" lang="zh-CN" altLang="en-US" sz="2400" b="1">
                <a:solidFill>
                  <a:srgbClr val="0000FF"/>
                </a:solidFill>
                <a:latin typeface="Times New Roman" pitchFamily="18" charset="0"/>
                <a:ea typeface="黑体" pitchFamily="2" charset="-122"/>
              </a:rPr>
              <a:t>不自夸只希望国联</a:t>
            </a:r>
            <a:endParaRPr kumimoji="1" lang="zh-CN" altLang="en-US" sz="2400" b="1">
              <a:latin typeface="Times New Roman" pitchFamily="18" charset="0"/>
              <a:ea typeface="黑体" pitchFamily="2" charset="-122"/>
            </a:endParaRPr>
          </a:p>
        </p:txBody>
      </p:sp>
      <p:sp>
        <p:nvSpPr>
          <p:cNvPr id="18437" name="Text Box 5"/>
          <p:cNvSpPr txBox="1">
            <a:spLocks noChangeArrowheads="1"/>
          </p:cNvSpPr>
          <p:nvPr/>
        </p:nvSpPr>
        <p:spPr bwMode="auto">
          <a:xfrm>
            <a:off x="5334000" y="762000"/>
            <a:ext cx="3810000" cy="457200"/>
          </a:xfrm>
          <a:prstGeom prst="rect">
            <a:avLst/>
          </a:prstGeom>
          <a:noFill/>
          <a:ln w="9525">
            <a:noFill/>
            <a:miter lim="800000"/>
            <a:headEnd/>
            <a:tailEnd/>
          </a:ln>
        </p:spPr>
        <p:txBody>
          <a:bodyPr>
            <a:spAutoFit/>
          </a:bodyPr>
          <a:lstStyle/>
          <a:p>
            <a:pPr>
              <a:spcBef>
                <a:spcPct val="50000"/>
              </a:spcBef>
            </a:pPr>
            <a:r>
              <a:rPr kumimoji="1" lang="zh-CN" altLang="en-US" sz="2400" b="1">
                <a:latin typeface="Times New Roman" pitchFamily="18" charset="0"/>
                <a:ea typeface="黑体" pitchFamily="2" charset="-122"/>
              </a:rPr>
              <a:t>现在</a:t>
            </a:r>
            <a:r>
              <a:rPr kumimoji="1" lang="zh-CN" altLang="en-US" sz="2400" b="1">
                <a:solidFill>
                  <a:srgbClr val="0000FF"/>
                </a:solidFill>
                <a:latin typeface="Times New Roman" pitchFamily="18" charset="0"/>
                <a:ea typeface="黑体" pitchFamily="2" charset="-122"/>
              </a:rPr>
              <a:t>求神拜佛怀古伤今</a:t>
            </a:r>
          </a:p>
        </p:txBody>
      </p:sp>
      <p:sp>
        <p:nvSpPr>
          <p:cNvPr id="18438" name="Rectangle 6"/>
          <p:cNvSpPr>
            <a:spLocks noChangeArrowheads="1"/>
          </p:cNvSpPr>
          <p:nvPr/>
        </p:nvSpPr>
        <p:spPr bwMode="auto">
          <a:xfrm>
            <a:off x="3194050" y="2719388"/>
            <a:ext cx="2941638" cy="457200"/>
          </a:xfrm>
          <a:prstGeom prst="rect">
            <a:avLst/>
          </a:prstGeom>
          <a:noFill/>
          <a:ln w="9525">
            <a:noFill/>
            <a:miter lim="800000"/>
            <a:headEnd/>
            <a:tailEnd/>
          </a:ln>
          <a:effectLst/>
        </p:spPr>
        <p:txBody>
          <a:bodyPr wrap="none">
            <a:spAutoFit/>
          </a:bodyPr>
          <a:lstStyle/>
          <a:p>
            <a:pPr algn="ctr"/>
            <a:r>
              <a:rPr kumimoji="1" lang="zh-CN" altLang="en-US" sz="2400" b="1">
                <a:latin typeface="Times New Roman" pitchFamily="18" charset="0"/>
                <a:ea typeface="黑体" pitchFamily="2" charset="-122"/>
              </a:rPr>
              <a:t>中国人失掉自信力了</a:t>
            </a:r>
          </a:p>
        </p:txBody>
      </p:sp>
      <p:sp>
        <p:nvSpPr>
          <p:cNvPr id="18439" name="Text Box 7"/>
          <p:cNvSpPr txBox="1">
            <a:spLocks noChangeArrowheads="1"/>
          </p:cNvSpPr>
          <p:nvPr/>
        </p:nvSpPr>
        <p:spPr bwMode="auto">
          <a:xfrm>
            <a:off x="1066800" y="3200400"/>
            <a:ext cx="2971800" cy="457200"/>
          </a:xfrm>
          <a:prstGeom prst="rect">
            <a:avLst/>
          </a:prstGeom>
          <a:noFill/>
          <a:ln w="9525">
            <a:noFill/>
            <a:miter lim="800000"/>
            <a:headEnd/>
            <a:tailEnd/>
          </a:ln>
        </p:spPr>
        <p:txBody>
          <a:bodyPr>
            <a:spAutoFit/>
          </a:bodyPr>
          <a:lstStyle/>
          <a:p>
            <a:pPr>
              <a:spcBef>
                <a:spcPct val="50000"/>
              </a:spcBef>
            </a:pPr>
            <a:r>
              <a:rPr kumimoji="1" lang="en-US" altLang="zh-CN" sz="2400" b="1" dirty="0">
                <a:solidFill>
                  <a:srgbClr val="660033"/>
                </a:solidFill>
                <a:latin typeface="黑体" pitchFamily="2" charset="-122"/>
                <a:ea typeface="黑体" pitchFamily="2" charset="-122"/>
              </a:rPr>
              <a:t>  </a:t>
            </a:r>
            <a:r>
              <a:rPr kumimoji="1" lang="zh-CN" altLang="en-US" sz="2400" b="1" dirty="0">
                <a:solidFill>
                  <a:srgbClr val="660033"/>
                </a:solidFill>
                <a:latin typeface="黑体" pitchFamily="2" charset="-122"/>
                <a:ea typeface="黑体" pitchFamily="2" charset="-122"/>
              </a:rPr>
              <a:t>失掉了</a:t>
            </a:r>
            <a:r>
              <a:rPr kumimoji="1" lang="zh-CN" altLang="en-US" sz="2400" b="1" dirty="0">
                <a:solidFill>
                  <a:srgbClr val="660033"/>
                </a:solidFill>
                <a:latin typeface="Times New Roman"/>
                <a:ea typeface="黑体" pitchFamily="2" charset="-122"/>
              </a:rPr>
              <a:t>“</a:t>
            </a:r>
            <a:r>
              <a:rPr kumimoji="1" lang="zh-CN" altLang="en-US" sz="2400" b="1" dirty="0">
                <a:solidFill>
                  <a:srgbClr val="660033"/>
                </a:solidFill>
                <a:latin typeface="黑体" pitchFamily="2" charset="-122"/>
                <a:ea typeface="黑体" pitchFamily="2" charset="-122"/>
              </a:rPr>
              <a:t>他信力</a:t>
            </a:r>
            <a:r>
              <a:rPr kumimoji="1" lang="zh-CN" altLang="en-US" sz="2400" b="1" dirty="0">
                <a:solidFill>
                  <a:srgbClr val="660033"/>
                </a:solidFill>
                <a:latin typeface="Times New Roman"/>
                <a:ea typeface="黑体" pitchFamily="2" charset="-122"/>
              </a:rPr>
              <a:t>”</a:t>
            </a:r>
            <a:endParaRPr kumimoji="1" lang="zh-CN" altLang="en-US" sz="2400" b="1" dirty="0">
              <a:solidFill>
                <a:srgbClr val="660033"/>
              </a:solidFill>
              <a:latin typeface="黑体" pitchFamily="2" charset="-122"/>
              <a:ea typeface="黑体" pitchFamily="2" charset="-122"/>
            </a:endParaRPr>
          </a:p>
        </p:txBody>
      </p:sp>
      <p:sp>
        <p:nvSpPr>
          <p:cNvPr id="18440" name="Text Box 8"/>
          <p:cNvSpPr txBox="1">
            <a:spLocks noChangeArrowheads="1"/>
          </p:cNvSpPr>
          <p:nvPr/>
        </p:nvSpPr>
        <p:spPr bwMode="auto">
          <a:xfrm>
            <a:off x="5486400" y="3200400"/>
            <a:ext cx="2819400" cy="457200"/>
          </a:xfrm>
          <a:prstGeom prst="rect">
            <a:avLst/>
          </a:prstGeom>
          <a:noFill/>
          <a:ln w="9525">
            <a:noFill/>
            <a:miter lim="800000"/>
            <a:headEnd/>
            <a:tailEnd/>
          </a:ln>
        </p:spPr>
        <p:txBody>
          <a:bodyPr>
            <a:spAutoFit/>
          </a:bodyPr>
          <a:lstStyle/>
          <a:p>
            <a:pPr>
              <a:spcBef>
                <a:spcPct val="50000"/>
              </a:spcBef>
            </a:pPr>
            <a:r>
              <a:rPr kumimoji="1" lang="zh-CN" altLang="en-US" sz="2400" b="1" dirty="0">
                <a:solidFill>
                  <a:srgbClr val="660033"/>
                </a:solidFill>
                <a:latin typeface="黑体" pitchFamily="2" charset="-122"/>
                <a:ea typeface="黑体" pitchFamily="2" charset="-122"/>
              </a:rPr>
              <a:t>发展着</a:t>
            </a:r>
            <a:r>
              <a:rPr kumimoji="1" lang="zh-CN" altLang="en-US" sz="2400" b="1" dirty="0">
                <a:solidFill>
                  <a:srgbClr val="660033"/>
                </a:solidFill>
                <a:latin typeface="Times New Roman"/>
                <a:ea typeface="黑体" pitchFamily="2" charset="-122"/>
              </a:rPr>
              <a:t>“</a:t>
            </a:r>
            <a:r>
              <a:rPr kumimoji="1" lang="zh-CN" altLang="en-US" sz="2400" b="1" dirty="0">
                <a:solidFill>
                  <a:srgbClr val="660033"/>
                </a:solidFill>
                <a:latin typeface="黑体" pitchFamily="2" charset="-122"/>
                <a:ea typeface="黑体" pitchFamily="2" charset="-122"/>
              </a:rPr>
              <a:t>自欺力</a:t>
            </a:r>
            <a:r>
              <a:rPr kumimoji="1" lang="zh-CN" altLang="en-US" sz="2400" b="1" dirty="0">
                <a:solidFill>
                  <a:srgbClr val="660033"/>
                </a:solidFill>
                <a:latin typeface="Times New Roman"/>
                <a:ea typeface="黑体" pitchFamily="2" charset="-122"/>
              </a:rPr>
              <a:t>”</a:t>
            </a:r>
            <a:r>
              <a:rPr kumimoji="1" lang="zh-CN" altLang="en-US" sz="2400" b="1" dirty="0">
                <a:solidFill>
                  <a:srgbClr val="660033"/>
                </a:solidFill>
                <a:latin typeface="黑体" pitchFamily="2" charset="-122"/>
                <a:ea typeface="黑体" pitchFamily="2" charset="-122"/>
              </a:rPr>
              <a:t> </a:t>
            </a:r>
          </a:p>
        </p:txBody>
      </p:sp>
      <p:sp>
        <p:nvSpPr>
          <p:cNvPr id="18442" name="Line 10"/>
          <p:cNvSpPr>
            <a:spLocks noChangeShapeType="1"/>
          </p:cNvSpPr>
          <p:nvPr/>
        </p:nvSpPr>
        <p:spPr bwMode="auto">
          <a:xfrm>
            <a:off x="4648200" y="1752600"/>
            <a:ext cx="0" cy="914400"/>
          </a:xfrm>
          <a:prstGeom prst="line">
            <a:avLst/>
          </a:prstGeom>
          <a:noFill/>
          <a:ln w="76200">
            <a:solidFill>
              <a:schemeClr val="accent5">
                <a:lumMod val="50000"/>
              </a:schemeClr>
            </a:solidFill>
            <a:round/>
            <a:headEnd/>
            <a:tailEnd type="triangle" w="med" len="med"/>
          </a:ln>
          <a:effectLst/>
        </p:spPr>
        <p:txBody>
          <a:bodyPr/>
          <a:lstStyle/>
          <a:p>
            <a:endParaRPr lang="zh-CN" altLang="en-US"/>
          </a:p>
        </p:txBody>
      </p:sp>
      <p:sp>
        <p:nvSpPr>
          <p:cNvPr id="18443" name="Line 11"/>
          <p:cNvSpPr>
            <a:spLocks noChangeShapeType="1"/>
          </p:cNvSpPr>
          <p:nvPr/>
        </p:nvSpPr>
        <p:spPr bwMode="auto">
          <a:xfrm rot="19543409">
            <a:off x="2971800" y="914400"/>
            <a:ext cx="0" cy="1981200"/>
          </a:xfrm>
          <a:prstGeom prst="line">
            <a:avLst/>
          </a:prstGeom>
          <a:noFill/>
          <a:ln w="76200">
            <a:solidFill>
              <a:schemeClr val="accent5">
                <a:lumMod val="50000"/>
              </a:schemeClr>
            </a:solidFill>
            <a:round/>
            <a:headEnd/>
            <a:tailEnd type="triangle" w="med" len="med"/>
          </a:ln>
          <a:effectLst/>
        </p:spPr>
        <p:txBody>
          <a:bodyPr/>
          <a:lstStyle/>
          <a:p>
            <a:endParaRPr lang="zh-CN" altLang="en-US"/>
          </a:p>
        </p:txBody>
      </p:sp>
      <p:sp>
        <p:nvSpPr>
          <p:cNvPr id="18444" name="Line 12"/>
          <p:cNvSpPr>
            <a:spLocks noChangeShapeType="1"/>
          </p:cNvSpPr>
          <p:nvPr/>
        </p:nvSpPr>
        <p:spPr bwMode="auto">
          <a:xfrm rot="2086522" flipH="1">
            <a:off x="6400800" y="914400"/>
            <a:ext cx="76200" cy="1981200"/>
          </a:xfrm>
          <a:prstGeom prst="line">
            <a:avLst/>
          </a:prstGeom>
          <a:noFill/>
          <a:ln w="76200">
            <a:solidFill>
              <a:schemeClr val="accent5">
                <a:lumMod val="50000"/>
              </a:schemeClr>
            </a:solidFill>
            <a:round/>
            <a:headEnd/>
            <a:tailEnd type="triangle" w="med" len="med"/>
          </a:ln>
          <a:effectLst/>
        </p:spPr>
        <p:txBody>
          <a:bodyPr/>
          <a:lstStyle/>
          <a:p>
            <a:endParaRPr lang="zh-CN" altLang="en-US"/>
          </a:p>
        </p:txBody>
      </p:sp>
      <p:grpSp>
        <p:nvGrpSpPr>
          <p:cNvPr id="4" name="Group 13"/>
          <p:cNvGrpSpPr>
            <a:grpSpLocks/>
          </p:cNvGrpSpPr>
          <p:nvPr/>
        </p:nvGrpSpPr>
        <p:grpSpPr bwMode="auto">
          <a:xfrm>
            <a:off x="2590800" y="1676400"/>
            <a:ext cx="4191000" cy="838200"/>
            <a:chOff x="1632" y="1056"/>
            <a:chExt cx="2640" cy="528"/>
          </a:xfrm>
        </p:grpSpPr>
        <p:grpSp>
          <p:nvGrpSpPr>
            <p:cNvPr id="5" name="Group 14"/>
            <p:cNvGrpSpPr>
              <a:grpSpLocks/>
            </p:cNvGrpSpPr>
            <p:nvPr/>
          </p:nvGrpSpPr>
          <p:grpSpPr bwMode="auto">
            <a:xfrm>
              <a:off x="2736" y="1056"/>
              <a:ext cx="384" cy="528"/>
              <a:chOff x="240" y="2448"/>
              <a:chExt cx="384" cy="528"/>
            </a:xfrm>
          </p:grpSpPr>
          <p:sp>
            <p:nvSpPr>
              <p:cNvPr id="18447" name="Line 15"/>
              <p:cNvSpPr>
                <a:spLocks noChangeShapeType="1"/>
              </p:cNvSpPr>
              <p:nvPr/>
            </p:nvSpPr>
            <p:spPr bwMode="auto">
              <a:xfrm flipH="1">
                <a:off x="240" y="2448"/>
                <a:ext cx="384" cy="528"/>
              </a:xfrm>
              <a:prstGeom prst="line">
                <a:avLst/>
              </a:prstGeom>
              <a:noFill/>
              <a:ln w="57150">
                <a:solidFill>
                  <a:srgbClr val="FF0000"/>
                </a:solidFill>
                <a:round/>
                <a:headEnd/>
                <a:tailEnd/>
              </a:ln>
              <a:effectLst/>
            </p:spPr>
            <p:txBody>
              <a:bodyPr/>
              <a:lstStyle/>
              <a:p>
                <a:endParaRPr lang="zh-CN" altLang="en-US"/>
              </a:p>
            </p:txBody>
          </p:sp>
          <p:sp>
            <p:nvSpPr>
              <p:cNvPr id="18448" name="Line 16"/>
              <p:cNvSpPr>
                <a:spLocks noChangeShapeType="1"/>
              </p:cNvSpPr>
              <p:nvPr/>
            </p:nvSpPr>
            <p:spPr bwMode="auto">
              <a:xfrm>
                <a:off x="240" y="2448"/>
                <a:ext cx="384" cy="528"/>
              </a:xfrm>
              <a:prstGeom prst="line">
                <a:avLst/>
              </a:prstGeom>
              <a:noFill/>
              <a:ln w="57150">
                <a:solidFill>
                  <a:srgbClr val="FF0000"/>
                </a:solidFill>
                <a:round/>
                <a:headEnd/>
                <a:tailEnd/>
              </a:ln>
              <a:effectLst/>
            </p:spPr>
            <p:txBody>
              <a:bodyPr/>
              <a:lstStyle/>
              <a:p>
                <a:endParaRPr lang="zh-CN" altLang="en-US"/>
              </a:p>
            </p:txBody>
          </p:sp>
        </p:grpSp>
        <p:grpSp>
          <p:nvGrpSpPr>
            <p:cNvPr id="6" name="Group 17"/>
            <p:cNvGrpSpPr>
              <a:grpSpLocks/>
            </p:cNvGrpSpPr>
            <p:nvPr/>
          </p:nvGrpSpPr>
          <p:grpSpPr bwMode="auto">
            <a:xfrm>
              <a:off x="3888" y="1056"/>
              <a:ext cx="384" cy="528"/>
              <a:chOff x="240" y="2448"/>
              <a:chExt cx="384" cy="528"/>
            </a:xfrm>
          </p:grpSpPr>
          <p:sp>
            <p:nvSpPr>
              <p:cNvPr id="18450" name="Line 18"/>
              <p:cNvSpPr>
                <a:spLocks noChangeShapeType="1"/>
              </p:cNvSpPr>
              <p:nvPr/>
            </p:nvSpPr>
            <p:spPr bwMode="auto">
              <a:xfrm flipH="1">
                <a:off x="240" y="2448"/>
                <a:ext cx="384" cy="528"/>
              </a:xfrm>
              <a:prstGeom prst="line">
                <a:avLst/>
              </a:prstGeom>
              <a:noFill/>
              <a:ln w="57150">
                <a:solidFill>
                  <a:srgbClr val="FF0000"/>
                </a:solidFill>
                <a:round/>
                <a:headEnd/>
                <a:tailEnd/>
              </a:ln>
              <a:effectLst/>
            </p:spPr>
            <p:txBody>
              <a:bodyPr/>
              <a:lstStyle/>
              <a:p>
                <a:endParaRPr lang="zh-CN" altLang="en-US"/>
              </a:p>
            </p:txBody>
          </p:sp>
          <p:sp>
            <p:nvSpPr>
              <p:cNvPr id="18451" name="Line 19"/>
              <p:cNvSpPr>
                <a:spLocks noChangeShapeType="1"/>
              </p:cNvSpPr>
              <p:nvPr/>
            </p:nvSpPr>
            <p:spPr bwMode="auto">
              <a:xfrm>
                <a:off x="240" y="2448"/>
                <a:ext cx="384" cy="528"/>
              </a:xfrm>
              <a:prstGeom prst="line">
                <a:avLst/>
              </a:prstGeom>
              <a:noFill/>
              <a:ln w="57150">
                <a:solidFill>
                  <a:srgbClr val="FF0000"/>
                </a:solidFill>
                <a:round/>
                <a:headEnd/>
                <a:tailEnd/>
              </a:ln>
              <a:effectLst/>
            </p:spPr>
            <p:txBody>
              <a:bodyPr/>
              <a:lstStyle/>
              <a:p>
                <a:endParaRPr lang="zh-CN" altLang="en-US"/>
              </a:p>
            </p:txBody>
          </p:sp>
        </p:grpSp>
        <p:grpSp>
          <p:nvGrpSpPr>
            <p:cNvPr id="7" name="Group 20"/>
            <p:cNvGrpSpPr>
              <a:grpSpLocks/>
            </p:cNvGrpSpPr>
            <p:nvPr/>
          </p:nvGrpSpPr>
          <p:grpSpPr bwMode="auto">
            <a:xfrm>
              <a:off x="1632" y="1056"/>
              <a:ext cx="384" cy="528"/>
              <a:chOff x="240" y="2448"/>
              <a:chExt cx="384" cy="528"/>
            </a:xfrm>
          </p:grpSpPr>
          <p:sp>
            <p:nvSpPr>
              <p:cNvPr id="18453" name="Line 21"/>
              <p:cNvSpPr>
                <a:spLocks noChangeShapeType="1"/>
              </p:cNvSpPr>
              <p:nvPr/>
            </p:nvSpPr>
            <p:spPr bwMode="auto">
              <a:xfrm flipH="1">
                <a:off x="240" y="2448"/>
                <a:ext cx="384" cy="528"/>
              </a:xfrm>
              <a:prstGeom prst="line">
                <a:avLst/>
              </a:prstGeom>
              <a:noFill/>
              <a:ln w="57150">
                <a:solidFill>
                  <a:srgbClr val="FF0000"/>
                </a:solidFill>
                <a:round/>
                <a:headEnd/>
                <a:tailEnd/>
              </a:ln>
              <a:effectLst/>
            </p:spPr>
            <p:txBody>
              <a:bodyPr/>
              <a:lstStyle/>
              <a:p>
                <a:endParaRPr lang="zh-CN" altLang="en-US"/>
              </a:p>
            </p:txBody>
          </p:sp>
          <p:sp>
            <p:nvSpPr>
              <p:cNvPr id="18454" name="Line 22"/>
              <p:cNvSpPr>
                <a:spLocks noChangeShapeType="1"/>
              </p:cNvSpPr>
              <p:nvPr/>
            </p:nvSpPr>
            <p:spPr bwMode="auto">
              <a:xfrm>
                <a:off x="240" y="2448"/>
                <a:ext cx="384" cy="528"/>
              </a:xfrm>
              <a:prstGeom prst="line">
                <a:avLst/>
              </a:prstGeom>
              <a:noFill/>
              <a:ln w="57150">
                <a:solidFill>
                  <a:srgbClr val="FF0000"/>
                </a:solidFill>
                <a:round/>
                <a:headEnd/>
                <a:tailEnd/>
              </a:ln>
              <a:effectLst/>
            </p:spPr>
            <p:txBody>
              <a:bodyPr/>
              <a:lstStyle/>
              <a:p>
                <a:endParaRPr lang="zh-CN" altLang="en-US"/>
              </a:p>
            </p:txBody>
          </p:sp>
        </p:grpSp>
      </p:grpSp>
      <p:sp>
        <p:nvSpPr>
          <p:cNvPr id="18455" name="Rectangle 23"/>
          <p:cNvSpPr>
            <a:spLocks noChangeArrowheads="1"/>
          </p:cNvSpPr>
          <p:nvPr/>
        </p:nvSpPr>
        <p:spPr bwMode="auto">
          <a:xfrm>
            <a:off x="2600325" y="4014788"/>
            <a:ext cx="4167188" cy="457200"/>
          </a:xfrm>
          <a:prstGeom prst="rect">
            <a:avLst/>
          </a:prstGeom>
          <a:noFill/>
          <a:ln w="9525">
            <a:noFill/>
            <a:miter lim="800000"/>
            <a:headEnd/>
            <a:tailEnd/>
          </a:ln>
          <a:effectLst/>
        </p:spPr>
        <p:txBody>
          <a:bodyPr wrap="none">
            <a:spAutoFit/>
          </a:bodyPr>
          <a:lstStyle/>
          <a:p>
            <a:pPr algn="ctr"/>
            <a:r>
              <a:rPr kumimoji="1" lang="zh-CN" altLang="en-US" sz="2400" b="1" dirty="0">
                <a:solidFill>
                  <a:srgbClr val="C00000"/>
                </a:solidFill>
                <a:latin typeface="黑体" pitchFamily="2" charset="-122"/>
                <a:ea typeface="黑体" pitchFamily="2" charset="-122"/>
              </a:rPr>
              <a:t>有并不失掉自信力的中国人在</a:t>
            </a:r>
          </a:p>
        </p:txBody>
      </p:sp>
      <p:sp>
        <p:nvSpPr>
          <p:cNvPr id="18456" name="AutoShape 24"/>
          <p:cNvSpPr>
            <a:spLocks noChangeArrowheads="1"/>
          </p:cNvSpPr>
          <p:nvPr/>
        </p:nvSpPr>
        <p:spPr bwMode="auto">
          <a:xfrm>
            <a:off x="4419600" y="3124200"/>
            <a:ext cx="457200" cy="990600"/>
          </a:xfrm>
          <a:prstGeom prst="upDownArrow">
            <a:avLst>
              <a:gd name="adj1" fmla="val 50000"/>
              <a:gd name="adj2" fmla="val 43333"/>
            </a:avLst>
          </a:prstGeom>
          <a:solidFill>
            <a:srgbClr val="008000"/>
          </a:solidFill>
          <a:ln w="9525">
            <a:solidFill>
              <a:schemeClr val="tx1"/>
            </a:solidFill>
            <a:miter lim="800000"/>
            <a:headEnd/>
            <a:tailEnd/>
          </a:ln>
          <a:effectLst/>
        </p:spPr>
        <p:txBody>
          <a:bodyPr wrap="none" anchor="ctr"/>
          <a:lstStyle/>
          <a:p>
            <a:endParaRPr lang="zh-CN" altLang="en-US"/>
          </a:p>
        </p:txBody>
      </p:sp>
      <p:sp>
        <p:nvSpPr>
          <p:cNvPr id="18457" name="Text Box 25"/>
          <p:cNvSpPr txBox="1">
            <a:spLocks noChangeArrowheads="1"/>
          </p:cNvSpPr>
          <p:nvPr/>
        </p:nvSpPr>
        <p:spPr bwMode="auto">
          <a:xfrm>
            <a:off x="3429000" y="4800600"/>
            <a:ext cx="2871788" cy="457200"/>
          </a:xfrm>
          <a:prstGeom prst="rect">
            <a:avLst/>
          </a:prstGeom>
          <a:noFill/>
          <a:ln w="9525">
            <a:noFill/>
            <a:miter lim="800000"/>
            <a:headEnd/>
            <a:tailEnd/>
          </a:ln>
        </p:spPr>
        <p:txBody>
          <a:bodyPr>
            <a:spAutoFit/>
          </a:bodyPr>
          <a:lstStyle/>
          <a:p>
            <a:pPr>
              <a:spcBef>
                <a:spcPct val="50000"/>
              </a:spcBef>
            </a:pPr>
            <a:r>
              <a:rPr kumimoji="1" lang="zh-CN" altLang="en-US" sz="2400" b="1" dirty="0">
                <a:solidFill>
                  <a:srgbClr val="660033"/>
                </a:solidFill>
                <a:latin typeface="黑体" pitchFamily="2" charset="-122"/>
                <a:ea typeface="黑体" pitchFamily="2" charset="-122"/>
              </a:rPr>
              <a:t>从古至今有</a:t>
            </a:r>
            <a:r>
              <a:rPr kumimoji="1" lang="zh-CN" altLang="en-US" sz="2400" b="1" dirty="0">
                <a:solidFill>
                  <a:srgbClr val="660033"/>
                </a:solidFill>
                <a:latin typeface="Times New Roman"/>
                <a:ea typeface="黑体" pitchFamily="2" charset="-122"/>
              </a:rPr>
              <a:t>“</a:t>
            </a:r>
            <a:r>
              <a:rPr kumimoji="1" lang="zh-CN" altLang="en-US" sz="2400" b="1" dirty="0">
                <a:solidFill>
                  <a:srgbClr val="660033"/>
                </a:solidFill>
                <a:latin typeface="黑体" pitchFamily="2" charset="-122"/>
                <a:ea typeface="黑体" pitchFamily="2" charset="-122"/>
              </a:rPr>
              <a:t>脊梁</a:t>
            </a:r>
            <a:r>
              <a:rPr kumimoji="1" lang="zh-CN" altLang="en-US" sz="2400" b="1" dirty="0">
                <a:solidFill>
                  <a:srgbClr val="660033"/>
                </a:solidFill>
                <a:latin typeface="Times New Roman"/>
                <a:ea typeface="黑体" pitchFamily="2" charset="-122"/>
              </a:rPr>
              <a:t>”</a:t>
            </a:r>
            <a:r>
              <a:rPr kumimoji="1" lang="zh-CN" altLang="en-US" sz="2400" b="1" dirty="0">
                <a:solidFill>
                  <a:srgbClr val="660033"/>
                </a:solidFill>
                <a:latin typeface="黑体" pitchFamily="2" charset="-122"/>
                <a:ea typeface="黑体" pitchFamily="2" charset="-122"/>
              </a:rPr>
              <a:t> </a:t>
            </a:r>
          </a:p>
        </p:txBody>
      </p:sp>
      <p:grpSp>
        <p:nvGrpSpPr>
          <p:cNvPr id="8" name="Group 26"/>
          <p:cNvGrpSpPr>
            <a:grpSpLocks/>
          </p:cNvGrpSpPr>
          <p:nvPr/>
        </p:nvGrpSpPr>
        <p:grpSpPr bwMode="auto">
          <a:xfrm>
            <a:off x="0" y="2667000"/>
            <a:ext cx="1174750" cy="431800"/>
            <a:chOff x="124" y="1680"/>
            <a:chExt cx="740" cy="272"/>
          </a:xfrm>
          <a:solidFill>
            <a:schemeClr val="accent5">
              <a:lumMod val="50000"/>
            </a:schemeClr>
          </a:solidFill>
        </p:grpSpPr>
        <p:grpSp>
          <p:nvGrpSpPr>
            <p:cNvPr id="9" name="Group 27"/>
            <p:cNvGrpSpPr>
              <a:grpSpLocks/>
            </p:cNvGrpSpPr>
            <p:nvPr/>
          </p:nvGrpSpPr>
          <p:grpSpPr bwMode="auto">
            <a:xfrm>
              <a:off x="144" y="1680"/>
              <a:ext cx="720" cy="272"/>
              <a:chOff x="0" y="336"/>
              <a:chExt cx="480" cy="720"/>
            </a:xfrm>
            <a:grpFill/>
          </p:grpSpPr>
          <p:sp>
            <p:nvSpPr>
              <p:cNvPr id="18460" name="Rectangle 28"/>
              <p:cNvSpPr>
                <a:spLocks noChangeArrowheads="1"/>
              </p:cNvSpPr>
              <p:nvPr/>
            </p:nvSpPr>
            <p:spPr bwMode="auto">
              <a:xfrm>
                <a:off x="0" y="384"/>
                <a:ext cx="432" cy="672"/>
              </a:xfrm>
              <a:prstGeom prst="rect">
                <a:avLst/>
              </a:prstGeom>
              <a:grpFill/>
              <a:ln w="9525">
                <a:solidFill>
                  <a:schemeClr val="tx1"/>
                </a:solidFill>
                <a:miter lim="800000"/>
                <a:headEnd/>
                <a:tailEnd/>
              </a:ln>
              <a:effectLst/>
            </p:spPr>
            <p:txBody>
              <a:bodyPr wrap="none" anchor="ctr"/>
              <a:lstStyle/>
              <a:p>
                <a:endParaRPr lang="zh-CN" altLang="en-US">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8461" name="Text Box 29"/>
              <p:cNvSpPr txBox="1">
                <a:spLocks noChangeArrowheads="1"/>
              </p:cNvSpPr>
              <p:nvPr/>
            </p:nvSpPr>
            <p:spPr bwMode="auto">
              <a:xfrm>
                <a:off x="0" y="336"/>
                <a:ext cx="480" cy="661"/>
              </a:xfrm>
              <a:prstGeom prst="rect">
                <a:avLst/>
              </a:prstGeom>
              <a:grpFill/>
              <a:ln w="9525">
                <a:noFill/>
                <a:miter lim="800000"/>
                <a:headEnd/>
                <a:tailEnd/>
              </a:ln>
              <a:effectLst/>
            </p:spPr>
            <p:txBody>
              <a:bodyPr>
                <a:spAutoFit/>
              </a:bodyPr>
              <a:lstStyle/>
              <a:p>
                <a:pPr algn="ctr">
                  <a:spcBef>
                    <a:spcPct val="50000"/>
                  </a:spcBef>
                </a:pPr>
                <a:endParaRPr kumimoji="1" lang="zh-CN" altLang="zh-CN" sz="200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2" charset="-122"/>
                  <a:ea typeface="黑体" pitchFamily="2" charset="-122"/>
                </a:endParaRPr>
              </a:p>
            </p:txBody>
          </p:sp>
        </p:grpSp>
        <p:sp>
          <p:nvSpPr>
            <p:cNvPr id="18462" name="Rectangle 30"/>
            <p:cNvSpPr>
              <a:spLocks noChangeArrowheads="1"/>
            </p:cNvSpPr>
            <p:nvPr/>
          </p:nvSpPr>
          <p:spPr bwMode="auto">
            <a:xfrm>
              <a:off x="124" y="1680"/>
              <a:ext cx="692" cy="250"/>
            </a:xfrm>
            <a:prstGeom prst="rect">
              <a:avLst/>
            </a:prstGeom>
            <a:grpFill/>
            <a:ln w="9525">
              <a:noFill/>
              <a:miter lim="800000"/>
              <a:headEnd/>
              <a:tailEnd/>
            </a:ln>
            <a:effectLst/>
          </p:spPr>
          <p:txBody>
            <a:bodyPr>
              <a:spAutoFit/>
            </a:bodyPr>
            <a:lstStyle/>
            <a:p>
              <a:pPr algn="ctr"/>
              <a:r>
                <a:rPr kumimoji="1" lang="zh-CN" altLang="en-US" sz="200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2" charset="-122"/>
                  <a:ea typeface="黑体" pitchFamily="2" charset="-122"/>
                </a:rPr>
                <a:t>敌论点</a:t>
              </a:r>
            </a:p>
          </p:txBody>
        </p:sp>
      </p:grpSp>
      <p:grpSp>
        <p:nvGrpSpPr>
          <p:cNvPr id="11" name="Group 32"/>
          <p:cNvGrpSpPr>
            <a:grpSpLocks/>
          </p:cNvGrpSpPr>
          <p:nvPr/>
        </p:nvGrpSpPr>
        <p:grpSpPr bwMode="auto">
          <a:xfrm>
            <a:off x="0" y="4005064"/>
            <a:ext cx="1143000" cy="431800"/>
            <a:chOff x="0" y="336"/>
            <a:chExt cx="480" cy="720"/>
          </a:xfrm>
        </p:grpSpPr>
        <p:sp>
          <p:nvSpPr>
            <p:cNvPr id="18465" name="Rectangle 33"/>
            <p:cNvSpPr>
              <a:spLocks noChangeArrowheads="1"/>
            </p:cNvSpPr>
            <p:nvPr/>
          </p:nvSpPr>
          <p:spPr bwMode="auto">
            <a:xfrm>
              <a:off x="0" y="384"/>
              <a:ext cx="432" cy="672"/>
            </a:xfrm>
            <a:prstGeom prst="rect">
              <a:avLst/>
            </a:prstGeom>
            <a:solidFill>
              <a:schemeClr val="accent1"/>
            </a:solidFill>
            <a:ln w="9525">
              <a:solidFill>
                <a:schemeClr val="tx1"/>
              </a:solidFill>
              <a:miter lim="800000"/>
              <a:headEnd/>
              <a:tailEnd/>
            </a:ln>
            <a:effectLst/>
          </p:spPr>
          <p:txBody>
            <a:bodyPr wrap="none" anchor="ctr"/>
            <a:lstStyle/>
            <a:p>
              <a:endParaRPr lang="zh-CN" altLang="en-US"/>
            </a:p>
          </p:txBody>
        </p:sp>
        <p:sp>
          <p:nvSpPr>
            <p:cNvPr id="18466" name="Text Box 34"/>
            <p:cNvSpPr txBox="1">
              <a:spLocks noChangeArrowheads="1"/>
            </p:cNvSpPr>
            <p:nvPr/>
          </p:nvSpPr>
          <p:spPr bwMode="auto">
            <a:xfrm>
              <a:off x="0" y="336"/>
              <a:ext cx="480" cy="661"/>
            </a:xfrm>
            <a:prstGeom prst="rect">
              <a:avLst/>
            </a:prstGeom>
            <a:noFill/>
            <a:ln w="9525">
              <a:noFill/>
              <a:miter lim="800000"/>
              <a:headEnd/>
              <a:tailEnd/>
            </a:ln>
            <a:effectLst/>
          </p:spPr>
          <p:txBody>
            <a:bodyPr>
              <a:spAutoFit/>
            </a:bodyPr>
            <a:lstStyle/>
            <a:p>
              <a:pPr algn="ctr">
                <a:spcBef>
                  <a:spcPct val="50000"/>
                </a:spcBef>
              </a:pPr>
              <a:endParaRPr kumimoji="1" lang="zh-CN" altLang="zh-CN" sz="2000" b="1">
                <a:latin typeface="黑体" pitchFamily="2" charset="-122"/>
                <a:ea typeface="黑体" pitchFamily="2" charset="-122"/>
              </a:endParaRPr>
            </a:p>
          </p:txBody>
        </p:sp>
      </p:grpSp>
      <p:sp>
        <p:nvSpPr>
          <p:cNvPr id="18467" name="Rectangle 35"/>
          <p:cNvSpPr>
            <a:spLocks noChangeArrowheads="1"/>
          </p:cNvSpPr>
          <p:nvPr/>
        </p:nvSpPr>
        <p:spPr bwMode="auto">
          <a:xfrm>
            <a:off x="0" y="4038600"/>
            <a:ext cx="1098550" cy="396875"/>
          </a:xfrm>
          <a:prstGeom prst="rect">
            <a:avLst/>
          </a:prstGeom>
          <a:noFill/>
          <a:ln w="9525">
            <a:noFill/>
            <a:miter lim="800000"/>
            <a:headEnd/>
            <a:tailEnd/>
          </a:ln>
          <a:effectLst/>
        </p:spPr>
        <p:txBody>
          <a:bodyPr>
            <a:spAutoFit/>
          </a:bodyPr>
          <a:lstStyle/>
          <a:p>
            <a:r>
              <a:rPr kumimoji="1" lang="zh-CN" altLang="en-US" sz="2000" b="1" dirty="0">
                <a:latin typeface="黑体" pitchFamily="2" charset="-122"/>
                <a:ea typeface="黑体" pitchFamily="2" charset="-122"/>
              </a:rPr>
              <a:t>己论点</a:t>
            </a:r>
          </a:p>
        </p:txBody>
      </p:sp>
      <p:grpSp>
        <p:nvGrpSpPr>
          <p:cNvPr id="12" name="Group 36"/>
          <p:cNvGrpSpPr>
            <a:grpSpLocks/>
          </p:cNvGrpSpPr>
          <p:nvPr/>
        </p:nvGrpSpPr>
        <p:grpSpPr bwMode="auto">
          <a:xfrm>
            <a:off x="-31750" y="838200"/>
            <a:ext cx="1174750" cy="431800"/>
            <a:chOff x="124" y="1680"/>
            <a:chExt cx="740" cy="272"/>
          </a:xfrm>
          <a:solidFill>
            <a:schemeClr val="accent5">
              <a:lumMod val="50000"/>
            </a:schemeClr>
          </a:solidFill>
        </p:grpSpPr>
        <p:grpSp>
          <p:nvGrpSpPr>
            <p:cNvPr id="13" name="Group 37"/>
            <p:cNvGrpSpPr>
              <a:grpSpLocks/>
            </p:cNvGrpSpPr>
            <p:nvPr/>
          </p:nvGrpSpPr>
          <p:grpSpPr bwMode="auto">
            <a:xfrm>
              <a:off x="144" y="1680"/>
              <a:ext cx="720" cy="272"/>
              <a:chOff x="0" y="336"/>
              <a:chExt cx="480" cy="720"/>
            </a:xfrm>
            <a:grpFill/>
          </p:grpSpPr>
          <p:sp>
            <p:nvSpPr>
              <p:cNvPr id="18470" name="Rectangle 38"/>
              <p:cNvSpPr>
                <a:spLocks noChangeArrowheads="1"/>
              </p:cNvSpPr>
              <p:nvPr/>
            </p:nvSpPr>
            <p:spPr bwMode="auto">
              <a:xfrm>
                <a:off x="0" y="384"/>
                <a:ext cx="432" cy="672"/>
              </a:xfrm>
              <a:prstGeom prst="rect">
                <a:avLst/>
              </a:prstGeom>
              <a:grpFill/>
              <a:ln w="9525">
                <a:solidFill>
                  <a:schemeClr val="tx1"/>
                </a:solidFill>
                <a:miter lim="800000"/>
                <a:headEnd/>
                <a:tailEnd/>
              </a:ln>
              <a:effectLst/>
            </p:spPr>
            <p:txBody>
              <a:bodyPr wrap="none" anchor="ctr"/>
              <a:lstStyle/>
              <a:p>
                <a:endParaRPr lang="zh-CN" altLang="en-US">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8471" name="Text Box 39"/>
              <p:cNvSpPr txBox="1">
                <a:spLocks noChangeArrowheads="1"/>
              </p:cNvSpPr>
              <p:nvPr/>
            </p:nvSpPr>
            <p:spPr bwMode="auto">
              <a:xfrm>
                <a:off x="0" y="336"/>
                <a:ext cx="480" cy="661"/>
              </a:xfrm>
              <a:prstGeom prst="rect">
                <a:avLst/>
              </a:prstGeom>
              <a:grpFill/>
              <a:ln w="9525">
                <a:noFill/>
                <a:miter lim="800000"/>
                <a:headEnd/>
                <a:tailEnd/>
              </a:ln>
              <a:effectLst/>
            </p:spPr>
            <p:txBody>
              <a:bodyPr>
                <a:spAutoFit/>
              </a:bodyPr>
              <a:lstStyle/>
              <a:p>
                <a:pPr algn="ctr">
                  <a:spcBef>
                    <a:spcPct val="50000"/>
                  </a:spcBef>
                </a:pPr>
                <a:endParaRPr kumimoji="1" lang="zh-CN" altLang="zh-CN" sz="200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2" charset="-122"/>
                  <a:ea typeface="黑体" pitchFamily="2" charset="-122"/>
                </a:endParaRPr>
              </a:p>
            </p:txBody>
          </p:sp>
        </p:grpSp>
        <p:sp>
          <p:nvSpPr>
            <p:cNvPr id="18472" name="Rectangle 40"/>
            <p:cNvSpPr>
              <a:spLocks noChangeArrowheads="1"/>
            </p:cNvSpPr>
            <p:nvPr/>
          </p:nvSpPr>
          <p:spPr bwMode="auto">
            <a:xfrm>
              <a:off x="124" y="1680"/>
              <a:ext cx="692" cy="250"/>
            </a:xfrm>
            <a:prstGeom prst="rect">
              <a:avLst/>
            </a:prstGeom>
            <a:grpFill/>
            <a:ln w="9525">
              <a:noFill/>
              <a:miter lim="800000"/>
              <a:headEnd/>
              <a:tailEnd/>
            </a:ln>
            <a:effectLst/>
          </p:spPr>
          <p:txBody>
            <a:bodyPr>
              <a:spAutoFit/>
            </a:bodyPr>
            <a:lstStyle/>
            <a:p>
              <a:r>
                <a:rPr kumimoji="1" lang="zh-CN" alt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黑体" pitchFamily="2" charset="-122"/>
                  <a:ea typeface="黑体" pitchFamily="2" charset="-122"/>
                </a:rPr>
                <a:t>敌论据</a:t>
              </a:r>
            </a:p>
          </p:txBody>
        </p:sp>
      </p:grpSp>
      <p:grpSp>
        <p:nvGrpSpPr>
          <p:cNvPr id="15" name="Group 42"/>
          <p:cNvGrpSpPr>
            <a:grpSpLocks/>
          </p:cNvGrpSpPr>
          <p:nvPr/>
        </p:nvGrpSpPr>
        <p:grpSpPr bwMode="auto">
          <a:xfrm>
            <a:off x="31750" y="4800600"/>
            <a:ext cx="1143000" cy="431800"/>
            <a:chOff x="0" y="336"/>
            <a:chExt cx="480" cy="720"/>
          </a:xfrm>
        </p:grpSpPr>
        <p:sp>
          <p:nvSpPr>
            <p:cNvPr id="18475" name="Rectangle 43"/>
            <p:cNvSpPr>
              <a:spLocks noChangeArrowheads="1"/>
            </p:cNvSpPr>
            <p:nvPr/>
          </p:nvSpPr>
          <p:spPr bwMode="auto">
            <a:xfrm>
              <a:off x="0" y="384"/>
              <a:ext cx="432" cy="672"/>
            </a:xfrm>
            <a:prstGeom prst="rect">
              <a:avLst/>
            </a:prstGeom>
            <a:solidFill>
              <a:schemeClr val="accent1"/>
            </a:solidFill>
            <a:ln w="9525">
              <a:solidFill>
                <a:schemeClr val="tx1"/>
              </a:solidFill>
              <a:miter lim="800000"/>
              <a:headEnd/>
              <a:tailEnd/>
            </a:ln>
            <a:effectLst/>
          </p:spPr>
          <p:txBody>
            <a:bodyPr wrap="none" anchor="ctr"/>
            <a:lstStyle/>
            <a:p>
              <a:endParaRPr lang="zh-CN" altLang="en-US"/>
            </a:p>
          </p:txBody>
        </p:sp>
        <p:sp>
          <p:nvSpPr>
            <p:cNvPr id="18476" name="Text Box 44"/>
            <p:cNvSpPr txBox="1">
              <a:spLocks noChangeArrowheads="1"/>
            </p:cNvSpPr>
            <p:nvPr/>
          </p:nvSpPr>
          <p:spPr bwMode="auto">
            <a:xfrm>
              <a:off x="0" y="336"/>
              <a:ext cx="480" cy="661"/>
            </a:xfrm>
            <a:prstGeom prst="rect">
              <a:avLst/>
            </a:prstGeom>
            <a:noFill/>
            <a:ln w="9525">
              <a:noFill/>
              <a:miter lim="800000"/>
              <a:headEnd/>
              <a:tailEnd/>
            </a:ln>
            <a:effectLst/>
          </p:spPr>
          <p:txBody>
            <a:bodyPr>
              <a:spAutoFit/>
            </a:bodyPr>
            <a:lstStyle/>
            <a:p>
              <a:pPr algn="ctr">
                <a:spcBef>
                  <a:spcPct val="50000"/>
                </a:spcBef>
              </a:pPr>
              <a:endParaRPr kumimoji="1" lang="zh-CN" altLang="zh-CN" sz="2000" b="1">
                <a:latin typeface="黑体" pitchFamily="2" charset="-122"/>
                <a:ea typeface="黑体" pitchFamily="2" charset="-122"/>
              </a:endParaRPr>
            </a:p>
          </p:txBody>
        </p:sp>
      </p:grpSp>
      <p:sp>
        <p:nvSpPr>
          <p:cNvPr id="18477" name="Rectangle 45"/>
          <p:cNvSpPr>
            <a:spLocks noChangeArrowheads="1"/>
          </p:cNvSpPr>
          <p:nvPr/>
        </p:nvSpPr>
        <p:spPr bwMode="auto">
          <a:xfrm>
            <a:off x="0" y="4869160"/>
            <a:ext cx="1098550" cy="396875"/>
          </a:xfrm>
          <a:prstGeom prst="rect">
            <a:avLst/>
          </a:prstGeom>
          <a:noFill/>
          <a:ln w="9525">
            <a:noFill/>
            <a:miter lim="800000"/>
            <a:headEnd/>
            <a:tailEnd/>
          </a:ln>
          <a:effectLst/>
        </p:spPr>
        <p:txBody>
          <a:bodyPr>
            <a:spAutoFit/>
          </a:bodyPr>
          <a:lstStyle/>
          <a:p>
            <a:pPr algn="ctr"/>
            <a:r>
              <a:rPr kumimoji="1" lang="zh-CN" altLang="en-US" sz="2000" b="1" dirty="0">
                <a:latin typeface="黑体" pitchFamily="2" charset="-122"/>
                <a:ea typeface="黑体" pitchFamily="2" charset="-122"/>
              </a:rPr>
              <a:t>己论据</a:t>
            </a:r>
          </a:p>
        </p:txBody>
      </p:sp>
      <p:sp>
        <p:nvSpPr>
          <p:cNvPr id="18478" name="Rectangle 46"/>
          <p:cNvSpPr>
            <a:spLocks noChangeArrowheads="1"/>
          </p:cNvSpPr>
          <p:nvPr/>
        </p:nvSpPr>
        <p:spPr bwMode="auto">
          <a:xfrm>
            <a:off x="1403350" y="5734050"/>
            <a:ext cx="6926263" cy="457200"/>
          </a:xfrm>
          <a:prstGeom prst="rect">
            <a:avLst/>
          </a:prstGeom>
          <a:solidFill>
            <a:srgbClr val="C00000"/>
          </a:solidFill>
          <a:ln w="9525">
            <a:noFill/>
            <a:miter lim="800000"/>
            <a:headEnd/>
            <a:tailEnd/>
          </a:ln>
          <a:effectLst/>
        </p:spPr>
        <p:txBody>
          <a:bodyPr wrap="none">
            <a:spAutoFit/>
          </a:bodyPr>
          <a:lstStyle/>
          <a:p>
            <a:pPr algn="ctr">
              <a:spcBef>
                <a:spcPct val="50000"/>
              </a:spcBef>
            </a:pPr>
            <a:r>
              <a:rPr kumimoji="1" lang="zh-CN" altLang="en-US" sz="2400" dirty="0">
                <a:ln w="18415" cmpd="sng">
                  <a:solidFill>
                    <a:srgbClr val="FFFFFF"/>
                  </a:solidFill>
                  <a:prstDash val="solid"/>
                </a:ln>
                <a:solidFill>
                  <a:srgbClr val="FFFFFF"/>
                </a:solidFill>
                <a:latin typeface="楷体_GB2312" pitchFamily="49" charset="-122"/>
                <a:ea typeface="楷体_GB2312" pitchFamily="49" charset="-122"/>
              </a:rPr>
              <a:t>自信力的有无</a:t>
            </a:r>
            <a:r>
              <a:rPr kumimoji="1" lang="en-US" altLang="zh-CN" sz="2400" dirty="0">
                <a:ln w="18415" cmpd="sng">
                  <a:solidFill>
                    <a:srgbClr val="FFFFFF"/>
                  </a:solidFill>
                  <a:prstDash val="solid"/>
                </a:ln>
                <a:solidFill>
                  <a:srgbClr val="FFFFFF"/>
                </a:solidFill>
                <a:latin typeface="楷体_GB2312" pitchFamily="49" charset="-122"/>
                <a:ea typeface="楷体_GB2312" pitchFamily="49" charset="-122"/>
              </a:rPr>
              <a:t>,</a:t>
            </a:r>
            <a:r>
              <a:rPr kumimoji="1" lang="zh-CN" altLang="en-US" sz="2400" dirty="0">
                <a:ln w="18415" cmpd="sng">
                  <a:solidFill>
                    <a:srgbClr val="FFFFFF"/>
                  </a:solidFill>
                  <a:prstDash val="solid"/>
                </a:ln>
                <a:solidFill>
                  <a:srgbClr val="FFFFFF"/>
                </a:solidFill>
                <a:latin typeface="楷体_GB2312" pitchFamily="49" charset="-122"/>
                <a:ea typeface="楷体_GB2312" pitchFamily="49" charset="-122"/>
              </a:rPr>
              <a:t>状元宰相的文章不足为据</a:t>
            </a:r>
            <a:r>
              <a:rPr kumimoji="1" lang="en-US" altLang="zh-CN" sz="2400" dirty="0">
                <a:ln w="18415" cmpd="sng">
                  <a:solidFill>
                    <a:srgbClr val="FFFFFF"/>
                  </a:solidFill>
                  <a:prstDash val="solid"/>
                </a:ln>
                <a:solidFill>
                  <a:srgbClr val="FFFFFF"/>
                </a:solidFill>
                <a:latin typeface="楷体_GB2312" pitchFamily="49" charset="-122"/>
                <a:ea typeface="楷体_GB2312" pitchFamily="49" charset="-122"/>
              </a:rPr>
              <a:t>,</a:t>
            </a:r>
            <a:r>
              <a:rPr kumimoji="1" lang="zh-CN" altLang="en-US" sz="2400" dirty="0">
                <a:ln w="18415" cmpd="sng">
                  <a:solidFill>
                    <a:srgbClr val="FFFFFF"/>
                  </a:solidFill>
                  <a:prstDash val="solid"/>
                </a:ln>
                <a:solidFill>
                  <a:srgbClr val="FFFFFF"/>
                </a:solidFill>
                <a:latin typeface="楷体_GB2312" pitchFamily="49" charset="-122"/>
                <a:ea typeface="楷体_GB2312" pitchFamily="49" charset="-122"/>
              </a:rPr>
              <a:t>看地底下</a:t>
            </a:r>
          </a:p>
        </p:txBody>
      </p:sp>
      <p:sp>
        <p:nvSpPr>
          <p:cNvPr id="18479" name="Text Box 47"/>
          <p:cNvSpPr txBox="1">
            <a:spLocks noChangeArrowheads="1"/>
          </p:cNvSpPr>
          <p:nvPr/>
        </p:nvSpPr>
        <p:spPr bwMode="auto">
          <a:xfrm>
            <a:off x="8153400" y="2971800"/>
            <a:ext cx="762000" cy="457200"/>
          </a:xfrm>
          <a:prstGeom prst="rect">
            <a:avLst/>
          </a:prstGeom>
          <a:noFill/>
          <a:ln w="9525">
            <a:noFill/>
            <a:miter lim="800000"/>
            <a:headEnd/>
            <a:tailEnd/>
          </a:ln>
          <a:effectLst/>
        </p:spPr>
        <p:txBody>
          <a:bodyPr>
            <a:spAutoFit/>
          </a:bodyPr>
          <a:lstStyle/>
          <a:p>
            <a:pPr algn="ctr">
              <a:spcBef>
                <a:spcPct val="50000"/>
              </a:spcBef>
            </a:pPr>
            <a:endParaRPr kumimoji="1" lang="zh-CN" altLang="zh-CN" sz="2400">
              <a:latin typeface="Times New Roman" pitchFamily="18" charset="0"/>
            </a:endParaRPr>
          </a:p>
        </p:txBody>
      </p:sp>
      <p:sp>
        <p:nvSpPr>
          <p:cNvPr id="18480" name="Line 48"/>
          <p:cNvSpPr>
            <a:spLocks noChangeShapeType="1"/>
          </p:cNvSpPr>
          <p:nvPr/>
        </p:nvSpPr>
        <p:spPr bwMode="auto">
          <a:xfrm flipV="1">
            <a:off x="4648200" y="4419600"/>
            <a:ext cx="0" cy="457200"/>
          </a:xfrm>
          <a:prstGeom prst="line">
            <a:avLst/>
          </a:prstGeom>
          <a:noFill/>
          <a:ln w="76200">
            <a:solidFill>
              <a:srgbClr val="339933"/>
            </a:solidFill>
            <a:round/>
            <a:headEnd/>
            <a:tailEnd type="triangle" w="med" len="med"/>
          </a:ln>
          <a:effectLst/>
        </p:spPr>
        <p:txBody>
          <a:bodyPr/>
          <a:lstStyle/>
          <a:p>
            <a:endParaRPr lang="zh-CN" altLang="en-US"/>
          </a:p>
        </p:txBody>
      </p:sp>
      <p:sp>
        <p:nvSpPr>
          <p:cNvPr id="18482" name="Text Box 50"/>
          <p:cNvSpPr txBox="1">
            <a:spLocks noChangeArrowheads="1"/>
          </p:cNvSpPr>
          <p:nvPr/>
        </p:nvSpPr>
        <p:spPr bwMode="auto">
          <a:xfrm>
            <a:off x="7965764" y="2209800"/>
            <a:ext cx="492443" cy="1143000"/>
          </a:xfrm>
          <a:prstGeom prst="rect">
            <a:avLst/>
          </a:prstGeom>
          <a:noFill/>
          <a:ln w="9525">
            <a:noFill/>
            <a:miter lim="800000"/>
            <a:headEnd/>
            <a:tailEnd/>
          </a:ln>
          <a:effectLst/>
        </p:spPr>
        <p:txBody>
          <a:bodyPr vert="eaVert">
            <a:spAutoFit/>
          </a:bodyPr>
          <a:lstStyle/>
          <a:p>
            <a:pPr>
              <a:spcBef>
                <a:spcPct val="50000"/>
              </a:spcBef>
            </a:pPr>
            <a:r>
              <a:rPr kumimoji="1" lang="zh-CN" altLang="en-US" sz="2000" b="1" dirty="0">
                <a:latin typeface="Times New Roman" pitchFamily="18" charset="0"/>
                <a:ea typeface="黑体" pitchFamily="2" charset="-122"/>
              </a:rPr>
              <a:t>直接反驳</a:t>
            </a:r>
          </a:p>
        </p:txBody>
      </p:sp>
      <p:sp>
        <p:nvSpPr>
          <p:cNvPr id="18483" name="AutoShape 51"/>
          <p:cNvSpPr>
            <a:spLocks/>
          </p:cNvSpPr>
          <p:nvPr/>
        </p:nvSpPr>
        <p:spPr bwMode="auto">
          <a:xfrm>
            <a:off x="7696200" y="2209800"/>
            <a:ext cx="304800" cy="1143000"/>
          </a:xfrm>
          <a:prstGeom prst="rightBrace">
            <a:avLst>
              <a:gd name="adj1" fmla="val 31250"/>
              <a:gd name="adj2" fmla="val 50000"/>
            </a:avLst>
          </a:prstGeom>
          <a:noFill/>
          <a:ln w="9525">
            <a:solidFill>
              <a:schemeClr val="tx1"/>
            </a:solidFill>
            <a:round/>
            <a:headEnd/>
            <a:tailEnd/>
          </a:ln>
          <a:effectLst/>
        </p:spPr>
        <p:txBody>
          <a:bodyPr wrap="none" anchor="ctr"/>
          <a:lstStyle/>
          <a:p>
            <a:endParaRPr lang="zh-CN" altLang="en-US"/>
          </a:p>
        </p:txBody>
      </p:sp>
      <p:sp>
        <p:nvSpPr>
          <p:cNvPr id="18485" name="Text Box 53"/>
          <p:cNvSpPr txBox="1">
            <a:spLocks noChangeArrowheads="1"/>
          </p:cNvSpPr>
          <p:nvPr/>
        </p:nvSpPr>
        <p:spPr bwMode="auto">
          <a:xfrm>
            <a:off x="7427893" y="4000500"/>
            <a:ext cx="954107" cy="1600200"/>
          </a:xfrm>
          <a:prstGeom prst="rect">
            <a:avLst/>
          </a:prstGeom>
          <a:noFill/>
          <a:ln w="9525">
            <a:noFill/>
            <a:miter lim="800000"/>
            <a:headEnd/>
            <a:tailEnd/>
          </a:ln>
          <a:effectLst/>
        </p:spPr>
        <p:txBody>
          <a:bodyPr vert="eaVert" wrap="square">
            <a:spAutoFit/>
          </a:bodyPr>
          <a:lstStyle/>
          <a:p>
            <a:pPr>
              <a:spcBef>
                <a:spcPct val="50000"/>
              </a:spcBef>
            </a:pPr>
            <a:r>
              <a:rPr kumimoji="1" lang="zh-CN" altLang="en-US" sz="2000" b="1" dirty="0">
                <a:latin typeface="Times New Roman" pitchFamily="18" charset="0"/>
                <a:ea typeface="黑体" pitchFamily="2" charset="-122"/>
              </a:rPr>
              <a:t>正面立论</a:t>
            </a:r>
            <a:endParaRPr kumimoji="1" lang="en-US" altLang="zh-CN" sz="2000" b="1" dirty="0">
              <a:latin typeface="Times New Roman" pitchFamily="18" charset="0"/>
              <a:ea typeface="黑体" pitchFamily="2" charset="-122"/>
            </a:endParaRPr>
          </a:p>
          <a:p>
            <a:pPr>
              <a:spcBef>
                <a:spcPct val="50000"/>
              </a:spcBef>
            </a:pPr>
            <a:r>
              <a:rPr kumimoji="1" lang="zh-CN" altLang="en-US" sz="2000" b="1" dirty="0">
                <a:latin typeface="Times New Roman" pitchFamily="18" charset="0"/>
                <a:ea typeface="黑体" pitchFamily="2" charset="-122"/>
              </a:rPr>
              <a:t>（间接反驳）</a:t>
            </a:r>
          </a:p>
        </p:txBody>
      </p:sp>
      <p:sp>
        <p:nvSpPr>
          <p:cNvPr id="18486" name="AutoShape 54"/>
          <p:cNvSpPr>
            <a:spLocks/>
          </p:cNvSpPr>
          <p:nvPr/>
        </p:nvSpPr>
        <p:spPr bwMode="auto">
          <a:xfrm>
            <a:off x="7035195" y="4014788"/>
            <a:ext cx="304800" cy="1143000"/>
          </a:xfrm>
          <a:prstGeom prst="rightBrace">
            <a:avLst>
              <a:gd name="adj1" fmla="val 31250"/>
              <a:gd name="adj2" fmla="val 50000"/>
            </a:avLst>
          </a:prstGeom>
          <a:noFill/>
          <a:ln w="9525">
            <a:solidFill>
              <a:schemeClr val="tx1"/>
            </a:solidFill>
            <a:round/>
            <a:headEnd/>
            <a:tailEnd/>
          </a:ln>
          <a:effectLst/>
        </p:spPr>
        <p:txBody>
          <a:bodyPr wrap="none" anchor="ctr"/>
          <a:lstStyle/>
          <a:p>
            <a:endParaRPr lang="zh-CN" altLang="en-US"/>
          </a:p>
        </p:txBody>
      </p:sp>
      <p:grpSp>
        <p:nvGrpSpPr>
          <p:cNvPr id="19" name="Group 56"/>
          <p:cNvGrpSpPr>
            <a:grpSpLocks/>
          </p:cNvGrpSpPr>
          <p:nvPr/>
        </p:nvGrpSpPr>
        <p:grpSpPr bwMode="auto">
          <a:xfrm>
            <a:off x="0" y="5715000"/>
            <a:ext cx="1143000" cy="431800"/>
            <a:chOff x="2976" y="3552"/>
            <a:chExt cx="720" cy="272"/>
          </a:xfrm>
        </p:grpSpPr>
        <p:grpSp>
          <p:nvGrpSpPr>
            <p:cNvPr id="20" name="Group 57"/>
            <p:cNvGrpSpPr>
              <a:grpSpLocks/>
            </p:cNvGrpSpPr>
            <p:nvPr/>
          </p:nvGrpSpPr>
          <p:grpSpPr bwMode="auto">
            <a:xfrm>
              <a:off x="2976" y="3552"/>
              <a:ext cx="720" cy="272"/>
              <a:chOff x="0" y="336"/>
              <a:chExt cx="480" cy="720"/>
            </a:xfrm>
          </p:grpSpPr>
          <p:sp>
            <p:nvSpPr>
              <p:cNvPr id="18490" name="Rectangle 58"/>
              <p:cNvSpPr>
                <a:spLocks noChangeArrowheads="1"/>
              </p:cNvSpPr>
              <p:nvPr/>
            </p:nvSpPr>
            <p:spPr bwMode="auto">
              <a:xfrm>
                <a:off x="0" y="384"/>
                <a:ext cx="432" cy="672"/>
              </a:xfrm>
              <a:prstGeom prst="rect">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18491" name="Text Box 59"/>
              <p:cNvSpPr txBox="1">
                <a:spLocks noChangeArrowheads="1"/>
              </p:cNvSpPr>
              <p:nvPr/>
            </p:nvSpPr>
            <p:spPr bwMode="auto">
              <a:xfrm>
                <a:off x="0" y="336"/>
                <a:ext cx="480" cy="661"/>
              </a:xfrm>
              <a:prstGeom prst="rect">
                <a:avLst/>
              </a:prstGeom>
              <a:solidFill>
                <a:srgbClr val="FF0000"/>
              </a:solidFill>
              <a:ln w="9525">
                <a:noFill/>
                <a:miter lim="800000"/>
                <a:headEnd/>
                <a:tailEnd/>
              </a:ln>
              <a:effectLst/>
            </p:spPr>
            <p:txBody>
              <a:bodyPr>
                <a:spAutoFit/>
              </a:bodyPr>
              <a:lstStyle/>
              <a:p>
                <a:pPr algn="ctr">
                  <a:spcBef>
                    <a:spcPct val="50000"/>
                  </a:spcBef>
                </a:pPr>
                <a:endParaRPr kumimoji="1" lang="zh-CN" altLang="zh-CN" sz="2000" b="1">
                  <a:latin typeface="黑体" pitchFamily="2" charset="-122"/>
                  <a:ea typeface="黑体" pitchFamily="2" charset="-122"/>
                </a:endParaRPr>
              </a:p>
            </p:txBody>
          </p:sp>
        </p:grpSp>
        <p:sp>
          <p:nvSpPr>
            <p:cNvPr id="18492" name="Rectangle 60"/>
            <p:cNvSpPr>
              <a:spLocks noChangeArrowheads="1"/>
            </p:cNvSpPr>
            <p:nvPr/>
          </p:nvSpPr>
          <p:spPr bwMode="auto">
            <a:xfrm>
              <a:off x="3004" y="3552"/>
              <a:ext cx="692" cy="250"/>
            </a:xfrm>
            <a:prstGeom prst="rect">
              <a:avLst/>
            </a:prstGeom>
            <a:noFill/>
            <a:ln w="9525">
              <a:noFill/>
              <a:miter lim="800000"/>
              <a:headEnd/>
              <a:tailEnd/>
            </a:ln>
            <a:effectLst/>
          </p:spPr>
          <p:txBody>
            <a:bodyPr>
              <a:spAutoFit/>
            </a:bodyPr>
            <a:lstStyle/>
            <a:p>
              <a:r>
                <a:rPr kumimoji="1" lang="zh-CN" altLang="en-US" sz="2000" b="1" dirty="0">
                  <a:latin typeface="黑体" pitchFamily="2" charset="-122"/>
                  <a:ea typeface="黑体" pitchFamily="2" charset="-122"/>
                </a:rPr>
                <a:t>结   论</a:t>
              </a:r>
            </a:p>
          </p:txBody>
        </p:sp>
      </p:grpSp>
      <p:grpSp>
        <p:nvGrpSpPr>
          <p:cNvPr id="21" name="Group 61"/>
          <p:cNvGrpSpPr>
            <a:grpSpLocks/>
          </p:cNvGrpSpPr>
          <p:nvPr/>
        </p:nvGrpSpPr>
        <p:grpSpPr bwMode="auto">
          <a:xfrm>
            <a:off x="8305800" y="2438400"/>
            <a:ext cx="533400" cy="3505200"/>
            <a:chOff x="5232" y="1536"/>
            <a:chExt cx="336" cy="2208"/>
          </a:xfrm>
        </p:grpSpPr>
        <p:sp>
          <p:nvSpPr>
            <p:cNvPr id="18494" name="AutoShape 62"/>
            <p:cNvSpPr>
              <a:spLocks/>
            </p:cNvSpPr>
            <p:nvPr/>
          </p:nvSpPr>
          <p:spPr bwMode="auto">
            <a:xfrm>
              <a:off x="5232" y="1536"/>
              <a:ext cx="144" cy="1632"/>
            </a:xfrm>
            <a:prstGeom prst="rightBrace">
              <a:avLst>
                <a:gd name="adj1" fmla="val 94444"/>
                <a:gd name="adj2" fmla="val 50000"/>
              </a:avLst>
            </a:prstGeom>
            <a:noFill/>
            <a:ln w="9525">
              <a:solidFill>
                <a:schemeClr val="tx1"/>
              </a:solidFill>
              <a:round/>
              <a:headEnd/>
              <a:tailEnd/>
            </a:ln>
            <a:effectLst/>
          </p:spPr>
          <p:txBody>
            <a:bodyPr wrap="none" anchor="ctr"/>
            <a:lstStyle/>
            <a:p>
              <a:endParaRPr lang="zh-CN" altLang="en-US"/>
            </a:p>
          </p:txBody>
        </p:sp>
        <p:sp>
          <p:nvSpPr>
            <p:cNvPr id="18495" name="Line 63"/>
            <p:cNvSpPr>
              <a:spLocks noChangeShapeType="1"/>
            </p:cNvSpPr>
            <p:nvPr/>
          </p:nvSpPr>
          <p:spPr bwMode="auto">
            <a:xfrm>
              <a:off x="5376" y="2352"/>
              <a:ext cx="192" cy="0"/>
            </a:xfrm>
            <a:prstGeom prst="line">
              <a:avLst/>
            </a:prstGeom>
            <a:noFill/>
            <a:ln w="9525">
              <a:solidFill>
                <a:schemeClr val="tx1"/>
              </a:solidFill>
              <a:round/>
              <a:headEnd/>
              <a:tailEnd/>
            </a:ln>
            <a:effectLst/>
          </p:spPr>
          <p:txBody>
            <a:bodyPr/>
            <a:lstStyle/>
            <a:p>
              <a:endParaRPr lang="zh-CN" altLang="en-US"/>
            </a:p>
          </p:txBody>
        </p:sp>
        <p:sp>
          <p:nvSpPr>
            <p:cNvPr id="18496" name="Line 64"/>
            <p:cNvSpPr>
              <a:spLocks noChangeShapeType="1"/>
            </p:cNvSpPr>
            <p:nvPr/>
          </p:nvSpPr>
          <p:spPr bwMode="auto">
            <a:xfrm>
              <a:off x="5568" y="2352"/>
              <a:ext cx="0" cy="1392"/>
            </a:xfrm>
            <a:prstGeom prst="line">
              <a:avLst/>
            </a:prstGeom>
            <a:noFill/>
            <a:ln w="9525">
              <a:solidFill>
                <a:schemeClr val="tx1"/>
              </a:solidFill>
              <a:round/>
              <a:headEnd/>
              <a:tailEnd/>
            </a:ln>
            <a:effectLst/>
          </p:spPr>
          <p:txBody>
            <a:bodyPr/>
            <a:lstStyle/>
            <a:p>
              <a:endParaRPr lang="zh-CN" altLang="en-US"/>
            </a:p>
          </p:txBody>
        </p:sp>
        <p:sp>
          <p:nvSpPr>
            <p:cNvPr id="18497" name="Line 65"/>
            <p:cNvSpPr>
              <a:spLocks noChangeShapeType="1"/>
            </p:cNvSpPr>
            <p:nvPr/>
          </p:nvSpPr>
          <p:spPr bwMode="auto">
            <a:xfrm>
              <a:off x="5280" y="3744"/>
              <a:ext cx="288" cy="0"/>
            </a:xfrm>
            <a:prstGeom prst="line">
              <a:avLst/>
            </a:prstGeom>
            <a:noFill/>
            <a:ln w="9525">
              <a:solidFill>
                <a:schemeClr val="tx1"/>
              </a:solidFill>
              <a:round/>
              <a:headEnd/>
              <a:tailEnd/>
            </a:ln>
            <a:effectLst/>
          </p:spPr>
          <p:txBody>
            <a:bodyPr/>
            <a:lstStyle/>
            <a:p>
              <a:endParaRPr lang="zh-CN" altLang="en-US"/>
            </a:p>
          </p:txBody>
        </p:sp>
      </p:grpSp>
    </p:spTree>
    <p:extLst>
      <p:ext uri="{BB962C8B-B14F-4D97-AF65-F5344CB8AC3E}">
        <p14:creationId xmlns:p14="http://schemas.microsoft.com/office/powerpoint/2010/main" val="39080240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3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43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843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44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844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844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843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844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848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8482"/>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1"/>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8467"/>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8455"/>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18456"/>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18477"/>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18457"/>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18480"/>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18486"/>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18485"/>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nodeType="clickEffect">
                                  <p:stCondLst>
                                    <p:cond delay="0"/>
                                  </p:stCondLst>
                                  <p:childTnLst>
                                    <p:set>
                                      <p:cBhvr>
                                        <p:cTn id="82" dur="1" fill="hold">
                                          <p:stCondLst>
                                            <p:cond delay="0"/>
                                          </p:stCondLst>
                                        </p:cTn>
                                        <p:tgtEl>
                                          <p:spTgt spid="19"/>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nodeType="clickEffect">
                                  <p:stCondLst>
                                    <p:cond delay="0"/>
                                  </p:stCondLst>
                                  <p:childTnLst>
                                    <p:set>
                                      <p:cBhvr>
                                        <p:cTn id="86" dur="1" fill="hold">
                                          <p:stCondLst>
                                            <p:cond delay="0"/>
                                          </p:stCondLst>
                                        </p:cTn>
                                        <p:tgtEl>
                                          <p:spTgt spid="21"/>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184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p:bldP spid="18437" grpId="0"/>
      <p:bldP spid="18438" grpId="0"/>
      <p:bldP spid="18439" grpId="0"/>
      <p:bldP spid="18440" grpId="0"/>
      <p:bldP spid="18442" grpId="0" animBg="1"/>
      <p:bldP spid="18443" grpId="0" animBg="1"/>
      <p:bldP spid="18444" grpId="0" animBg="1"/>
      <p:bldP spid="18455" grpId="0"/>
      <p:bldP spid="18456" grpId="0" animBg="1"/>
      <p:bldP spid="18457" grpId="0"/>
      <p:bldP spid="18467" grpId="0"/>
      <p:bldP spid="18477" grpId="0"/>
      <p:bldP spid="18478" grpId="0" animBg="1"/>
      <p:bldP spid="18480" grpId="0" animBg="1"/>
      <p:bldP spid="18482" grpId="0"/>
      <p:bldP spid="18483" grpId="0" animBg="1"/>
      <p:bldP spid="18485" grpId="0"/>
      <p:bldP spid="1848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1143000" y="990600"/>
            <a:ext cx="4267200" cy="457200"/>
          </a:xfrm>
          <a:prstGeom prst="rect">
            <a:avLst/>
          </a:prstGeom>
          <a:noFill/>
          <a:ln w="12700" cap="sq">
            <a:noFill/>
            <a:miter lim="800000"/>
            <a:headEnd type="none" w="sm" len="sm"/>
            <a:tailEnd type="none" w="sm" len="sm"/>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endParaRPr kumimoji="1" lang="zh-CN" altLang="zh-CN" sz="2400" b="0" i="0" u="none" strike="noStrike" kern="1200" cap="none" spc="0" normalizeH="0" baseline="0" noProof="0">
              <a:ln>
                <a:noFill/>
              </a:ln>
              <a:solidFill>
                <a:prstClr val="black"/>
              </a:solidFill>
              <a:effectLst/>
              <a:uLnTx/>
              <a:uFillTx/>
              <a:latin typeface="Times New Roman" pitchFamily="18" charset="0"/>
              <a:ea typeface="宋体" panose="02010600030101010101" pitchFamily="2" charset="-122"/>
              <a:cs typeface="+mn-cs"/>
            </a:endParaRPr>
          </a:p>
        </p:txBody>
      </p:sp>
      <p:sp>
        <p:nvSpPr>
          <p:cNvPr id="19459" name="Text Box 3"/>
          <p:cNvSpPr txBox="1">
            <a:spLocks noChangeArrowheads="1"/>
          </p:cNvSpPr>
          <p:nvPr/>
        </p:nvSpPr>
        <p:spPr bwMode="auto">
          <a:xfrm>
            <a:off x="1143000" y="685800"/>
            <a:ext cx="4495800" cy="914400"/>
          </a:xfrm>
          <a:prstGeom prst="rect">
            <a:avLst/>
          </a:prstGeom>
          <a:solidFill>
            <a:schemeClr val="bg1"/>
          </a:solidFill>
          <a:ln w="12700" cap="sq">
            <a:noFill/>
            <a:miter lim="800000"/>
            <a:headEnd type="none" w="sm" len="sm"/>
            <a:tailEnd type="none" w="sm" len="sm"/>
          </a:ln>
          <a:effectLst/>
          <a:scene3d>
            <a:camera prst="legacyObliqueTopRight"/>
            <a:lightRig rig="legacyFlat3" dir="b"/>
          </a:scene3d>
          <a:sp3d extrusionH="430200" prstMaterial="legacyMatte">
            <a:bevelT w="13500" h="13500" prst="angle"/>
            <a:bevelB w="13500" h="13500" prst="angle"/>
            <a:extrusionClr>
              <a:schemeClr val="bg1"/>
            </a:extrusionClr>
          </a:sp3d>
        </p:spPr>
        <p:txBody>
          <a:bodyPr>
            <a:spAutoFit/>
            <a:flatTx/>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1" lang="zh-CN" altLang="en-US" sz="5400" b="1" i="0" u="none" strike="noStrike" kern="1200" cap="none" spc="0" normalizeH="0" baseline="0" noProof="0">
                <a:ln>
                  <a:noFill/>
                </a:ln>
                <a:solidFill>
                  <a:srgbClr val="0000FF"/>
                </a:solidFill>
                <a:effectLst/>
                <a:uLnTx/>
                <a:uFillTx/>
                <a:latin typeface="Times New Roman" pitchFamily="18" charset="0"/>
                <a:ea typeface="华文新魏" pitchFamily="2" charset="-122"/>
                <a:cs typeface="+mn-cs"/>
              </a:rPr>
              <a:t>作者写作思路</a:t>
            </a:r>
          </a:p>
        </p:txBody>
      </p:sp>
      <p:sp>
        <p:nvSpPr>
          <p:cNvPr id="19460" name="Text Box 4" descr="水滴"/>
          <p:cNvSpPr txBox="1">
            <a:spLocks noChangeArrowheads="1"/>
          </p:cNvSpPr>
          <p:nvPr/>
        </p:nvSpPr>
        <p:spPr bwMode="auto">
          <a:xfrm>
            <a:off x="1295400" y="2209800"/>
            <a:ext cx="1905000" cy="669925"/>
          </a:xfrm>
          <a:prstGeom prst="rect">
            <a:avLst/>
          </a:prstGeom>
          <a:blipFill dpi="0" rotWithShape="0">
            <a:blip r:embed="rId2"/>
            <a:srcRect/>
            <a:tile tx="0" ty="0" sx="100000" sy="100000" flip="none" algn="tl"/>
          </a:blipFill>
          <a:ln w="28575" cap="sq">
            <a:miter lim="800000"/>
            <a:headEnd type="none" w="sm" len="sm"/>
            <a:tailEnd type="none" w="sm" len="sm"/>
          </a:ln>
          <a:effectLst/>
          <a:scene3d>
            <a:camera prst="legacyObliqueTopRight"/>
            <a:lightRig rig="legacyFlat3" dir="b"/>
          </a:scene3d>
          <a:sp3d extrusionH="430200" prstMaterial="legacyMatte">
            <a:bevelT w="13500" h="13500" prst="angle"/>
            <a:bevelB w="13500" h="13500" prst="angle"/>
            <a:extrusionClr>
              <a:srgbClr val="CCFFFF"/>
            </a:extrusionClr>
          </a:sp3d>
        </p:spPr>
        <p:txBody>
          <a:bodyPr>
            <a:spAutoFit/>
            <a:flatTx/>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1" lang="en-US" altLang="zh-CN" sz="2400" b="0" i="0" u="none" strike="noStrike" kern="1200" cap="none" spc="0" normalizeH="0" baseline="0" noProof="0" dirty="0">
                <a:ln>
                  <a:noFill/>
                </a:ln>
                <a:solidFill>
                  <a:prstClr val="black"/>
                </a:solidFill>
                <a:effectLst/>
                <a:uLnTx/>
                <a:uFillTx/>
                <a:latin typeface="Times New Roman" pitchFamily="18" charset="0"/>
                <a:ea typeface="宋体" panose="02010600030101010101" pitchFamily="2" charset="-122"/>
                <a:cs typeface="+mn-cs"/>
              </a:rPr>
              <a:t>   </a:t>
            </a:r>
            <a:r>
              <a:rPr kumimoji="1" lang="zh-CN" altLang="en-US" sz="3600" b="1" i="0" u="none" strike="noStrike" kern="1200" cap="none" spc="0" normalizeH="0" baseline="0" noProof="0" dirty="0">
                <a:ln>
                  <a:noFill/>
                </a:ln>
                <a:solidFill>
                  <a:srgbClr val="FF3300"/>
                </a:solidFill>
                <a:effectLst/>
                <a:uLnTx/>
                <a:uFillTx/>
                <a:latin typeface="Times New Roman" pitchFamily="18" charset="0"/>
                <a:ea typeface="华文新魏" pitchFamily="2" charset="-122"/>
                <a:cs typeface="+mn-cs"/>
              </a:rPr>
              <a:t>树靶子</a:t>
            </a:r>
          </a:p>
        </p:txBody>
      </p:sp>
      <p:sp>
        <p:nvSpPr>
          <p:cNvPr id="19461" name="Line 5"/>
          <p:cNvSpPr>
            <a:spLocks noChangeShapeType="1"/>
          </p:cNvSpPr>
          <p:nvPr/>
        </p:nvSpPr>
        <p:spPr bwMode="auto">
          <a:xfrm>
            <a:off x="2438400" y="2895600"/>
            <a:ext cx="0" cy="685800"/>
          </a:xfrm>
          <a:prstGeom prst="line">
            <a:avLst/>
          </a:prstGeom>
          <a:noFill/>
          <a:ln w="38100" cap="sq">
            <a:solidFill>
              <a:schemeClr val="tx1"/>
            </a:solidFill>
            <a:round/>
            <a:headEnd type="none" w="sm" len="sm"/>
            <a:tailEnd type="triangle" w="sm" len="sm"/>
          </a:ln>
          <a:effectLst/>
        </p:spPr>
        <p:txBody>
          <a:bodyPr wrap="none"/>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9462" name="Line 6"/>
          <p:cNvSpPr>
            <a:spLocks noChangeShapeType="1"/>
          </p:cNvSpPr>
          <p:nvPr/>
        </p:nvSpPr>
        <p:spPr bwMode="auto">
          <a:xfrm flipH="1">
            <a:off x="3352800" y="2514600"/>
            <a:ext cx="457200" cy="0"/>
          </a:xfrm>
          <a:prstGeom prst="line">
            <a:avLst/>
          </a:prstGeom>
          <a:noFill/>
          <a:ln w="38100" cap="sq">
            <a:solidFill>
              <a:schemeClr val="tx1"/>
            </a:solidFill>
            <a:round/>
            <a:headEnd type="none" w="sm" len="sm"/>
            <a:tailEnd type="triangle" w="sm" len="sm"/>
          </a:ln>
          <a:effectLst/>
        </p:spPr>
        <p:txBody>
          <a:bodyPr wrap="none"/>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9463" name="Text Box 7" descr="永恒"/>
          <p:cNvSpPr txBox="1">
            <a:spLocks noChangeArrowheads="1"/>
          </p:cNvSpPr>
          <p:nvPr/>
        </p:nvSpPr>
        <p:spPr bwMode="auto">
          <a:xfrm>
            <a:off x="3886200" y="2133600"/>
            <a:ext cx="1752600" cy="669925"/>
          </a:xfrm>
          <a:prstGeom prst="rect">
            <a:avLst/>
          </a:prstGeom>
          <a:blipFill dpi="0" rotWithShape="0">
            <a:blip r:embed="rId3"/>
            <a:srcRect/>
            <a:tile tx="0" ty="0" sx="100000" sy="100000" flip="none" algn="tl"/>
          </a:blipFill>
          <a:ln w="28575" cap="sq">
            <a:miter lim="800000"/>
            <a:headEnd type="none" w="sm" len="sm"/>
            <a:tailEnd type="none" w="sm" len="sm"/>
          </a:ln>
          <a:effectLst/>
          <a:scene3d>
            <a:camera prst="legacyObliqueTopRight"/>
            <a:lightRig rig="legacyFlat3" dir="b"/>
          </a:scene3d>
          <a:sp3d extrusionH="430200" prstMaterial="legacyMatte">
            <a:bevelT w="13500" h="13500" prst="angle"/>
            <a:bevelB w="13500" h="13500" prst="angle"/>
            <a:extrusionClr>
              <a:srgbClr val="FFFFCC"/>
            </a:extrusionClr>
          </a:sp3d>
        </p:spPr>
        <p:txBody>
          <a:bodyPr>
            <a:spAutoFit/>
            <a:flatTx/>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1" lang="en-US" altLang="zh-CN" sz="2400" b="0" i="0" u="none" strike="noStrike" kern="1200" cap="none" spc="0" normalizeH="0" baseline="0" noProof="0" dirty="0">
                <a:ln>
                  <a:noFill/>
                </a:ln>
                <a:solidFill>
                  <a:prstClr val="black"/>
                </a:solidFill>
                <a:effectLst/>
                <a:uLnTx/>
                <a:uFillTx/>
                <a:latin typeface="Times New Roman" pitchFamily="18" charset="0"/>
                <a:ea typeface="宋体" panose="02010600030101010101" pitchFamily="2" charset="-122"/>
                <a:cs typeface="+mn-cs"/>
              </a:rPr>
              <a:t> </a:t>
            </a:r>
            <a:r>
              <a:rPr kumimoji="1" lang="zh-CN" altLang="en-US" sz="3600" b="1" i="0" u="none" strike="noStrike" kern="1200" cap="none" spc="0" normalizeH="0" baseline="0" noProof="0" dirty="0">
                <a:ln>
                  <a:noFill/>
                </a:ln>
                <a:solidFill>
                  <a:srgbClr val="FF3300"/>
                </a:solidFill>
                <a:effectLst/>
                <a:uLnTx/>
                <a:uFillTx/>
                <a:latin typeface="Times New Roman" pitchFamily="18" charset="0"/>
                <a:ea typeface="华文新魏" pitchFamily="2" charset="-122"/>
                <a:cs typeface="+mn-cs"/>
              </a:rPr>
              <a:t>打靶子</a:t>
            </a:r>
          </a:p>
        </p:txBody>
      </p:sp>
      <p:sp>
        <p:nvSpPr>
          <p:cNvPr id="19464" name="Text Box 8" descr="新闻纸"/>
          <p:cNvSpPr txBox="1">
            <a:spLocks noChangeArrowheads="1"/>
          </p:cNvSpPr>
          <p:nvPr/>
        </p:nvSpPr>
        <p:spPr bwMode="auto">
          <a:xfrm>
            <a:off x="1295400" y="3810000"/>
            <a:ext cx="2133600" cy="1465263"/>
          </a:xfrm>
          <a:prstGeom prst="rect">
            <a:avLst/>
          </a:prstGeom>
          <a:blipFill dpi="0" rotWithShape="0">
            <a:blip r:embed="rId4"/>
            <a:srcRect/>
            <a:tile tx="0" ty="0" sx="100000" sy="100000" flip="none" algn="tl"/>
          </a:blipFill>
          <a:ln w="28575" cap="sq">
            <a:noFill/>
            <a:miter lim="800000"/>
            <a:headEnd type="none" w="sm" len="sm"/>
            <a:tailEnd type="none" w="sm" len="sm"/>
          </a:ln>
          <a:effectLst/>
          <a:scene3d>
            <a:camera prst="legacyObliqueTopRight"/>
            <a:lightRig rig="legacyFlat3" dir="b"/>
          </a:scene3d>
          <a:sp3d extrusionH="430200" prstMaterial="legacyMatte">
            <a:bevelT w="13500" h="13500" prst="angle"/>
            <a:bevelB w="13500" h="13500" prst="angle"/>
            <a:extrusionClr>
              <a:srgbClr val="F8F8F8"/>
            </a:extrusionClr>
          </a:sp3d>
        </p:spPr>
        <p:txBody>
          <a:bodyPr>
            <a:spAutoFit/>
            <a:flatTx/>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1" lang="en-US" altLang="zh-CN" sz="2400" b="0" i="0" u="none" strike="noStrike" kern="1200" cap="none" spc="0" normalizeH="0" baseline="0" noProof="0" dirty="0">
                <a:ln>
                  <a:noFill/>
                </a:ln>
                <a:solidFill>
                  <a:prstClr val="black"/>
                </a:solidFill>
                <a:effectLst/>
                <a:uLnTx/>
                <a:uFillTx/>
                <a:latin typeface="Times New Roman" pitchFamily="18" charset="0"/>
                <a:ea typeface="宋体" panose="02010600030101010101" pitchFamily="2" charset="-122"/>
                <a:cs typeface="+mn-cs"/>
              </a:rPr>
              <a:t>  </a:t>
            </a:r>
            <a:r>
              <a:rPr kumimoji="1" lang="en-US" altLang="zh-CN" sz="3600" b="1" i="0" u="none" strike="noStrike" kern="1200" cap="none" spc="0" normalizeH="0" baseline="0" noProof="0" dirty="0">
                <a:ln>
                  <a:noFill/>
                </a:ln>
                <a:solidFill>
                  <a:srgbClr val="FF3300"/>
                </a:solidFill>
                <a:effectLst/>
                <a:uLnTx/>
                <a:uFillTx/>
                <a:latin typeface="华文新魏" pitchFamily="2" charset="-122"/>
                <a:ea typeface="华文新魏" pitchFamily="2" charset="-122"/>
                <a:cs typeface="+mn-cs"/>
              </a:rPr>
              <a:t> </a:t>
            </a:r>
            <a:r>
              <a:rPr kumimoji="1" lang="zh-CN" altLang="en-US" sz="3600" b="1" i="0" u="none" strike="noStrike" kern="1200" cap="none" spc="0" normalizeH="0" baseline="0" noProof="0" dirty="0">
                <a:ln>
                  <a:noFill/>
                </a:ln>
                <a:solidFill>
                  <a:srgbClr val="FF3300"/>
                </a:solidFill>
                <a:effectLst/>
                <a:uLnTx/>
                <a:uFillTx/>
                <a:latin typeface="华文新魏" pitchFamily="2" charset="-122"/>
                <a:ea typeface="华文新魏" pitchFamily="2" charset="-122"/>
                <a:cs typeface="+mn-cs"/>
              </a:rPr>
              <a:t>摆</a:t>
            </a:r>
            <a:r>
              <a:rPr kumimoji="1" lang="zh-CN" altLang="en-US" sz="3600" b="1" i="0" u="none" strike="noStrike" kern="1200" cap="none" spc="0" normalizeH="0" baseline="0" noProof="0" dirty="0">
                <a:ln>
                  <a:noFill/>
                </a:ln>
                <a:solidFill>
                  <a:srgbClr val="FF3300"/>
                </a:solidFill>
                <a:effectLst/>
                <a:uLnTx/>
                <a:uFillTx/>
                <a:latin typeface="Times New Roman" pitchFamily="18" charset="0"/>
                <a:ea typeface="华文新魏" pitchFamily="2" charset="-122"/>
                <a:cs typeface="+mn-cs"/>
              </a:rPr>
              <a:t>敌人</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1" lang="zh-CN" altLang="en-US" sz="3600" b="1" i="0" u="none" strike="noStrike" kern="1200" cap="none" spc="0" normalizeH="0" baseline="0" noProof="0" dirty="0">
                <a:ln>
                  <a:noFill/>
                </a:ln>
                <a:solidFill>
                  <a:srgbClr val="FF3300"/>
                </a:solidFill>
                <a:effectLst/>
                <a:uLnTx/>
                <a:uFillTx/>
                <a:latin typeface="Times New Roman" pitchFamily="18" charset="0"/>
                <a:ea typeface="华文新魏" pitchFamily="2" charset="-122"/>
                <a:cs typeface="+mn-cs"/>
              </a:rPr>
              <a:t>    论点</a:t>
            </a:r>
          </a:p>
        </p:txBody>
      </p:sp>
      <p:sp>
        <p:nvSpPr>
          <p:cNvPr id="19465" name="Line 9"/>
          <p:cNvSpPr>
            <a:spLocks noChangeShapeType="1"/>
          </p:cNvSpPr>
          <p:nvPr/>
        </p:nvSpPr>
        <p:spPr bwMode="auto">
          <a:xfrm>
            <a:off x="4800600" y="2895600"/>
            <a:ext cx="0" cy="685800"/>
          </a:xfrm>
          <a:prstGeom prst="line">
            <a:avLst/>
          </a:prstGeom>
          <a:noFill/>
          <a:ln w="38100" cap="sq">
            <a:solidFill>
              <a:schemeClr val="tx1"/>
            </a:solidFill>
            <a:round/>
            <a:headEnd type="none" w="sm" len="sm"/>
            <a:tailEnd type="triangle" w="sm" len="sm"/>
          </a:ln>
          <a:effectLst/>
        </p:spPr>
        <p:txBody>
          <a:bodyPr wrap="none"/>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9466" name="Text Box 10" descr="水滴"/>
          <p:cNvSpPr txBox="1">
            <a:spLocks noChangeArrowheads="1"/>
          </p:cNvSpPr>
          <p:nvPr/>
        </p:nvSpPr>
        <p:spPr bwMode="auto">
          <a:xfrm>
            <a:off x="3733800" y="3810000"/>
            <a:ext cx="1905000" cy="1465263"/>
          </a:xfrm>
          <a:prstGeom prst="rect">
            <a:avLst/>
          </a:prstGeom>
          <a:blipFill dpi="0" rotWithShape="0">
            <a:blip r:embed="rId2"/>
            <a:srcRect/>
            <a:tile tx="0" ty="0" sx="100000" sy="100000" flip="none" algn="tl"/>
          </a:blipFill>
          <a:ln w="28575" cap="sq">
            <a:noFill/>
            <a:miter lim="800000"/>
            <a:headEnd type="none" w="sm" len="sm"/>
            <a:tailEnd type="none" w="sm" len="sm"/>
          </a:ln>
          <a:effectLst/>
          <a:scene3d>
            <a:camera prst="legacyObliqueTopRight"/>
            <a:lightRig rig="legacyFlat3" dir="b"/>
          </a:scene3d>
          <a:sp3d extrusionH="430200" prstMaterial="legacyMatte">
            <a:bevelT w="13500" h="13500" prst="angle"/>
            <a:bevelB w="13500" h="13500" prst="angle"/>
            <a:extrusionClr>
              <a:srgbClr val="CCFFFF"/>
            </a:extrusionClr>
          </a:sp3d>
        </p:spPr>
        <p:txBody>
          <a:bodyPr>
            <a:spAutoFit/>
            <a:flatTx/>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1" lang="en-US" altLang="zh-CN" sz="2400" b="0" i="0" u="none" strike="noStrike" kern="1200" cap="none" spc="0" normalizeH="0" baseline="0" noProof="0" dirty="0">
                <a:ln>
                  <a:noFill/>
                </a:ln>
                <a:solidFill>
                  <a:prstClr val="black"/>
                </a:solidFill>
                <a:effectLst/>
                <a:uLnTx/>
                <a:uFillTx/>
                <a:latin typeface="Times New Roman" pitchFamily="18" charset="0"/>
                <a:ea typeface="宋体" panose="02010600030101010101" pitchFamily="2" charset="-122"/>
                <a:cs typeface="+mn-cs"/>
              </a:rPr>
              <a:t> </a:t>
            </a:r>
            <a:r>
              <a:rPr kumimoji="1" lang="zh-CN" altLang="en-US" sz="3600" b="1" i="0" u="none" strike="noStrike" kern="1200" cap="none" spc="0" normalizeH="0" baseline="0" noProof="0" dirty="0">
                <a:ln>
                  <a:noFill/>
                </a:ln>
                <a:solidFill>
                  <a:srgbClr val="FF3300"/>
                </a:solidFill>
                <a:effectLst/>
                <a:uLnTx/>
                <a:uFillTx/>
                <a:latin typeface="Times New Roman" pitchFamily="18" charset="0"/>
                <a:ea typeface="华文新魏" pitchFamily="2" charset="-122"/>
                <a:cs typeface="+mn-cs"/>
              </a:rPr>
              <a:t>驳敌人</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1" lang="zh-CN" altLang="en-US" sz="3600" b="1" i="0" u="none" strike="noStrike" kern="1200" cap="none" spc="0" normalizeH="0" baseline="0" noProof="0" dirty="0">
                <a:ln>
                  <a:noFill/>
                </a:ln>
                <a:solidFill>
                  <a:srgbClr val="FF3300"/>
                </a:solidFill>
                <a:effectLst/>
                <a:uLnTx/>
                <a:uFillTx/>
                <a:latin typeface="Times New Roman" pitchFamily="18" charset="0"/>
                <a:ea typeface="华文新魏" pitchFamily="2" charset="-122"/>
                <a:cs typeface="+mn-cs"/>
              </a:rPr>
              <a:t>   论证            </a:t>
            </a:r>
          </a:p>
        </p:txBody>
      </p:sp>
      <p:sp>
        <p:nvSpPr>
          <p:cNvPr id="19467" name="Line 11"/>
          <p:cNvSpPr>
            <a:spLocks noChangeShapeType="1"/>
          </p:cNvSpPr>
          <p:nvPr/>
        </p:nvSpPr>
        <p:spPr bwMode="auto">
          <a:xfrm>
            <a:off x="5638800" y="2514600"/>
            <a:ext cx="533400" cy="0"/>
          </a:xfrm>
          <a:prstGeom prst="line">
            <a:avLst/>
          </a:prstGeom>
          <a:noFill/>
          <a:ln w="38100" cap="sq">
            <a:solidFill>
              <a:schemeClr val="tx1"/>
            </a:solidFill>
            <a:round/>
            <a:headEnd type="none" w="sm" len="sm"/>
            <a:tailEnd type="triangle" w="sm" len="sm"/>
          </a:ln>
          <a:effectLst/>
        </p:spPr>
        <p:txBody>
          <a:bodyPr wrap="none"/>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9468" name="Text Box 12" descr="蓝色砂纸"/>
          <p:cNvSpPr txBox="1">
            <a:spLocks noChangeArrowheads="1"/>
          </p:cNvSpPr>
          <p:nvPr/>
        </p:nvSpPr>
        <p:spPr bwMode="auto">
          <a:xfrm>
            <a:off x="6248400" y="2209800"/>
            <a:ext cx="2057400" cy="641350"/>
          </a:xfrm>
          <a:prstGeom prst="rect">
            <a:avLst/>
          </a:prstGeom>
          <a:blipFill dpi="0" rotWithShape="0">
            <a:blip r:embed="rId5"/>
            <a:srcRect/>
            <a:tile tx="0" ty="0" sx="100000" sy="100000" flip="none" algn="tl"/>
          </a:blipFill>
          <a:ln w="28575" cap="sq">
            <a:noFill/>
            <a:miter lim="800000"/>
            <a:headEnd type="none" w="sm" len="sm"/>
            <a:tailEnd type="none" w="sm" len="sm"/>
          </a:ln>
          <a:effectLst/>
          <a:scene3d>
            <a:camera prst="legacyObliqueTopRight"/>
            <a:lightRig rig="legacyFlat3" dir="b"/>
          </a:scene3d>
          <a:sp3d extrusionH="430200" prstMaterial="legacyMatte">
            <a:bevelT w="13500" h="13500" prst="angle"/>
            <a:bevelB w="13500" h="13500" prst="angle"/>
            <a:extrusionClr>
              <a:srgbClr val="CCECFF"/>
            </a:extrusionClr>
          </a:sp3d>
        </p:spPr>
        <p:txBody>
          <a:bodyPr>
            <a:spAutoFit/>
            <a:flatTx/>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1" lang="en-US" altLang="zh-CN" sz="3600" b="1" i="0" u="none" strike="noStrike" kern="1200" cap="none" spc="0" normalizeH="0" baseline="0" noProof="0" dirty="0">
                <a:ln>
                  <a:noFill/>
                </a:ln>
                <a:solidFill>
                  <a:srgbClr val="FF3300"/>
                </a:solidFill>
                <a:effectLst/>
                <a:uLnTx/>
                <a:uFillTx/>
                <a:latin typeface="Times New Roman" pitchFamily="18" charset="0"/>
                <a:ea typeface="华文新魏" pitchFamily="2" charset="-122"/>
                <a:cs typeface="+mn-cs"/>
              </a:rPr>
              <a:t>  </a:t>
            </a:r>
            <a:r>
              <a:rPr kumimoji="1" lang="zh-CN" altLang="en-US" sz="3600" b="1" i="0" u="none" strike="noStrike" kern="1200" cap="none" spc="0" normalizeH="0" baseline="0" noProof="0" dirty="0">
                <a:ln>
                  <a:noFill/>
                </a:ln>
                <a:solidFill>
                  <a:srgbClr val="FF3300"/>
                </a:solidFill>
                <a:effectLst/>
                <a:uLnTx/>
                <a:uFillTx/>
                <a:latin typeface="Times New Roman" pitchFamily="18" charset="0"/>
                <a:ea typeface="华文新魏" pitchFamily="2" charset="-122"/>
                <a:cs typeface="+mn-cs"/>
              </a:rPr>
              <a:t>立观点</a:t>
            </a:r>
          </a:p>
        </p:txBody>
      </p:sp>
      <p:sp>
        <p:nvSpPr>
          <p:cNvPr id="19469" name="Line 13"/>
          <p:cNvSpPr>
            <a:spLocks noChangeShapeType="1"/>
          </p:cNvSpPr>
          <p:nvPr/>
        </p:nvSpPr>
        <p:spPr bwMode="auto">
          <a:xfrm>
            <a:off x="7239000" y="2895600"/>
            <a:ext cx="0" cy="685800"/>
          </a:xfrm>
          <a:prstGeom prst="line">
            <a:avLst/>
          </a:prstGeom>
          <a:noFill/>
          <a:ln w="38100" cap="sq">
            <a:solidFill>
              <a:schemeClr val="tx1"/>
            </a:solidFill>
            <a:round/>
            <a:headEnd type="none" w="sm" len="sm"/>
            <a:tailEnd type="triangle" w="sm" len="sm"/>
          </a:ln>
          <a:effectLst/>
        </p:spPr>
        <p:txBody>
          <a:bodyPr wrap="none"/>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9470" name="Text Box 14" descr="再生纸"/>
          <p:cNvSpPr txBox="1">
            <a:spLocks noChangeArrowheads="1"/>
          </p:cNvSpPr>
          <p:nvPr/>
        </p:nvSpPr>
        <p:spPr bwMode="auto">
          <a:xfrm>
            <a:off x="6019800" y="3810000"/>
            <a:ext cx="2362200" cy="1465263"/>
          </a:xfrm>
          <a:prstGeom prst="rect">
            <a:avLst/>
          </a:prstGeom>
          <a:blipFill dpi="0" rotWithShape="0">
            <a:blip r:embed="rId6"/>
            <a:srcRect/>
            <a:tile tx="0" ty="0" sx="100000" sy="100000" flip="none" algn="tl"/>
          </a:blipFill>
          <a:ln w="28575" cap="sq">
            <a:noFill/>
            <a:miter lim="800000"/>
            <a:headEnd type="none" w="sm" len="sm"/>
            <a:tailEnd type="none" w="sm" len="sm"/>
          </a:ln>
          <a:effectLst/>
          <a:scene3d>
            <a:camera prst="legacyObliqueTopRight"/>
            <a:lightRig rig="legacyFlat3" dir="b"/>
          </a:scene3d>
          <a:sp3d extrusionH="430200" prstMaterial="legacyMatte">
            <a:bevelT w="13500" h="13500" prst="angle"/>
            <a:bevelB w="13500" h="13500" prst="angle"/>
            <a:extrusionClr>
              <a:srgbClr val="FFFFFF"/>
            </a:extrusionClr>
          </a:sp3d>
        </p:spPr>
        <p:txBody>
          <a:bodyPr>
            <a:spAutoFit/>
            <a:flatTx/>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1" lang="en-US" altLang="zh-CN" sz="2400" b="0" i="0" u="none" strike="noStrike" kern="1200" cap="none" spc="0" normalizeH="0" baseline="0" noProof="0" dirty="0">
                <a:ln>
                  <a:noFill/>
                </a:ln>
                <a:solidFill>
                  <a:prstClr val="black"/>
                </a:solidFill>
                <a:effectLst/>
                <a:uLnTx/>
                <a:uFillTx/>
                <a:latin typeface="Times New Roman" pitchFamily="18" charset="0"/>
                <a:ea typeface="宋体" panose="02010600030101010101" pitchFamily="2" charset="-122"/>
                <a:cs typeface="+mn-cs"/>
              </a:rPr>
              <a:t>    </a:t>
            </a:r>
            <a:r>
              <a:rPr kumimoji="1" lang="zh-CN" altLang="en-US" sz="3600" b="1" i="0" u="none" strike="noStrike" kern="1200" cap="none" spc="0" normalizeH="0" baseline="0" noProof="0" dirty="0">
                <a:ln>
                  <a:noFill/>
                </a:ln>
                <a:solidFill>
                  <a:srgbClr val="FF3300"/>
                </a:solidFill>
                <a:effectLst/>
                <a:uLnTx/>
                <a:uFillTx/>
                <a:latin typeface="华文新魏" pitchFamily="2" charset="-122"/>
                <a:ea typeface="华文新魏" pitchFamily="2" charset="-122"/>
                <a:cs typeface="+mn-cs"/>
              </a:rPr>
              <a:t>证明自己</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1" lang="zh-CN" altLang="en-US" sz="3600" b="1" i="0" u="none" strike="noStrike" kern="1200" cap="none" spc="0" normalizeH="0" baseline="0" noProof="0" dirty="0">
                <a:ln>
                  <a:noFill/>
                </a:ln>
                <a:solidFill>
                  <a:srgbClr val="FF3300"/>
                </a:solidFill>
                <a:effectLst/>
                <a:uLnTx/>
                <a:uFillTx/>
                <a:latin typeface="华文新魏" pitchFamily="2" charset="-122"/>
                <a:ea typeface="华文新魏" pitchFamily="2" charset="-122"/>
                <a:cs typeface="+mn-cs"/>
              </a:rPr>
              <a:t>     观点</a:t>
            </a:r>
          </a:p>
        </p:txBody>
      </p:sp>
    </p:spTree>
    <p:extLst>
      <p:ext uri="{BB962C8B-B14F-4D97-AF65-F5344CB8AC3E}">
        <p14:creationId xmlns:p14="http://schemas.microsoft.com/office/powerpoint/2010/main" val="21502119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1945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5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60"/>
                                        </p:tgtEl>
                                        <p:attrNameLst>
                                          <p:attrName>style.visibility</p:attrName>
                                        </p:attrNameLst>
                                      </p:cBhvr>
                                      <p:to>
                                        <p:strVal val="visible"/>
                                      </p:to>
                                    </p:set>
                                  </p:childTnLst>
                                </p:cTn>
                              </p:par>
                            </p:childTnLst>
                          </p:cTn>
                        </p:par>
                        <p:par>
                          <p:cTn id="15" fill="hold">
                            <p:stCondLst>
                              <p:cond delay="0"/>
                            </p:stCondLst>
                            <p:childTnLst>
                              <p:par>
                                <p:cTn id="16" presetID="1" presetClass="entr" presetSubtype="0" fill="hold" grpId="0" nodeType="afterEffect">
                                  <p:stCondLst>
                                    <p:cond delay="0"/>
                                  </p:stCondLst>
                                  <p:childTnLst>
                                    <p:set>
                                      <p:cBhvr>
                                        <p:cTn id="17" dur="1" fill="hold">
                                          <p:stCondLst>
                                            <p:cond delay="0"/>
                                          </p:stCondLst>
                                        </p:cTn>
                                        <p:tgtEl>
                                          <p:spTgt spid="19461"/>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9464"/>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9462"/>
                                        </p:tgtEl>
                                        <p:attrNameLst>
                                          <p:attrName>style.visibility</p:attrName>
                                        </p:attrNameLst>
                                      </p:cBhvr>
                                      <p:to>
                                        <p:strVal val="visible"/>
                                      </p:to>
                                    </p:set>
                                  </p:childTnLst>
                                </p:cTn>
                              </p:par>
                            </p:childTnLst>
                          </p:cTn>
                        </p:par>
                        <p:par>
                          <p:cTn id="26" fill="hold">
                            <p:stCondLst>
                              <p:cond delay="0"/>
                            </p:stCondLst>
                            <p:childTnLst>
                              <p:par>
                                <p:cTn id="27" presetID="1" presetClass="entr" presetSubtype="0" fill="hold" grpId="0" nodeType="afterEffect">
                                  <p:stCondLst>
                                    <p:cond delay="0"/>
                                  </p:stCondLst>
                                  <p:childTnLst>
                                    <p:set>
                                      <p:cBhvr>
                                        <p:cTn id="28" dur="1" fill="hold">
                                          <p:stCondLst>
                                            <p:cond delay="0"/>
                                          </p:stCondLst>
                                        </p:cTn>
                                        <p:tgtEl>
                                          <p:spTgt spid="1946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946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946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946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946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9469"/>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94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utoUpdateAnimBg="0"/>
      <p:bldP spid="19459" grpId="0" animBg="1" autoUpdateAnimBg="0"/>
      <p:bldP spid="19460" grpId="0" animBg="1" autoUpdateAnimBg="0"/>
      <p:bldP spid="19461" grpId="0" animBg="1"/>
      <p:bldP spid="19462" grpId="0" animBg="1"/>
      <p:bldP spid="19463" grpId="0" animBg="1" autoUpdateAnimBg="0"/>
      <p:bldP spid="19464" grpId="0" animBg="1" autoUpdateAnimBg="0"/>
      <p:bldP spid="19465" grpId="0" animBg="1"/>
      <p:bldP spid="19466" grpId="0" animBg="1" autoUpdateAnimBg="0"/>
      <p:bldP spid="19467" grpId="0" animBg="1"/>
      <p:bldP spid="19468" grpId="0" animBg="1" autoUpdateAnimBg="0"/>
      <p:bldP spid="19469" grpId="0" animBg="1"/>
      <p:bldP spid="19470"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36513" y="44450"/>
            <a:ext cx="1871662" cy="720725"/>
          </a:xfrm>
        </p:spPr>
        <p:txBody>
          <a:bodyPr/>
          <a:lstStyle/>
          <a:p>
            <a:r>
              <a:rPr lang="zh-CN" altLang="en-US" sz="2800" b="1">
                <a:solidFill>
                  <a:srgbClr val="FF3300"/>
                </a:solidFill>
                <a:ea typeface="黑体" pitchFamily="49" charset="-122"/>
              </a:rPr>
              <a:t>论证结构</a:t>
            </a:r>
          </a:p>
        </p:txBody>
      </p:sp>
      <p:sp>
        <p:nvSpPr>
          <p:cNvPr id="24579" name="Text Box 3"/>
          <p:cNvSpPr txBox="1">
            <a:spLocks noChangeArrowheads="1"/>
          </p:cNvSpPr>
          <p:nvPr/>
        </p:nvSpPr>
        <p:spPr bwMode="auto">
          <a:xfrm>
            <a:off x="792163" y="1901825"/>
            <a:ext cx="309562"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CN" altLang="zh-CN" sz="1600"/>
          </a:p>
        </p:txBody>
      </p:sp>
      <p:sp>
        <p:nvSpPr>
          <p:cNvPr id="24580" name="Text Box 4"/>
          <p:cNvSpPr txBox="1">
            <a:spLocks noChangeArrowheads="1"/>
          </p:cNvSpPr>
          <p:nvPr/>
        </p:nvSpPr>
        <p:spPr bwMode="auto">
          <a:xfrm>
            <a:off x="323850" y="981075"/>
            <a:ext cx="1800225" cy="118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b="1" dirty="0">
                <a:solidFill>
                  <a:srgbClr val="0000FF"/>
                </a:solidFill>
                <a:ea typeface="黑体" pitchFamily="49" charset="-122"/>
              </a:rPr>
              <a:t>一、（1-2）提出对方的论点和论据</a:t>
            </a:r>
          </a:p>
        </p:txBody>
      </p:sp>
      <p:sp>
        <p:nvSpPr>
          <p:cNvPr id="24581" name="AutoShape 5"/>
          <p:cNvSpPr>
            <a:spLocks/>
          </p:cNvSpPr>
          <p:nvPr/>
        </p:nvSpPr>
        <p:spPr bwMode="auto">
          <a:xfrm>
            <a:off x="1981200" y="909638"/>
            <a:ext cx="287338" cy="1511300"/>
          </a:xfrm>
          <a:prstGeom prst="leftBrace">
            <a:avLst>
              <a:gd name="adj1" fmla="val 43830"/>
              <a:gd name="adj2" fmla="val 50000"/>
            </a:avLst>
          </a:prstGeom>
          <a:noFill/>
          <a:ln w="9525" cap="flat"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24582" name="Text Box 6"/>
          <p:cNvSpPr txBox="1">
            <a:spLocks noChangeArrowheads="1"/>
          </p:cNvSpPr>
          <p:nvPr/>
        </p:nvSpPr>
        <p:spPr bwMode="auto">
          <a:xfrm>
            <a:off x="2124075" y="836613"/>
            <a:ext cx="18002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sz="2800" b="1">
                <a:solidFill>
                  <a:srgbClr val="0000FF"/>
                </a:solidFill>
                <a:ea typeface="黑体" pitchFamily="49" charset="-122"/>
              </a:rPr>
              <a:t>论据</a:t>
            </a:r>
          </a:p>
        </p:txBody>
      </p:sp>
      <p:sp>
        <p:nvSpPr>
          <p:cNvPr id="24583" name="Text Box 7"/>
          <p:cNvSpPr txBox="1">
            <a:spLocks noChangeArrowheads="1"/>
          </p:cNvSpPr>
          <p:nvPr/>
        </p:nvSpPr>
        <p:spPr bwMode="auto">
          <a:xfrm>
            <a:off x="2195513" y="1974850"/>
            <a:ext cx="180022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dirty="0">
                <a:solidFill>
                  <a:srgbClr val="0000FF"/>
                </a:solidFill>
                <a:ea typeface="黑体" pitchFamily="49" charset="-122"/>
              </a:rPr>
              <a:t>论点：</a:t>
            </a:r>
          </a:p>
        </p:txBody>
      </p:sp>
      <p:sp>
        <p:nvSpPr>
          <p:cNvPr id="24584" name="AutoShape 8"/>
          <p:cNvSpPr>
            <a:spLocks/>
          </p:cNvSpPr>
          <p:nvPr/>
        </p:nvSpPr>
        <p:spPr bwMode="auto">
          <a:xfrm>
            <a:off x="2916238" y="693738"/>
            <a:ext cx="288925" cy="936625"/>
          </a:xfrm>
          <a:prstGeom prst="leftBrace">
            <a:avLst>
              <a:gd name="adj1" fmla="val 27015"/>
              <a:gd name="adj2" fmla="val 50000"/>
            </a:avLst>
          </a:prstGeom>
          <a:noFill/>
          <a:ln w="9525" cap="flat"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24585" name="Text Box 9"/>
          <p:cNvSpPr txBox="1">
            <a:spLocks noChangeArrowheads="1"/>
          </p:cNvSpPr>
          <p:nvPr/>
        </p:nvSpPr>
        <p:spPr bwMode="auto">
          <a:xfrm>
            <a:off x="3203575" y="476250"/>
            <a:ext cx="68484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dirty="0">
                <a:solidFill>
                  <a:srgbClr val="0000FF"/>
                </a:solidFill>
                <a:ea typeface="黑体" pitchFamily="49" charset="-122"/>
              </a:rPr>
              <a:t>两年前：自夸“地大物博”</a:t>
            </a:r>
          </a:p>
        </p:txBody>
      </p:sp>
      <p:sp>
        <p:nvSpPr>
          <p:cNvPr id="24586" name="Text Box 10"/>
          <p:cNvSpPr txBox="1">
            <a:spLocks noChangeArrowheads="1"/>
          </p:cNvSpPr>
          <p:nvPr/>
        </p:nvSpPr>
        <p:spPr bwMode="auto">
          <a:xfrm>
            <a:off x="3203575" y="909638"/>
            <a:ext cx="684847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dirty="0">
                <a:solidFill>
                  <a:srgbClr val="0000FF"/>
                </a:solidFill>
                <a:ea typeface="黑体" pitchFamily="49" charset="-122"/>
              </a:rPr>
              <a:t>不    久：只希望着国联</a:t>
            </a:r>
          </a:p>
        </p:txBody>
      </p:sp>
      <p:sp>
        <p:nvSpPr>
          <p:cNvPr id="24587" name="Text Box 11"/>
          <p:cNvSpPr txBox="1">
            <a:spLocks noChangeArrowheads="1"/>
          </p:cNvSpPr>
          <p:nvPr/>
        </p:nvSpPr>
        <p:spPr bwMode="auto">
          <a:xfrm>
            <a:off x="3276600" y="1341438"/>
            <a:ext cx="684847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dirty="0">
                <a:solidFill>
                  <a:srgbClr val="0000FF"/>
                </a:solidFill>
                <a:ea typeface="黑体" pitchFamily="49" charset="-122"/>
              </a:rPr>
              <a:t>现    在：一味求神拜佛</a:t>
            </a:r>
          </a:p>
        </p:txBody>
      </p:sp>
      <p:sp>
        <p:nvSpPr>
          <p:cNvPr id="24588" name="Text Box 12"/>
          <p:cNvSpPr txBox="1">
            <a:spLocks noChangeArrowheads="1"/>
          </p:cNvSpPr>
          <p:nvPr/>
        </p:nvSpPr>
        <p:spPr bwMode="auto">
          <a:xfrm>
            <a:off x="3467100" y="1974850"/>
            <a:ext cx="4849813"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dirty="0">
                <a:solidFill>
                  <a:srgbClr val="FF3300"/>
                </a:solidFill>
                <a:ea typeface="黑体" pitchFamily="49" charset="-122"/>
              </a:rPr>
              <a:t>中国人失掉自信力了</a:t>
            </a:r>
          </a:p>
        </p:txBody>
      </p:sp>
      <p:sp>
        <p:nvSpPr>
          <p:cNvPr id="24589" name="Text Box 13"/>
          <p:cNvSpPr txBox="1">
            <a:spLocks noChangeArrowheads="1"/>
          </p:cNvSpPr>
          <p:nvPr/>
        </p:nvSpPr>
        <p:spPr bwMode="auto">
          <a:xfrm>
            <a:off x="647700" y="2981325"/>
            <a:ext cx="3095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CN" altLang="zh-CN" sz="1800"/>
          </a:p>
        </p:txBody>
      </p:sp>
      <p:sp>
        <p:nvSpPr>
          <p:cNvPr id="24590" name="Text Box 14"/>
          <p:cNvSpPr txBox="1">
            <a:spLocks noChangeArrowheads="1"/>
          </p:cNvSpPr>
          <p:nvPr/>
        </p:nvSpPr>
        <p:spPr bwMode="auto">
          <a:xfrm>
            <a:off x="252413" y="2636838"/>
            <a:ext cx="2592387" cy="944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dirty="0">
                <a:solidFill>
                  <a:srgbClr val="0000FF"/>
                </a:solidFill>
                <a:ea typeface="黑体" pitchFamily="49" charset="-122"/>
              </a:rPr>
              <a:t>二、(3-5)</a:t>
            </a:r>
          </a:p>
          <a:p>
            <a:r>
              <a:rPr lang="zh-CN" altLang="en-US" sz="2800" b="1" dirty="0">
                <a:solidFill>
                  <a:srgbClr val="0000FF"/>
                </a:solidFill>
                <a:ea typeface="黑体" pitchFamily="49" charset="-122"/>
              </a:rPr>
              <a:t>直接反驳</a:t>
            </a:r>
          </a:p>
        </p:txBody>
      </p:sp>
      <p:sp>
        <p:nvSpPr>
          <p:cNvPr id="24591" name="AutoShape 15"/>
          <p:cNvSpPr>
            <a:spLocks/>
          </p:cNvSpPr>
          <p:nvPr/>
        </p:nvSpPr>
        <p:spPr bwMode="auto">
          <a:xfrm>
            <a:off x="1908175" y="2636838"/>
            <a:ext cx="288925" cy="936625"/>
          </a:xfrm>
          <a:prstGeom prst="leftBrace">
            <a:avLst>
              <a:gd name="adj1" fmla="val 27015"/>
              <a:gd name="adj2" fmla="val 50000"/>
            </a:avLst>
          </a:prstGeom>
          <a:noFill/>
          <a:ln w="9525" cap="flat"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24592" name="Text Box 16"/>
          <p:cNvSpPr txBox="1">
            <a:spLocks noChangeArrowheads="1"/>
          </p:cNvSpPr>
          <p:nvPr/>
        </p:nvSpPr>
        <p:spPr bwMode="auto">
          <a:xfrm>
            <a:off x="2268538" y="2565400"/>
            <a:ext cx="684847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dirty="0">
                <a:solidFill>
                  <a:srgbClr val="0000FF"/>
                </a:solidFill>
                <a:ea typeface="黑体" pitchFamily="49" charset="-122"/>
              </a:rPr>
              <a:t>失掉的是“他信力”</a:t>
            </a:r>
          </a:p>
        </p:txBody>
      </p:sp>
      <p:sp>
        <p:nvSpPr>
          <p:cNvPr id="24593" name="Text Box 17"/>
          <p:cNvSpPr txBox="1">
            <a:spLocks noChangeArrowheads="1"/>
          </p:cNvSpPr>
          <p:nvPr/>
        </p:nvSpPr>
        <p:spPr bwMode="auto">
          <a:xfrm>
            <a:off x="2268538" y="3141663"/>
            <a:ext cx="4849812"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dirty="0">
                <a:solidFill>
                  <a:srgbClr val="0000FF"/>
                </a:solidFill>
                <a:ea typeface="黑体" pitchFamily="49" charset="-122"/>
              </a:rPr>
              <a:t>发展着“自欺力”</a:t>
            </a:r>
          </a:p>
        </p:txBody>
      </p:sp>
      <p:sp>
        <p:nvSpPr>
          <p:cNvPr id="24594" name="Text Box 18"/>
          <p:cNvSpPr txBox="1">
            <a:spLocks noChangeArrowheads="1"/>
          </p:cNvSpPr>
          <p:nvPr/>
        </p:nvSpPr>
        <p:spPr bwMode="auto">
          <a:xfrm>
            <a:off x="647700" y="3919538"/>
            <a:ext cx="309563"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CN" altLang="zh-CN" sz="1800"/>
          </a:p>
        </p:txBody>
      </p:sp>
      <p:sp>
        <p:nvSpPr>
          <p:cNvPr id="24595" name="Text Box 19"/>
          <p:cNvSpPr txBox="1">
            <a:spLocks noChangeArrowheads="1"/>
          </p:cNvSpPr>
          <p:nvPr/>
        </p:nvSpPr>
        <p:spPr bwMode="auto">
          <a:xfrm>
            <a:off x="250825" y="3929063"/>
            <a:ext cx="295275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dirty="0">
                <a:solidFill>
                  <a:srgbClr val="0000FF"/>
                </a:solidFill>
                <a:ea typeface="黑体" pitchFamily="49" charset="-122"/>
              </a:rPr>
              <a:t>三、</a:t>
            </a:r>
            <a:r>
              <a:rPr lang="zh-CN" altLang="en-US" b="1" dirty="0">
                <a:solidFill>
                  <a:srgbClr val="0000FF"/>
                </a:solidFill>
              </a:rPr>
              <a:t>(6-8)</a:t>
            </a:r>
          </a:p>
          <a:p>
            <a:r>
              <a:rPr lang="zh-CN" altLang="en-US" sz="2800" b="1" dirty="0">
                <a:solidFill>
                  <a:srgbClr val="0000FF"/>
                </a:solidFill>
                <a:ea typeface="黑体" pitchFamily="49" charset="-122"/>
              </a:rPr>
              <a:t>间接反驳</a:t>
            </a:r>
          </a:p>
          <a:p>
            <a:endParaRPr lang="zh-CN" altLang="en-US" sz="2800" b="1" dirty="0">
              <a:solidFill>
                <a:srgbClr val="0000FF"/>
              </a:solidFill>
              <a:ea typeface="黑体" pitchFamily="49" charset="-122"/>
            </a:endParaRPr>
          </a:p>
        </p:txBody>
      </p:sp>
      <p:sp>
        <p:nvSpPr>
          <p:cNvPr id="24596" name="AutoShape 20"/>
          <p:cNvSpPr>
            <a:spLocks/>
          </p:cNvSpPr>
          <p:nvPr/>
        </p:nvSpPr>
        <p:spPr bwMode="auto">
          <a:xfrm>
            <a:off x="1908175" y="3717925"/>
            <a:ext cx="288925" cy="1365250"/>
          </a:xfrm>
          <a:prstGeom prst="leftBrace">
            <a:avLst>
              <a:gd name="adj1" fmla="val 39377"/>
              <a:gd name="adj2" fmla="val 50000"/>
            </a:avLst>
          </a:prstGeom>
          <a:noFill/>
          <a:ln w="9525" cap="flat"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24597" name="Text Box 21"/>
          <p:cNvSpPr txBox="1">
            <a:spLocks noChangeArrowheads="1"/>
          </p:cNvSpPr>
          <p:nvPr/>
        </p:nvSpPr>
        <p:spPr bwMode="auto">
          <a:xfrm>
            <a:off x="2124075" y="3644900"/>
            <a:ext cx="23050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dirty="0">
                <a:solidFill>
                  <a:srgbClr val="0000FF"/>
                </a:solidFill>
                <a:ea typeface="黑体" pitchFamily="49" charset="-122"/>
              </a:rPr>
              <a:t>论点：</a:t>
            </a:r>
          </a:p>
        </p:txBody>
      </p:sp>
      <p:sp>
        <p:nvSpPr>
          <p:cNvPr id="24598" name="Text Box 22"/>
          <p:cNvSpPr txBox="1">
            <a:spLocks noChangeArrowheads="1"/>
          </p:cNvSpPr>
          <p:nvPr/>
        </p:nvSpPr>
        <p:spPr bwMode="auto">
          <a:xfrm>
            <a:off x="3060700" y="3644900"/>
            <a:ext cx="66246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solidFill>
                  <a:srgbClr val="FF3300"/>
                </a:solidFill>
                <a:ea typeface="黑体" pitchFamily="49" charset="-122"/>
              </a:rPr>
              <a:t>我们有并不</a:t>
            </a:r>
            <a:r>
              <a:rPr lang="zh-CN" altLang="en-US" sz="2800" b="1" dirty="0">
                <a:solidFill>
                  <a:srgbClr val="FF3300"/>
                </a:solidFill>
                <a:ea typeface="黑体" pitchFamily="49" charset="-122"/>
              </a:rPr>
              <a:t>失掉自信力的中国人在。</a:t>
            </a:r>
          </a:p>
        </p:txBody>
      </p:sp>
      <p:sp>
        <p:nvSpPr>
          <p:cNvPr id="24599" name="Text Box 23"/>
          <p:cNvSpPr txBox="1">
            <a:spLocks noChangeArrowheads="1"/>
          </p:cNvSpPr>
          <p:nvPr/>
        </p:nvSpPr>
        <p:spPr bwMode="auto">
          <a:xfrm>
            <a:off x="2051050" y="4510088"/>
            <a:ext cx="2017713"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dirty="0">
                <a:solidFill>
                  <a:srgbClr val="0000FF"/>
                </a:solidFill>
                <a:ea typeface="黑体" pitchFamily="49" charset="-122"/>
              </a:rPr>
              <a:t>论据：</a:t>
            </a:r>
          </a:p>
        </p:txBody>
      </p:sp>
      <p:sp>
        <p:nvSpPr>
          <p:cNvPr id="24600" name="Text Box 24"/>
          <p:cNvSpPr txBox="1">
            <a:spLocks noChangeArrowheads="1"/>
          </p:cNvSpPr>
          <p:nvPr/>
        </p:nvSpPr>
        <p:spPr bwMode="auto">
          <a:xfrm>
            <a:off x="3132138" y="4438650"/>
            <a:ext cx="6192837"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dirty="0">
                <a:solidFill>
                  <a:srgbClr val="0000FF"/>
                </a:solidFill>
                <a:ea typeface="黑体" pitchFamily="49" charset="-122"/>
              </a:rPr>
              <a:t>从古到今有满怀自信的“中国脊梁”</a:t>
            </a:r>
          </a:p>
        </p:txBody>
      </p:sp>
      <p:sp>
        <p:nvSpPr>
          <p:cNvPr id="24601" name="Text Box 25"/>
          <p:cNvSpPr txBox="1">
            <a:spLocks noChangeArrowheads="1"/>
          </p:cNvSpPr>
          <p:nvPr/>
        </p:nvSpPr>
        <p:spPr bwMode="auto">
          <a:xfrm>
            <a:off x="323850" y="5359400"/>
            <a:ext cx="338455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dirty="0">
                <a:solidFill>
                  <a:srgbClr val="0000FF"/>
                </a:solidFill>
                <a:ea typeface="黑体" pitchFamily="49" charset="-122"/>
              </a:rPr>
              <a:t>四、</a:t>
            </a:r>
            <a:r>
              <a:rPr lang="zh-CN" altLang="en-US" b="1" dirty="0">
                <a:solidFill>
                  <a:srgbClr val="0000FF"/>
                </a:solidFill>
              </a:rPr>
              <a:t>(9)</a:t>
            </a:r>
            <a:r>
              <a:rPr lang="zh-CN" altLang="en-US" sz="2800" b="1" dirty="0">
                <a:solidFill>
                  <a:srgbClr val="0000FF"/>
                </a:solidFill>
                <a:ea typeface="黑体" pitchFamily="49" charset="-122"/>
              </a:rPr>
              <a:t>结论：</a:t>
            </a:r>
          </a:p>
        </p:txBody>
      </p:sp>
      <p:sp>
        <p:nvSpPr>
          <p:cNvPr id="24602" name="Text Box 26"/>
          <p:cNvSpPr txBox="1">
            <a:spLocks noChangeArrowheads="1"/>
          </p:cNvSpPr>
          <p:nvPr/>
        </p:nvSpPr>
        <p:spPr bwMode="auto">
          <a:xfrm>
            <a:off x="2411413" y="5364163"/>
            <a:ext cx="5832475" cy="944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dirty="0">
                <a:solidFill>
                  <a:srgbClr val="0000FF"/>
                </a:solidFill>
                <a:ea typeface="黑体" pitchFamily="49" charset="-122"/>
              </a:rPr>
              <a:t>自信力的有无，状元宰相的文章不足为据，要看地底下。</a:t>
            </a:r>
          </a:p>
        </p:txBody>
      </p:sp>
      <p:sp>
        <p:nvSpPr>
          <p:cNvPr id="24603" name="AutoShape 27"/>
          <p:cNvSpPr>
            <a:spLocks/>
          </p:cNvSpPr>
          <p:nvPr/>
        </p:nvSpPr>
        <p:spPr bwMode="auto">
          <a:xfrm>
            <a:off x="7235825" y="693738"/>
            <a:ext cx="144463" cy="503237"/>
          </a:xfrm>
          <a:prstGeom prst="rightBrace">
            <a:avLst>
              <a:gd name="adj1" fmla="val 29029"/>
              <a:gd name="adj2" fmla="val 50000"/>
            </a:avLst>
          </a:prstGeom>
          <a:noFill/>
          <a:ln w="952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grpSp>
        <p:nvGrpSpPr>
          <p:cNvPr id="24604" name="Group 28"/>
          <p:cNvGrpSpPr>
            <a:grpSpLocks/>
          </p:cNvGrpSpPr>
          <p:nvPr/>
        </p:nvGrpSpPr>
        <p:grpSpPr bwMode="auto">
          <a:xfrm>
            <a:off x="5508625" y="974725"/>
            <a:ext cx="2879725" cy="1806575"/>
            <a:chOff x="0" y="0"/>
            <a:chExt cx="4536" cy="2844"/>
          </a:xfrm>
        </p:grpSpPr>
        <p:sp>
          <p:nvSpPr>
            <p:cNvPr id="24605" name="Line 29"/>
            <p:cNvSpPr>
              <a:spLocks noChangeShapeType="1"/>
            </p:cNvSpPr>
            <p:nvPr/>
          </p:nvSpPr>
          <p:spPr bwMode="auto">
            <a:xfrm>
              <a:off x="3175" y="0"/>
              <a:ext cx="1361" cy="1"/>
            </a:xfrm>
            <a:prstGeom prst="line">
              <a:avLst/>
            </a:prstGeom>
            <a:noFill/>
            <a:ln w="9525"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606" name="Line 30"/>
            <p:cNvSpPr>
              <a:spLocks noChangeShapeType="1"/>
            </p:cNvSpPr>
            <p:nvPr/>
          </p:nvSpPr>
          <p:spPr bwMode="auto">
            <a:xfrm>
              <a:off x="4536" y="8"/>
              <a:ext cx="1" cy="2836"/>
            </a:xfrm>
            <a:prstGeom prst="line">
              <a:avLst/>
            </a:prstGeom>
            <a:noFill/>
            <a:ln w="9525"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607" name="Line 31"/>
            <p:cNvSpPr>
              <a:spLocks noChangeShapeType="1"/>
            </p:cNvSpPr>
            <p:nvPr/>
          </p:nvSpPr>
          <p:spPr bwMode="auto">
            <a:xfrm flipH="1">
              <a:off x="0" y="2844"/>
              <a:ext cx="4536" cy="1"/>
            </a:xfrm>
            <a:prstGeom prst="line">
              <a:avLst/>
            </a:prstGeom>
            <a:noFill/>
            <a:ln w="9525"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24608" name="Group 32"/>
          <p:cNvGrpSpPr>
            <a:grpSpLocks/>
          </p:cNvGrpSpPr>
          <p:nvPr/>
        </p:nvGrpSpPr>
        <p:grpSpPr bwMode="auto">
          <a:xfrm>
            <a:off x="5095875" y="1587500"/>
            <a:ext cx="2879725" cy="1806575"/>
            <a:chOff x="0" y="0"/>
            <a:chExt cx="4536" cy="2844"/>
          </a:xfrm>
        </p:grpSpPr>
        <p:sp>
          <p:nvSpPr>
            <p:cNvPr id="24609" name="Line 33"/>
            <p:cNvSpPr>
              <a:spLocks noChangeShapeType="1"/>
            </p:cNvSpPr>
            <p:nvPr/>
          </p:nvSpPr>
          <p:spPr bwMode="auto">
            <a:xfrm>
              <a:off x="3175" y="0"/>
              <a:ext cx="1361" cy="1"/>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610" name="Line 34"/>
            <p:cNvSpPr>
              <a:spLocks noChangeShapeType="1"/>
            </p:cNvSpPr>
            <p:nvPr/>
          </p:nvSpPr>
          <p:spPr bwMode="auto">
            <a:xfrm>
              <a:off x="4536" y="8"/>
              <a:ext cx="1" cy="2836"/>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611" name="Line 35"/>
            <p:cNvSpPr>
              <a:spLocks noChangeShapeType="1"/>
            </p:cNvSpPr>
            <p:nvPr/>
          </p:nvSpPr>
          <p:spPr bwMode="auto">
            <a:xfrm flipH="1">
              <a:off x="0" y="2844"/>
              <a:ext cx="4536" cy="1"/>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24612" name="Group 36"/>
          <p:cNvGrpSpPr>
            <a:grpSpLocks/>
          </p:cNvGrpSpPr>
          <p:nvPr/>
        </p:nvGrpSpPr>
        <p:grpSpPr bwMode="auto">
          <a:xfrm>
            <a:off x="6819900" y="2244725"/>
            <a:ext cx="863600" cy="1384300"/>
            <a:chOff x="0" y="0"/>
            <a:chExt cx="1360" cy="2180"/>
          </a:xfrm>
        </p:grpSpPr>
        <p:sp>
          <p:nvSpPr>
            <p:cNvPr id="24613" name="Line 37"/>
            <p:cNvSpPr>
              <a:spLocks noChangeShapeType="1"/>
            </p:cNvSpPr>
            <p:nvPr/>
          </p:nvSpPr>
          <p:spPr bwMode="auto">
            <a:xfrm>
              <a:off x="0" y="0"/>
              <a:ext cx="1361" cy="1"/>
            </a:xfrm>
            <a:prstGeom prst="line">
              <a:avLst/>
            </a:prstGeom>
            <a:noFill/>
            <a:ln w="9525" cap="flat"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614" name="Line 38"/>
            <p:cNvSpPr>
              <a:spLocks noChangeShapeType="1"/>
            </p:cNvSpPr>
            <p:nvPr/>
          </p:nvSpPr>
          <p:spPr bwMode="auto">
            <a:xfrm>
              <a:off x="1360" y="26"/>
              <a:ext cx="1" cy="2155"/>
            </a:xfrm>
            <a:prstGeom prst="line">
              <a:avLst/>
            </a:prstGeom>
            <a:noFill/>
            <a:ln w="9525"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Tree>
    <p:extLst>
      <p:ext uri="{BB962C8B-B14F-4D97-AF65-F5344CB8AC3E}">
        <p14:creationId xmlns:p14="http://schemas.microsoft.com/office/powerpoint/2010/main" val="85886196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8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8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58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58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60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4604"/>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4592"/>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0"/>
                                          </p:stCondLst>
                                        </p:cTn>
                                        <p:tgtEl>
                                          <p:spTgt spid="24608"/>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4593"/>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0"/>
                                          </p:stCondLst>
                                        </p:cTn>
                                        <p:tgtEl>
                                          <p:spTgt spid="24612"/>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4598"/>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24600"/>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246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5" grpId="0" bldLvl="0" autoUpdateAnimBg="0"/>
      <p:bldP spid="24586" grpId="0" bldLvl="0" autoUpdateAnimBg="0"/>
      <p:bldP spid="24587" grpId="0" bldLvl="0" autoUpdateAnimBg="0"/>
      <p:bldP spid="24588" grpId="0" bldLvl="0" autoUpdateAnimBg="0"/>
      <p:bldP spid="24592" grpId="0" bldLvl="0" autoUpdateAnimBg="0"/>
      <p:bldP spid="24593" grpId="0" bldLvl="0" autoUpdateAnimBg="0"/>
      <p:bldP spid="24598" grpId="0" bldLvl="0" autoUpdateAnimBg="0"/>
      <p:bldP spid="24600" grpId="0" bldLvl="0" autoUpdateAnimBg="0"/>
      <p:bldP spid="24602" grpId="0" bldLvl="0" autoUpdateAnimBg="0"/>
      <p:bldP spid="2460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381000" y="914400"/>
            <a:ext cx="2971800" cy="914400"/>
          </a:xfrm>
          <a:prstGeom prst="rect">
            <a:avLst/>
          </a:prstGeom>
          <a:noFill/>
          <a:ln w="9525">
            <a:noFill/>
            <a:miter lim="800000"/>
            <a:headEnd/>
            <a:tailEnd/>
          </a:ln>
          <a:effectLst/>
        </p:spPr>
        <p:txBody>
          <a:bodyPr>
            <a:spAutoFit/>
          </a:bodyPr>
          <a:lstStyle/>
          <a:p>
            <a:pPr>
              <a:spcBef>
                <a:spcPct val="50000"/>
              </a:spcBef>
            </a:pPr>
            <a:r>
              <a:rPr kumimoji="1" lang="zh-CN" altLang="en-US" sz="5400" b="1">
                <a:latin typeface="Times New Roman" pitchFamily="18" charset="0"/>
                <a:ea typeface="隶书" pitchFamily="49" charset="-122"/>
              </a:rPr>
              <a:t>研读赏析</a:t>
            </a:r>
          </a:p>
        </p:txBody>
      </p:sp>
      <p:sp>
        <p:nvSpPr>
          <p:cNvPr id="34819" name="Text Box 3"/>
          <p:cNvSpPr txBox="1">
            <a:spLocks noChangeArrowheads="1"/>
          </p:cNvSpPr>
          <p:nvPr/>
        </p:nvSpPr>
        <p:spPr bwMode="auto">
          <a:xfrm>
            <a:off x="762000" y="2514600"/>
            <a:ext cx="8077200" cy="1554163"/>
          </a:xfrm>
          <a:prstGeom prst="rect">
            <a:avLst/>
          </a:prstGeom>
          <a:noFill/>
          <a:ln w="9525">
            <a:noFill/>
            <a:miter lim="800000"/>
            <a:headEnd/>
            <a:tailEnd/>
          </a:ln>
          <a:effectLst/>
        </p:spPr>
        <p:txBody>
          <a:bodyPr>
            <a:spAutoFit/>
          </a:bodyPr>
          <a:lstStyle/>
          <a:p>
            <a:pPr>
              <a:spcBef>
                <a:spcPct val="50000"/>
              </a:spcBef>
            </a:pPr>
            <a:r>
              <a:rPr kumimoji="1" lang="zh-CN" altLang="en-US" sz="3200" b="1">
                <a:effectLst>
                  <a:outerShdw blurRad="38100" dist="38100" dir="2700000" algn="tl">
                    <a:srgbClr val="C0C0C0"/>
                  </a:outerShdw>
                </a:effectLst>
                <a:latin typeface="华文行楷" pitchFamily="2" charset="-122"/>
                <a:ea typeface="华文行楷" pitchFamily="2" charset="-122"/>
              </a:rPr>
              <a:t>本文批驳敌论时，针对</a:t>
            </a:r>
            <a:r>
              <a:rPr kumimoji="1" lang="zh-CN" altLang="en-US" sz="3200" b="1">
                <a:effectLst>
                  <a:outerShdw blurRad="38100" dist="38100" dir="2700000" algn="tl">
                    <a:srgbClr val="C0C0C0"/>
                  </a:outerShdw>
                </a:effectLst>
                <a:latin typeface="Times New Roman"/>
                <a:ea typeface="华文行楷" pitchFamily="2" charset="-122"/>
              </a:rPr>
              <a:t>“</a:t>
            </a:r>
            <a:r>
              <a:rPr kumimoji="1" lang="zh-CN" altLang="en-US" sz="3200" b="1">
                <a:effectLst>
                  <a:outerShdw blurRad="38100" dist="38100" dir="2700000" algn="tl">
                    <a:srgbClr val="C0C0C0"/>
                  </a:outerShdw>
                </a:effectLst>
                <a:latin typeface="华文行楷" pitchFamily="2" charset="-122"/>
                <a:ea typeface="华文行楷" pitchFamily="2" charset="-122"/>
              </a:rPr>
              <a:t>自信力</a:t>
            </a:r>
            <a:r>
              <a:rPr kumimoji="1" lang="zh-CN" altLang="en-US" sz="3200" b="1">
                <a:effectLst>
                  <a:outerShdw blurRad="38100" dist="38100" dir="2700000" algn="tl">
                    <a:srgbClr val="C0C0C0"/>
                  </a:outerShdw>
                </a:effectLst>
                <a:latin typeface="Times New Roman"/>
                <a:ea typeface="华文行楷" pitchFamily="2" charset="-122"/>
              </a:rPr>
              <a:t>”</a:t>
            </a:r>
            <a:r>
              <a:rPr kumimoji="1" lang="zh-CN" altLang="en-US" sz="3200" b="1">
                <a:effectLst>
                  <a:outerShdw blurRad="38100" dist="38100" dir="2700000" algn="tl">
                    <a:srgbClr val="C0C0C0"/>
                  </a:outerShdw>
                </a:effectLst>
                <a:latin typeface="华文行楷" pitchFamily="2" charset="-122"/>
                <a:ea typeface="华文行楷" pitchFamily="2" charset="-122"/>
              </a:rPr>
              <a:t>仿造了两个词</a:t>
            </a:r>
            <a:r>
              <a:rPr kumimoji="1" lang="zh-CN" altLang="en-US" sz="3200" b="1">
                <a:effectLst>
                  <a:outerShdw blurRad="38100" dist="38100" dir="2700000" algn="tl">
                    <a:srgbClr val="C0C0C0"/>
                  </a:outerShdw>
                </a:effectLst>
                <a:latin typeface="Times New Roman"/>
                <a:ea typeface="华文行楷" pitchFamily="2" charset="-122"/>
              </a:rPr>
              <a:t>“</a:t>
            </a:r>
            <a:r>
              <a:rPr kumimoji="1" lang="zh-CN" altLang="en-US" sz="3200" b="1" u="sng">
                <a:effectLst>
                  <a:outerShdw blurRad="38100" dist="38100" dir="2700000" algn="tl">
                    <a:srgbClr val="C0C0C0"/>
                  </a:outerShdw>
                </a:effectLst>
                <a:latin typeface="华文行楷" pitchFamily="2" charset="-122"/>
                <a:ea typeface="华文行楷" pitchFamily="2" charset="-122"/>
              </a:rPr>
              <a:t>               </a:t>
            </a:r>
            <a:r>
              <a:rPr kumimoji="1" lang="zh-CN" altLang="en-US" sz="3200" b="1">
                <a:effectLst>
                  <a:outerShdw blurRad="38100" dist="38100" dir="2700000" algn="tl">
                    <a:srgbClr val="C0C0C0"/>
                  </a:outerShdw>
                </a:effectLst>
                <a:latin typeface="Times New Roman"/>
                <a:ea typeface="华文行楷" pitchFamily="2" charset="-122"/>
              </a:rPr>
              <a:t>”</a:t>
            </a:r>
            <a:r>
              <a:rPr kumimoji="1" lang="zh-CN" altLang="en-US" sz="3200" b="1">
                <a:effectLst>
                  <a:outerShdw blurRad="38100" dist="38100" dir="2700000" algn="tl">
                    <a:srgbClr val="C0C0C0"/>
                  </a:outerShdw>
                </a:effectLst>
                <a:latin typeface="华文行楷" pitchFamily="2" charset="-122"/>
                <a:ea typeface="华文行楷" pitchFamily="2" charset="-122"/>
              </a:rPr>
              <a:t>、</a:t>
            </a:r>
            <a:r>
              <a:rPr kumimoji="1" lang="zh-CN" altLang="en-US" sz="3200" b="1">
                <a:effectLst>
                  <a:outerShdw blurRad="38100" dist="38100" dir="2700000" algn="tl">
                    <a:srgbClr val="C0C0C0"/>
                  </a:outerShdw>
                </a:effectLst>
                <a:latin typeface="Times New Roman"/>
                <a:ea typeface="华文行楷" pitchFamily="2" charset="-122"/>
              </a:rPr>
              <a:t>“</a:t>
            </a:r>
            <a:r>
              <a:rPr kumimoji="1" lang="zh-CN" altLang="en-US" sz="3200" b="1" u="sng">
                <a:effectLst>
                  <a:outerShdw blurRad="38100" dist="38100" dir="2700000" algn="tl">
                    <a:srgbClr val="C0C0C0"/>
                  </a:outerShdw>
                </a:effectLst>
                <a:latin typeface="华文行楷" pitchFamily="2" charset="-122"/>
                <a:ea typeface="华文行楷" pitchFamily="2" charset="-122"/>
              </a:rPr>
              <a:t>               </a:t>
            </a:r>
            <a:r>
              <a:rPr kumimoji="1" lang="zh-CN" altLang="en-US" sz="3200" b="1">
                <a:effectLst>
                  <a:outerShdw blurRad="38100" dist="38100" dir="2700000" algn="tl">
                    <a:srgbClr val="C0C0C0"/>
                  </a:outerShdw>
                </a:effectLst>
                <a:latin typeface="Times New Roman"/>
                <a:ea typeface="华文行楷" pitchFamily="2" charset="-122"/>
              </a:rPr>
              <a:t>”</a:t>
            </a:r>
            <a:r>
              <a:rPr kumimoji="1" lang="zh-CN" altLang="en-US" sz="3200" b="1">
                <a:effectLst>
                  <a:outerShdw blurRad="38100" dist="38100" dir="2700000" algn="tl">
                    <a:srgbClr val="C0C0C0"/>
                  </a:outerShdw>
                </a:effectLst>
                <a:latin typeface="华文行楷" pitchFamily="2" charset="-122"/>
                <a:ea typeface="华文行楷" pitchFamily="2" charset="-122"/>
              </a:rPr>
              <a:t>  有力地嘲讽、揭露了国民党反动派的丑恶本质和嘴脸。         </a:t>
            </a:r>
          </a:p>
        </p:txBody>
      </p:sp>
      <p:sp>
        <p:nvSpPr>
          <p:cNvPr id="34820" name="Text Box 4"/>
          <p:cNvSpPr txBox="1">
            <a:spLocks noChangeArrowheads="1"/>
          </p:cNvSpPr>
          <p:nvPr/>
        </p:nvSpPr>
        <p:spPr bwMode="auto">
          <a:xfrm>
            <a:off x="5004048" y="2996952"/>
            <a:ext cx="1295400" cy="519113"/>
          </a:xfrm>
          <a:prstGeom prst="rect">
            <a:avLst/>
          </a:prstGeom>
          <a:noFill/>
          <a:ln w="9525">
            <a:noFill/>
            <a:miter lim="800000"/>
            <a:headEnd/>
            <a:tailEnd/>
          </a:ln>
          <a:effectLst/>
        </p:spPr>
        <p:txBody>
          <a:bodyPr>
            <a:spAutoFit/>
          </a:bodyPr>
          <a:lstStyle/>
          <a:p>
            <a:pPr algn="ctr">
              <a:spcBef>
                <a:spcPct val="50000"/>
              </a:spcBef>
            </a:pPr>
            <a:r>
              <a:rPr kumimoji="1" lang="zh-CN" altLang="en-US" sz="2800" b="1" dirty="0">
                <a:solidFill>
                  <a:srgbClr val="FF0000"/>
                </a:solidFill>
                <a:latin typeface="Times New Roman" pitchFamily="18" charset="0"/>
                <a:ea typeface="黑体" pitchFamily="2" charset="-122"/>
              </a:rPr>
              <a:t>自欺力</a:t>
            </a:r>
          </a:p>
        </p:txBody>
      </p:sp>
      <p:sp>
        <p:nvSpPr>
          <p:cNvPr id="34821" name="Text Box 5"/>
          <p:cNvSpPr txBox="1">
            <a:spLocks noChangeArrowheads="1"/>
          </p:cNvSpPr>
          <p:nvPr/>
        </p:nvSpPr>
        <p:spPr bwMode="auto">
          <a:xfrm>
            <a:off x="2195736" y="2996952"/>
            <a:ext cx="1295400" cy="519113"/>
          </a:xfrm>
          <a:prstGeom prst="rect">
            <a:avLst/>
          </a:prstGeom>
          <a:noFill/>
          <a:ln w="9525">
            <a:noFill/>
            <a:miter lim="800000"/>
            <a:headEnd/>
            <a:tailEnd/>
          </a:ln>
          <a:effectLst/>
        </p:spPr>
        <p:txBody>
          <a:bodyPr>
            <a:spAutoFit/>
          </a:bodyPr>
          <a:lstStyle/>
          <a:p>
            <a:pPr algn="ctr">
              <a:spcBef>
                <a:spcPct val="50000"/>
              </a:spcBef>
            </a:pPr>
            <a:r>
              <a:rPr kumimoji="1" lang="zh-CN" altLang="en-US" sz="2800" b="1" dirty="0">
                <a:solidFill>
                  <a:srgbClr val="FF0000"/>
                </a:solidFill>
                <a:latin typeface="Times New Roman" pitchFamily="18" charset="0"/>
                <a:ea typeface="黑体" pitchFamily="2" charset="-122"/>
              </a:rPr>
              <a:t>他信力</a:t>
            </a:r>
          </a:p>
        </p:txBody>
      </p:sp>
      <p:sp>
        <p:nvSpPr>
          <p:cNvPr id="34822" name="AutoShape 6"/>
          <p:cNvSpPr>
            <a:spLocks noChangeArrowheads="1"/>
          </p:cNvSpPr>
          <p:nvPr/>
        </p:nvSpPr>
        <p:spPr bwMode="auto">
          <a:xfrm>
            <a:off x="381000" y="2667000"/>
            <a:ext cx="304800" cy="304800"/>
          </a:xfrm>
          <a:prstGeom prst="star5">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34823" name="Line 7"/>
          <p:cNvSpPr>
            <a:spLocks noChangeShapeType="1"/>
          </p:cNvSpPr>
          <p:nvPr/>
        </p:nvSpPr>
        <p:spPr bwMode="auto">
          <a:xfrm>
            <a:off x="457200" y="1752600"/>
            <a:ext cx="2895600" cy="0"/>
          </a:xfrm>
          <a:prstGeom prst="line">
            <a:avLst/>
          </a:prstGeom>
          <a:noFill/>
          <a:ln w="76200">
            <a:solidFill>
              <a:srgbClr val="FF0000"/>
            </a:solidFill>
            <a:round/>
            <a:headEnd/>
            <a:tailEnd/>
          </a:ln>
          <a:effectLst/>
        </p:spPr>
        <p:txBody>
          <a:bodyPr/>
          <a:lstStyle/>
          <a:p>
            <a:endParaRPr lang="zh-CN" altLang="en-US"/>
          </a:p>
        </p:txBody>
      </p:sp>
      <p:sp>
        <p:nvSpPr>
          <p:cNvPr id="34824" name="Rectangle 8"/>
          <p:cNvSpPr>
            <a:spLocks noChangeArrowheads="1"/>
          </p:cNvSpPr>
          <p:nvPr/>
        </p:nvSpPr>
        <p:spPr bwMode="auto">
          <a:xfrm>
            <a:off x="971550" y="4724400"/>
            <a:ext cx="7589838" cy="641350"/>
          </a:xfrm>
          <a:prstGeom prst="rect">
            <a:avLst/>
          </a:prstGeom>
          <a:noFill/>
          <a:ln w="9525">
            <a:noFill/>
            <a:miter lim="800000"/>
            <a:headEnd/>
            <a:tailEnd/>
          </a:ln>
          <a:effectLst/>
        </p:spPr>
        <p:txBody>
          <a:bodyPr wrap="none">
            <a:spAutoFit/>
          </a:bodyPr>
          <a:lstStyle/>
          <a:p>
            <a:pPr>
              <a:spcBef>
                <a:spcPct val="50000"/>
              </a:spcBef>
              <a:buClr>
                <a:schemeClr val="folHlink"/>
              </a:buClr>
              <a:buSzPct val="85000"/>
              <a:buFont typeface="Wingdings 2" pitchFamily="18" charset="2"/>
              <a:buNone/>
            </a:pPr>
            <a:r>
              <a:rPr lang="en-US" altLang="zh-CN" sz="3600" b="1" dirty="0">
                <a:solidFill>
                  <a:srgbClr val="9900CC"/>
                </a:solidFill>
                <a:effectLst>
                  <a:outerShdw blurRad="38100" dist="38100" dir="2700000" algn="tl">
                    <a:srgbClr val="C0C0C0"/>
                  </a:outerShdw>
                </a:effectLst>
              </a:rPr>
              <a:t>“</a:t>
            </a:r>
            <a:r>
              <a:rPr lang="zh-CN" altLang="en-US" sz="3600" b="1" dirty="0">
                <a:solidFill>
                  <a:srgbClr val="9900CC"/>
                </a:solidFill>
                <a:effectLst>
                  <a:outerShdw blurRad="38100" dist="38100" dir="2700000" algn="tl">
                    <a:srgbClr val="C0C0C0"/>
                  </a:outerShdw>
                </a:effectLst>
              </a:rPr>
              <a:t>自信力”               “他信力”“自欺力”</a:t>
            </a:r>
          </a:p>
        </p:txBody>
      </p:sp>
      <p:sp>
        <p:nvSpPr>
          <p:cNvPr id="34825" name="AutoShape 9"/>
          <p:cNvSpPr>
            <a:spLocks noChangeArrowheads="1"/>
          </p:cNvSpPr>
          <p:nvPr/>
        </p:nvSpPr>
        <p:spPr bwMode="auto">
          <a:xfrm>
            <a:off x="2987675" y="4941888"/>
            <a:ext cx="1800225" cy="215900"/>
          </a:xfrm>
          <a:prstGeom prst="rightArrow">
            <a:avLst>
              <a:gd name="adj1" fmla="val 50000"/>
              <a:gd name="adj2" fmla="val 208456"/>
            </a:avLst>
          </a:prstGeom>
          <a:solidFill>
            <a:srgbClr val="FF0000"/>
          </a:solidFill>
          <a:ln w="9525">
            <a:solidFill>
              <a:schemeClr val="tx1"/>
            </a:solidFill>
            <a:miter lim="800000"/>
            <a:headEnd/>
            <a:tailEnd/>
          </a:ln>
          <a:effectLst/>
        </p:spPr>
        <p:txBody>
          <a:bodyPr wrap="none" anchor="ctr"/>
          <a:lstStyle/>
          <a:p>
            <a:pPr algn="ctr"/>
            <a:endParaRPr lang="zh-CN" altLang="zh-CN">
              <a:solidFill>
                <a:srgbClr val="FF0066"/>
              </a:solidFill>
            </a:endParaRPr>
          </a:p>
        </p:txBody>
      </p:sp>
      <p:sp>
        <p:nvSpPr>
          <p:cNvPr id="34826" name="Rectangle 10"/>
          <p:cNvSpPr>
            <a:spLocks noChangeArrowheads="1"/>
          </p:cNvSpPr>
          <p:nvPr/>
        </p:nvSpPr>
        <p:spPr bwMode="auto">
          <a:xfrm>
            <a:off x="3132138" y="4292600"/>
            <a:ext cx="996950" cy="579438"/>
          </a:xfrm>
          <a:prstGeom prst="rect">
            <a:avLst/>
          </a:prstGeom>
          <a:noFill/>
          <a:ln w="9525">
            <a:noFill/>
            <a:miter lim="800000"/>
            <a:headEnd/>
            <a:tailEnd/>
          </a:ln>
          <a:effectLst/>
        </p:spPr>
        <p:txBody>
          <a:bodyPr wrap="none">
            <a:spAutoFit/>
          </a:bodyPr>
          <a:lstStyle/>
          <a:p>
            <a:r>
              <a:rPr lang="zh-CN" altLang="en-US" sz="3200" b="1">
                <a:solidFill>
                  <a:srgbClr val="000000"/>
                </a:solidFill>
                <a:effectLst>
                  <a:outerShdw blurRad="38100" dist="38100" dir="2700000" algn="tl">
                    <a:srgbClr val="C0C0C0"/>
                  </a:outerShdw>
                </a:effectLst>
                <a:ea typeface="华文中宋" pitchFamily="2" charset="-122"/>
              </a:rPr>
              <a:t>仿拟</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8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8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48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autoUpdateAnimBg="0"/>
      <p:bldP spid="34821" grpId="0" autoUpdateAnimBg="0"/>
      <p:bldP spid="34824" grpId="0"/>
      <p:bldP spid="34825" grpId="0" animBg="1"/>
      <p:bldP spid="348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228600" y="0"/>
            <a:ext cx="8534400" cy="1077218"/>
          </a:xfrm>
          <a:prstGeom prst="rect">
            <a:avLst/>
          </a:prstGeom>
          <a:noFill/>
          <a:ln w="9525">
            <a:noFill/>
            <a:miter lim="800000"/>
            <a:headEnd/>
            <a:tailEnd/>
          </a:ln>
          <a:effectLst/>
        </p:spPr>
        <p:txBody>
          <a:bodyPr>
            <a:spAutoFit/>
          </a:bodyPr>
          <a:lstStyle/>
          <a:p>
            <a:pPr>
              <a:spcBef>
                <a:spcPct val="50000"/>
              </a:spcBef>
            </a:pPr>
            <a:r>
              <a:rPr kumimoji="1" lang="en-US" altLang="zh-CN" sz="3200" b="1" dirty="0">
                <a:solidFill>
                  <a:srgbClr val="FF0000"/>
                </a:solidFill>
                <a:latin typeface="+mn-ea"/>
              </a:rPr>
              <a:t>   </a:t>
            </a:r>
            <a:r>
              <a:rPr kumimoji="1" lang="zh-CN" altLang="en-US" sz="3200" b="1" dirty="0">
                <a:solidFill>
                  <a:srgbClr val="FF0000"/>
                </a:solidFill>
                <a:latin typeface="+mn-ea"/>
              </a:rPr>
              <a:t>文中“他信力”“自欺力”加引号起什么作用 </a:t>
            </a:r>
          </a:p>
        </p:txBody>
      </p:sp>
      <p:sp>
        <p:nvSpPr>
          <p:cNvPr id="35843" name="Text Box 3"/>
          <p:cNvSpPr txBox="1">
            <a:spLocks noChangeArrowheads="1"/>
          </p:cNvSpPr>
          <p:nvPr/>
        </p:nvSpPr>
        <p:spPr bwMode="auto">
          <a:xfrm>
            <a:off x="539552" y="1340768"/>
            <a:ext cx="8007350" cy="1077218"/>
          </a:xfrm>
          <a:prstGeom prst="rect">
            <a:avLst/>
          </a:prstGeom>
          <a:noFill/>
          <a:ln w="9525">
            <a:noFill/>
            <a:miter lim="800000"/>
            <a:headEnd/>
            <a:tailEnd/>
          </a:ln>
          <a:effectLst/>
        </p:spPr>
        <p:txBody>
          <a:bodyPr>
            <a:spAutoFit/>
          </a:bodyPr>
          <a:lstStyle/>
          <a:p>
            <a:pPr>
              <a:spcBef>
                <a:spcPct val="50000"/>
              </a:spcBef>
            </a:pPr>
            <a:r>
              <a:rPr kumimoji="1" lang="zh-CN" altLang="en-US" sz="3200" b="1" dirty="0">
                <a:solidFill>
                  <a:srgbClr val="000000"/>
                </a:solidFill>
                <a:latin typeface="楷体_GB2312" pitchFamily="49" charset="-122"/>
                <a:ea typeface="楷体_GB2312" pitchFamily="49" charset="-122"/>
              </a:rPr>
              <a:t>起讽刺否定的作用。批驳对方的论证过程不合逻辑，偷换概念</a:t>
            </a:r>
          </a:p>
        </p:txBody>
      </p:sp>
      <p:sp>
        <p:nvSpPr>
          <p:cNvPr id="35844" name="Text Box 4"/>
          <p:cNvSpPr txBox="1">
            <a:spLocks noChangeArrowheads="1"/>
          </p:cNvSpPr>
          <p:nvPr/>
        </p:nvSpPr>
        <p:spPr bwMode="auto">
          <a:xfrm>
            <a:off x="251520" y="3068960"/>
            <a:ext cx="8382000" cy="1569660"/>
          </a:xfrm>
          <a:prstGeom prst="rect">
            <a:avLst/>
          </a:prstGeom>
          <a:noFill/>
          <a:ln w="9525">
            <a:noFill/>
            <a:miter lim="800000"/>
            <a:headEnd/>
            <a:tailEnd/>
          </a:ln>
          <a:effectLst/>
        </p:spPr>
        <p:txBody>
          <a:bodyPr>
            <a:spAutoFit/>
          </a:bodyPr>
          <a:lstStyle/>
          <a:p>
            <a:pPr>
              <a:spcBef>
                <a:spcPct val="50000"/>
              </a:spcBef>
            </a:pPr>
            <a:r>
              <a:rPr kumimoji="1" lang="en-US" altLang="zh-CN" sz="3200" b="1" dirty="0">
                <a:solidFill>
                  <a:srgbClr val="FF0000"/>
                </a:solidFill>
                <a:latin typeface="+mn-ea"/>
              </a:rPr>
              <a:t>  </a:t>
            </a:r>
            <a:r>
              <a:rPr kumimoji="1" lang="zh-CN" altLang="en-US" sz="3200" b="1" dirty="0">
                <a:solidFill>
                  <a:srgbClr val="FF0000"/>
                </a:solidFill>
                <a:latin typeface="+mn-ea"/>
              </a:rPr>
              <a:t>“失掉了他信力，就会疑，一个转身，也许能够只相信了自己，倒是一条新生路。”这里的“新生路”指什么？ </a:t>
            </a:r>
          </a:p>
        </p:txBody>
      </p:sp>
      <p:sp>
        <p:nvSpPr>
          <p:cNvPr id="35845" name="Text Box 5"/>
          <p:cNvSpPr txBox="1">
            <a:spLocks noChangeArrowheads="1"/>
          </p:cNvSpPr>
          <p:nvPr/>
        </p:nvSpPr>
        <p:spPr bwMode="auto">
          <a:xfrm>
            <a:off x="0" y="5105400"/>
            <a:ext cx="9448800" cy="1446550"/>
          </a:xfrm>
          <a:prstGeom prst="rect">
            <a:avLst/>
          </a:prstGeom>
          <a:noFill/>
          <a:ln w="9525">
            <a:noFill/>
            <a:miter lim="800000"/>
            <a:headEnd/>
            <a:tailEnd/>
          </a:ln>
          <a:effectLst/>
        </p:spPr>
        <p:txBody>
          <a:bodyPr>
            <a:spAutoFit/>
          </a:bodyPr>
          <a:lstStyle/>
          <a:p>
            <a:pPr>
              <a:spcBef>
                <a:spcPct val="50000"/>
              </a:spcBef>
            </a:pPr>
            <a:r>
              <a:rPr kumimoji="1" lang="en-US" altLang="zh-CN" sz="4400" b="1" dirty="0">
                <a:solidFill>
                  <a:srgbClr val="000000"/>
                </a:solidFill>
                <a:latin typeface="楷体_GB2312" pitchFamily="49" charset="-122"/>
                <a:ea typeface="楷体_GB2312" pitchFamily="49" charset="-122"/>
              </a:rPr>
              <a:t>    </a:t>
            </a:r>
            <a:r>
              <a:rPr kumimoji="1" lang="zh-CN" altLang="en-US" sz="4400" b="1" dirty="0">
                <a:solidFill>
                  <a:srgbClr val="000000"/>
                </a:solidFill>
                <a:latin typeface="楷体_GB2312" pitchFamily="49" charset="-122"/>
                <a:ea typeface="楷体_GB2312" pitchFamily="49" charset="-122"/>
              </a:rPr>
              <a:t>新生路指相信自己的力量，号召全国民众团结起来抗日救亡。</a:t>
            </a:r>
            <a:r>
              <a:rPr kumimoji="1" lang="zh-CN" altLang="en-US" sz="4400" b="1" dirty="0">
                <a:latin typeface="楷体_GB2312" pitchFamily="49" charset="-122"/>
                <a:ea typeface="楷体_GB2312" pitchFamily="49" charset="-122"/>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84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252536" y="1772816"/>
            <a:ext cx="9144000" cy="646331"/>
          </a:xfrm>
          <a:prstGeom prst="rect">
            <a:avLst/>
          </a:prstGeom>
          <a:noFill/>
          <a:ln w="9525">
            <a:noFill/>
            <a:miter lim="800000"/>
            <a:headEnd/>
            <a:tailEnd/>
          </a:ln>
          <a:effectLst/>
        </p:spPr>
        <p:txBody>
          <a:bodyPr wrap="square">
            <a:spAutoFit/>
          </a:bodyPr>
          <a:lstStyle/>
          <a:p>
            <a:pPr>
              <a:spcBef>
                <a:spcPct val="50000"/>
              </a:spcBef>
            </a:pPr>
            <a:r>
              <a:rPr kumimoji="1" lang="en-US" altLang="zh-CN" sz="3600" b="1" dirty="0">
                <a:solidFill>
                  <a:srgbClr val="FF0000"/>
                </a:solidFill>
                <a:latin typeface="幼圆" pitchFamily="49" charset="-122"/>
                <a:ea typeface="幼圆" pitchFamily="49" charset="-122"/>
              </a:rPr>
              <a:t>   </a:t>
            </a:r>
            <a:r>
              <a:rPr kumimoji="1" lang="zh-CN" altLang="en-US" sz="3600" b="1" dirty="0">
                <a:solidFill>
                  <a:srgbClr val="FF0000"/>
                </a:solidFill>
                <a:latin typeface="幼圆" pitchFamily="49" charset="-122"/>
                <a:ea typeface="幼圆" pitchFamily="49" charset="-122"/>
              </a:rPr>
              <a:t> 作者指出</a:t>
            </a:r>
            <a:r>
              <a:rPr kumimoji="1" lang="zh-CN" altLang="en-US" sz="3600" b="1" dirty="0">
                <a:solidFill>
                  <a:srgbClr val="FF0000"/>
                </a:solidFill>
                <a:latin typeface=""/>
                <a:ea typeface="幼圆" pitchFamily="49" charset="-122"/>
              </a:rPr>
              <a:t>“</a:t>
            </a:r>
            <a:r>
              <a:rPr kumimoji="1" lang="zh-CN" altLang="en-US" sz="3600" b="1" dirty="0">
                <a:solidFill>
                  <a:srgbClr val="FF0000"/>
                </a:solidFill>
                <a:latin typeface="幼圆" pitchFamily="49" charset="-122"/>
                <a:ea typeface="幼圆" pitchFamily="49" charset="-122"/>
              </a:rPr>
              <a:t>求神拜佛</a:t>
            </a:r>
            <a:r>
              <a:rPr kumimoji="1" lang="zh-CN" altLang="en-US" sz="3600" b="1" dirty="0">
                <a:solidFill>
                  <a:srgbClr val="FF0000"/>
                </a:solidFill>
                <a:latin typeface=""/>
                <a:ea typeface="幼圆" pitchFamily="49" charset="-122"/>
              </a:rPr>
              <a:t>”</a:t>
            </a:r>
            <a:r>
              <a:rPr kumimoji="1" lang="zh-CN" altLang="en-US" sz="3600" b="1" dirty="0">
                <a:solidFill>
                  <a:srgbClr val="FF0000"/>
                </a:solidFill>
                <a:latin typeface="幼圆" pitchFamily="49" charset="-122"/>
                <a:ea typeface="幼圆" pitchFamily="49" charset="-122"/>
              </a:rPr>
              <a:t>的危害性是什么？ </a:t>
            </a:r>
          </a:p>
        </p:txBody>
      </p:sp>
      <p:sp>
        <p:nvSpPr>
          <p:cNvPr id="36867" name="Text Box 3"/>
          <p:cNvSpPr txBox="1">
            <a:spLocks noChangeArrowheads="1"/>
          </p:cNvSpPr>
          <p:nvPr/>
        </p:nvSpPr>
        <p:spPr bwMode="auto">
          <a:xfrm>
            <a:off x="468313" y="2924175"/>
            <a:ext cx="8305800" cy="1920875"/>
          </a:xfrm>
          <a:prstGeom prst="rect">
            <a:avLst/>
          </a:prstGeom>
          <a:noFill/>
          <a:ln w="9525">
            <a:noFill/>
            <a:miter lim="800000"/>
            <a:headEnd/>
            <a:tailEnd/>
          </a:ln>
          <a:effectLst/>
        </p:spPr>
        <p:txBody>
          <a:bodyPr>
            <a:spAutoFit/>
          </a:bodyPr>
          <a:lstStyle/>
          <a:p>
            <a:pPr>
              <a:spcBef>
                <a:spcPct val="50000"/>
              </a:spcBef>
            </a:pPr>
            <a:r>
              <a:rPr kumimoji="1" lang="zh-CN" altLang="en-US" sz="4000" b="1" dirty="0">
                <a:solidFill>
                  <a:srgbClr val="000000"/>
                </a:solidFill>
                <a:latin typeface="楷体_GB2312" pitchFamily="49" charset="-122"/>
                <a:ea typeface="楷体_GB2312" pitchFamily="49" charset="-122"/>
              </a:rPr>
              <a:t>危害性是</a:t>
            </a:r>
            <a:r>
              <a:rPr kumimoji="1" lang="en-US" altLang="zh-CN" sz="4000" b="1" dirty="0">
                <a:solidFill>
                  <a:srgbClr val="000000"/>
                </a:solidFill>
                <a:latin typeface="楷体_GB2312" pitchFamily="49" charset="-122"/>
                <a:ea typeface="楷体_GB2312" pitchFamily="49" charset="-122"/>
              </a:rPr>
              <a:t>:</a:t>
            </a:r>
            <a:r>
              <a:rPr kumimoji="1" lang="zh-CN" altLang="en-US" sz="4000" b="1" dirty="0">
                <a:solidFill>
                  <a:srgbClr val="000000"/>
                </a:solidFill>
                <a:latin typeface="楷体_GB2312" pitchFamily="49" charset="-122"/>
                <a:ea typeface="楷体_GB2312" pitchFamily="49" charset="-122"/>
              </a:rPr>
              <a:t>有益或是有害，一时就找不出分明的结果来，它可以令人更长久的麻醉着自己。</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8915" name="Text Box 3"/>
          <p:cNvSpPr txBox="1">
            <a:spLocks noChangeArrowheads="1"/>
          </p:cNvSpPr>
          <p:nvPr/>
        </p:nvSpPr>
        <p:spPr bwMode="auto">
          <a:xfrm>
            <a:off x="323528" y="1628800"/>
            <a:ext cx="8077200" cy="1190625"/>
          </a:xfrm>
          <a:prstGeom prst="rect">
            <a:avLst/>
          </a:prstGeom>
          <a:noFill/>
          <a:ln w="9525">
            <a:noFill/>
            <a:miter lim="800000"/>
            <a:headEnd/>
            <a:tailEnd/>
          </a:ln>
          <a:effectLst/>
        </p:spPr>
        <p:txBody>
          <a:bodyPr>
            <a:spAutoFit/>
          </a:bodyPr>
          <a:lstStyle/>
          <a:p>
            <a:pPr>
              <a:spcBef>
                <a:spcPct val="50000"/>
              </a:spcBef>
            </a:pPr>
            <a:r>
              <a:rPr kumimoji="1" lang="zh-CN" altLang="en-US" sz="3600" b="1" dirty="0">
                <a:solidFill>
                  <a:srgbClr val="FF0000"/>
                </a:solidFill>
                <a:latin typeface="黑体" pitchFamily="2" charset="-122"/>
                <a:ea typeface="黑体" pitchFamily="2" charset="-122"/>
              </a:rPr>
              <a:t> 作者为什么赞扬他们</a:t>
            </a:r>
            <a:r>
              <a:rPr kumimoji="1" lang="zh-CN" altLang="en-US" sz="3600" b="1" dirty="0">
                <a:solidFill>
                  <a:srgbClr val="FF0000"/>
                </a:solidFill>
                <a:latin typeface=""/>
                <a:ea typeface="黑体" pitchFamily="2" charset="-122"/>
              </a:rPr>
              <a:t>“</a:t>
            </a:r>
            <a:r>
              <a:rPr kumimoji="1" lang="zh-CN" altLang="en-US" sz="3600" b="1" dirty="0">
                <a:solidFill>
                  <a:srgbClr val="FF0000"/>
                </a:solidFill>
                <a:latin typeface="黑体" pitchFamily="2" charset="-122"/>
                <a:ea typeface="黑体" pitchFamily="2" charset="-122"/>
                <a:hlinkClick r:id="" action="ppaction://noaction"/>
              </a:rPr>
              <a:t>这就是中国的脊梁</a:t>
            </a:r>
            <a:r>
              <a:rPr kumimoji="1" lang="zh-CN" altLang="en-US" sz="3600" b="1" dirty="0">
                <a:solidFill>
                  <a:srgbClr val="FF0000"/>
                </a:solidFill>
                <a:latin typeface=""/>
                <a:ea typeface="黑体" pitchFamily="2" charset="-122"/>
              </a:rPr>
              <a:t>”</a:t>
            </a:r>
            <a:r>
              <a:rPr kumimoji="1" lang="zh-CN" altLang="en-US" sz="3600" b="1" dirty="0">
                <a:solidFill>
                  <a:srgbClr val="FF0000"/>
                </a:solidFill>
                <a:latin typeface="黑体" pitchFamily="2" charset="-122"/>
                <a:ea typeface="黑体" pitchFamily="2" charset="-122"/>
              </a:rPr>
              <a:t>？ </a:t>
            </a:r>
          </a:p>
        </p:txBody>
      </p:sp>
      <p:sp>
        <p:nvSpPr>
          <p:cNvPr id="38916" name="Text Box 4"/>
          <p:cNvSpPr txBox="1">
            <a:spLocks noChangeArrowheads="1"/>
          </p:cNvSpPr>
          <p:nvPr/>
        </p:nvSpPr>
        <p:spPr bwMode="auto">
          <a:xfrm>
            <a:off x="323528" y="3284984"/>
            <a:ext cx="8588375" cy="1190625"/>
          </a:xfrm>
          <a:prstGeom prst="rect">
            <a:avLst/>
          </a:prstGeom>
          <a:noFill/>
          <a:ln w="9525">
            <a:noFill/>
            <a:miter lim="800000"/>
            <a:headEnd/>
            <a:tailEnd/>
          </a:ln>
          <a:effectLst/>
        </p:spPr>
        <p:txBody>
          <a:bodyPr>
            <a:spAutoFit/>
          </a:bodyPr>
          <a:lstStyle/>
          <a:p>
            <a:pPr>
              <a:spcBef>
                <a:spcPct val="50000"/>
              </a:spcBef>
            </a:pPr>
            <a:r>
              <a:rPr kumimoji="1" lang="zh-CN" altLang="en-US" sz="3600" b="1" dirty="0">
                <a:solidFill>
                  <a:srgbClr val="000000"/>
                </a:solidFill>
                <a:latin typeface="楷体_GB2312" pitchFamily="49" charset="-122"/>
                <a:ea typeface="楷体_GB2312" pitchFamily="49" charset="-122"/>
              </a:rPr>
              <a:t>这是比喻的说法。这些没有失掉自信力的中国人是中国的主流，是中国的希望。</a:t>
            </a:r>
            <a:r>
              <a:rPr kumimoji="1" lang="zh-CN" altLang="en-US" sz="3600" b="1" dirty="0">
                <a:latin typeface="楷体_GB2312" pitchFamily="49" charset="-122"/>
                <a:ea typeface="楷体_GB2312" pitchFamily="49" charset="-122"/>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build="allAtOnce"/>
    </p:bld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7346" name="Text Box 2"/>
          <p:cNvSpPr txBox="1">
            <a:spLocks noChangeArrowheads="1"/>
          </p:cNvSpPr>
          <p:nvPr/>
        </p:nvSpPr>
        <p:spPr bwMode="auto">
          <a:xfrm>
            <a:off x="468313" y="1916113"/>
            <a:ext cx="8153400" cy="2838450"/>
          </a:xfrm>
          <a:prstGeom prst="rect">
            <a:avLst/>
          </a:prstGeom>
          <a:noFill/>
          <a:ln w="9525">
            <a:noFill/>
            <a:miter lim="800000"/>
            <a:headEnd/>
            <a:tailEnd/>
          </a:ln>
          <a:effectLst/>
        </p:spPr>
        <p:txBody>
          <a:bodyPr>
            <a:spAutoFit/>
          </a:bodyPr>
          <a:lstStyle/>
          <a:p>
            <a:r>
              <a:rPr kumimoji="1" lang="en-US" altLang="zh-CN" sz="2400">
                <a:latin typeface="Times New Roman" pitchFamily="18" charset="0"/>
              </a:rPr>
              <a:t>         </a:t>
            </a:r>
            <a:r>
              <a:rPr kumimoji="1" lang="zh-CN" altLang="en-US" sz="3600" b="1">
                <a:latin typeface="宋体" pitchFamily="2" charset="-122"/>
              </a:rPr>
              <a:t>当时国民党到处散布悲观论调，广大民众也因</a:t>
            </a:r>
            <a:r>
              <a:rPr kumimoji="1" lang="zh-CN" altLang="en-US" sz="3600" b="1">
                <a:latin typeface="Times New Roman"/>
              </a:rPr>
              <a:t>“</a:t>
            </a:r>
            <a:r>
              <a:rPr kumimoji="1" lang="zh-CN" altLang="en-US" sz="3600" b="1">
                <a:latin typeface="宋体" pitchFamily="2" charset="-122"/>
              </a:rPr>
              <a:t>中国的脊梁</a:t>
            </a:r>
            <a:r>
              <a:rPr kumimoji="1" lang="zh-CN" altLang="en-US" sz="3600" b="1">
                <a:latin typeface="Times New Roman"/>
              </a:rPr>
              <a:t>”</a:t>
            </a:r>
            <a:r>
              <a:rPr kumimoji="1" lang="zh-CN" altLang="en-US" sz="3600" b="1">
                <a:latin typeface="宋体" pitchFamily="2" charset="-122"/>
              </a:rPr>
              <a:t>的总被摧残、被抹杀而看不到光明。鲁迅反复赞扬</a:t>
            </a:r>
            <a:r>
              <a:rPr kumimoji="1" lang="zh-CN" altLang="en-US" sz="3600" b="1">
                <a:latin typeface="Times New Roman"/>
              </a:rPr>
              <a:t>“</a:t>
            </a:r>
            <a:r>
              <a:rPr kumimoji="1" lang="zh-CN" altLang="en-US" sz="3600" b="1">
                <a:latin typeface="宋体" pitchFamily="2" charset="-122"/>
              </a:rPr>
              <a:t>中国的脊梁</a:t>
            </a:r>
            <a:r>
              <a:rPr kumimoji="1" lang="zh-CN" altLang="en-US" sz="3600" b="1">
                <a:latin typeface="Times New Roman"/>
              </a:rPr>
              <a:t>”</a:t>
            </a:r>
            <a:r>
              <a:rPr kumimoji="1" lang="zh-CN" altLang="en-US" sz="3600" b="1">
                <a:latin typeface="宋体" pitchFamily="2" charset="-122"/>
              </a:rPr>
              <a:t>，</a:t>
            </a:r>
            <a:r>
              <a:rPr kumimoji="1" lang="zh-CN" altLang="en-US" sz="3600" b="1">
                <a:solidFill>
                  <a:srgbClr val="FF3300"/>
                </a:solidFill>
                <a:latin typeface="Times New Roman" pitchFamily="18" charset="0"/>
              </a:rPr>
              <a:t>可以鼓舞斗志，增强中国人的自信力。 </a:t>
            </a:r>
          </a:p>
        </p:txBody>
      </p:sp>
      <p:sp>
        <p:nvSpPr>
          <p:cNvPr id="57347" name="Rectangle 3"/>
          <p:cNvSpPr>
            <a:spLocks noChangeArrowheads="1"/>
          </p:cNvSpPr>
          <p:nvPr/>
        </p:nvSpPr>
        <p:spPr bwMode="auto">
          <a:xfrm>
            <a:off x="611188" y="836613"/>
            <a:ext cx="7934325" cy="579437"/>
          </a:xfrm>
          <a:prstGeom prst="rect">
            <a:avLst/>
          </a:prstGeom>
          <a:solidFill>
            <a:schemeClr val="tx2"/>
          </a:solidFill>
          <a:ln w="9525">
            <a:noFill/>
            <a:miter lim="800000"/>
            <a:headEnd/>
            <a:tailEnd/>
          </a:ln>
          <a:effectLst/>
        </p:spPr>
        <p:txBody>
          <a:bodyPr wrap="none">
            <a:spAutoFit/>
          </a:bodyPr>
          <a:lstStyle/>
          <a:p>
            <a:r>
              <a:rPr kumimoji="1" lang="zh-CN" altLang="en-US" sz="3200" b="1">
                <a:solidFill>
                  <a:schemeClr val="bg1"/>
                </a:solidFill>
                <a:latin typeface="宋体" pitchFamily="2" charset="-122"/>
              </a:rPr>
              <a:t>作者赞颂</a:t>
            </a:r>
            <a:r>
              <a:rPr kumimoji="1" lang="zh-CN" altLang="en-US" sz="3200" b="1">
                <a:solidFill>
                  <a:schemeClr val="bg1"/>
                </a:solidFill>
                <a:latin typeface="Times New Roman"/>
              </a:rPr>
              <a:t>“</a:t>
            </a:r>
            <a:r>
              <a:rPr kumimoji="1" lang="zh-CN" altLang="en-US" sz="3200" b="1">
                <a:solidFill>
                  <a:srgbClr val="FF0066"/>
                </a:solidFill>
                <a:latin typeface="宋体" pitchFamily="2" charset="-122"/>
              </a:rPr>
              <a:t>中国的脊梁</a:t>
            </a:r>
            <a:r>
              <a:rPr kumimoji="1" lang="zh-CN" altLang="en-US" sz="3200" b="1">
                <a:solidFill>
                  <a:schemeClr val="bg1"/>
                </a:solidFill>
                <a:latin typeface="Times New Roman"/>
              </a:rPr>
              <a:t>”</a:t>
            </a:r>
            <a:r>
              <a:rPr kumimoji="1" lang="zh-CN" altLang="en-US" sz="3200" b="1">
                <a:solidFill>
                  <a:schemeClr val="bg1"/>
                </a:solidFill>
                <a:latin typeface="宋体" pitchFamily="2" charset="-122"/>
              </a:rPr>
              <a:t>在当时有什么意义？</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3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3030538" y="274638"/>
            <a:ext cx="4038600" cy="1143000"/>
          </a:xfrm>
          <a:solidFill>
            <a:schemeClr val="tx1"/>
          </a:solidFill>
        </p:spPr>
        <p:txBody>
          <a:bodyPr lIns="0" tIns="0" rIns="0" bIns="0"/>
          <a:lstStyle/>
          <a:p>
            <a:r>
              <a:rPr lang="zh-CN" altLang="en-US" sz="5400" b="1">
                <a:solidFill>
                  <a:schemeClr val="bg1"/>
                </a:solidFill>
                <a:ea typeface="黑体" pitchFamily="2" charset="-122"/>
              </a:rPr>
              <a:t>与名人对话</a:t>
            </a:r>
          </a:p>
        </p:txBody>
      </p:sp>
      <p:sp>
        <p:nvSpPr>
          <p:cNvPr id="39939" name="Rectangle 3"/>
          <p:cNvSpPr>
            <a:spLocks noGrp="1" noChangeArrowheads="1"/>
          </p:cNvSpPr>
          <p:nvPr>
            <p:ph type="body" idx="1"/>
          </p:nvPr>
        </p:nvSpPr>
        <p:spPr>
          <a:xfrm>
            <a:off x="825500" y="1990725"/>
            <a:ext cx="7007225" cy="3984625"/>
          </a:xfrm>
          <a:noFill/>
        </p:spPr>
        <p:txBody>
          <a:bodyPr lIns="0" tIns="0" rIns="0" bIns="0"/>
          <a:lstStyle/>
          <a:p>
            <a:pPr>
              <a:buFontTx/>
              <a:buNone/>
            </a:pPr>
            <a:r>
              <a:rPr lang="en-US" altLang="zh-CN" sz="4400" b="1" dirty="0">
                <a:ea typeface="黑体" pitchFamily="2" charset="-122"/>
              </a:rPr>
              <a:t>        </a:t>
            </a:r>
            <a:r>
              <a:rPr lang="zh-CN" altLang="en-US" sz="4400" b="1" dirty="0">
                <a:ea typeface="黑体" pitchFamily="2" charset="-122"/>
              </a:rPr>
              <a:t>第七段中所列举的四种人，都比较概括。你能为鲁迅先生列举一些具体事例，支持他的观点吗</a:t>
            </a:r>
            <a:r>
              <a:rPr lang="en-US" altLang="zh-CN" sz="4400" b="1" dirty="0">
                <a:ea typeface="黑体" pitchFamily="2"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304800" y="762000"/>
            <a:ext cx="8588375" cy="1066800"/>
          </a:xfrm>
          <a:prstGeom prst="rect">
            <a:avLst/>
          </a:prstGeom>
          <a:noFill/>
          <a:ln w="12700">
            <a:noFill/>
            <a:miter lim="800000"/>
            <a:headEnd/>
            <a:tailEnd/>
          </a:ln>
          <a:effectLst>
            <a:outerShdw dist="35921" dir="2700000" sy="50000" rotWithShape="0">
              <a:srgbClr val="875B0D"/>
            </a:outerShdw>
          </a:effectLst>
        </p:spPr>
        <p:txBody>
          <a:bodyPr anchorCtr="1">
            <a:spAutoFit/>
          </a:bodyPr>
          <a:lstStyle/>
          <a:p>
            <a:pPr algn="ctr">
              <a:spcBef>
                <a:spcPct val="50000"/>
              </a:spcBef>
              <a:buSzPct val="90000"/>
              <a:buFontTx/>
              <a:buBlip>
                <a:blip r:embed="rId2"/>
              </a:buBlip>
            </a:pPr>
            <a:r>
              <a:rPr kumimoji="1" lang="en-US" altLang="zh-CN" sz="3200" b="1">
                <a:effectLst>
                  <a:outerShdw blurRad="38100" dist="38100" dir="2700000" algn="tl">
                    <a:srgbClr val="C0C0C0"/>
                  </a:outerShdw>
                </a:effectLst>
                <a:latin typeface="Times New Roman" pitchFamily="18" charset="0"/>
                <a:ea typeface="华文行楷" pitchFamily="2" charset="-122"/>
              </a:rPr>
              <a:t>“</a:t>
            </a:r>
            <a:r>
              <a:rPr kumimoji="1" lang="zh-CN" altLang="en-US" sz="3200" b="1">
                <a:effectLst>
                  <a:outerShdw blurRad="38100" dist="38100" dir="2700000" algn="tl">
                    <a:srgbClr val="C0C0C0"/>
                  </a:outerShdw>
                </a:effectLst>
                <a:latin typeface="Times New Roman" pitchFamily="18" charset="0"/>
                <a:ea typeface="华文行楷" pitchFamily="2" charset="-122"/>
              </a:rPr>
              <a:t>我们有并不失掉自信力的中国人在”</a:t>
            </a:r>
            <a:r>
              <a:rPr kumimoji="1" lang="en-US" altLang="zh-CN" sz="3200" b="1">
                <a:effectLst>
                  <a:outerShdw blurRad="38100" dist="38100" dir="2700000" algn="tl">
                    <a:srgbClr val="C0C0C0"/>
                  </a:outerShdw>
                </a:effectLst>
                <a:latin typeface="Times New Roman" pitchFamily="18" charset="0"/>
                <a:ea typeface="华文行楷" pitchFamily="2" charset="-122"/>
              </a:rPr>
              <a:t>,</a:t>
            </a:r>
            <a:r>
              <a:rPr kumimoji="1" lang="zh-CN" altLang="en-US" sz="3200" b="1">
                <a:effectLst>
                  <a:outerShdw blurRad="38100" dist="38100" dir="2700000" algn="tl">
                    <a:srgbClr val="C0C0C0"/>
                  </a:outerShdw>
                </a:effectLst>
                <a:latin typeface="Times New Roman" pitchFamily="18" charset="0"/>
                <a:ea typeface="华文行楷" pitchFamily="2" charset="-122"/>
              </a:rPr>
              <a:t>请你根据自己的了解为第</a:t>
            </a:r>
            <a:r>
              <a:rPr kumimoji="1" lang="en-US" altLang="zh-CN" sz="3200" b="1">
                <a:effectLst>
                  <a:outerShdw blurRad="38100" dist="38100" dir="2700000" algn="tl">
                    <a:srgbClr val="C0C0C0"/>
                  </a:outerShdw>
                </a:effectLst>
                <a:latin typeface="Times New Roman" pitchFamily="18" charset="0"/>
                <a:ea typeface="华文行楷" pitchFamily="2" charset="-122"/>
              </a:rPr>
              <a:t>7</a:t>
            </a:r>
            <a:r>
              <a:rPr kumimoji="1" lang="zh-CN" altLang="en-US" sz="3200" b="1">
                <a:effectLst>
                  <a:outerShdw blurRad="38100" dist="38100" dir="2700000" algn="tl">
                    <a:srgbClr val="C0C0C0"/>
                  </a:outerShdw>
                </a:effectLst>
                <a:latin typeface="Times New Roman" pitchFamily="18" charset="0"/>
                <a:ea typeface="华文行楷" pitchFamily="2" charset="-122"/>
              </a:rPr>
              <a:t>段中“</a:t>
            </a:r>
            <a:r>
              <a:rPr kumimoji="1" lang="en-US" altLang="zh-CN" sz="3200" b="1">
                <a:effectLst>
                  <a:outerShdw blurRad="38100" dist="38100" dir="2700000" algn="tl">
                    <a:srgbClr val="C0C0C0"/>
                  </a:outerShdw>
                </a:effectLst>
                <a:latin typeface="Times New Roman" pitchFamily="18" charset="0"/>
                <a:ea typeface="华文行楷" pitchFamily="2" charset="-122"/>
              </a:rPr>
              <a:t>……</a:t>
            </a:r>
            <a:r>
              <a:rPr kumimoji="1" lang="zh-CN" altLang="en-US" sz="3200" b="1">
                <a:effectLst>
                  <a:outerShdw blurRad="38100" dist="38100" dir="2700000" algn="tl">
                    <a:srgbClr val="C0C0C0"/>
                  </a:outerShdw>
                </a:effectLst>
                <a:latin typeface="Times New Roman" pitchFamily="18" charset="0"/>
                <a:ea typeface="华文行楷" pitchFamily="2" charset="-122"/>
              </a:rPr>
              <a:t>的人”注解举例。</a:t>
            </a:r>
          </a:p>
        </p:txBody>
      </p:sp>
      <p:sp>
        <p:nvSpPr>
          <p:cNvPr id="40963" name="Text Box 3"/>
          <p:cNvSpPr txBox="1">
            <a:spLocks noChangeArrowheads="1"/>
          </p:cNvSpPr>
          <p:nvPr/>
        </p:nvSpPr>
        <p:spPr bwMode="auto">
          <a:xfrm>
            <a:off x="0" y="2133600"/>
            <a:ext cx="2438400" cy="457200"/>
          </a:xfrm>
          <a:prstGeom prst="rect">
            <a:avLst/>
          </a:prstGeom>
          <a:noFill/>
          <a:ln w="12700">
            <a:noFill/>
            <a:miter lim="800000"/>
            <a:headEnd/>
            <a:tailEnd/>
          </a:ln>
          <a:effectLst>
            <a:outerShdw dist="35921" dir="2700000" sy="50000" rotWithShape="0">
              <a:srgbClr val="875B0D"/>
            </a:outerShdw>
          </a:effectLst>
        </p:spPr>
        <p:txBody>
          <a:bodyPr anchorCtr="1">
            <a:spAutoFit/>
          </a:bodyPr>
          <a:lstStyle/>
          <a:p>
            <a:pPr algn="ctr">
              <a:spcBef>
                <a:spcPct val="50000"/>
              </a:spcBef>
              <a:buSzPct val="90000"/>
              <a:buFontTx/>
              <a:buBlip>
                <a:blip r:embed="rId2"/>
              </a:buBlip>
            </a:pPr>
            <a:r>
              <a:rPr kumimoji="1" lang="en-US" altLang="zh-CN" sz="2400" b="1">
                <a:solidFill>
                  <a:srgbClr val="FF0000"/>
                </a:solidFill>
                <a:latin typeface="Times New Roman"/>
                <a:ea typeface="楷体_GB2312" pitchFamily="49" charset="-122"/>
              </a:rPr>
              <a:t>“</a:t>
            </a:r>
            <a:r>
              <a:rPr kumimoji="1" lang="zh-CN" altLang="en-US" sz="2400" b="1">
                <a:solidFill>
                  <a:srgbClr val="FF0000"/>
                </a:solidFill>
                <a:latin typeface="楷体_GB2312" pitchFamily="49" charset="-122"/>
                <a:ea typeface="楷体_GB2312" pitchFamily="49" charset="-122"/>
              </a:rPr>
              <a:t>埋头苦干的人</a:t>
            </a:r>
            <a:r>
              <a:rPr kumimoji="1" lang="zh-CN" altLang="en-US" sz="2400" b="1">
                <a:solidFill>
                  <a:srgbClr val="FF0000"/>
                </a:solidFill>
                <a:latin typeface="Times New Roman"/>
                <a:ea typeface="楷体_GB2312" pitchFamily="49" charset="-122"/>
              </a:rPr>
              <a:t>”</a:t>
            </a:r>
            <a:endParaRPr kumimoji="1" lang="zh-CN" altLang="en-US" sz="2400" b="1">
              <a:solidFill>
                <a:srgbClr val="FF0000"/>
              </a:solidFill>
              <a:latin typeface="楷体_GB2312" pitchFamily="49" charset="-122"/>
              <a:ea typeface="楷体_GB2312" pitchFamily="49" charset="-122"/>
            </a:endParaRPr>
          </a:p>
        </p:txBody>
      </p:sp>
      <p:sp>
        <p:nvSpPr>
          <p:cNvPr id="40964" name="Text Box 4"/>
          <p:cNvSpPr txBox="1">
            <a:spLocks noChangeArrowheads="1"/>
          </p:cNvSpPr>
          <p:nvPr/>
        </p:nvSpPr>
        <p:spPr bwMode="auto">
          <a:xfrm>
            <a:off x="2268538" y="1905000"/>
            <a:ext cx="6646862" cy="946150"/>
          </a:xfrm>
          <a:prstGeom prst="rect">
            <a:avLst/>
          </a:prstGeom>
          <a:noFill/>
          <a:ln w="12700">
            <a:noFill/>
            <a:miter lim="800000"/>
            <a:headEnd/>
            <a:tailEnd/>
          </a:ln>
          <a:effectLst>
            <a:outerShdw dist="35921" dir="2700000" sy="50000" rotWithShape="0">
              <a:srgbClr val="875B0D"/>
            </a:outerShdw>
          </a:effectLst>
        </p:spPr>
        <p:txBody>
          <a:bodyPr anchorCtr="1">
            <a:spAutoFit/>
          </a:bodyPr>
          <a:lstStyle/>
          <a:p>
            <a:r>
              <a:rPr kumimoji="1" lang="zh-CN" altLang="en-US" sz="2800" b="1">
                <a:solidFill>
                  <a:srgbClr val="FF0066"/>
                </a:solidFill>
                <a:latin typeface="楷体_GB2312" pitchFamily="49" charset="-122"/>
                <a:ea typeface="楷体_GB2312" pitchFamily="49" charset="-122"/>
              </a:rPr>
              <a:t>指默默无闻、努力工作</a:t>
            </a:r>
            <a:r>
              <a:rPr kumimoji="1" lang="zh-CN" altLang="en-US" sz="2800" b="1">
                <a:solidFill>
                  <a:srgbClr val="0000FF"/>
                </a:solidFill>
                <a:latin typeface="楷体_GB2312" pitchFamily="49" charset="-122"/>
                <a:ea typeface="楷体_GB2312" pitchFamily="49" charset="-122"/>
              </a:rPr>
              <a:t>的广大劳动人民。</a:t>
            </a:r>
          </a:p>
          <a:p>
            <a:r>
              <a:rPr kumimoji="1" lang="zh-CN" altLang="en-US" sz="2800" b="1">
                <a:solidFill>
                  <a:srgbClr val="0000FF"/>
                </a:solidFill>
                <a:latin typeface="楷体_GB2312" pitchFamily="49" charset="-122"/>
                <a:ea typeface="楷体_GB2312" pitchFamily="49" charset="-122"/>
              </a:rPr>
              <a:t>如毕升、祖冲之、李时珍、詹天佑等人</a:t>
            </a:r>
          </a:p>
        </p:txBody>
      </p:sp>
      <p:sp>
        <p:nvSpPr>
          <p:cNvPr id="40965" name="Text Box 5"/>
          <p:cNvSpPr txBox="1">
            <a:spLocks noChangeArrowheads="1"/>
          </p:cNvSpPr>
          <p:nvPr/>
        </p:nvSpPr>
        <p:spPr bwMode="auto">
          <a:xfrm>
            <a:off x="-228600" y="3048000"/>
            <a:ext cx="2514600" cy="457200"/>
          </a:xfrm>
          <a:prstGeom prst="rect">
            <a:avLst/>
          </a:prstGeom>
          <a:noFill/>
          <a:ln w="12700">
            <a:noFill/>
            <a:miter lim="800000"/>
            <a:headEnd/>
            <a:tailEnd/>
          </a:ln>
          <a:effectLst>
            <a:outerShdw dist="35921" dir="2700000" sy="50000" rotWithShape="0">
              <a:srgbClr val="875B0D"/>
            </a:outerShdw>
          </a:effectLst>
        </p:spPr>
        <p:txBody>
          <a:bodyPr anchorCtr="1">
            <a:spAutoFit/>
          </a:bodyPr>
          <a:lstStyle/>
          <a:p>
            <a:pPr algn="ctr">
              <a:spcBef>
                <a:spcPct val="50000"/>
              </a:spcBef>
              <a:buSzPct val="90000"/>
              <a:buFontTx/>
              <a:buBlip>
                <a:blip r:embed="rId2"/>
              </a:buBlip>
            </a:pPr>
            <a:r>
              <a:rPr kumimoji="1" lang="en-US" altLang="zh-CN" sz="2400" b="1">
                <a:solidFill>
                  <a:srgbClr val="FF0000"/>
                </a:solidFill>
                <a:latin typeface="Times New Roman"/>
                <a:ea typeface="楷体_GB2312" pitchFamily="49" charset="-122"/>
              </a:rPr>
              <a:t>“</a:t>
            </a:r>
            <a:r>
              <a:rPr kumimoji="1" lang="zh-CN" altLang="en-US" sz="2400" b="1">
                <a:solidFill>
                  <a:srgbClr val="FF0000"/>
                </a:solidFill>
                <a:latin typeface="楷体_GB2312" pitchFamily="49" charset="-122"/>
                <a:ea typeface="楷体_GB2312" pitchFamily="49" charset="-122"/>
              </a:rPr>
              <a:t>拼命硬干的人</a:t>
            </a:r>
            <a:r>
              <a:rPr kumimoji="1" lang="zh-CN" altLang="en-US" sz="2400" b="1">
                <a:solidFill>
                  <a:srgbClr val="FF0000"/>
                </a:solidFill>
                <a:latin typeface="Times New Roman"/>
                <a:ea typeface="楷体_GB2312" pitchFamily="49" charset="-122"/>
              </a:rPr>
              <a:t>”</a:t>
            </a:r>
            <a:endParaRPr kumimoji="1" lang="zh-CN" altLang="en-US" sz="2400" b="1">
              <a:solidFill>
                <a:srgbClr val="FF0000"/>
              </a:solidFill>
              <a:latin typeface="楷体_GB2312" pitchFamily="49" charset="-122"/>
              <a:ea typeface="楷体_GB2312" pitchFamily="49" charset="-122"/>
            </a:endParaRPr>
          </a:p>
        </p:txBody>
      </p:sp>
      <p:sp>
        <p:nvSpPr>
          <p:cNvPr id="40966" name="Text Box 6"/>
          <p:cNvSpPr txBox="1">
            <a:spLocks noChangeArrowheads="1"/>
          </p:cNvSpPr>
          <p:nvPr/>
        </p:nvSpPr>
        <p:spPr bwMode="auto">
          <a:xfrm>
            <a:off x="1908175" y="2971800"/>
            <a:ext cx="7464425" cy="946150"/>
          </a:xfrm>
          <a:prstGeom prst="rect">
            <a:avLst/>
          </a:prstGeom>
          <a:noFill/>
          <a:ln w="12700">
            <a:noFill/>
            <a:miter lim="800000"/>
            <a:headEnd/>
            <a:tailEnd/>
          </a:ln>
          <a:effectLst>
            <a:outerShdw dist="35921" dir="2700000" sy="50000" rotWithShape="0">
              <a:srgbClr val="875B0D"/>
            </a:outerShdw>
          </a:effectLst>
        </p:spPr>
        <p:txBody>
          <a:bodyPr anchorCtr="1">
            <a:spAutoFit/>
          </a:bodyPr>
          <a:lstStyle/>
          <a:p>
            <a:r>
              <a:rPr kumimoji="1" lang="zh-CN" altLang="en-US" sz="2800" b="1">
                <a:solidFill>
                  <a:srgbClr val="0000FF"/>
                </a:solidFill>
                <a:latin typeface="楷体_GB2312" pitchFamily="49" charset="-122"/>
                <a:ea typeface="楷体_GB2312" pitchFamily="49" charset="-122"/>
              </a:rPr>
              <a:t>指那些</a:t>
            </a:r>
            <a:r>
              <a:rPr kumimoji="1" lang="zh-CN" altLang="en-US" sz="2800" b="1">
                <a:solidFill>
                  <a:srgbClr val="FF0066"/>
                </a:solidFill>
                <a:latin typeface="楷体_GB2312" pitchFamily="49" charset="-122"/>
                <a:ea typeface="楷体_GB2312" pitchFamily="49" charset="-122"/>
              </a:rPr>
              <a:t>不怕牺牲、不计得失、忠于祖国</a:t>
            </a:r>
            <a:r>
              <a:rPr kumimoji="1" lang="zh-CN" altLang="en-US" sz="2800" b="1">
                <a:solidFill>
                  <a:srgbClr val="0000FF"/>
                </a:solidFill>
                <a:latin typeface="楷体_GB2312" pitchFamily="49" charset="-122"/>
                <a:ea typeface="楷体_GB2312" pitchFamily="49" charset="-122"/>
              </a:rPr>
              <a:t>的人。</a:t>
            </a:r>
          </a:p>
          <a:p>
            <a:r>
              <a:rPr kumimoji="1" lang="zh-CN" altLang="en-US" sz="2800" b="1">
                <a:solidFill>
                  <a:srgbClr val="0000FF"/>
                </a:solidFill>
                <a:latin typeface="楷体_GB2312" pitchFamily="49" charset="-122"/>
                <a:ea typeface="楷体_GB2312" pitchFamily="49" charset="-122"/>
              </a:rPr>
              <a:t>如岳飞、文天祥、戚继光、林则徐等人</a:t>
            </a:r>
            <a:endParaRPr kumimoji="1" lang="zh-CN" altLang="en-US" sz="2800" b="1">
              <a:solidFill>
                <a:schemeClr val="tx2"/>
              </a:solidFill>
              <a:latin typeface="Times New Roman" pitchFamily="18" charset="0"/>
            </a:endParaRPr>
          </a:p>
        </p:txBody>
      </p:sp>
      <p:sp>
        <p:nvSpPr>
          <p:cNvPr id="40967" name="Text Box 7"/>
          <p:cNvSpPr txBox="1">
            <a:spLocks noChangeArrowheads="1"/>
          </p:cNvSpPr>
          <p:nvPr/>
        </p:nvSpPr>
        <p:spPr bwMode="auto">
          <a:xfrm>
            <a:off x="-304800" y="4191000"/>
            <a:ext cx="2590800" cy="457200"/>
          </a:xfrm>
          <a:prstGeom prst="rect">
            <a:avLst/>
          </a:prstGeom>
          <a:noFill/>
          <a:ln w="12700">
            <a:noFill/>
            <a:miter lim="800000"/>
            <a:headEnd/>
            <a:tailEnd/>
          </a:ln>
          <a:effectLst>
            <a:outerShdw dist="35921" dir="2700000" sy="50000" rotWithShape="0">
              <a:srgbClr val="875B0D"/>
            </a:outerShdw>
          </a:effectLst>
        </p:spPr>
        <p:txBody>
          <a:bodyPr anchorCtr="1">
            <a:spAutoFit/>
          </a:bodyPr>
          <a:lstStyle/>
          <a:p>
            <a:pPr algn="ctr">
              <a:spcBef>
                <a:spcPct val="50000"/>
              </a:spcBef>
              <a:buSzPct val="90000"/>
              <a:buFontTx/>
              <a:buBlip>
                <a:blip r:embed="rId2"/>
              </a:buBlip>
            </a:pPr>
            <a:r>
              <a:rPr kumimoji="1" lang="en-US" altLang="zh-CN" sz="2400" b="1">
                <a:solidFill>
                  <a:srgbClr val="FF0000"/>
                </a:solidFill>
                <a:latin typeface="Times New Roman"/>
                <a:ea typeface="楷体_GB2312" pitchFamily="49" charset="-122"/>
              </a:rPr>
              <a:t>“</a:t>
            </a:r>
            <a:r>
              <a:rPr kumimoji="1" lang="zh-CN" altLang="en-US" sz="2400" b="1">
                <a:solidFill>
                  <a:srgbClr val="FF0000"/>
                </a:solidFill>
                <a:latin typeface="楷体_GB2312" pitchFamily="49" charset="-122"/>
                <a:ea typeface="楷体_GB2312" pitchFamily="49" charset="-122"/>
              </a:rPr>
              <a:t>为民请命的人</a:t>
            </a:r>
            <a:r>
              <a:rPr kumimoji="1" lang="zh-CN" altLang="en-US" sz="2400" b="1">
                <a:solidFill>
                  <a:srgbClr val="FF0000"/>
                </a:solidFill>
                <a:latin typeface="Times New Roman"/>
                <a:ea typeface="楷体_GB2312" pitchFamily="49" charset="-122"/>
              </a:rPr>
              <a:t>”</a:t>
            </a:r>
            <a:endParaRPr kumimoji="1" lang="zh-CN" altLang="en-US" sz="2400" b="1">
              <a:solidFill>
                <a:srgbClr val="FF0000"/>
              </a:solidFill>
              <a:latin typeface="楷体_GB2312" pitchFamily="49" charset="-122"/>
              <a:ea typeface="楷体_GB2312" pitchFamily="49" charset="-122"/>
            </a:endParaRPr>
          </a:p>
        </p:txBody>
      </p:sp>
      <p:sp>
        <p:nvSpPr>
          <p:cNvPr id="40968" name="Text Box 8"/>
          <p:cNvSpPr txBox="1">
            <a:spLocks noChangeArrowheads="1"/>
          </p:cNvSpPr>
          <p:nvPr/>
        </p:nvSpPr>
        <p:spPr bwMode="auto">
          <a:xfrm>
            <a:off x="1908175" y="4076700"/>
            <a:ext cx="7537450" cy="946150"/>
          </a:xfrm>
          <a:prstGeom prst="rect">
            <a:avLst/>
          </a:prstGeom>
          <a:noFill/>
          <a:ln w="12700">
            <a:noFill/>
            <a:miter lim="800000"/>
            <a:headEnd/>
            <a:tailEnd/>
          </a:ln>
          <a:effectLst>
            <a:outerShdw dist="35921" dir="2700000" sy="50000" rotWithShape="0">
              <a:srgbClr val="875B0D"/>
            </a:outerShdw>
          </a:effectLst>
        </p:spPr>
        <p:txBody>
          <a:bodyPr anchorCtr="1">
            <a:spAutoFit/>
          </a:bodyPr>
          <a:lstStyle/>
          <a:p>
            <a:r>
              <a:rPr kumimoji="1" lang="zh-CN" altLang="en-US" sz="2800" b="1">
                <a:solidFill>
                  <a:srgbClr val="0000FF"/>
                </a:solidFill>
                <a:latin typeface="楷体_GB2312" pitchFamily="49" charset="-122"/>
                <a:ea typeface="楷体_GB2312" pitchFamily="49" charset="-122"/>
              </a:rPr>
              <a:t>指</a:t>
            </a:r>
            <a:r>
              <a:rPr kumimoji="1" lang="zh-CN" altLang="en-US" sz="2800" b="1">
                <a:solidFill>
                  <a:srgbClr val="FF0066"/>
                </a:solidFill>
                <a:latin typeface="楷体_GB2312" pitchFamily="49" charset="-122"/>
                <a:ea typeface="楷体_GB2312" pitchFamily="49" charset="-122"/>
              </a:rPr>
              <a:t>同情人民，为人民鸣不平、伸张正义</a:t>
            </a:r>
            <a:r>
              <a:rPr kumimoji="1" lang="zh-CN" altLang="en-US" sz="2800" b="1">
                <a:solidFill>
                  <a:srgbClr val="0000FF"/>
                </a:solidFill>
                <a:latin typeface="楷体_GB2312" pitchFamily="49" charset="-122"/>
                <a:ea typeface="楷体_GB2312" pitchFamily="49" charset="-122"/>
              </a:rPr>
              <a:t>的人。</a:t>
            </a:r>
          </a:p>
          <a:p>
            <a:r>
              <a:rPr kumimoji="1" lang="zh-CN" altLang="en-US" sz="2800" b="1">
                <a:solidFill>
                  <a:srgbClr val="0000FF"/>
                </a:solidFill>
                <a:latin typeface="楷体_GB2312" pitchFamily="49" charset="-122"/>
                <a:ea typeface="楷体_GB2312" pitchFamily="49" charset="-122"/>
              </a:rPr>
              <a:t>如屈原、王安石、关汉卿、海瑞等人</a:t>
            </a:r>
          </a:p>
        </p:txBody>
      </p:sp>
      <p:sp>
        <p:nvSpPr>
          <p:cNvPr id="40969" name="Text Box 9"/>
          <p:cNvSpPr txBox="1">
            <a:spLocks noChangeArrowheads="1"/>
          </p:cNvSpPr>
          <p:nvPr/>
        </p:nvSpPr>
        <p:spPr bwMode="auto">
          <a:xfrm>
            <a:off x="0" y="5410200"/>
            <a:ext cx="2590800" cy="457200"/>
          </a:xfrm>
          <a:prstGeom prst="rect">
            <a:avLst/>
          </a:prstGeom>
          <a:noFill/>
          <a:ln w="12700">
            <a:noFill/>
            <a:miter lim="800000"/>
            <a:headEnd/>
            <a:tailEnd/>
          </a:ln>
          <a:effectLst>
            <a:outerShdw dist="35921" dir="2700000" sy="50000" rotWithShape="0">
              <a:srgbClr val="875B0D"/>
            </a:outerShdw>
          </a:effectLst>
        </p:spPr>
        <p:txBody>
          <a:bodyPr anchorCtr="1">
            <a:spAutoFit/>
          </a:bodyPr>
          <a:lstStyle/>
          <a:p>
            <a:pPr algn="ctr">
              <a:spcBef>
                <a:spcPct val="50000"/>
              </a:spcBef>
              <a:buSzPct val="90000"/>
              <a:buFontTx/>
              <a:buBlip>
                <a:blip r:embed="rId2"/>
              </a:buBlip>
            </a:pPr>
            <a:r>
              <a:rPr kumimoji="1" lang="en-US" altLang="zh-CN" sz="2400" b="1">
                <a:solidFill>
                  <a:srgbClr val="FF0000"/>
                </a:solidFill>
                <a:latin typeface="Times New Roman"/>
                <a:ea typeface="楷体_GB2312" pitchFamily="49" charset="-122"/>
              </a:rPr>
              <a:t>“</a:t>
            </a:r>
            <a:r>
              <a:rPr kumimoji="1" lang="zh-CN" altLang="en-US" sz="2400" b="1">
                <a:solidFill>
                  <a:srgbClr val="FF0000"/>
                </a:solidFill>
                <a:latin typeface="楷体_GB2312" pitchFamily="49" charset="-122"/>
                <a:ea typeface="楷体_GB2312" pitchFamily="49" charset="-122"/>
              </a:rPr>
              <a:t>舍身求法的人</a:t>
            </a:r>
            <a:r>
              <a:rPr kumimoji="1" lang="zh-CN" altLang="en-US" sz="2400" b="1">
                <a:solidFill>
                  <a:srgbClr val="FF0000"/>
                </a:solidFill>
                <a:latin typeface="Times New Roman"/>
                <a:ea typeface="楷体_GB2312" pitchFamily="49" charset="-122"/>
              </a:rPr>
              <a:t>”</a:t>
            </a:r>
            <a:endParaRPr kumimoji="1" lang="zh-CN" altLang="en-US" sz="2400" b="1">
              <a:solidFill>
                <a:srgbClr val="FF0000"/>
              </a:solidFill>
              <a:latin typeface="楷体_GB2312" pitchFamily="49" charset="-122"/>
              <a:ea typeface="楷体_GB2312" pitchFamily="49" charset="-122"/>
            </a:endParaRPr>
          </a:p>
        </p:txBody>
      </p:sp>
      <p:sp>
        <p:nvSpPr>
          <p:cNvPr id="40970" name="Text Box 10"/>
          <p:cNvSpPr txBox="1">
            <a:spLocks noChangeArrowheads="1"/>
          </p:cNvSpPr>
          <p:nvPr/>
        </p:nvSpPr>
        <p:spPr bwMode="auto">
          <a:xfrm>
            <a:off x="2303463" y="5300663"/>
            <a:ext cx="6840537" cy="946150"/>
          </a:xfrm>
          <a:prstGeom prst="rect">
            <a:avLst/>
          </a:prstGeom>
          <a:noFill/>
          <a:ln w="12700">
            <a:noFill/>
            <a:miter lim="800000"/>
            <a:headEnd/>
            <a:tailEnd/>
          </a:ln>
          <a:effectLst>
            <a:outerShdw dist="35921" dir="2700000" sy="50000" rotWithShape="0">
              <a:srgbClr val="875B0D"/>
            </a:outerShdw>
          </a:effectLst>
        </p:spPr>
        <p:txBody>
          <a:bodyPr anchorCtr="1">
            <a:spAutoFit/>
          </a:bodyPr>
          <a:lstStyle/>
          <a:p>
            <a:r>
              <a:rPr kumimoji="1" lang="zh-CN" altLang="en-US" sz="2800" b="1" dirty="0">
                <a:solidFill>
                  <a:srgbClr val="0000FF"/>
                </a:solidFill>
                <a:latin typeface="楷体_GB2312" pitchFamily="49" charset="-122"/>
                <a:ea typeface="楷体_GB2312" pitchFamily="49" charset="-122"/>
              </a:rPr>
              <a:t>指</a:t>
            </a:r>
            <a:r>
              <a:rPr kumimoji="1" lang="zh-CN" altLang="en-US" sz="2800" b="1" dirty="0">
                <a:solidFill>
                  <a:srgbClr val="FF0066"/>
                </a:solidFill>
                <a:latin typeface="楷体_GB2312" pitchFamily="49" charset="-122"/>
                <a:ea typeface="楷体_GB2312" pitchFamily="49" charset="-122"/>
              </a:rPr>
              <a:t>历尽艰辛、英勇献身、追求真理</a:t>
            </a:r>
            <a:r>
              <a:rPr kumimoji="1" lang="zh-CN" altLang="en-US" sz="2800" b="1" dirty="0">
                <a:solidFill>
                  <a:srgbClr val="0000FF"/>
                </a:solidFill>
                <a:latin typeface="楷体_GB2312" pitchFamily="49" charset="-122"/>
                <a:ea typeface="楷体_GB2312" pitchFamily="49" charset="-122"/>
              </a:rPr>
              <a:t>的人。</a:t>
            </a:r>
          </a:p>
          <a:p>
            <a:r>
              <a:rPr kumimoji="1" lang="zh-CN" altLang="en-US" sz="2800" b="1" dirty="0">
                <a:solidFill>
                  <a:srgbClr val="0000FF"/>
                </a:solidFill>
                <a:latin typeface="楷体_GB2312" pitchFamily="49" charset="-122"/>
                <a:ea typeface="楷体_GB2312" pitchFamily="49" charset="-122"/>
              </a:rPr>
              <a:t>如商鞅、谭嗣同、玄奘等人</a:t>
            </a:r>
            <a:endParaRPr kumimoji="1" lang="zh-CN" altLang="en-US" sz="2800" b="1" dirty="0">
              <a:solidFill>
                <a:schemeClr val="tx2"/>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6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6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96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096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096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096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09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autoUpdateAnimBg="0"/>
      <p:bldP spid="40964" grpId="0" autoUpdateAnimBg="0"/>
      <p:bldP spid="40965" grpId="0" autoUpdateAnimBg="0"/>
      <p:bldP spid="40966" grpId="0" autoUpdateAnimBg="0"/>
      <p:bldP spid="40967" grpId="0" autoUpdateAnimBg="0"/>
      <p:bldP spid="40968" grpId="0" autoUpdateAnimBg="0"/>
      <p:bldP spid="40969" grpId="0" autoUpdateAnimBg="0"/>
      <p:bldP spid="40970"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2"/>
          <p:cNvSpPr txBox="1">
            <a:spLocks noChangeArrowheads="1"/>
          </p:cNvSpPr>
          <p:nvPr/>
        </p:nvSpPr>
        <p:spPr bwMode="auto">
          <a:xfrm>
            <a:off x="755650" y="2133600"/>
            <a:ext cx="8077200" cy="3140075"/>
          </a:xfrm>
          <a:prstGeom prst="rect">
            <a:avLst/>
          </a:prstGeom>
          <a:noFill/>
          <a:ln w="9525">
            <a:noFill/>
            <a:miter lim="800000"/>
            <a:headEnd/>
            <a:tailEnd/>
          </a:ln>
          <a:effectLst/>
        </p:spPr>
        <p:txBody>
          <a:bodyPr>
            <a:spAutoFit/>
          </a:bodyPr>
          <a:lstStyle/>
          <a:p>
            <a:pPr>
              <a:spcBef>
                <a:spcPct val="50000"/>
              </a:spcBef>
            </a:pPr>
            <a:r>
              <a:rPr kumimoji="1" lang="zh-CN" altLang="en-US" sz="4000" b="1" dirty="0">
                <a:solidFill>
                  <a:srgbClr val="336600"/>
                </a:solidFill>
                <a:latin typeface="Times New Roman" pitchFamily="18" charset="0"/>
                <a:ea typeface="华文行楷" pitchFamily="2" charset="-122"/>
              </a:rPr>
              <a:t>　　要论中国人，必须不被搽在表面的自欺欺人的</a:t>
            </a:r>
            <a:r>
              <a:rPr kumimoji="1" lang="zh-CN" altLang="en-US" sz="4000" b="1" dirty="0">
                <a:solidFill>
                  <a:srgbClr val="FF0000"/>
                </a:solidFill>
                <a:latin typeface="Times New Roman" pitchFamily="18" charset="0"/>
                <a:ea typeface="华文行楷" pitchFamily="2" charset="-122"/>
              </a:rPr>
              <a:t>脂粉</a:t>
            </a:r>
            <a:r>
              <a:rPr kumimoji="1" lang="zh-CN" altLang="en-US" sz="4000" b="1" dirty="0">
                <a:solidFill>
                  <a:srgbClr val="336600"/>
                </a:solidFill>
                <a:latin typeface="Times New Roman" pitchFamily="18" charset="0"/>
                <a:ea typeface="华文行楷" pitchFamily="2" charset="-122"/>
              </a:rPr>
              <a:t>所诓骗，却看看他的</a:t>
            </a:r>
            <a:r>
              <a:rPr kumimoji="1" lang="zh-CN" altLang="en-US" sz="4000" b="1" dirty="0">
                <a:solidFill>
                  <a:srgbClr val="FF0000"/>
                </a:solidFill>
                <a:latin typeface="Times New Roman" pitchFamily="18" charset="0"/>
                <a:ea typeface="华文行楷" pitchFamily="2" charset="-122"/>
              </a:rPr>
              <a:t>筋骨</a:t>
            </a:r>
            <a:r>
              <a:rPr kumimoji="1" lang="zh-CN" altLang="en-US" sz="4000" b="1" dirty="0">
                <a:solidFill>
                  <a:srgbClr val="336600"/>
                </a:solidFill>
                <a:latin typeface="Times New Roman" pitchFamily="18" charset="0"/>
                <a:ea typeface="华文行楷" pitchFamily="2" charset="-122"/>
              </a:rPr>
              <a:t>和</a:t>
            </a:r>
            <a:r>
              <a:rPr kumimoji="1" lang="zh-CN" altLang="en-US" sz="4000" b="1" dirty="0">
                <a:solidFill>
                  <a:srgbClr val="FF0000"/>
                </a:solidFill>
                <a:latin typeface="Times New Roman" pitchFamily="18" charset="0"/>
                <a:ea typeface="华文行楷" pitchFamily="2" charset="-122"/>
              </a:rPr>
              <a:t>脊梁</a:t>
            </a:r>
            <a:r>
              <a:rPr kumimoji="1" lang="zh-CN" altLang="en-US" sz="4000" b="1" dirty="0">
                <a:solidFill>
                  <a:srgbClr val="336600"/>
                </a:solidFill>
                <a:latin typeface="Times New Roman" pitchFamily="18" charset="0"/>
                <a:ea typeface="华文行楷" pitchFamily="2" charset="-122"/>
              </a:rPr>
              <a:t>。</a:t>
            </a:r>
            <a:r>
              <a:rPr kumimoji="1" lang="zh-CN" altLang="en-US" sz="4000" b="1" u="sng" dirty="0">
                <a:solidFill>
                  <a:srgbClr val="336600"/>
                </a:solidFill>
                <a:latin typeface="Times New Roman" pitchFamily="18" charset="0"/>
                <a:ea typeface="华文行楷" pitchFamily="2" charset="-122"/>
              </a:rPr>
              <a:t>自信力的有无，</a:t>
            </a:r>
            <a:r>
              <a:rPr kumimoji="1" lang="zh-CN" altLang="en-US" sz="4000" b="1" u="sng" dirty="0">
                <a:solidFill>
                  <a:srgbClr val="FF0000"/>
                </a:solidFill>
                <a:latin typeface="Times New Roman" pitchFamily="18" charset="0"/>
                <a:ea typeface="华文行楷" pitchFamily="2" charset="-122"/>
              </a:rPr>
              <a:t>状元宰相</a:t>
            </a:r>
            <a:r>
              <a:rPr kumimoji="1" lang="zh-CN" altLang="en-US" sz="4000" b="1" u="sng" dirty="0">
                <a:solidFill>
                  <a:srgbClr val="336600"/>
                </a:solidFill>
                <a:latin typeface="Times New Roman" pitchFamily="18" charset="0"/>
                <a:ea typeface="华文行楷" pitchFamily="2" charset="-122"/>
              </a:rPr>
              <a:t>的文章是不足为据的，要自己去看</a:t>
            </a:r>
            <a:r>
              <a:rPr kumimoji="1" lang="zh-CN" altLang="en-US" sz="4000" b="1" u="sng" dirty="0">
                <a:solidFill>
                  <a:srgbClr val="FF0000"/>
                </a:solidFill>
                <a:latin typeface="Times New Roman" pitchFamily="18" charset="0"/>
                <a:ea typeface="华文行楷" pitchFamily="2" charset="-122"/>
              </a:rPr>
              <a:t>地底下</a:t>
            </a:r>
            <a:r>
              <a:rPr kumimoji="1" lang="zh-CN" altLang="en-US" sz="4000" b="1" u="sng" dirty="0">
                <a:solidFill>
                  <a:srgbClr val="336600"/>
                </a:solidFill>
                <a:latin typeface="Times New Roman" pitchFamily="18" charset="0"/>
                <a:ea typeface="华文行楷" pitchFamily="2" charset="-122"/>
              </a:rPr>
              <a:t>。</a:t>
            </a:r>
          </a:p>
        </p:txBody>
      </p:sp>
      <p:sp>
        <p:nvSpPr>
          <p:cNvPr id="41987" name="Text Box 3"/>
          <p:cNvSpPr txBox="1">
            <a:spLocks noChangeArrowheads="1"/>
          </p:cNvSpPr>
          <p:nvPr/>
        </p:nvSpPr>
        <p:spPr bwMode="auto">
          <a:xfrm>
            <a:off x="381000" y="914400"/>
            <a:ext cx="2971800" cy="914400"/>
          </a:xfrm>
          <a:prstGeom prst="rect">
            <a:avLst/>
          </a:prstGeom>
          <a:noFill/>
          <a:ln w="9525">
            <a:noFill/>
            <a:miter lim="800000"/>
            <a:headEnd/>
            <a:tailEnd/>
          </a:ln>
          <a:effectLst/>
        </p:spPr>
        <p:txBody>
          <a:bodyPr>
            <a:spAutoFit/>
          </a:bodyPr>
          <a:lstStyle/>
          <a:p>
            <a:pPr>
              <a:spcBef>
                <a:spcPct val="50000"/>
              </a:spcBef>
            </a:pPr>
            <a:r>
              <a:rPr kumimoji="1" lang="zh-CN" altLang="en-US" sz="5400" b="1">
                <a:latin typeface="Times New Roman" pitchFamily="18" charset="0"/>
                <a:ea typeface="隶书" pitchFamily="49" charset="-122"/>
                <a:hlinkClick r:id="" action="ppaction://noaction"/>
              </a:rPr>
              <a:t>研读赏析</a:t>
            </a:r>
            <a:endParaRPr kumimoji="1" lang="zh-CN" altLang="en-US" sz="5400" b="1">
              <a:latin typeface="Times New Roman" pitchFamily="18" charset="0"/>
              <a:ea typeface="隶书" pitchFamily="49" charset="-122"/>
            </a:endParaRPr>
          </a:p>
        </p:txBody>
      </p:sp>
      <p:sp>
        <p:nvSpPr>
          <p:cNvPr id="41988" name="AutoShape 4"/>
          <p:cNvSpPr>
            <a:spLocks noChangeArrowheads="1"/>
          </p:cNvSpPr>
          <p:nvPr/>
        </p:nvSpPr>
        <p:spPr bwMode="auto">
          <a:xfrm>
            <a:off x="304800" y="2667000"/>
            <a:ext cx="304800" cy="304800"/>
          </a:xfrm>
          <a:prstGeom prst="star5">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41989" name="Line 5"/>
          <p:cNvSpPr>
            <a:spLocks noChangeShapeType="1"/>
          </p:cNvSpPr>
          <p:nvPr/>
        </p:nvSpPr>
        <p:spPr bwMode="auto">
          <a:xfrm>
            <a:off x="457200" y="1752600"/>
            <a:ext cx="2895600" cy="0"/>
          </a:xfrm>
          <a:prstGeom prst="line">
            <a:avLst/>
          </a:prstGeom>
          <a:noFill/>
          <a:ln w="76200">
            <a:solidFill>
              <a:srgbClr val="FF0000"/>
            </a:solidFill>
            <a:round/>
            <a:headEnd/>
            <a:tailEnd/>
          </a:ln>
          <a:effectLst/>
        </p:spPr>
        <p:txBody>
          <a:bodyPr/>
          <a:lstStyle/>
          <a:p>
            <a:endParaRPr lang="zh-CN" altLang="en-US"/>
          </a:p>
        </p:txBody>
      </p:sp>
      <p:sp>
        <p:nvSpPr>
          <p:cNvPr id="41990" name="Rectangle 6"/>
          <p:cNvSpPr>
            <a:spLocks noChangeArrowheads="1"/>
          </p:cNvSpPr>
          <p:nvPr/>
        </p:nvSpPr>
        <p:spPr bwMode="auto">
          <a:xfrm>
            <a:off x="3635375" y="5373688"/>
            <a:ext cx="2238375" cy="762000"/>
          </a:xfrm>
          <a:prstGeom prst="rect">
            <a:avLst/>
          </a:prstGeom>
          <a:noFill/>
          <a:ln w="9525">
            <a:noFill/>
            <a:miter lim="800000"/>
            <a:headEnd/>
            <a:tailEnd/>
          </a:ln>
          <a:effectLst/>
        </p:spPr>
        <p:txBody>
          <a:bodyPr wrap="none">
            <a:spAutoFit/>
          </a:bodyPr>
          <a:lstStyle/>
          <a:p>
            <a:r>
              <a:rPr lang="zh-CN" altLang="en-US" sz="4400" b="1">
                <a:ea typeface="黑体" pitchFamily="2" charset="-122"/>
              </a:rPr>
              <a:t>结      论</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990"/>
                                        </p:tgtEl>
                                        <p:attrNameLst>
                                          <p:attrName>style.visibility</p:attrName>
                                        </p:attrNameLst>
                                      </p:cBhvr>
                                      <p:to>
                                        <p:strVal val="visible"/>
                                      </p:to>
                                    </p:set>
                                    <p:animEffect transition="in" filter="blinds(horizontal)">
                                      <p:cBhvr>
                                        <p:cTn id="7" dur="500"/>
                                        <p:tgtEl>
                                          <p:spTgt spid="419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2"/>
          <p:cNvSpPr txBox="1">
            <a:spLocks noChangeArrowheads="1"/>
          </p:cNvSpPr>
          <p:nvPr/>
        </p:nvSpPr>
        <p:spPr bwMode="auto">
          <a:xfrm>
            <a:off x="457200" y="457200"/>
            <a:ext cx="7931150" cy="4760913"/>
          </a:xfrm>
          <a:prstGeom prst="rect">
            <a:avLst/>
          </a:prstGeom>
          <a:noFill/>
          <a:ln w="9525">
            <a:noFill/>
            <a:miter lim="800000"/>
            <a:headEnd/>
            <a:tailEnd/>
          </a:ln>
          <a:effectLst/>
        </p:spPr>
        <p:txBody>
          <a:bodyPr>
            <a:spAutoFit/>
          </a:bodyPr>
          <a:lstStyle/>
          <a:p>
            <a:pPr algn="just">
              <a:spcBef>
                <a:spcPct val="50000"/>
              </a:spcBef>
            </a:pPr>
            <a:r>
              <a:rPr kumimoji="1" lang="zh-CN" altLang="en-US" sz="3600" b="1">
                <a:solidFill>
                  <a:schemeClr val="accent2"/>
                </a:solidFill>
                <a:latin typeface="Times New Roman" pitchFamily="18" charset="0"/>
              </a:rPr>
              <a:t>说出下列词语在文中的意思：</a:t>
            </a:r>
          </a:p>
          <a:p>
            <a:pPr algn="just">
              <a:spcBef>
                <a:spcPct val="50000"/>
              </a:spcBef>
            </a:pPr>
            <a:r>
              <a:rPr kumimoji="1" lang="zh-CN" altLang="en-US" sz="3600" b="1">
                <a:solidFill>
                  <a:schemeClr val="accent2"/>
                </a:solidFill>
                <a:latin typeface="Times New Roman" pitchFamily="18" charset="0"/>
              </a:rPr>
              <a:t>脂粉：</a:t>
            </a:r>
          </a:p>
          <a:p>
            <a:pPr algn="just">
              <a:spcBef>
                <a:spcPct val="50000"/>
              </a:spcBef>
            </a:pPr>
            <a:endParaRPr kumimoji="1" lang="zh-CN" altLang="en-US" sz="3600" b="1">
              <a:solidFill>
                <a:schemeClr val="accent2"/>
              </a:solidFill>
              <a:latin typeface="Times New Roman" pitchFamily="18" charset="0"/>
            </a:endParaRPr>
          </a:p>
          <a:p>
            <a:pPr algn="just">
              <a:spcBef>
                <a:spcPct val="50000"/>
              </a:spcBef>
            </a:pPr>
            <a:r>
              <a:rPr kumimoji="1" lang="zh-CN" altLang="en-US" sz="3600" b="1">
                <a:solidFill>
                  <a:schemeClr val="accent2"/>
                </a:solidFill>
                <a:latin typeface="Times New Roman" pitchFamily="18" charset="0"/>
              </a:rPr>
              <a:t>状元宰相：</a:t>
            </a:r>
          </a:p>
          <a:p>
            <a:pPr algn="just">
              <a:spcBef>
                <a:spcPct val="50000"/>
              </a:spcBef>
            </a:pPr>
            <a:endParaRPr kumimoji="1" lang="zh-CN" altLang="en-US" sz="3600" b="1">
              <a:solidFill>
                <a:schemeClr val="accent2"/>
              </a:solidFill>
              <a:latin typeface="Times New Roman" pitchFamily="18" charset="0"/>
            </a:endParaRPr>
          </a:p>
          <a:p>
            <a:pPr algn="just">
              <a:spcBef>
                <a:spcPct val="50000"/>
              </a:spcBef>
            </a:pPr>
            <a:r>
              <a:rPr kumimoji="1" lang="zh-CN" altLang="en-US" sz="3600" b="1">
                <a:solidFill>
                  <a:schemeClr val="accent2"/>
                </a:solidFill>
                <a:latin typeface="Times New Roman" pitchFamily="18" charset="0"/>
              </a:rPr>
              <a:t>地底下：</a:t>
            </a:r>
            <a:endParaRPr kumimoji="1" lang="zh-CN" altLang="en-US" sz="2400">
              <a:solidFill>
                <a:schemeClr val="accent2"/>
              </a:solidFill>
              <a:latin typeface="Times New Roman" pitchFamily="18" charset="0"/>
            </a:endParaRPr>
          </a:p>
        </p:txBody>
      </p:sp>
      <p:sp>
        <p:nvSpPr>
          <p:cNvPr id="53251" name="Text Box 3"/>
          <p:cNvSpPr txBox="1">
            <a:spLocks noChangeArrowheads="1"/>
          </p:cNvSpPr>
          <p:nvPr/>
        </p:nvSpPr>
        <p:spPr bwMode="auto">
          <a:xfrm>
            <a:off x="1692275" y="1196975"/>
            <a:ext cx="7200900" cy="1587500"/>
          </a:xfrm>
          <a:prstGeom prst="rect">
            <a:avLst/>
          </a:prstGeom>
          <a:noFill/>
          <a:ln w="9525">
            <a:noFill/>
            <a:miter lim="800000"/>
            <a:headEnd/>
            <a:tailEnd/>
          </a:ln>
          <a:effectLst/>
        </p:spPr>
        <p:txBody>
          <a:bodyPr>
            <a:spAutoFit/>
          </a:bodyPr>
          <a:lstStyle/>
          <a:p>
            <a:pPr>
              <a:spcBef>
                <a:spcPct val="50000"/>
              </a:spcBef>
            </a:pPr>
            <a:r>
              <a:rPr kumimoji="1" lang="zh-CN" altLang="en-US" sz="2800" b="1" dirty="0">
                <a:latin typeface="楷体_GB2312" pitchFamily="49" charset="-122"/>
                <a:ea typeface="楷体_GB2312" pitchFamily="49" charset="-122"/>
              </a:rPr>
              <a:t>美化、伪装。这里比喻反动派的自我吹嘘，掩盖真相、欺骗民众的宣传； </a:t>
            </a:r>
          </a:p>
          <a:p>
            <a:pPr>
              <a:spcBef>
                <a:spcPct val="50000"/>
              </a:spcBef>
            </a:pPr>
            <a:endParaRPr kumimoji="1" lang="en-US" altLang="zh-CN" sz="2800" b="1" dirty="0">
              <a:latin typeface="楷体_GB2312" pitchFamily="49" charset="-122"/>
              <a:ea typeface="楷体_GB2312" pitchFamily="49" charset="-122"/>
            </a:endParaRPr>
          </a:p>
        </p:txBody>
      </p:sp>
      <p:sp>
        <p:nvSpPr>
          <p:cNvPr id="53252" name="Text Box 4"/>
          <p:cNvSpPr txBox="1">
            <a:spLocks noChangeArrowheads="1"/>
          </p:cNvSpPr>
          <p:nvPr/>
        </p:nvSpPr>
        <p:spPr bwMode="auto">
          <a:xfrm>
            <a:off x="2590800" y="2997200"/>
            <a:ext cx="6553200" cy="1373188"/>
          </a:xfrm>
          <a:prstGeom prst="rect">
            <a:avLst/>
          </a:prstGeom>
          <a:noFill/>
          <a:ln w="9525">
            <a:noFill/>
            <a:miter lim="800000"/>
            <a:headEnd/>
            <a:tailEnd/>
          </a:ln>
          <a:effectLst/>
        </p:spPr>
        <p:txBody>
          <a:bodyPr>
            <a:spAutoFit/>
          </a:bodyPr>
          <a:lstStyle/>
          <a:p>
            <a:r>
              <a:rPr kumimoji="1" lang="zh-CN" altLang="en-US" sz="2800" b="1" dirty="0">
                <a:solidFill>
                  <a:srgbClr val="CC3300"/>
                </a:solidFill>
                <a:latin typeface="楷体_GB2312" pitchFamily="49" charset="-122"/>
                <a:ea typeface="楷体_GB2312" pitchFamily="49" charset="-122"/>
              </a:rPr>
              <a:t>是指当时国民党反动政客及其御用文人。</a:t>
            </a:r>
            <a:r>
              <a:rPr kumimoji="1" lang="zh-CN" altLang="en-US" sz="2800" b="1" dirty="0">
                <a:latin typeface="楷体_GB2312" pitchFamily="49" charset="-122"/>
                <a:ea typeface="楷体_GB2312" pitchFamily="49" charset="-122"/>
              </a:rPr>
              <a:t>鲁迅曾评述御用文人，他们的功能就是为世道搽上“自欺欺人的脂粉”。</a:t>
            </a:r>
          </a:p>
        </p:txBody>
      </p:sp>
      <p:sp>
        <p:nvSpPr>
          <p:cNvPr id="53253" name="Text Box 5"/>
          <p:cNvSpPr txBox="1">
            <a:spLocks noChangeArrowheads="1"/>
          </p:cNvSpPr>
          <p:nvPr/>
        </p:nvSpPr>
        <p:spPr bwMode="auto">
          <a:xfrm>
            <a:off x="2362200" y="4508500"/>
            <a:ext cx="6781800" cy="1800225"/>
          </a:xfrm>
          <a:prstGeom prst="rect">
            <a:avLst/>
          </a:prstGeom>
          <a:noFill/>
          <a:ln w="9525">
            <a:noFill/>
            <a:miter lim="800000"/>
            <a:headEnd/>
            <a:tailEnd/>
          </a:ln>
          <a:effectLst/>
        </p:spPr>
        <p:txBody>
          <a:bodyPr>
            <a:spAutoFit/>
          </a:bodyPr>
          <a:lstStyle/>
          <a:p>
            <a:r>
              <a:rPr kumimoji="1" lang="zh-CN" altLang="en-US" sz="2800" b="1" dirty="0">
                <a:solidFill>
                  <a:srgbClr val="FF0066"/>
                </a:solidFill>
                <a:latin typeface="楷体_GB2312" pitchFamily="49" charset="-122"/>
                <a:ea typeface="楷体_GB2312" pitchFamily="49" charset="-122"/>
              </a:rPr>
              <a:t>指变革社会的积极力量</a:t>
            </a:r>
            <a:r>
              <a:rPr kumimoji="1" lang="en-US" altLang="zh-CN" sz="2800" b="1" dirty="0">
                <a:latin typeface="楷体_GB2312" pitchFamily="49" charset="-122"/>
                <a:ea typeface="楷体_GB2312" pitchFamily="49" charset="-122"/>
              </a:rPr>
              <a:t>,</a:t>
            </a:r>
            <a:r>
              <a:rPr kumimoji="1" lang="zh-CN" altLang="en-US" sz="2800" b="1" dirty="0">
                <a:latin typeface="楷体_GB2312" pitchFamily="49" charset="-122"/>
                <a:ea typeface="楷体_GB2312" pitchFamily="49" charset="-122"/>
              </a:rPr>
              <a:t>因为它来自民众，故称“地底下”，在当时，这股力量指还处于地下斗争状态的中国共产党及其领导下的革命力量。</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5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25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2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utoUpdateAnimBg="0"/>
      <p:bldP spid="53252" grpId="0" autoUpdateAnimBg="0"/>
      <p:bldP spid="53253"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ChangeArrowheads="1"/>
          </p:cNvSpPr>
          <p:nvPr/>
        </p:nvSpPr>
        <p:spPr bwMode="auto">
          <a:xfrm>
            <a:off x="533400" y="914400"/>
            <a:ext cx="6019800" cy="3113088"/>
          </a:xfrm>
          <a:prstGeom prst="rect">
            <a:avLst/>
          </a:prstGeom>
          <a:noFill/>
          <a:ln w="9525">
            <a:noFill/>
            <a:miter lim="800000"/>
            <a:headEnd/>
            <a:tailEnd/>
          </a:ln>
          <a:effectLst/>
        </p:spPr>
        <p:txBody>
          <a:bodyPr>
            <a:spAutoFit/>
          </a:bodyPr>
          <a:lstStyle/>
          <a:p>
            <a:pPr>
              <a:spcBef>
                <a:spcPct val="20000"/>
              </a:spcBef>
              <a:buClr>
                <a:schemeClr val="tx2"/>
              </a:buClr>
              <a:buSzPct val="65000"/>
              <a:buFont typeface="Wingdings" pitchFamily="2" charset="2"/>
              <a:buChar char="v"/>
            </a:pPr>
            <a:r>
              <a:rPr lang="zh-CN" altLang="en-US" sz="3200" b="1">
                <a:solidFill>
                  <a:srgbClr val="000000"/>
                </a:solidFill>
              </a:rPr>
              <a:t>本文义正辞严地批驳了当时对抗战前途悲观亡国的论调，驳斥了上述那些人诬蔑中国革命人民失掉了自信力的无耻谰言，表达了对中国革命前途的信心。</a:t>
            </a:r>
          </a:p>
          <a:p>
            <a:pPr>
              <a:spcBef>
                <a:spcPct val="20000"/>
              </a:spcBef>
              <a:buClr>
                <a:schemeClr val="tx2"/>
              </a:buClr>
              <a:buSzPct val="65000"/>
              <a:buFont typeface="Wingdings" pitchFamily="2" charset="2"/>
              <a:buChar char="v"/>
            </a:pPr>
            <a:endParaRPr lang="en-US" altLang="zh-CN" sz="3200" b="1"/>
          </a:p>
        </p:txBody>
      </p:sp>
      <p:sp>
        <p:nvSpPr>
          <p:cNvPr id="43012" name="Rectangle 4"/>
          <p:cNvSpPr>
            <a:spLocks noChangeArrowheads="1"/>
          </p:cNvSpPr>
          <p:nvPr/>
        </p:nvSpPr>
        <p:spPr bwMode="auto">
          <a:xfrm>
            <a:off x="304800" y="228600"/>
            <a:ext cx="2590800" cy="641350"/>
          </a:xfrm>
          <a:prstGeom prst="rect">
            <a:avLst/>
          </a:prstGeom>
          <a:noFill/>
          <a:ln w="9525">
            <a:noFill/>
            <a:miter lim="800000"/>
            <a:headEnd/>
            <a:tailEnd/>
          </a:ln>
          <a:effectLst/>
        </p:spPr>
        <p:txBody>
          <a:bodyPr>
            <a:spAutoFit/>
          </a:bodyPr>
          <a:lstStyle/>
          <a:p>
            <a:r>
              <a:rPr lang="zh-CN" altLang="en-US" sz="3600">
                <a:solidFill>
                  <a:srgbClr val="FF6600"/>
                </a:solidFill>
                <a:effectLst>
                  <a:outerShdw blurRad="38100" dist="38100" dir="2700000" algn="tl">
                    <a:srgbClr val="C0C0C0"/>
                  </a:outerShdw>
                </a:effectLst>
                <a:latin typeface="黑体" pitchFamily="2" charset="-122"/>
                <a:ea typeface="隶书" pitchFamily="49" charset="-122"/>
              </a:rPr>
              <a:t>本文的主旨</a:t>
            </a:r>
          </a:p>
        </p:txBody>
      </p:sp>
      <p:sp>
        <p:nvSpPr>
          <p:cNvPr id="43013" name="Rectangle 5"/>
          <p:cNvSpPr>
            <a:spLocks noChangeArrowheads="1"/>
          </p:cNvSpPr>
          <p:nvPr/>
        </p:nvSpPr>
        <p:spPr bwMode="auto">
          <a:xfrm>
            <a:off x="395288" y="3357563"/>
            <a:ext cx="2922587" cy="641350"/>
          </a:xfrm>
          <a:prstGeom prst="rect">
            <a:avLst/>
          </a:prstGeom>
          <a:noFill/>
          <a:ln w="9525">
            <a:noFill/>
            <a:miter lim="800000"/>
            <a:headEnd/>
            <a:tailEnd/>
          </a:ln>
          <a:effectLst/>
        </p:spPr>
        <p:txBody>
          <a:bodyPr>
            <a:spAutoFit/>
          </a:bodyPr>
          <a:lstStyle/>
          <a:p>
            <a:r>
              <a:rPr lang="zh-CN" altLang="en-US" sz="3600">
                <a:solidFill>
                  <a:srgbClr val="FF6600"/>
                </a:solidFill>
                <a:effectLst>
                  <a:outerShdw blurRad="38100" dist="38100" dir="2700000" algn="tl">
                    <a:srgbClr val="C0C0C0"/>
                  </a:outerShdw>
                </a:effectLst>
                <a:ea typeface="隶书" pitchFamily="49" charset="-122"/>
              </a:rPr>
              <a:t>语言特点</a:t>
            </a:r>
          </a:p>
        </p:txBody>
      </p:sp>
      <p:sp>
        <p:nvSpPr>
          <p:cNvPr id="43014" name="Rectangle 6"/>
          <p:cNvSpPr>
            <a:spLocks noChangeArrowheads="1"/>
          </p:cNvSpPr>
          <p:nvPr/>
        </p:nvSpPr>
        <p:spPr bwMode="auto">
          <a:xfrm>
            <a:off x="323850" y="4419600"/>
            <a:ext cx="8820150" cy="3749675"/>
          </a:xfrm>
          <a:prstGeom prst="rect">
            <a:avLst/>
          </a:prstGeom>
          <a:noFill/>
          <a:ln w="9525">
            <a:noFill/>
            <a:miter lim="800000"/>
            <a:headEnd/>
            <a:tailEnd/>
          </a:ln>
          <a:effectLst/>
        </p:spPr>
        <p:txBody>
          <a:bodyPr>
            <a:spAutoFit/>
          </a:bodyPr>
          <a:lstStyle/>
          <a:p>
            <a:pPr>
              <a:spcBef>
                <a:spcPct val="50000"/>
              </a:spcBef>
              <a:buClr>
                <a:schemeClr val="folHlink"/>
              </a:buClr>
              <a:buSzPct val="85000"/>
              <a:buFont typeface="Wingdings 2" pitchFamily="18" charset="2"/>
              <a:buNone/>
            </a:pPr>
            <a:r>
              <a:rPr lang="en-US" altLang="zh-CN" sz="3200" b="1" dirty="0">
                <a:solidFill>
                  <a:srgbClr val="000000"/>
                </a:solidFill>
                <a:effectLst>
                  <a:outerShdw blurRad="38100" dist="38100" dir="2700000" algn="tl">
                    <a:srgbClr val="C0C0C0"/>
                  </a:outerShdw>
                </a:effectLst>
                <a:ea typeface="华文中宋" pitchFamily="2" charset="-122"/>
              </a:rPr>
              <a:t>1</a:t>
            </a:r>
            <a:r>
              <a:rPr lang="zh-CN" altLang="en-US" sz="3200" b="1" dirty="0">
                <a:solidFill>
                  <a:srgbClr val="000000"/>
                </a:solidFill>
                <a:effectLst>
                  <a:outerShdw blurRad="38100" dist="38100" dir="2700000" algn="tl">
                    <a:srgbClr val="C0C0C0"/>
                  </a:outerShdw>
                </a:effectLst>
                <a:ea typeface="华文中宋" pitchFamily="2" charset="-122"/>
              </a:rPr>
              <a:t>、语言尖锐犀利，富于战斗性，带有嘲讽意味。</a:t>
            </a:r>
          </a:p>
          <a:p>
            <a:pPr>
              <a:spcBef>
                <a:spcPct val="50000"/>
              </a:spcBef>
              <a:buClr>
                <a:schemeClr val="folHlink"/>
              </a:buClr>
              <a:buSzPct val="85000"/>
              <a:buFont typeface="Wingdings 2" pitchFamily="18" charset="2"/>
              <a:buNone/>
            </a:pPr>
            <a:r>
              <a:rPr lang="en-US" altLang="zh-CN" sz="3200" b="1" dirty="0">
                <a:solidFill>
                  <a:srgbClr val="000000"/>
                </a:solidFill>
                <a:effectLst>
                  <a:outerShdw blurRad="38100" dist="38100" dir="2700000" algn="tl">
                    <a:srgbClr val="C0C0C0"/>
                  </a:outerShdw>
                </a:effectLst>
                <a:ea typeface="华文中宋" pitchFamily="2" charset="-122"/>
              </a:rPr>
              <a:t>2</a:t>
            </a:r>
            <a:r>
              <a:rPr lang="zh-CN" altLang="en-US" sz="3200" b="1" dirty="0">
                <a:solidFill>
                  <a:srgbClr val="000000"/>
                </a:solidFill>
                <a:effectLst>
                  <a:outerShdw blurRad="38100" dist="38100" dir="2700000" algn="tl">
                    <a:srgbClr val="C0C0C0"/>
                  </a:outerShdw>
                </a:effectLst>
                <a:ea typeface="华文中宋" pitchFamily="2" charset="-122"/>
              </a:rPr>
              <a:t>、巧妙地运用了</a:t>
            </a:r>
            <a:r>
              <a:rPr lang="zh-CN" altLang="en-US" sz="3200" b="1" i="1" u="sng" dirty="0">
                <a:solidFill>
                  <a:srgbClr val="FF0000"/>
                </a:solidFill>
                <a:effectLst>
                  <a:outerShdw blurRad="38100" dist="38100" dir="2700000" algn="tl">
                    <a:srgbClr val="C0C0C0"/>
                  </a:outerShdw>
                </a:effectLst>
                <a:ea typeface="华文中宋" pitchFamily="2" charset="-122"/>
              </a:rPr>
              <a:t>比喻、排比、反问、仿拟</a:t>
            </a:r>
            <a:r>
              <a:rPr lang="zh-CN" altLang="en-US" sz="3200" b="1" dirty="0">
                <a:solidFill>
                  <a:srgbClr val="000000"/>
                </a:solidFill>
                <a:effectLst>
                  <a:outerShdw blurRad="38100" dist="38100" dir="2700000" algn="tl">
                    <a:srgbClr val="C0C0C0"/>
                  </a:outerShdw>
                </a:effectLst>
                <a:ea typeface="华文中宋" pitchFamily="2" charset="-122"/>
              </a:rPr>
              <a:t>等修辞方法，大大增强了语言的说服力和感染力。（</a:t>
            </a:r>
          </a:p>
          <a:p>
            <a:pPr>
              <a:spcBef>
                <a:spcPct val="50000"/>
              </a:spcBef>
              <a:buClr>
                <a:schemeClr val="folHlink"/>
              </a:buClr>
              <a:buSzPct val="85000"/>
              <a:buFont typeface="Wingdings 2" pitchFamily="18" charset="2"/>
              <a:buNone/>
            </a:pPr>
            <a:endParaRPr lang="zh-CN" altLang="en-US" sz="3200" b="1" dirty="0">
              <a:solidFill>
                <a:srgbClr val="000000"/>
              </a:solidFill>
              <a:effectLst>
                <a:outerShdw blurRad="38100" dist="38100" dir="2700000" algn="tl">
                  <a:srgbClr val="C0C0C0"/>
                </a:outerShdw>
              </a:effectLst>
              <a:ea typeface="华文中宋" pitchFamily="2" charset="-122"/>
            </a:endParaRPr>
          </a:p>
          <a:p>
            <a:pPr>
              <a:spcBef>
                <a:spcPct val="50000"/>
              </a:spcBef>
              <a:buClr>
                <a:schemeClr val="folHlink"/>
              </a:buClr>
              <a:buSzPct val="85000"/>
              <a:buFont typeface="Wingdings 2" pitchFamily="18" charset="2"/>
              <a:buNone/>
            </a:pPr>
            <a:r>
              <a:rPr lang="zh-CN" altLang="en-US" sz="3200" b="1" dirty="0">
                <a:solidFill>
                  <a:srgbClr val="FF00FF"/>
                </a:solidFill>
                <a:effectLst>
                  <a:outerShdw blurRad="38100" dist="38100" dir="2700000" algn="tl">
                    <a:srgbClr val="C0C0C0"/>
                  </a:outerShdw>
                </a:effectLst>
                <a:ea typeface="华文中宋" pitchFamily="2" charset="-122"/>
              </a:rPr>
              <a:t>   </a:t>
            </a:r>
          </a:p>
        </p:txBody>
      </p:sp>
      <p:pic>
        <p:nvPicPr>
          <p:cNvPr id="43015" name="Picture 7" descr="鲁迅像8"/>
          <p:cNvPicPr>
            <a:picLocks noChangeAspect="1" noChangeArrowheads="1"/>
          </p:cNvPicPr>
          <p:nvPr/>
        </p:nvPicPr>
        <p:blipFill>
          <a:blip r:embed="rId2"/>
          <a:srcRect/>
          <a:stretch>
            <a:fillRect/>
          </a:stretch>
        </p:blipFill>
        <p:spPr bwMode="auto">
          <a:xfrm>
            <a:off x="6781800" y="0"/>
            <a:ext cx="2362200" cy="35052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0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30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30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30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p:bldP spid="43012" grpId="0"/>
      <p:bldP spid="43013" grpId="0"/>
      <p:bldP spid="4301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2195513" y="260350"/>
            <a:ext cx="6948487" cy="579438"/>
          </a:xfrm>
          <a:prstGeom prst="rect">
            <a:avLst/>
          </a:prstGeom>
          <a:noFill/>
          <a:ln w="9525">
            <a:noFill/>
            <a:miter lim="800000"/>
            <a:headEnd/>
            <a:tailEnd/>
          </a:ln>
          <a:effectLst/>
        </p:spPr>
        <p:txBody>
          <a:bodyPr>
            <a:spAutoFit/>
          </a:bodyPr>
          <a:lstStyle/>
          <a:p>
            <a:pPr>
              <a:spcBef>
                <a:spcPct val="50000"/>
              </a:spcBef>
            </a:pPr>
            <a:r>
              <a:rPr lang="zh-CN" altLang="en-US" sz="3200" b="1">
                <a:solidFill>
                  <a:srgbClr val="000000"/>
                </a:solidFill>
                <a:effectLst>
                  <a:outerShdw blurRad="38100" dist="38100" dir="2700000" algn="tl">
                    <a:srgbClr val="C0C0C0"/>
                  </a:outerShdw>
                </a:effectLst>
                <a:ea typeface="华文宋体" pitchFamily="2" charset="-122"/>
              </a:rPr>
              <a:t>辨析下列句子中</a:t>
            </a:r>
            <a:r>
              <a:rPr lang="zh-CN" altLang="en-US" sz="3200" b="1">
                <a:solidFill>
                  <a:srgbClr val="000000"/>
                </a:solidFill>
                <a:effectLst>
                  <a:outerShdw blurRad="38100" dist="38100" dir="2700000" algn="tl">
                    <a:srgbClr val="C0C0C0"/>
                  </a:outerShdw>
                </a:effectLst>
                <a:latin typeface="华文宋体"/>
                <a:ea typeface="华文宋体" pitchFamily="2" charset="-122"/>
              </a:rPr>
              <a:t>“</a:t>
            </a:r>
            <a:r>
              <a:rPr lang="zh-CN" altLang="en-US" sz="3200" b="1">
                <a:solidFill>
                  <a:srgbClr val="000000"/>
                </a:solidFill>
                <a:effectLst>
                  <a:outerShdw blurRad="38100" dist="38100" dir="2700000" algn="tl">
                    <a:srgbClr val="C0C0C0"/>
                  </a:outerShdw>
                </a:effectLst>
                <a:ea typeface="华文宋体" pitchFamily="2" charset="-122"/>
              </a:rPr>
              <a:t>中国人</a:t>
            </a:r>
            <a:r>
              <a:rPr lang="zh-CN" altLang="en-US" sz="3200" b="1">
                <a:solidFill>
                  <a:srgbClr val="000000"/>
                </a:solidFill>
                <a:effectLst>
                  <a:outerShdw blurRad="38100" dist="38100" dir="2700000" algn="tl">
                    <a:srgbClr val="C0C0C0"/>
                  </a:outerShdw>
                </a:effectLst>
                <a:latin typeface="华文宋体"/>
                <a:ea typeface="华文宋体" pitchFamily="2" charset="-122"/>
              </a:rPr>
              <a:t>”</a:t>
            </a:r>
            <a:r>
              <a:rPr lang="zh-CN" altLang="en-US" sz="3200" b="1">
                <a:solidFill>
                  <a:srgbClr val="000000"/>
                </a:solidFill>
                <a:effectLst>
                  <a:outerShdw blurRad="38100" dist="38100" dir="2700000" algn="tl">
                    <a:srgbClr val="C0C0C0"/>
                  </a:outerShdw>
                </a:effectLst>
                <a:ea typeface="华文宋体" pitchFamily="2" charset="-122"/>
              </a:rPr>
              <a:t>的含义。</a:t>
            </a:r>
          </a:p>
        </p:txBody>
      </p:sp>
      <p:sp>
        <p:nvSpPr>
          <p:cNvPr id="52227" name="Text Box 3"/>
          <p:cNvSpPr txBox="1">
            <a:spLocks noChangeArrowheads="1"/>
          </p:cNvSpPr>
          <p:nvPr/>
        </p:nvSpPr>
        <p:spPr bwMode="auto">
          <a:xfrm>
            <a:off x="0" y="836613"/>
            <a:ext cx="8713788" cy="5078313"/>
          </a:xfrm>
          <a:prstGeom prst="rect">
            <a:avLst/>
          </a:prstGeom>
          <a:noFill/>
          <a:ln w="9525">
            <a:noFill/>
            <a:miter lim="800000"/>
            <a:headEnd/>
            <a:tailEnd/>
          </a:ln>
          <a:effectLst/>
        </p:spPr>
        <p:txBody>
          <a:bodyPr>
            <a:spAutoFit/>
          </a:bodyPr>
          <a:lstStyle/>
          <a:p>
            <a:pPr>
              <a:spcBef>
                <a:spcPct val="50000"/>
              </a:spcBef>
            </a:pPr>
            <a:r>
              <a:rPr lang="en-US" altLang="zh-CN" sz="2400" b="1" dirty="0">
                <a:solidFill>
                  <a:srgbClr val="000000"/>
                </a:solidFill>
                <a:latin typeface="+mn-ea"/>
              </a:rPr>
              <a:t>①</a:t>
            </a:r>
            <a:r>
              <a:rPr lang="zh-CN" altLang="en-US" sz="2400" b="1" dirty="0">
                <a:solidFill>
                  <a:srgbClr val="000000"/>
                </a:solidFill>
                <a:latin typeface="+mn-ea"/>
              </a:rPr>
              <a:t>、要论</a:t>
            </a:r>
            <a:r>
              <a:rPr lang="zh-CN" altLang="en-US" sz="2400" b="1" u="sng" dirty="0">
                <a:solidFill>
                  <a:srgbClr val="000000"/>
                </a:solidFill>
                <a:latin typeface="+mn-ea"/>
              </a:rPr>
              <a:t>中国人</a:t>
            </a:r>
            <a:r>
              <a:rPr lang="zh-CN" altLang="en-US" sz="2400" b="1" dirty="0">
                <a:solidFill>
                  <a:srgbClr val="000000"/>
                </a:solidFill>
                <a:latin typeface="+mn-ea"/>
              </a:rPr>
              <a:t>，必须不被搽在表面的自欺欺人的脂粉所诓骗，却看看他的筋骨和脊梁。</a:t>
            </a:r>
          </a:p>
          <a:p>
            <a:pPr>
              <a:spcBef>
                <a:spcPct val="50000"/>
              </a:spcBef>
            </a:pPr>
            <a:endParaRPr lang="zh-CN" altLang="en-US" sz="2400" b="1" dirty="0">
              <a:solidFill>
                <a:srgbClr val="000000"/>
              </a:solidFill>
              <a:latin typeface="+mn-ea"/>
            </a:endParaRPr>
          </a:p>
          <a:p>
            <a:pPr>
              <a:spcBef>
                <a:spcPct val="50000"/>
              </a:spcBef>
            </a:pPr>
            <a:r>
              <a:rPr lang="zh-CN" altLang="en-US" sz="2400" b="1" dirty="0">
                <a:solidFill>
                  <a:srgbClr val="000000"/>
                </a:solidFill>
                <a:latin typeface="+mn-ea"/>
              </a:rPr>
              <a:t>②、然而，在这笼罩之下，我们有并不失掉自信力的</a:t>
            </a:r>
            <a:r>
              <a:rPr lang="zh-CN" altLang="en-US" sz="2400" b="1" u="sng" dirty="0">
                <a:solidFill>
                  <a:srgbClr val="000000"/>
                </a:solidFill>
                <a:latin typeface="+mn-ea"/>
              </a:rPr>
              <a:t>中国人</a:t>
            </a:r>
            <a:r>
              <a:rPr lang="zh-CN" altLang="en-US" sz="2400" b="1" dirty="0">
                <a:solidFill>
                  <a:srgbClr val="000000"/>
                </a:solidFill>
                <a:latin typeface="+mn-ea"/>
              </a:rPr>
              <a:t>在。</a:t>
            </a:r>
          </a:p>
          <a:p>
            <a:pPr>
              <a:spcBef>
                <a:spcPct val="50000"/>
              </a:spcBef>
            </a:pPr>
            <a:r>
              <a:rPr lang="zh-CN" altLang="en-US" sz="2400" b="1" dirty="0">
                <a:solidFill>
                  <a:srgbClr val="000000"/>
                </a:solidFill>
                <a:latin typeface="+mn-ea"/>
              </a:rPr>
              <a:t>③、</a:t>
            </a:r>
            <a:r>
              <a:rPr lang="zh-CN" altLang="en-US" sz="2400" b="1" u="sng" dirty="0">
                <a:solidFill>
                  <a:srgbClr val="000000"/>
                </a:solidFill>
                <a:latin typeface="+mn-ea"/>
              </a:rPr>
              <a:t>中国人</a:t>
            </a:r>
            <a:r>
              <a:rPr lang="zh-CN" altLang="en-US" sz="2400" b="1" dirty="0">
                <a:solidFill>
                  <a:srgbClr val="000000"/>
                </a:solidFill>
                <a:latin typeface="+mn-ea"/>
              </a:rPr>
              <a:t>现在是在发展着“自欺力”。</a:t>
            </a:r>
          </a:p>
          <a:p>
            <a:pPr>
              <a:spcBef>
                <a:spcPct val="50000"/>
              </a:spcBef>
            </a:pPr>
            <a:endParaRPr lang="zh-CN" altLang="en-US" sz="2400" b="1" dirty="0">
              <a:solidFill>
                <a:srgbClr val="000000"/>
              </a:solidFill>
              <a:latin typeface="+mn-ea"/>
            </a:endParaRPr>
          </a:p>
          <a:p>
            <a:pPr>
              <a:spcBef>
                <a:spcPct val="50000"/>
              </a:spcBef>
            </a:pPr>
            <a:r>
              <a:rPr lang="zh-CN" altLang="en-US" sz="2400" b="1" dirty="0">
                <a:solidFill>
                  <a:srgbClr val="000000"/>
                </a:solidFill>
                <a:latin typeface="+mn-ea"/>
              </a:rPr>
              <a:t>④、于是有人慨叹曰：</a:t>
            </a:r>
            <a:r>
              <a:rPr lang="zh-CN" altLang="en-US" sz="2400" b="1" u="sng" dirty="0">
                <a:solidFill>
                  <a:srgbClr val="000000"/>
                </a:solidFill>
                <a:latin typeface="+mn-ea"/>
              </a:rPr>
              <a:t>中国人</a:t>
            </a:r>
            <a:r>
              <a:rPr lang="zh-CN" altLang="en-US" sz="2400" b="1" dirty="0">
                <a:solidFill>
                  <a:srgbClr val="000000"/>
                </a:solidFill>
                <a:latin typeface="+mn-ea"/>
              </a:rPr>
              <a:t>失掉自信力了。</a:t>
            </a:r>
          </a:p>
          <a:p>
            <a:pPr>
              <a:spcBef>
                <a:spcPct val="50000"/>
              </a:spcBef>
            </a:pPr>
            <a:endParaRPr lang="zh-CN" altLang="en-US" sz="2400" b="1" dirty="0">
              <a:solidFill>
                <a:srgbClr val="000000"/>
              </a:solidFill>
              <a:latin typeface="+mn-ea"/>
            </a:endParaRPr>
          </a:p>
          <a:p>
            <a:pPr>
              <a:spcBef>
                <a:spcPct val="50000"/>
              </a:spcBef>
            </a:pPr>
            <a:r>
              <a:rPr lang="zh-CN" altLang="en-US" sz="2400" b="1" dirty="0">
                <a:solidFill>
                  <a:srgbClr val="000000"/>
                </a:solidFill>
                <a:latin typeface="+mn-ea"/>
              </a:rPr>
              <a:t>⑤、假使这也算一种“信”，那也只能说</a:t>
            </a:r>
            <a:r>
              <a:rPr lang="zh-CN" altLang="en-US" sz="2400" b="1" u="sng" dirty="0">
                <a:solidFill>
                  <a:srgbClr val="000000"/>
                </a:solidFill>
                <a:latin typeface="+mn-ea"/>
              </a:rPr>
              <a:t>中国人</a:t>
            </a:r>
            <a:r>
              <a:rPr lang="zh-CN" altLang="en-US" sz="2400" b="1" dirty="0">
                <a:solidFill>
                  <a:srgbClr val="000000"/>
                </a:solidFill>
                <a:latin typeface="+mn-ea"/>
              </a:rPr>
              <a:t>曾经有过“他信力”，自从对国联失望之后，便把这他信力都失掉了。</a:t>
            </a:r>
          </a:p>
        </p:txBody>
      </p:sp>
      <p:sp>
        <p:nvSpPr>
          <p:cNvPr id="52228" name="Text Box 4"/>
          <p:cNvSpPr txBox="1">
            <a:spLocks noChangeArrowheads="1"/>
          </p:cNvSpPr>
          <p:nvPr/>
        </p:nvSpPr>
        <p:spPr bwMode="auto">
          <a:xfrm>
            <a:off x="1547813" y="1844675"/>
            <a:ext cx="4392612" cy="366713"/>
          </a:xfrm>
          <a:prstGeom prst="rect">
            <a:avLst/>
          </a:prstGeom>
          <a:noFill/>
          <a:ln w="9525">
            <a:noFill/>
            <a:miter lim="800000"/>
            <a:headEnd/>
            <a:tailEnd/>
          </a:ln>
          <a:effectLst/>
        </p:spPr>
        <p:txBody>
          <a:bodyPr>
            <a:spAutoFit/>
          </a:bodyPr>
          <a:lstStyle/>
          <a:p>
            <a:pPr>
              <a:spcBef>
                <a:spcPct val="50000"/>
              </a:spcBef>
            </a:pPr>
            <a:endParaRPr lang="zh-CN" altLang="zh-CN"/>
          </a:p>
        </p:txBody>
      </p:sp>
      <p:sp>
        <p:nvSpPr>
          <p:cNvPr id="52229" name="Text Box 5"/>
          <p:cNvSpPr txBox="1">
            <a:spLocks noChangeArrowheads="1"/>
          </p:cNvSpPr>
          <p:nvPr/>
        </p:nvSpPr>
        <p:spPr bwMode="auto">
          <a:xfrm>
            <a:off x="755650" y="1700213"/>
            <a:ext cx="5905500" cy="523220"/>
          </a:xfrm>
          <a:prstGeom prst="rect">
            <a:avLst/>
          </a:prstGeom>
          <a:noFill/>
          <a:ln w="9525">
            <a:noFill/>
            <a:miter lim="800000"/>
            <a:headEnd/>
            <a:tailEnd/>
          </a:ln>
          <a:effectLst/>
        </p:spPr>
        <p:txBody>
          <a:bodyPr>
            <a:spAutoFit/>
          </a:bodyPr>
          <a:lstStyle/>
          <a:p>
            <a:pPr>
              <a:spcBef>
                <a:spcPct val="50000"/>
              </a:spcBef>
            </a:pPr>
            <a:r>
              <a:rPr lang="zh-CN" altLang="en-US" sz="2800" b="1" dirty="0">
                <a:solidFill>
                  <a:srgbClr val="FF0000"/>
                </a:solidFill>
                <a:latin typeface="楷体_GB2312" pitchFamily="49" charset="-122"/>
                <a:ea typeface="楷体_GB2312" pitchFamily="49" charset="-122"/>
              </a:rPr>
              <a:t>指除极少数顽固分子以外的中国人民</a:t>
            </a:r>
          </a:p>
        </p:txBody>
      </p:sp>
      <p:sp>
        <p:nvSpPr>
          <p:cNvPr id="52230" name="Text Box 6"/>
          <p:cNvSpPr txBox="1">
            <a:spLocks noChangeArrowheads="1"/>
          </p:cNvSpPr>
          <p:nvPr/>
        </p:nvSpPr>
        <p:spPr bwMode="auto">
          <a:xfrm>
            <a:off x="6660232" y="2780928"/>
            <a:ext cx="4465638" cy="523220"/>
          </a:xfrm>
          <a:prstGeom prst="rect">
            <a:avLst/>
          </a:prstGeom>
          <a:noFill/>
          <a:ln w="9525">
            <a:noFill/>
            <a:miter lim="800000"/>
            <a:headEnd/>
            <a:tailEnd/>
          </a:ln>
          <a:effectLst/>
        </p:spPr>
        <p:txBody>
          <a:bodyPr>
            <a:spAutoFit/>
          </a:bodyPr>
          <a:lstStyle/>
          <a:p>
            <a:pPr>
              <a:spcBef>
                <a:spcPct val="50000"/>
              </a:spcBef>
            </a:pPr>
            <a:r>
              <a:rPr lang="zh-CN" altLang="en-US" sz="2800" b="1" dirty="0">
                <a:solidFill>
                  <a:srgbClr val="FF0000"/>
                </a:solidFill>
                <a:latin typeface="楷体_GB2312" pitchFamily="49" charset="-122"/>
                <a:ea typeface="楷体_GB2312" pitchFamily="49" charset="-122"/>
              </a:rPr>
              <a:t>指广大人民</a:t>
            </a:r>
          </a:p>
        </p:txBody>
      </p:sp>
      <p:sp>
        <p:nvSpPr>
          <p:cNvPr id="52231" name="Text Box 7"/>
          <p:cNvSpPr txBox="1">
            <a:spLocks noChangeArrowheads="1"/>
          </p:cNvSpPr>
          <p:nvPr/>
        </p:nvSpPr>
        <p:spPr bwMode="auto">
          <a:xfrm>
            <a:off x="539552" y="3356992"/>
            <a:ext cx="5616575" cy="523220"/>
          </a:xfrm>
          <a:prstGeom prst="rect">
            <a:avLst/>
          </a:prstGeom>
          <a:noFill/>
          <a:ln w="9525">
            <a:noFill/>
            <a:miter lim="800000"/>
            <a:headEnd/>
            <a:tailEnd/>
          </a:ln>
          <a:effectLst/>
        </p:spPr>
        <p:txBody>
          <a:bodyPr>
            <a:spAutoFit/>
          </a:bodyPr>
          <a:lstStyle/>
          <a:p>
            <a:pPr>
              <a:spcBef>
                <a:spcPct val="50000"/>
              </a:spcBef>
            </a:pPr>
            <a:r>
              <a:rPr lang="zh-CN" altLang="en-US" sz="2800" b="1" dirty="0">
                <a:solidFill>
                  <a:srgbClr val="FF0000"/>
                </a:solidFill>
                <a:latin typeface="楷体_GB2312" pitchFamily="49" charset="-122"/>
                <a:ea typeface="楷体_GB2312" pitchFamily="49" charset="-122"/>
              </a:rPr>
              <a:t>指国民党反动统治者及其御用文人</a:t>
            </a:r>
          </a:p>
        </p:txBody>
      </p:sp>
      <p:sp>
        <p:nvSpPr>
          <p:cNvPr id="52232" name="Text Box 8"/>
          <p:cNvSpPr txBox="1">
            <a:spLocks noChangeArrowheads="1"/>
          </p:cNvSpPr>
          <p:nvPr/>
        </p:nvSpPr>
        <p:spPr bwMode="auto">
          <a:xfrm>
            <a:off x="2699792" y="4437112"/>
            <a:ext cx="4681538" cy="523220"/>
          </a:xfrm>
          <a:prstGeom prst="rect">
            <a:avLst/>
          </a:prstGeom>
          <a:noFill/>
          <a:ln w="9525">
            <a:noFill/>
            <a:miter lim="800000"/>
            <a:headEnd/>
            <a:tailEnd/>
          </a:ln>
          <a:effectLst/>
        </p:spPr>
        <p:txBody>
          <a:bodyPr>
            <a:spAutoFit/>
          </a:bodyPr>
          <a:lstStyle/>
          <a:p>
            <a:pPr>
              <a:spcBef>
                <a:spcPct val="50000"/>
              </a:spcBef>
            </a:pPr>
            <a:r>
              <a:rPr lang="zh-CN" altLang="en-US" sz="2800" b="1" dirty="0">
                <a:solidFill>
                  <a:srgbClr val="FF0000"/>
                </a:solidFill>
                <a:latin typeface="楷体_GB2312" pitchFamily="49" charset="-122"/>
                <a:ea typeface="楷体_GB2312" pitchFamily="49" charset="-122"/>
              </a:rPr>
              <a:t>指所有的中国人</a:t>
            </a:r>
          </a:p>
        </p:txBody>
      </p:sp>
      <p:sp>
        <p:nvSpPr>
          <p:cNvPr id="52233" name="Text Box 9"/>
          <p:cNvSpPr txBox="1">
            <a:spLocks noChangeArrowheads="1"/>
          </p:cNvSpPr>
          <p:nvPr/>
        </p:nvSpPr>
        <p:spPr bwMode="auto">
          <a:xfrm>
            <a:off x="2411760" y="5877272"/>
            <a:ext cx="5832475" cy="523220"/>
          </a:xfrm>
          <a:prstGeom prst="rect">
            <a:avLst/>
          </a:prstGeom>
          <a:noFill/>
          <a:ln w="9525">
            <a:noFill/>
            <a:miter lim="800000"/>
            <a:headEnd/>
            <a:tailEnd/>
          </a:ln>
          <a:effectLst/>
        </p:spPr>
        <p:txBody>
          <a:bodyPr>
            <a:spAutoFit/>
          </a:bodyPr>
          <a:lstStyle/>
          <a:p>
            <a:pPr>
              <a:spcBef>
                <a:spcPct val="50000"/>
              </a:spcBef>
            </a:pPr>
            <a:r>
              <a:rPr lang="zh-CN" altLang="en-US" sz="2800" b="1" dirty="0">
                <a:solidFill>
                  <a:srgbClr val="FF0000"/>
                </a:solidFill>
                <a:latin typeface="楷体_GB2312" pitchFamily="49" charset="-122"/>
                <a:ea typeface="楷体_GB2312" pitchFamily="49" charset="-122"/>
              </a:rPr>
              <a:t>指国民党反动统治者及其御用文人</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2229"/>
                                        </p:tgtEl>
                                        <p:attrNameLst>
                                          <p:attrName>style.visibility</p:attrName>
                                        </p:attrNameLst>
                                      </p:cBhvr>
                                      <p:to>
                                        <p:strVal val="visible"/>
                                      </p:to>
                                    </p:set>
                                    <p:animEffect transition="in" filter="slide(fromBottom)">
                                      <p:cBhvr>
                                        <p:cTn id="7" dur="500"/>
                                        <p:tgtEl>
                                          <p:spTgt spid="52229"/>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2230"/>
                                        </p:tgtEl>
                                        <p:attrNameLst>
                                          <p:attrName>style.visibility</p:attrName>
                                        </p:attrNameLst>
                                      </p:cBhvr>
                                      <p:to>
                                        <p:strVal val="visible"/>
                                      </p:to>
                                    </p:set>
                                    <p:animEffect transition="in" filter="slide(fromBottom)">
                                      <p:cBhvr>
                                        <p:cTn id="12" dur="500"/>
                                        <p:tgtEl>
                                          <p:spTgt spid="52230"/>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52231"/>
                                        </p:tgtEl>
                                        <p:attrNameLst>
                                          <p:attrName>style.visibility</p:attrName>
                                        </p:attrNameLst>
                                      </p:cBhvr>
                                      <p:to>
                                        <p:strVal val="visible"/>
                                      </p:to>
                                    </p:set>
                                    <p:animEffect transition="in" filter="slide(fromBottom)">
                                      <p:cBhvr>
                                        <p:cTn id="17" dur="500"/>
                                        <p:tgtEl>
                                          <p:spTgt spid="52231"/>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52232"/>
                                        </p:tgtEl>
                                        <p:attrNameLst>
                                          <p:attrName>style.visibility</p:attrName>
                                        </p:attrNameLst>
                                      </p:cBhvr>
                                      <p:to>
                                        <p:strVal val="visible"/>
                                      </p:to>
                                    </p:set>
                                    <p:animEffect transition="in" filter="slide(fromBottom)">
                                      <p:cBhvr>
                                        <p:cTn id="22" dur="500"/>
                                        <p:tgtEl>
                                          <p:spTgt spid="52232"/>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52233"/>
                                        </p:tgtEl>
                                        <p:attrNameLst>
                                          <p:attrName>style.visibility</p:attrName>
                                        </p:attrNameLst>
                                      </p:cBhvr>
                                      <p:to>
                                        <p:strVal val="visible"/>
                                      </p:to>
                                    </p:set>
                                    <p:animEffect transition="in" filter="slide(fromBottom)">
                                      <p:cBhvr>
                                        <p:cTn id="27" dur="500"/>
                                        <p:tgtEl>
                                          <p:spTgt spid="522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9" grpId="0"/>
      <p:bldP spid="52230" grpId="0"/>
      <p:bldP spid="52231" grpId="0"/>
      <p:bldP spid="52232" grpId="0"/>
      <p:bldP spid="5223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250825" y="692150"/>
            <a:ext cx="8675688" cy="4968875"/>
          </a:xfrm>
          <a:prstGeom prst="rect">
            <a:avLst/>
          </a:prstGeom>
          <a:solidFill>
            <a:schemeClr val="accent5">
              <a:lumMod val="75000"/>
            </a:schemeClr>
          </a:solidFill>
          <a:ln w="9525">
            <a:noFill/>
            <a:miter lim="800000"/>
            <a:headEnd/>
            <a:tailEnd/>
          </a:ln>
          <a:effectLst/>
        </p:spPr>
        <p:txBody>
          <a:bodyPr>
            <a:spAutoFit/>
          </a:bodyPr>
          <a:lstStyle/>
          <a:p>
            <a:r>
              <a:rPr kumimoji="1" lang="en-US" altLang="zh-CN" sz="40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kumimoji="1" lang="zh-CN" alt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rPr>
              <a:t>学习驳论文，</a:t>
            </a:r>
            <a:r>
              <a:rPr kumimoji="1" lang="zh-CN" altLang="en-US" sz="4000" dirty="0">
                <a:ln w="18415" cmpd="sng">
                  <a:noFill/>
                  <a:prstDash val="solid"/>
                </a:ln>
                <a:solidFill>
                  <a:srgbClr val="FFFF00"/>
                </a:solidFill>
                <a:effectLst>
                  <a:outerShdw blurRad="63500" dir="3600000" algn="tl" rotWithShape="0">
                    <a:srgbClr val="000000">
                      <a:alpha val="70000"/>
                    </a:srgbClr>
                  </a:outerShdw>
                </a:effectLst>
              </a:rPr>
              <a:t>首先</a:t>
            </a:r>
            <a:r>
              <a:rPr kumimoji="1" lang="zh-CN" alt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rPr>
              <a:t>要看作者怎样抓住批驳的</a:t>
            </a:r>
            <a:r>
              <a:rPr kumimoji="1" lang="zh-CN" alt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a:rPr>
              <a:t>“</a:t>
            </a:r>
            <a:r>
              <a:rPr kumimoji="1" lang="zh-CN" alt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rPr>
              <a:t>突破口</a:t>
            </a:r>
            <a:r>
              <a:rPr kumimoji="1" lang="zh-CN" alt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a:rPr>
              <a:t>”</a:t>
            </a:r>
            <a:r>
              <a:rPr kumimoji="1" lang="zh-CN" alt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rPr>
              <a:t>，要学会识别谬论，能够看出它错在哪里，为什么会错。</a:t>
            </a:r>
            <a:r>
              <a:rPr kumimoji="1" lang="zh-CN" altLang="en-US" sz="4000" dirty="0">
                <a:ln w="18415" cmpd="sng">
                  <a:noFill/>
                  <a:prstDash val="solid"/>
                </a:ln>
                <a:solidFill>
                  <a:srgbClr val="FFFF00"/>
                </a:solidFill>
                <a:effectLst>
                  <a:outerShdw blurRad="63500" dir="3600000" algn="tl" rotWithShape="0">
                    <a:srgbClr val="000000">
                      <a:alpha val="70000"/>
                    </a:srgbClr>
                  </a:outerShdw>
                </a:effectLst>
              </a:rPr>
              <a:t>还要</a:t>
            </a:r>
            <a:r>
              <a:rPr kumimoji="1" lang="zh-CN" alt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rPr>
              <a:t>学习反驳谬论，是直接驳论点，还是通过驳论据、论证来驳倒论点。</a:t>
            </a:r>
            <a:r>
              <a:rPr kumimoji="1" lang="zh-CN" altLang="en-US" sz="4000" dirty="0">
                <a:ln w="18415" cmpd="sng">
                  <a:noFill/>
                  <a:prstDash val="solid"/>
                </a:ln>
                <a:solidFill>
                  <a:srgbClr val="FFFF00"/>
                </a:solidFill>
                <a:effectLst>
                  <a:outerShdw blurRad="63500" dir="3600000" algn="tl" rotWithShape="0">
                    <a:srgbClr val="000000">
                      <a:alpha val="70000"/>
                    </a:srgbClr>
                  </a:outerShdw>
                </a:effectLst>
              </a:rPr>
              <a:t>此外</a:t>
            </a:r>
            <a:r>
              <a:rPr kumimoji="1" lang="zh-CN" alt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rPr>
              <a:t>，还要注意驳论文语言的特点，体会设问、反问等修辞手法对于加强驳论效果的作用。</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12775" y="188913"/>
            <a:ext cx="2879725" cy="998537"/>
          </a:xfrm>
          <a:solidFill>
            <a:schemeClr val="bg1"/>
          </a:solidFill>
        </p:spPr>
        <p:txBody>
          <a:bodyPr/>
          <a:lstStyle/>
          <a:p>
            <a:r>
              <a:rPr lang="zh-CN" sz="4000" b="1">
                <a:solidFill>
                  <a:srgbClr val="FF3300"/>
                </a:solidFill>
                <a:ea typeface="黑体" pitchFamily="49" charset="-122"/>
              </a:rPr>
              <a:t>论证方式：</a:t>
            </a:r>
          </a:p>
        </p:txBody>
      </p:sp>
      <p:sp>
        <p:nvSpPr>
          <p:cNvPr id="12291" name="Rectangle 3"/>
          <p:cNvSpPr>
            <a:spLocks noChangeArrowheads="1"/>
          </p:cNvSpPr>
          <p:nvPr/>
        </p:nvSpPr>
        <p:spPr bwMode="auto">
          <a:xfrm>
            <a:off x="1692275" y="1773238"/>
            <a:ext cx="7127875" cy="15525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zh-CN" altLang="zh-CN" sz="4000" b="1">
              <a:ea typeface="黑体" pitchFamily="49" charset="-122"/>
            </a:endParaRPr>
          </a:p>
        </p:txBody>
      </p:sp>
      <p:sp>
        <p:nvSpPr>
          <p:cNvPr id="12292" name="Text Box 4"/>
          <p:cNvSpPr txBox="1">
            <a:spLocks noChangeArrowheads="1"/>
          </p:cNvSpPr>
          <p:nvPr/>
        </p:nvSpPr>
        <p:spPr bwMode="auto">
          <a:xfrm>
            <a:off x="3203575" y="260350"/>
            <a:ext cx="27241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sz="4000" b="1">
                <a:solidFill>
                  <a:srgbClr val="6600FF"/>
                </a:solidFill>
                <a:ea typeface="黑体" pitchFamily="49" charset="-122"/>
                <a:sym typeface="Arial" pitchFamily="34" charset="0"/>
              </a:rPr>
              <a:t>立论、驳论</a:t>
            </a:r>
          </a:p>
        </p:txBody>
      </p:sp>
      <p:sp>
        <p:nvSpPr>
          <p:cNvPr id="12293" name="Text Box 5"/>
          <p:cNvSpPr txBox="1">
            <a:spLocks noChangeArrowheads="1"/>
          </p:cNvSpPr>
          <p:nvPr/>
        </p:nvSpPr>
        <p:spPr bwMode="auto">
          <a:xfrm>
            <a:off x="539750" y="1341438"/>
            <a:ext cx="799465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sz="2800" b="1">
                <a:solidFill>
                  <a:srgbClr val="0000FF"/>
                </a:solidFill>
                <a:ea typeface="黑体" pitchFamily="49" charset="-122"/>
              </a:rPr>
              <a:t>立论文的一般结构形式是：</a:t>
            </a:r>
            <a:endParaRPr lang="zh-CN" sz="2800" b="1">
              <a:ea typeface="黑体" pitchFamily="49" charset="-122"/>
            </a:endParaRPr>
          </a:p>
        </p:txBody>
      </p:sp>
      <p:sp>
        <p:nvSpPr>
          <p:cNvPr id="12294" name="Text Box 6"/>
          <p:cNvSpPr txBox="1">
            <a:spLocks noChangeArrowheads="1"/>
          </p:cNvSpPr>
          <p:nvPr/>
        </p:nvSpPr>
        <p:spPr bwMode="auto">
          <a:xfrm>
            <a:off x="6948488" y="4149725"/>
            <a:ext cx="2160587"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solidFill>
                  <a:srgbClr val="FF3300"/>
                </a:solidFill>
                <a:ea typeface="黑体" pitchFamily="49" charset="-122"/>
              </a:rPr>
              <a:t>直接反驳</a:t>
            </a:r>
          </a:p>
        </p:txBody>
      </p:sp>
      <p:sp>
        <p:nvSpPr>
          <p:cNvPr id="12295" name="Text Box 7"/>
          <p:cNvSpPr txBox="1">
            <a:spLocks noChangeArrowheads="1"/>
          </p:cNvSpPr>
          <p:nvPr/>
        </p:nvSpPr>
        <p:spPr bwMode="auto">
          <a:xfrm>
            <a:off x="179388" y="1879600"/>
            <a:ext cx="9145587" cy="11890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b="1">
                <a:ea typeface="黑体" pitchFamily="49" charset="-122"/>
              </a:rPr>
              <a:t>　　一、提出论点：是什么，不是什么；要什么，不要什么。</a:t>
            </a:r>
          </a:p>
          <a:p>
            <a:r>
              <a:rPr lang="zh-CN" b="1">
                <a:ea typeface="黑体" pitchFamily="49" charset="-122"/>
              </a:rPr>
              <a:t>　　二、进行论证：为什么，怎么样。</a:t>
            </a:r>
          </a:p>
          <a:p>
            <a:r>
              <a:rPr lang="zh-CN" b="1">
                <a:ea typeface="黑体" pitchFamily="49" charset="-122"/>
              </a:rPr>
              <a:t>　　三、做出结论：所以是什么，不是什么；要什么，不要什么。</a:t>
            </a:r>
          </a:p>
        </p:txBody>
      </p:sp>
      <p:sp>
        <p:nvSpPr>
          <p:cNvPr id="12296" name="Text Box 8"/>
          <p:cNvSpPr txBox="1">
            <a:spLocks noChangeArrowheads="1"/>
          </p:cNvSpPr>
          <p:nvPr/>
        </p:nvSpPr>
        <p:spPr bwMode="auto">
          <a:xfrm>
            <a:off x="6950075" y="5302250"/>
            <a:ext cx="2087563"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800" b="1">
                <a:solidFill>
                  <a:srgbClr val="FF3300"/>
                </a:solidFill>
                <a:ea typeface="黑体" pitchFamily="49" charset="-122"/>
              </a:rPr>
              <a:t>间接反驳</a:t>
            </a:r>
          </a:p>
        </p:txBody>
      </p:sp>
      <p:sp>
        <p:nvSpPr>
          <p:cNvPr id="12297" name="Text Box 9"/>
          <p:cNvSpPr txBox="1">
            <a:spLocks noChangeArrowheads="1"/>
          </p:cNvSpPr>
          <p:nvPr/>
        </p:nvSpPr>
        <p:spPr bwMode="auto">
          <a:xfrm>
            <a:off x="539750" y="3270250"/>
            <a:ext cx="7993063"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sz="2800" b="1">
                <a:solidFill>
                  <a:srgbClr val="0000FF"/>
                </a:solidFill>
                <a:ea typeface="黑体" pitchFamily="49" charset="-122"/>
              </a:rPr>
              <a:t>驳论文的一般结构形式是：</a:t>
            </a:r>
            <a:endParaRPr lang="zh-CN" sz="2800" b="1">
              <a:ea typeface="黑体" pitchFamily="49" charset="-122"/>
            </a:endParaRPr>
          </a:p>
        </p:txBody>
      </p:sp>
      <p:sp>
        <p:nvSpPr>
          <p:cNvPr id="12298" name="Text Box 10"/>
          <p:cNvSpPr txBox="1">
            <a:spLocks noChangeArrowheads="1"/>
          </p:cNvSpPr>
          <p:nvPr/>
        </p:nvSpPr>
        <p:spPr bwMode="auto">
          <a:xfrm>
            <a:off x="179388" y="3789363"/>
            <a:ext cx="7993062" cy="1189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b="1">
                <a:ea typeface="黑体" pitchFamily="49" charset="-122"/>
              </a:rPr>
              <a:t>　　一、摆出错误论点、论据或论证（树靶子）</a:t>
            </a:r>
          </a:p>
          <a:p>
            <a:r>
              <a:rPr lang="zh-CN" b="1">
                <a:ea typeface="黑体" pitchFamily="49" charset="-122"/>
              </a:rPr>
              <a:t>　　二、批驳错误论点、论据或论证（射靶子）</a:t>
            </a:r>
          </a:p>
          <a:p>
            <a:r>
              <a:rPr lang="zh-CN" b="1">
                <a:ea typeface="黑体" pitchFamily="49" charset="-122"/>
              </a:rPr>
              <a:t>　　三、指明错误的实质或危害（打倒靶子）</a:t>
            </a:r>
          </a:p>
        </p:txBody>
      </p:sp>
      <p:sp>
        <p:nvSpPr>
          <p:cNvPr id="12299" name="AutoShape 11"/>
          <p:cNvSpPr>
            <a:spLocks/>
          </p:cNvSpPr>
          <p:nvPr/>
        </p:nvSpPr>
        <p:spPr bwMode="auto">
          <a:xfrm>
            <a:off x="6588125" y="3933825"/>
            <a:ext cx="215900" cy="1008063"/>
          </a:xfrm>
          <a:prstGeom prst="rightBrace">
            <a:avLst>
              <a:gd name="adj1" fmla="val 38909"/>
              <a:gd name="adj2" fmla="val 50000"/>
            </a:avLst>
          </a:prstGeom>
          <a:noFill/>
          <a:ln w="952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2300" name="Text Box 12"/>
          <p:cNvSpPr txBox="1">
            <a:spLocks noChangeArrowheads="1"/>
          </p:cNvSpPr>
          <p:nvPr/>
        </p:nvSpPr>
        <p:spPr bwMode="auto">
          <a:xfrm>
            <a:off x="2413000" y="5229225"/>
            <a:ext cx="4464050" cy="8239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altLang="en-US" b="1">
                <a:ea typeface="黑体" pitchFamily="49" charset="-122"/>
              </a:rPr>
              <a:t>从正面提出自己的正确论点</a:t>
            </a:r>
          </a:p>
          <a:p>
            <a:r>
              <a:rPr lang="zh-CN" altLang="en-US" b="1">
                <a:ea typeface="黑体" pitchFamily="49" charset="-122"/>
              </a:rPr>
              <a:t>用正面论据证明自己的论点</a:t>
            </a:r>
          </a:p>
        </p:txBody>
      </p:sp>
      <p:sp>
        <p:nvSpPr>
          <p:cNvPr id="12301" name="AutoShape 13"/>
          <p:cNvSpPr>
            <a:spLocks/>
          </p:cNvSpPr>
          <p:nvPr/>
        </p:nvSpPr>
        <p:spPr bwMode="auto">
          <a:xfrm>
            <a:off x="6634163" y="5159375"/>
            <a:ext cx="215900" cy="1006475"/>
          </a:xfrm>
          <a:prstGeom prst="rightBrace">
            <a:avLst>
              <a:gd name="adj1" fmla="val 38848"/>
              <a:gd name="adj2" fmla="val 50000"/>
            </a:avLst>
          </a:prstGeom>
          <a:noFill/>
          <a:ln w="9525" cap="flat"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Tree>
    <p:extLst>
      <p:ext uri="{BB962C8B-B14F-4D97-AF65-F5344CB8AC3E}">
        <p14:creationId xmlns:p14="http://schemas.microsoft.com/office/powerpoint/2010/main" val="17550323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296"/>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30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300"/>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1" nodeType="clickEffect">
                                  <p:stCondLst>
                                    <p:cond delay="0"/>
                                  </p:stCondLst>
                                  <p:childTnLst>
                                    <p:set>
                                      <p:cBhvr>
                                        <p:cTn id="34" dur="1" fill="hold">
                                          <p:stCondLst>
                                            <p:cond delay="0"/>
                                          </p:stCondLst>
                                        </p:cTn>
                                        <p:tgtEl>
                                          <p:spTgt spid="123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bldLvl="0" autoUpdateAnimBg="0"/>
      <p:bldP spid="12295" grpId="0" bldLvl="0" autoUpdateAnimBg="0"/>
      <p:bldP spid="12296" grpId="0" bldLvl="0" autoUpdateAnimBg="0"/>
      <p:bldP spid="12298" grpId="0" bldLvl="0" autoUpdateAnimBg="0"/>
      <p:bldP spid="12299" grpId="0" animBg="1"/>
      <p:bldP spid="12300" grpId="0" bldLvl="0" autoUpdateAnimBg="0"/>
      <p:bldP spid="12300" grpId="1" bldLvl="0" autoUpdateAnimBg="0"/>
      <p:bldP spid="1230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2"/>
          <p:cNvSpPr txBox="1">
            <a:spLocks noChangeArrowheads="1"/>
          </p:cNvSpPr>
          <p:nvPr/>
        </p:nvSpPr>
        <p:spPr bwMode="auto">
          <a:xfrm>
            <a:off x="533400" y="228600"/>
            <a:ext cx="5105400" cy="579438"/>
          </a:xfrm>
          <a:prstGeom prst="rect">
            <a:avLst/>
          </a:prstGeom>
          <a:noFill/>
          <a:ln w="9525">
            <a:noFill/>
            <a:miter lim="800000"/>
            <a:headEnd/>
            <a:tailEnd/>
          </a:ln>
          <a:effectLst/>
        </p:spPr>
        <p:txBody>
          <a:bodyPr>
            <a:spAutoFit/>
          </a:bodyPr>
          <a:lstStyle/>
          <a:p>
            <a:pPr>
              <a:spcBef>
                <a:spcPct val="50000"/>
              </a:spcBef>
            </a:pPr>
            <a:r>
              <a:rPr kumimoji="1" lang="zh-CN" altLang="en-US" sz="3200" b="1">
                <a:solidFill>
                  <a:srgbClr val="FF0000"/>
                </a:solidFill>
                <a:latin typeface="宋体" pitchFamily="2" charset="-122"/>
              </a:rPr>
              <a:t>比较阅读</a:t>
            </a:r>
            <a:r>
              <a:rPr kumimoji="1" lang="zh-CN" altLang="en-US" sz="3200" b="1">
                <a:latin typeface="Times New Roman" pitchFamily="18" charset="0"/>
              </a:rPr>
              <a:t> </a:t>
            </a:r>
          </a:p>
        </p:txBody>
      </p:sp>
      <p:sp>
        <p:nvSpPr>
          <p:cNvPr id="55299" name="Text Box 3"/>
          <p:cNvSpPr txBox="1">
            <a:spLocks noChangeArrowheads="1"/>
          </p:cNvSpPr>
          <p:nvPr/>
        </p:nvSpPr>
        <p:spPr bwMode="auto">
          <a:xfrm>
            <a:off x="457200" y="1066800"/>
            <a:ext cx="7696200" cy="3508375"/>
          </a:xfrm>
          <a:prstGeom prst="rect">
            <a:avLst/>
          </a:prstGeom>
          <a:noFill/>
          <a:ln w="9525">
            <a:noFill/>
            <a:miter lim="800000"/>
            <a:headEnd/>
            <a:tailEnd/>
          </a:ln>
          <a:effectLst/>
        </p:spPr>
        <p:txBody>
          <a:bodyPr>
            <a:spAutoFit/>
          </a:bodyPr>
          <a:lstStyle/>
          <a:p>
            <a:pPr algn="just">
              <a:spcBef>
                <a:spcPct val="50000"/>
              </a:spcBef>
            </a:pPr>
            <a:r>
              <a:rPr kumimoji="1" lang="en-US" altLang="zh-CN" sz="2800" b="1" dirty="0">
                <a:latin typeface="宋体" pitchFamily="2" charset="-122"/>
              </a:rPr>
              <a:t>    1934</a:t>
            </a:r>
            <a:r>
              <a:rPr kumimoji="1" lang="zh-CN" altLang="en-US" sz="2800" b="1" dirty="0">
                <a:latin typeface="宋体" pitchFamily="2" charset="-122"/>
              </a:rPr>
              <a:t>年，国民党北平市长下令禁止男女同学，男女同泳</a:t>
            </a:r>
            <a:r>
              <a:rPr kumimoji="1" lang="en-US" altLang="zh-CN" sz="2800" b="1" dirty="0">
                <a:latin typeface="宋体" pitchFamily="2" charset="-122"/>
              </a:rPr>
              <a:t>,</a:t>
            </a:r>
            <a:r>
              <a:rPr kumimoji="1" lang="zh-CN" altLang="en-US" sz="2800" b="1" dirty="0">
                <a:latin typeface="宋体" pitchFamily="2" charset="-122"/>
              </a:rPr>
              <a:t>以免肌肤相碰，有碍男女大防。鲁迅先生听到这件事，对几个青年朋友说：</a:t>
            </a:r>
            <a:r>
              <a:rPr kumimoji="1" lang="zh-CN" altLang="en-US" sz="2800" b="1" dirty="0">
                <a:latin typeface="Times New Roman"/>
              </a:rPr>
              <a:t>“</a:t>
            </a:r>
            <a:r>
              <a:rPr kumimoji="1" lang="zh-CN" altLang="en-US" sz="2800" b="1" dirty="0">
                <a:latin typeface="宋体" pitchFamily="2" charset="-122"/>
              </a:rPr>
              <a:t>男女生活在同一天地间，一同呼吸空气。空气从这个男人鼻孔出，被那个女人吸进去，淆乱乾坤，岂非比同学同泳更严重</a:t>
            </a:r>
            <a:r>
              <a:rPr kumimoji="1" lang="en-US" altLang="zh-CN" sz="2800" b="1" dirty="0">
                <a:latin typeface="宋体" pitchFamily="2" charset="-122"/>
              </a:rPr>
              <a:t>!</a:t>
            </a:r>
            <a:r>
              <a:rPr kumimoji="1" lang="zh-CN" altLang="en-US" sz="2800" b="1" dirty="0">
                <a:latin typeface="宋体" pitchFamily="2" charset="-122"/>
              </a:rPr>
              <a:t>要彻底划清界限，不如索性再下一道命令，今后男女出门，各戴一个防毒面具。既免空气流通，又不抛头露面。</a:t>
            </a:r>
            <a:r>
              <a:rPr kumimoji="1" lang="zh-CN" altLang="en-US" sz="2800" b="1" dirty="0">
                <a:latin typeface="Times New Roman"/>
              </a:rPr>
              <a:t>”</a:t>
            </a:r>
            <a:endParaRPr kumimoji="1" lang="zh-CN" altLang="en-US" sz="2800" b="1" dirty="0">
              <a:latin typeface="Times New Roman" pitchFamily="18" charset="0"/>
            </a:endParaRPr>
          </a:p>
        </p:txBody>
      </p:sp>
      <p:sp>
        <p:nvSpPr>
          <p:cNvPr id="55300" name="Text Box 4"/>
          <p:cNvSpPr txBox="1">
            <a:spLocks noChangeArrowheads="1"/>
          </p:cNvSpPr>
          <p:nvPr/>
        </p:nvSpPr>
        <p:spPr bwMode="auto">
          <a:xfrm>
            <a:off x="755650" y="4724400"/>
            <a:ext cx="6934200" cy="1311275"/>
          </a:xfrm>
          <a:prstGeom prst="rect">
            <a:avLst/>
          </a:prstGeom>
          <a:noFill/>
          <a:ln w="9525">
            <a:noFill/>
            <a:miter lim="800000"/>
            <a:headEnd/>
            <a:tailEnd/>
          </a:ln>
          <a:effectLst/>
        </p:spPr>
        <p:txBody>
          <a:bodyPr>
            <a:spAutoFit/>
          </a:bodyPr>
          <a:lstStyle/>
          <a:p>
            <a:pPr algn="just">
              <a:spcBef>
                <a:spcPct val="50000"/>
              </a:spcBef>
            </a:pPr>
            <a:r>
              <a:rPr kumimoji="1" lang="en-US" altLang="zh-CN" sz="3200" b="1">
                <a:solidFill>
                  <a:srgbClr val="FF0000"/>
                </a:solidFill>
                <a:latin typeface="宋体" pitchFamily="2" charset="-122"/>
              </a:rPr>
              <a:t>A.</a:t>
            </a:r>
            <a:r>
              <a:rPr kumimoji="1" lang="zh-CN" altLang="en-US" sz="3200" b="1">
                <a:solidFill>
                  <a:srgbClr val="FF0000"/>
                </a:solidFill>
                <a:latin typeface="宋体" pitchFamily="2" charset="-122"/>
              </a:rPr>
              <a:t>请找出敌论点、论据。</a:t>
            </a:r>
            <a:endParaRPr kumimoji="1" lang="zh-CN" altLang="en-US" sz="3200" b="1">
              <a:solidFill>
                <a:srgbClr val="FF0000"/>
              </a:solidFill>
              <a:latin typeface="宋体" pitchFamily="2" charset="-122"/>
              <a:cs typeface="Times New Roman" pitchFamily="18" charset="0"/>
            </a:endParaRPr>
          </a:p>
          <a:p>
            <a:pPr>
              <a:spcBef>
                <a:spcPct val="50000"/>
              </a:spcBef>
            </a:pPr>
            <a:r>
              <a:rPr kumimoji="1" lang="en-US" altLang="zh-CN" sz="3200" b="1">
                <a:solidFill>
                  <a:srgbClr val="FF0000"/>
                </a:solidFill>
                <a:latin typeface="宋体" pitchFamily="2" charset="-122"/>
              </a:rPr>
              <a:t>B.</a:t>
            </a:r>
            <a:r>
              <a:rPr kumimoji="1" lang="zh-CN" altLang="en-US" sz="3200" b="1">
                <a:solidFill>
                  <a:srgbClr val="FF0000"/>
                </a:solidFill>
                <a:latin typeface="宋体" pitchFamily="2" charset="-122"/>
              </a:rPr>
              <a:t>鲁迅先生是怎样驳斥的？</a:t>
            </a:r>
            <a:r>
              <a:rPr kumimoji="1" lang="zh-CN" altLang="en-US" sz="2400">
                <a:solidFill>
                  <a:srgbClr val="FF0000"/>
                </a:solidFill>
                <a:latin typeface="Times New Roman" pitchFamily="18" charset="0"/>
              </a:rPr>
              <a:t> </a:t>
            </a: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1115616" y="2420888"/>
            <a:ext cx="7560840" cy="2142125"/>
          </a:xfrm>
          <a:prstGeom prst="rect">
            <a:avLst/>
          </a:prstGeom>
        </p:spPr>
        <p:txBody>
          <a:bodyPr wrap="square">
            <a:spAutoFit/>
          </a:bodyPr>
          <a:lstStyle/>
          <a:p>
            <a:pPr lvl="0">
              <a:lnSpc>
                <a:spcPct val="90000"/>
              </a:lnSpc>
              <a:spcBef>
                <a:spcPct val="50000"/>
              </a:spcBef>
            </a:pPr>
            <a:r>
              <a:rPr kumimoji="1" lang="zh-CN" altLang="en-US" sz="3600" b="1" dirty="0">
                <a:solidFill>
                  <a:srgbClr val="C00000"/>
                </a:solidFill>
                <a:latin typeface="楷体_GB2312" pitchFamily="49" charset="-122"/>
                <a:ea typeface="楷体_GB2312" pitchFamily="49" charset="-122"/>
              </a:rPr>
              <a:t>作者正面提出的观点是什么？</a:t>
            </a:r>
          </a:p>
          <a:p>
            <a:pPr lvl="0">
              <a:lnSpc>
                <a:spcPct val="90000"/>
              </a:lnSpc>
              <a:spcBef>
                <a:spcPct val="50000"/>
              </a:spcBef>
            </a:pPr>
            <a:r>
              <a:rPr kumimoji="1" lang="zh-CN" altLang="en-US" sz="3600" b="1" dirty="0">
                <a:solidFill>
                  <a:srgbClr val="C00000"/>
                </a:solidFill>
                <a:latin typeface="楷体_GB2312" pitchFamily="49" charset="-122"/>
                <a:ea typeface="楷体_GB2312" pitchFamily="49" charset="-122"/>
              </a:rPr>
              <a:t>作者提出观点的依据是什么？</a:t>
            </a:r>
          </a:p>
          <a:p>
            <a:pPr lvl="0">
              <a:lnSpc>
                <a:spcPct val="90000"/>
              </a:lnSpc>
              <a:spcBef>
                <a:spcPct val="50000"/>
              </a:spcBef>
            </a:pPr>
            <a:r>
              <a:rPr kumimoji="1" lang="zh-CN" altLang="en-US" sz="3600" b="1" dirty="0">
                <a:solidFill>
                  <a:srgbClr val="C00000"/>
                </a:solidFill>
                <a:latin typeface="楷体_GB2312" pitchFamily="49" charset="-122"/>
                <a:ea typeface="楷体_GB2312" pitchFamily="49" charset="-122"/>
              </a:rPr>
              <a:t>作者得出了一个什么结论</a:t>
            </a:r>
            <a:r>
              <a:rPr kumimoji="1" lang="en-US" altLang="zh-CN" sz="3600" b="1" dirty="0">
                <a:solidFill>
                  <a:srgbClr val="C00000"/>
                </a:solidFill>
                <a:latin typeface="楷体_GB2312" pitchFamily="49" charset="-122"/>
                <a:ea typeface="楷体_GB2312" pitchFamily="49" charset="-122"/>
              </a:rPr>
              <a:t>?  </a:t>
            </a:r>
          </a:p>
        </p:txBody>
      </p:sp>
      <p:sp>
        <p:nvSpPr>
          <p:cNvPr id="3" name="TextBox 2"/>
          <p:cNvSpPr txBox="1"/>
          <p:nvPr/>
        </p:nvSpPr>
        <p:spPr>
          <a:xfrm>
            <a:off x="971600" y="1412776"/>
            <a:ext cx="5256584" cy="646331"/>
          </a:xfrm>
          <a:prstGeom prst="rect">
            <a:avLst/>
          </a:prstGeom>
          <a:noFill/>
        </p:spPr>
        <p:txBody>
          <a:bodyPr wrap="square" rtlCol="0">
            <a:spAutoFit/>
          </a:bodyPr>
          <a:lstStyle/>
          <a:p>
            <a:r>
              <a:rPr lang="zh-CN" altLang="en-US" sz="3600" b="1" dirty="0">
                <a:solidFill>
                  <a:schemeClr val="tx2"/>
                </a:solidFill>
                <a:latin typeface="+mn-ea"/>
              </a:rPr>
              <a:t>再读课文</a:t>
            </a:r>
          </a:p>
        </p:txBody>
      </p:sp>
    </p:spTree>
    <p:extLst>
      <p:ext uri="{BB962C8B-B14F-4D97-AF65-F5344CB8AC3E}">
        <p14:creationId xmlns:p14="http://schemas.microsoft.com/office/powerpoint/2010/main" val="4260578699"/>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sp>
        <p:nvSpPr>
          <p:cNvPr id="17410" name="Rectangle 2"/>
          <p:cNvSpPr>
            <a:spLocks noGrp="1" noChangeArrowheads="1"/>
          </p:cNvSpPr>
          <p:nvPr>
            <p:ph type="body" idx="4294967295"/>
          </p:nvPr>
        </p:nvSpPr>
        <p:spPr>
          <a:xfrm>
            <a:off x="395288" y="333375"/>
            <a:ext cx="8353425" cy="1366838"/>
          </a:xfrm>
        </p:spPr>
        <p:txBody>
          <a:bodyPr/>
          <a:lstStyle/>
          <a:p>
            <a:r>
              <a:rPr lang="en-US" altLang="zh-CN" b="1"/>
              <a:t>1</a:t>
            </a:r>
            <a:r>
              <a:rPr lang="zh-CN" altLang="en-US" b="1"/>
              <a:t>、作者的论点？</a:t>
            </a:r>
          </a:p>
          <a:p>
            <a:r>
              <a:rPr lang="en-US" altLang="zh-CN" b="1"/>
              <a:t>2</a:t>
            </a:r>
            <a:r>
              <a:rPr lang="zh-CN" altLang="en-US" b="1"/>
              <a:t>、采用了什么论据？</a:t>
            </a:r>
          </a:p>
        </p:txBody>
      </p:sp>
      <p:sp>
        <p:nvSpPr>
          <p:cNvPr id="17411" name="Rectangle 3"/>
          <p:cNvSpPr>
            <a:spLocks noChangeArrowheads="1"/>
          </p:cNvSpPr>
          <p:nvPr/>
        </p:nvSpPr>
        <p:spPr bwMode="auto">
          <a:xfrm>
            <a:off x="683568" y="1916832"/>
            <a:ext cx="7600157" cy="584775"/>
          </a:xfrm>
          <a:prstGeom prst="rect">
            <a:avLst/>
          </a:prstGeom>
          <a:noFill/>
          <a:ln w="9525">
            <a:noFill/>
            <a:miter lim="800000"/>
            <a:headEnd/>
            <a:tailEnd/>
          </a:ln>
          <a:effectLst/>
        </p:spPr>
        <p:txBody>
          <a:bodyPr wrap="none">
            <a:spAutoFit/>
          </a:bodyPr>
          <a:lstStyle/>
          <a:p>
            <a:r>
              <a:rPr lang="zh-CN" altLang="en-US" sz="3200" b="1" dirty="0">
                <a:solidFill>
                  <a:srgbClr val="C00000"/>
                </a:solidFill>
                <a:ea typeface="黑体" pitchFamily="2" charset="-122"/>
              </a:rPr>
              <a:t>论点：</a:t>
            </a:r>
            <a:r>
              <a:rPr lang="zh-CN" altLang="en-US" sz="3200" b="1" dirty="0">
                <a:solidFill>
                  <a:schemeClr val="tx2"/>
                </a:solidFill>
                <a:ea typeface="黑体" pitchFamily="2" charset="-122"/>
              </a:rPr>
              <a:t>“有并不失掉自信力的中国人在”</a:t>
            </a:r>
          </a:p>
        </p:txBody>
      </p:sp>
      <p:sp>
        <p:nvSpPr>
          <p:cNvPr id="17412" name="Rectangle 4"/>
          <p:cNvSpPr>
            <a:spLocks noChangeArrowheads="1"/>
          </p:cNvSpPr>
          <p:nvPr/>
        </p:nvSpPr>
        <p:spPr bwMode="auto">
          <a:xfrm>
            <a:off x="683568" y="4365104"/>
            <a:ext cx="1408112" cy="579438"/>
          </a:xfrm>
          <a:prstGeom prst="rect">
            <a:avLst/>
          </a:prstGeom>
          <a:noFill/>
          <a:ln w="9525">
            <a:noFill/>
            <a:miter lim="800000"/>
            <a:headEnd/>
            <a:tailEnd/>
          </a:ln>
          <a:effectLst/>
        </p:spPr>
        <p:txBody>
          <a:bodyPr wrap="none">
            <a:spAutoFit/>
          </a:bodyPr>
          <a:lstStyle/>
          <a:p>
            <a:r>
              <a:rPr lang="zh-CN" altLang="en-US" sz="3200" b="1" dirty="0">
                <a:solidFill>
                  <a:srgbClr val="C00000"/>
                </a:solidFill>
                <a:ea typeface="黑体" pitchFamily="2" charset="-122"/>
              </a:rPr>
              <a:t>论据：</a:t>
            </a:r>
          </a:p>
        </p:txBody>
      </p:sp>
      <p:sp>
        <p:nvSpPr>
          <p:cNvPr id="17413" name="Rectangle 5"/>
          <p:cNvSpPr>
            <a:spLocks noChangeArrowheads="1"/>
          </p:cNvSpPr>
          <p:nvPr/>
        </p:nvSpPr>
        <p:spPr bwMode="auto">
          <a:xfrm>
            <a:off x="3131840" y="3429000"/>
            <a:ext cx="5184775" cy="2654300"/>
          </a:xfrm>
          <a:prstGeom prst="rect">
            <a:avLst/>
          </a:prstGeom>
          <a:noFill/>
          <a:ln w="9525">
            <a:noFill/>
            <a:miter lim="800000"/>
            <a:headEnd/>
            <a:tailEnd/>
          </a:ln>
          <a:effectLst/>
        </p:spPr>
        <p:txBody>
          <a:bodyPr>
            <a:spAutoFit/>
          </a:bodyPr>
          <a:lstStyle/>
          <a:p>
            <a:r>
              <a:rPr lang="zh-CN" altLang="en-US" sz="2800" b="1" dirty="0">
                <a:solidFill>
                  <a:schemeClr val="tx2"/>
                </a:solidFill>
                <a:ea typeface="黑体" pitchFamily="2" charset="-122"/>
              </a:rPr>
              <a:t>从古至今都有满怀自信的“中国的脊梁”：有埋头苦干的人，有拼命硬干的人，有为民请命的人，有舍身求法的人，</a:t>
            </a:r>
            <a:r>
              <a:rPr lang="en-US" altLang="zh-CN" sz="2800" b="1" dirty="0">
                <a:solidFill>
                  <a:schemeClr val="tx2"/>
                </a:solidFill>
                <a:ea typeface="黑体" pitchFamily="2" charset="-122"/>
              </a:rPr>
              <a:t>……</a:t>
            </a:r>
            <a:r>
              <a:rPr lang="zh-CN" altLang="en-US" sz="2800" b="1" dirty="0">
                <a:solidFill>
                  <a:schemeClr val="tx2"/>
                </a:solidFill>
                <a:ea typeface="黑体" pitchFamily="2" charset="-122"/>
              </a:rPr>
              <a:t>他们在前仆后继的战斗</a:t>
            </a:r>
            <a:r>
              <a:rPr lang="en-US" altLang="zh-CN" sz="2800" b="1" dirty="0">
                <a:solidFill>
                  <a:schemeClr val="tx2"/>
                </a:solidFill>
                <a:ea typeface="黑体" pitchFamily="2" charset="-122"/>
              </a:rPr>
              <a:t>……</a:t>
            </a:r>
          </a:p>
          <a:p>
            <a:endParaRPr lang="en-US" altLang="zh-CN" sz="2800" b="1" dirty="0">
              <a:solidFill>
                <a:schemeClr val="tx2"/>
              </a:solidFill>
              <a:ea typeface="黑体" pitchFamily="2" charset="-122"/>
            </a:endParaRPr>
          </a:p>
        </p:txBody>
      </p:sp>
    </p:spTree>
    <p:extLst>
      <p:ext uri="{BB962C8B-B14F-4D97-AF65-F5344CB8AC3E}">
        <p14:creationId xmlns:p14="http://schemas.microsoft.com/office/powerpoint/2010/main" val="368118249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4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P spid="17412" grpId="0"/>
      <p:bldP spid="17413"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1166</TotalTime>
  <Words>2550</Words>
  <Application>Microsoft Office PowerPoint</Application>
  <PresentationFormat>全屏显示(4:3)</PresentationFormat>
  <Paragraphs>243</Paragraphs>
  <Slides>38</Slides>
  <Notes>2</Notes>
  <HiddenSlides>15</HiddenSlides>
  <MMClips>0</MMClips>
  <ScaleCrop>false</ScaleCrop>
  <HeadingPairs>
    <vt:vector size="6" baseType="variant">
      <vt:variant>
        <vt:lpstr>已用的字体</vt:lpstr>
      </vt:variant>
      <vt:variant>
        <vt:i4>17</vt:i4>
      </vt:variant>
      <vt:variant>
        <vt:lpstr>主题</vt:lpstr>
      </vt:variant>
      <vt:variant>
        <vt:i4>3</vt:i4>
      </vt:variant>
      <vt:variant>
        <vt:lpstr>幻灯片标题</vt:lpstr>
      </vt:variant>
      <vt:variant>
        <vt:i4>38</vt:i4>
      </vt:variant>
    </vt:vector>
  </HeadingPairs>
  <TitlesOfParts>
    <vt:vector size="58" baseType="lpstr">
      <vt:lpstr>仿宋_GB2312</vt:lpstr>
      <vt:lpstr>黑体</vt:lpstr>
      <vt:lpstr>华文彩云</vt:lpstr>
      <vt:lpstr>华文行楷</vt:lpstr>
      <vt:lpstr>华文宋体</vt:lpstr>
      <vt:lpstr>华文细黑</vt:lpstr>
      <vt:lpstr>华文新魏</vt:lpstr>
      <vt:lpstr>华文中宋</vt:lpstr>
      <vt:lpstr>楷体_GB2312</vt:lpstr>
      <vt:lpstr>隶书</vt:lpstr>
      <vt:lpstr>宋体</vt:lpstr>
      <vt:lpstr>幼圆</vt:lpstr>
      <vt:lpstr>Arial</vt:lpstr>
      <vt:lpstr>Calibri</vt:lpstr>
      <vt:lpstr>Times New Roman</vt:lpstr>
      <vt:lpstr>Wingdings</vt:lpstr>
      <vt:lpstr>Wingdings 2</vt:lpstr>
      <vt:lpstr>Office 主题</vt:lpstr>
      <vt:lpstr>默认设计模板</vt:lpstr>
      <vt:lpstr>1_默认设计模板</vt:lpstr>
      <vt:lpstr>PowerPoint 演示文稿</vt:lpstr>
      <vt:lpstr>PowerPoint 演示文稿</vt:lpstr>
      <vt:lpstr>PowerPoint 演示文稿</vt:lpstr>
      <vt:lpstr>PowerPoint 演示文稿</vt:lpstr>
      <vt:lpstr>杂文的特征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论证结构</vt:lpstr>
      <vt:lpstr>PowerPoint 演示文稿</vt:lpstr>
      <vt:lpstr>PowerPoint 演示文稿</vt:lpstr>
      <vt:lpstr>PowerPoint 演示文稿</vt:lpstr>
      <vt:lpstr>PowerPoint 演示文稿</vt:lpstr>
      <vt:lpstr>PowerPoint 演示文稿</vt:lpstr>
      <vt:lpstr>与名人对话</vt:lpstr>
      <vt:lpstr>PowerPoint 演示文稿</vt:lpstr>
      <vt:lpstr>PowerPoint 演示文稿</vt:lpstr>
      <vt:lpstr>PowerPoint 演示文稿</vt:lpstr>
      <vt:lpstr>PowerPoint 演示文稿</vt:lpstr>
      <vt:lpstr>PowerPoint 演示文稿</vt:lpstr>
      <vt:lpstr>PowerPoint 演示文稿</vt:lpstr>
      <vt:lpstr>论证方式：</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cp:lastModifiedBy>NAT</cp:lastModifiedBy>
  <cp:revision>34</cp:revision>
  <dcterms:modified xsi:type="dcterms:W3CDTF">2017-10-18T12:16:04Z</dcterms:modified>
</cp:coreProperties>
</file>