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7" r:id="rId1"/>
    <p:sldMasterId id="2147483709" r:id="rId2"/>
  </p:sldMasterIdLst>
  <p:notesMasterIdLst>
    <p:notesMasterId r:id="rId16"/>
  </p:notesMasterIdLst>
  <p:sldIdLst>
    <p:sldId id="256" r:id="rId3"/>
    <p:sldId id="290" r:id="rId4"/>
    <p:sldId id="291" r:id="rId5"/>
    <p:sldId id="293" r:id="rId6"/>
    <p:sldId id="295" r:id="rId7"/>
    <p:sldId id="296" r:id="rId8"/>
    <p:sldId id="294" r:id="rId9"/>
    <p:sldId id="297" r:id="rId10"/>
    <p:sldId id="301" r:id="rId11"/>
    <p:sldId id="298" r:id="rId12"/>
    <p:sldId id="300" r:id="rId13"/>
    <p:sldId id="299" r:id="rId14"/>
    <p:sldId id="302" r:id="rId15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6" autoAdjust="0"/>
    <p:restoredTop sz="94620" autoAdjust="0"/>
  </p:normalViewPr>
  <p:slideViewPr>
    <p:cSldViewPr>
      <p:cViewPr varScale="1">
        <p:scale>
          <a:sx n="103" d="100"/>
          <a:sy n="103" d="100"/>
        </p:scale>
        <p:origin x="856" y="1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971EB417-DF89-BAB1-B6FA-DD837FBAA47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F02D1113-CB6D-D21B-BA37-56ADC363B32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3B3DC7FC-21E4-F906-6F63-60A864D31BA2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3" name="Rectangle 5">
            <a:extLst>
              <a:ext uri="{FF2B5EF4-FFF2-40B4-BE49-F238E27FC236}">
                <a16:creationId xmlns:a16="http://schemas.microsoft.com/office/drawing/2014/main" id="{8CD7246E-C99F-8F51-A546-D7FF284256C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8614" name="Rectangle 6">
            <a:extLst>
              <a:ext uri="{FF2B5EF4-FFF2-40B4-BE49-F238E27FC236}">
                <a16:creationId xmlns:a16="http://schemas.microsoft.com/office/drawing/2014/main" id="{5BD55235-C9A4-290E-AA82-4C87B33EFCF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8615" name="Rectangle 7">
            <a:extLst>
              <a:ext uri="{FF2B5EF4-FFF2-40B4-BE49-F238E27FC236}">
                <a16:creationId xmlns:a16="http://schemas.microsoft.com/office/drawing/2014/main" id="{FAD4E0D1-6508-46E4-28C8-5F728D7090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noProof="1" dirty="0">
                <a:cs typeface="+mn-ea"/>
              </a:defRPr>
            </a:lvl1pPr>
          </a:lstStyle>
          <a:p>
            <a:fld id="{83863598-E309-AE48-9E66-D878CDB5616A}" type="slidenum">
              <a:rPr lang="en-US" altLang="zh-CN"/>
              <a:pPr/>
              <a:t>‹#›</a:t>
            </a:fld>
            <a:endParaRPr lang="en-US" altLang="zh-CN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8E6F6A6C-B8A0-63D9-5E4F-592604146A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9EECCDDA-FFA5-F071-547C-D3DEA8D29526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10D2B30E-5D9A-C39F-2FCE-46D248CCF40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>
            <a:extLst>
              <a:ext uri="{FF2B5EF4-FFF2-40B4-BE49-F238E27FC236}">
                <a16:creationId xmlns:a16="http://schemas.microsoft.com/office/drawing/2014/main" id="{19872F30-CDD3-59BA-F1FB-82C2EC93CE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F4228F66-3D9A-E07C-E633-07B6126A7DE7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97BF8E80-023F-C910-2690-A963769ADAE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>
            <a:extLst>
              <a:ext uri="{FF2B5EF4-FFF2-40B4-BE49-F238E27FC236}">
                <a16:creationId xmlns:a16="http://schemas.microsoft.com/office/drawing/2014/main" id="{CA862D28-9BE5-3A5F-4721-73FA1ABF23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62D9DC59-FCB7-EA40-29D3-DD52119D09B9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8A8EFDE-FFF6-99F3-580A-4C8B7473FCD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>
            <a:extLst>
              <a:ext uri="{FF2B5EF4-FFF2-40B4-BE49-F238E27FC236}">
                <a16:creationId xmlns:a16="http://schemas.microsoft.com/office/drawing/2014/main" id="{EE27B534-C3DD-EF16-EC0D-66FC04A663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6BB20D80-2699-3E54-C989-3C298EB019F0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0B6C75A1-75DE-7A18-E289-B30087CC255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>
            <a:extLst>
              <a:ext uri="{FF2B5EF4-FFF2-40B4-BE49-F238E27FC236}">
                <a16:creationId xmlns:a16="http://schemas.microsoft.com/office/drawing/2014/main" id="{3DF2D28F-993E-D285-461F-011AACF107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FBCDDA5B-9C80-510A-F1CC-8D2FCD9E50ED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0CF9225-F763-B4B5-CD9B-A21FB1B22BE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>
            <a:extLst>
              <a:ext uri="{FF2B5EF4-FFF2-40B4-BE49-F238E27FC236}">
                <a16:creationId xmlns:a16="http://schemas.microsoft.com/office/drawing/2014/main" id="{3E5BCF70-098A-2AA9-141C-03BE661D89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8A8AE748-1286-B036-768B-F306FD93FC0C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DF16F71-1137-762D-8856-91CBD6C520A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>
            <a:extLst>
              <a:ext uri="{FF2B5EF4-FFF2-40B4-BE49-F238E27FC236}">
                <a16:creationId xmlns:a16="http://schemas.microsoft.com/office/drawing/2014/main" id="{FABB9D51-0E0F-E9F2-135F-36EF984611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D78BEE06-E483-BF59-4352-7802907A67FE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49AEBE7E-0160-0F58-CD9D-06D354008F9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>
            <a:extLst>
              <a:ext uri="{FF2B5EF4-FFF2-40B4-BE49-F238E27FC236}">
                <a16:creationId xmlns:a16="http://schemas.microsoft.com/office/drawing/2014/main" id="{36B04334-46FC-BB47-833A-95190420B7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DE234522-A07B-68E9-C888-2E8E567DD38E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72CED30B-F01B-4A96-75D0-F167C7E137C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>
            <a:extLst>
              <a:ext uri="{FF2B5EF4-FFF2-40B4-BE49-F238E27FC236}">
                <a16:creationId xmlns:a16="http://schemas.microsoft.com/office/drawing/2014/main" id="{7E6F9B2B-F8F4-8C0F-9074-C714B406AE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454B4531-892B-38C5-FFE3-70520B824A93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B4FF8E4F-06C0-0390-3811-61496F0F531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>
            <a:extLst>
              <a:ext uri="{FF2B5EF4-FFF2-40B4-BE49-F238E27FC236}">
                <a16:creationId xmlns:a16="http://schemas.microsoft.com/office/drawing/2014/main" id="{434FA9D7-EFC4-A197-8E5E-4F5D805C1B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/>
              <a:t>*</a:t>
            </a:r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7FDE4667-05EC-1D29-64EA-36C3FB8BA0E7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09DC53C5-1388-97B4-FC94-FE4EAC9B9DD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>
            <a:extLst>
              <a:ext uri="{FF2B5EF4-FFF2-40B4-BE49-F238E27FC236}">
                <a16:creationId xmlns:a16="http://schemas.microsoft.com/office/drawing/2014/main" id="{16CBC79A-CC38-5DB4-D5FF-90D83100E5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*</a:t>
            </a:r>
          </a:p>
        </p:txBody>
      </p:sp>
      <p:sp>
        <p:nvSpPr>
          <p:cNvPr id="40962" name="Rectangle 2">
            <a:extLst>
              <a:ext uri="{FF2B5EF4-FFF2-40B4-BE49-F238E27FC236}">
                <a16:creationId xmlns:a16="http://schemas.microsoft.com/office/drawing/2014/main" id="{1A73CF09-99C3-70CD-8BCF-42A242DE6D45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C0B39614-4E85-B2B6-A891-D84640EC87C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>
            <a:extLst>
              <a:ext uri="{FF2B5EF4-FFF2-40B4-BE49-F238E27FC236}">
                <a16:creationId xmlns:a16="http://schemas.microsoft.com/office/drawing/2014/main" id="{63468D61-B6CE-1AE6-A00E-F24081A0B6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*</a:t>
            </a: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C1A1A382-AC5B-1AC0-0F16-1E4C6BDC252C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FED9F7BE-212D-1555-256C-09035A6028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>
            <a:extLst>
              <a:ext uri="{FF2B5EF4-FFF2-40B4-BE49-F238E27FC236}">
                <a16:creationId xmlns:a16="http://schemas.microsoft.com/office/drawing/2014/main" id="{E1BBA971-06E6-B0E5-ED3B-FF84E7C233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*</a:t>
            </a:r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578B50AF-826A-EF3D-0619-1DA145C09459}"/>
              </a:ext>
            </a:extLst>
          </p:cNvPr>
          <p:cNvSpPr>
            <a:spLocks noRo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B90C27DB-1C7C-D2E8-465B-BEA8F7F56C9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BDA1E-44B6-074B-992A-15CA9DC6BEC4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2744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6FF-BC3F-5444-8800-FC3A6C11904A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526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EFB0F-9098-2B42-8AB6-B3E553AD7242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37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12/8/22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281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3061-CFAA-8E46-896A-796C9E5EBB35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379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3F2BF-DF61-6746-B8D9-D5B1A284EBEA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6968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12/8/22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77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036D6-781B-2D46-AA81-C5779E556020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34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67ECF-3A2C-1544-A278-3A53FD691808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0346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59EA0-7035-FE4B-82DB-EE7B78ED4CF5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312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374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6A2BB-A079-3B44-B4DF-E500AB46F4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9959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DF05F-99A2-514E-AA84-933982285F8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4876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BA64-9836-4D4E-A149-8FA187E01F3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633347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59D6-F585-3A41-B62A-8B01B548188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2572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C0178-97AA-2747-A37F-76588D500AB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77029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22FA2-ABF3-2344-A06D-FD9CC64A20E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96354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C866-2E7B-EC46-BE61-031BA82F6FE9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3189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74B9-873F-3747-B794-B53015B3EAA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280498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20B4-EAA3-4C4D-9F6C-C3454BB8663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0042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7030D-C5A7-7B45-B726-66D591C0FC6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82288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B1A0B-9C59-0C4C-B2C8-90350F56A8D2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4742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1626"/>
            <a:ext cx="10363200" cy="5794375"/>
          </a:xfrm>
          <a:noFill/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Rectangle 139">
            <a:extLst>
              <a:ext uri="{FF2B5EF4-FFF2-40B4-BE49-F238E27FC236}">
                <a16:creationId xmlns:a16="http://schemas.microsoft.com/office/drawing/2014/main" id="{4D075CA1-25DD-5B9C-73F6-CC8561CC84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40">
            <a:extLst>
              <a:ext uri="{FF2B5EF4-FFF2-40B4-BE49-F238E27FC236}">
                <a16:creationId xmlns:a16="http://schemas.microsoft.com/office/drawing/2014/main" id="{EF0E852D-D54F-9A50-FA92-1A685CBA7C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41">
            <a:extLst>
              <a:ext uri="{FF2B5EF4-FFF2-40B4-BE49-F238E27FC236}">
                <a16:creationId xmlns:a16="http://schemas.microsoft.com/office/drawing/2014/main" id="{C5F31BCD-90D7-E146-A70C-9E5210489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3FE91F-B418-6B42-A150-24DDE48F9B9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778934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70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B1A0B-9C59-0C4C-B2C8-90350F56A8D2}" type="slidenum">
              <a:rPr lang="en-US" altLang="zh-CN" smtClean="0"/>
              <a:pPr/>
              <a:t>‹#›</a:t>
            </a:fld>
            <a:endParaRPr lang="en-US" alt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8108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WordArt 7">
            <a:extLst>
              <a:ext uri="{FF2B5EF4-FFF2-40B4-BE49-F238E27FC236}">
                <a16:creationId xmlns:a16="http://schemas.microsoft.com/office/drawing/2014/main" id="{2390916C-B76B-80AC-6CC6-3A8DE8B4944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71813" y="1916114"/>
            <a:ext cx="590550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27.2.1 </a:t>
            </a:r>
            <a:r>
              <a:rPr lang="zh-CN" altLang="en-US" sz="4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相似三角形的判定 </a:t>
            </a:r>
          </a:p>
        </p:txBody>
      </p:sp>
      <p:sp>
        <p:nvSpPr>
          <p:cNvPr id="15362" name="WordArt 12">
            <a:extLst>
              <a:ext uri="{FF2B5EF4-FFF2-40B4-BE49-F238E27FC236}">
                <a16:creationId xmlns:a16="http://schemas.microsoft.com/office/drawing/2014/main" id="{D9A4DCF2-C70A-ACF2-69A6-5145A4DB80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71813" y="836614"/>
            <a:ext cx="590550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27.2 </a:t>
            </a:r>
            <a:r>
              <a:rPr lang="zh-CN" altLang="en-US" sz="4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相似三角形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>
            <a:extLst>
              <a:ext uri="{FF2B5EF4-FFF2-40B4-BE49-F238E27FC236}">
                <a16:creationId xmlns:a16="http://schemas.microsoft.com/office/drawing/2014/main" id="{27B7753C-8145-7619-BB42-927C9C7DB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9" y="5048250"/>
            <a:ext cx="828198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当两个三角形的相似比为 </a:t>
            </a:r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1 </a:t>
            </a:r>
            <a:r>
              <a:rPr lang="en-US" altLang="zh-CN" sz="2800" b="1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时，它们是全等的，全等是相似的一种特殊情况。 </a:t>
            </a:r>
          </a:p>
        </p:txBody>
      </p:sp>
      <p:sp>
        <p:nvSpPr>
          <p:cNvPr id="54275" name="Text Box 3">
            <a:extLst>
              <a:ext uri="{FF2B5EF4-FFF2-40B4-BE49-F238E27FC236}">
                <a16:creationId xmlns:a16="http://schemas.microsoft.com/office/drawing/2014/main" id="{716DBDED-1DF9-73BC-47C3-88BAE90E2F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7238" y="909639"/>
            <a:ext cx="7993062" cy="955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对应角相等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三组对应边的比也相等的两个三角形是</a:t>
            </a:r>
            <a:r>
              <a:rPr lang="zh-CN" altLang="en-US" sz="2800" b="1">
                <a:solidFill>
                  <a:srgbClr val="FF0066"/>
                </a:solidFill>
                <a:latin typeface="宋体" panose="02010600030101010101" pitchFamily="2" charset="-122"/>
              </a:rPr>
              <a:t>相似三角形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752CA2FA-A69D-1EC3-FA7D-774188B41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5801" y="333376"/>
            <a:ext cx="7127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1</a:t>
            </a:r>
            <a:r>
              <a:rPr lang="zh-CN" altLang="en-US" sz="2800" b="1"/>
              <a:t>、相似三角形的判定</a:t>
            </a:r>
          </a:p>
        </p:txBody>
      </p:sp>
      <p:sp>
        <p:nvSpPr>
          <p:cNvPr id="54277" name="Text Box 5">
            <a:extLst>
              <a:ext uri="{FF2B5EF4-FFF2-40B4-BE49-F238E27FC236}">
                <a16:creationId xmlns:a16="http://schemas.microsoft.com/office/drawing/2014/main" id="{775A6F82-E02E-99A8-C290-780D598E43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4487863"/>
            <a:ext cx="8604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2</a:t>
            </a:r>
            <a:r>
              <a:rPr lang="zh-CN" altLang="en-US" sz="2800" b="1"/>
              <a:t>、相似三角形与全等三角形有什么内在的联系呢？</a:t>
            </a:r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DF12DBD9-5231-F700-5661-73D469AD862B}"/>
              </a:ext>
            </a:extLst>
          </p:cNvPr>
          <p:cNvGrpSpPr>
            <a:grpSpLocks/>
          </p:cNvGrpSpPr>
          <p:nvPr/>
        </p:nvGrpSpPr>
        <p:grpSpPr bwMode="auto">
          <a:xfrm>
            <a:off x="1379538" y="2349501"/>
            <a:ext cx="4464051" cy="2041525"/>
            <a:chOff x="-23" y="1661"/>
            <a:chExt cx="2812" cy="1286"/>
          </a:xfrm>
        </p:grpSpPr>
        <p:sp>
          <p:nvSpPr>
            <p:cNvPr id="17414" name="AutoShape 7">
              <a:extLst>
                <a:ext uri="{FF2B5EF4-FFF2-40B4-BE49-F238E27FC236}">
                  <a16:creationId xmlns:a16="http://schemas.microsoft.com/office/drawing/2014/main" id="{A9E7E09A-3552-7CDF-A6B5-C14C1D88B5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" y="2086"/>
              <a:ext cx="721" cy="672"/>
            </a:xfrm>
            <a:prstGeom prst="triangle">
              <a:avLst>
                <a:gd name="adj" fmla="val 82384"/>
              </a:avLst>
            </a:prstGeom>
            <a:noFill/>
            <a:ln w="412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r"/>
              <a:endParaRPr lang="zh-CN" altLang="en-US"/>
            </a:p>
          </p:txBody>
        </p:sp>
        <p:sp>
          <p:nvSpPr>
            <p:cNvPr id="17415" name="AutoShape 8">
              <a:extLst>
                <a:ext uri="{FF2B5EF4-FFF2-40B4-BE49-F238E27FC236}">
                  <a16:creationId xmlns:a16="http://schemas.microsoft.com/office/drawing/2014/main" id="{CAC8D366-D169-2B19-91EA-E0F2C86FEE8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96" y="1779"/>
              <a:ext cx="1036" cy="965"/>
            </a:xfrm>
            <a:prstGeom prst="triangle">
              <a:avLst>
                <a:gd name="adj" fmla="val 82384"/>
              </a:avLst>
            </a:prstGeom>
            <a:noFill/>
            <a:ln w="412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r"/>
              <a:endParaRPr lang="zh-CN" altLang="en-US"/>
            </a:p>
          </p:txBody>
        </p:sp>
        <p:sp>
          <p:nvSpPr>
            <p:cNvPr id="17416" name="Text Box 9">
              <a:extLst>
                <a:ext uri="{FF2B5EF4-FFF2-40B4-BE49-F238E27FC236}">
                  <a16:creationId xmlns:a16="http://schemas.microsoft.com/office/drawing/2014/main" id="{AC428AA9-E47A-8F8A-0286-680E5E7669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7" y="1811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7417" name="Text Box 10">
              <a:extLst>
                <a:ext uri="{FF2B5EF4-FFF2-40B4-BE49-F238E27FC236}">
                  <a16:creationId xmlns:a16="http://schemas.microsoft.com/office/drawing/2014/main" id="{88CFB42F-AE1A-C230-563C-F09FECD405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2" y="2659"/>
              <a:ext cx="48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b="1"/>
                <a:t>′</a:t>
              </a:r>
            </a:p>
          </p:txBody>
        </p:sp>
        <p:sp>
          <p:nvSpPr>
            <p:cNvPr id="17418" name="Text Box 11">
              <a:extLst>
                <a:ext uri="{FF2B5EF4-FFF2-40B4-BE49-F238E27FC236}">
                  <a16:creationId xmlns:a16="http://schemas.microsoft.com/office/drawing/2014/main" id="{8DA267E4-A7D8-739F-9928-79C71B3C6E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11" y="2659"/>
              <a:ext cx="45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en-US" altLang="zh-CN" b="1"/>
                <a:t>′</a:t>
              </a:r>
            </a:p>
          </p:txBody>
        </p:sp>
        <p:sp>
          <p:nvSpPr>
            <p:cNvPr id="17419" name="Text Box 12">
              <a:extLst>
                <a:ext uri="{FF2B5EF4-FFF2-40B4-BE49-F238E27FC236}">
                  <a16:creationId xmlns:a16="http://schemas.microsoft.com/office/drawing/2014/main" id="{120EEA50-66C5-F051-C513-063159EBC9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6" y="1661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000" b="1">
                  <a:solidFill>
                    <a:srgbClr val="000000"/>
                  </a:solidFill>
                  <a:latin typeface="宋体" panose="02010600030101010101" pitchFamily="2" charset="-122"/>
                </a:rPr>
                <a:t>′</a:t>
              </a:r>
            </a:p>
          </p:txBody>
        </p:sp>
        <p:sp>
          <p:nvSpPr>
            <p:cNvPr id="17420" name="Text Box 13">
              <a:extLst>
                <a:ext uri="{FF2B5EF4-FFF2-40B4-BE49-F238E27FC236}">
                  <a16:creationId xmlns:a16="http://schemas.microsoft.com/office/drawing/2014/main" id="{CD29AE44-ADB7-C3CD-CA35-DC2A42704B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9" y="2643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7421" name="Text Box 14">
              <a:extLst>
                <a:ext uri="{FF2B5EF4-FFF2-40B4-BE49-F238E27FC236}">
                  <a16:creationId xmlns:a16="http://schemas.microsoft.com/office/drawing/2014/main" id="{2DEF2D1F-7FFC-A4C1-8A06-77139A5F9A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3" y="2643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</p:grpSp>
      <p:sp>
        <p:nvSpPr>
          <p:cNvPr id="54287" name="Rectangle 15">
            <a:extLst>
              <a:ext uri="{FF2B5EF4-FFF2-40B4-BE49-F238E27FC236}">
                <a16:creationId xmlns:a16="http://schemas.microsoft.com/office/drawing/2014/main" id="{51E7566A-065B-C455-3B36-7A806C909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40801" y="2849564"/>
            <a:ext cx="7413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= </a:t>
            </a:r>
            <a:r>
              <a:rPr lang="en-US" altLang="zh-CN" sz="3200" b="1" i="1">
                <a:solidFill>
                  <a:srgbClr val="CC00FF"/>
                </a:solidFill>
                <a:latin typeface="Times New Roman" panose="02020603050405020304" pitchFamily="18" charset="0"/>
              </a:rPr>
              <a:t>k</a:t>
            </a:r>
          </a:p>
        </p:txBody>
      </p:sp>
      <p:sp>
        <p:nvSpPr>
          <p:cNvPr id="54288" name="Text Box 16">
            <a:extLst>
              <a:ext uri="{FF2B5EF4-FFF2-40B4-BE49-F238E27FC236}">
                <a16:creationId xmlns:a16="http://schemas.microsoft.com/office/drawing/2014/main" id="{67F4CB85-6BAB-F04E-6249-BB2DEEEEB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3226" y="3702051"/>
            <a:ext cx="38401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∴△ABC   △A´B´C´</a:t>
            </a:r>
          </a:p>
        </p:txBody>
      </p:sp>
      <p:grpSp>
        <p:nvGrpSpPr>
          <p:cNvPr id="3" name="Group 17">
            <a:extLst>
              <a:ext uri="{FF2B5EF4-FFF2-40B4-BE49-F238E27FC236}">
                <a16:creationId xmlns:a16="http://schemas.microsoft.com/office/drawing/2014/main" id="{022997E1-9B85-1B44-8772-9F90167476F8}"/>
              </a:ext>
            </a:extLst>
          </p:cNvPr>
          <p:cNvGrpSpPr>
            <a:grpSpLocks/>
          </p:cNvGrpSpPr>
          <p:nvPr/>
        </p:nvGrpSpPr>
        <p:grpSpPr bwMode="auto">
          <a:xfrm>
            <a:off x="5483226" y="2709863"/>
            <a:ext cx="3529013" cy="863600"/>
            <a:chOff x="127" y="2478"/>
            <a:chExt cx="2289" cy="589"/>
          </a:xfrm>
        </p:grpSpPr>
        <p:graphicFrame>
          <p:nvGraphicFramePr>
            <p:cNvPr id="17425" name="Object 18">
              <a:extLst>
                <a:ext uri="{FF2B5EF4-FFF2-40B4-BE49-F238E27FC236}">
                  <a16:creationId xmlns:a16="http://schemas.microsoft.com/office/drawing/2014/main" id="{175F3DAB-79B3-E2F9-97C0-303D3E5081D0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96" y="2478"/>
            <a:ext cx="2020" cy="5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32181800" imgH="9359900" progId="Equation.3">
                    <p:embed/>
                  </p:oleObj>
                </mc:Choice>
                <mc:Fallback>
                  <p:oleObj r:id="rId4" imgW="32181800" imgH="9359900" progId="Equation.3">
                    <p:embed/>
                    <p:pic>
                      <p:nvPicPr>
                        <p:cNvPr id="0" name="Object 1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6" y="2478"/>
                          <a:ext cx="2020" cy="5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426" name="Text Box 19">
              <a:extLst>
                <a:ext uri="{FF2B5EF4-FFF2-40B4-BE49-F238E27FC236}">
                  <a16:creationId xmlns:a16="http://schemas.microsoft.com/office/drawing/2014/main" id="{34A3A658-6C5F-C398-A6D6-30FC79CF04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" y="2635"/>
              <a:ext cx="318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800" b="1"/>
            </a:p>
          </p:txBody>
        </p:sp>
      </p:grpSp>
      <p:grpSp>
        <p:nvGrpSpPr>
          <p:cNvPr id="4" name="Group 20">
            <a:extLst>
              <a:ext uri="{FF2B5EF4-FFF2-40B4-BE49-F238E27FC236}">
                <a16:creationId xmlns:a16="http://schemas.microsoft.com/office/drawing/2014/main" id="{2E724B81-0EF4-88E7-5393-2B1CB3460741}"/>
              </a:ext>
            </a:extLst>
          </p:cNvPr>
          <p:cNvGrpSpPr>
            <a:grpSpLocks/>
          </p:cNvGrpSpPr>
          <p:nvPr/>
        </p:nvGrpSpPr>
        <p:grpSpPr bwMode="auto">
          <a:xfrm>
            <a:off x="5483226" y="2133601"/>
            <a:ext cx="5076825" cy="519113"/>
            <a:chOff x="2562" y="1525"/>
            <a:chExt cx="3198" cy="327"/>
          </a:xfrm>
        </p:grpSpPr>
        <p:graphicFrame>
          <p:nvGraphicFramePr>
            <p:cNvPr id="17428" name="Object 21">
              <a:extLst>
                <a:ext uri="{FF2B5EF4-FFF2-40B4-BE49-F238E27FC236}">
                  <a16:creationId xmlns:a16="http://schemas.microsoft.com/office/drawing/2014/main" id="{6459F8B8-02B3-6FE9-4A43-4FD34D6B5D6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760" y="1525"/>
            <a:ext cx="3000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49149000" imgH="4686300" progId="Equation.3">
                    <p:embed/>
                  </p:oleObj>
                </mc:Choice>
                <mc:Fallback>
                  <p:oleObj r:id="rId6" imgW="49149000" imgH="4686300" progId="Equation.3">
                    <p:embed/>
                    <p:pic>
                      <p:nvPicPr>
                        <p:cNvPr id="0" name="Object 2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60" y="1525"/>
                          <a:ext cx="3000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429" name="Text Box 22">
              <a:extLst>
                <a:ext uri="{FF2B5EF4-FFF2-40B4-BE49-F238E27FC236}">
                  <a16:creationId xmlns:a16="http://schemas.microsoft.com/office/drawing/2014/main" id="{04DC5553-5184-7651-EEAE-C98283B33C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2" y="1525"/>
              <a:ext cx="30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/>
                <a:t>∵</a:t>
              </a:r>
            </a:p>
          </p:txBody>
        </p:sp>
      </p:grpSp>
      <p:sp>
        <p:nvSpPr>
          <p:cNvPr id="54296" name="Rectangle 24">
            <a:extLst>
              <a:ext uri="{FF2B5EF4-FFF2-40B4-BE49-F238E27FC236}">
                <a16:creationId xmlns:a16="http://schemas.microsoft.com/office/drawing/2014/main" id="{423E1635-6B53-E4C1-94CE-BD580A500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0214" y="3652838"/>
            <a:ext cx="6429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∽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70" decel="100000"/>
                                        <p:tgtEl>
                                          <p:spTgt spid="542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70" decel="100000"/>
                                        <p:tgtEl>
                                          <p:spTgt spid="542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428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animBg="1"/>
      <p:bldP spid="54276" grpId="0"/>
      <p:bldP spid="54277" grpId="0"/>
      <p:bldP spid="54287" grpId="0"/>
      <p:bldP spid="54288" grpId="0"/>
      <p:bldP spid="542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>
            <a:extLst>
              <a:ext uri="{FF2B5EF4-FFF2-40B4-BE49-F238E27FC236}">
                <a16:creationId xmlns:a16="http://schemas.microsoft.com/office/drawing/2014/main" id="{667EE33A-709B-2CDD-5032-E9FDC747DB90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8243888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Text Box 5">
            <a:extLst>
              <a:ext uri="{FF2B5EF4-FFF2-40B4-BE49-F238E27FC236}">
                <a16:creationId xmlns:a16="http://schemas.microsoft.com/office/drawing/2014/main" id="{37F9521C-EE65-7CE3-EFCD-D3E611A2E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0" y="4214813"/>
            <a:ext cx="4535488" cy="5662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平行线分线段成比例定理：</a:t>
            </a:r>
          </a:p>
        </p:txBody>
      </p:sp>
      <p:sp>
        <p:nvSpPr>
          <p:cNvPr id="55302" name="Text Box 6">
            <a:extLst>
              <a:ext uri="{FF2B5EF4-FFF2-40B4-BE49-F238E27FC236}">
                <a16:creationId xmlns:a16="http://schemas.microsoft.com/office/drawing/2014/main" id="{6E42A902-2AAF-B762-DDCA-44692BA2A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4797426"/>
            <a:ext cx="8208962" cy="141922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2075" tIns="46038" rIns="92075" bIns="46038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三条平行线截两条直线，所得的对应线段的比相等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或成比例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  <p:bldP spid="5530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>
            <a:extLst>
              <a:ext uri="{FF2B5EF4-FFF2-40B4-BE49-F238E27FC236}">
                <a16:creationId xmlns:a16="http://schemas.microsoft.com/office/drawing/2014/main" id="{31BF95C4-37A7-7D52-ED6F-E7CF5AF5A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850" y="0"/>
            <a:ext cx="8893175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Text Box 5">
            <a:extLst>
              <a:ext uri="{FF2B5EF4-FFF2-40B4-BE49-F238E27FC236}">
                <a16:creationId xmlns:a16="http://schemas.microsoft.com/office/drawing/2014/main" id="{27DAE446-508C-4800-22AE-DBC2AFD81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412" y="4005263"/>
            <a:ext cx="8784083" cy="125021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92075" tIns="46038" rIns="92075" bIns="46038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推论：</a:t>
            </a:r>
            <a:r>
              <a:rPr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平行于三角形一边的直线截其它两边（或两边的延长线），所得的对应线段的比相等</a:t>
            </a:r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2B7F425-FA8B-73C0-513A-E64B32E5A533}"/>
              </a:ext>
            </a:extLst>
          </p:cNvPr>
          <p:cNvSpPr txBox="1"/>
          <p:nvPr/>
        </p:nvSpPr>
        <p:spPr>
          <a:xfrm>
            <a:off x="1527203" y="5589240"/>
            <a:ext cx="60980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b="1" dirty="0">
                <a:solidFill>
                  <a:srgbClr val="FF0000"/>
                </a:solidFill>
              </a:rPr>
              <a:t>问题：</a:t>
            </a:r>
            <a:r>
              <a:rPr lang="en-US" altLang="zh-CN" sz="1800" b="1" dirty="0">
                <a:solidFill>
                  <a:srgbClr val="FF0000"/>
                </a:solidFill>
              </a:rPr>
              <a:t>△ADE∽△ABC</a:t>
            </a:r>
            <a:r>
              <a:rPr lang="zh-CN" altLang="en-US" b="1" dirty="0">
                <a:solidFill>
                  <a:srgbClr val="FF0000"/>
                </a:solidFill>
              </a:rPr>
              <a:t>吗？如何证明？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>
            <a:extLst>
              <a:ext uri="{FF2B5EF4-FFF2-40B4-BE49-F238E27FC236}">
                <a16:creationId xmlns:a16="http://schemas.microsoft.com/office/drawing/2014/main" id="{188C0817-2A9E-B4D9-2414-2D82DE4A7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654" y="342793"/>
            <a:ext cx="10404648" cy="1312860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mpd="tri">
            <a:solidFill>
              <a:srgbClr val="FFCC00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定理：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平行于三角形一边的直线和其他两边相交 </a:t>
            </a:r>
            <a:r>
              <a:rPr lang="zh-CN" altLang="en-US" sz="3200" b="1">
                <a:solidFill>
                  <a:srgbClr val="3333FF"/>
                </a:solidFill>
                <a:latin typeface="Arial Black" panose="020B0604020202020204" pitchFamily="34" charset="0"/>
              </a:rPr>
              <a:t>（或两边的延长线相交 </a:t>
            </a:r>
            <a:r>
              <a:rPr lang="en-US" altLang="zh-CN" sz="3200" b="1">
                <a:solidFill>
                  <a:srgbClr val="3333FF"/>
                </a:solidFill>
                <a:latin typeface="宋体" panose="02010600030101010101" pitchFamily="2" charset="-122"/>
              </a:rPr>
              <a:t>)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所构成的三角形与原三角形相似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  <a:endParaRPr lang="en-US" altLang="zh-CN" sz="3200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5" name="Text Box 3">
            <a:extLst>
              <a:ext uri="{FF2B5EF4-FFF2-40B4-BE49-F238E27FC236}">
                <a16:creationId xmlns:a16="http://schemas.microsoft.com/office/drawing/2014/main" id="{E7C6874F-A8CB-7506-88A4-EA1DE7431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300" y="2054445"/>
            <a:ext cx="8153400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</a:rPr>
              <a:t>数学语言</a:t>
            </a:r>
            <a:r>
              <a:rPr lang="en-US" altLang="zh-CN" sz="3600" b="1" dirty="0">
                <a:solidFill>
                  <a:srgbClr val="000000"/>
                </a:solidFill>
              </a:rPr>
              <a:t>:     </a:t>
            </a:r>
            <a:r>
              <a:rPr lang="zh-CN" altLang="en-US" sz="3600" b="1" dirty="0">
                <a:solidFill>
                  <a:srgbClr val="000000"/>
                </a:solidFill>
              </a:rPr>
              <a:t>在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ADE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与△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ABC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中，       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			</a:t>
            </a:r>
            <a:r>
              <a:rPr lang="zh-CN" altLang="en-US" sz="3600" b="1" dirty="0">
                <a:solidFill>
                  <a:srgbClr val="000000"/>
                </a:solidFill>
              </a:rPr>
              <a:t>∵</a:t>
            </a:r>
            <a:r>
              <a:rPr lang="en-US" altLang="zh-CN" sz="3600" b="1" dirty="0">
                <a:solidFill>
                  <a:srgbClr val="000000"/>
                </a:solidFill>
              </a:rPr>
              <a:t>DE</a:t>
            </a:r>
            <a:r>
              <a:rPr lang="en-US" altLang="zh-CN" sz="3600" b="1" i="1" dirty="0">
                <a:solidFill>
                  <a:srgbClr val="000000"/>
                </a:solidFill>
              </a:rPr>
              <a:t>∥</a:t>
            </a:r>
            <a:r>
              <a:rPr lang="en-US" altLang="zh-CN" sz="3600" b="1" dirty="0">
                <a:solidFill>
                  <a:srgbClr val="000000"/>
                </a:solidFill>
              </a:rPr>
              <a:t>BC  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</a:rPr>
              <a:t> 			∴△ADE∽△ABC</a:t>
            </a:r>
          </a:p>
        </p:txBody>
      </p:sp>
      <p:grpSp>
        <p:nvGrpSpPr>
          <p:cNvPr id="23555" name="Group 4">
            <a:extLst>
              <a:ext uri="{FF2B5EF4-FFF2-40B4-BE49-F238E27FC236}">
                <a16:creationId xmlns:a16="http://schemas.microsoft.com/office/drawing/2014/main" id="{B5D07D49-3444-9D31-2743-FF0008C37192}"/>
              </a:ext>
            </a:extLst>
          </p:cNvPr>
          <p:cNvGrpSpPr>
            <a:grpSpLocks/>
          </p:cNvGrpSpPr>
          <p:nvPr/>
        </p:nvGrpSpPr>
        <p:grpSpPr bwMode="auto">
          <a:xfrm>
            <a:off x="1831083" y="4119013"/>
            <a:ext cx="2843212" cy="2590800"/>
            <a:chOff x="336" y="2016"/>
            <a:chExt cx="1791" cy="1632"/>
          </a:xfrm>
        </p:grpSpPr>
        <p:grpSp>
          <p:nvGrpSpPr>
            <p:cNvPr id="23556" name="Group 5">
              <a:extLst>
                <a:ext uri="{FF2B5EF4-FFF2-40B4-BE49-F238E27FC236}">
                  <a16:creationId xmlns:a16="http://schemas.microsoft.com/office/drawing/2014/main" id="{4A30B8E0-903D-FA67-1A23-5D667B5897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2016"/>
              <a:ext cx="1791" cy="1619"/>
              <a:chOff x="3504" y="1104"/>
              <a:chExt cx="2085" cy="1967"/>
            </a:xfrm>
          </p:grpSpPr>
          <p:sp>
            <p:nvSpPr>
              <p:cNvPr id="23557" name="Freeform 6">
                <a:extLst>
                  <a:ext uri="{FF2B5EF4-FFF2-40B4-BE49-F238E27FC236}">
                    <a16:creationId xmlns:a16="http://schemas.microsoft.com/office/drawing/2014/main" id="{800C2822-08D8-CFFB-DAB1-FB61C473E7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6" y="1414"/>
                <a:ext cx="1577" cy="1337"/>
              </a:xfrm>
              <a:custGeom>
                <a:avLst/>
                <a:gdLst>
                  <a:gd name="T0" fmla="*/ 1248 w 1536"/>
                  <a:gd name="T1" fmla="*/ 0 h 1776"/>
                  <a:gd name="T2" fmla="*/ 0 w 1536"/>
                  <a:gd name="T3" fmla="*/ 1776 h 1776"/>
                  <a:gd name="T4" fmla="*/ 1536 w 1536"/>
                  <a:gd name="T5" fmla="*/ 1776 h 1776"/>
                  <a:gd name="T6" fmla="*/ 1248 w 1536"/>
                  <a:gd name="T7" fmla="*/ 0 h 1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36" h="1776">
                    <a:moveTo>
                      <a:pt x="1248" y="0"/>
                    </a:moveTo>
                    <a:lnTo>
                      <a:pt x="0" y="1776"/>
                    </a:lnTo>
                    <a:lnTo>
                      <a:pt x="1536" y="1776"/>
                    </a:lnTo>
                    <a:lnTo>
                      <a:pt x="1248" y="0"/>
                    </a:lnTo>
                    <a:close/>
                  </a:path>
                </a:pathLst>
              </a:cu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8" name="Line 7">
                <a:extLst>
                  <a:ext uri="{FF2B5EF4-FFF2-40B4-BE49-F238E27FC236}">
                    <a16:creationId xmlns:a16="http://schemas.microsoft.com/office/drawing/2014/main" id="{EFF8E67F-C670-8C72-86AA-EA0CE5434A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02" y="2119"/>
                <a:ext cx="80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3559" name="Text Box 8">
                <a:extLst>
                  <a:ext uri="{FF2B5EF4-FFF2-40B4-BE49-F238E27FC236}">
                    <a16:creationId xmlns:a16="http://schemas.microsoft.com/office/drawing/2014/main" id="{E42E5DED-B4C3-DD60-CDF1-89AC890CDD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96" y="1104"/>
                <a:ext cx="324" cy="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23560" name="Text Box 9">
                <a:extLst>
                  <a:ext uri="{FF2B5EF4-FFF2-40B4-BE49-F238E27FC236}">
                    <a16:creationId xmlns:a16="http://schemas.microsoft.com/office/drawing/2014/main" id="{D7CE034B-05AC-B008-3F72-B446FB7C71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04" y="2615"/>
                <a:ext cx="309" cy="3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23561" name="Text Box 10">
                <a:extLst>
                  <a:ext uri="{FF2B5EF4-FFF2-40B4-BE49-F238E27FC236}">
                    <a16:creationId xmlns:a16="http://schemas.microsoft.com/office/drawing/2014/main" id="{6D3212C0-D9E4-0016-54AB-36174CAD2E8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66" y="2674"/>
                <a:ext cx="323" cy="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23562" name="Text Box 11">
                <a:extLst>
                  <a:ext uri="{FF2B5EF4-FFF2-40B4-BE49-F238E27FC236}">
                    <a16:creationId xmlns:a16="http://schemas.microsoft.com/office/drawing/2014/main" id="{DD3FD4FA-EB12-0871-59B9-757EA4E9042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31" y="1919"/>
                <a:ext cx="324" cy="3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D</a:t>
                </a:r>
              </a:p>
            </p:txBody>
          </p:sp>
          <p:sp>
            <p:nvSpPr>
              <p:cNvPr id="23563" name="Text Box 12">
                <a:extLst>
                  <a:ext uri="{FF2B5EF4-FFF2-40B4-BE49-F238E27FC236}">
                    <a16:creationId xmlns:a16="http://schemas.microsoft.com/office/drawing/2014/main" id="{EBE5DABB-82E6-C03D-C574-5879756B6A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36" y="1968"/>
                <a:ext cx="309" cy="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E</a:t>
                </a:r>
              </a:p>
            </p:txBody>
          </p:sp>
          <p:sp>
            <p:nvSpPr>
              <p:cNvPr id="23564" name="Line 13">
                <a:extLst>
                  <a:ext uri="{FF2B5EF4-FFF2-40B4-BE49-F238E27FC236}">
                    <a16:creationId xmlns:a16="http://schemas.microsoft.com/office/drawing/2014/main" id="{4CFDD89A-7E5B-0748-5FAD-A0226845D1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6" y="1401"/>
                <a:ext cx="1254" cy="1337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3565" name="Line 14">
                <a:extLst>
                  <a:ext uri="{FF2B5EF4-FFF2-40B4-BE49-F238E27FC236}">
                    <a16:creationId xmlns:a16="http://schemas.microsoft.com/office/drawing/2014/main" id="{C58706F7-4E7A-866F-0000-42343F6FAD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80" y="1401"/>
                <a:ext cx="283" cy="1337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3566" name="Line 15">
                <a:extLst>
                  <a:ext uri="{FF2B5EF4-FFF2-40B4-BE49-F238E27FC236}">
                    <a16:creationId xmlns:a16="http://schemas.microsoft.com/office/drawing/2014/main" id="{B13287DE-22B0-82E7-26C9-59EE4AAAB4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6" y="2738"/>
                <a:ext cx="1537" cy="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3567" name="Line 16">
                <a:extLst>
                  <a:ext uri="{FF2B5EF4-FFF2-40B4-BE49-F238E27FC236}">
                    <a16:creationId xmlns:a16="http://schemas.microsoft.com/office/drawing/2014/main" id="{B14CD3D3-CF1A-5276-0E69-3C3D3E30DC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0" y="2112"/>
                <a:ext cx="827" cy="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</p:grpSp>
        <p:sp>
          <p:nvSpPr>
            <p:cNvPr id="23568" name="Text Box 17">
              <a:extLst>
                <a:ext uri="{FF2B5EF4-FFF2-40B4-BE49-F238E27FC236}">
                  <a16:creationId xmlns:a16="http://schemas.microsoft.com/office/drawing/2014/main" id="{B1B88635-1B37-A0EC-282E-2260F920D9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3360"/>
              <a:ext cx="79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（图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1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</a:p>
          </p:txBody>
        </p:sp>
      </p:grpSp>
      <p:grpSp>
        <p:nvGrpSpPr>
          <p:cNvPr id="23569" name="Group 18">
            <a:extLst>
              <a:ext uri="{FF2B5EF4-FFF2-40B4-BE49-F238E27FC236}">
                <a16:creationId xmlns:a16="http://schemas.microsoft.com/office/drawing/2014/main" id="{E0BD2CC3-8ECF-7253-017B-7A82D1BC6E25}"/>
              </a:ext>
            </a:extLst>
          </p:cNvPr>
          <p:cNvGrpSpPr>
            <a:grpSpLocks/>
          </p:cNvGrpSpPr>
          <p:nvPr/>
        </p:nvGrpSpPr>
        <p:grpSpPr bwMode="auto">
          <a:xfrm>
            <a:off x="5952303" y="4065075"/>
            <a:ext cx="3724275" cy="2884487"/>
            <a:chOff x="3120" y="2064"/>
            <a:chExt cx="2346" cy="1817"/>
          </a:xfrm>
        </p:grpSpPr>
        <p:sp>
          <p:nvSpPr>
            <p:cNvPr id="23570" name="Freeform 19">
              <a:extLst>
                <a:ext uri="{FF2B5EF4-FFF2-40B4-BE49-F238E27FC236}">
                  <a16:creationId xmlns:a16="http://schemas.microsoft.com/office/drawing/2014/main" id="{7AC78051-01CD-5F0A-C679-1AF4762A2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7" y="2668"/>
              <a:ext cx="1962" cy="828"/>
            </a:xfrm>
            <a:custGeom>
              <a:avLst/>
              <a:gdLst>
                <a:gd name="T0" fmla="*/ 1164 w 1962"/>
                <a:gd name="T1" fmla="*/ 0 h 828"/>
                <a:gd name="T2" fmla="*/ 0 w 1962"/>
                <a:gd name="T3" fmla="*/ 828 h 828"/>
                <a:gd name="T4" fmla="*/ 1962 w 1962"/>
                <a:gd name="T5" fmla="*/ 828 h 828"/>
                <a:gd name="T6" fmla="*/ 1164 w 1962"/>
                <a:gd name="T7" fmla="*/ 0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2" h="828">
                  <a:moveTo>
                    <a:pt x="1164" y="0"/>
                  </a:moveTo>
                  <a:lnTo>
                    <a:pt x="0" y="828"/>
                  </a:lnTo>
                  <a:lnTo>
                    <a:pt x="1962" y="828"/>
                  </a:lnTo>
                  <a:lnTo>
                    <a:pt x="1164" y="0"/>
                  </a:lnTo>
                  <a:close/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1" name="Freeform 20">
              <a:extLst>
                <a:ext uri="{FF2B5EF4-FFF2-40B4-BE49-F238E27FC236}">
                  <a16:creationId xmlns:a16="http://schemas.microsoft.com/office/drawing/2014/main" id="{E5B44A32-31DB-B0B8-8A0E-79359539001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939" y="2248"/>
              <a:ext cx="1008" cy="420"/>
            </a:xfrm>
            <a:custGeom>
              <a:avLst/>
              <a:gdLst>
                <a:gd name="T0" fmla="*/ 1164 w 1962"/>
                <a:gd name="T1" fmla="*/ 0 h 828"/>
                <a:gd name="T2" fmla="*/ 0 w 1962"/>
                <a:gd name="T3" fmla="*/ 828 h 828"/>
                <a:gd name="T4" fmla="*/ 1962 w 1962"/>
                <a:gd name="T5" fmla="*/ 828 h 828"/>
                <a:gd name="T6" fmla="*/ 1164 w 1962"/>
                <a:gd name="T7" fmla="*/ 0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2" h="828">
                  <a:moveTo>
                    <a:pt x="1164" y="0"/>
                  </a:moveTo>
                  <a:lnTo>
                    <a:pt x="0" y="828"/>
                  </a:lnTo>
                  <a:lnTo>
                    <a:pt x="1962" y="828"/>
                  </a:lnTo>
                  <a:lnTo>
                    <a:pt x="1164" y="0"/>
                  </a:lnTo>
                  <a:close/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572" name="Group 21">
              <a:extLst>
                <a:ext uri="{FF2B5EF4-FFF2-40B4-BE49-F238E27FC236}">
                  <a16:creationId xmlns:a16="http://schemas.microsoft.com/office/drawing/2014/main" id="{E90477BC-4E6B-40D2-7FB3-DED5DE9120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20" y="2064"/>
              <a:ext cx="2346" cy="1817"/>
              <a:chOff x="3120" y="2064"/>
              <a:chExt cx="2346" cy="1817"/>
            </a:xfrm>
          </p:grpSpPr>
          <p:sp>
            <p:nvSpPr>
              <p:cNvPr id="23573" name="Text Box 22">
                <a:extLst>
                  <a:ext uri="{FF2B5EF4-FFF2-40B4-BE49-F238E27FC236}">
                    <a16:creationId xmlns:a16="http://schemas.microsoft.com/office/drawing/2014/main" id="{127FC7E9-417D-9BCA-0042-06B07AA0CF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29" y="3593"/>
                <a:ext cx="791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（图</a:t>
                </a:r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）</a:t>
                </a:r>
              </a:p>
            </p:txBody>
          </p:sp>
          <p:sp>
            <p:nvSpPr>
              <p:cNvPr id="23574" name="Text Box 23">
                <a:extLst>
                  <a:ext uri="{FF2B5EF4-FFF2-40B4-BE49-F238E27FC236}">
                    <a16:creationId xmlns:a16="http://schemas.microsoft.com/office/drawing/2014/main" id="{154F0D4D-6721-DA11-97E4-BF8B6C11E99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44" y="2064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D</a:t>
                </a:r>
              </a:p>
            </p:txBody>
          </p:sp>
          <p:sp>
            <p:nvSpPr>
              <p:cNvPr id="23575" name="Text Box 24">
                <a:extLst>
                  <a:ext uri="{FF2B5EF4-FFF2-40B4-BE49-F238E27FC236}">
                    <a16:creationId xmlns:a16="http://schemas.microsoft.com/office/drawing/2014/main" id="{E91CA557-60B2-C992-729D-9B4A94210B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44" y="2112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E</a:t>
                </a:r>
              </a:p>
            </p:txBody>
          </p:sp>
          <p:sp>
            <p:nvSpPr>
              <p:cNvPr id="23576" name="Text Box 25">
                <a:extLst>
                  <a:ext uri="{FF2B5EF4-FFF2-40B4-BE49-F238E27FC236}">
                    <a16:creationId xmlns:a16="http://schemas.microsoft.com/office/drawing/2014/main" id="{112CF8A6-D76B-3B9E-E427-99DC74D07C2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68" y="2544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23577" name="Text Box 26">
                <a:extLst>
                  <a:ext uri="{FF2B5EF4-FFF2-40B4-BE49-F238E27FC236}">
                    <a16:creationId xmlns:a16="http://schemas.microsoft.com/office/drawing/2014/main" id="{F9B89DEE-FAE8-9A83-F7EA-1F8F21B063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20" y="3504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23578" name="Text Box 27">
                <a:extLst>
                  <a:ext uri="{FF2B5EF4-FFF2-40B4-BE49-F238E27FC236}">
                    <a16:creationId xmlns:a16="http://schemas.microsoft.com/office/drawing/2014/main" id="{B0976644-8CBE-EBB1-EDD7-3884D89658B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11" y="3484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</a:t>
                </a:r>
              </a:p>
            </p:txBody>
          </p:sp>
        </p:grpSp>
        <p:sp>
          <p:nvSpPr>
            <p:cNvPr id="23579" name="Line 28">
              <a:extLst>
                <a:ext uri="{FF2B5EF4-FFF2-40B4-BE49-F238E27FC236}">
                  <a16:creationId xmlns:a16="http://schemas.microsoft.com/office/drawing/2014/main" id="{63B72E68-3726-9314-AAF4-BF2A13865B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51" y="2256"/>
              <a:ext cx="945" cy="0"/>
            </a:xfrm>
            <a:prstGeom prst="line">
              <a:avLst/>
            </a:prstGeom>
            <a:noFill/>
            <a:ln w="38100">
              <a:solidFill>
                <a:srgbClr val="B8130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23580" name="Line 29">
              <a:extLst>
                <a:ext uri="{FF2B5EF4-FFF2-40B4-BE49-F238E27FC236}">
                  <a16:creationId xmlns:a16="http://schemas.microsoft.com/office/drawing/2014/main" id="{832FD6A5-DCA2-626C-808F-2CFB3551ED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35" y="2256"/>
              <a:ext cx="1776" cy="1248"/>
            </a:xfrm>
            <a:prstGeom prst="line">
              <a:avLst/>
            </a:prstGeom>
            <a:noFill/>
            <a:ln w="38100">
              <a:solidFill>
                <a:srgbClr val="B8130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23581" name="Line 30">
              <a:extLst>
                <a:ext uri="{FF2B5EF4-FFF2-40B4-BE49-F238E27FC236}">
                  <a16:creationId xmlns:a16="http://schemas.microsoft.com/office/drawing/2014/main" id="{A351D29A-7467-8AF6-B78A-85CB78EEA9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5" y="3504"/>
              <a:ext cx="2016" cy="0"/>
            </a:xfrm>
            <a:prstGeom prst="line">
              <a:avLst/>
            </a:prstGeom>
            <a:noFill/>
            <a:ln w="38100">
              <a:solidFill>
                <a:srgbClr val="B8130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23582" name="Line 31">
              <a:extLst>
                <a:ext uri="{FF2B5EF4-FFF2-40B4-BE49-F238E27FC236}">
                  <a16:creationId xmlns:a16="http://schemas.microsoft.com/office/drawing/2014/main" id="{ECE54667-FB2D-20B5-6B34-40907BB4D2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51" y="2256"/>
              <a:ext cx="1200" cy="1248"/>
            </a:xfrm>
            <a:prstGeom prst="line">
              <a:avLst/>
            </a:prstGeom>
            <a:noFill/>
            <a:ln w="38100">
              <a:solidFill>
                <a:srgbClr val="B8130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</p:grpSp>
      <p:sp>
        <p:nvSpPr>
          <p:cNvPr id="23583" name="Text Box 32">
            <a:extLst>
              <a:ext uri="{FF2B5EF4-FFF2-40B4-BE49-F238E27FC236}">
                <a16:creationId xmlns:a16="http://schemas.microsoft.com/office/drawing/2014/main" id="{82BB6A5C-B634-32B6-A51F-457D4B74D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8910" y="4636343"/>
            <a:ext cx="1558440" cy="646331"/>
          </a:xfrm>
          <a:prstGeom prst="rect">
            <a:avLst/>
          </a:prstGeom>
          <a:solidFill>
            <a:srgbClr val="FFFFCC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“A”</a:t>
            </a:r>
            <a:r>
              <a:rPr lang="zh-CN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型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4" name="Text Box 33">
            <a:extLst>
              <a:ext uri="{FF2B5EF4-FFF2-40B4-BE49-F238E27FC236}">
                <a16:creationId xmlns:a16="http://schemas.microsoft.com/office/drawing/2014/main" id="{FC1352A8-045F-AFB7-B1FF-2BB0C57EB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9159" y="4726034"/>
            <a:ext cx="1558440" cy="646331"/>
          </a:xfrm>
          <a:prstGeom prst="rect">
            <a:avLst/>
          </a:prstGeom>
          <a:solidFill>
            <a:srgbClr val="FFFFCC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“X”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型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AutoShape 2">
            <a:extLst>
              <a:ext uri="{FF2B5EF4-FFF2-40B4-BE49-F238E27FC236}">
                <a16:creationId xmlns:a16="http://schemas.microsoft.com/office/drawing/2014/main" id="{9DE78812-939B-BA89-1E8D-0F16FDC78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4339" y="955676"/>
            <a:ext cx="301625" cy="169863"/>
          </a:xfrm>
          <a:prstGeom prst="parallelogram">
            <a:avLst>
              <a:gd name="adj" fmla="val 44392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r"/>
            <a:endParaRPr lang="zh-CN" altLang="en-US"/>
          </a:p>
        </p:txBody>
      </p:sp>
      <p:sp>
        <p:nvSpPr>
          <p:cNvPr id="25602" name="Rectangle 3">
            <a:extLst>
              <a:ext uri="{FF2B5EF4-FFF2-40B4-BE49-F238E27FC236}">
                <a16:creationId xmlns:a16="http://schemas.microsoft.com/office/drawing/2014/main" id="{8E4F119F-7148-7983-E812-00C9A3765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3269" y="2218809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endParaRPr lang="zh-CN" altLang="en-US"/>
          </a:p>
        </p:txBody>
      </p:sp>
      <p:sp>
        <p:nvSpPr>
          <p:cNvPr id="25603" name="Rectangle 4">
            <a:extLst>
              <a:ext uri="{FF2B5EF4-FFF2-40B4-BE49-F238E27FC236}">
                <a16:creationId xmlns:a16="http://schemas.microsoft.com/office/drawing/2014/main" id="{0B4506C6-05C1-C868-D8A6-B01F26A34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926" y="765176"/>
            <a:ext cx="93249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304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、如图，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是   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的边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的延长线</a:t>
            </a:r>
            <a:endParaRPr lang="zh-CN" altLang="en-US" sz="2800" b="1">
              <a:solidFill>
                <a:srgbClr val="0000FF"/>
              </a:solidFill>
            </a:endParaRPr>
          </a:p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上的一点，连接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交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于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，则图中共                               有相似三角形：（      ）</a:t>
            </a:r>
            <a:endParaRPr lang="zh-CN" altLang="en-US" sz="2800" b="1">
              <a:solidFill>
                <a:srgbClr val="0000FF"/>
              </a:solidFill>
            </a:endParaRPr>
          </a:p>
          <a:p>
            <a:pPr eaLnBrk="0" hangingPunct="0"/>
            <a:endParaRPr lang="en-US" altLang="zh-CN" sz="2800" b="1">
              <a:solidFill>
                <a:srgbClr val="0000FF"/>
              </a:solidFill>
            </a:endParaRPr>
          </a:p>
        </p:txBody>
      </p:sp>
      <p:sp>
        <p:nvSpPr>
          <p:cNvPr id="25604" name="Rectangle 5">
            <a:extLst>
              <a:ext uri="{FF2B5EF4-FFF2-40B4-BE49-F238E27FC236}">
                <a16:creationId xmlns:a16="http://schemas.microsoft.com/office/drawing/2014/main" id="{24393F9B-9FA0-799E-9A12-E47C0C8AB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2256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304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对 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对  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对 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对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pic>
        <p:nvPicPr>
          <p:cNvPr id="25605" name="Picture 6">
            <a:extLst>
              <a:ext uri="{FF2B5EF4-FFF2-40B4-BE49-F238E27FC236}">
                <a16:creationId xmlns:a16="http://schemas.microsoft.com/office/drawing/2014/main" id="{5F55C18F-BC70-4DB1-04A2-7B7515AF4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88913"/>
            <a:ext cx="3030537" cy="239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Text Box 8">
            <a:extLst>
              <a:ext uri="{FF2B5EF4-FFF2-40B4-BE49-F238E27FC236}">
                <a16:creationId xmlns:a16="http://schemas.microsoft.com/office/drawing/2014/main" id="{2EEA6BBC-9297-6B7C-0868-44E0B789DA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0"/>
            <a:ext cx="2592388" cy="762000"/>
          </a:xfrm>
          <a:prstGeom prst="rect">
            <a:avLst/>
          </a:prstGeom>
          <a:solidFill>
            <a:srgbClr val="51C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小试牛刀</a:t>
            </a:r>
          </a:p>
        </p:txBody>
      </p:sp>
      <p:sp>
        <p:nvSpPr>
          <p:cNvPr id="25607" name="Text Box 9">
            <a:extLst>
              <a:ext uri="{FF2B5EF4-FFF2-40B4-BE49-F238E27FC236}">
                <a16:creationId xmlns:a16="http://schemas.microsoft.com/office/drawing/2014/main" id="{6DBB0AE7-EE1A-F735-A6A4-CA8C7CCCB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781300"/>
            <a:ext cx="781208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、如图，在</a:t>
            </a:r>
            <a:r>
              <a:rPr lang="en-US" altLang="en-US" sz="2800" b="1" i="1">
                <a:solidFill>
                  <a:srgbClr val="0000FF"/>
                </a:solidFill>
                <a:latin typeface="Times New Roman" panose="02020603050405020304" pitchFamily="18" charset="0"/>
              </a:rPr>
              <a:t>□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是边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上                  的一点，且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EC=3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，连接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、             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BD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交于点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，则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BF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FD=__________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25608" name="Picture 10">
            <a:extLst>
              <a:ext uri="{FF2B5EF4-FFF2-40B4-BE49-F238E27FC236}">
                <a16:creationId xmlns:a16="http://schemas.microsoft.com/office/drawing/2014/main" id="{9F955B52-62C0-C163-D44C-81948C27E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4" y="2413001"/>
            <a:ext cx="2663825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Text Box 11">
            <a:extLst>
              <a:ext uri="{FF2B5EF4-FFF2-40B4-BE49-F238E27FC236}">
                <a16:creationId xmlns:a16="http://schemas.microsoft.com/office/drawing/2014/main" id="{8C176AB5-62F4-3B8C-68DB-73077436A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4" y="4542631"/>
            <a:ext cx="81724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、如图，在△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中，∠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ACB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的平分                          线交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于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，过点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作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DE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∥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交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于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，若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DB=3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，则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EC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BC=___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25610" name="Picture 12">
            <a:extLst>
              <a:ext uri="{FF2B5EF4-FFF2-40B4-BE49-F238E27FC236}">
                <a16:creationId xmlns:a16="http://schemas.microsoft.com/office/drawing/2014/main" id="{29D08FDB-577F-1B85-70F6-BFAC7585A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1" y="4292600"/>
            <a:ext cx="2682875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文本框 1">
            <a:extLst>
              <a:ext uri="{FF2B5EF4-FFF2-40B4-BE49-F238E27FC236}">
                <a16:creationId xmlns:a16="http://schemas.microsoft.com/office/drawing/2014/main" id="{AF34BA70-1D2A-5647-C1A2-78A3856A4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7720" y="1628775"/>
            <a:ext cx="4267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C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B4EB770-531C-7B64-EEC6-38F70CFEB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8275" y="3644900"/>
            <a:ext cx="729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3:5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18B0A5C-9170-8D7C-1C3A-4A74937A6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0305" y="5392599"/>
            <a:ext cx="729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3:5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49" name="Group 2">
            <a:extLst>
              <a:ext uri="{FF2B5EF4-FFF2-40B4-BE49-F238E27FC236}">
                <a16:creationId xmlns:a16="http://schemas.microsoft.com/office/drawing/2014/main" id="{0CB297DC-D0FC-144B-D98B-D4F06103BF8F}"/>
              </a:ext>
            </a:extLst>
          </p:cNvPr>
          <p:cNvGrpSpPr>
            <a:grpSpLocks/>
          </p:cNvGrpSpPr>
          <p:nvPr/>
        </p:nvGrpSpPr>
        <p:grpSpPr bwMode="auto">
          <a:xfrm>
            <a:off x="1600200" y="417513"/>
            <a:ext cx="8655050" cy="2940050"/>
            <a:chOff x="48" y="127"/>
            <a:chExt cx="5451" cy="1852"/>
          </a:xfrm>
        </p:grpSpPr>
        <p:sp>
          <p:nvSpPr>
            <p:cNvPr id="27650" name="Text Box 3">
              <a:extLst>
                <a:ext uri="{FF2B5EF4-FFF2-40B4-BE49-F238E27FC236}">
                  <a16:creationId xmlns:a16="http://schemas.microsoft.com/office/drawing/2014/main" id="{24793C63-53FD-F4D7-7D2C-0256223E16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" y="346"/>
              <a:ext cx="4057" cy="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rgbClr val="000000"/>
                  </a:solidFill>
                  <a:latin typeface="宋体" panose="02010600030101010101" pitchFamily="2" charset="-122"/>
                </a:rPr>
                <a:t>如图</a:t>
              </a:r>
              <a:r>
                <a:rPr lang="en-US" altLang="zh-CN" sz="2800" b="1">
                  <a:solidFill>
                    <a:srgbClr val="000000"/>
                  </a:solidFill>
                  <a:latin typeface="宋体" panose="02010600030101010101" pitchFamily="2" charset="-122"/>
                </a:rPr>
                <a:t>, </a:t>
              </a:r>
              <a:r>
                <a:rPr lang="zh-CN" altLang="en-US" sz="2800" b="1">
                  <a:solidFill>
                    <a:srgbClr val="000000"/>
                  </a:solidFill>
                  <a:latin typeface="宋体" panose="02010600030101010101" pitchFamily="2" charset="-122"/>
                </a:rPr>
                <a:t>已知</a:t>
              </a:r>
              <a:r>
                <a:rPr lang="en-US" altLang="zh-CN" sz="2800" b="1">
                  <a:solidFill>
                    <a:srgbClr val="000000"/>
                  </a:solidFill>
                  <a:latin typeface="宋体" panose="02010600030101010101" pitchFamily="2" charset="-122"/>
                </a:rPr>
                <a:t>DE∥BC,DF∥AC,</a:t>
              </a:r>
              <a:r>
                <a:rPr lang="zh-CN" altLang="en-US" sz="2800" b="1">
                  <a:solidFill>
                    <a:srgbClr val="000000"/>
                  </a:solidFill>
                  <a:latin typeface="宋体" panose="02010600030101010101" pitchFamily="2" charset="-122"/>
                </a:rPr>
                <a:t>请尽可能多地找出图中的相似三角形，并说明理由。</a:t>
              </a:r>
              <a:endParaRPr lang="zh-CN" altLang="en-US" sz="2800">
                <a:solidFill>
                  <a:srgbClr val="000000"/>
                </a:solidFill>
                <a:latin typeface="宋体" panose="02010600030101010101" pitchFamily="2" charset="-122"/>
              </a:endParaRPr>
            </a:p>
          </p:txBody>
        </p:sp>
        <p:grpSp>
          <p:nvGrpSpPr>
            <p:cNvPr id="27651" name="Group 4">
              <a:extLst>
                <a:ext uri="{FF2B5EF4-FFF2-40B4-BE49-F238E27FC236}">
                  <a16:creationId xmlns:a16="http://schemas.microsoft.com/office/drawing/2014/main" id="{84BC83C0-D0D3-613B-F82A-D45F623CDD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60" y="127"/>
              <a:ext cx="1939" cy="1852"/>
              <a:chOff x="3560" y="127"/>
              <a:chExt cx="1939" cy="1852"/>
            </a:xfrm>
          </p:grpSpPr>
          <p:sp>
            <p:nvSpPr>
              <p:cNvPr id="27652" name="Rectangle 5">
                <a:extLst>
                  <a:ext uri="{FF2B5EF4-FFF2-40B4-BE49-F238E27FC236}">
                    <a16:creationId xmlns:a16="http://schemas.microsoft.com/office/drawing/2014/main" id="{8DC25E3D-9280-28B2-180E-359C6F39C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47" y="127"/>
                <a:ext cx="11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000" b="1">
                    <a:solidFill>
                      <a:srgbClr val="000000"/>
                    </a:solidFill>
                  </a:rPr>
                  <a:t>A</a:t>
                </a:r>
                <a:endParaRPr lang="en-US" altLang="zh-CN" sz="2000">
                  <a:solidFill>
                    <a:srgbClr val="FFCC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53" name="Line 6">
                <a:extLst>
                  <a:ext uri="{FF2B5EF4-FFF2-40B4-BE49-F238E27FC236}">
                    <a16:creationId xmlns:a16="http://schemas.microsoft.com/office/drawing/2014/main" id="{5B88AE48-A073-B0C5-1462-3366967D9A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46" y="354"/>
                <a:ext cx="1356" cy="1404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7654" name="Line 7">
                <a:extLst>
                  <a:ext uri="{FF2B5EF4-FFF2-40B4-BE49-F238E27FC236}">
                    <a16:creationId xmlns:a16="http://schemas.microsoft.com/office/drawing/2014/main" id="{31CFCDB8-52AE-9B06-49F7-0FB0C6CF03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20" y="335"/>
                <a:ext cx="379" cy="1405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7655" name="Oval 8">
                <a:extLst>
                  <a:ext uri="{FF2B5EF4-FFF2-40B4-BE49-F238E27FC236}">
                    <a16:creationId xmlns:a16="http://schemas.microsoft.com/office/drawing/2014/main" id="{BABDADA3-BE2F-C21C-90E7-A48AFB6A1C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87" y="340"/>
                <a:ext cx="38" cy="34"/>
              </a:xfrm>
              <a:prstGeom prst="ellipse">
                <a:avLst/>
              </a:prstGeom>
              <a:solidFill>
                <a:srgbClr val="FFFFFF"/>
              </a:solidFill>
              <a:ln w="41275">
                <a:solidFill>
                  <a:srgbClr val="01010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7656" name="Rectangle 9">
                <a:extLst>
                  <a:ext uri="{FF2B5EF4-FFF2-40B4-BE49-F238E27FC236}">
                    <a16:creationId xmlns:a16="http://schemas.microsoft.com/office/drawing/2014/main" id="{4E5B6D94-079B-B095-BAFE-286CE1D7DE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0" y="1787"/>
                <a:ext cx="11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000" b="1">
                    <a:solidFill>
                      <a:srgbClr val="000000"/>
                    </a:solidFill>
                  </a:rPr>
                  <a:t>B</a:t>
                </a:r>
                <a:endParaRPr lang="en-US" altLang="zh-CN" sz="2000">
                  <a:solidFill>
                    <a:srgbClr val="FFCC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57" name="Rectangle 10">
                <a:extLst>
                  <a:ext uri="{FF2B5EF4-FFF2-40B4-BE49-F238E27FC236}">
                    <a16:creationId xmlns:a16="http://schemas.microsoft.com/office/drawing/2014/main" id="{BAC0D022-E452-527C-25D8-240B257952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3" y="1745"/>
                <a:ext cx="11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000" b="1">
                    <a:solidFill>
                      <a:srgbClr val="000000"/>
                    </a:solidFill>
                  </a:rPr>
                  <a:t>C</a:t>
                </a:r>
                <a:endParaRPr lang="en-US" altLang="zh-CN" sz="2000">
                  <a:solidFill>
                    <a:srgbClr val="FFCC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58" name="Line 11">
                <a:extLst>
                  <a:ext uri="{FF2B5EF4-FFF2-40B4-BE49-F238E27FC236}">
                    <a16:creationId xmlns:a16="http://schemas.microsoft.com/office/drawing/2014/main" id="{596783FA-5970-E448-BD53-506E611CEA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6" y="1745"/>
                <a:ext cx="1727" cy="0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7659" name="Line 12">
                <a:extLst>
                  <a:ext uri="{FF2B5EF4-FFF2-40B4-BE49-F238E27FC236}">
                    <a16:creationId xmlns:a16="http://schemas.microsoft.com/office/drawing/2014/main" id="{06B650A7-7A22-B693-98A0-A2685B200E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13" y="892"/>
                <a:ext cx="679" cy="0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7660" name="Line 13">
                <a:extLst>
                  <a:ext uri="{FF2B5EF4-FFF2-40B4-BE49-F238E27FC236}">
                    <a16:creationId xmlns:a16="http://schemas.microsoft.com/office/drawing/2014/main" id="{2C21AAD0-8FC0-DEEC-650E-ADB223BCB4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13" y="892"/>
                <a:ext cx="225" cy="844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algn="r"/>
                <a:endParaRPr lang="zh-CN" altLang="en-US"/>
              </a:p>
            </p:txBody>
          </p:sp>
          <p:sp>
            <p:nvSpPr>
              <p:cNvPr id="27661" name="Rectangle 14">
                <a:extLst>
                  <a:ext uri="{FF2B5EF4-FFF2-40B4-BE49-F238E27FC236}">
                    <a16:creationId xmlns:a16="http://schemas.microsoft.com/office/drawing/2014/main" id="{68927333-11EB-6BB8-07D5-6AD10D520D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6" y="799"/>
                <a:ext cx="11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000" b="1">
                    <a:solidFill>
                      <a:srgbClr val="000000"/>
                    </a:solidFill>
                  </a:rPr>
                  <a:t>D</a:t>
                </a:r>
                <a:endParaRPr lang="en-US" altLang="zh-CN" sz="2000">
                  <a:solidFill>
                    <a:srgbClr val="FFCC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62" name="Rectangle 15">
                <a:extLst>
                  <a:ext uri="{FF2B5EF4-FFF2-40B4-BE49-F238E27FC236}">
                    <a16:creationId xmlns:a16="http://schemas.microsoft.com/office/drawing/2014/main" id="{307166A2-1594-C5AC-412F-D60FC3A04D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4" y="1777"/>
                <a:ext cx="98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000" b="1">
                    <a:solidFill>
                      <a:srgbClr val="000000"/>
                    </a:solidFill>
                  </a:rPr>
                  <a:t>F</a:t>
                </a:r>
                <a:endParaRPr lang="en-US" altLang="zh-CN" sz="2000">
                  <a:solidFill>
                    <a:srgbClr val="FFCC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63" name="Rectangle 16">
                <a:extLst>
                  <a:ext uri="{FF2B5EF4-FFF2-40B4-BE49-F238E27FC236}">
                    <a16:creationId xmlns:a16="http://schemas.microsoft.com/office/drawing/2014/main" id="{4968A8DC-851B-41C3-BAC4-F92643BBB4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93" y="771"/>
                <a:ext cx="107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000" b="1">
                    <a:solidFill>
                      <a:srgbClr val="000000"/>
                    </a:solidFill>
                  </a:rPr>
                  <a:t>E</a:t>
                </a:r>
                <a:endParaRPr lang="en-US" altLang="zh-CN" sz="2000">
                  <a:solidFill>
                    <a:srgbClr val="FFCC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7664" name="Text Box 17">
            <a:extLst>
              <a:ext uri="{FF2B5EF4-FFF2-40B4-BE49-F238E27FC236}">
                <a16:creationId xmlns:a16="http://schemas.microsoft.com/office/drawing/2014/main" id="{C3B7641F-3BCB-86D5-D682-1837BF127B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0"/>
            <a:ext cx="3276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CC00FF"/>
                </a:solidFill>
                <a:latin typeface="Tahoma" panose="020B0604030504040204" pitchFamily="34" charset="0"/>
                <a:ea typeface="楷体_GB2312" pitchFamily="49" charset="-122"/>
              </a:rPr>
              <a:t>试试眼力：</a:t>
            </a:r>
          </a:p>
        </p:txBody>
      </p:sp>
      <p:pic>
        <p:nvPicPr>
          <p:cNvPr id="58386" name="Picture 18" descr="2">
            <a:extLst>
              <a:ext uri="{FF2B5EF4-FFF2-40B4-BE49-F238E27FC236}">
                <a16:creationId xmlns:a16="http://schemas.microsoft.com/office/drawing/2014/main" id="{085B340E-986A-9A5A-39CC-1945F263C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39288" y="5445126"/>
            <a:ext cx="1128712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87" name="AutoShape 19">
            <a:extLst>
              <a:ext uri="{FF2B5EF4-FFF2-40B4-BE49-F238E27FC236}">
                <a16:creationId xmlns:a16="http://schemas.microsoft.com/office/drawing/2014/main" id="{ABD5EDE8-C879-1B10-93EE-F67271DBD4A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643814" y="3357563"/>
            <a:ext cx="3024187" cy="1657350"/>
          </a:xfrm>
          <a:prstGeom prst="cloudCallout">
            <a:avLst>
              <a:gd name="adj1" fmla="val -10477"/>
              <a:gd name="adj2" fmla="val 81796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</a:ln>
          <a:effectLst/>
        </p:spPr>
        <p:txBody>
          <a:bodyPr anchor="ctr"/>
          <a:lstStyle/>
          <a:p>
            <a:pPr algn="ctr"/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三角形的相似关系具有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传递性</a:t>
            </a:r>
            <a:r>
              <a:rPr lang="en-US" altLang="zh-CN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!</a:t>
            </a:r>
          </a:p>
        </p:txBody>
      </p:sp>
      <p:sp>
        <p:nvSpPr>
          <p:cNvPr id="58388" name="Text Box 20">
            <a:extLst>
              <a:ext uri="{FF2B5EF4-FFF2-40B4-BE49-F238E27FC236}">
                <a16:creationId xmlns:a16="http://schemas.microsoft.com/office/drawing/2014/main" id="{86F624E3-9265-7DB8-94EB-D7F8CEDF0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2551113"/>
            <a:ext cx="16557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E1F08"/>
                </a:solidFill>
              </a:rPr>
              <a:t>1</a:t>
            </a:r>
            <a:r>
              <a:rPr lang="en-US" altLang="zh-CN" sz="2800" b="1">
                <a:solidFill>
                  <a:srgbClr val="FE1F08"/>
                </a:solidFill>
              </a:rPr>
              <a:t>. </a:t>
            </a:r>
            <a:r>
              <a:rPr lang="en-US" altLang="zh-CN" sz="2800" b="1">
                <a:solidFill>
                  <a:srgbClr val="FE1F08"/>
                </a:solidFill>
                <a:latin typeface="宋体" panose="02010600030101010101" pitchFamily="2" charset="-122"/>
              </a:rPr>
              <a:t>DE∥BC</a:t>
            </a:r>
            <a:endParaRPr lang="en-US" altLang="zh-CN" sz="2400" b="1">
              <a:solidFill>
                <a:srgbClr val="FFCC00"/>
              </a:solidFill>
            </a:endParaRPr>
          </a:p>
        </p:txBody>
      </p:sp>
      <p:sp>
        <p:nvSpPr>
          <p:cNvPr id="58389" name="Text Box 21">
            <a:extLst>
              <a:ext uri="{FF2B5EF4-FFF2-40B4-BE49-F238E27FC236}">
                <a16:creationId xmlns:a16="http://schemas.microsoft.com/office/drawing/2014/main" id="{6AF6A823-3076-F966-11A6-860D88EC9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8776" y="3429001"/>
            <a:ext cx="17303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E1F08"/>
                </a:solidFill>
                <a:latin typeface="宋体" panose="02010600030101010101" pitchFamily="2" charset="-122"/>
              </a:rPr>
              <a:t>2.DF∥AC</a:t>
            </a:r>
            <a:endParaRPr lang="en-US" altLang="zh-CN" sz="2800" b="1">
              <a:solidFill>
                <a:srgbClr val="FFCC00"/>
              </a:solidFill>
              <a:latin typeface="宋体" panose="02010600030101010101" pitchFamily="2" charset="-122"/>
            </a:endParaRPr>
          </a:p>
        </p:txBody>
      </p:sp>
      <p:sp>
        <p:nvSpPr>
          <p:cNvPr id="58390" name="Text Box 22">
            <a:extLst>
              <a:ext uri="{FF2B5EF4-FFF2-40B4-BE49-F238E27FC236}">
                <a16:creationId xmlns:a16="http://schemas.microsoft.com/office/drawing/2014/main" id="{1163ED6D-B9ED-539D-9259-FC78E0EEE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1301" y="4738688"/>
            <a:ext cx="25177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ΔADE∽ΔDBF</a:t>
            </a:r>
          </a:p>
        </p:txBody>
      </p:sp>
      <p:grpSp>
        <p:nvGrpSpPr>
          <p:cNvPr id="4" name="Group 23">
            <a:extLst>
              <a:ext uri="{FF2B5EF4-FFF2-40B4-BE49-F238E27FC236}">
                <a16:creationId xmlns:a16="http://schemas.microsoft.com/office/drawing/2014/main" id="{CACE3C00-21A9-DB45-DC21-C1AF3A06C3B1}"/>
              </a:ext>
            </a:extLst>
          </p:cNvPr>
          <p:cNvGrpSpPr>
            <a:grpSpLocks/>
          </p:cNvGrpSpPr>
          <p:nvPr/>
        </p:nvGrpSpPr>
        <p:grpSpPr bwMode="auto">
          <a:xfrm>
            <a:off x="1654176" y="4365626"/>
            <a:ext cx="4429125" cy="1185863"/>
            <a:chOff x="22" y="2507"/>
            <a:chExt cx="2789" cy="747"/>
          </a:xfrm>
        </p:grpSpPr>
        <p:sp>
          <p:nvSpPr>
            <p:cNvPr id="27671" name="Text Box 24">
              <a:extLst>
                <a:ext uri="{FF2B5EF4-FFF2-40B4-BE49-F238E27FC236}">
                  <a16:creationId xmlns:a16="http://schemas.microsoft.com/office/drawing/2014/main" id="{6AA48769-DEBA-713A-2E42-C11325AE90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3" y="2523"/>
              <a:ext cx="2608" cy="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宋体" panose="02010600030101010101" pitchFamily="2" charset="-122"/>
                </a:rPr>
                <a:t>ΔADE∽ΔABC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宋体" panose="02010600030101010101" pitchFamily="2" charset="-122"/>
                </a:rPr>
                <a:t>ΔDBF∽ΔABC</a:t>
              </a:r>
            </a:p>
          </p:txBody>
        </p:sp>
        <p:sp>
          <p:nvSpPr>
            <p:cNvPr id="27672" name="AutoShape 25">
              <a:extLst>
                <a:ext uri="{FF2B5EF4-FFF2-40B4-BE49-F238E27FC236}">
                  <a16:creationId xmlns:a16="http://schemas.microsoft.com/office/drawing/2014/main" id="{AAD50295-0721-57DB-9349-2D09E87BC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5" y="2614"/>
              <a:ext cx="46" cy="589"/>
            </a:xfrm>
            <a:prstGeom prst="rightBrace">
              <a:avLst>
                <a:gd name="adj1" fmla="val 106525"/>
                <a:gd name="adj2" fmla="val 50000"/>
              </a:avLst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zh-CN" sz="2400" b="1">
                <a:solidFill>
                  <a:schemeClr val="folHlink"/>
                </a:solidFill>
              </a:endParaRPr>
            </a:p>
          </p:txBody>
        </p:sp>
        <p:sp>
          <p:nvSpPr>
            <p:cNvPr id="27673" name="Text Box 26">
              <a:extLst>
                <a:ext uri="{FF2B5EF4-FFF2-40B4-BE49-F238E27FC236}">
                  <a16:creationId xmlns:a16="http://schemas.microsoft.com/office/drawing/2014/main" id="{A8AB2F3F-C838-4EE6-0BC6-80D2F7A7D1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" y="2507"/>
              <a:ext cx="49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E1F08"/>
                  </a:solidFill>
                  <a:latin typeface="宋体" panose="02010600030101010101" pitchFamily="2" charset="-122"/>
                </a:rPr>
                <a:t>3</a:t>
              </a:r>
              <a:r>
                <a:rPr lang="en-US" altLang="zh-CN" sz="2400" b="1">
                  <a:solidFill>
                    <a:srgbClr val="FE1F08"/>
                  </a:solidFill>
                </a:rPr>
                <a:t>.</a:t>
              </a:r>
            </a:p>
          </p:txBody>
        </p:sp>
      </p:grpSp>
      <p:sp>
        <p:nvSpPr>
          <p:cNvPr id="58395" name="AutoShape 27">
            <a:extLst>
              <a:ext uri="{FF2B5EF4-FFF2-40B4-BE49-F238E27FC236}">
                <a16:creationId xmlns:a16="http://schemas.microsoft.com/office/drawing/2014/main" id="{2FBAC8DD-DBBD-EBEF-E573-1A96C6A0E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1" y="2682875"/>
            <a:ext cx="936625" cy="287338"/>
          </a:xfrm>
          <a:prstGeom prst="rightArrow">
            <a:avLst>
              <a:gd name="adj1" fmla="val 50000"/>
              <a:gd name="adj2" fmla="val 814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zh-CN" altLang="en-US"/>
          </a:p>
        </p:txBody>
      </p:sp>
      <p:sp>
        <p:nvSpPr>
          <p:cNvPr id="58396" name="Rectangle 28">
            <a:extLst>
              <a:ext uri="{FF2B5EF4-FFF2-40B4-BE49-F238E27FC236}">
                <a16:creationId xmlns:a16="http://schemas.microsoft.com/office/drawing/2014/main" id="{A96404BB-F3E6-5059-C2FC-DF909F859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5" y="3429001"/>
            <a:ext cx="23320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ΔDBF∽ΔABC</a:t>
            </a:r>
          </a:p>
        </p:txBody>
      </p:sp>
      <p:sp>
        <p:nvSpPr>
          <p:cNvPr id="58397" name="Rectangle 29">
            <a:extLst>
              <a:ext uri="{FF2B5EF4-FFF2-40B4-BE49-F238E27FC236}">
                <a16:creationId xmlns:a16="http://schemas.microsoft.com/office/drawing/2014/main" id="{92FE38FF-D098-8BAA-E0E9-A10D1949D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5" y="2565401"/>
            <a:ext cx="23320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ΔADE∽ΔABC</a:t>
            </a:r>
          </a:p>
        </p:txBody>
      </p:sp>
      <p:sp>
        <p:nvSpPr>
          <p:cNvPr id="58398" name="AutoShape 30">
            <a:extLst>
              <a:ext uri="{FF2B5EF4-FFF2-40B4-BE49-F238E27FC236}">
                <a16:creationId xmlns:a16="http://schemas.microsoft.com/office/drawing/2014/main" id="{4DCDCD4A-5ABD-EF5E-8AA9-A688D0BD1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2164" y="3573464"/>
            <a:ext cx="936625" cy="287337"/>
          </a:xfrm>
          <a:prstGeom prst="rightArrow">
            <a:avLst>
              <a:gd name="adj1" fmla="val 50000"/>
              <a:gd name="adj2" fmla="val 8144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zh-CN" altLang="en-US"/>
          </a:p>
        </p:txBody>
      </p:sp>
      <p:sp>
        <p:nvSpPr>
          <p:cNvPr id="58399" name="AutoShape 31">
            <a:extLst>
              <a:ext uri="{FF2B5EF4-FFF2-40B4-BE49-F238E27FC236}">
                <a16:creationId xmlns:a16="http://schemas.microsoft.com/office/drawing/2014/main" id="{0781B067-7BD9-1F41-CCE4-B92BC3560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4838" y="4881564"/>
            <a:ext cx="933450" cy="287337"/>
          </a:xfrm>
          <a:prstGeom prst="rightArrow">
            <a:avLst>
              <a:gd name="adj1" fmla="val 50000"/>
              <a:gd name="adj2" fmla="val 811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zh-CN" altLang="en-US"/>
          </a:p>
        </p:txBody>
      </p:sp>
      <p:pic>
        <p:nvPicPr>
          <p:cNvPr id="27679" name="Picture 32" descr="bg48">
            <a:extLst>
              <a:ext uri="{FF2B5EF4-FFF2-40B4-BE49-F238E27FC236}">
                <a16:creationId xmlns:a16="http://schemas.microsoft.com/office/drawing/2014/main" id="{FDE99362-76B7-008B-A3FB-4ACB76036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607050"/>
            <a:ext cx="205105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8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8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58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58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8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8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58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 animBg="1"/>
      <p:bldP spid="58388" grpId="0"/>
      <p:bldP spid="58389" grpId="0"/>
      <p:bldP spid="58390" grpId="0"/>
      <p:bldP spid="58395" grpId="0" animBg="1"/>
      <p:bldP spid="58396" grpId="0"/>
      <p:bldP spid="58397" grpId="0"/>
      <p:bldP spid="58398" grpId="0" animBg="1"/>
      <p:bldP spid="583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5">
            <a:extLst>
              <a:ext uri="{FF2B5EF4-FFF2-40B4-BE49-F238E27FC236}">
                <a16:creationId xmlns:a16="http://schemas.microsoft.com/office/drawing/2014/main" id="{B79D3696-074D-CD9F-9B3B-5CE3D8F1D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1433514"/>
            <a:ext cx="2808288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Rectangle 2">
            <a:extLst>
              <a:ext uri="{FF2B5EF4-FFF2-40B4-BE49-F238E27FC236}">
                <a16:creationId xmlns:a16="http://schemas.microsoft.com/office/drawing/2014/main" id="{AB6A9414-5C2C-2B3D-FEC6-25B656C333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4950" y="476251"/>
            <a:ext cx="88392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1" tIns="47891" rIns="95781" bIns="47891"/>
          <a:lstStyle>
            <a:lvl1pPr marL="358775" indent="-358775"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95726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95726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已知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DE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∥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BC,AE=50cm,EC=30cm,BC=70cm,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   ∠A=45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,∠C=40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(1)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求∠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AED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和∠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ADE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的大小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;(2)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求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的长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20000"/>
              </a:spcBef>
            </a:pP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E7F5052D-B594-E482-957C-4582CCF27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560" y="4648202"/>
            <a:ext cx="67056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1" tIns="47891" rIns="95781" bIns="47891"/>
          <a:lstStyle>
            <a:lvl1pPr marL="358775" indent="-358775"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95726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95726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2468" name="Object 4">
            <a:extLst>
              <a:ext uri="{FF2B5EF4-FFF2-40B4-BE49-F238E27FC236}">
                <a16:creationId xmlns:a16="http://schemas.microsoft.com/office/drawing/2014/main" id="{E8D780BA-D302-C957-A0B3-E7013CE7EC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7024515"/>
              </p:ext>
            </p:extLst>
          </p:nvPr>
        </p:nvGraphicFramePr>
        <p:xfrm>
          <a:off x="3503712" y="5191727"/>
          <a:ext cx="4465637" cy="1720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47104300" imgH="18719800" progId="Equation.3">
                  <p:embed/>
                </p:oleObj>
              </mc:Choice>
              <mc:Fallback>
                <p:oleObj r:id="rId4" imgW="47104300" imgH="187198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3712" y="5191727"/>
                        <a:ext cx="4465637" cy="17204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9" name="Text Box 15">
            <a:extLst>
              <a:ext uri="{FF2B5EF4-FFF2-40B4-BE49-F238E27FC236}">
                <a16:creationId xmlns:a16="http://schemas.microsoft.com/office/drawing/2014/main" id="{6648BBDA-83C9-4BC5-9863-EE1EDBA3E9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2742" y="1989138"/>
            <a:ext cx="10826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(1)</a:t>
            </a:r>
          </a:p>
        </p:txBody>
      </p:sp>
      <p:sp>
        <p:nvSpPr>
          <p:cNvPr id="62481" name="Text Box 17">
            <a:extLst>
              <a:ext uri="{FF2B5EF4-FFF2-40B4-BE49-F238E27FC236}">
                <a16:creationId xmlns:a16="http://schemas.microsoft.com/office/drawing/2014/main" id="{C66165E8-1E5D-BDD6-B934-2655D2184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1" y="2005798"/>
            <a:ext cx="465613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△ADE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△ABC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中，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∵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∥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BC</a:t>
            </a:r>
          </a:p>
        </p:txBody>
      </p:sp>
      <p:sp>
        <p:nvSpPr>
          <p:cNvPr id="62482" name="Text Box 18">
            <a:extLst>
              <a:ext uri="{FF2B5EF4-FFF2-40B4-BE49-F238E27FC236}">
                <a16:creationId xmlns:a16="http://schemas.microsoft.com/office/drawing/2014/main" id="{10045134-5BAC-3FC5-247D-7566D80D2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517" y="2999770"/>
            <a:ext cx="28937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△ADE∽△ABC</a:t>
            </a:r>
          </a:p>
        </p:txBody>
      </p:sp>
      <p:sp>
        <p:nvSpPr>
          <p:cNvPr id="62484" name="Text Box 20">
            <a:extLst>
              <a:ext uri="{FF2B5EF4-FFF2-40B4-BE49-F238E27FC236}">
                <a16:creationId xmlns:a16="http://schemas.microsoft.com/office/drawing/2014/main" id="{881A9756-82EB-5D8B-1A78-F93D9F8AF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517" y="3472868"/>
            <a:ext cx="2983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∠AED=∠C=40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2485" name="Text Box 21">
            <a:extLst>
              <a:ext uri="{FF2B5EF4-FFF2-40B4-BE49-F238E27FC236}">
                <a16:creationId xmlns:a16="http://schemas.microsoft.com/office/drawing/2014/main" id="{91386C15-FAD6-EC7E-7A6E-109342DF29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3418" y="4639332"/>
            <a:ext cx="33425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∵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∵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△ADE∽△ABC</a:t>
            </a:r>
          </a:p>
        </p:txBody>
      </p:sp>
      <p:graphicFrame>
        <p:nvGraphicFramePr>
          <p:cNvPr id="62486" name="Object 22">
            <a:extLst>
              <a:ext uri="{FF2B5EF4-FFF2-40B4-BE49-F238E27FC236}">
                <a16:creationId xmlns:a16="http://schemas.microsoft.com/office/drawing/2014/main" id="{03BE59E2-AB02-00C3-2653-2CACA149574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3675939"/>
              </p:ext>
            </p:extLst>
          </p:nvPr>
        </p:nvGraphicFramePr>
        <p:xfrm>
          <a:off x="3011710" y="5406859"/>
          <a:ext cx="473768" cy="344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3213100" imgH="2921000" progId="Equation.3">
                  <p:embed/>
                </p:oleObj>
              </mc:Choice>
              <mc:Fallback>
                <p:oleObj r:id="rId6" imgW="3213100" imgH="2921000" progId="Equation.3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1710" y="5406859"/>
                        <a:ext cx="473768" cy="3440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88" name="Rectangle 24">
            <a:extLst>
              <a:ext uri="{FF2B5EF4-FFF2-40B4-BE49-F238E27FC236}">
                <a16:creationId xmlns:a16="http://schemas.microsoft.com/office/drawing/2014/main" id="{C5775441-884F-A3EA-9743-7E26B21D0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4517" y="3989449"/>
            <a:ext cx="9451194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1" tIns="47891" rIns="95781" bIns="47891"/>
          <a:lstStyle>
            <a:lvl1pPr marL="358775" indent="-358775"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95726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95726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957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957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在△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ADE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∠ADE= 180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-∠AED - ∠A=180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-40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-45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=95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2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62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62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62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79" grpId="0"/>
      <p:bldP spid="62481" grpId="0"/>
      <p:bldP spid="62482" grpId="0"/>
      <p:bldP spid="62484" grpId="0"/>
      <p:bldP spid="62485" grpId="0"/>
      <p:bldP spid="6248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>
            <a:extLst>
              <a:ext uri="{FF2B5EF4-FFF2-40B4-BE49-F238E27FC236}">
                <a16:creationId xmlns:a16="http://schemas.microsoft.com/office/drawing/2014/main" id="{F193958B-865E-9F46-01C9-B7962FB14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9" y="190501"/>
            <a:ext cx="2447925" cy="646973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华文行楷" panose="02010800040101010101" pitchFamily="2" charset="-122"/>
              </a:rPr>
              <a:t>随堂练习</a:t>
            </a:r>
          </a:p>
        </p:txBody>
      </p:sp>
      <p:sp>
        <p:nvSpPr>
          <p:cNvPr id="31746" name="Text Box 3">
            <a:extLst>
              <a:ext uri="{FF2B5EF4-FFF2-40B4-BE49-F238E27FC236}">
                <a16:creationId xmlns:a16="http://schemas.microsoft.com/office/drawing/2014/main" id="{C9176AE5-57D1-2D26-FE82-1F4B05B4A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1052513"/>
            <a:ext cx="5832475" cy="222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/>
              <a:t>如右上图，</a:t>
            </a:r>
            <a:r>
              <a:rPr lang="en-US" altLang="zh-CN" sz="2800" b="1" dirty="0"/>
              <a:t>DE</a:t>
            </a:r>
            <a:r>
              <a:rPr lang="zh-CN" altLang="zh-CN" sz="2800" b="1" i="1" dirty="0"/>
              <a:t>∥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AE=3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EC=5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DE=1.2</a:t>
            </a:r>
            <a:r>
              <a:rPr lang="zh-CN" altLang="en-US" sz="2800" b="1" dirty="0"/>
              <a:t>，则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的长度为</a:t>
            </a:r>
            <a:r>
              <a:rPr lang="zh-CN" altLang="en-US" sz="2800" b="1" u="sng" dirty="0"/>
              <a:t>          </a:t>
            </a:r>
            <a:r>
              <a:rPr lang="en-US" altLang="zh-CN" sz="2800" b="1" dirty="0"/>
              <a:t>.</a:t>
            </a:r>
          </a:p>
          <a:p>
            <a:r>
              <a:rPr lang="en-US" altLang="zh-CN" sz="2800" b="1" dirty="0"/>
              <a:t>2.</a:t>
            </a:r>
            <a:r>
              <a:rPr lang="zh-CN" altLang="en-US" sz="2800" b="1" dirty="0"/>
              <a:t>如右上图，</a:t>
            </a:r>
            <a:r>
              <a:rPr lang="en-US" altLang="zh-CN" sz="2800" b="1" dirty="0"/>
              <a:t>DE</a:t>
            </a:r>
            <a:r>
              <a:rPr lang="zh-CN" altLang="zh-CN" sz="2800" b="1" i="1" dirty="0"/>
              <a:t>∥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AD=3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AB=5</a:t>
            </a:r>
            <a:r>
              <a:rPr lang="zh-CN" altLang="en-US" sz="2800" b="1" dirty="0"/>
              <a:t>，则</a:t>
            </a:r>
            <a:r>
              <a:rPr lang="en-US" altLang="zh-CN" sz="2800" b="1" dirty="0"/>
              <a:t>DE :BC=</a:t>
            </a:r>
            <a:r>
              <a:rPr lang="en-US" altLang="zh-CN" sz="2800" b="1" u="sng" dirty="0"/>
              <a:t>           </a:t>
            </a:r>
            <a:r>
              <a:rPr lang="en-US" altLang="zh-CN" sz="2800" b="1" dirty="0"/>
              <a:t>.</a:t>
            </a:r>
          </a:p>
        </p:txBody>
      </p:sp>
      <p:grpSp>
        <p:nvGrpSpPr>
          <p:cNvPr id="31747" name="Group 4">
            <a:extLst>
              <a:ext uri="{FF2B5EF4-FFF2-40B4-BE49-F238E27FC236}">
                <a16:creationId xmlns:a16="http://schemas.microsoft.com/office/drawing/2014/main" id="{52B845BD-8E8F-0FE8-22F5-920CAF1D77E1}"/>
              </a:ext>
            </a:extLst>
          </p:cNvPr>
          <p:cNvGrpSpPr>
            <a:grpSpLocks/>
          </p:cNvGrpSpPr>
          <p:nvPr/>
        </p:nvGrpSpPr>
        <p:grpSpPr bwMode="auto">
          <a:xfrm>
            <a:off x="7248526" y="-100013"/>
            <a:ext cx="3241675" cy="2487613"/>
            <a:chOff x="3061" y="1910"/>
            <a:chExt cx="2042" cy="1567"/>
          </a:xfrm>
        </p:grpSpPr>
        <p:sp>
          <p:nvSpPr>
            <p:cNvPr id="31748" name="Line 5">
              <a:extLst>
                <a:ext uri="{FF2B5EF4-FFF2-40B4-BE49-F238E27FC236}">
                  <a16:creationId xmlns:a16="http://schemas.microsoft.com/office/drawing/2014/main" id="{0232350F-CB9A-89AD-3A72-4661B1A869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88" y="2024"/>
              <a:ext cx="1270" cy="1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49" name="Line 6">
              <a:extLst>
                <a:ext uri="{FF2B5EF4-FFF2-40B4-BE49-F238E27FC236}">
                  <a16:creationId xmlns:a16="http://schemas.microsoft.com/office/drawing/2014/main" id="{C5C53BBF-0988-5C8A-C697-5840290E10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88" y="3339"/>
              <a:ext cx="15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50" name="Line 7">
              <a:extLst>
                <a:ext uri="{FF2B5EF4-FFF2-40B4-BE49-F238E27FC236}">
                  <a16:creationId xmlns:a16="http://schemas.microsoft.com/office/drawing/2014/main" id="{F8283B57-690C-B229-95BF-78DD5844A2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8" y="2024"/>
              <a:ext cx="318" cy="1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51" name="Line 8">
              <a:extLst>
                <a:ext uri="{FF2B5EF4-FFF2-40B4-BE49-F238E27FC236}">
                  <a16:creationId xmlns:a16="http://schemas.microsoft.com/office/drawing/2014/main" id="{09B517BC-DBFB-0917-27D3-C56EDABC24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3" y="2478"/>
              <a:ext cx="5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52" name="Text Box 9">
              <a:extLst>
                <a:ext uri="{FF2B5EF4-FFF2-40B4-BE49-F238E27FC236}">
                  <a16:creationId xmlns:a16="http://schemas.microsoft.com/office/drawing/2014/main" id="{5568ED70-3E67-CBDC-A72D-9B0F4F9A9A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8" y="1910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A</a:t>
              </a:r>
            </a:p>
          </p:txBody>
        </p:sp>
        <p:sp>
          <p:nvSpPr>
            <p:cNvPr id="31753" name="Text Box 10">
              <a:extLst>
                <a:ext uri="{FF2B5EF4-FFF2-40B4-BE49-F238E27FC236}">
                  <a16:creationId xmlns:a16="http://schemas.microsoft.com/office/drawing/2014/main" id="{65E39164-1D8C-94B1-481D-A3E23A8A6D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49" y="2318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E</a:t>
              </a:r>
            </a:p>
          </p:txBody>
        </p:sp>
        <p:sp>
          <p:nvSpPr>
            <p:cNvPr id="31754" name="Text Box 11">
              <a:extLst>
                <a:ext uri="{FF2B5EF4-FFF2-40B4-BE49-F238E27FC236}">
                  <a16:creationId xmlns:a16="http://schemas.microsoft.com/office/drawing/2014/main" id="{1BA0675F-3F27-7B39-F0B2-01236D079C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8" y="2318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D</a:t>
              </a:r>
            </a:p>
          </p:txBody>
        </p:sp>
        <p:sp>
          <p:nvSpPr>
            <p:cNvPr id="31755" name="Text Box 12">
              <a:extLst>
                <a:ext uri="{FF2B5EF4-FFF2-40B4-BE49-F238E27FC236}">
                  <a16:creationId xmlns:a16="http://schemas.microsoft.com/office/drawing/2014/main" id="{D044ABA1-4289-01BF-9C55-2FDC1FBE84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6" y="3180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C</a:t>
              </a:r>
            </a:p>
          </p:txBody>
        </p:sp>
        <p:sp>
          <p:nvSpPr>
            <p:cNvPr id="31756" name="Text Box 13">
              <a:extLst>
                <a:ext uri="{FF2B5EF4-FFF2-40B4-BE49-F238E27FC236}">
                  <a16:creationId xmlns:a16="http://schemas.microsoft.com/office/drawing/2014/main" id="{7C1F2B3E-4084-7CBC-3469-2768B583AF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61" y="3225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B</a:t>
              </a:r>
            </a:p>
          </p:txBody>
        </p:sp>
      </p:grpSp>
      <p:sp>
        <p:nvSpPr>
          <p:cNvPr id="76814" name="Text Box 14">
            <a:extLst>
              <a:ext uri="{FF2B5EF4-FFF2-40B4-BE49-F238E27FC236}">
                <a16:creationId xmlns:a16="http://schemas.microsoft.com/office/drawing/2014/main" id="{4605157A-C63E-2886-F1A4-D7C0C41AD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844675"/>
            <a:ext cx="792163" cy="58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ea typeface="华文行楷" panose="02010800040101010101" pitchFamily="2" charset="-122"/>
              </a:rPr>
              <a:t>3.2</a:t>
            </a:r>
          </a:p>
        </p:txBody>
      </p:sp>
      <p:sp>
        <p:nvSpPr>
          <p:cNvPr id="76815" name="Text Box 15">
            <a:extLst>
              <a:ext uri="{FF2B5EF4-FFF2-40B4-BE49-F238E27FC236}">
                <a16:creationId xmlns:a16="http://schemas.microsoft.com/office/drawing/2014/main" id="{74E37D5C-C819-DD00-A4F9-EBDF5B771F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0" y="2708275"/>
            <a:ext cx="863600" cy="58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ea typeface="华文行楷" panose="02010800040101010101" pitchFamily="2" charset="-122"/>
              </a:rPr>
              <a:t>3:5</a:t>
            </a:r>
          </a:p>
        </p:txBody>
      </p:sp>
      <p:sp>
        <p:nvSpPr>
          <p:cNvPr id="31759" name="Text Box 16">
            <a:extLst>
              <a:ext uri="{FF2B5EF4-FFF2-40B4-BE49-F238E27FC236}">
                <a16:creationId xmlns:a16="http://schemas.microsoft.com/office/drawing/2014/main" id="{50CB1725-3ED7-61E6-AABB-1A2E87D385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3284538"/>
            <a:ext cx="583247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/>
              <a:t>3.</a:t>
            </a:r>
            <a:r>
              <a:rPr lang="zh-CN" altLang="en-US" sz="2800" b="1" dirty="0"/>
              <a:t>如右中图 </a:t>
            </a:r>
            <a:r>
              <a:rPr lang="en-US" altLang="zh-CN" sz="2800" b="1" dirty="0"/>
              <a:t>,⊿ ABC </a:t>
            </a:r>
            <a:r>
              <a:rPr lang="zh-CN" altLang="en-US" sz="2800" b="1" dirty="0"/>
              <a:t>中 </a:t>
            </a:r>
            <a:r>
              <a:rPr lang="en-US" altLang="zh-CN" sz="2800" b="1" dirty="0"/>
              <a:t>MN</a:t>
            </a:r>
            <a:r>
              <a:rPr lang="en-US" altLang="zh-CN" sz="2800" b="1" i="1" dirty="0"/>
              <a:t>∥</a:t>
            </a:r>
            <a:r>
              <a:rPr lang="en-US" altLang="zh-CN" sz="2800" b="1" dirty="0"/>
              <a:t>BC                                                         </a:t>
            </a:r>
          </a:p>
          <a:p>
            <a:r>
              <a:rPr lang="zh-CN" altLang="en-US" sz="2800" b="1" dirty="0"/>
              <a:t>则 </a:t>
            </a:r>
            <a:r>
              <a:rPr lang="en-US" altLang="zh-CN" sz="2800" b="1" dirty="0"/>
              <a:t>BM:CN=AM:</a:t>
            </a:r>
            <a:r>
              <a:rPr lang="en-US" altLang="zh-CN" sz="2800" b="1" u="sng" dirty="0"/>
              <a:t>       </a:t>
            </a:r>
            <a:r>
              <a:rPr lang="en-US" altLang="zh-CN" sz="2800" b="1" dirty="0"/>
              <a:t>,AB:AM</a:t>
            </a:r>
          </a:p>
          <a:p>
            <a:r>
              <a:rPr lang="en-US" altLang="zh-CN" sz="2800" b="1" dirty="0"/>
              <a:t>=</a:t>
            </a:r>
            <a:r>
              <a:rPr lang="en-US" altLang="zh-CN" sz="2800" b="1" u="sng" dirty="0"/>
              <a:t>       </a:t>
            </a:r>
            <a:r>
              <a:rPr lang="en-US" altLang="zh-CN" sz="2800" b="1" dirty="0"/>
              <a:t>:AN, MN:</a:t>
            </a:r>
            <a:r>
              <a:rPr lang="en-US" altLang="zh-CN" sz="2800" b="1" u="sng" dirty="0"/>
              <a:t>        </a:t>
            </a:r>
            <a:r>
              <a:rPr lang="en-US" altLang="zh-CN" sz="2800" b="1" dirty="0"/>
              <a:t> =AN:AC. </a:t>
            </a:r>
          </a:p>
          <a:p>
            <a:r>
              <a:rPr lang="en-US" altLang="zh-CN" sz="2800" b="1" dirty="0"/>
              <a:t>4.</a:t>
            </a:r>
            <a:r>
              <a:rPr lang="zh-CN" altLang="en-US" sz="2800" b="1" dirty="0"/>
              <a:t>如右下图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已知</a:t>
            </a:r>
            <a:r>
              <a:rPr lang="en-US" altLang="zh-CN" sz="2800" b="1" dirty="0"/>
              <a:t>DE</a:t>
            </a:r>
            <a:r>
              <a:rPr lang="en-US" altLang="zh-CN" sz="2800" b="1" i="1" dirty="0"/>
              <a:t>∥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EF</a:t>
            </a:r>
            <a:r>
              <a:rPr lang="en-US" altLang="zh-CN" sz="2800" b="1" i="1" dirty="0"/>
              <a:t>∥</a:t>
            </a:r>
            <a:r>
              <a:rPr lang="en-US" altLang="zh-CN" sz="2800" b="1" dirty="0"/>
              <a:t>AB                                                      </a:t>
            </a:r>
          </a:p>
          <a:p>
            <a:r>
              <a:rPr lang="en-US" altLang="zh-CN" sz="2800" b="1" dirty="0"/>
              <a:t>AD:DB=2:3 , BC=20cm </a:t>
            </a:r>
          </a:p>
          <a:p>
            <a:r>
              <a:rPr lang="zh-CN" altLang="en-US" sz="2800" b="1" dirty="0"/>
              <a:t>则</a:t>
            </a:r>
            <a:r>
              <a:rPr lang="en-US" altLang="zh-CN" sz="2800" b="1" dirty="0"/>
              <a:t>BF= </a:t>
            </a:r>
            <a:r>
              <a:rPr lang="en-US" altLang="zh-CN" sz="2800" b="1" u="sng" dirty="0"/>
              <a:t>               </a:t>
            </a:r>
            <a:r>
              <a:rPr lang="en-US" altLang="zh-CN" sz="2800" b="1" dirty="0"/>
              <a:t>.</a:t>
            </a:r>
            <a:endParaRPr lang="en-US" altLang="zh-CN" sz="2800" b="1" u="sng" dirty="0"/>
          </a:p>
        </p:txBody>
      </p:sp>
      <p:grpSp>
        <p:nvGrpSpPr>
          <p:cNvPr id="31760" name="Group 17">
            <a:extLst>
              <a:ext uri="{FF2B5EF4-FFF2-40B4-BE49-F238E27FC236}">
                <a16:creationId xmlns:a16="http://schemas.microsoft.com/office/drawing/2014/main" id="{10542B1D-2AD0-BB33-E814-80001C60B12F}"/>
              </a:ext>
            </a:extLst>
          </p:cNvPr>
          <p:cNvGrpSpPr>
            <a:grpSpLocks/>
          </p:cNvGrpSpPr>
          <p:nvPr/>
        </p:nvGrpSpPr>
        <p:grpSpPr bwMode="auto">
          <a:xfrm>
            <a:off x="7104063" y="2492376"/>
            <a:ext cx="3384550" cy="1901826"/>
            <a:chOff x="3515" y="1752"/>
            <a:chExt cx="2132" cy="1198"/>
          </a:xfrm>
        </p:grpSpPr>
        <p:sp>
          <p:nvSpPr>
            <p:cNvPr id="31761" name="Line 18">
              <a:extLst>
                <a:ext uri="{FF2B5EF4-FFF2-40B4-BE49-F238E27FC236}">
                  <a16:creationId xmlns:a16="http://schemas.microsoft.com/office/drawing/2014/main" id="{916109A4-B4CF-2F53-A9D2-DD5DA6FDDE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2" y="2704"/>
              <a:ext cx="167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62" name="Line 19">
              <a:extLst>
                <a:ext uri="{FF2B5EF4-FFF2-40B4-BE49-F238E27FC236}">
                  <a16:creationId xmlns:a16="http://schemas.microsoft.com/office/drawing/2014/main" id="{771CA962-D61C-3348-C0C8-7FEE8CFC0F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42" y="1933"/>
              <a:ext cx="1361" cy="7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63" name="Line 20">
              <a:extLst>
                <a:ext uri="{FF2B5EF4-FFF2-40B4-BE49-F238E27FC236}">
                  <a16:creationId xmlns:a16="http://schemas.microsoft.com/office/drawing/2014/main" id="{70B71AE6-7527-3E80-BAF0-BCBD8A5EEC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03" y="1933"/>
              <a:ext cx="317" cy="7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64" name="Line 21">
              <a:extLst>
                <a:ext uri="{FF2B5EF4-FFF2-40B4-BE49-F238E27FC236}">
                  <a16:creationId xmlns:a16="http://schemas.microsoft.com/office/drawing/2014/main" id="{43F0BA21-B748-A107-D865-A84D7BC6B6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8" y="2250"/>
              <a:ext cx="182" cy="4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65" name="Text Box 22">
              <a:extLst>
                <a:ext uri="{FF2B5EF4-FFF2-40B4-BE49-F238E27FC236}">
                  <a16:creationId xmlns:a16="http://schemas.microsoft.com/office/drawing/2014/main" id="{98C61E18-A630-A541-46C2-E5B04C8C49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7" y="2008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M</a:t>
              </a:r>
            </a:p>
          </p:txBody>
        </p:sp>
        <p:sp>
          <p:nvSpPr>
            <p:cNvPr id="31766" name="Text Box 23">
              <a:extLst>
                <a:ext uri="{FF2B5EF4-FFF2-40B4-BE49-F238E27FC236}">
                  <a16:creationId xmlns:a16="http://schemas.microsoft.com/office/drawing/2014/main" id="{D7D0564E-C716-1FEB-4E61-89A2DF1F08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03" y="1752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B</a:t>
              </a:r>
            </a:p>
          </p:txBody>
        </p:sp>
        <p:sp>
          <p:nvSpPr>
            <p:cNvPr id="31767" name="Text Box 24">
              <a:extLst>
                <a:ext uri="{FF2B5EF4-FFF2-40B4-BE49-F238E27FC236}">
                  <a16:creationId xmlns:a16="http://schemas.microsoft.com/office/drawing/2014/main" id="{C61671A3-33BF-7FBA-035A-8CA589FDAF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15" y="2568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A</a:t>
              </a:r>
            </a:p>
          </p:txBody>
        </p:sp>
        <p:sp>
          <p:nvSpPr>
            <p:cNvPr id="31768" name="Text Box 25">
              <a:extLst>
                <a:ext uri="{FF2B5EF4-FFF2-40B4-BE49-F238E27FC236}">
                  <a16:creationId xmlns:a16="http://schemas.microsoft.com/office/drawing/2014/main" id="{F4AA63F3-E5A8-78DA-8BF7-D61CC3AB6B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4" y="2659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N</a:t>
              </a:r>
            </a:p>
          </p:txBody>
        </p:sp>
        <p:sp>
          <p:nvSpPr>
            <p:cNvPr id="31769" name="Text Box 26">
              <a:extLst>
                <a:ext uri="{FF2B5EF4-FFF2-40B4-BE49-F238E27FC236}">
                  <a16:creationId xmlns:a16="http://schemas.microsoft.com/office/drawing/2014/main" id="{C4CF3E94-4A79-BC3B-A0BD-3E2E87DEBF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" y="2614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C</a:t>
              </a:r>
            </a:p>
          </p:txBody>
        </p:sp>
      </p:grpSp>
      <p:grpSp>
        <p:nvGrpSpPr>
          <p:cNvPr id="31770" name="Group 27">
            <a:extLst>
              <a:ext uri="{FF2B5EF4-FFF2-40B4-BE49-F238E27FC236}">
                <a16:creationId xmlns:a16="http://schemas.microsoft.com/office/drawing/2014/main" id="{1652248C-B98B-3B5F-B4A6-599F5B7047D3}"/>
              </a:ext>
            </a:extLst>
          </p:cNvPr>
          <p:cNvGrpSpPr>
            <a:grpSpLocks/>
          </p:cNvGrpSpPr>
          <p:nvPr/>
        </p:nvGrpSpPr>
        <p:grpSpPr bwMode="auto">
          <a:xfrm>
            <a:off x="7175501" y="4365627"/>
            <a:ext cx="3311525" cy="1828801"/>
            <a:chOff x="3561" y="3113"/>
            <a:chExt cx="2086" cy="1152"/>
          </a:xfrm>
        </p:grpSpPr>
        <p:sp>
          <p:nvSpPr>
            <p:cNvPr id="31771" name="Line 28">
              <a:extLst>
                <a:ext uri="{FF2B5EF4-FFF2-40B4-BE49-F238E27FC236}">
                  <a16:creationId xmlns:a16="http://schemas.microsoft.com/office/drawing/2014/main" id="{788CCBEC-4C0C-0030-B0F0-A9B6A522D2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87" y="4020"/>
              <a:ext cx="163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72" name="Line 29">
              <a:extLst>
                <a:ext uri="{FF2B5EF4-FFF2-40B4-BE49-F238E27FC236}">
                  <a16:creationId xmlns:a16="http://schemas.microsoft.com/office/drawing/2014/main" id="{EFAA96D6-A3A3-8AA3-E36E-2AED0F5DCE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78" y="3294"/>
              <a:ext cx="1315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73" name="Line 30">
              <a:extLst>
                <a:ext uri="{FF2B5EF4-FFF2-40B4-BE49-F238E27FC236}">
                  <a16:creationId xmlns:a16="http://schemas.microsoft.com/office/drawing/2014/main" id="{E3D5D9EF-1E82-C314-12A7-75B97DC7CD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93" y="3294"/>
              <a:ext cx="318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74" name="Line 31">
              <a:extLst>
                <a:ext uri="{FF2B5EF4-FFF2-40B4-BE49-F238E27FC236}">
                  <a16:creationId xmlns:a16="http://schemas.microsoft.com/office/drawing/2014/main" id="{6A3D605C-68A8-B0D1-24CC-0167B2CCCB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13" y="3612"/>
              <a:ext cx="816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75" name="Text Box 32">
              <a:extLst>
                <a:ext uri="{FF2B5EF4-FFF2-40B4-BE49-F238E27FC236}">
                  <a16:creationId xmlns:a16="http://schemas.microsoft.com/office/drawing/2014/main" id="{C001DC7E-C887-839A-B6D8-6A82F66D8D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94" y="3113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A</a:t>
              </a:r>
            </a:p>
          </p:txBody>
        </p:sp>
        <p:sp>
          <p:nvSpPr>
            <p:cNvPr id="31776" name="Text Box 33">
              <a:extLst>
                <a:ext uri="{FF2B5EF4-FFF2-40B4-BE49-F238E27FC236}">
                  <a16:creationId xmlns:a16="http://schemas.microsoft.com/office/drawing/2014/main" id="{324B81A7-4D22-A5AA-D235-BC6B9D4BED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3" y="3385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E</a:t>
              </a:r>
            </a:p>
          </p:txBody>
        </p:sp>
        <p:sp>
          <p:nvSpPr>
            <p:cNvPr id="31777" name="Text Box 34">
              <a:extLst>
                <a:ext uri="{FF2B5EF4-FFF2-40B4-BE49-F238E27FC236}">
                  <a16:creationId xmlns:a16="http://schemas.microsoft.com/office/drawing/2014/main" id="{7AE2D5E2-007C-A60D-C349-D2E39E9126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6" y="3974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F</a:t>
              </a:r>
            </a:p>
          </p:txBody>
        </p:sp>
        <p:sp>
          <p:nvSpPr>
            <p:cNvPr id="31778" name="Text Box 35">
              <a:extLst>
                <a:ext uri="{FF2B5EF4-FFF2-40B4-BE49-F238E27FC236}">
                  <a16:creationId xmlns:a16="http://schemas.microsoft.com/office/drawing/2014/main" id="{651A4088-06B6-BB51-150E-0F2D9A9B4F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" y="3884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C</a:t>
              </a:r>
            </a:p>
          </p:txBody>
        </p:sp>
        <p:sp>
          <p:nvSpPr>
            <p:cNvPr id="31779" name="Text Box 36">
              <a:extLst>
                <a:ext uri="{FF2B5EF4-FFF2-40B4-BE49-F238E27FC236}">
                  <a16:creationId xmlns:a16="http://schemas.microsoft.com/office/drawing/2014/main" id="{3C80F54B-252B-F592-3AFA-21323EF114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1" y="3929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B</a:t>
              </a:r>
            </a:p>
          </p:txBody>
        </p:sp>
        <p:sp>
          <p:nvSpPr>
            <p:cNvPr id="31780" name="Line 37">
              <a:extLst>
                <a:ext uri="{FF2B5EF4-FFF2-40B4-BE49-F238E27FC236}">
                  <a16:creationId xmlns:a16="http://schemas.microsoft.com/office/drawing/2014/main" id="{24DEA108-1E94-671D-D02A-6A01AC6BE3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3" y="3612"/>
              <a:ext cx="72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/>
            </a:p>
          </p:txBody>
        </p:sp>
        <p:sp>
          <p:nvSpPr>
            <p:cNvPr id="31781" name="Text Box 38">
              <a:extLst>
                <a:ext uri="{FF2B5EF4-FFF2-40B4-BE49-F238E27FC236}">
                  <a16:creationId xmlns:a16="http://schemas.microsoft.com/office/drawing/2014/main" id="{5616C64E-52B9-96C7-855E-1AFAA9C4E0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6" y="3385"/>
              <a:ext cx="27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D</a:t>
              </a:r>
            </a:p>
          </p:txBody>
        </p:sp>
      </p:grpSp>
      <p:sp>
        <p:nvSpPr>
          <p:cNvPr id="76839" name="Text Box 39">
            <a:extLst>
              <a:ext uri="{FF2B5EF4-FFF2-40B4-BE49-F238E27FC236}">
                <a16:creationId xmlns:a16="http://schemas.microsoft.com/office/drawing/2014/main" id="{B925C3B8-E0A1-36F1-F123-25E1487F61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338" y="3687763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AN</a:t>
            </a:r>
          </a:p>
        </p:txBody>
      </p:sp>
      <p:sp>
        <p:nvSpPr>
          <p:cNvPr id="76840" name="Text Box 40">
            <a:extLst>
              <a:ext uri="{FF2B5EF4-FFF2-40B4-BE49-F238E27FC236}">
                <a16:creationId xmlns:a16="http://schemas.microsoft.com/office/drawing/2014/main" id="{BEDB5989-E0D5-EB46-3913-4A53CB64C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3" y="4148138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BC</a:t>
            </a:r>
          </a:p>
        </p:txBody>
      </p:sp>
      <p:sp>
        <p:nvSpPr>
          <p:cNvPr id="76841" name="Text Box 41">
            <a:extLst>
              <a:ext uri="{FF2B5EF4-FFF2-40B4-BE49-F238E27FC236}">
                <a16:creationId xmlns:a16="http://schemas.microsoft.com/office/drawing/2014/main" id="{5A1A8D7C-49DB-8567-DC94-3120D652F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4148138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AC</a:t>
            </a:r>
          </a:p>
        </p:txBody>
      </p:sp>
      <p:sp>
        <p:nvSpPr>
          <p:cNvPr id="76842" name="Text Box 42">
            <a:extLst>
              <a:ext uri="{FF2B5EF4-FFF2-40B4-BE49-F238E27FC236}">
                <a16:creationId xmlns:a16="http://schemas.microsoft.com/office/drawing/2014/main" id="{390B4005-52E7-29E8-AB2D-74E6C46DE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1" y="5372101"/>
            <a:ext cx="11525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8cm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76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4" grpId="0"/>
      <p:bldP spid="76815" grpId="0"/>
      <p:bldP spid="76839" grpId="0"/>
      <p:bldP spid="76840" grpId="0"/>
      <p:bldP spid="76841" grpId="0"/>
      <p:bldP spid="768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星08">
            <a:extLst>
              <a:ext uri="{FF2B5EF4-FFF2-40B4-BE49-F238E27FC236}">
                <a16:creationId xmlns:a16="http://schemas.microsoft.com/office/drawing/2014/main" id="{D30B7012-00B3-35FC-1F93-CADEA6C3C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4739" y="260350"/>
            <a:ext cx="884237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4" name="Picture 3" descr="星08">
            <a:extLst>
              <a:ext uri="{FF2B5EF4-FFF2-40B4-BE49-F238E27FC236}">
                <a16:creationId xmlns:a16="http://schemas.microsoft.com/office/drawing/2014/main" id="{15110569-84AF-1877-39B9-526BD2824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5973764"/>
            <a:ext cx="884237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4">
            <a:extLst>
              <a:ext uri="{FF2B5EF4-FFF2-40B4-BE49-F238E27FC236}">
                <a16:creationId xmlns:a16="http://schemas.microsoft.com/office/drawing/2014/main" id="{B9442E39-93EB-03FB-8AC0-8A36ED12E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333376"/>
            <a:ext cx="8763000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5.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如图在△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DG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∥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EH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∥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FI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∥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）请找出图中所有的相似三角形；</a:t>
            </a:r>
          </a:p>
          <a:p>
            <a:pPr>
              <a:spcBef>
                <a:spcPct val="50000"/>
              </a:spcBef>
            </a:pP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7589" name="Text Box 5">
            <a:extLst>
              <a:ext uri="{FF2B5EF4-FFF2-40B4-BE49-F238E27FC236}">
                <a16:creationId xmlns:a16="http://schemas.microsoft.com/office/drawing/2014/main" id="{98CB49EC-1C27-58D8-242A-E8D255828C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550" y="1628776"/>
            <a:ext cx="6019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△ADG∽△AEH∽△AFI∽△ABC</a:t>
            </a:r>
          </a:p>
        </p:txBody>
      </p:sp>
      <p:sp>
        <p:nvSpPr>
          <p:cNvPr id="67590" name="Oval 6">
            <a:extLst>
              <a:ext uri="{FF2B5EF4-FFF2-40B4-BE49-F238E27FC236}">
                <a16:creationId xmlns:a16="http://schemas.microsoft.com/office/drawing/2014/main" id="{F9CAFB3B-699F-23EF-8705-4ECABD6E21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626" y="1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57150">
            <a:solidFill>
              <a:srgbClr val="8740F0"/>
            </a:solidFill>
            <a:prstDash val="sysDot"/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WordArt 7">
            <a:extLst>
              <a:ext uri="{FF2B5EF4-FFF2-40B4-BE49-F238E27FC236}">
                <a16:creationId xmlns:a16="http://schemas.microsoft.com/office/drawing/2014/main" id="{5CDF8ACD-A6E3-F3A8-0B1E-CBE50DA429E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517063" y="360363"/>
            <a:ext cx="1008062" cy="431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185"/>
              </a:avLst>
            </a:prstTxWarp>
          </a:bodyPr>
          <a:lstStyle/>
          <a:p>
            <a:pPr algn="ctr"/>
            <a:r>
              <a:rPr lang="zh-CN" altLang="en-US" sz="3200" b="1"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运用</a:t>
            </a:r>
          </a:p>
        </p:txBody>
      </p:sp>
      <p:sp>
        <p:nvSpPr>
          <p:cNvPr id="33799" name="Rectangle 8">
            <a:extLst>
              <a:ext uri="{FF2B5EF4-FFF2-40B4-BE49-F238E27FC236}">
                <a16:creationId xmlns:a16="http://schemas.microsoft.com/office/drawing/2014/main" id="{5576A9C6-8877-5E6F-8EE5-7E53C2D6F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2276476"/>
            <a:ext cx="91440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如果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AG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GH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HI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IC =1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3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4 </a:t>
            </a:r>
          </a:p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那么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DG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EH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FI 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=___________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>
                <a:solidFill>
                  <a:srgbClr val="0000FF"/>
                </a:solidFill>
              </a:rPr>
              <a:t> </a:t>
            </a:r>
          </a:p>
        </p:txBody>
      </p:sp>
      <p:pic>
        <p:nvPicPr>
          <p:cNvPr id="33800" name="Picture 9">
            <a:extLst>
              <a:ext uri="{FF2B5EF4-FFF2-40B4-BE49-F238E27FC236}">
                <a16:creationId xmlns:a16="http://schemas.microsoft.com/office/drawing/2014/main" id="{8DAFB48F-5EF9-E9F9-8513-F0883AD65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3278189"/>
            <a:ext cx="2952750" cy="290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28C4999-3AB6-8DED-9DCB-48ADAFFB7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2849" y="2781300"/>
            <a:ext cx="15985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1:3:6:10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>
            <a:extLst>
              <a:ext uri="{FF2B5EF4-FFF2-40B4-BE49-F238E27FC236}">
                <a16:creationId xmlns:a16="http://schemas.microsoft.com/office/drawing/2014/main" id="{E4D2B784-66D7-3A99-65AB-242505288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9" y="260351"/>
            <a:ext cx="2192337" cy="646331"/>
          </a:xfrm>
          <a:prstGeom prst="rect">
            <a:avLst/>
          </a:prstGeom>
          <a:solidFill>
            <a:srgbClr val="51C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挑战自我</a:t>
            </a:r>
          </a:p>
        </p:txBody>
      </p:sp>
      <p:sp>
        <p:nvSpPr>
          <p:cNvPr id="39939" name="Text Box 3">
            <a:extLst>
              <a:ext uri="{FF2B5EF4-FFF2-40B4-BE49-F238E27FC236}">
                <a16:creationId xmlns:a16="http://schemas.microsoft.com/office/drawing/2014/main" id="{105A3DBC-C19B-A397-B51A-971927900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190" y="1094388"/>
            <a:ext cx="6048672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/>
              <a:t>已知</a:t>
            </a:r>
            <a:r>
              <a:rPr lang="en-US" altLang="zh-CN" sz="3200" b="1" dirty="0"/>
              <a:t>:</a:t>
            </a:r>
            <a:r>
              <a:rPr lang="zh-CN" altLang="en-US" sz="3200" b="1" dirty="0"/>
              <a:t>如图</a:t>
            </a:r>
            <a:r>
              <a:rPr lang="en-US" altLang="zh-CN" sz="3200" b="1" dirty="0"/>
              <a:t>,</a:t>
            </a:r>
            <a:r>
              <a:rPr lang="zh-CN" altLang="en-US" sz="3200" b="1" dirty="0"/>
              <a:t>在</a:t>
            </a:r>
            <a:r>
              <a:rPr lang="zh-CN" altLang="en-US" sz="2800" b="1" dirty="0"/>
              <a:t>△</a:t>
            </a:r>
            <a:r>
              <a:rPr lang="zh-CN" altLang="en-US" dirty="0"/>
              <a:t> </a:t>
            </a:r>
            <a:r>
              <a:rPr lang="en-US" altLang="zh-CN" sz="3200" b="1" dirty="0"/>
              <a:t>ABC</a:t>
            </a:r>
            <a:r>
              <a:rPr lang="zh-CN" altLang="en-US" sz="3200" b="1" dirty="0"/>
              <a:t>中</a:t>
            </a:r>
            <a:r>
              <a:rPr lang="en-US" altLang="zh-CN" sz="3200" b="1" dirty="0"/>
              <a:t>, </a:t>
            </a:r>
            <a:r>
              <a:rPr lang="en-US" altLang="zh-CN" sz="2800" b="1" dirty="0"/>
              <a:t>∠</a:t>
            </a:r>
            <a:r>
              <a:rPr lang="en-US" altLang="zh-CN" sz="2800" dirty="0"/>
              <a:t> </a:t>
            </a:r>
            <a:r>
              <a:rPr lang="en-US" altLang="zh-CN" sz="3200" b="1" dirty="0"/>
              <a:t>ACB</a:t>
            </a:r>
            <a:r>
              <a:rPr lang="zh-CN" altLang="en-US" sz="3200" b="1" dirty="0"/>
              <a:t>的平分线</a:t>
            </a:r>
            <a:r>
              <a:rPr lang="en-US" altLang="zh-CN" sz="3200" b="1" dirty="0"/>
              <a:t>CD</a:t>
            </a:r>
            <a:r>
              <a:rPr lang="zh-CN" altLang="en-US" sz="3200" b="1" dirty="0"/>
              <a:t>交</a:t>
            </a:r>
            <a:r>
              <a:rPr lang="en-US" altLang="zh-CN" sz="3200" b="1" dirty="0"/>
              <a:t>AB</a:t>
            </a:r>
            <a:r>
              <a:rPr lang="zh-CN" altLang="en-US" sz="3200" b="1" dirty="0"/>
              <a:t>于点</a:t>
            </a:r>
            <a:r>
              <a:rPr lang="en-US" altLang="zh-CN" sz="3200" b="1" dirty="0"/>
              <a:t>D.   </a:t>
            </a:r>
            <a:r>
              <a:rPr lang="zh-CN" altLang="en-US" sz="3600" b="1" dirty="0"/>
              <a:t>求证</a:t>
            </a:r>
            <a:r>
              <a:rPr lang="en-US" altLang="zh-CN" sz="3600" b="1" dirty="0"/>
              <a:t>:</a:t>
            </a:r>
          </a:p>
        </p:txBody>
      </p:sp>
      <p:graphicFrame>
        <p:nvGraphicFramePr>
          <p:cNvPr id="75780" name="Object 4">
            <a:extLst>
              <a:ext uri="{FF2B5EF4-FFF2-40B4-BE49-F238E27FC236}">
                <a16:creationId xmlns:a16="http://schemas.microsoft.com/office/drawing/2014/main" id="{F261D936-F06E-69A6-CC35-E4C218833BBF}"/>
              </a:ext>
            </a:extLst>
          </p:cNvPr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50299005"/>
              </p:ext>
            </p:extLst>
          </p:nvPr>
        </p:nvGraphicFramePr>
        <p:xfrm>
          <a:off x="1487488" y="2318654"/>
          <a:ext cx="2060575" cy="1182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5798800" imgH="9067800" progId="Equation.3">
                  <p:embed/>
                </p:oleObj>
              </mc:Choice>
              <mc:Fallback>
                <p:oleObj r:id="rId3" imgW="15798800" imgH="9067800" progId="Equation.3">
                  <p:embed/>
                  <p:pic>
                    <p:nvPicPr>
                      <p:cNvPr id="0" name="Object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7488" y="2318654"/>
                        <a:ext cx="2060575" cy="1182688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941" name="Group 5">
            <a:extLst>
              <a:ext uri="{FF2B5EF4-FFF2-40B4-BE49-F238E27FC236}">
                <a16:creationId xmlns:a16="http://schemas.microsoft.com/office/drawing/2014/main" id="{80DD2951-592E-F385-65D7-72960A54B5AD}"/>
              </a:ext>
            </a:extLst>
          </p:cNvPr>
          <p:cNvGrpSpPr>
            <a:grpSpLocks/>
          </p:cNvGrpSpPr>
          <p:nvPr/>
        </p:nvGrpSpPr>
        <p:grpSpPr bwMode="auto">
          <a:xfrm>
            <a:off x="6672064" y="906683"/>
            <a:ext cx="3789675" cy="2738438"/>
            <a:chOff x="1973" y="2205"/>
            <a:chExt cx="3492" cy="1725"/>
          </a:xfrm>
        </p:grpSpPr>
        <p:sp>
          <p:nvSpPr>
            <p:cNvPr id="39942" name="Line 6">
              <a:extLst>
                <a:ext uri="{FF2B5EF4-FFF2-40B4-BE49-F238E27FC236}">
                  <a16:creationId xmlns:a16="http://schemas.microsoft.com/office/drawing/2014/main" id="{189992E5-7E20-9577-4DA2-EA5D3BF742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6" y="3612"/>
              <a:ext cx="2857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>
                <a:latin typeface="Arial Black" panose="020B0604020202020204" pitchFamily="34" charset="0"/>
              </a:endParaRPr>
            </a:p>
          </p:txBody>
        </p:sp>
        <p:sp>
          <p:nvSpPr>
            <p:cNvPr id="39943" name="Line 7">
              <a:extLst>
                <a:ext uri="{FF2B5EF4-FFF2-40B4-BE49-F238E27FC236}">
                  <a16:creationId xmlns:a16="http://schemas.microsoft.com/office/drawing/2014/main" id="{08E1F43B-4C10-FDBA-71F5-C4E1F4235D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36" y="2523"/>
              <a:ext cx="1814" cy="108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>
                <a:latin typeface="Arial Black" panose="020B0604020202020204" pitchFamily="34" charset="0"/>
              </a:endParaRPr>
            </a:p>
          </p:txBody>
        </p:sp>
        <p:sp>
          <p:nvSpPr>
            <p:cNvPr id="39944" name="Line 8">
              <a:extLst>
                <a:ext uri="{FF2B5EF4-FFF2-40B4-BE49-F238E27FC236}">
                  <a16:creationId xmlns:a16="http://schemas.microsoft.com/office/drawing/2014/main" id="{C80762B8-44CE-3BD0-0894-F132DEA8A2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05" y="2523"/>
              <a:ext cx="1088" cy="108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>
                <a:latin typeface="Arial Black" panose="020B0604020202020204" pitchFamily="34" charset="0"/>
              </a:endParaRPr>
            </a:p>
          </p:txBody>
        </p:sp>
        <p:sp>
          <p:nvSpPr>
            <p:cNvPr id="39945" name="Line 9">
              <a:extLst>
                <a:ext uri="{FF2B5EF4-FFF2-40B4-BE49-F238E27FC236}">
                  <a16:creationId xmlns:a16="http://schemas.microsoft.com/office/drawing/2014/main" id="{97B4BACB-92B3-1F39-1FAE-6A36DDAD66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3" y="2568"/>
              <a:ext cx="272" cy="104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r"/>
              <a:endParaRPr lang="zh-CN" altLang="en-US">
                <a:latin typeface="Arial Black" panose="020B0604020202020204" pitchFamily="34" charset="0"/>
              </a:endParaRPr>
            </a:p>
          </p:txBody>
        </p:sp>
        <p:sp>
          <p:nvSpPr>
            <p:cNvPr id="39946" name="Text Box 10">
              <a:extLst>
                <a:ext uri="{FF2B5EF4-FFF2-40B4-BE49-F238E27FC236}">
                  <a16:creationId xmlns:a16="http://schemas.microsoft.com/office/drawing/2014/main" id="{FF3A6B9C-5720-C593-A966-8CB0C6B45E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9" y="2205"/>
              <a:ext cx="499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</a:rPr>
                <a:t>C</a:t>
              </a:r>
            </a:p>
          </p:txBody>
        </p:sp>
        <p:sp>
          <p:nvSpPr>
            <p:cNvPr id="39947" name="Text Box 11">
              <a:extLst>
                <a:ext uri="{FF2B5EF4-FFF2-40B4-BE49-F238E27FC236}">
                  <a16:creationId xmlns:a16="http://schemas.microsoft.com/office/drawing/2014/main" id="{35545CC9-103C-4829-8CE0-CC58B2C539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3" y="3430"/>
              <a:ext cx="72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</a:rPr>
                <a:t>A</a:t>
              </a:r>
            </a:p>
          </p:txBody>
        </p:sp>
        <p:sp>
          <p:nvSpPr>
            <p:cNvPr id="39948" name="Text Box 12">
              <a:extLst>
                <a:ext uri="{FF2B5EF4-FFF2-40B4-BE49-F238E27FC236}">
                  <a16:creationId xmlns:a16="http://schemas.microsoft.com/office/drawing/2014/main" id="{B2568A8D-B3DB-C527-3C8B-1364882E72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3" y="3506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</a:rPr>
                <a:t>B</a:t>
              </a:r>
            </a:p>
          </p:txBody>
        </p:sp>
        <p:sp>
          <p:nvSpPr>
            <p:cNvPr id="39949" name="Text Box 13">
              <a:extLst>
                <a:ext uri="{FF2B5EF4-FFF2-40B4-BE49-F238E27FC236}">
                  <a16:creationId xmlns:a16="http://schemas.microsoft.com/office/drawing/2014/main" id="{3E3D1CB9-FAB5-4A48-47E1-9F3E79A9BB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0" y="3565"/>
              <a:ext cx="22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</a:rPr>
                <a:t>D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69384AB9-773B-512F-8B12-91820AF9F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8516" y="4299249"/>
            <a:ext cx="22012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法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：面积法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642156E-1AC0-0831-E77E-AAB6B626A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8516" y="4966248"/>
            <a:ext cx="82010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法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：过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作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BE//CD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交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AC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延长线于点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E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，则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BC=CE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>
            <a:extLst>
              <a:ext uri="{FF2B5EF4-FFF2-40B4-BE49-F238E27FC236}">
                <a16:creationId xmlns:a16="http://schemas.microsoft.com/office/drawing/2014/main" id="{1C94F05F-6F44-C122-6412-03711A425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781050"/>
            <a:ext cx="2971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3200">
                <a:solidFill>
                  <a:srgbClr val="FF0000"/>
                </a:solidFill>
                <a:latin typeface="Tahoma" panose="020B0604030504040204" pitchFamily="34" charset="0"/>
                <a:ea typeface="隶书" pitchFamily="49" charset="-122"/>
              </a:rPr>
              <a:t> </a:t>
            </a:r>
          </a:p>
        </p:txBody>
      </p:sp>
      <p:sp>
        <p:nvSpPr>
          <p:cNvPr id="35842" name="Rectangle 3">
            <a:extLst>
              <a:ext uri="{FF2B5EF4-FFF2-40B4-BE49-F238E27FC236}">
                <a16:creationId xmlns:a16="http://schemas.microsoft.com/office/drawing/2014/main" id="{0D3E3098-9874-48C6-5619-F15B9F455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620713"/>
            <a:ext cx="8131175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110000"/>
              <a:buFont typeface="Wingdings" pitchFamily="2" charset="2"/>
              <a:buNone/>
            </a:pP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6.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如图，△</a:t>
            </a:r>
            <a:r>
              <a:rPr lang="en-US" altLang="zh-CN" sz="3600" b="1" i="1">
                <a:solidFill>
                  <a:srgbClr val="0000FF"/>
                </a:solidFill>
                <a:latin typeface="宋体" panose="02010600030101010101" pitchFamily="2" charset="-122"/>
              </a:rPr>
              <a:t>ABC 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中，</a:t>
            </a:r>
            <a:r>
              <a:rPr lang="en-US" altLang="zh-CN" sz="3600" b="1" i="1">
                <a:solidFill>
                  <a:srgbClr val="0000FF"/>
                </a:solidFill>
                <a:latin typeface="宋体" panose="02010600030101010101" pitchFamily="2" charset="-122"/>
              </a:rPr>
              <a:t>DE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∥</a:t>
            </a:r>
            <a:r>
              <a:rPr lang="en-US" altLang="zh-CN" sz="3600" b="1" i="1">
                <a:solidFill>
                  <a:srgbClr val="0000FF"/>
                </a:solidFill>
                <a:latin typeface="宋体" panose="02010600030101010101" pitchFamily="2" charset="-122"/>
              </a:rPr>
              <a:t>BC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b="1" i="1">
                <a:solidFill>
                  <a:srgbClr val="0000FF"/>
                </a:solidFill>
                <a:latin typeface="宋体" panose="02010600030101010101" pitchFamily="2" charset="-122"/>
              </a:rPr>
              <a:t>GF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∥</a:t>
            </a:r>
            <a:r>
              <a:rPr lang="en-US" altLang="zh-CN" sz="3600" b="1" i="1">
                <a:solidFill>
                  <a:srgbClr val="0000FF"/>
                </a:solidFill>
                <a:latin typeface="宋体" panose="02010600030101010101" pitchFamily="2" charset="-122"/>
              </a:rPr>
              <a:t>AB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DE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、ＧＦ交于点Ｏ，则图中与△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相似的三角形共有多少个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请你写出来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74756" name="Text Box 4">
            <a:extLst>
              <a:ext uri="{FF2B5EF4-FFF2-40B4-BE49-F238E27FC236}">
                <a16:creationId xmlns:a16="http://schemas.microsoft.com/office/drawing/2014/main" id="{871FD128-DC0C-009E-6C7E-8841226BB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1" y="2514601"/>
            <a:ext cx="75612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解： 与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相似的三角形有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个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　　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372FCC03-6634-0183-52E7-615639EB05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3200401"/>
            <a:ext cx="266700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folHlink"/>
                </a:solidFill>
                <a:latin typeface="Times New Roman" panose="02020603050405020304" pitchFamily="18" charset="0"/>
              </a:rPr>
              <a:t>△A</a:t>
            </a:r>
            <a:r>
              <a:rPr lang="zh-CN" altLang="en-US" sz="2800" b="1">
                <a:solidFill>
                  <a:schemeClr val="folHlink"/>
                </a:solidFill>
                <a:latin typeface="Times New Roman" panose="02020603050405020304" pitchFamily="18" charset="0"/>
              </a:rPr>
              <a:t>ＤＥ　 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folHlink"/>
                </a:solidFill>
                <a:latin typeface="Times New Roman" panose="02020603050405020304" pitchFamily="18" charset="0"/>
              </a:rPr>
              <a:t>△ＧＦＣ　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folHlink"/>
                </a:solidFill>
                <a:latin typeface="Times New Roman" panose="02020603050405020304" pitchFamily="18" charset="0"/>
              </a:rPr>
              <a:t> △ＧＯＥ</a:t>
            </a:r>
          </a:p>
        </p:txBody>
      </p:sp>
      <p:pic>
        <p:nvPicPr>
          <p:cNvPr id="35859" name="Picture 20" descr="星08">
            <a:extLst>
              <a:ext uri="{FF2B5EF4-FFF2-40B4-BE49-F238E27FC236}">
                <a16:creationId xmlns:a16="http://schemas.microsoft.com/office/drawing/2014/main" id="{14E2367C-2936-0E8E-5FB3-9A929C369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5973764"/>
            <a:ext cx="884237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760A8F81-16FE-2DDA-15EE-41AEA51F1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300" y="2343150"/>
            <a:ext cx="35687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  <p:bldP spid="747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>
            <a:extLst>
              <a:ext uri="{FF2B5EF4-FFF2-40B4-BE49-F238E27FC236}">
                <a16:creationId xmlns:a16="http://schemas.microsoft.com/office/drawing/2014/main" id="{5F322025-98A0-E807-D9D9-18C61D290A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341439"/>
            <a:ext cx="8497888" cy="112712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2075" tIns="46038" rIns="92075" bIns="46038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定理：</a:t>
            </a:r>
            <a:r>
              <a:rPr lang="zh-CN" altLang="en-US" sz="28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三条平行线截两条直线，所得的对应线段的比相等</a:t>
            </a:r>
            <a:r>
              <a:rPr lang="en-US" altLang="zh-CN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(</a:t>
            </a:r>
            <a:r>
              <a:rPr lang="zh-CN" altLang="en-US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或成比例</a:t>
            </a:r>
            <a:r>
              <a:rPr lang="en-US" altLang="zh-CN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).</a:t>
            </a:r>
          </a:p>
        </p:txBody>
      </p:sp>
      <p:sp>
        <p:nvSpPr>
          <p:cNvPr id="37891" name="Text Box 3">
            <a:extLst>
              <a:ext uri="{FF2B5EF4-FFF2-40B4-BE49-F238E27FC236}">
                <a16:creationId xmlns:a16="http://schemas.microsoft.com/office/drawing/2014/main" id="{7ACC1529-4B0D-C82B-421B-CF0B900EF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-100013"/>
            <a:ext cx="1225550" cy="6048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小结</a:t>
            </a:r>
          </a:p>
        </p:txBody>
      </p:sp>
      <p:sp>
        <p:nvSpPr>
          <p:cNvPr id="79876" name="Text Box 4">
            <a:extLst>
              <a:ext uri="{FF2B5EF4-FFF2-40B4-BE49-F238E27FC236}">
                <a16:creationId xmlns:a16="http://schemas.microsoft.com/office/drawing/2014/main" id="{7B020EE7-1C9A-AE8A-27DD-09A29EA9B3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492376"/>
            <a:ext cx="8569325" cy="112712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2075" tIns="46038" rIns="92075" bIns="46038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推论：</a:t>
            </a:r>
            <a:r>
              <a:rPr lang="zh-CN" altLang="en-US" sz="28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平行于三角形一边的直线截其它两边（或两边的延长线），所得的对应线段的比相等</a:t>
            </a:r>
            <a:r>
              <a:rPr lang="en-US" altLang="zh-CN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(</a:t>
            </a:r>
            <a:r>
              <a:rPr lang="zh-CN" altLang="en-US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或成比例</a:t>
            </a:r>
            <a:r>
              <a:rPr lang="en-US" altLang="zh-CN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).</a:t>
            </a:r>
          </a:p>
        </p:txBody>
      </p:sp>
      <p:sp>
        <p:nvSpPr>
          <p:cNvPr id="79879" name="Text Box 7">
            <a:extLst>
              <a:ext uri="{FF2B5EF4-FFF2-40B4-BE49-F238E27FC236}">
                <a16:creationId xmlns:a16="http://schemas.microsoft.com/office/drawing/2014/main" id="{F4C6FE75-6D99-7818-4ACB-A269AA5B8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549275"/>
            <a:ext cx="4535487" cy="5662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平行线分线段成比例定理：</a:t>
            </a:r>
          </a:p>
        </p:txBody>
      </p:sp>
      <p:sp>
        <p:nvSpPr>
          <p:cNvPr id="79880" name="Text Box 8">
            <a:extLst>
              <a:ext uri="{FF2B5EF4-FFF2-40B4-BE49-F238E27FC236}">
                <a16:creationId xmlns:a16="http://schemas.microsoft.com/office/drawing/2014/main" id="{3DB0E1CD-7753-B600-F179-B855AC1FB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4103887"/>
            <a:ext cx="8820150" cy="1922065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mpd="tri">
            <a:solidFill>
              <a:srgbClr val="FFCC00"/>
            </a:solidFill>
            <a:miter lim="800000"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定理：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平行于三角形一边的直线和其他两边相交 </a:t>
            </a:r>
            <a:r>
              <a:rPr lang="zh-CN" altLang="en-US" sz="3200" b="1">
                <a:solidFill>
                  <a:srgbClr val="3333FF"/>
                </a:solidFill>
                <a:latin typeface="Arial Black" panose="020B0604020202020204" pitchFamily="34" charset="0"/>
              </a:rPr>
              <a:t>（或两边的延长线相交 </a:t>
            </a:r>
            <a:r>
              <a:rPr lang="en-US" altLang="zh-CN" sz="3200" b="1">
                <a:solidFill>
                  <a:srgbClr val="3333FF"/>
                </a:solidFill>
                <a:latin typeface="宋体" panose="02010600030101010101" pitchFamily="2" charset="-122"/>
              </a:rPr>
              <a:t>)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所构成的三角形与原三角形相似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  <a:endParaRPr lang="en-US" altLang="zh-CN" sz="3200" b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 animBg="1"/>
      <p:bldP spid="79876" grpId="0" animBg="1"/>
      <p:bldP spid="79879" grpId="0"/>
      <p:bldP spid="79880" grpId="0" animBg="1"/>
    </p:bldLst>
  </p:timing>
</p:sld>
</file>

<file path=ppt/theme/theme1.xml><?xml version="1.0" encoding="utf-8"?>
<a:theme xmlns:a="http://schemas.openxmlformats.org/drawingml/2006/main" name="1_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ireworks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</TotalTime>
  <Pages>0</Pages>
  <Words>1097</Words>
  <Characters>0</Characters>
  <Application>Microsoft Macintosh PowerPoint</Application>
  <DocSecurity>0</DocSecurity>
  <PresentationFormat>宽屏</PresentationFormat>
  <Lines>0</Lines>
  <Paragraphs>157</Paragraphs>
  <Slides>13</Slides>
  <Notes>13</Notes>
  <HiddenSlides>0</HiddenSlides>
  <MMClips>0</MMClips>
  <ScaleCrop>false</ScaleCrop>
  <HeadingPairs>
    <vt:vector size="8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40" baseType="lpstr">
      <vt:lpstr>Arial</vt:lpstr>
      <vt:lpstr>宋体</vt:lpstr>
      <vt:lpstr>Wingdings</vt:lpstr>
      <vt:lpstr>汉仪书宋二KW</vt:lpstr>
      <vt:lpstr>Arial Black</vt:lpstr>
      <vt:lpstr>Times New Roman</vt:lpstr>
      <vt:lpstr>黑体</vt:lpstr>
      <vt:lpstr>汉仪中黑KW</vt:lpstr>
      <vt:lpstr>楷体_GB2312</vt:lpstr>
      <vt:lpstr>汉仪楷体简</vt:lpstr>
      <vt:lpstr>华文行楷</vt:lpstr>
      <vt:lpstr>行楷-简</vt:lpstr>
      <vt:lpstr>Tahoma</vt:lpstr>
      <vt:lpstr>隶书</vt:lpstr>
      <vt:lpstr>报隶-简</vt:lpstr>
      <vt:lpstr>微软雅黑</vt:lpstr>
      <vt:lpstr>汉仪旗黑</vt:lpstr>
      <vt:lpstr>新宋体</vt:lpstr>
      <vt:lpstr>方正书宋_GBK</vt:lpstr>
      <vt:lpstr>Arial Unicode MS</vt:lpstr>
      <vt:lpstr>Calibri</vt:lpstr>
      <vt:lpstr>Helvetica Neue</vt:lpstr>
      <vt:lpstr>宋体</vt:lpstr>
      <vt:lpstr>宋体-简</vt:lpstr>
      <vt:lpstr>1_默认设计模板</vt:lpstr>
      <vt:lpstr>Fireworks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Microsoft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subject/>
  <dc:creator>微软用户</dc:creator>
  <cp:keywords/>
  <dc:description>www.czsx.com.cn</dc:description>
  <cp:lastModifiedBy>Microsoft Office User</cp:lastModifiedBy>
  <cp:revision>91</cp:revision>
  <dcterms:created xsi:type="dcterms:W3CDTF">2007-02-11T03:40:34Z</dcterms:created>
  <dcterms:modified xsi:type="dcterms:W3CDTF">2022-12-08T16:55:22Z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2052-4.6.1.7451</vt:lpwstr>
  </property>
  <property fmtid="{D5CDD505-2E9C-101B-9397-08002B2CF9AE}" pid="3" name="ICV">
    <vt:lpwstr>4F7E44107C7B4DC96EB5916329CB6442</vt:lpwstr>
  </property>
</Properties>
</file>