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theme/themeOverride2.xml" ContentType="application/vnd.openxmlformats-officedocument.themeOverride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612" r:id="rId3"/>
    <p:sldId id="257" r:id="rId4"/>
    <p:sldId id="258" r:id="rId5"/>
    <p:sldId id="259" r:id="rId6"/>
    <p:sldId id="260" r:id="rId7"/>
    <p:sldId id="262" r:id="rId8"/>
    <p:sldId id="263" r:id="rId9"/>
    <p:sldId id="266" r:id="rId10"/>
    <p:sldId id="270" r:id="rId11"/>
    <p:sldId id="274" r:id="rId12"/>
    <p:sldId id="276" r:id="rId13"/>
    <p:sldId id="277" r:id="rId14"/>
    <p:sldId id="278" r:id="rId15"/>
    <p:sldId id="279" r:id="rId16"/>
    <p:sldId id="280" r:id="rId17"/>
    <p:sldId id="613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蔡琳" initials="蔡琳" lastIdx="1" clrIdx="0">
    <p:extLst>
      <p:ext uri="{19B8F6BF-5375-455C-9EA6-DF929625EA0E}">
        <p15:presenceInfo xmlns:p15="http://schemas.microsoft.com/office/powerpoint/2012/main" userId="蔡琳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02T05:50:23.577" idx="1">
    <p:pos x="10" y="10"/>
    <p:text/>
    <p:extLst>
      <p:ext uri="{C676402C-5697-4E1C-873F-D02D1690AC5C}">
        <p15:threadingInfo xmlns:p15="http://schemas.microsoft.com/office/powerpoint/2012/main" timeZoneBias="-4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CEAFDC-5C7F-4E66-AC43-5C920CC157E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32943B-8880-41C6-80F7-00A0F0329C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5587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C52682-DF9F-4C3A-8B5A-0F4EEF092A3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C52682-DF9F-4C3A-8B5A-0F4EEF092A3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6059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9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9" Type="http://schemas.openxmlformats.org/officeDocument/2006/relationships/image" Target="../media/image1.jpe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10" Type="http://schemas.openxmlformats.org/officeDocument/2006/relationships/image" Target="../media/image1.jpeg"/><Relationship Id="rId4" Type="http://schemas.openxmlformats.org/officeDocument/2006/relationships/tags" Target="../tags/tag23.xml"/><Relationship Id="rId9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10" Type="http://schemas.openxmlformats.org/officeDocument/2006/relationships/image" Target="../media/image1.jpeg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image" Target="../media/image1.jpe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40.xml"/><Relationship Id="rId10" Type="http://schemas.openxmlformats.org/officeDocument/2006/relationships/tags" Target="../tags/tag45.xml"/><Relationship Id="rId4" Type="http://schemas.openxmlformats.org/officeDocument/2006/relationships/tags" Target="../tags/tag39.xml"/><Relationship Id="rId9" Type="http://schemas.openxmlformats.org/officeDocument/2006/relationships/tags" Target="../tags/tag4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7" Type="http://schemas.openxmlformats.org/officeDocument/2006/relationships/image" Target="../media/image1.jpeg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50.xml"/><Relationship Id="rId4" Type="http://schemas.openxmlformats.org/officeDocument/2006/relationships/tags" Target="../tags/tag49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5" Type="http://schemas.openxmlformats.org/officeDocument/2006/relationships/image" Target="../media/image2.jpeg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3" Type="http://schemas.openxmlformats.org/officeDocument/2006/relationships/tags" Target="../tags/tag56.xml"/><Relationship Id="rId7" Type="http://schemas.openxmlformats.org/officeDocument/2006/relationships/tags" Target="../tags/tag60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5" Type="http://schemas.openxmlformats.org/officeDocument/2006/relationships/tags" Target="../tags/tag58.xml"/><Relationship Id="rId10" Type="http://schemas.openxmlformats.org/officeDocument/2006/relationships/image" Target="../media/image1.jpeg"/><Relationship Id="rId4" Type="http://schemas.openxmlformats.org/officeDocument/2006/relationships/tags" Target="../tags/tag57.xml"/><Relationship Id="rId9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9" Type="http://schemas.openxmlformats.org/officeDocument/2006/relationships/image" Target="../media/image1.jpe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71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5" Type="http://schemas.openxmlformats.org/officeDocument/2006/relationships/tags" Target="../tags/tag73.xml"/><Relationship Id="rId4" Type="http://schemas.openxmlformats.org/officeDocument/2006/relationships/tags" Target="../tags/tag7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7" Type="http://schemas.openxmlformats.org/officeDocument/2006/relationships/image" Target="../media/image1.jpeg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9.xml"/><Relationship Id="rId4" Type="http://schemas.openxmlformats.org/officeDocument/2006/relationships/tags" Target="../tags/tag78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82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tags" Target="../tags/tag85.xml"/><Relationship Id="rId5" Type="http://schemas.openxmlformats.org/officeDocument/2006/relationships/tags" Target="../tags/tag84.xml"/><Relationship Id="rId4" Type="http://schemas.openxmlformats.org/officeDocument/2006/relationships/tags" Target="../tags/tag83.xml"/><Relationship Id="rId9" Type="http://schemas.openxmlformats.org/officeDocument/2006/relationships/image" Target="../media/image1.jpeg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88.xml"/><Relationship Id="rId7" Type="http://schemas.openxmlformats.org/officeDocument/2006/relationships/tags" Target="../tags/tag92.xml"/><Relationship Id="rId2" Type="http://schemas.openxmlformats.org/officeDocument/2006/relationships/tags" Target="../tags/tag87.xml"/><Relationship Id="rId1" Type="http://schemas.openxmlformats.org/officeDocument/2006/relationships/tags" Target="../tags/tag86.xml"/><Relationship Id="rId6" Type="http://schemas.openxmlformats.org/officeDocument/2006/relationships/tags" Target="../tags/tag91.xml"/><Relationship Id="rId5" Type="http://schemas.openxmlformats.org/officeDocument/2006/relationships/tags" Target="../tags/tag90.xml"/><Relationship Id="rId10" Type="http://schemas.openxmlformats.org/officeDocument/2006/relationships/image" Target="../media/image1.jpeg"/><Relationship Id="rId4" Type="http://schemas.openxmlformats.org/officeDocument/2006/relationships/tags" Target="../tags/tag89.xml"/><Relationship Id="rId9" Type="http://schemas.openxmlformats.org/officeDocument/2006/relationships/image" Target="../media/image3.jpeg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00.xml"/><Relationship Id="rId3" Type="http://schemas.openxmlformats.org/officeDocument/2006/relationships/tags" Target="../tags/tag95.xml"/><Relationship Id="rId7" Type="http://schemas.openxmlformats.org/officeDocument/2006/relationships/tags" Target="../tags/tag99.xml"/><Relationship Id="rId12" Type="http://schemas.openxmlformats.org/officeDocument/2006/relationships/image" Target="../media/image1.jpeg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tags" Target="../tags/tag98.xml"/><Relationship Id="rId11" Type="http://schemas.openxmlformats.org/officeDocument/2006/relationships/image" Target="../media/image3.jpeg"/><Relationship Id="rId5" Type="http://schemas.openxmlformats.org/officeDocument/2006/relationships/tags" Target="../tags/tag97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96.xml"/><Relationship Id="rId9" Type="http://schemas.openxmlformats.org/officeDocument/2006/relationships/tags" Target="../tags/tag101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3" Type="http://schemas.openxmlformats.org/officeDocument/2006/relationships/tags" Target="../tags/tag104.xml"/><Relationship Id="rId7" Type="http://schemas.openxmlformats.org/officeDocument/2006/relationships/tags" Target="../tags/tag108.xml"/><Relationship Id="rId12" Type="http://schemas.openxmlformats.org/officeDocument/2006/relationships/image" Target="../media/image1.jpeg"/><Relationship Id="rId2" Type="http://schemas.openxmlformats.org/officeDocument/2006/relationships/tags" Target="../tags/tag103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image" Target="../media/image3.jpeg"/><Relationship Id="rId5" Type="http://schemas.openxmlformats.org/officeDocument/2006/relationships/tags" Target="../tags/tag106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05.xml"/><Relationship Id="rId9" Type="http://schemas.openxmlformats.org/officeDocument/2006/relationships/tags" Target="../tags/tag110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118.xml"/><Relationship Id="rId3" Type="http://schemas.openxmlformats.org/officeDocument/2006/relationships/tags" Target="../tags/tag113.xml"/><Relationship Id="rId7" Type="http://schemas.openxmlformats.org/officeDocument/2006/relationships/tags" Target="../tags/tag117.xml"/><Relationship Id="rId12" Type="http://schemas.openxmlformats.org/officeDocument/2006/relationships/image" Target="../media/image1.jpeg"/><Relationship Id="rId2" Type="http://schemas.openxmlformats.org/officeDocument/2006/relationships/tags" Target="../tags/tag112.xml"/><Relationship Id="rId1" Type="http://schemas.openxmlformats.org/officeDocument/2006/relationships/tags" Target="../tags/tag111.xml"/><Relationship Id="rId6" Type="http://schemas.openxmlformats.org/officeDocument/2006/relationships/tags" Target="../tags/tag116.xml"/><Relationship Id="rId11" Type="http://schemas.openxmlformats.org/officeDocument/2006/relationships/image" Target="../media/image3.jpeg"/><Relationship Id="rId5" Type="http://schemas.openxmlformats.org/officeDocument/2006/relationships/tags" Target="../tags/tag115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14.xml"/><Relationship Id="rId9" Type="http://schemas.openxmlformats.org/officeDocument/2006/relationships/tags" Target="../tags/tag119.xml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tags" Target="../tags/tag127.xml"/><Relationship Id="rId13" Type="http://schemas.openxmlformats.org/officeDocument/2006/relationships/image" Target="../media/image3.jpeg"/><Relationship Id="rId3" Type="http://schemas.openxmlformats.org/officeDocument/2006/relationships/tags" Target="../tags/tag122.xml"/><Relationship Id="rId7" Type="http://schemas.openxmlformats.org/officeDocument/2006/relationships/tags" Target="../tags/tag126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121.xml"/><Relationship Id="rId1" Type="http://schemas.openxmlformats.org/officeDocument/2006/relationships/tags" Target="../tags/tag120.xml"/><Relationship Id="rId6" Type="http://schemas.openxmlformats.org/officeDocument/2006/relationships/tags" Target="../tags/tag125.xml"/><Relationship Id="rId11" Type="http://schemas.openxmlformats.org/officeDocument/2006/relationships/tags" Target="../tags/tag130.xml"/><Relationship Id="rId5" Type="http://schemas.openxmlformats.org/officeDocument/2006/relationships/tags" Target="../tags/tag124.xml"/><Relationship Id="rId10" Type="http://schemas.openxmlformats.org/officeDocument/2006/relationships/tags" Target="../tags/tag129.xml"/><Relationship Id="rId4" Type="http://schemas.openxmlformats.org/officeDocument/2006/relationships/tags" Target="../tags/tag123.xml"/><Relationship Id="rId9" Type="http://schemas.openxmlformats.org/officeDocument/2006/relationships/tags" Target="../tags/tag128.xml"/><Relationship Id="rId14" Type="http://schemas.openxmlformats.org/officeDocument/2006/relationships/image" Target="../media/image1.jpe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133.xml"/><Relationship Id="rId7" Type="http://schemas.openxmlformats.org/officeDocument/2006/relationships/tags" Target="../tags/tag137.xml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6" Type="http://schemas.openxmlformats.org/officeDocument/2006/relationships/tags" Target="../tags/tag136.xml"/><Relationship Id="rId5" Type="http://schemas.openxmlformats.org/officeDocument/2006/relationships/tags" Target="../tags/tag135.xml"/><Relationship Id="rId10" Type="http://schemas.openxmlformats.org/officeDocument/2006/relationships/image" Target="../media/image4.png"/><Relationship Id="rId4" Type="http://schemas.openxmlformats.org/officeDocument/2006/relationships/tags" Target="../tags/tag134.xml"/><Relationship Id="rId9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64942E-FA03-4DD8-A60C-0E75B3F04C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9B20D71-B921-45CB-BC41-F1087D3515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5F93816-14C1-43C5-9909-66B47504D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7A6C644-D716-466C-9BE4-35232492E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359B4E-619E-497D-AE67-BDF62BD8D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545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454B1A-9F7D-43C9-BE72-162569DFB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07083A-0761-4923-ACF9-314EEB7B28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C24C989-D37C-43E0-A7BD-1194428CA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5608A7D-B596-44CD-AFBE-5D329ACE3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06A2963-AAE2-4915-A0DB-FB5E4196C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241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9415A9E-5BE6-4CD4-A673-59559AE3C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1FE628A-4C60-43D0-80D3-DCDA4348C3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C8743D-B9C0-4011-B7F7-7A2E11D3F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06846E0-B6DF-47C4-9B69-FFAA3CF8A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BAD6DD-BA52-45B9-A0C1-F9D51FEA1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349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585629-421B-483A-8A11-F6B5691BC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A4AE7EA-4323-4036-A831-67FD400CBA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BF7C3A0-E114-4A5F-A25A-6EB1F61CA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005443-65B9-448A-A82E-24261E952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E9CAEBE-2915-4188-99A6-2F2A09A51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E6875C7-1333-4052-BEB6-BA74EB5FC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99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7F6319-E639-4E10-8561-FDFDF5FD1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FFBDC98-8433-4B1C-B79B-F59210307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6A559BE-84F7-4164-9F4B-B3AD447188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7411BF1-A266-4B60-BA03-B74F293D9F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A9DBF19-17AA-436E-B31E-FBAB8BEF4C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7BA41CF-DA5B-4920-8916-6BAD71ECA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CD1F81F-4C38-4009-92DC-4BBBD9F27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202ACF4-2072-47B4-B827-DAFE36059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946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A80B229-1F0F-48B4-B9A0-9B43FFF88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9AE1C0B-3AC3-41CE-9682-A812AAE82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AF4A293-6C5F-4958-8924-FA384F2E6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CF9F09F-CCCD-4F69-8E1F-3D513534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498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A8F2A0B-1728-427F-AAB7-B935FDC15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1CA2B36-0890-4637-BDE7-844ED6AA0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DA02A67-4364-49D1-B40C-A5C026032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118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28C49D-2F69-4730-95F0-A9B0BA9EB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640D2FB-370D-44E6-AC1B-CA02580B8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EC98EE2-F475-4CF2-B3AC-EF90EDC0D5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4EA662C-4387-42D1-BBCB-32E9B52F0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D1BF15D-DFE0-4256-B954-4929C9168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49E72F4-AA0F-497E-840B-CAC144B21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7062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5CA048-6F95-40AA-B691-FE8000668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3C2F912-F1AE-44AC-8AD9-F88804C105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C976D7E-4042-4DD1-B8B7-A11D7AFF04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A90D4F2-9338-4451-BC22-33AD9C7ED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E9B5208-B795-426F-B64A-14C1B5539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6C80B91-B5CE-4D32-8C8F-43EE784AF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615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FEFEF49-DEA3-49D9-A8B2-A3FC02D11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2C516CC-4F82-420C-A9DB-5E3E15C3E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E07E84-C209-442D-988F-3EBA8DCFC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78671E8-8BB7-48E7-8254-AE5B9FC5D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18C0BE-14D5-4572-8192-424142059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851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433F62F5-70E7-41EF-88E7-A6EA85DF32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8B01C11-1382-4038-AB6A-7A817E1250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E35606-1A73-4E5D-B7C7-23830EC0E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79C2704-6EFC-407E-B087-1F5E927D4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E6BD86-2B3A-4D76-ADD0-9F8EFAA2F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3403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2781299" y="1974990"/>
            <a:ext cx="6629401" cy="1285282"/>
          </a:xfrm>
        </p:spPr>
        <p:txBody>
          <a:bodyPr anchor="ctr">
            <a:normAutofit/>
          </a:bodyPr>
          <a:lstStyle>
            <a:lvl1pPr algn="ctr">
              <a:defRPr sz="6000" b="1" spc="0" baseline="0">
                <a:solidFill>
                  <a:schemeClr val="accent1"/>
                </a:solidFill>
                <a:latin typeface="Arial" panose="020B0604020202020204" pitchFamily="34" charset="0"/>
                <a:ea typeface="汉仪旗黑-85S" panose="00020600040101010101" pitchFamily="18" charset="-122"/>
                <a:cs typeface="Arial" panose="020B0604020202020204" pitchFamily="34" charset="0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2781299" y="3313528"/>
            <a:ext cx="6629401" cy="1578610"/>
          </a:xfrm>
        </p:spPr>
        <p:txBody>
          <a:bodyPr>
            <a:normAutofit/>
          </a:bodyPr>
          <a:lstStyle>
            <a:lvl1pPr marL="0" indent="0" algn="ctr">
              <a:buNone/>
              <a:defRPr sz="2400" spc="0" baseline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81516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619124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51652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60926"/>
            <a:ext cx="10852237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89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cxnSp>
        <p:nvCxnSpPr>
          <p:cNvPr id="9" name="Straight Connector 4"/>
          <p:cNvCxnSpPr/>
          <p:nvPr>
            <p:custDataLst>
              <p:tags r:id="rId2"/>
            </p:custDataLst>
          </p:nvPr>
        </p:nvCxnSpPr>
        <p:spPr>
          <a:xfrm>
            <a:off x="5472460" y="3587031"/>
            <a:ext cx="5223325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359430" y="2913177"/>
            <a:ext cx="5951190" cy="1031359"/>
          </a:xfrm>
        </p:spPr>
        <p:txBody>
          <a:bodyPr lIns="90000" tIns="46800" rIns="90000" bIns="46800" anchor="b">
            <a:normAutofit/>
          </a:bodyPr>
          <a:lstStyle>
            <a:lvl1pPr algn="l">
              <a:defRPr sz="54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  <a:cs typeface="Arial" panose="020B0604020202020204" pitchFamily="34" charset="0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5359430" y="4004472"/>
            <a:ext cx="5951190" cy="1031359"/>
          </a:xfrm>
        </p:spPr>
        <p:txBody>
          <a:bodyPr lIns="90000" tIns="46800" rIns="90000" bIns="46800">
            <a:normAutofit/>
          </a:bodyPr>
          <a:lstStyle>
            <a:lvl1pPr marL="0" indent="0" algn="l">
              <a:buNone/>
              <a:defRPr sz="20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Rectangle 1"/>
          <p:cNvSpPr/>
          <p:nvPr>
            <p:custDataLst>
              <p:tags r:id="rId8"/>
            </p:custDataLst>
          </p:nvPr>
        </p:nvSpPr>
        <p:spPr>
          <a:xfrm>
            <a:off x="1793087" y="1948619"/>
            <a:ext cx="4806261" cy="759293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88900" dist="88900" dir="5400000" sx="99000" sy="99000" algn="t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576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0" y="619124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defRPr sz="16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sz="16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59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0" y="619124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01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93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28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-1" y="619124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29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29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2022/7/6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681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619125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indent="0" eaLnBrk="1" fontAlgn="auto" latinLnBrk="0" hangingPunct="1"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 indent="0" eaLnBrk="1" fontAlgn="auto" latinLnBrk="0" hangingPunct="1"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 indent="0" eaLnBrk="1" fontAlgn="auto" latinLnBrk="0" hangingPunct="1"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 indent="0" eaLnBrk="1" fontAlgn="auto" latinLnBrk="0" hangingPunct="1"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56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619124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88896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标题 10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2781299" y="2639846"/>
            <a:ext cx="6629402" cy="1578307"/>
          </a:xfrm>
        </p:spPr>
        <p:txBody>
          <a:bodyPr lIns="90000" tIns="46800" rIns="90000" bIns="46800" anchor="ctr">
            <a:normAutofit/>
          </a:bodyPr>
          <a:lstStyle>
            <a:lvl1pPr algn="ctr">
              <a:defRPr sz="6000" spc="0" baseline="0">
                <a:solidFill>
                  <a:schemeClr val="accent1"/>
                </a:solidFill>
                <a:latin typeface="Arial" panose="020B0604020202020204" pitchFamily="34" charset="0"/>
                <a:ea typeface="汉仪旗黑-85S" panose="00020600040101010101" pitchFamily="18" charset="-122"/>
                <a:cs typeface="Arial" panose="020B0604020202020204" pitchFamily="34" charset="0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</p:spTree>
    <p:extLst>
      <p:ext uri="{BB962C8B-B14F-4D97-AF65-F5344CB8AC3E}">
        <p14:creationId xmlns:p14="http://schemas.microsoft.com/office/powerpoint/2010/main" val="243376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blipFill rotWithShape="1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670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blipFill rotWithShape="1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45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0" y="8255"/>
            <a:ext cx="12192000" cy="6858000"/>
          </a:xfrm>
          <a:prstGeom prst="rect">
            <a:avLst/>
          </a:prstGeom>
        </p:spPr>
      </p:pic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8255"/>
            <a:ext cx="12192000" cy="68580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05081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96017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矩形 1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36798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blipFill rotWithShape="1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74470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blipFill rotWithShape="1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3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 rot="10800000">
            <a:off x="0" y="-13017"/>
            <a:ext cx="951230" cy="1106170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57120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tags" Target="../tags/tag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tags" Target="../tags/tag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tags" Target="../tags/tag4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7474D00-D6EF-498F-8C20-3EB9BEF4A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F0E3BC9-8323-42D0-80B8-47C6157ADC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35C8E10-1912-420B-801E-98AE205774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AFDB5-C135-4001-BB0D-343A2103A7C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D11803B-4DC2-4D31-A739-D94B02A73B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E5B259B-0A0B-48F1-B12F-D89627D94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69104D-39B3-448A-B229-380CE4961A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879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698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39.xml"/><Relationship Id="rId2" Type="http://schemas.openxmlformats.org/officeDocument/2006/relationships/tags" Target="../tags/tag138.xml"/><Relationship Id="rId1" Type="http://schemas.openxmlformats.org/officeDocument/2006/relationships/themeOverride" Target="../theme/themeOverride1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4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" Type="http://schemas.openxmlformats.org/officeDocument/2006/relationships/themeOverride" Target="../theme/themeOverride2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2435859" y="1273950"/>
            <a:ext cx="7785101" cy="1578610"/>
          </a:xfrm>
        </p:spPr>
        <p:txBody>
          <a:bodyPr>
            <a:normAutofit fontScale="90000"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重视学情，有效备考</a:t>
            </a:r>
            <a:br>
              <a:rPr lang="zh-CN" altLang="en-US" dirty="0">
                <a:solidFill>
                  <a:schemeClr val="accent1"/>
                </a:solidFill>
                <a:sym typeface="+mn-lt"/>
              </a:rPr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body" sz="quarter" idx="13"/>
            <p:custDataLst>
              <p:tags r:id="rId4"/>
            </p:custDataLst>
          </p:nvPr>
        </p:nvSpPr>
        <p:spPr>
          <a:xfrm>
            <a:off x="783771" y="3313528"/>
            <a:ext cx="10602686" cy="1578610"/>
          </a:xfrm>
        </p:spPr>
        <p:txBody>
          <a:bodyPr/>
          <a:lstStyle/>
          <a:p>
            <a:r>
              <a:rPr lang="en-US" altLang="zh-CN" dirty="0"/>
              <a:t>                              </a:t>
            </a:r>
            <a:r>
              <a:rPr lang="en-US" altLang="zh-CN" sz="3600" dirty="0"/>
              <a:t>——</a:t>
            </a:r>
            <a:r>
              <a:rPr lang="zh-CN" altLang="en-US" sz="3600" dirty="0"/>
              <a:t>初三语文校一模分析及改进措施</a:t>
            </a:r>
            <a:endParaRPr lang="en-US" altLang="zh-CN" sz="3600" dirty="0"/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0352253-D8A1-4824-A234-34A4497CB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57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3200" b="1" dirty="0"/>
              <a:t>一、试卷结构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93E1728-8B75-46FF-A81C-D1B36A745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285" y="1621973"/>
            <a:ext cx="12202886" cy="5867400"/>
          </a:xfrm>
        </p:spPr>
        <p:txBody>
          <a:bodyPr>
            <a:normAutofit/>
          </a:bodyPr>
          <a:lstStyle/>
          <a:p>
            <a:pPr marL="81915" marR="57150" indent="0" eaLnBrk="0">
              <a:lnSpc>
                <a:spcPct val="120000"/>
              </a:lnSpc>
              <a:spcBef>
                <a:spcPts val="205"/>
              </a:spcBef>
              <a:spcAft>
                <a:spcPts val="0"/>
              </a:spcAft>
              <a:buNone/>
            </a:pPr>
            <a:r>
              <a:rPr lang="en-US" altLang="zh-CN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zh-CN" sz="36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全卷满分为</a:t>
            </a:r>
            <a:r>
              <a:rPr lang="zh-CN" altLang="zh-CN" sz="36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600" spc="5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等线" panose="02010600030101010101" pitchFamily="2" charset="-122"/>
                <a:cs typeface="宋体" panose="02010600030101010101" pitchFamily="2" charset="-122"/>
              </a:rPr>
              <a:t>120</a:t>
            </a:r>
            <a:r>
              <a:rPr lang="en-US" altLang="zh-CN" sz="3600" spc="1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等线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36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zh-CN" altLang="zh-CN" sz="3600" spc="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zh-CN" sz="36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共</a:t>
            </a:r>
            <a:r>
              <a:rPr lang="zh-CN" altLang="zh-CN" sz="36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600" spc="5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等线" panose="02010600030101010101" pitchFamily="2" charset="-122"/>
                <a:cs typeface="宋体" panose="02010600030101010101" pitchFamily="2" charset="-122"/>
              </a:rPr>
              <a:t>20</a:t>
            </a:r>
            <a:r>
              <a:rPr lang="en-US" altLang="zh-CN" sz="3600" spc="10" dirty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等线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36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小题</a:t>
            </a:r>
            <a:r>
              <a:rPr lang="zh-CN" altLang="zh-CN" sz="3600" spc="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zh-CN" sz="36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另设有附加</a:t>
            </a:r>
            <a:r>
              <a:rPr lang="zh-CN" altLang="zh-CN" sz="36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题</a:t>
            </a:r>
            <a:r>
              <a:rPr lang="en-US" altLang="zh-CN" sz="36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en-US" sz="36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zh-CN" altLang="zh-CN" sz="3600" spc="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zh-CN" sz="3600" dirty="0">
              <a:solidFill>
                <a:srgbClr val="000000"/>
              </a:solidFill>
              <a:effectLst/>
              <a:latin typeface="Arial" panose="020B0604020202020204" pitchFamily="34" charset="0"/>
              <a:ea typeface="等线" panose="02010600030101010101" pitchFamily="2" charset="-122"/>
            </a:endParaRPr>
          </a:p>
          <a:p>
            <a:pPr indent="0" eaLnBrk="0">
              <a:lnSpc>
                <a:spcPct val="94000"/>
              </a:lnSpc>
              <a:spcBef>
                <a:spcPts val="5"/>
              </a:spcBef>
              <a:buNone/>
            </a:pPr>
            <a:r>
              <a:rPr lang="en-US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zh-CN" sz="3600" spc="5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第一部分积累与运用</a:t>
            </a:r>
            <a:r>
              <a:rPr lang="zh-CN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，共</a:t>
            </a:r>
            <a:r>
              <a:rPr lang="en-US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24 </a:t>
            </a:r>
            <a:r>
              <a:rPr lang="zh-CN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分，</a:t>
            </a:r>
            <a:r>
              <a:rPr lang="zh-CN" altLang="zh-CN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占全卷分值的</a:t>
            </a:r>
            <a:r>
              <a:rPr lang="en-US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20%</a:t>
            </a:r>
            <a:endParaRPr lang="en-US" altLang="zh-CN" sz="3600" dirty="0"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78105" marR="55880" indent="0" eaLnBrk="0">
              <a:lnSpc>
                <a:spcPct val="120000"/>
              </a:lnSpc>
              <a:spcBef>
                <a:spcPts val="330"/>
              </a:spcBef>
              <a:spcAft>
                <a:spcPts val="0"/>
              </a:spcAft>
              <a:buNone/>
            </a:pPr>
            <a:r>
              <a:rPr lang="en-US" altLang="zh-CN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zh-CN" sz="3600" spc="5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第二部分阅读与鉴赏</a:t>
            </a:r>
            <a:r>
              <a:rPr lang="zh-CN" altLang="zh-CN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，共</a:t>
            </a:r>
            <a:r>
              <a:rPr lang="en-US" altLang="zh-CN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46 </a:t>
            </a:r>
            <a:r>
              <a:rPr lang="zh-CN" altLang="zh-CN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分，约占全卷 </a:t>
            </a:r>
            <a:r>
              <a:rPr lang="zh-CN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分值的</a:t>
            </a:r>
            <a:r>
              <a:rPr lang="zh-CN" altLang="zh-CN" sz="36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38%</a:t>
            </a:r>
          </a:p>
          <a:p>
            <a:pPr marL="78105" marR="55880" indent="0" eaLnBrk="0">
              <a:lnSpc>
                <a:spcPct val="120000"/>
              </a:lnSpc>
              <a:spcBef>
                <a:spcPts val="330"/>
              </a:spcBef>
              <a:spcAft>
                <a:spcPts val="0"/>
              </a:spcAft>
              <a:buNone/>
            </a:pPr>
            <a:r>
              <a:rPr lang="en-US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zh-CN" sz="3600" spc="5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第三部分写作</a:t>
            </a:r>
            <a:r>
              <a:rPr lang="zh-CN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，共</a:t>
            </a:r>
            <a:r>
              <a:rPr lang="en-US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50 </a:t>
            </a:r>
            <a:r>
              <a:rPr lang="zh-CN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分，约占全卷分值的</a:t>
            </a:r>
            <a:r>
              <a:rPr lang="en-US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42%</a:t>
            </a:r>
            <a:r>
              <a:rPr lang="zh-CN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altLang="zh-CN" sz="3600" spc="5" dirty="0">
              <a:solidFill>
                <a:srgbClr val="00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78105" marR="55880" indent="0" eaLnBrk="0">
              <a:lnSpc>
                <a:spcPct val="120000"/>
              </a:lnSpc>
              <a:spcBef>
                <a:spcPts val="330"/>
              </a:spcBef>
              <a:spcAft>
                <a:spcPts val="0"/>
              </a:spcAft>
              <a:buNone/>
            </a:pPr>
            <a:r>
              <a:rPr lang="en-US" altLang="zh-CN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zh-CN" sz="3600" spc="5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附加题</a:t>
            </a:r>
            <a:r>
              <a:rPr lang="zh-CN" altLang="en-US" sz="3600" spc="5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zh-CN" altLang="zh-CN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共</a:t>
            </a:r>
            <a:r>
              <a:rPr lang="zh-CN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en-US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3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zh-CN" altLang="zh-CN" sz="36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zh-CN" sz="3600" dirty="0">
              <a:solidFill>
                <a:srgbClr val="000000"/>
              </a:solidFill>
              <a:effectLst/>
              <a:latin typeface="Arial" panose="020B0604020202020204" pitchFamily="34" charset="0"/>
              <a:ea typeface="等线" panose="0201060003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1783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C992B1-961E-469B-B26D-F9F171128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8297"/>
            <a:ext cx="10515600" cy="957421"/>
          </a:xfrm>
        </p:spPr>
        <p:txBody>
          <a:bodyPr/>
          <a:lstStyle/>
          <a:p>
            <a:r>
              <a:rPr lang="zh-CN" altLang="en-US" dirty="0"/>
              <a:t>         二、全级各小题得分情况</a:t>
            </a:r>
          </a:p>
        </p:txBody>
      </p:sp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C383BC98-CC14-479F-8541-26B208D037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8524326"/>
              </p:ext>
            </p:extLst>
          </p:nvPr>
        </p:nvGraphicFramePr>
        <p:xfrm>
          <a:off x="370114" y="1030219"/>
          <a:ext cx="8501743" cy="5669481"/>
        </p:xfrm>
        <a:graphic>
          <a:graphicData uri="http://schemas.openxmlformats.org/drawingml/2006/table">
            <a:tbl>
              <a:tblPr firstRow="1" firstCol="1" bandRow="1"/>
              <a:tblGrid>
                <a:gridCol w="2365680">
                  <a:extLst>
                    <a:ext uri="{9D8B030D-6E8A-4147-A177-3AD203B41FA5}">
                      <a16:colId xmlns:a16="http://schemas.microsoft.com/office/drawing/2014/main" val="489079078"/>
                    </a:ext>
                  </a:extLst>
                </a:gridCol>
                <a:gridCol w="2046667">
                  <a:extLst>
                    <a:ext uri="{9D8B030D-6E8A-4147-A177-3AD203B41FA5}">
                      <a16:colId xmlns:a16="http://schemas.microsoft.com/office/drawing/2014/main" val="3810955333"/>
                    </a:ext>
                  </a:extLst>
                </a:gridCol>
                <a:gridCol w="1483474">
                  <a:extLst>
                    <a:ext uri="{9D8B030D-6E8A-4147-A177-3AD203B41FA5}">
                      <a16:colId xmlns:a16="http://schemas.microsoft.com/office/drawing/2014/main" val="3082396444"/>
                    </a:ext>
                  </a:extLst>
                </a:gridCol>
                <a:gridCol w="2605922">
                  <a:extLst>
                    <a:ext uri="{9D8B030D-6E8A-4147-A177-3AD203B41FA5}">
                      <a16:colId xmlns:a16="http://schemas.microsoft.com/office/drawing/2014/main" val="2886087445"/>
                    </a:ext>
                  </a:extLst>
                </a:gridCol>
              </a:tblGrid>
              <a:tr h="542216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65"/>
                        </a:spcBef>
                      </a:pPr>
                      <a:r>
                        <a:rPr lang="zh-CN" sz="2400" spc="2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题</a:t>
                      </a:r>
                      <a:r>
                        <a:rPr lang="zh-CN" sz="2400" spc="2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号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96545" eaLnBrk="0">
                        <a:lnSpc>
                          <a:spcPct val="95000"/>
                        </a:lnSpc>
                        <a:spcBef>
                          <a:spcPts val="460"/>
                        </a:spcBef>
                      </a:pPr>
                      <a:r>
                        <a:rPr lang="zh-CN" sz="2400" spc="3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满分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23240" eaLnBrk="0">
                        <a:lnSpc>
                          <a:spcPct val="95000"/>
                        </a:lnSpc>
                        <a:spcBef>
                          <a:spcPts val="465"/>
                        </a:spcBef>
                      </a:pPr>
                      <a:r>
                        <a:rPr lang="zh-CN" sz="2400" spc="3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平均分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35940" eaLnBrk="0">
                        <a:lnSpc>
                          <a:spcPct val="95000"/>
                        </a:lnSpc>
                        <a:spcBef>
                          <a:spcPts val="465"/>
                        </a:spcBef>
                      </a:pPr>
                      <a:r>
                        <a:rPr lang="zh-CN" sz="2400" spc="2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难度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0870706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40"/>
                        </a:spcBef>
                      </a:pPr>
                      <a:r>
                        <a:rPr lang="en-US" sz="2400" spc="1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</a:t>
                      </a:r>
                      <a:r>
                        <a:rPr lang="zh-CN" sz="2400" spc="2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sz="2400" spc="1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语音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6090" eaLnBrk="0">
                        <a:lnSpc>
                          <a:spcPct val="80000"/>
                        </a:lnSpc>
                        <a:spcBef>
                          <a:spcPts val="425"/>
                        </a:spcBef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33400" eaLnBrk="0">
                        <a:lnSpc>
                          <a:spcPct val="79000"/>
                        </a:lnSpc>
                        <a:spcBef>
                          <a:spcPts val="600"/>
                        </a:spcBef>
                      </a:pPr>
                      <a:r>
                        <a:rPr lang="en-US" sz="2400" spc="5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1.96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00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0.98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9387312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45"/>
                        </a:spcBef>
                      </a:pPr>
                      <a:r>
                        <a:rPr lang="en-US" sz="24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zh-CN" sz="2400" spc="4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sz="2400" spc="3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错字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6090" eaLnBrk="0">
                        <a:lnSpc>
                          <a:spcPct val="80000"/>
                        </a:lnSpc>
                        <a:spcBef>
                          <a:spcPts val="420"/>
                        </a:spcBef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33400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400" spc="5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1.</a:t>
                      </a:r>
                      <a:r>
                        <a:rPr lang="en-US" sz="2400" spc="5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84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0.92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6468764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40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r>
                        <a:rPr lang="zh-CN" sz="2400" spc="4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sz="2400" spc="2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词语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6090" eaLnBrk="0">
                        <a:lnSpc>
                          <a:spcPct val="80000"/>
                        </a:lnSpc>
                        <a:spcBef>
                          <a:spcPts val="425"/>
                        </a:spcBef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33400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en-US" sz="2400" spc="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1.97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0.98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477747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50"/>
                        </a:spcBef>
                      </a:pPr>
                      <a:r>
                        <a:rPr lang="en-US" sz="2400" b="1" spc="2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r>
                        <a:rPr lang="zh-CN" sz="2400" b="1" spc="5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sz="2400" b="1" spc="3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语病</a:t>
                      </a:r>
                      <a:endParaRPr lang="zh-CN" sz="24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6090" eaLnBrk="0">
                        <a:lnSpc>
                          <a:spcPct val="80000"/>
                        </a:lnSpc>
                        <a:spcBef>
                          <a:spcPts val="420"/>
                        </a:spcBef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zh-CN" sz="24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33400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400" b="1" spc="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1.49</a:t>
                      </a:r>
                      <a:endParaRPr lang="zh-CN" sz="2400" b="1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400" b="1" spc="2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0.5</a:t>
                      </a:r>
                      <a:endParaRPr lang="zh-CN" sz="24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021870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45"/>
                        </a:spcBef>
                      </a:pPr>
                      <a:r>
                        <a:rPr lang="en-US" sz="2400" spc="2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5</a:t>
                      </a:r>
                      <a:r>
                        <a:rPr lang="zh-CN" sz="2400" spc="5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sz="2400" spc="4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综</a:t>
                      </a:r>
                      <a:r>
                        <a:rPr lang="zh-CN" sz="2400" spc="3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合性学习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4820" eaLnBrk="0">
                        <a:lnSpc>
                          <a:spcPct val="79000"/>
                        </a:lnSpc>
                        <a:spcBef>
                          <a:spcPts val="430"/>
                        </a:spcBef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8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23240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5.87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0.73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2628282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4000"/>
                        </a:lnSpc>
                        <a:spcBef>
                          <a:spcPts val="450"/>
                        </a:spcBef>
                      </a:pPr>
                      <a:r>
                        <a:rPr lang="en-US" sz="2400" spc="1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6</a:t>
                      </a:r>
                      <a:r>
                        <a:rPr lang="zh-CN" sz="2400" spc="45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sz="2400" spc="3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默写</a:t>
                      </a:r>
                      <a:endParaRPr lang="zh-CN" sz="24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4820" eaLnBrk="0">
                        <a:lnSpc>
                          <a:spcPct val="79000"/>
                        </a:lnSpc>
                        <a:spcBef>
                          <a:spcPts val="425"/>
                        </a:spcBef>
                      </a:pPr>
                      <a:r>
                        <a:rPr lang="en-US" sz="240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8</a:t>
                      </a:r>
                      <a:endParaRPr lang="zh-CN" sz="24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26415" eaLnBrk="0">
                        <a:lnSpc>
                          <a:spcPct val="79000"/>
                        </a:lnSpc>
                        <a:spcBef>
                          <a:spcPts val="615"/>
                        </a:spcBef>
                      </a:pPr>
                      <a:r>
                        <a:rPr lang="en-US" sz="2400" spc="1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6.06</a:t>
                      </a:r>
                      <a:endParaRPr lang="zh-CN" sz="24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15"/>
                        </a:spcBef>
                      </a:pPr>
                      <a:r>
                        <a:rPr lang="en-US" sz="2400" spc="2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0.76</a:t>
                      </a:r>
                      <a:endParaRPr lang="zh-CN" sz="2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7654616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45"/>
                        </a:spcBef>
                      </a:pPr>
                      <a:r>
                        <a:rPr lang="en-US" sz="2400" spc="2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7</a:t>
                      </a:r>
                      <a:r>
                        <a:rPr lang="zh-CN" sz="2400" spc="45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sz="2400" spc="35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文言实词</a:t>
                      </a:r>
                      <a:r>
                        <a:rPr lang="zh-CN" altLang="en-US" sz="2400" spc="35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虚词</a:t>
                      </a:r>
                      <a:endParaRPr lang="zh-CN" sz="2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6090" eaLnBrk="0">
                        <a:lnSpc>
                          <a:spcPct val="80000"/>
                        </a:lnSpc>
                        <a:spcBef>
                          <a:spcPts val="430"/>
                        </a:spcBef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zh-CN" sz="2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33400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400" spc="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1.33</a:t>
                      </a:r>
                      <a:endParaRPr lang="zh-CN" sz="24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400" spc="2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0.67</a:t>
                      </a:r>
                      <a:endParaRPr lang="zh-CN" sz="24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7528022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40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8</a:t>
                      </a:r>
                      <a:r>
                        <a:rPr lang="zh-CN" sz="2400" spc="4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sz="2400" spc="4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文言翻译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4185" eaLnBrk="0">
                        <a:lnSpc>
                          <a:spcPct val="80000"/>
                        </a:lnSpc>
                        <a:spcBef>
                          <a:spcPts val="605"/>
                        </a:spcBef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25145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2.81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0.70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9407692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50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9</a:t>
                      </a:r>
                      <a:r>
                        <a:rPr lang="zh-CN" sz="2400" spc="4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sz="2400" spc="4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文意理解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6090" eaLnBrk="0">
                        <a:lnSpc>
                          <a:spcPct val="80000"/>
                        </a:lnSpc>
                        <a:spcBef>
                          <a:spcPts val="610"/>
                        </a:spcBef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33400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400" spc="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1.84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0.92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2008741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45"/>
                        </a:spcBef>
                      </a:pPr>
                      <a:r>
                        <a:rPr lang="en-US" sz="24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10</a:t>
                      </a:r>
                      <a:r>
                        <a:rPr lang="zh-CN" sz="2400" spc="3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、课外</a:t>
                      </a:r>
                      <a:r>
                        <a:rPr lang="zh-CN" sz="2400" spc="2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文言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4185" eaLnBrk="0">
                        <a:lnSpc>
                          <a:spcPct val="80000"/>
                        </a:lnSpc>
                        <a:spcBef>
                          <a:spcPts val="605"/>
                        </a:spcBef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25145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en-US" sz="2400" spc="20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r>
                        <a:rPr lang="en-US" altLang="zh-CN" sz="2400" spc="2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.</a:t>
                      </a:r>
                      <a:r>
                        <a:rPr lang="en-US" sz="2400" spc="2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41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en-US" sz="24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0.85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0586215"/>
                  </a:ext>
                </a:extLst>
              </a:tr>
              <a:tr h="466115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50"/>
                        </a:spcBef>
                      </a:pPr>
                      <a:r>
                        <a:rPr lang="en-US" sz="24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11</a:t>
                      </a:r>
                      <a:r>
                        <a:rPr lang="zh-CN" sz="2400" spc="3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、古诗</a:t>
                      </a:r>
                      <a:r>
                        <a:rPr lang="zh-CN" sz="2400" spc="2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鉴赏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4185" eaLnBrk="0">
                        <a:lnSpc>
                          <a:spcPct val="80000"/>
                        </a:lnSpc>
                        <a:spcBef>
                          <a:spcPts val="615"/>
                        </a:spcBef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endParaRPr lang="zh-CN" sz="2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33400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400" spc="5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2.9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400" spc="20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0.73</a:t>
                      </a:r>
                      <a:endParaRPr lang="zh-CN" sz="2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617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769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25A0F8-A9F5-46C8-BADD-684B844D1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58" y="0"/>
            <a:ext cx="10515600" cy="1012371"/>
          </a:xfrm>
        </p:spPr>
        <p:txBody>
          <a:bodyPr/>
          <a:lstStyle/>
          <a:p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F0302020204030204"/>
                <a:ea typeface="等线 Light" panose="02010600030101010101" pitchFamily="2" charset="-122"/>
                <a:cs typeface="+mj-cs"/>
              </a:rPr>
              <a:t>              二、全级各小题得分情况</a:t>
            </a:r>
            <a:endParaRPr lang="zh-CN" altLang="en-US" dirty="0"/>
          </a:p>
        </p:txBody>
      </p:sp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08968AC1-8D7F-4880-872A-2261E55BCC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8165200"/>
              </p:ext>
            </p:extLst>
          </p:nvPr>
        </p:nvGraphicFramePr>
        <p:xfrm>
          <a:off x="500743" y="1012371"/>
          <a:ext cx="9960428" cy="5758544"/>
        </p:xfrm>
        <a:graphic>
          <a:graphicData uri="http://schemas.openxmlformats.org/drawingml/2006/table">
            <a:tbl>
              <a:tblPr firstRow="1" firstCol="1" bandRow="1"/>
              <a:tblGrid>
                <a:gridCol w="2682490">
                  <a:extLst>
                    <a:ext uri="{9D8B030D-6E8A-4147-A177-3AD203B41FA5}">
                      <a16:colId xmlns:a16="http://schemas.microsoft.com/office/drawing/2014/main" val="249122013"/>
                    </a:ext>
                  </a:extLst>
                </a:gridCol>
                <a:gridCol w="2427537">
                  <a:extLst>
                    <a:ext uri="{9D8B030D-6E8A-4147-A177-3AD203B41FA5}">
                      <a16:colId xmlns:a16="http://schemas.microsoft.com/office/drawing/2014/main" val="1624096544"/>
                    </a:ext>
                  </a:extLst>
                </a:gridCol>
                <a:gridCol w="1759537">
                  <a:extLst>
                    <a:ext uri="{9D8B030D-6E8A-4147-A177-3AD203B41FA5}">
                      <a16:colId xmlns:a16="http://schemas.microsoft.com/office/drawing/2014/main" val="1670067517"/>
                    </a:ext>
                  </a:extLst>
                </a:gridCol>
                <a:gridCol w="3090864">
                  <a:extLst>
                    <a:ext uri="{9D8B030D-6E8A-4147-A177-3AD203B41FA5}">
                      <a16:colId xmlns:a16="http://schemas.microsoft.com/office/drawing/2014/main" val="2884778441"/>
                    </a:ext>
                  </a:extLst>
                </a:gridCol>
              </a:tblGrid>
              <a:tr h="505697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40"/>
                        </a:spcBef>
                      </a:pPr>
                      <a:r>
                        <a:rPr lang="zh-CN" sz="2800" spc="25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题</a:t>
                      </a:r>
                      <a:r>
                        <a:rPr lang="zh-CN" sz="2800" spc="2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号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7360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zh-CN" sz="2800" spc="35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满分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91490" eaLnBrk="0">
                        <a:lnSpc>
                          <a:spcPct val="80000"/>
                        </a:lnSpc>
                        <a:spcBef>
                          <a:spcPts val="605"/>
                        </a:spcBef>
                      </a:pPr>
                      <a:r>
                        <a:rPr lang="zh-CN" sz="2800" spc="3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平均分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zh-CN" sz="2800" spc="2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难度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6352083"/>
                  </a:ext>
                </a:extLst>
              </a:tr>
              <a:tr h="505697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40"/>
                        </a:spcBef>
                      </a:pPr>
                      <a:r>
                        <a:rPr lang="en-US" sz="2800" spc="1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12</a:t>
                      </a:r>
                      <a:r>
                        <a:rPr lang="zh-CN" sz="2800" spc="3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、信息</a:t>
                      </a:r>
                      <a:r>
                        <a:rPr lang="zh-CN" sz="2800" spc="25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筛选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7360" eaLnBrk="0">
                        <a:lnSpc>
                          <a:spcPct val="79000"/>
                        </a:lnSpc>
                        <a:spcBef>
                          <a:spcPts val="610"/>
                        </a:spcBef>
                      </a:pPr>
                      <a:r>
                        <a:rPr lang="en-US" sz="280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91490" eaLnBrk="0">
                        <a:lnSpc>
                          <a:spcPct val="80000"/>
                        </a:lnSpc>
                        <a:spcBef>
                          <a:spcPts val="605"/>
                        </a:spcBef>
                      </a:pPr>
                      <a:r>
                        <a:rPr lang="en-US" sz="2800" spc="1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zh-CN" sz="2800" spc="5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．</a:t>
                      </a:r>
                      <a:r>
                        <a:rPr lang="en-US" sz="2800" spc="1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03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en-US" sz="2800" spc="2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0.68</a:t>
                      </a:r>
                      <a:endParaRPr lang="zh-CN" sz="28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0734323"/>
                  </a:ext>
                </a:extLst>
              </a:tr>
              <a:tr h="504406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35"/>
                        </a:spcBef>
                      </a:pPr>
                      <a:r>
                        <a:rPr lang="en-US" sz="2800" spc="1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13</a:t>
                      </a:r>
                      <a:r>
                        <a:rPr lang="zh-CN" sz="2800" spc="3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、内容</a:t>
                      </a:r>
                      <a:r>
                        <a:rPr lang="zh-CN" sz="2800" spc="25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理解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7360" eaLnBrk="0">
                        <a:lnSpc>
                          <a:spcPct val="79000"/>
                        </a:lnSpc>
                        <a:spcBef>
                          <a:spcPts val="605"/>
                        </a:spcBef>
                      </a:pPr>
                      <a:r>
                        <a:rPr lang="en-US" sz="280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25145" eaLnBrk="0">
                        <a:lnSpc>
                          <a:spcPct val="79000"/>
                        </a:lnSpc>
                        <a:spcBef>
                          <a:spcPts val="600"/>
                        </a:spcBef>
                      </a:pPr>
                      <a:r>
                        <a:rPr lang="en-US" sz="2800" spc="2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1.38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00"/>
                        </a:spcBef>
                      </a:pPr>
                      <a:r>
                        <a:rPr lang="en-US" sz="2800" spc="2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0.46</a:t>
                      </a:r>
                      <a:endParaRPr lang="zh-CN" sz="28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7832743"/>
                  </a:ext>
                </a:extLst>
              </a:tr>
              <a:tr h="605029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640"/>
                        </a:spcBef>
                      </a:pPr>
                      <a:r>
                        <a:rPr lang="en-US" sz="28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14</a:t>
                      </a:r>
                      <a:r>
                        <a:rPr lang="zh-CN" sz="2800" spc="3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、内容</a:t>
                      </a:r>
                      <a:r>
                        <a:rPr lang="zh-CN" sz="2800" spc="2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理解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7360" eaLnBrk="0">
                        <a:lnSpc>
                          <a:spcPct val="79000"/>
                        </a:lnSpc>
                        <a:spcBef>
                          <a:spcPts val="810"/>
                        </a:spcBef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25145" eaLnBrk="0">
                        <a:lnSpc>
                          <a:spcPct val="79000"/>
                        </a:lnSpc>
                        <a:spcBef>
                          <a:spcPts val="805"/>
                        </a:spcBef>
                      </a:pPr>
                      <a:r>
                        <a:rPr lang="en-US" sz="28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en-US" sz="28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.91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805"/>
                        </a:spcBef>
                      </a:pPr>
                      <a:r>
                        <a:rPr lang="en-US" sz="28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0.97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7932518"/>
                  </a:ext>
                </a:extLst>
              </a:tr>
              <a:tr h="505697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60"/>
                        </a:spcBef>
                      </a:pPr>
                      <a:r>
                        <a:rPr lang="en-US" sz="28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15</a:t>
                      </a:r>
                      <a:r>
                        <a:rPr lang="zh-CN" sz="2800" spc="3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、分析</a:t>
                      </a:r>
                      <a:r>
                        <a:rPr lang="zh-CN" sz="2800" spc="2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综合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4185" eaLnBrk="0">
                        <a:lnSpc>
                          <a:spcPct val="80000"/>
                        </a:lnSpc>
                        <a:spcBef>
                          <a:spcPts val="620"/>
                        </a:spcBef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67055" eaLnBrk="0">
                        <a:lnSpc>
                          <a:spcPct val="79000"/>
                        </a:lnSpc>
                        <a:spcBef>
                          <a:spcPts val="620"/>
                        </a:spcBef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2.98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20"/>
                        </a:spcBef>
                      </a:pPr>
                      <a:r>
                        <a:rPr lang="en-US" sz="28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0.75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702646"/>
                  </a:ext>
                </a:extLst>
              </a:tr>
              <a:tr h="505697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55"/>
                        </a:spcBef>
                      </a:pPr>
                      <a:r>
                        <a:rPr lang="en-US" sz="28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16</a:t>
                      </a:r>
                      <a:r>
                        <a:rPr lang="zh-CN" sz="2800" spc="3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、理解</a:t>
                      </a:r>
                      <a:r>
                        <a:rPr lang="zh-CN" sz="2800" spc="2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分析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7360" eaLnBrk="0">
                        <a:lnSpc>
                          <a:spcPct val="79000"/>
                        </a:lnSpc>
                        <a:spcBef>
                          <a:spcPts val="620"/>
                        </a:spcBef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25145" eaLnBrk="0">
                        <a:lnSpc>
                          <a:spcPct val="79000"/>
                        </a:lnSpc>
                        <a:spcBef>
                          <a:spcPts val="615"/>
                        </a:spcBef>
                      </a:pPr>
                      <a:r>
                        <a:rPr lang="en-US" sz="28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en-US" sz="28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.86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15"/>
                        </a:spcBef>
                      </a:pPr>
                      <a:r>
                        <a:rPr lang="en-US" sz="28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0.94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7979637"/>
                  </a:ext>
                </a:extLst>
              </a:tr>
              <a:tr h="504406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60"/>
                        </a:spcBef>
                      </a:pPr>
                      <a:r>
                        <a:rPr lang="en-US" sz="28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17</a:t>
                      </a:r>
                      <a:r>
                        <a:rPr lang="zh-CN" sz="2800" spc="3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、鉴赏</a:t>
                      </a:r>
                      <a:r>
                        <a:rPr lang="zh-CN" sz="2800" spc="2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分析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4185" eaLnBrk="0">
                        <a:lnSpc>
                          <a:spcPct val="80000"/>
                        </a:lnSpc>
                        <a:spcBef>
                          <a:spcPts val="625"/>
                        </a:spcBef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25145" eaLnBrk="0">
                        <a:lnSpc>
                          <a:spcPct val="79000"/>
                        </a:lnSpc>
                        <a:spcBef>
                          <a:spcPts val="620"/>
                        </a:spcBef>
                      </a:pPr>
                      <a:r>
                        <a:rPr lang="en-US" sz="28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en-US" sz="28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.84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20"/>
                        </a:spcBef>
                      </a:pPr>
                      <a:r>
                        <a:rPr lang="en-US" sz="28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0.71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0086362"/>
                  </a:ext>
                </a:extLst>
              </a:tr>
              <a:tr h="505697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60"/>
                        </a:spcBef>
                      </a:pPr>
                      <a:r>
                        <a:rPr lang="en-US" sz="2800" spc="1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18</a:t>
                      </a:r>
                      <a:r>
                        <a:rPr lang="zh-CN" sz="2800" spc="3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、理解</a:t>
                      </a:r>
                      <a:r>
                        <a:rPr lang="zh-CN" sz="2800" spc="25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分析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4185" eaLnBrk="0">
                        <a:lnSpc>
                          <a:spcPct val="80000"/>
                        </a:lnSpc>
                        <a:spcBef>
                          <a:spcPts val="625"/>
                        </a:spcBef>
                      </a:pPr>
                      <a:r>
                        <a:rPr lang="en-US" sz="28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endParaRPr lang="zh-CN" sz="28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33400" eaLnBrk="0">
                        <a:lnSpc>
                          <a:spcPct val="79000"/>
                        </a:lnSpc>
                        <a:spcBef>
                          <a:spcPts val="620"/>
                        </a:spcBef>
                      </a:pPr>
                      <a:r>
                        <a:rPr lang="en-US" sz="2800" spc="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1.41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20"/>
                        </a:spcBef>
                      </a:pPr>
                      <a:r>
                        <a:rPr lang="en-US" sz="2800" spc="2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0.35</a:t>
                      </a:r>
                      <a:endParaRPr lang="zh-CN" sz="28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8143420"/>
                  </a:ext>
                </a:extLst>
              </a:tr>
              <a:tr h="504406">
                <a:tc>
                  <a:txBody>
                    <a:bodyPr/>
                    <a:lstStyle/>
                    <a:p>
                      <a:pPr eaLnBrk="0">
                        <a:lnSpc>
                          <a:spcPct val="94000"/>
                        </a:lnSpc>
                        <a:spcBef>
                          <a:spcPts val="455"/>
                        </a:spcBef>
                      </a:pPr>
                      <a:r>
                        <a:rPr lang="en-US" sz="2800" spc="1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19</a:t>
                      </a:r>
                      <a:r>
                        <a:rPr lang="zh-CN" sz="2800" spc="3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、点评</a:t>
                      </a:r>
                      <a:r>
                        <a:rPr lang="zh-CN" sz="2800" spc="25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探究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5455" eaLnBrk="0">
                        <a:lnSpc>
                          <a:spcPct val="79000"/>
                        </a:lnSpc>
                        <a:spcBef>
                          <a:spcPts val="620"/>
                        </a:spcBef>
                      </a:pPr>
                      <a:r>
                        <a:rPr lang="en-US" sz="280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6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33400" eaLnBrk="0">
                        <a:lnSpc>
                          <a:spcPct val="79000"/>
                        </a:lnSpc>
                        <a:spcBef>
                          <a:spcPts val="615"/>
                        </a:spcBef>
                      </a:pPr>
                      <a:r>
                        <a:rPr lang="en-US" sz="2800" spc="5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4.07</a:t>
                      </a:r>
                      <a:endParaRPr lang="zh-CN" sz="280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15"/>
                        </a:spcBef>
                      </a:pPr>
                      <a:r>
                        <a:rPr lang="en-US" sz="2800" spc="2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0.68</a:t>
                      </a:r>
                      <a:endParaRPr lang="zh-CN" sz="28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7598729"/>
                  </a:ext>
                </a:extLst>
              </a:tr>
              <a:tr h="600956">
                <a:tc>
                  <a:txBody>
                    <a:bodyPr/>
                    <a:lstStyle/>
                    <a:p>
                      <a:pPr eaLnBrk="0">
                        <a:lnSpc>
                          <a:spcPct val="95000"/>
                        </a:lnSpc>
                        <a:spcBef>
                          <a:spcPts val="470"/>
                        </a:spcBef>
                      </a:pPr>
                      <a:r>
                        <a:rPr lang="en-US" sz="28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20</a:t>
                      </a:r>
                      <a:r>
                        <a:rPr lang="zh-CN" sz="2800" spc="4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zh-CN" sz="2800" spc="3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写作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33705" eaLnBrk="0">
                        <a:lnSpc>
                          <a:spcPct val="79000"/>
                        </a:lnSpc>
                        <a:spcBef>
                          <a:spcPts val="635"/>
                        </a:spcBef>
                      </a:pPr>
                      <a:r>
                        <a:rPr lang="en-US" sz="2800" spc="-1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5</a:t>
                      </a:r>
                      <a:r>
                        <a:rPr lang="en-US" sz="2800" spc="-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92760" eaLnBrk="0">
                        <a:lnSpc>
                          <a:spcPct val="79000"/>
                        </a:lnSpc>
                        <a:spcBef>
                          <a:spcPts val="630"/>
                        </a:spcBef>
                      </a:pPr>
                      <a:r>
                        <a:rPr lang="en-US" sz="28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37</a:t>
                      </a:r>
                      <a:r>
                        <a:rPr lang="en-US" sz="28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.68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30"/>
                        </a:spcBef>
                      </a:pPr>
                      <a:r>
                        <a:rPr lang="en-US" sz="2800" spc="2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0.75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539020"/>
                  </a:ext>
                </a:extLst>
              </a:tr>
              <a:tr h="510856">
                <a:tc>
                  <a:txBody>
                    <a:bodyPr/>
                    <a:lstStyle/>
                    <a:p>
                      <a:pPr eaLnBrk="0">
                        <a:lnSpc>
                          <a:spcPct val="94000"/>
                        </a:lnSpc>
                        <a:spcBef>
                          <a:spcPts val="460"/>
                        </a:spcBef>
                      </a:pPr>
                      <a:r>
                        <a:rPr lang="zh-CN" sz="2800" spc="1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附</a:t>
                      </a:r>
                      <a:r>
                        <a:rPr lang="zh-CN" sz="2800" spc="5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加题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4820" eaLnBrk="0">
                        <a:lnSpc>
                          <a:spcPct val="79000"/>
                        </a:lnSpc>
                        <a:spcBef>
                          <a:spcPts val="630"/>
                        </a:spcBef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8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526415" eaLnBrk="0">
                        <a:lnSpc>
                          <a:spcPct val="79000"/>
                        </a:lnSpc>
                        <a:spcBef>
                          <a:spcPts val="625"/>
                        </a:spcBef>
                      </a:pPr>
                      <a:r>
                        <a:rPr lang="en-US" sz="2800" spc="15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6.45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70535" eaLnBrk="0">
                        <a:lnSpc>
                          <a:spcPct val="79000"/>
                        </a:lnSpc>
                        <a:spcBef>
                          <a:spcPts val="625"/>
                        </a:spcBef>
                      </a:pPr>
                      <a:r>
                        <a:rPr lang="en-US" sz="2800" spc="20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0.</a:t>
                      </a:r>
                      <a:r>
                        <a:rPr lang="en-US" sz="2800" spc="15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等线" panose="02010600030101010101" pitchFamily="2" charset="-122"/>
                          <a:cs typeface="宋体" panose="02010600030101010101" pitchFamily="2" charset="-122"/>
                        </a:rPr>
                        <a:t>81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等线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7305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0641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9A8138-97A4-42C0-8FEF-606A4AC48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486" y="-81189"/>
            <a:ext cx="10515600" cy="734332"/>
          </a:xfrm>
        </p:spPr>
        <p:txBody>
          <a:bodyPr/>
          <a:lstStyle/>
          <a:p>
            <a:r>
              <a:rPr lang="zh-CN" altLang="en-US" dirty="0"/>
              <a:t>        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4438FE6-81D5-4525-AEA1-F973E5DC9B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285" y="397329"/>
            <a:ext cx="11299371" cy="6063341"/>
          </a:xfrm>
        </p:spPr>
        <p:txBody>
          <a:bodyPr/>
          <a:lstStyle/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                   </a:t>
            </a:r>
            <a:r>
              <a:rPr lang="zh-CN" altLang="en-US" sz="4400" dirty="0"/>
              <a:t>各部分暴露的主要问题及改进措施</a:t>
            </a:r>
          </a:p>
        </p:txBody>
      </p:sp>
    </p:spTree>
    <p:extLst>
      <p:ext uri="{BB962C8B-B14F-4D97-AF65-F5344CB8AC3E}">
        <p14:creationId xmlns:p14="http://schemas.microsoft.com/office/powerpoint/2010/main" val="959000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2C07CE-921B-46A6-9A52-DF98DD113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028" y="0"/>
            <a:ext cx="10515600" cy="407761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                   第一部分积累与运用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363BD33-90B8-43B0-87D5-FD470A3952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-1" y="758825"/>
            <a:ext cx="5377543" cy="5696403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dirty="0"/>
              <a:t>             </a:t>
            </a:r>
            <a:r>
              <a:rPr lang="zh-CN" altLang="en-US" sz="4300" dirty="0">
                <a:solidFill>
                  <a:srgbClr val="FF0000"/>
                </a:solidFill>
              </a:rPr>
              <a:t>存在问题</a:t>
            </a:r>
            <a:endParaRPr lang="en-US" altLang="zh-CN" sz="4300" dirty="0">
              <a:solidFill>
                <a:srgbClr val="FF000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600" dirty="0"/>
              <a:t>第</a:t>
            </a:r>
            <a:r>
              <a:rPr lang="en-US" altLang="zh-CN" sz="3600" dirty="0"/>
              <a:t>4</a:t>
            </a:r>
            <a:r>
              <a:rPr lang="zh-CN" altLang="en-US" sz="3600" dirty="0"/>
              <a:t>题语病，全级均分</a:t>
            </a:r>
            <a:r>
              <a:rPr lang="en-US" altLang="zh-CN" sz="3600" dirty="0"/>
              <a:t>1.49.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600" dirty="0"/>
              <a:t>  此题虽然</a:t>
            </a:r>
            <a:r>
              <a:rPr lang="en-US" altLang="zh-CN" sz="3600" dirty="0"/>
              <a:t>BCD</a:t>
            </a:r>
            <a:r>
              <a:rPr lang="zh-CN" altLang="en-US" sz="3600" dirty="0"/>
              <a:t>项错误明显，但是学生对</a:t>
            </a:r>
            <a:r>
              <a:rPr lang="en-US" altLang="zh-CN" sz="3600" dirty="0"/>
              <a:t>A</a:t>
            </a:r>
            <a:r>
              <a:rPr lang="zh-CN" altLang="en-US" sz="3600" dirty="0"/>
              <a:t>项有一种定势思维，以为出现两面词，一定会犯两面对一面的错误，没有留意到</a:t>
            </a:r>
            <a:r>
              <a:rPr lang="en-US" altLang="zh-CN" sz="3600" dirty="0"/>
              <a:t>A</a:t>
            </a:r>
            <a:r>
              <a:rPr lang="zh-CN" altLang="en-US" sz="3600" dirty="0"/>
              <a:t>项其实是对的，导致不敢选</a:t>
            </a:r>
            <a:r>
              <a:rPr lang="en-US" altLang="zh-CN" sz="3600" dirty="0"/>
              <a:t>A</a:t>
            </a:r>
            <a:r>
              <a:rPr lang="zh-CN" altLang="en-US" sz="3600" dirty="0"/>
              <a:t>而选</a:t>
            </a:r>
            <a:r>
              <a:rPr lang="en-US" altLang="zh-CN" sz="3600" dirty="0"/>
              <a:t>BCD</a:t>
            </a:r>
            <a:r>
              <a:rPr lang="zh-CN" altLang="en-US" sz="3600" dirty="0"/>
              <a:t>的学生占了几乎一半。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224BEE6-06F5-41CA-8718-3228DA494F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407761"/>
            <a:ext cx="5181600" cy="520654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CN" dirty="0"/>
              <a:t>        </a:t>
            </a:r>
          </a:p>
          <a:p>
            <a:pPr marL="0" indent="0">
              <a:buNone/>
            </a:pPr>
            <a:r>
              <a:rPr lang="en-US" altLang="zh-CN" sz="4300" dirty="0"/>
              <a:t>        </a:t>
            </a:r>
            <a:r>
              <a:rPr lang="zh-CN" altLang="en-US" sz="4300" dirty="0">
                <a:solidFill>
                  <a:srgbClr val="3366FF"/>
                </a:solidFill>
              </a:rPr>
              <a:t>改进措施</a:t>
            </a:r>
            <a:endParaRPr lang="en-US" altLang="zh-CN" sz="4300" dirty="0">
              <a:solidFill>
                <a:srgbClr val="3366FF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dirty="0"/>
              <a:t>      </a:t>
            </a:r>
            <a:r>
              <a:rPr lang="zh-CN" altLang="en-US" sz="3000" dirty="0"/>
              <a:t>引导学生注重理解句子内容， 找对句子成分并弄清句子结构，然后再辨析语病，培养学生综合判断、具体分析和迁移变化的能力。 另外，也可以要求学生积累必要的关于句子的语法知识，有助于提升病句的辨析与修改的能力，形 成良好的语感。</a:t>
            </a:r>
          </a:p>
        </p:txBody>
      </p:sp>
    </p:spTree>
    <p:extLst>
      <p:ext uri="{BB962C8B-B14F-4D97-AF65-F5344CB8AC3E}">
        <p14:creationId xmlns:p14="http://schemas.microsoft.com/office/powerpoint/2010/main" val="521197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2C07CE-921B-46A6-9A52-DF98DD113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014" y="206829"/>
            <a:ext cx="10515600" cy="407761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                   第二部分古诗文阅读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363BD33-90B8-43B0-87D5-FD470A3952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399" y="1161597"/>
            <a:ext cx="11636830" cy="5696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>
                <a:solidFill>
                  <a:srgbClr val="FF0000"/>
                </a:solidFill>
              </a:rPr>
              <a:t>第</a:t>
            </a:r>
            <a:r>
              <a:rPr lang="en-US" altLang="zh-CN" sz="3600" dirty="0">
                <a:solidFill>
                  <a:srgbClr val="FF0000"/>
                </a:solidFill>
              </a:rPr>
              <a:t>6</a:t>
            </a:r>
            <a:r>
              <a:rPr lang="zh-CN" altLang="en-US" sz="3600" dirty="0">
                <a:solidFill>
                  <a:srgbClr val="FF0000"/>
                </a:solidFill>
              </a:rPr>
              <a:t>题默写，满分</a:t>
            </a:r>
            <a:r>
              <a:rPr lang="en-US" altLang="zh-CN" sz="3600" dirty="0">
                <a:solidFill>
                  <a:srgbClr val="FF0000"/>
                </a:solidFill>
              </a:rPr>
              <a:t>8</a:t>
            </a:r>
            <a:r>
              <a:rPr lang="zh-CN" altLang="en-US" sz="3600" dirty="0">
                <a:solidFill>
                  <a:srgbClr val="FF0000"/>
                </a:solidFill>
              </a:rPr>
              <a:t>分，全级均分</a:t>
            </a:r>
            <a:r>
              <a:rPr lang="en-US" altLang="zh-CN" sz="3600" dirty="0">
                <a:solidFill>
                  <a:srgbClr val="FF0000"/>
                </a:solidFill>
              </a:rPr>
              <a:t>6.06.</a:t>
            </a:r>
          </a:p>
          <a:p>
            <a:pPr marL="0" indent="0">
              <a:buNone/>
            </a:pPr>
            <a:r>
              <a:rPr lang="zh-CN" altLang="en-US" sz="3600" dirty="0"/>
              <a:t>      此题的主要问题是学生习惯给上句写下句，但给下句要求写上句，就会出现反映不过来的现象。</a:t>
            </a:r>
            <a:endParaRPr lang="en-US" altLang="zh-CN" sz="3600" dirty="0"/>
          </a:p>
          <a:p>
            <a:pPr marL="0" indent="0">
              <a:buNone/>
            </a:pPr>
            <a:r>
              <a:rPr lang="en-US" altLang="zh-CN" sz="3600" dirty="0"/>
              <a:t>      </a:t>
            </a:r>
            <a:r>
              <a:rPr lang="zh-CN" altLang="en-US" sz="3600" dirty="0"/>
              <a:t>此外，因为写错字，书写不规范扣分较多。</a:t>
            </a:r>
            <a:endParaRPr lang="en-US" altLang="zh-CN" sz="3600" dirty="0"/>
          </a:p>
          <a:p>
            <a:pPr marL="0" indent="0">
              <a:buNone/>
            </a:pPr>
            <a:r>
              <a:rPr lang="zh-CN" altLang="en-US" sz="36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294801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65FF21-A276-429B-B006-611487359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4B49811-7941-42EC-BF84-0454B76010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8" t="12986" r="25829" b="37724"/>
          <a:stretch/>
        </p:blipFill>
        <p:spPr>
          <a:xfrm>
            <a:off x="269120" y="365125"/>
            <a:ext cx="11653759" cy="5077543"/>
          </a:xfrm>
        </p:spPr>
      </p:pic>
      <p:sp>
        <p:nvSpPr>
          <p:cNvPr id="7" name="椭圆 6">
            <a:extLst>
              <a:ext uri="{FF2B5EF4-FFF2-40B4-BE49-F238E27FC236}">
                <a16:creationId xmlns:a16="http://schemas.microsoft.com/office/drawing/2014/main" id="{BB4927EE-C3E2-4F3C-8FE1-B538D8CE9B08}"/>
              </a:ext>
            </a:extLst>
          </p:cNvPr>
          <p:cNvSpPr/>
          <p:nvPr/>
        </p:nvSpPr>
        <p:spPr>
          <a:xfrm>
            <a:off x="4077656" y="3000778"/>
            <a:ext cx="668209" cy="565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7DA8A90D-4623-4025-9237-7952B6B98A27}"/>
              </a:ext>
            </a:extLst>
          </p:cNvPr>
          <p:cNvSpPr/>
          <p:nvPr/>
        </p:nvSpPr>
        <p:spPr>
          <a:xfrm>
            <a:off x="6000901" y="4260761"/>
            <a:ext cx="668209" cy="565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A42A917D-DFFB-4680-B1BF-E8CDC8524897}"/>
              </a:ext>
            </a:extLst>
          </p:cNvPr>
          <p:cNvSpPr/>
          <p:nvPr/>
        </p:nvSpPr>
        <p:spPr>
          <a:xfrm>
            <a:off x="4307329" y="3694861"/>
            <a:ext cx="668209" cy="565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2BAC847-1C33-46A4-9FC0-90C282A99CAB}"/>
              </a:ext>
            </a:extLst>
          </p:cNvPr>
          <p:cNvSpPr/>
          <p:nvPr/>
        </p:nvSpPr>
        <p:spPr>
          <a:xfrm>
            <a:off x="6669110" y="5741469"/>
            <a:ext cx="5032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书写不规范扣分</a:t>
            </a:r>
          </a:p>
        </p:txBody>
      </p:sp>
    </p:spTree>
    <p:extLst>
      <p:ext uri="{BB962C8B-B14F-4D97-AF65-F5344CB8AC3E}">
        <p14:creationId xmlns:p14="http://schemas.microsoft.com/office/powerpoint/2010/main" val="3320758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A4CA1E-1ED7-40FC-89C9-324806E41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7832A229-8BB4-4328-AB51-5B58A4C535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2497" r="8454" b="38668"/>
          <a:stretch/>
        </p:blipFill>
        <p:spPr>
          <a:xfrm>
            <a:off x="-96087" y="727271"/>
            <a:ext cx="12667509" cy="3799269"/>
          </a:xfr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0EB4A1EA-2040-481E-A1FC-C54DF735B5B7}"/>
              </a:ext>
            </a:extLst>
          </p:cNvPr>
          <p:cNvSpPr/>
          <p:nvPr/>
        </p:nvSpPr>
        <p:spPr>
          <a:xfrm>
            <a:off x="5904566" y="5020252"/>
            <a:ext cx="5032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书写不规范扣分</a:t>
            </a: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9193DF9-04A0-48A3-9CC9-6CB6C7BCB1E9}"/>
              </a:ext>
            </a:extLst>
          </p:cNvPr>
          <p:cNvSpPr/>
          <p:nvPr/>
        </p:nvSpPr>
        <p:spPr>
          <a:xfrm>
            <a:off x="3182574" y="2112521"/>
            <a:ext cx="668209" cy="565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DE7EF59E-C72D-4EAF-B802-98DD11514146}"/>
              </a:ext>
            </a:extLst>
          </p:cNvPr>
          <p:cNvSpPr/>
          <p:nvPr/>
        </p:nvSpPr>
        <p:spPr>
          <a:xfrm>
            <a:off x="2577267" y="3960640"/>
            <a:ext cx="745482" cy="565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FD99DAA6-0EA5-49A3-BFBC-968953C123FE}"/>
              </a:ext>
            </a:extLst>
          </p:cNvPr>
          <p:cNvSpPr/>
          <p:nvPr/>
        </p:nvSpPr>
        <p:spPr>
          <a:xfrm>
            <a:off x="4142050" y="3960640"/>
            <a:ext cx="668209" cy="565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65320916-1295-4038-B518-E4B9D096E4A7}"/>
              </a:ext>
            </a:extLst>
          </p:cNvPr>
          <p:cNvSpPr/>
          <p:nvPr/>
        </p:nvSpPr>
        <p:spPr>
          <a:xfrm>
            <a:off x="11019695" y="2825664"/>
            <a:ext cx="668209" cy="565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540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02B5FA-49F3-4987-A8D2-E6A954DB9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FF0000"/>
                </a:solidFill>
              </a:rPr>
              <a:t>改进措施：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015B7AF-6EEE-46FE-BF86-D29AE9A19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279086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4000" dirty="0"/>
              <a:t>1</a:t>
            </a:r>
            <a:r>
              <a:rPr lang="zh-CN" altLang="en-US" sz="4000" dirty="0"/>
              <a:t>、采用挖空训练法，对一些重点名句中的易错字进行单独默写，保证会背的都会写。</a:t>
            </a:r>
            <a:endParaRPr lang="en-US" altLang="zh-CN" sz="4000" dirty="0"/>
          </a:p>
          <a:p>
            <a:pPr marL="0" indent="0">
              <a:lnSpc>
                <a:spcPct val="150000"/>
              </a:lnSpc>
              <a:buNone/>
            </a:pPr>
            <a:endParaRPr lang="en-US" altLang="zh-CN" sz="4000" dirty="0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4000" dirty="0"/>
              <a:t>2. </a:t>
            </a:r>
            <a:r>
              <a:rPr lang="zh-CN" altLang="en-US" sz="4000" dirty="0"/>
              <a:t>引导学生规范书写，尽量用楷书一笔一画把字写清</a:t>
            </a:r>
          </a:p>
        </p:txBody>
      </p:sp>
    </p:spTree>
    <p:extLst>
      <p:ext uri="{BB962C8B-B14F-4D97-AF65-F5344CB8AC3E}">
        <p14:creationId xmlns:p14="http://schemas.microsoft.com/office/powerpoint/2010/main" val="3247459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2C07CE-921B-46A6-9A52-DF98DD113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028" y="0"/>
            <a:ext cx="10515600" cy="407761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                   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363BD33-90B8-43B0-87D5-FD470A3952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-1" y="758825"/>
            <a:ext cx="10744201" cy="5696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>
                <a:solidFill>
                  <a:srgbClr val="FF0000"/>
                </a:solidFill>
              </a:rPr>
              <a:t>第</a:t>
            </a:r>
            <a:r>
              <a:rPr lang="en-US" altLang="zh-CN" sz="3600" dirty="0">
                <a:solidFill>
                  <a:srgbClr val="FF0000"/>
                </a:solidFill>
              </a:rPr>
              <a:t>7</a:t>
            </a:r>
            <a:r>
              <a:rPr lang="zh-CN" altLang="en-US" sz="3600" dirty="0">
                <a:solidFill>
                  <a:srgbClr val="FF0000"/>
                </a:solidFill>
              </a:rPr>
              <a:t>题文言实词和虚词，满分</a:t>
            </a:r>
            <a:r>
              <a:rPr lang="en-US" altLang="zh-CN" sz="3600" dirty="0">
                <a:solidFill>
                  <a:srgbClr val="FF0000"/>
                </a:solidFill>
              </a:rPr>
              <a:t>2</a:t>
            </a:r>
            <a:r>
              <a:rPr lang="zh-CN" altLang="en-US" sz="3600" dirty="0">
                <a:solidFill>
                  <a:srgbClr val="FF0000"/>
                </a:solidFill>
              </a:rPr>
              <a:t>分，全级均分</a:t>
            </a:r>
            <a:r>
              <a:rPr lang="en-US" altLang="zh-CN" sz="3600" dirty="0">
                <a:solidFill>
                  <a:srgbClr val="FF0000"/>
                </a:solidFill>
              </a:rPr>
              <a:t>1.33</a:t>
            </a:r>
          </a:p>
          <a:p>
            <a:pPr marL="0" indent="0"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        </a:t>
            </a:r>
            <a:r>
              <a:rPr lang="zh-CN" altLang="en-US" sz="3600" dirty="0"/>
              <a:t>此题考查了重要实词“益”、“当”、重要虚词“以”、“之”，学生出现了不能结合语境判断词义，对虚词意义模糊的现象。</a:t>
            </a:r>
          </a:p>
        </p:txBody>
      </p:sp>
    </p:spTree>
    <p:extLst>
      <p:ext uri="{BB962C8B-B14F-4D97-AF65-F5344CB8AC3E}">
        <p14:creationId xmlns:p14="http://schemas.microsoft.com/office/powerpoint/2010/main" val="14640748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A171D3-F61C-4FC3-A2C5-92C5C9A8C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47246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                      第二部分古诗文阅读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274C5C-B4D7-4754-AAEE-2AB026C6E6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4" y="911224"/>
            <a:ext cx="5181600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zh-CN" altLang="en-US" sz="10000" dirty="0"/>
              <a:t>             </a:t>
            </a:r>
            <a:r>
              <a:rPr lang="zh-CN" altLang="en-US" sz="12800" dirty="0">
                <a:solidFill>
                  <a:srgbClr val="FF0000"/>
                </a:solidFill>
              </a:rPr>
              <a:t>存在问题</a:t>
            </a:r>
            <a:endParaRPr lang="en-US" altLang="zh-CN" sz="12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7000" dirty="0"/>
              <a:t>   </a:t>
            </a:r>
            <a:r>
              <a:rPr lang="zh-CN" altLang="en-US" sz="12800" dirty="0"/>
              <a:t>第</a:t>
            </a:r>
            <a:r>
              <a:rPr lang="en-US" altLang="zh-CN" sz="12800" dirty="0"/>
              <a:t>7</a:t>
            </a:r>
            <a:r>
              <a:rPr lang="zh-CN" altLang="en-US" sz="12800" dirty="0"/>
              <a:t>题文言实词和虚词，满分</a:t>
            </a:r>
            <a:r>
              <a:rPr lang="en-US" altLang="zh-CN" sz="12800" dirty="0"/>
              <a:t>2</a:t>
            </a:r>
            <a:r>
              <a:rPr lang="zh-CN" altLang="en-US" sz="12800" dirty="0"/>
              <a:t>分，全级均分</a:t>
            </a:r>
            <a:r>
              <a:rPr lang="en-US" altLang="zh-CN" sz="12800" dirty="0"/>
              <a:t>1.33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12800" dirty="0"/>
              <a:t>    </a:t>
            </a:r>
            <a:r>
              <a:rPr lang="zh-CN" altLang="en-US" sz="12800" dirty="0"/>
              <a:t>此题考查了重要实词“益”、“当”、重要虚词“以”、“之”，学生出现了不能结合语境判断词义，对虚词意义模糊的现象。</a:t>
            </a:r>
          </a:p>
          <a:p>
            <a:endParaRPr lang="zh-CN" altLang="en-US" dirty="0"/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1925D17-2762-4A1F-81BF-C5B0F634A9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53331"/>
            <a:ext cx="5181600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altLang="zh-CN" sz="12300" dirty="0">
                <a:solidFill>
                  <a:srgbClr val="3366FF"/>
                </a:solidFill>
              </a:rPr>
              <a:t>              </a:t>
            </a:r>
            <a:r>
              <a:rPr lang="zh-CN" altLang="en-US" sz="12300" dirty="0">
                <a:solidFill>
                  <a:srgbClr val="3366FF"/>
                </a:solidFill>
              </a:rPr>
              <a:t>改进措施</a:t>
            </a:r>
            <a:endParaRPr lang="en-US" altLang="zh-CN" sz="12300" dirty="0">
              <a:solidFill>
                <a:srgbClr val="3366FF"/>
              </a:solidFill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12800" dirty="0"/>
              <a:t>1.</a:t>
            </a:r>
            <a:r>
              <a:rPr lang="zh-CN" altLang="en-US" sz="12800" dirty="0"/>
              <a:t>加强文言虚词一词多义的复习，强化学生结合语境判断词义的能力。</a:t>
            </a:r>
            <a:endParaRPr lang="en-US" altLang="zh-CN" sz="12800" dirty="0"/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12800" dirty="0"/>
              <a:t>2.</a:t>
            </a:r>
            <a:r>
              <a:rPr lang="zh-CN" altLang="en-US" sz="12800" dirty="0"/>
              <a:t>引导学生对“之”“而”“以”“因”等</a:t>
            </a:r>
            <a:r>
              <a:rPr lang="en-US" altLang="zh-CN" sz="12800" dirty="0"/>
              <a:t>12</a:t>
            </a:r>
            <a:r>
              <a:rPr lang="zh-CN" altLang="en-US" sz="12800" dirty="0"/>
              <a:t>个文言虚词进行梳理归纳</a:t>
            </a:r>
          </a:p>
        </p:txBody>
      </p:sp>
    </p:spTree>
    <p:extLst>
      <p:ext uri="{BB962C8B-B14F-4D97-AF65-F5344CB8AC3E}">
        <p14:creationId xmlns:p14="http://schemas.microsoft.com/office/powerpoint/2010/main" val="1312057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A171D3-F61C-4FC3-A2C5-92C5C9A8C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7246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             第三部分 阅读与鉴赏（现代文）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274C5C-B4D7-4754-AAEE-2AB026C6E6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5057" y="1253331"/>
            <a:ext cx="5181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dirty="0"/>
              <a:t>                       </a:t>
            </a:r>
            <a:r>
              <a:rPr lang="zh-CN" altLang="en-US" dirty="0">
                <a:solidFill>
                  <a:srgbClr val="FF0000"/>
                </a:solidFill>
              </a:rPr>
              <a:t>存在问题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dirty="0"/>
              <a:t>   </a:t>
            </a:r>
            <a:r>
              <a:rPr lang="zh-CN" altLang="en-US" dirty="0"/>
              <a:t>第</a:t>
            </a:r>
            <a:r>
              <a:rPr lang="en-US" altLang="zh-CN" dirty="0"/>
              <a:t>18</a:t>
            </a:r>
            <a:r>
              <a:rPr lang="zh-CN" altLang="en-US" dirty="0"/>
              <a:t>题考查写法分析的能力，满分</a:t>
            </a:r>
            <a:r>
              <a:rPr lang="en-US" altLang="zh-CN" dirty="0"/>
              <a:t>4</a:t>
            </a:r>
            <a:r>
              <a:rPr lang="zh-CN" altLang="en-US" dirty="0"/>
              <a:t>分，全级均分</a:t>
            </a:r>
            <a:r>
              <a:rPr lang="en-US" altLang="zh-CN" dirty="0"/>
              <a:t>1.46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dirty="0"/>
              <a:t>    </a:t>
            </a:r>
            <a:r>
              <a:rPr lang="zh-CN" altLang="en-US" dirty="0"/>
              <a:t>此题去掉了常规的套路题，而注重考查学生的思维能力。要求学生结合上下文来分析，但学生缺乏语境意识，还是想用套路答题，结果出现理解错误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1925D17-2762-4A1F-81BF-C5B0F634A9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16486" y="1705883"/>
            <a:ext cx="5181600" cy="4351338"/>
          </a:xfrm>
        </p:spPr>
        <p:txBody>
          <a:bodyPr>
            <a:normAutofit fontScale="40000" lnSpcReduction="20000"/>
          </a:bodyPr>
          <a:lstStyle/>
          <a:p>
            <a:r>
              <a:rPr lang="en-US" altLang="zh-CN" sz="8000" dirty="0">
                <a:solidFill>
                  <a:srgbClr val="3366FF"/>
                </a:solidFill>
              </a:rPr>
              <a:t>          </a:t>
            </a:r>
            <a:r>
              <a:rPr lang="zh-CN" altLang="en-US" sz="8000" dirty="0">
                <a:solidFill>
                  <a:srgbClr val="3366FF"/>
                </a:solidFill>
              </a:rPr>
              <a:t>改进措施</a:t>
            </a:r>
            <a:endParaRPr lang="en-US" altLang="zh-CN" sz="8000" dirty="0">
              <a:solidFill>
                <a:srgbClr val="3366FF"/>
              </a:solidFill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5900" dirty="0"/>
              <a:t>    加强学生审题能力的培养，尤其要讲清楚题目中的关键词语的内涵和外延， 明确题 目指引下的答题方向和答题路径。避免过多讲解答题套路，导致学生答题出现答案泛化，不能聚焦， 不够深入等现象。</a:t>
            </a:r>
            <a:endParaRPr lang="en-US" altLang="zh-CN" sz="5900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8765235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A171D3-F61C-4FC3-A2C5-92C5C9A8C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236"/>
            <a:ext cx="10515600" cy="647246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             第四部分   写作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274C5C-B4D7-4754-AAEE-2AB026C6E6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4" y="1357539"/>
            <a:ext cx="5181600" cy="435133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zh-CN" altLang="en-US" sz="6500" dirty="0"/>
              <a:t>             </a:t>
            </a:r>
            <a:r>
              <a:rPr lang="zh-CN" altLang="en-US" sz="6500" dirty="0">
                <a:solidFill>
                  <a:srgbClr val="FF0000"/>
                </a:solidFill>
              </a:rPr>
              <a:t>存在问题</a:t>
            </a:r>
            <a:endParaRPr lang="en-US" altLang="zh-CN" sz="6500" dirty="0">
              <a:solidFill>
                <a:srgbClr val="FF0000"/>
              </a:solidFill>
            </a:endParaRPr>
          </a:p>
          <a:p>
            <a:pPr marL="0" indent="0">
              <a:lnSpc>
                <a:spcPct val="170000"/>
              </a:lnSpc>
              <a:buNone/>
            </a:pPr>
            <a:endParaRPr lang="en-US" altLang="zh-CN" dirty="0"/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500" dirty="0"/>
              <a:t>   1.</a:t>
            </a:r>
            <a:r>
              <a:rPr lang="zh-CN" altLang="en-US" sz="3500" dirty="0"/>
              <a:t>详略不当。之前忽略的表现应略写，而且和后面详写内容相对应。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500" dirty="0"/>
              <a:t>2.</a:t>
            </a:r>
            <a:r>
              <a:rPr lang="zh-CN" altLang="en-US" sz="3500" dirty="0"/>
              <a:t>忽略的对象有误。忽略的对象应是该重视的人事物，而不是不相关的甚至极为陌生的对象。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500" dirty="0"/>
              <a:t>3.</a:t>
            </a:r>
            <a:r>
              <a:rPr lang="zh-CN" altLang="en-US" sz="3500" dirty="0"/>
              <a:t>叙事不够集中，没有围绕关键词或中心展开叙述。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1925D17-2762-4A1F-81BF-C5B0F634A9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62057" y="791482"/>
            <a:ext cx="5181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CN" dirty="0">
                <a:solidFill>
                  <a:srgbClr val="3366FF"/>
                </a:solidFill>
              </a:rPr>
              <a:t>              </a:t>
            </a:r>
            <a:r>
              <a:rPr lang="zh-CN" altLang="en-US" dirty="0">
                <a:solidFill>
                  <a:srgbClr val="3366FF"/>
                </a:solidFill>
              </a:rPr>
              <a:t>改进措施</a:t>
            </a:r>
            <a:endParaRPr lang="en-US" altLang="zh-CN" dirty="0">
              <a:solidFill>
                <a:srgbClr val="3366FF"/>
              </a:solidFill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dirty="0"/>
              <a:t>强化三个专题：</a:t>
            </a:r>
            <a:endParaRPr lang="en-US" altLang="zh-CN" dirty="0"/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dirty="0"/>
              <a:t>专题一：审题与立意</a:t>
            </a:r>
            <a:endParaRPr lang="en-US" altLang="zh-CN" dirty="0"/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dirty="0"/>
              <a:t>专题二：正确选材</a:t>
            </a:r>
            <a:endParaRPr lang="en-US" altLang="zh-CN" dirty="0"/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dirty="0"/>
              <a:t>专题三：谋篇布局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555665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A171D3-F61C-4FC3-A2C5-92C5C9A8C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7246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             第五部分   附加题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274C5C-B4D7-4754-AAEE-2AB026C6E6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4" y="1357539"/>
            <a:ext cx="5181600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dirty="0"/>
              <a:t>           </a:t>
            </a:r>
            <a:r>
              <a:rPr lang="zh-CN" altLang="en-US" dirty="0">
                <a:solidFill>
                  <a:srgbClr val="FF0000"/>
                </a:solidFill>
              </a:rPr>
              <a:t>    存在问题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dirty="0"/>
              <a:t>任务三问题最严重，题目要求学生从下列选项中任选一个，分析作品中矛盾冲突对刻画人物的作用。学生答题时忽略了“矛盾冲突”，没有具体说明，还有些学生由于对文章的情节记忆有误，张冠李戴。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1925D17-2762-4A1F-81BF-C5B0F634A9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357539"/>
            <a:ext cx="5181600" cy="4351338"/>
          </a:xfrm>
        </p:spPr>
        <p:txBody>
          <a:bodyPr>
            <a:normAutofit fontScale="92500"/>
          </a:bodyPr>
          <a:lstStyle/>
          <a:p>
            <a:r>
              <a:rPr lang="zh-CN" altLang="en-US" dirty="0"/>
              <a:t>；</a:t>
            </a:r>
            <a:r>
              <a:rPr lang="en-US" altLang="zh-CN" dirty="0"/>
              <a:t>              </a:t>
            </a:r>
            <a:r>
              <a:rPr lang="zh-CN" altLang="en-US" sz="4300" dirty="0">
                <a:solidFill>
                  <a:srgbClr val="3366FF"/>
                </a:solidFill>
              </a:rPr>
              <a:t>改进措施</a:t>
            </a:r>
            <a:endParaRPr lang="en-US" altLang="zh-CN" sz="4300" dirty="0">
              <a:solidFill>
                <a:srgbClr val="3366FF"/>
              </a:solidFill>
            </a:endParaRPr>
          </a:p>
          <a:p>
            <a:pPr marL="0" indent="0">
              <a:buNone/>
            </a:pPr>
            <a:r>
              <a:rPr lang="zh-CN" altLang="en-US" dirty="0"/>
              <a:t>   </a:t>
            </a:r>
            <a:r>
              <a:rPr lang="zh-CN" altLang="en-US" sz="3900" dirty="0"/>
              <a:t>抓住各名著中的主要人物，引导学生从故事情节和人物品质方面进行整合、联结、分类、比较阅读。</a:t>
            </a:r>
            <a:endParaRPr lang="en-US" altLang="zh-CN" sz="3900" dirty="0"/>
          </a:p>
        </p:txBody>
      </p:sp>
    </p:spTree>
    <p:extLst>
      <p:ext uri="{BB962C8B-B14F-4D97-AF65-F5344CB8AC3E}">
        <p14:creationId xmlns:p14="http://schemas.microsoft.com/office/powerpoint/2010/main" val="7619604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2359659" y="2841493"/>
            <a:ext cx="7785101" cy="1578610"/>
          </a:xfrm>
        </p:spPr>
        <p:txBody>
          <a:bodyPr>
            <a:noAutofit/>
          </a:bodyPr>
          <a:lstStyle/>
          <a:p>
            <a:r>
              <a:rPr lang="zh-CN" altLang="en-US" sz="8800" b="1" dirty="0">
                <a:solidFill>
                  <a:srgbClr val="FF0000"/>
                </a:solidFill>
              </a:rPr>
              <a:t>谢谢大家</a:t>
            </a:r>
            <a:br>
              <a:rPr lang="zh-CN" altLang="en-US" sz="8800" dirty="0">
                <a:solidFill>
                  <a:schemeClr val="accent1"/>
                </a:solidFill>
                <a:sym typeface="+mn-lt"/>
              </a:rPr>
            </a:b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body" sz="quarter" idx="13"/>
            <p:custDataLst>
              <p:tags r:id="rId4"/>
            </p:custDataLst>
          </p:nvPr>
        </p:nvSpPr>
        <p:spPr>
          <a:xfrm>
            <a:off x="783771" y="3313528"/>
            <a:ext cx="10602686" cy="1578610"/>
          </a:xfrm>
        </p:spPr>
        <p:txBody>
          <a:bodyPr/>
          <a:lstStyle/>
          <a:p>
            <a:r>
              <a:rPr lang="en-US" altLang="zh-CN" dirty="0"/>
              <a:t>                              </a:t>
            </a:r>
            <a:endParaRPr lang="en-US" altLang="zh-CN" sz="36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04427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045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045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COMBINE_RELATE_SLIDE_ID" val="background20177594_1"/>
  <p:tag name="KSO_WM_TEMPLATE_CATEGORY" val="custom"/>
  <p:tag name="KSO_WM_TEMPLATE_INDEX" val="20180456"/>
  <p:tag name="KSO_WM_TEMPLATE_SUBCATEGORY" val="0"/>
  <p:tag name="KSO_WM_TEMPLATE_THUMBS_INDEX" val="1、5、9、11、15、23、31"/>
  <p:tag name="KSO_WM_UNIT_SHOW_EDIT_AREA_INDICATION" val="0"/>
  <p:tag name="KSO_WM_TEMPLATE_MASTER_TYPE" val="1"/>
  <p:tag name="KSO_WM_TEMPLATE_COLOR_TYPE" val="1"/>
  <p:tag name="KSO_WM_TEMPLATE_MASTER_THUMB_INDEX" val="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  <p:tag name="KSO_WM_UNIT_SUBTYPE" val="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SLIDE_BK_DARK_LIGHT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SLIDE_BK_DARK_LIGHT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SLIDE_BK_DARK_LIGHT" val="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2*i*1"/>
  <p:tag name="KSO_WM_UNIT_LAYERLEVEL" val="1"/>
  <p:tag name="KSO_WM_TAG_VERSION" val="1.0"/>
  <p:tag name="KSO_WM_BEAUTIFY_FLAG" val="#wm#"/>
  <p:tag name="KSO_WM_UNIT_TYPE" val="i"/>
  <p:tag name="KSO_WM_UNIT_INDEX" val="1"/>
  <p:tag name="KSO_WM_SLIDE_BACKGROUND_TYPE" val="general"/>
  <p:tag name="KSO_WM_SLIDE_BK_DARK_LIGHT" val="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UNIT_BK_DARK_LIGHT" val="2"/>
  <p:tag name="KSO_WM_SLIDE_BACKGROUND_TYPE" val="frame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SLIDE_BACKGROUND_TYPE" val="leftRight"/>
  <p:tag name="KSO_WM_SLIDE_BK_DARK_LIGHT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leftRight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SLIDE_BACKGROUND_TYPE" val="topBottom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topBottom"/>
  <p:tag name="KSO_WM_SLIDE_BK_DARK_LIGHT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SLIDE_BACKGROUND_TYPE" val="bottomTop"/>
  <p:tag name="KSO_WM_SLIDE_BK_DARK_LIGHT" val="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bottomTop"/>
  <p:tag name="KSO_WM_SLIDE_BK_DARK_LIGHT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SLIDE_BACKGROUND_TYPE" val="navigation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navigation"/>
  <p:tag name="KSO_WM_SLIDE_BK_DARK_LIGHT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8*i*1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UNIT_BK_DARK_LIGHT" val="2"/>
  <p:tag name="KSO_WM_SLIDE_BACKGROUND_TYPE" val="belt"/>
  <p:tag name="KSO_WM_SLIDE_BK_DARK_LIGHT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0"/>
  <p:tag name="KSO_WM_SLIDE_LAYOUT" val="a_b"/>
  <p:tag name="KSO_WM_SLIDE_LAYOUT_CNT" val="1_1"/>
  <p:tag name="KSO_WM_SLIDE_TYPE" val="title"/>
  <p:tag name="KSO_WM_BEAUTIFY_FLAG" val="#wm#"/>
  <p:tag name="KSO_WM_COMBINE_RELATE_SLIDE_ID" val="background20177594_1"/>
  <p:tag name="KSO_WM_TEMPLATE_CATEGORY" val="custom"/>
  <p:tag name="KSO_WM_TEMPLATE_INDEX" val="20180456"/>
  <p:tag name="KSO_WM_SLIDE_ID" val="custom20180456_1"/>
  <p:tag name="KSO_WM_SLIDE_INDEX" val="1"/>
  <p:tag name="KSO_WM_TEMPLATE_SUBCATEGORY" val="0"/>
  <p:tag name="KSO_WM_TEMPLATE_THUMBS_INDEX" val="1、5、9、11、15、23、31"/>
  <p:tag name="KSO_WM_SLIDE_SUBTYPE" val="pureTxt"/>
  <p:tag name="KSO_WM_TEMPLATE_MASTER_TYPE" val="1"/>
  <p:tag name="KSO_WM_TEMPLATE_COLOR_TYPE" val="1"/>
  <p:tag name="KSO_WM_TEMPLATE_MASTER_THUMB_INDEX" val="12"/>
  <p:tag name="KSO_WM_SPECIAL_SOURCE" val="bdnull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0456"/>
  <p:tag name="KSO_WM_UNIT_TYPE" val="a"/>
  <p:tag name="KSO_WM_UNIT_INDEX" val="1"/>
  <p:tag name="KSO_WM_UNIT_ID" val="custom20180456_1*a*1"/>
  <p:tag name="KSO_WM_UNIT_LAYERLEVEL" val="1"/>
  <p:tag name="KSO_WM_UNIT_VALUE" val="11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薄荷味的夏天"/>
  <p:tag name="KSO_WM_UNIT_NOCLEAR" val="0"/>
  <p:tag name="KSO_WM_UNIT_DIAGRAM_ISNUMVISUAL" val="0"/>
  <p:tag name="KSO_WM_UNIT_DIAGRAM_ISREFERUNIT" val="0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0456"/>
  <p:tag name="KSO_WM_UNIT_TYPE" val="b"/>
  <p:tag name="KSO_WM_UNIT_INDEX" val="1"/>
  <p:tag name="KSO_WM_UNIT_ID" val="custom20180456_1*b*1"/>
  <p:tag name="KSO_WM_UNIT_LAYERLEVEL" val="1"/>
  <p:tag name="KSO_WM_UNIT_VALUE" val="9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POWER POINT"/>
  <p:tag name="KSO_WM_UNIT_NOCLEAR" val="0"/>
  <p:tag name="KSO_WM_UNIT_DIAGRAM_ISNUMVISUAL" val="0"/>
  <p:tag name="KSO_WM_UNIT_DIAGRAM_ISREFERUNIT" val="0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0"/>
  <p:tag name="KSO_WM_SLIDE_LAYOUT" val="a_b"/>
  <p:tag name="KSO_WM_SLIDE_LAYOUT_CNT" val="1_1"/>
  <p:tag name="KSO_WM_SLIDE_TYPE" val="title"/>
  <p:tag name="KSO_WM_BEAUTIFY_FLAG" val="#wm#"/>
  <p:tag name="KSO_WM_COMBINE_RELATE_SLIDE_ID" val="background20177594_1"/>
  <p:tag name="KSO_WM_TEMPLATE_CATEGORY" val="custom"/>
  <p:tag name="KSO_WM_TEMPLATE_INDEX" val="20180456"/>
  <p:tag name="KSO_WM_SLIDE_ID" val="custom20180456_1"/>
  <p:tag name="KSO_WM_SLIDE_INDEX" val="1"/>
  <p:tag name="KSO_WM_TEMPLATE_SUBCATEGORY" val="0"/>
  <p:tag name="KSO_WM_TEMPLATE_THUMBS_INDEX" val="1、5、9、11、15、23、31"/>
  <p:tag name="KSO_WM_SLIDE_SUBTYPE" val="pureTxt"/>
  <p:tag name="KSO_WM_TEMPLATE_MASTER_TYPE" val="1"/>
  <p:tag name="KSO_WM_TEMPLATE_COLOR_TYPE" val="1"/>
  <p:tag name="KSO_WM_TEMPLATE_MASTER_THUMB_INDEX" val="12"/>
  <p:tag name="KSO_WM_SPECIAL_SOURCE" val="bdnull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0456"/>
  <p:tag name="KSO_WM_UNIT_TYPE" val="a"/>
  <p:tag name="KSO_WM_UNIT_INDEX" val="1"/>
  <p:tag name="KSO_WM_UNIT_ID" val="custom20180456_1*a*1"/>
  <p:tag name="KSO_WM_UNIT_LAYERLEVEL" val="1"/>
  <p:tag name="KSO_WM_UNIT_VALUE" val="11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薄荷味的夏天"/>
  <p:tag name="KSO_WM_UNIT_NOCLEAR" val="0"/>
  <p:tag name="KSO_WM_UNIT_DIAGRAM_ISNUMVISUAL" val="0"/>
  <p:tag name="KSO_WM_UNIT_DIAGRAM_ISREFERUNIT" val="0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0456"/>
  <p:tag name="KSO_WM_UNIT_TYPE" val="b"/>
  <p:tag name="KSO_WM_UNIT_INDEX" val="1"/>
  <p:tag name="KSO_WM_UNIT_ID" val="custom20180456_1*b*1"/>
  <p:tag name="KSO_WM_UNIT_LAYERLEVEL" val="1"/>
  <p:tag name="KSO_WM_UNIT_VALUE" val="9"/>
  <p:tag name="KSO_WM_UNIT_ISCONTENTSTITLE" val="0"/>
  <p:tag name="KSO_WM_UNIT_HIGHLIGHT" val="0"/>
  <p:tag name="KSO_WM_UNIT_COMPATIBLE" val="0"/>
  <p:tag name="KSO_WM_BEAUTIFY_FLAG" val="#wm#"/>
  <p:tag name="KSO_WM_TAG_VERSION" val="1.0"/>
  <p:tag name="KSO_WM_UNIT_PRESET_TEXT" val="POWER POINT"/>
  <p:tag name="KSO_WM_UNIT_NOCLEAR" val="0"/>
  <p:tag name="KSO_WM_UNIT_DIAGRAM_ISNUMVISUAL" val="0"/>
  <p:tag name="KSO_WM_UNIT_DIAGRAM_ISREFERUNIT" val="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主题​​">
  <a:themeElements>
    <a:clrScheme name="自定义 59">
      <a:dk1>
        <a:srgbClr val="000000"/>
      </a:dk1>
      <a:lt1>
        <a:srgbClr val="FFFFFF"/>
      </a:lt1>
      <a:dk2>
        <a:srgbClr val="D8E8D6"/>
      </a:dk2>
      <a:lt2>
        <a:srgbClr val="FFFFFF"/>
      </a:lt2>
      <a:accent1>
        <a:srgbClr val="5B9362"/>
      </a:accent1>
      <a:accent2>
        <a:srgbClr val="71945C"/>
      </a:accent2>
      <a:accent3>
        <a:srgbClr val="819454"/>
      </a:accent3>
      <a:accent4>
        <a:srgbClr val="94964C"/>
      </a:accent4>
      <a:accent5>
        <a:srgbClr val="A49545"/>
      </a:accent5>
      <a:accent6>
        <a:srgbClr val="B6963F"/>
      </a:accent6>
      <a:hlink>
        <a:srgbClr val="50AAD2"/>
      </a:hlink>
      <a:folHlink>
        <a:srgbClr val="9A3C9F"/>
      </a:folHlink>
    </a:clrScheme>
    <a:fontScheme name="自定义 1">
      <a:majorFont>
        <a:latin typeface="微软雅黑"/>
        <a:ea typeface="汉仪旗黑-85S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59">
    <a:dk1>
      <a:srgbClr val="000000"/>
    </a:dk1>
    <a:lt1>
      <a:srgbClr val="FFFFFF"/>
    </a:lt1>
    <a:dk2>
      <a:srgbClr val="D8E8D6"/>
    </a:dk2>
    <a:lt2>
      <a:srgbClr val="FFFFFF"/>
    </a:lt2>
    <a:accent1>
      <a:srgbClr val="5B9362"/>
    </a:accent1>
    <a:accent2>
      <a:srgbClr val="71945C"/>
    </a:accent2>
    <a:accent3>
      <a:srgbClr val="819454"/>
    </a:accent3>
    <a:accent4>
      <a:srgbClr val="94964C"/>
    </a:accent4>
    <a:accent5>
      <a:srgbClr val="A49545"/>
    </a:accent5>
    <a:accent6>
      <a:srgbClr val="B6963F"/>
    </a:accent6>
    <a:hlink>
      <a:srgbClr val="50AAD2"/>
    </a:hlink>
    <a:folHlink>
      <a:srgbClr val="9A3C9F"/>
    </a:folHlink>
  </a:clrScheme>
</a:themeOverride>
</file>

<file path=ppt/theme/themeOverride2.xml><?xml version="1.0" encoding="utf-8"?>
<a:themeOverride xmlns:a="http://schemas.openxmlformats.org/drawingml/2006/main">
  <a:clrScheme name="自定义 59">
    <a:dk1>
      <a:srgbClr val="000000"/>
    </a:dk1>
    <a:lt1>
      <a:srgbClr val="FFFFFF"/>
    </a:lt1>
    <a:dk2>
      <a:srgbClr val="D8E8D6"/>
    </a:dk2>
    <a:lt2>
      <a:srgbClr val="FFFFFF"/>
    </a:lt2>
    <a:accent1>
      <a:srgbClr val="5B9362"/>
    </a:accent1>
    <a:accent2>
      <a:srgbClr val="71945C"/>
    </a:accent2>
    <a:accent3>
      <a:srgbClr val="819454"/>
    </a:accent3>
    <a:accent4>
      <a:srgbClr val="94964C"/>
    </a:accent4>
    <a:accent5>
      <a:srgbClr val="A49545"/>
    </a:accent5>
    <a:accent6>
      <a:srgbClr val="B6963F"/>
    </a:accent6>
    <a:hlink>
      <a:srgbClr val="50AAD2"/>
    </a:hlink>
    <a:folHlink>
      <a:srgbClr val="9A3C9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1038</Words>
  <Application>Microsoft Office PowerPoint</Application>
  <PresentationFormat>宽屏</PresentationFormat>
  <Paragraphs>165</Paragraphs>
  <Slides>16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24" baseType="lpstr"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4_Office 主题​​</vt:lpstr>
      <vt:lpstr>重视学情，有效备考 </vt:lpstr>
      <vt:lpstr>一、试卷结构</vt:lpstr>
      <vt:lpstr>         二、全级各小题得分情况</vt:lpstr>
      <vt:lpstr>              二、全级各小题得分情况</vt:lpstr>
      <vt:lpstr>        </vt:lpstr>
      <vt:lpstr>                   第一部分积累与运用</vt:lpstr>
      <vt:lpstr>                   第二部分古诗文阅读</vt:lpstr>
      <vt:lpstr>PowerPoint 演示文稿</vt:lpstr>
      <vt:lpstr>PowerPoint 演示文稿</vt:lpstr>
      <vt:lpstr>改进措施：</vt:lpstr>
      <vt:lpstr>                   </vt:lpstr>
      <vt:lpstr>                      第二部分古诗文阅读</vt:lpstr>
      <vt:lpstr>             第三部分 阅读与鉴赏（现代文）</vt:lpstr>
      <vt:lpstr>             第四部分   写作</vt:lpstr>
      <vt:lpstr>             第五部分   附加题</vt:lpstr>
      <vt:lpstr>谢谢大家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重视学情，有效备考</dc:title>
  <dc:creator>A2009</dc:creator>
  <cp:lastModifiedBy>A2009</cp:lastModifiedBy>
  <cp:revision>5</cp:revision>
  <dcterms:created xsi:type="dcterms:W3CDTF">2022-04-09T03:27:32Z</dcterms:created>
  <dcterms:modified xsi:type="dcterms:W3CDTF">2022-07-06T02:48:25Z</dcterms:modified>
</cp:coreProperties>
</file>